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15" r:id="rId2"/>
    <p:sldId id="316" r:id="rId3"/>
    <p:sldId id="372" r:id="rId4"/>
    <p:sldId id="318" r:id="rId5"/>
    <p:sldId id="320" r:id="rId6"/>
    <p:sldId id="360" r:id="rId7"/>
    <p:sldId id="362" r:id="rId8"/>
    <p:sldId id="374" r:id="rId9"/>
    <p:sldId id="364" r:id="rId10"/>
    <p:sldId id="342" r:id="rId11"/>
    <p:sldId id="344" r:id="rId12"/>
    <p:sldId id="336" r:id="rId13"/>
    <p:sldId id="3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60"/>
  </p:normalViewPr>
  <p:slideViewPr>
    <p:cSldViewPr>
      <p:cViewPr varScale="1">
        <p:scale>
          <a:sx n="106" d="100"/>
          <a:sy n="106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CF29-1127-4BA6-AA99-0447F9C6981B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8AC9E-BA33-4669-ABAE-2506A0ECA0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97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D1DF0-D4FD-45D1-8DF4-F900B689969D}" type="datetimeFigureOut">
              <a:rPr lang="th-TH" smtClean="0"/>
              <a:pPr/>
              <a:t>30/09/59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20472-3A52-47C6-A022-7577AD0DD3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115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4EAD51-F6D2-4EB4-BEF4-4C907E1B2FAD}" type="datetimeFigureOut">
              <a:rPr lang="en-US" smtClean="0"/>
              <a:pPr/>
              <a:t>30-Sep-16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72844"/>
            <a:ext cx="7791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Saysettha OT" pitchFamily="34" charset="-34"/>
              <a:cs typeface="Saysettha OT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4000" b="1" dirty="0" smtClean="0">
                <a:latin typeface="Saysettha OT" pitchFamily="34" charset="-34"/>
                <a:cs typeface="Saysettha OT" pitchFamily="34" charset="-34"/>
              </a:rPr>
              <a:t>ບົດລາຍ​ງານ</a:t>
            </a:r>
            <a:endParaRPr lang="en-US" sz="4000" b="1" dirty="0" smtClean="0">
              <a:latin typeface="Saysettha OT" pitchFamily="34" charset="-34"/>
              <a:cs typeface="Saysettha OT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lo-LA" sz="4000" b="1" dirty="0" smtClean="0">
                <a:latin typeface="Saysettha OT" pitchFamily="34" charset="-34"/>
                <a:cs typeface="Saysettha OT" pitchFamily="34" charset="-34"/>
              </a:rPr>
              <a:t>ການລົງຕິດຕາມວຽກ​ງານ</a:t>
            </a:r>
            <a:endParaRPr lang="en-US" sz="4000" b="1" dirty="0" smtClean="0">
              <a:latin typeface="Saysettha OT" pitchFamily="34" charset="-34"/>
              <a:cs typeface="Saysettha OT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4000" b="1" dirty="0" smtClean="0">
                <a:latin typeface="Saysettha OT" pitchFamily="34" charset="-34"/>
                <a:cs typeface="Saysettha OT" pitchFamily="34" charset="-34"/>
              </a:rPr>
              <a:t>ແຂວງຈຳປາສັກ</a:t>
            </a:r>
            <a:r>
              <a:rPr lang="en-US" sz="4000" b="1" dirty="0" smtClean="0">
                <a:latin typeface="Saysettha OT" pitchFamily="34" charset="-34"/>
                <a:cs typeface="Saysettha OT" pitchFamily="34" charset="-34"/>
              </a:rPr>
              <a:t>​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latin typeface="Saysettha OT" pitchFamily="34" charset="-34"/>
                <a:cs typeface="Saysettha OT" pitchFamily="34" charset="-34"/>
              </a:rPr>
              <a:t>​</a:t>
            </a:r>
            <a:r>
              <a:rPr lang="lo-LA" sz="4000" b="1" dirty="0" smtClean="0">
                <a:latin typeface="Saysettha OT" pitchFamily="34" charset="-34"/>
                <a:cs typeface="Saysettha OT" pitchFamily="34" charset="-34"/>
              </a:rPr>
              <a:t>ວັນ</a:t>
            </a:r>
            <a:r>
              <a:rPr lang="en-US" sz="4000" b="1" dirty="0" smtClean="0">
                <a:latin typeface="Saysettha OT" pitchFamily="34" charset="-34"/>
                <a:cs typeface="Saysettha OT" pitchFamily="34" charset="-34"/>
              </a:rPr>
              <a:t>​</a:t>
            </a:r>
            <a:r>
              <a:rPr lang="lo-LA" sz="4000" b="1" dirty="0" smtClean="0">
                <a:latin typeface="Saysettha OT" pitchFamily="34" charset="-34"/>
                <a:cs typeface="Saysettha OT" pitchFamily="34" charset="-34"/>
              </a:rPr>
              <a:t>ທີ 2</a:t>
            </a:r>
            <a:r>
              <a:rPr lang="en-US" sz="4000" b="1" dirty="0" smtClean="0">
                <a:latin typeface="Saysettha OT" pitchFamily="34" charset="-34"/>
                <a:cs typeface="Saysettha OT" pitchFamily="34" charset="-34"/>
              </a:rPr>
              <a:t>5</a:t>
            </a:r>
            <a:r>
              <a:rPr lang="lo-LA" sz="4000" b="1" dirty="0" smtClean="0">
                <a:latin typeface="Saysettha OT" pitchFamily="34" charset="-34"/>
                <a:cs typeface="Saysettha OT" pitchFamily="34" charset="-34"/>
              </a:rPr>
              <a:t>-</a:t>
            </a:r>
            <a:r>
              <a:rPr lang="en-US" sz="4000" b="1" dirty="0" smtClean="0">
                <a:latin typeface="Saysettha OT" pitchFamily="34" charset="-34"/>
                <a:cs typeface="Saysettha OT" pitchFamily="34" charset="-34"/>
              </a:rPr>
              <a:t>28</a:t>
            </a:r>
            <a:r>
              <a:rPr lang="lo-LA" sz="4000" b="1" dirty="0" smtClean="0">
                <a:latin typeface="Saysettha OT" pitchFamily="34" charset="-34"/>
                <a:cs typeface="Saysettha OT" pitchFamily="34" charset="-34"/>
              </a:rPr>
              <a:t> ກັນຍາ 2016</a:t>
            </a:r>
            <a:endParaRPr lang="en-US" sz="4000" b="1" dirty="0" smtClean="0">
              <a:latin typeface="Saysettha OT" pitchFamily="34" charset="-34"/>
              <a:cs typeface="Saysettha OT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Saysettha OT" pitchFamily="34" charset="-34"/>
              <a:cs typeface="Saysettha OT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o-LA" sz="4000" b="1" dirty="0" smtClean="0">
                <a:latin typeface="Saysettha OT" pitchFamily="34" charset="-34"/>
                <a:cs typeface="Saysettha OT" pitchFamily="34" charset="-34"/>
              </a:rPr>
              <a:t>ຕິດຕາມວຽກ​ງານ</a:t>
            </a:r>
            <a:r>
              <a:rPr lang="en-US" sz="4000" b="1" dirty="0" smtClean="0">
                <a:latin typeface="Saysettha OT" pitchFamily="34" charset="-34"/>
                <a:cs typeface="Saysettha OT" pitchFamily="34" charset="-34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o-LA" sz="4000" dirty="0" smtClean="0">
                <a:latin typeface="Saysettha OT" pitchFamily="34" charset="-34"/>
                <a:cs typeface="Saysettha OT" pitchFamily="34" charset="-34"/>
              </a:rPr>
              <a:t>ຕ້ານເອດ ວັນນະໂລກ ແລະ ໄຂ້ຍຸງ</a:t>
            </a:r>
            <a:endParaRPr lang="lo-LA" sz="4000" b="1" dirty="0" smtClean="0"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80737"/>
            <a:ext cx="7924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200" b="1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ຈຸດອ່ອນ/ຂໍ້ຫຍຸ້ງຍາກ</a:t>
            </a:r>
            <a:endParaRPr lang="lo-LA" sz="32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ອັດຕາການຄົນເຈັບວັນນະໂລກເພີ້ມຂື້ນສູງແລະຍັງມິຄົນເຈັບວັນນະໂລກທີ່ພົບເຊື້ອດື້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ຕໍ່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ຢາ ແລະ ຄົນເຈັບບາງສ່ວນແມ່ນ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ບໍ່ໃຫ້ການຮ່ວມ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ມືເປັນຕົ້ນແມ່ນຄົນເຈັບ 1ຄົນຢູ່ບ້ານ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ສະຜ່າຍ 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ເມືອງຊະນະສົມບູນ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ກິດຈະກຳຂະແໜງເອດສາມາດຂະຫຍາຍຮອດແຕ່ຂັ້ນເມືອງ ແລະ ບາງສຸກສາລາເທົ່ານັ້ນ ແລະ ຍັງເກັບກຳສະພາບລວມຂອງພະຍາດບໍ່ທັນໄດ້ດີ</a:t>
            </a:r>
            <a:endParaRPr lang="en-US" sz="32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ງົບປະມານເຂົ້າໃນການເຄື່ອນໄຫວວຽກງານກໍ່ຍັງມີຈຳກັດ ແລະ ບໍ່ໄດ້ເຂົ້າເຖິງເຂດຫ່າງໄກ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ສອກຫຼີ້ກ ແລະ ບໍ່ມີເງິນລົງຕິດຕາມສຸກສາລາ</a:t>
            </a:r>
            <a:endParaRPr lang="lo-LA" sz="3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14290"/>
            <a:ext cx="7924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lo-LA" sz="3200" b="1" dirty="0" smtClean="0">
                <a:latin typeface="Saysettha OT" pitchFamily="34" charset="-34"/>
                <a:cs typeface="Saysettha OT" pitchFamily="34" charset="-34"/>
              </a:rPr>
              <a:t>ຈຸດອ່ອນ (ຕໍ່)</a:t>
            </a:r>
            <a:endParaRPr lang="lo-LA" sz="3200" dirty="0" smtClean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ການໂອນເງິນແຕ່ສູນກາງ-ແຂວງ-ເມືອງ ແມ່ນຍັງຊັກຊ້າ,ການລາຍງານການເງິນຂອງ 3ຂະ    ແໜງການຍັງບໍ່ລະອຽດເທົ່າທີ່ຄວນ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ຂັ້ນແຂວງ ແລະ ຂັ້ນເມືອງບໍ່ໄດ້ສົ່ງບົດລາຍງານກິດຈະກຳຕາມກຳນົດເວລາ ແລະ ກິດຈະກຳຫຼັກຍັງບໍ່ໄດ້ປະຕິບັດສຳເລັດແລະຄົບຖ້ວນ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ຂາດພະນັກງານເປັນຕົ້ນແມ່ນ ພະນັກງານວັນນະໂລກຂັ້ນແຂວງມີພຽງແຕ່ 2ຄົນ ແລະ ກຽມຈະອອກບຳນານແລ້ວ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lo-LA" altLang="en-US" sz="3200" dirty="0" smtClean="0">
                <a:latin typeface="Saysettha OT" pitchFamily="34" charset="-34"/>
                <a:cs typeface="Saysettha OT" pitchFamily="34" charset="-34"/>
              </a:rPr>
              <a:t>ສະຖານທີ່ສູນປິ່ນປົວຍັງຄັບແຄບ ຊັ້ນເທິງແມ່ນສຳລັບພະສົງ, ຊັ້ນລຸ່ມແມ່ນສຳລັບ ຄົນເຈັບ</a:t>
            </a:r>
            <a:r>
              <a:rPr lang="en-US" altLang="en-US" sz="3200" dirty="0" smtClean="0">
                <a:latin typeface="Saysettha OT" pitchFamily="34" charset="-34"/>
                <a:cs typeface="Saysettha OT" pitchFamily="34" charset="-34"/>
              </a:rPr>
              <a:t>AIDS</a:t>
            </a:r>
            <a:r>
              <a:rPr lang="lo-LA" altLang="en-US" sz="3200" dirty="0" smtClean="0">
                <a:latin typeface="Saysettha OT" pitchFamily="34" charset="-34"/>
                <a:cs typeface="Saysettha OT" pitchFamily="34" charset="-34"/>
              </a:rPr>
              <a:t> ແລະ</a:t>
            </a: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ພະນັກງານບໍ່ມີການອົບຮົມຕໍ່ເນື່ອງ</a:t>
            </a:r>
          </a:p>
        </p:txBody>
      </p:sp>
    </p:spTree>
    <p:extLst>
      <p:ext uri="{BB962C8B-B14F-4D97-AF65-F5344CB8AC3E}">
        <p14:creationId xmlns:p14="http://schemas.microsoft.com/office/powerpoint/2010/main" val="41614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85728"/>
            <a:ext cx="7924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lo-LA" sz="3200" b="1" dirty="0" smtClean="0">
                <a:latin typeface="Saysettha OT" pitchFamily="34" charset="-34"/>
                <a:cs typeface="Saysettha OT" pitchFamily="34" charset="-34"/>
              </a:rPr>
              <a:t>ຈຸດອ່ອນ (ຕໍ່)</a:t>
            </a:r>
            <a:endParaRPr lang="lo-LA" sz="3200" dirty="0" smtClean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ການເຮັດ</a:t>
            </a:r>
            <a:r>
              <a:rPr lang="en-US" sz="3200" dirty="0" smtClean="0">
                <a:latin typeface="Saysettha OT" pitchFamily="34" charset="-34"/>
                <a:cs typeface="Saysettha OT" pitchFamily="34" charset="-34"/>
              </a:rPr>
              <a:t> DOT</a:t>
            </a: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 ບໍ່ໄດ້ປະຕິບັດຕາມລະບຽບການຍ້ອນບ້ານຂອງຄົນເຈັບຢູ່ຫ່າງໄກຈາກສຸກສາລາ (ເອົາຢາໃຫ້ຄົນເຈັບໄປກິນເອງ)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ຄົນເຈັບວັນນະໂລກໃຫມ່ຍັງກະແຈກກະຈາຍ 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ເຈ້ຍຈຸ່ມ ແລະ ຢາກິນດີໄຂ້ຍຸງຍັງຂາດຢູ່ຂັ້ນເມືອງແລະສຸກສາ (ເນື່ອງຈາກການໝົດອາຍຸ ແລະ ການສົມທົບເຂົ້າໃນການກວດເຄື່ອນທີ່)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ຫຍຸ້ງຍາກ ແລະ ບໍ່ສາມາດຄວບຄຸມ </a:t>
            </a:r>
            <a:r>
              <a:rPr lang="en-US" sz="3200" dirty="0" smtClean="0">
                <a:latin typeface="Saysettha OT" pitchFamily="34" charset="-34"/>
                <a:cs typeface="Saysettha OT" pitchFamily="34" charset="-34"/>
              </a:rPr>
              <a:t>MMP</a:t>
            </a: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ໄດ້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ກອງເລຂາຕ້ານເອດຂັ້ນແຂວງ ຍັງບໍ່ເຄີຍໄດ້ປະຊຸມຮ່ວມກັບ </a:t>
            </a:r>
            <a:r>
              <a:rPr lang="en-US" sz="3200" dirty="0" smtClean="0">
                <a:latin typeface="Saysettha OT" pitchFamily="34" charset="-34"/>
                <a:cs typeface="Saysettha OT" pitchFamily="34" charset="-34"/>
              </a:rPr>
              <a:t>PEDA </a:t>
            </a: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ຈັກເທື່ອ ແລະ ການເຮັດວຽກບໍ່ມີຄວາມໂປ່ງໃສ</a:t>
            </a:r>
          </a:p>
        </p:txBody>
      </p:sp>
    </p:spTree>
    <p:extLst>
      <p:ext uri="{BB962C8B-B14F-4D97-AF65-F5344CB8AC3E}">
        <p14:creationId xmlns:p14="http://schemas.microsoft.com/office/powerpoint/2010/main" val="30445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6159"/>
            <a:ext cx="7924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o-LA" sz="3200" b="1" dirty="0">
              <a:latin typeface="Saysettha OT" pitchFamily="34" charset="-34"/>
              <a:cs typeface="Saysettha OT" pitchFamily="34" charset="-34"/>
            </a:endParaRPr>
          </a:p>
          <a:p>
            <a:pPr algn="ctr"/>
            <a:endParaRPr lang="lo-LA" sz="7200" b="1" smtClean="0">
              <a:latin typeface="Saysettha OT" pitchFamily="34" charset="-34"/>
              <a:cs typeface="Saysettha OT" pitchFamily="34" charset="-34"/>
            </a:endParaRPr>
          </a:p>
          <a:p>
            <a:pPr algn="ctr"/>
            <a:r>
              <a:rPr lang="lo-LA" sz="7200" b="1" smtClean="0">
                <a:latin typeface="Saysettha OT" pitchFamily="34" charset="-34"/>
                <a:cs typeface="Saysettha OT" pitchFamily="34" charset="-34"/>
              </a:rPr>
              <a:t>ຂໍ</a:t>
            </a:r>
            <a:r>
              <a:rPr lang="lo-LA" sz="7200" b="1" dirty="0" smtClean="0">
                <a:latin typeface="Saysettha OT" pitchFamily="34" charset="-34"/>
                <a:cs typeface="Saysettha OT" pitchFamily="34" charset="-34"/>
              </a:rPr>
              <a:t>ຂອບໃຈ</a:t>
            </a:r>
            <a:endParaRPr lang="lo-LA" sz="3200" dirty="0" smtClean="0">
              <a:latin typeface="Saysettha OT" pitchFamily="34" charset="-34"/>
              <a:cs typeface="Saysettha OT" pitchFamily="34" charset="-34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3200" dirty="0" smtClean="0">
              <a:latin typeface="Saysettha OT" pitchFamily="34" charset="-34"/>
              <a:cs typeface="Saysettha OT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88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52400"/>
          <a:ext cx="8001000" cy="6553200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65532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o-LA" sz="3600" b="1" dirty="0" smtClean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o-LA" sz="3600" b="1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ຈຸດປະສົງ</a:t>
                      </a:r>
                      <a:r>
                        <a:rPr lang="pt-BR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ເພື່ອ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ລົງໄປຕິດຕາມຊຸກ​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ຍູ້ການຈັດຕັ້ງ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ປະຕິບັດ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ໂຄງການກອງ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ທຶນ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ໂລກຕ້ານ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ເອດ ວັນນະໂລກ ແລະ ໄຂ້ຍຸງ ຢູ່​ຂັ້ນ​ແຂວງ, ຂັ້ນເມືອງ​  ​ແລະ  ຂັ້ນ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ສຸກສາລາ</a:t>
                      </a:r>
                      <a:r>
                        <a:rPr lang="en-US" sz="3600" b="1" baseline="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 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ຕາມ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​ແຜນການທີ່​ໄດ້​ວາງ​ໄວ້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​</a:t>
                      </a:r>
                      <a:r>
                        <a:rPr lang="en-US" sz="3600" b="1" baseline="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 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ໂດຍເ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ໜັ້ນ​ໜັກ​ໃສ່ວຽກ​ງານ​ຫຼາຍ​ດ້ານ​ເຊັ່ນ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:</a:t>
                      </a:r>
                      <a:endParaRPr lang="en-US" sz="3600" dirty="0" smtClean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600" dirty="0" smtClean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52400"/>
          <a:ext cx="8001000" cy="6553200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655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3600" dirty="0" smtClean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lo-LA" sz="3600" dirty="0" smtClean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ການ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​ເງິນ, </a:t>
                      </a:r>
                      <a:endParaRPr lang="en-US" sz="3600" dirty="0" smtClean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ການ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ຈັດ​ຊື້, </a:t>
                      </a:r>
                      <a:endParaRPr lang="en-US" sz="3600" dirty="0" smtClean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ການ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ຈັດ​ຕັ້ງ​ປະຕິບັດ, </a:t>
                      </a:r>
                      <a:endParaRPr lang="en-US" sz="3600" dirty="0" smtClean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ການ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​ລາຍ​ງານ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​</a:t>
                      </a:r>
                      <a:r>
                        <a:rPr lang="en-US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,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  </a:t>
                      </a:r>
                      <a:endParaRPr lang="en-US" sz="3600" dirty="0" smtClean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ການ</a:t>
                      </a:r>
                      <a:r>
                        <a:rPr lang="lo-LA" sz="3600" dirty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ຕີ​ລາຄາ​ປະ​ເມີນ​ຜົນລວມ</a:t>
                      </a:r>
                      <a:r>
                        <a:rPr lang="lo-LA" sz="3600" dirty="0" smtClean="0">
                          <a:latin typeface="Saysettha OT" pitchFamily="34" charset="-34"/>
                          <a:ea typeface="Times New Roman"/>
                          <a:cs typeface="Saysettha OT" pitchFamily="34" charset="-34"/>
                        </a:rPr>
                        <a:t>​.</a:t>
                      </a:r>
                      <a:endParaRPr lang="en-US" sz="3600" dirty="0">
                        <a:latin typeface="Saysettha OT" pitchFamily="34" charset="-34"/>
                        <a:ea typeface="Times New Roman"/>
                        <a:cs typeface="Saysettha OT" pitchFamily="34" charset="-34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0" y="152400"/>
            <a:ext cx="7848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o-LA" sz="3600" b="1" dirty="0" smtClean="0">
              <a:latin typeface="Saysettha OT" pitchFamily="34" charset="-34"/>
              <a:cs typeface="Saysettha OT" pitchFamily="34" charset="-34"/>
            </a:endParaRPr>
          </a:p>
          <a:p>
            <a:r>
              <a:rPr lang="lo-LA" sz="3600" b="1" dirty="0" smtClean="0">
                <a:latin typeface="Saysettha OT" pitchFamily="34" charset="-34"/>
                <a:cs typeface="Saysettha OT" pitchFamily="34" charset="-34"/>
              </a:rPr>
              <a:t>ສະຖານທີ່ລົງປະຕິບັດວຽກງານ: </a:t>
            </a:r>
          </a:p>
          <a:p>
            <a:pPr marL="514350" indent="-514350">
              <a:buAutoNum type="arabicPeriod"/>
            </a:pPr>
            <a:r>
              <a:rPr lang="lo-LA" sz="3600" dirty="0" smtClean="0">
                <a:latin typeface="Saysettha OT" pitchFamily="34" charset="-34"/>
                <a:cs typeface="Saysettha OT" pitchFamily="34" charset="-34"/>
              </a:rPr>
              <a:t>ພະແນກສາທາແຂວງ </a:t>
            </a:r>
          </a:p>
          <a:p>
            <a:pPr marL="514350" indent="-514350">
              <a:buAutoNum type="arabicPeriod"/>
            </a:pPr>
            <a:r>
              <a:rPr lang="lo-LA" sz="3600" dirty="0" smtClean="0">
                <a:latin typeface="Saysettha OT" pitchFamily="34" charset="-34"/>
                <a:cs typeface="Saysettha OT" pitchFamily="34" charset="-34"/>
              </a:rPr>
              <a:t>ສູນປິ່ນປົວ </a:t>
            </a:r>
            <a:r>
              <a:rPr lang="en-US" sz="3600" dirty="0" smtClean="0">
                <a:latin typeface="Saysettha OT" pitchFamily="34" charset="-34"/>
                <a:cs typeface="Saysettha OT" pitchFamily="34" charset="-34"/>
              </a:rPr>
              <a:t>ARV </a:t>
            </a:r>
            <a:r>
              <a:rPr lang="lo-LA" sz="3600" dirty="0" smtClean="0">
                <a:latin typeface="Saysettha OT" pitchFamily="34" charset="-34"/>
                <a:cs typeface="Saysettha OT" pitchFamily="34" charset="-34"/>
              </a:rPr>
              <a:t>ໂຮງໝໍແຂວງ </a:t>
            </a:r>
          </a:p>
          <a:p>
            <a:r>
              <a:rPr lang="en-US" sz="3600" dirty="0" smtClean="0">
                <a:latin typeface="Saysettha OT" pitchFamily="34" charset="-34"/>
                <a:cs typeface="Saysettha OT" pitchFamily="34" charset="-34"/>
              </a:rPr>
              <a:t>2. </a:t>
            </a:r>
            <a:r>
              <a:rPr lang="lo-LA" sz="3600" dirty="0" smtClean="0">
                <a:latin typeface="Saysettha OT" pitchFamily="34" charset="-34"/>
                <a:cs typeface="Saysettha OT" pitchFamily="34" charset="-34"/>
              </a:rPr>
              <a:t>ຫ້ອງການສາທາເມືອງຊະນະສົມບູນ</a:t>
            </a:r>
          </a:p>
          <a:p>
            <a:r>
              <a:rPr lang="lo-LA" sz="3600" dirty="0" smtClean="0">
                <a:latin typeface="Saysettha OT" pitchFamily="34" charset="-34"/>
                <a:cs typeface="Saysettha OT" pitchFamily="34" charset="-34"/>
              </a:rPr>
              <a:t>3. ສຸກສາລາບ້ານຄຳແປງ</a:t>
            </a:r>
          </a:p>
          <a:p>
            <a:r>
              <a:rPr lang="lo-LA" sz="3600" dirty="0" smtClean="0">
                <a:latin typeface="Saysettha OT" pitchFamily="34" charset="-34"/>
                <a:cs typeface="Saysettha OT" pitchFamily="34" charset="-34"/>
              </a:rPr>
              <a:t>4. ສຸກສາລາບ້ານນາແກວ</a:t>
            </a:r>
          </a:p>
          <a:p>
            <a:r>
              <a:rPr lang="lo-LA" sz="3600" dirty="0">
                <a:latin typeface="Saysettha OT" pitchFamily="34" charset="-34"/>
                <a:cs typeface="Saysettha OT" pitchFamily="34" charset="-34"/>
              </a:rPr>
              <a:t>4</a:t>
            </a:r>
            <a:r>
              <a:rPr lang="en-US" sz="3600" dirty="0" smtClean="0">
                <a:latin typeface="Saysettha OT" pitchFamily="34" charset="-34"/>
                <a:cs typeface="Saysettha OT" pitchFamily="34" charset="-34"/>
              </a:rPr>
              <a:t>. </a:t>
            </a:r>
            <a:r>
              <a:rPr lang="lo-LA" sz="3600" dirty="0" smtClean="0">
                <a:latin typeface="Saysettha OT" pitchFamily="34" charset="-34"/>
                <a:cs typeface="Saysettha OT" pitchFamily="34" charset="-34"/>
              </a:rPr>
              <a:t>ຫ້ອງການສາທາເມືອງໂພນທອງ </a:t>
            </a:r>
          </a:p>
          <a:p>
            <a:r>
              <a:rPr lang="lo-LA" sz="3600" dirty="0" smtClean="0">
                <a:latin typeface="Saysettha OT" pitchFamily="34" charset="-34"/>
                <a:cs typeface="Saysettha OT" pitchFamily="34" charset="-34"/>
              </a:rPr>
              <a:t>5. ສຸກສາລາໜອງໄຮໂຄກ</a:t>
            </a:r>
          </a:p>
          <a:p>
            <a:r>
              <a:rPr lang="lo-LA" sz="3600" smtClean="0">
                <a:latin typeface="Saysettha OT" pitchFamily="34" charset="-34"/>
                <a:cs typeface="Saysettha OT" pitchFamily="34" charset="-34"/>
              </a:rPr>
              <a:t>6. ສຸກສາລາ</a:t>
            </a:r>
            <a:r>
              <a:rPr lang="lo-LA" sz="3600" dirty="0" smtClean="0">
                <a:latin typeface="Saysettha OT" pitchFamily="34" charset="-34"/>
                <a:cs typeface="Saysettha OT" pitchFamily="34" charset="-34"/>
              </a:rPr>
              <a:t>ເກົ່າເກິງ </a:t>
            </a:r>
          </a:p>
          <a:p>
            <a:endParaRPr lang="lo-LA" sz="3600" dirty="0"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663476"/>
            <a:ext cx="7924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o-LA" sz="4400" b="1" dirty="0" smtClean="0">
                <a:latin typeface="Saysettha OT" pitchFamily="34" charset="-34"/>
                <a:cs typeface="Saysettha OT" pitchFamily="34" charset="-34"/>
              </a:rPr>
              <a:t>ການຕີລາຄາປະເມີນຜົນລວມ</a:t>
            </a:r>
          </a:p>
          <a:p>
            <a:pPr algn="ctr"/>
            <a:r>
              <a:rPr lang="lo-LA" sz="4400" b="1" dirty="0" smtClean="0">
                <a:latin typeface="Saysettha OT" pitchFamily="34" charset="-34"/>
                <a:cs typeface="Saysettha OT" pitchFamily="34" charset="-34"/>
              </a:rPr>
              <a:t>ຂອງໂຄງການ 3 ພະຍາດສາມາດສະຫຼຸບໄດ້ຜົນສຳເລັດ ແລະ ບັນຫາຫຍຸ້ງຍາກແຕ່ລະຂັ້ນດັ່ງນີ້: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52400"/>
            <a:ext cx="7924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200" b="1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ຈຸດດີ/ຜົນສຳເລັດຂັ້ນແຂວງ</a:t>
            </a:r>
            <a:endParaRPr lang="lo-LA" sz="32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ຍ້ອນພະນັກງານມີຄວາມດຸໝັ່ນຂະຫຍັນພຽນ ແລະ ມີຄວາມຮັບຜິດຊອບໃນການ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ປະຕິບັດ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ວຽກ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ງານໄດ້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ຮັບຜົນດີ. 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ມີ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ງົບປະມານໃນການຈັດຕັ້ງປະຕິບັດວຽກງານ (ໄດ້ຮັບການສະໜັບສະໜູນ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ຈາກລັດຖະບານລາວແລະສາກົນໂດຍເພາະແມ່ນກອງທຶນໂລກ)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ທີມງານແຕ່ລະຂັ້ນແລະອຳນາດການປົກຄອງທ້ອງຖີ່ນໄດ້ໃຫ້ຄວາມຮ່ວມມືໃນການຈັດຕັ້ງປະຕິບັດເປັນຢ່າງດີ.</a:t>
            </a:r>
            <a:endParaRPr lang="en-US" sz="32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ຄົນເຈັບໄດ້ເຂົ້າເຖິງການປິ່ນປົວ </a:t>
            </a:r>
            <a:r>
              <a:rPr lang="en-US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ARV 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ຜູ້ຕິດເຊື້ອມີອາການດີຂື້ນຫຼັງຈາກກິນຢາປົກກະຕິ,ຫລຸດຜ່ອນອັດຕາການແຜ່ເຊື້ອ ແລະ ການຕາຍ. </a:t>
            </a:r>
            <a:endParaRPr lang="en-US" sz="32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80737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2800" b="1" dirty="0" smtClean="0">
                <a:latin typeface="Saysettha OT" pitchFamily="34" charset="-34"/>
                <a:cs typeface="Saysettha OT" pitchFamily="34" charset="-34"/>
              </a:rPr>
              <a:t>ຈຸດດີ (ຕໍ່)</a:t>
            </a:r>
            <a:endParaRPr lang="lo-LA" sz="2800" dirty="0" smtClean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ການຕິດຕາມເຮັດກິດຈະກຳຕ່າງໆເຊັ່ນ: ໂຄສະນາເຜີຍແຜ່ສຸຂະສຶກສາໄດ້ຂະຫຍາຍຕົວຢ່າງກ້ວາງຂວາງ </a:t>
            </a:r>
            <a:r>
              <a:rPr lang="lo-LA" sz="2800" smtClean="0">
                <a:latin typeface="Saysettha OT" pitchFamily="34" charset="-34"/>
                <a:cs typeface="Saysettha OT" pitchFamily="34" charset="-34"/>
              </a:rPr>
              <a:t>ແລະ ໄດ້ແຈກຢາຍຖົງຢາງອະນາໄມເຖິງກຸ່ມເປົ້າໝາຍ</a:t>
            </a:r>
            <a:endParaRPr lang="lo-LA" sz="2800" dirty="0" smtClean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ມີ</a:t>
            </a:r>
            <a:r>
              <a:rPr lang="lo-LA" sz="2800" dirty="0">
                <a:latin typeface="Saysettha OT" pitchFamily="34" charset="-34"/>
                <a:cs typeface="Saysettha OT" pitchFamily="34" charset="-34"/>
              </a:rPr>
              <a:t>ຕາໜ່າງ</a:t>
            </a: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ຄວບຄຸມ</a:t>
            </a:r>
            <a:r>
              <a:rPr lang="lo-LA" sz="2800" dirty="0">
                <a:latin typeface="Saysettha OT" pitchFamily="34" charset="-34"/>
                <a:cs typeface="Saysettha OT" pitchFamily="34" charset="-34"/>
              </a:rPr>
              <a:t>ໄຂ້ຍຸງທົ່ວເຖີງທຸກເຂດ, ທຸກ</a:t>
            </a: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ບ້ານເປົ້າ</a:t>
            </a:r>
            <a:r>
              <a:rPr lang="lo-LA" sz="2800" dirty="0">
                <a:latin typeface="Saysettha OT" pitchFamily="34" charset="-34"/>
                <a:cs typeface="Saysettha OT" pitchFamily="34" charset="-34"/>
              </a:rPr>
              <a:t>ໝາຍ ແລະ ກໍ່ໄດ້ຮັບການຝຶກອົບຮົມຢ່າງຕໍ່</a:t>
            </a: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ເນື່ອງ</a:t>
            </a:r>
            <a:endParaRPr lang="en-US" sz="2800" dirty="0" smtClean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ມີ</a:t>
            </a:r>
            <a:r>
              <a:rPr lang="lo-LA" sz="2800" dirty="0">
                <a:latin typeface="Saysettha OT" pitchFamily="34" charset="-34"/>
                <a:cs typeface="Saysettha OT" pitchFamily="34" charset="-34"/>
              </a:rPr>
              <a:t>ຄວາມຮັບຜິດຊອບສູງຕໍ່ໜ້າທີ່ວຽກງານຂອງພະນັກງານວິຊາການແຕ່ລະ</a:t>
            </a: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ຂັ້ນ ຕະຫຼອດ</a:t>
            </a:r>
            <a:r>
              <a:rPr lang="lo-LA" sz="2800" dirty="0">
                <a:latin typeface="Saysettha OT" pitchFamily="34" charset="-34"/>
                <a:cs typeface="Saysettha OT" pitchFamily="34" charset="-34"/>
              </a:rPr>
              <a:t>ຮອດ </a:t>
            </a: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ຂັ້ນສຸກສາລາ ແລະ ບ້ານ</a:t>
            </a:r>
            <a:r>
              <a:rPr lang="lo-LA" sz="2800" dirty="0">
                <a:latin typeface="Saysettha OT" pitchFamily="34" charset="-34"/>
                <a:cs typeface="Saysettha OT" pitchFamily="34" charset="-34"/>
              </a:rPr>
              <a:t>ເປົ້າໝ</a:t>
            </a: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າຍ</a:t>
            </a:r>
            <a:endParaRPr lang="lo-LA" sz="2800" dirty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lo-LA" sz="2800" dirty="0">
                <a:latin typeface="Saysettha OT" pitchFamily="34" charset="-34"/>
                <a:cs typeface="Saysettha OT" pitchFamily="34" charset="-34"/>
              </a:rPr>
              <a:t>ມີລະບົບເຝົ້າລະວັງພະຍາດໄຂ້ຍຸງຢູ່ໃນ</a:t>
            </a: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ແຂວງ</a:t>
            </a:r>
            <a:endParaRPr lang="lo-LA" sz="2800" dirty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lo-LA" sz="2800" dirty="0">
                <a:latin typeface="Saysettha OT" pitchFamily="34" charset="-34"/>
                <a:cs typeface="Saysettha OT" pitchFamily="34" charset="-34"/>
              </a:rPr>
              <a:t>ມີອຸປະກອນທີ່ສາມາດບົງມະຕິໄດ້ໄວສະພາບການເຈັບເປັນຍ້ອນໄຂ້ຍຸງທີ່ເກີດ</a:t>
            </a:r>
            <a:r>
              <a:rPr lang="lo-LA" sz="2800" dirty="0" smtClean="0">
                <a:latin typeface="Saysettha OT" pitchFamily="34" charset="-34"/>
                <a:cs typeface="Saysettha OT" pitchFamily="34" charset="-34"/>
              </a:rPr>
              <a:t>ຂື້ນ  </a:t>
            </a:r>
            <a:endParaRPr lang="lo-LA" sz="2800" dirty="0">
              <a:latin typeface="Saysettha OT" pitchFamily="34" charset="-34"/>
              <a:cs typeface="Saysettha OT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63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80737"/>
            <a:ext cx="7924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200" b="1" dirty="0" smtClean="0">
                <a:latin typeface="Saysettha OT" pitchFamily="34" charset="-34"/>
                <a:cs typeface="Saysettha OT" pitchFamily="34" charset="-34"/>
              </a:rPr>
              <a:t>ຈຸດດີ (ຕໍ່)</a:t>
            </a:r>
            <a:endParaRPr lang="lo-LA" sz="3200" dirty="0" smtClean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ໂຄງການ </a:t>
            </a:r>
            <a:r>
              <a:rPr lang="en-US" sz="3200" dirty="0" smtClean="0">
                <a:latin typeface="Saysettha OT" pitchFamily="34" charset="-34"/>
                <a:cs typeface="Saysettha OT" pitchFamily="34" charset="-34"/>
              </a:rPr>
              <a:t>RAI ICC2 </a:t>
            </a: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ໄດ້ຈັດສັນພະນັກງານ,ອຸປະກອນ ແລະມີແຜນການຈະມອບລົດຈັກຈຳວນ 64ຄັນໃຫ້ແຕ່ລະເມືອງແລະສຸກສາລາເຂດເປົ້າໝາຍ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 ຄົນເຈັບເປັນວັນນະໂລກ ກໍ່ໄດ້ຮັບການກວດຫາເຊື້ອ </a:t>
            </a:r>
            <a:r>
              <a:rPr lang="en-US" sz="3200" dirty="0" smtClean="0">
                <a:latin typeface="Saysettha OT" pitchFamily="34" charset="-34"/>
                <a:cs typeface="Saysettha OT" pitchFamily="34" charset="-34"/>
              </a:rPr>
              <a:t>HIV/AIDS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ມຸ້ງສາມາດແຈກຍາຍທົ່ວເຖິງບ້ານເປົ້າໝາຍ</a:t>
            </a:r>
            <a:endParaRPr lang="en-US" sz="3200" dirty="0" smtClean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 ອັດຕາການເຈັບຍ້ອນພະຍາດໄຂ້ຍຸງໄດ້ລຸດລົງ</a:t>
            </a:r>
            <a:endParaRPr lang="en-US" sz="3200" dirty="0" smtClean="0">
              <a:latin typeface="Saysettha OT" pitchFamily="34" charset="-34"/>
              <a:cs typeface="Saysettha OT" pitchFamily="34" charset="-34"/>
            </a:endParaRPr>
          </a:p>
          <a:p>
            <a:pPr marL="722313" indent="-722313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ໂດຍສ່ວນໃຫຍ່ໄດ້ປະຕິບັດບັນດາກິດຈະກຳ ບັນລຸຕົວເລກຄາດໝາຍຕາມແຜນທີ່ວາງໄວ້</a:t>
            </a:r>
            <a:endParaRPr lang="en-US" sz="3200" dirty="0" smtClean="0">
              <a:latin typeface="Saysettha OT" pitchFamily="34" charset="-34"/>
              <a:cs typeface="Saysettha OT" pitchFamily="34" charset="-34"/>
            </a:endParaRPr>
          </a:p>
          <a:p>
            <a:pPr marL="722313" indent="-722313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ອັດຕາການຄົ້ນພົບຄົນເຈັບວັນນະໂລກໄດ້ເພີ້ມຂື້ນຫຼາຍກ່ວາເກົ່າ</a:t>
            </a:r>
            <a:endParaRPr lang="en-US" sz="3200" dirty="0" smtClean="0">
              <a:latin typeface="Saysettha OT" pitchFamily="34" charset="-34"/>
              <a:cs typeface="Saysettha OT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63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80737"/>
            <a:ext cx="7924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lo-LA" sz="3200" b="1" dirty="0" smtClean="0">
                <a:latin typeface="Saysettha OT" pitchFamily="34" charset="-34"/>
                <a:cs typeface="Saysettha OT" pitchFamily="34" charset="-34"/>
              </a:rPr>
              <a:t>ຈຸດດີ (ຕໍ່)</a:t>
            </a:r>
            <a:endParaRPr lang="lo-LA" sz="3200" dirty="0" smtClean="0">
              <a:latin typeface="Saysettha OT" pitchFamily="34" charset="-34"/>
              <a:cs typeface="Saysettha OT" pitchFamily="34" charset="-34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ໄດ້</a:t>
            </a:r>
            <a:r>
              <a:rPr lang="lo-LA" sz="3200" dirty="0">
                <a:latin typeface="Saysettha OT" pitchFamily="34" charset="-34"/>
                <a:cs typeface="Saysettha OT" pitchFamily="34" charset="-34"/>
              </a:rPr>
              <a:t>ສົ່ງບົດລາຍງານຕາມ</a:t>
            </a: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ປົກກະຕິ</a:t>
            </a:r>
            <a:endParaRPr lang="en-US" sz="3200" dirty="0">
              <a:latin typeface="Saysettha OT" pitchFamily="34" charset="-34"/>
              <a:cs typeface="Saysettha OT" pitchFamily="34" charset="-34"/>
            </a:endParaRPr>
          </a:p>
          <a:p>
            <a:pPr marL="722313" indent="-722313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ຮັບປະກັນ</a:t>
            </a:r>
            <a:r>
              <a:rPr lang="lo-LA" sz="3200" dirty="0">
                <a:latin typeface="Saysettha OT" pitchFamily="34" charset="-34"/>
                <a:cs typeface="Saysettha OT" pitchFamily="34" charset="-34"/>
              </a:rPr>
              <a:t>ໄດ້ວ່າບໍ່ມີຢາປົວພະຍາດຂາດ</a:t>
            </a: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ສາງຂັ້ນແຂວງ ແລະ ຂັ້ນເມືອງ</a:t>
            </a:r>
            <a:endParaRPr lang="en-US" sz="3200" dirty="0">
              <a:latin typeface="Saysettha OT" pitchFamily="34" charset="-34"/>
              <a:cs typeface="Saysettha OT" pitchFamily="34" charset="-34"/>
            </a:endParaRPr>
          </a:p>
          <a:p>
            <a:pPr marL="722313" indent="-722313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ພະນັກງານສຸກສາລາແມ່ນໄດ້ມີ</a:t>
            </a:r>
            <a:r>
              <a:rPr lang="lo-LA" sz="3200" dirty="0">
                <a:latin typeface="Saysettha OT" pitchFamily="34" charset="-34"/>
                <a:cs typeface="Saysettha OT" pitchFamily="34" charset="-34"/>
              </a:rPr>
              <a:t>ການອົບຮົມວິຊາສະເພາະໃຫ້</a:t>
            </a: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ກັນແລະກັນພາຍຫຼັງ</a:t>
            </a:r>
            <a:r>
              <a:rPr lang="lo-LA" sz="3200" dirty="0">
                <a:latin typeface="Saysettha OT" pitchFamily="34" charset="-34"/>
                <a:cs typeface="Saysettha OT" pitchFamily="34" charset="-34"/>
              </a:rPr>
              <a:t>ທີ່ໄດ້ຮັບການອົບຮົມ</a:t>
            </a: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ມາແລະຮູ້ຈັກເຮັດແທນກັນໄດ້</a:t>
            </a:r>
          </a:p>
          <a:p>
            <a:pPr marL="722313" indent="-722313">
              <a:buFont typeface="+mj-lt"/>
              <a:buAutoNum type="arabicPeriod" startAt="10"/>
            </a:pPr>
            <a:r>
              <a:rPr lang="lo-LA" sz="3200" dirty="0" smtClean="0">
                <a:latin typeface="Saysettha OT" pitchFamily="34" charset="-34"/>
                <a:cs typeface="Saysettha OT" pitchFamily="34" charset="-34"/>
              </a:rPr>
              <a:t>ມີການເຊື່ອມສານກັນດີລະຫວ່າງ </a:t>
            </a:r>
            <a:r>
              <a:rPr lang="en-US" sz="3200" dirty="0" smtClean="0">
                <a:latin typeface="Saysettha OT" pitchFamily="34" charset="-34"/>
                <a:cs typeface="Saysettha OT" pitchFamily="34" charset="-34"/>
              </a:rPr>
              <a:t>HIV</a:t>
            </a:r>
            <a:r>
              <a:rPr lang="en-US" sz="3200" dirty="0" smtClean="0">
                <a:latin typeface="Saysettha OT" pitchFamily="34" charset="-34"/>
                <a:cs typeface="Saysettha OT" pitchFamily="34" charset="-34"/>
              </a:rPr>
              <a:t>&amp;TB</a:t>
            </a:r>
            <a:endParaRPr lang="lo-LA" sz="3200" dirty="0" smtClean="0">
              <a:latin typeface="Saysettha OT" pitchFamily="34" charset="-34"/>
              <a:cs typeface="Saysettha OT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87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2137</TotalTime>
  <Words>901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Cordia New</vt:lpstr>
      <vt:lpstr>Gill Sans MT</vt:lpstr>
      <vt:lpstr>Phetsarath OT</vt:lpstr>
      <vt:lpstr>Saysettha OT</vt:lpstr>
      <vt:lpstr>Times New Roman</vt:lpstr>
      <vt:lpstr>Verdana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ກອງປະຊຸມສະຫຼຸບວຽກງານຄວບຄຸມໄຂ້ມາລາເຣຍ ສົກປີ 2013-2014  ແລະ ວາງແຜນສົກປີ 2014-201໌໌5</dc:title>
  <dc:creator>ADMIN</dc:creator>
  <cp:lastModifiedBy>cbr</cp:lastModifiedBy>
  <cp:revision>200</cp:revision>
  <dcterms:created xsi:type="dcterms:W3CDTF">2014-08-28T00:24:10Z</dcterms:created>
  <dcterms:modified xsi:type="dcterms:W3CDTF">2016-09-30T07:25:52Z</dcterms:modified>
</cp:coreProperties>
</file>