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4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6"/>
  </p:notesMasterIdLst>
  <p:sldIdLst>
    <p:sldId id="260" r:id="rId2"/>
    <p:sldId id="262" r:id="rId3"/>
    <p:sldId id="257" r:id="rId4"/>
    <p:sldId id="309" r:id="rId5"/>
    <p:sldId id="310" r:id="rId6"/>
    <p:sldId id="319" r:id="rId7"/>
    <p:sldId id="318" r:id="rId8"/>
    <p:sldId id="312" r:id="rId9"/>
    <p:sldId id="316" r:id="rId10"/>
    <p:sldId id="313" r:id="rId11"/>
    <p:sldId id="314" r:id="rId12"/>
    <p:sldId id="317" r:id="rId13"/>
    <p:sldId id="320" r:id="rId14"/>
    <p:sldId id="269" r:id="rId15"/>
  </p:sldIdLst>
  <p:sldSz cx="12192000" cy="6858000"/>
  <p:notesSz cx="6858000" cy="9144000"/>
  <p:defaultTextStyle>
    <a:defPPr>
      <a:defRPr lang="en-L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0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08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NTC\HANSA%20Project\HANSA2\Budget\Summary%20budget%20of%20HANSA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4B-C74B-A08E-99C2DB9267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4B-C74B-A08E-99C2DB9267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4B-C74B-A08E-99C2DB926770}"/>
              </c:ext>
            </c:extLst>
          </c:dPt>
          <c:dLbls>
            <c:dLbl>
              <c:idx val="0"/>
              <c:layout>
                <c:manualLayout>
                  <c:x val="-0.10967195084449678"/>
                  <c:y val="6.0406626933223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4B-C74B-A08E-99C2DB926770}"/>
                </c:ext>
              </c:extLst>
            </c:dLbl>
            <c:dLbl>
              <c:idx val="1"/>
              <c:layout>
                <c:manualLayout>
                  <c:x val="9.9521926982561112E-3"/>
                  <c:y val="-0.245709639089639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4B-C74B-A08E-99C2DB926770}"/>
                </c:ext>
              </c:extLst>
            </c:dLbl>
            <c:dLbl>
              <c:idx val="2"/>
              <c:layout>
                <c:manualLayout>
                  <c:x val="9.1119643484225202E-2"/>
                  <c:y val="0.12887629577566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4B-C74B-A08E-99C2DB9267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Sheet1!$B$2:$B$4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Sheet1!$C$2:$C$4</c:f>
              <c:numCache>
                <c:formatCode>_(* #,##0_);_(* \(#,##0\);_(* "-"_);_(@_)</c:formatCode>
                <c:ptCount val="3"/>
                <c:pt idx="0">
                  <c:v>8725</c:v>
                </c:pt>
                <c:pt idx="1">
                  <c:v>8647</c:v>
                </c:pt>
                <c:pt idx="2">
                  <c:v>8569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4B-C74B-A08E-99C2DB926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144819237936666"/>
          <c:y val="0.8792369776318153"/>
          <c:w val="0.35059592477072865"/>
          <c:h val="8.4513692425614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L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GF Input Based Y3: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1.004.394US$</a:t>
            </a:r>
          </a:p>
        </c:rich>
      </c:tx>
      <c:layout>
        <c:manualLayout>
          <c:xMode val="edge"/>
          <c:yMode val="edge"/>
          <c:x val="0.42347643760255577"/>
          <c:y val="2.0679468242245199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19894893863261251"/>
          <c:y val="0.18202537829004756"/>
          <c:w val="0.7184456384159571"/>
          <c:h val="0.76620035124856067"/>
        </c:manualLayout>
      </c:layout>
      <c:pieChart>
        <c:varyColors val="1"/>
        <c:ser>
          <c:idx val="0"/>
          <c:order val="0"/>
          <c:tx>
            <c:strRef>
              <c:f>Sheet2!$B$2</c:f>
              <c:strCache>
                <c:ptCount val="1"/>
                <c:pt idx="0">
                  <c:v>GF Input Based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750-4FAF-8FEE-A978558330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750-4FAF-8FEE-A978558330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750-4FAF-8FEE-A978558330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750-4FAF-8FEE-A978558330B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750-4FAF-8FEE-A978558330B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750-4FAF-8FEE-A978558330BA}"/>
              </c:ext>
            </c:extLst>
          </c:dPt>
          <c:dLbls>
            <c:dLbl>
              <c:idx val="0"/>
              <c:layout>
                <c:manualLayout>
                  <c:x val="-2.7569094503259749E-2"/>
                  <c:y val="8.9210853813140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50-4FAF-8FEE-A978558330BA}"/>
                </c:ext>
              </c:extLst>
            </c:dLbl>
            <c:dLbl>
              <c:idx val="4"/>
              <c:layout>
                <c:manualLayout>
                  <c:x val="1.5279083752281229E-2"/>
                  <c:y val="-4.6541829981739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50-4FAF-8FEE-A978558330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Sheet2!$B$3:$B$8</c:f>
              <c:numCache>
                <c:formatCode>_("$"* #,##0_);_("$"* \(#,##0\);_("$"* "-"??_);_(@_)</c:formatCode>
                <c:ptCount val="6"/>
                <c:pt idx="0">
                  <c:v>677891.13500000001</c:v>
                </c:pt>
                <c:pt idx="1">
                  <c:v>0</c:v>
                </c:pt>
                <c:pt idx="2">
                  <c:v>72538.835000000006</c:v>
                </c:pt>
                <c:pt idx="3">
                  <c:v>0</c:v>
                </c:pt>
                <c:pt idx="4">
                  <c:v>253964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750-4FAF-8FEE-A978558330BA}"/>
            </c:ext>
          </c:extLst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GF Input Based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A750-4FAF-8FEE-A978558330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A750-4FAF-8FEE-A978558330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A750-4FAF-8FEE-A978558330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A750-4FAF-8FEE-A978558330B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A750-4FAF-8FEE-A978558330B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A750-4FAF-8FEE-A978558330B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A750-4FAF-8FEE-A978558330BA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Sheet2!$C$3:$C$9</c:f>
              <c:numCache>
                <c:formatCode>_("$"* #,##0_);_("$"* \(#,##0\);_("$"* "-"??_);_(@_)</c:formatCode>
                <c:ptCount val="7"/>
                <c:pt idx="0">
                  <c:v>865322.47</c:v>
                </c:pt>
                <c:pt idx="1">
                  <c:v>0</c:v>
                </c:pt>
                <c:pt idx="2">
                  <c:v>64289.75</c:v>
                </c:pt>
                <c:pt idx="3">
                  <c:v>0</c:v>
                </c:pt>
                <c:pt idx="4">
                  <c:v>276564</c:v>
                </c:pt>
                <c:pt idx="5">
                  <c:v>0</c:v>
                </c:pt>
                <c:pt idx="6">
                  <c:v>1206176.22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A750-4FAF-8FEE-A978558330BA}"/>
            </c:ext>
          </c:extLst>
        </c:ser>
        <c:ser>
          <c:idx val="2"/>
          <c:order val="2"/>
          <c:tx>
            <c:strRef>
              <c:f>Sheet2!$B$2</c:f>
              <c:strCache>
                <c:ptCount val="1"/>
                <c:pt idx="0">
                  <c:v>GF Input Based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A750-4FAF-8FEE-A978558330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A750-4FAF-8FEE-A978558330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A750-4FAF-8FEE-A978558330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A750-4FAF-8FEE-A978558330B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A750-4FAF-8FEE-A978558330B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A750-4FAF-8FEE-A978558330B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A750-4FAF-8FEE-A978558330BA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Sheet2!$B$3:$B$9</c:f>
              <c:numCache>
                <c:formatCode>_("$"* #,##0_);_("$"* \(#,##0\);_("$"* "-"??_);_(@_)</c:formatCode>
                <c:ptCount val="7"/>
                <c:pt idx="0">
                  <c:v>677891.13500000001</c:v>
                </c:pt>
                <c:pt idx="1">
                  <c:v>0</c:v>
                </c:pt>
                <c:pt idx="2">
                  <c:v>72538.835000000006</c:v>
                </c:pt>
                <c:pt idx="3">
                  <c:v>0</c:v>
                </c:pt>
                <c:pt idx="4">
                  <c:v>253964</c:v>
                </c:pt>
                <c:pt idx="5">
                  <c:v>0</c:v>
                </c:pt>
                <c:pt idx="6">
                  <c:v>1004393.97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A750-4FAF-8FEE-A97855833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Co-Financing Y1: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1.005.201US$</a:t>
            </a:r>
          </a:p>
        </c:rich>
      </c:tx>
      <c:layout>
        <c:manualLayout>
          <c:xMode val="edge"/>
          <c:yMode val="edge"/>
          <c:x val="0.12050125437790307"/>
          <c:y val="4.273504992513795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3.444530001573147E-2"/>
          <c:y val="0.15330845839364332"/>
          <c:w val="0.26784242069269892"/>
          <c:h val="0.54627272129226756"/>
        </c:manualLayout>
      </c:layout>
      <c:pieChart>
        <c:varyColors val="1"/>
        <c:ser>
          <c:idx val="0"/>
          <c:order val="0"/>
          <c:tx>
            <c:strRef>
              <c:f>Sheet3!$C$2</c:f>
              <c:strCache>
                <c:ptCount val="1"/>
                <c:pt idx="0">
                  <c:v>Co-Financing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13-47E2-BA75-46DDC56DEE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13-47E2-BA75-46DDC56DEE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13-47E2-BA75-46DDC56DEEA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813-47E2-BA75-46DDC56DEEA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813-47E2-BA75-46DDC56DEEA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813-47E2-BA75-46DDC56DEEAA}"/>
              </c:ext>
            </c:extLst>
          </c:dPt>
          <c:dLbls>
            <c:dLbl>
              <c:idx val="0"/>
              <c:layout>
                <c:manualLayout>
                  <c:x val="-5.1152413125015526E-2"/>
                  <c:y val="-0.1900318308822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13-47E2-BA75-46DDC56DEEAA}"/>
                </c:ext>
              </c:extLst>
            </c:dLbl>
            <c:dLbl>
              <c:idx val="2"/>
              <c:layout>
                <c:manualLayout>
                  <c:x val="1.1496145789347309E-2"/>
                  <c:y val="3.0209137594915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13-47E2-BA75-46DDC56DEEAA}"/>
                </c:ext>
              </c:extLst>
            </c:dLbl>
            <c:dLbl>
              <c:idx val="4"/>
              <c:layout>
                <c:manualLayout>
                  <c:x val="-6.8181758186460328E-2"/>
                  <c:y val="4.7547622240329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13-47E2-BA75-46DDC56DEEAA}"/>
                </c:ext>
              </c:extLst>
            </c:dLbl>
            <c:dLbl>
              <c:idx val="5"/>
              <c:layout>
                <c:manualLayout>
                  <c:x val="4.3015640395108346E-3"/>
                  <c:y val="-0.225016526182200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13-47E2-BA75-46DDC56DEE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Sheet3!$C$3:$C$8</c:f>
              <c:numCache>
                <c:formatCode>_("$"* #,##0_);_("$"* \(#,##0\);_("$"* "-"??_);_(@_)</c:formatCode>
                <c:ptCount val="6"/>
                <c:pt idx="0">
                  <c:v>453061.75013706519</c:v>
                </c:pt>
                <c:pt idx="1">
                  <c:v>28000</c:v>
                </c:pt>
                <c:pt idx="2">
                  <c:v>0</c:v>
                </c:pt>
                <c:pt idx="3">
                  <c:v>0</c:v>
                </c:pt>
                <c:pt idx="4">
                  <c:v>7946.3349870728816</c:v>
                </c:pt>
                <c:pt idx="5">
                  <c:v>516192.72477886558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813-47E2-BA75-46DDC56DE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918376690603562E-2"/>
          <c:y val="0.8891557118843314"/>
          <c:w val="0.83416316412517577"/>
          <c:h val="9.80237731381272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Co-Financing Y2: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1.201.777US$</a:t>
            </a:r>
          </a:p>
        </c:rich>
      </c:tx>
      <c:layout>
        <c:manualLayout>
          <c:xMode val="edge"/>
          <c:yMode val="edge"/>
          <c:x val="0.42010748656417946"/>
          <c:y val="2.0282508652007137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5918518249734912"/>
          <c:y val="0.16524358289032365"/>
          <c:w val="0.52668835750369913"/>
          <c:h val="0.74510864146661926"/>
        </c:manualLayout>
      </c:layout>
      <c:pieChart>
        <c:varyColors val="1"/>
        <c:ser>
          <c:idx val="0"/>
          <c:order val="0"/>
          <c:tx>
            <c:strRef>
              <c:f>Sheet3!$D$2</c:f>
              <c:strCache>
                <c:ptCount val="1"/>
                <c:pt idx="0">
                  <c:v>Co-Financing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42-4C0E-8627-C4DB9B6E0C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42-4C0E-8627-C4DB9B6E0C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842-4C0E-8627-C4DB9B6E0C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842-4C0E-8627-C4DB9B6E0C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842-4C0E-8627-C4DB9B6E0C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842-4C0E-8627-C4DB9B6E0C06}"/>
              </c:ext>
            </c:extLst>
          </c:dPt>
          <c:dLbls>
            <c:dLbl>
              <c:idx val="0"/>
              <c:layout>
                <c:manualLayout>
                  <c:x val="-7.4401183723002515E-2"/>
                  <c:y val="-0.400672859105922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42-4C0E-8627-C4DB9B6E0C06}"/>
                </c:ext>
              </c:extLst>
            </c:dLbl>
            <c:dLbl>
              <c:idx val="1"/>
              <c:layout>
                <c:manualLayout>
                  <c:x val="9.5672718329564022E-3"/>
                  <c:y val="2.5810277455966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42-4C0E-8627-C4DB9B6E0C06}"/>
                </c:ext>
              </c:extLst>
            </c:dLbl>
            <c:dLbl>
              <c:idx val="4"/>
              <c:layout>
                <c:manualLayout>
                  <c:x val="-2.0830783248868123E-2"/>
                  <c:y val="-1.7571862023272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842-4C0E-8627-C4DB9B6E0C06}"/>
                </c:ext>
              </c:extLst>
            </c:dLbl>
            <c:dLbl>
              <c:idx val="5"/>
              <c:layout>
                <c:manualLayout>
                  <c:x val="2.4196088392176785E-2"/>
                  <c:y val="-5.6203847337037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842-4C0E-8627-C4DB9B6E0C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Sheet3!$D$3:$D$8</c:f>
              <c:numCache>
                <c:formatCode>_("$"* #,##0_);_("$"* \(#,##0\);_("$"* "-"??_);_(@_)</c:formatCode>
                <c:ptCount val="6"/>
                <c:pt idx="0">
                  <c:v>697717.29918805719</c:v>
                </c:pt>
                <c:pt idx="1">
                  <c:v>10000</c:v>
                </c:pt>
                <c:pt idx="2">
                  <c:v>0</c:v>
                </c:pt>
                <c:pt idx="3">
                  <c:v>0</c:v>
                </c:pt>
                <c:pt idx="4">
                  <c:v>40628.188107050526</c:v>
                </c:pt>
                <c:pt idx="5">
                  <c:v>453431.93622460664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842-4C0E-8627-C4DB9B6E0C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Co-Financing Y3: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894.465US$</a:t>
            </a:r>
          </a:p>
        </c:rich>
      </c:tx>
      <c:layout>
        <c:manualLayout>
          <c:xMode val="edge"/>
          <c:yMode val="edge"/>
          <c:x val="0.42441657717750503"/>
          <c:y val="8.6330915690043461E-3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2508088108887558"/>
          <c:y val="0.14151970961996044"/>
          <c:w val="0.70134294455094615"/>
          <c:h val="0.74599654540383042"/>
        </c:manualLayout>
      </c:layout>
      <c:pieChart>
        <c:varyColors val="1"/>
        <c:ser>
          <c:idx val="0"/>
          <c:order val="0"/>
          <c:tx>
            <c:strRef>
              <c:f>Sheet3!$E$2</c:f>
              <c:strCache>
                <c:ptCount val="1"/>
                <c:pt idx="0">
                  <c:v>Co-Financing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73-4B6A-B8DC-89962C46BB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73-4B6A-B8DC-89962C46BB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73-4B6A-B8DC-89962C46BB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73-4B6A-B8DC-89962C46BB3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B73-4B6A-B8DC-89962C46BB3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B73-4B6A-B8DC-89962C46BB32}"/>
              </c:ext>
            </c:extLst>
          </c:dPt>
          <c:dLbls>
            <c:dLbl>
              <c:idx val="0"/>
              <c:layout>
                <c:manualLayout>
                  <c:x val="-3.7366455933094234E-2"/>
                  <c:y val="4.1981749961649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73-4B6A-B8DC-89962C46BB32}"/>
                </c:ext>
              </c:extLst>
            </c:dLbl>
            <c:dLbl>
              <c:idx val="1"/>
              <c:layout>
                <c:manualLayout>
                  <c:x val="4.6429270614159446E-4"/>
                  <c:y val="0.13391443178736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73-4B6A-B8DC-89962C46BB32}"/>
                </c:ext>
              </c:extLst>
            </c:dLbl>
            <c:dLbl>
              <c:idx val="5"/>
              <c:layout>
                <c:manualLayout>
                  <c:x val="4.5186470133484952E-2"/>
                  <c:y val="-5.78199608406591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B73-4B6A-B8DC-89962C46BB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Sheet3!$E$3:$E$8</c:f>
              <c:numCache>
                <c:formatCode>_("$"* #,##0_);_("$"* \(#,##0\);_("$"* "-"??_);_(@_)</c:formatCode>
                <c:ptCount val="6"/>
                <c:pt idx="0">
                  <c:v>669696.95459377661</c:v>
                </c:pt>
                <c:pt idx="1">
                  <c:v>10000</c:v>
                </c:pt>
                <c:pt idx="2">
                  <c:v>0</c:v>
                </c:pt>
                <c:pt idx="3">
                  <c:v>0</c:v>
                </c:pt>
                <c:pt idx="4">
                  <c:v>7946.3349870728816</c:v>
                </c:pt>
                <c:pt idx="5">
                  <c:v>206822.192670697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B73-4B6A-B8DC-89962C46B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Number of household contact eligible received Tuberculosis Preventive Treatment  (TPT)</a:t>
            </a:r>
            <a:r>
              <a:rPr lang="en-L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baseline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5.576696239351437E-2"/>
          <c:y val="0.10868041542105485"/>
          <c:w val="0.93162234765911922"/>
          <c:h val="0.813118050216494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Sheet1!$C$7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Sheet1!$C$8:$C$10</c:f>
              <c:numCache>
                <c:formatCode>0%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3-674F-BE6C-AE7F9FD278C7}"/>
            </c:ext>
          </c:extLst>
        </c:ser>
        <c:ser>
          <c:idx val="1"/>
          <c:order val="1"/>
          <c:tx>
            <c:strRef>
              <c:f>Sheet1!$D$7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854348336503801E-3"/>
                  <c:y val="0.114222162972594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83-674F-BE6C-AE7F9FD278C7}"/>
                </c:ext>
              </c:extLst>
            </c:dLbl>
            <c:dLbl>
              <c:idx val="1"/>
              <c:layout>
                <c:manualLayout>
                  <c:x val="-8.4070295128552625E-17"/>
                  <c:y val="8.895905505771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83-674F-BE6C-AE7F9FD278C7}"/>
                </c:ext>
              </c:extLst>
            </c:dLbl>
            <c:dLbl>
              <c:idx val="2"/>
              <c:layout>
                <c:manualLayout>
                  <c:x val="-2.4271844660194173E-3"/>
                  <c:y val="0.197894736842105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83-674F-BE6C-AE7F9FD27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Sheet1!$D$8:$D$10</c:f>
              <c:numCache>
                <c:formatCode>_(* #,##0_);_(* \(#,##0\);_(* "-"_);_(@_)</c:formatCode>
                <c:ptCount val="3"/>
                <c:pt idx="0">
                  <c:v>1436</c:v>
                </c:pt>
                <c:pt idx="1">
                  <c:v>1708</c:v>
                </c:pt>
                <c:pt idx="2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83-674F-BE6C-AE7F9FD27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98811840"/>
        <c:axId val="99089232"/>
      </c:barChart>
      <c:catAx>
        <c:axId val="9881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LA"/>
          </a:p>
        </c:txPr>
        <c:crossAx val="99089232"/>
        <c:crosses val="autoZero"/>
        <c:auto val="1"/>
        <c:lblAlgn val="ctr"/>
        <c:lblOffset val="100"/>
        <c:noMultiLvlLbl val="0"/>
      </c:catAx>
      <c:valAx>
        <c:axId val="9908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9881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Budget Y1: 1.024.289US$</a:t>
            </a:r>
          </a:p>
        </c:rich>
      </c:tx>
      <c:layout>
        <c:manualLayout>
          <c:xMode val="edge"/>
          <c:yMode val="edge"/>
          <c:x val="0.11583667607586788"/>
          <c:y val="4.7988869812326099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5.2053434358441043E-2"/>
          <c:y val="0.1830054889755322"/>
          <c:w val="0.25846464946598657"/>
          <c:h val="0.52969984015156002"/>
        </c:manualLayout>
      </c:layout>
      <c:pieChart>
        <c:varyColors val="1"/>
        <c:ser>
          <c:idx val="0"/>
          <c:order val="0"/>
          <c:tx>
            <c:strRef>
              <c:f>Sheet1!$D$2</c:f>
              <c:strCache>
                <c:ptCount val="1"/>
                <c:pt idx="0">
                  <c:v>Total budget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65-4E33-B27B-0808646D4B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65-4E33-B27B-0808646D4B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65-4E33-B27B-0808646D4B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65-4E33-B27B-0808646D4B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A65-4E33-B27B-0808646D4B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A65-4E33-B27B-0808646D4B4C}"/>
              </c:ext>
            </c:extLst>
          </c:dPt>
          <c:dLbls>
            <c:dLbl>
              <c:idx val="0"/>
              <c:layout>
                <c:manualLayout>
                  <c:x val="8.1392030778168322E-3"/>
                  <c:y val="-2.0596837160060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65-4E33-B27B-0808646D4B4C}"/>
                </c:ext>
              </c:extLst>
            </c:dLbl>
            <c:dLbl>
              <c:idx val="1"/>
              <c:layout>
                <c:manualLayout>
                  <c:x val="3.6159448032537289E-2"/>
                  <c:y val="3.073690046169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65-4E33-B27B-0808646D4B4C}"/>
                </c:ext>
              </c:extLst>
            </c:dLbl>
            <c:dLbl>
              <c:idx val="2"/>
              <c:layout>
                <c:manualLayout>
                  <c:x val="5.0671937058827041E-3"/>
                  <c:y val="3.1917569709726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65-4E33-B27B-0808646D4B4C}"/>
                </c:ext>
              </c:extLst>
            </c:dLbl>
            <c:dLbl>
              <c:idx val="3"/>
              <c:layout>
                <c:manualLayout>
                  <c:x val="-4.2934556667526104E-3"/>
                  <c:y val="-5.7517562779900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65-4E33-B27B-0808646D4B4C}"/>
                </c:ext>
              </c:extLst>
            </c:dLbl>
            <c:dLbl>
              <c:idx val="4"/>
              <c:layout>
                <c:manualLayout>
                  <c:x val="-2.9374040957798257E-3"/>
                  <c:y val="-1.2620080905728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65-4E33-B27B-0808646D4B4C}"/>
                </c:ext>
              </c:extLst>
            </c:dLbl>
            <c:dLbl>
              <c:idx val="5"/>
              <c:layout>
                <c:manualLayout>
                  <c:x val="-1.142015664830231E-2"/>
                  <c:y val="-1.0608871910813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A65-4E33-B27B-0808646D4B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Sheet1!$D$3:$D$8</c:f>
              <c:numCache>
                <c:formatCode>_("$"* #,##0_);_("$"* \(#,##0\);_("$"* "-"??_);_(@_)</c:formatCode>
                <c:ptCount val="6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99999.799898646583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65-4E33-B27B-0808646D4B4C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Budget Y2: 944.734US$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CA65-4E33-B27B-0808646D4B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CA65-4E33-B27B-0808646D4B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CA65-4E33-B27B-0808646D4B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CA65-4E33-B27B-0808646D4B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CA65-4E33-B27B-0808646D4B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CA65-4E33-B27B-0808646D4B4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CA65-4E33-B27B-0808646D4B4C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A65-4E33-B27B-0808646D4B4C}"/>
            </c:ext>
          </c:extLst>
        </c:ser>
        <c:ser>
          <c:idx val="2"/>
          <c:order val="2"/>
          <c:tx>
            <c:strRef>
              <c:f>Sheet1!$B$2</c:f>
              <c:strCache>
                <c:ptCount val="1"/>
                <c:pt idx="0">
                  <c:v>Budget Y3: 1.000.598US$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CA65-4E33-B27B-0808646D4B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CA65-4E33-B27B-0808646D4B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CA65-4E33-B27B-0808646D4B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CA65-4E33-B27B-0808646D4B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CA65-4E33-B27B-0808646D4B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CA65-4E33-B27B-0808646D4B4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CA65-4E33-B27B-0808646D4B4C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Sheet1!$B$3:$B$9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CA65-4E33-B27B-0808646D4B4C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Grand Total of 3years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CA65-4E33-B27B-0808646D4B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CA65-4E33-B27B-0808646D4B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CA65-4E33-B27B-0808646D4B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CA65-4E33-B27B-0808646D4B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CA65-4E33-B27B-0808646D4B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CA65-4E33-B27B-0808646D4B4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CA65-4E33-B27B-0808646D4B4C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Sheet1!$E$3:$E$9</c:f>
              <c:numCache>
                <c:formatCode>_("$"* #,##0_);_("$"* \(#,##0\);_("$"* "-"??_);_(@_)</c:formatCode>
                <c:ptCount val="7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300000</c:v>
                </c:pt>
                <c:pt idx="6">
                  <c:v>1224289.1871782562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CA65-4E33-B27B-0808646D4B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09033719081E-2"/>
          <c:y val="0.88366310646812718"/>
          <c:w val="0.90458911122477559"/>
          <c:h val="0.103135573399859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6819826452081633"/>
          <c:y val="1.8469656992084433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4900339522310413"/>
          <c:y val="0.18257474082230488"/>
          <c:w val="0.43051919390451732"/>
          <c:h val="0.66750358381983255"/>
        </c:manualLayout>
      </c:layout>
      <c:pieChart>
        <c:varyColors val="1"/>
        <c:ser>
          <c:idx val="0"/>
          <c:order val="0"/>
          <c:tx>
            <c:strRef>
              <c:f>Sheet1!$C$2</c:f>
              <c:strCache>
                <c:ptCount val="1"/>
                <c:pt idx="0">
                  <c:v>Budget Y2: 944.734US$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55-4CB0-A59E-1B8EADB54A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55-4CB0-A59E-1B8EADB54AC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55-4CB0-A59E-1B8EADB54AC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55-4CB0-A59E-1B8EADB54A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55-4CB0-A59E-1B8EADB54AC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155-4CB0-A59E-1B8EADB54AC1}"/>
              </c:ext>
            </c:extLst>
          </c:dPt>
          <c:dLbls>
            <c:dLbl>
              <c:idx val="0"/>
              <c:layout>
                <c:manualLayout>
                  <c:x val="-4.9943131553974507E-2"/>
                  <c:y val="-9.995001992739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55-4CB0-A59E-1B8EADB54AC1}"/>
                </c:ext>
              </c:extLst>
            </c:dLbl>
            <c:dLbl>
              <c:idx val="1"/>
              <c:layout>
                <c:manualLayout>
                  <c:x val="0.13104719679028273"/>
                  <c:y val="-3.775933351338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55-4CB0-A59E-1B8EADB54AC1}"/>
                </c:ext>
              </c:extLst>
            </c:dLbl>
            <c:dLbl>
              <c:idx val="2"/>
              <c:layout>
                <c:manualLayout>
                  <c:x val="-4.2012167489097309E-3"/>
                  <c:y val="4.627314540538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155-4CB0-A59E-1B8EADB54AC1}"/>
                </c:ext>
              </c:extLst>
            </c:dLbl>
            <c:dLbl>
              <c:idx val="3"/>
              <c:layout>
                <c:manualLayout>
                  <c:x val="-9.2381745389622551E-3"/>
                  <c:y val="-3.22149573984510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155-4CB0-A59E-1B8EADB54AC1}"/>
                </c:ext>
              </c:extLst>
            </c:dLbl>
            <c:dLbl>
              <c:idx val="4"/>
              <c:layout>
                <c:manualLayout>
                  <c:x val="2.2522262978239647E-3"/>
                  <c:y val="-7.2264506608356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155-4CB0-A59E-1B8EADB54AC1}"/>
                </c:ext>
              </c:extLst>
            </c:dLbl>
            <c:dLbl>
              <c:idx val="5"/>
              <c:layout>
                <c:manualLayout>
                  <c:x val="2.2533652747118455E-2"/>
                  <c:y val="-1.6888309617932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155-4CB0-A59E-1B8EADB54A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Sheet1!$C$3:$C$8</c:f>
              <c:numCache>
                <c:formatCode>_("$"* #,##0_);_("$"* \(#,##0\);_("$"* "-"??_);_(@_)</c:formatCode>
                <c:ptCount val="6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155-4CB0-A59E-1B8EADB54AC1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Budget Y2: 944.734US$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155-4CB0-A59E-1B8EADB54A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155-4CB0-A59E-1B8EADB54AC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155-4CB0-A59E-1B8EADB54AC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155-4CB0-A59E-1B8EADB54A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155-4CB0-A59E-1B8EADB54AC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155-4CB0-A59E-1B8EADB54AC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1155-4CB0-A59E-1B8EADB54AC1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155-4CB0-A59E-1B8EADB54AC1}"/>
            </c:ext>
          </c:extLst>
        </c:ser>
        <c:ser>
          <c:idx val="2"/>
          <c:order val="2"/>
          <c:tx>
            <c:strRef>
              <c:f>Sheet1!$B$2</c:f>
              <c:strCache>
                <c:ptCount val="1"/>
                <c:pt idx="0">
                  <c:v>Budget Y3: 1.000.598US$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1155-4CB0-A59E-1B8EADB54A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1155-4CB0-A59E-1B8EADB54AC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1155-4CB0-A59E-1B8EADB54AC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1155-4CB0-A59E-1B8EADB54A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1155-4CB0-A59E-1B8EADB54AC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1155-4CB0-A59E-1B8EADB54AC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1155-4CB0-A59E-1B8EADB54AC1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Sheet1!$B$3:$B$9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1155-4CB0-A59E-1B8EADB54AC1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Grand Total of 3years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1155-4CB0-A59E-1B8EADB54A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1155-4CB0-A59E-1B8EADB54AC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1155-4CB0-A59E-1B8EADB54AC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1155-4CB0-A59E-1B8EADB54A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1155-4CB0-A59E-1B8EADB54AC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1155-4CB0-A59E-1B8EADB54AC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1155-4CB0-A59E-1B8EADB54AC1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Sheet1!$E$3:$E$9</c:f>
              <c:numCache>
                <c:formatCode>_("$"* #,##0_);_("$"* \(#,##0\);_("$"* "-"??_);_(@_)</c:formatCode>
                <c:ptCount val="7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300000</c:v>
                </c:pt>
                <c:pt idx="6">
                  <c:v>1224289.1871782562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1155-4CB0-A59E-1B8EADB54A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8228766062727748"/>
          <c:y val="5.6497175141242938E-3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7471892856241215"/>
          <c:y val="0.15906375339446205"/>
          <c:w val="0.57524919844148414"/>
          <c:h val="0.74562429696287968"/>
        </c:manualLayout>
      </c:layout>
      <c:pieChart>
        <c:varyColors val="1"/>
        <c:ser>
          <c:idx val="0"/>
          <c:order val="0"/>
          <c:tx>
            <c:strRef>
              <c:f>Sheet1!$B$2</c:f>
              <c:strCache>
                <c:ptCount val="1"/>
                <c:pt idx="0">
                  <c:v>Budget Y3: 1.000.598US$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BB-4A67-8435-6FD0CFD867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BB-4A67-8435-6FD0CFD867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BB-4A67-8435-6FD0CFD867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ABB-4A67-8435-6FD0CFD867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ABB-4A67-8435-6FD0CFD867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ABB-4A67-8435-6FD0CFD867CA}"/>
              </c:ext>
            </c:extLst>
          </c:dPt>
          <c:dLbls>
            <c:dLbl>
              <c:idx val="0"/>
              <c:layout>
                <c:manualLayout>
                  <c:x val="-8.0100889077765899E-2"/>
                  <c:y val="-0.219588687777664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BB-4A67-8435-6FD0CFD867CA}"/>
                </c:ext>
              </c:extLst>
            </c:dLbl>
            <c:dLbl>
              <c:idx val="1"/>
              <c:layout>
                <c:manualLayout>
                  <c:x val="-2.6586163683438385E-2"/>
                  <c:y val="2.0006817329651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BB-4A67-8435-6FD0CFD867CA}"/>
                </c:ext>
              </c:extLst>
            </c:dLbl>
            <c:dLbl>
              <c:idx val="2"/>
              <c:layout>
                <c:manualLayout>
                  <c:x val="3.1040318463476161E-2"/>
                  <c:y val="0.119554473063748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BB-4A67-8435-6FD0CFD867CA}"/>
                </c:ext>
              </c:extLst>
            </c:dLbl>
            <c:dLbl>
              <c:idx val="3"/>
              <c:layout>
                <c:manualLayout>
                  <c:x val="-1.2102358952349696E-2"/>
                  <c:y val="-5.9840474486143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BB-4A67-8435-6FD0CFD867CA}"/>
                </c:ext>
              </c:extLst>
            </c:dLbl>
            <c:dLbl>
              <c:idx val="4"/>
              <c:layout>
                <c:manualLayout>
                  <c:x val="3.9473951802700191E-2"/>
                  <c:y val="-4.3403892695231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BB-4A67-8435-6FD0CFD867CA}"/>
                </c:ext>
              </c:extLst>
            </c:dLbl>
            <c:dLbl>
              <c:idx val="5"/>
              <c:layout>
                <c:manualLayout>
                  <c:x val="3.1719591969547788E-2"/>
                  <c:y val="-6.02015657133767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BB-4A67-8435-6FD0CFD86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Sheet1!$B$3:$B$8</c:f>
              <c:numCache>
                <c:formatCode>_("$"* #,##0_);_("$"* \(#,##0\);_("$"* "-"??_);_(@_)</c:formatCode>
                <c:ptCount val="6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ABB-4A67-8435-6FD0CFD867CA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Budget Y2: 944.734US$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9ABB-4A67-8435-6FD0CFD867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9ABB-4A67-8435-6FD0CFD867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9ABB-4A67-8435-6FD0CFD867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9ABB-4A67-8435-6FD0CFD867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9ABB-4A67-8435-6FD0CFD867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9ABB-4A67-8435-6FD0CFD867C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9ABB-4A67-8435-6FD0CFD867CA}"/>
              </c:ext>
            </c:extLst>
          </c:dPt>
          <c:dLbls>
            <c:dLbl>
              <c:idx val="1"/>
              <c:layout>
                <c:manualLayout>
                  <c:x val="0.11743302609750048"/>
                  <c:y val="-3.5016211208893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ABB-4A67-8435-6FD0CFD86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9ABB-4A67-8435-6FD0CFD867CA}"/>
            </c:ext>
          </c:extLst>
        </c:ser>
        <c:ser>
          <c:idx val="2"/>
          <c:order val="2"/>
          <c:tx>
            <c:strRef>
              <c:f>Sheet1!$B$2</c:f>
              <c:strCache>
                <c:ptCount val="1"/>
                <c:pt idx="0">
                  <c:v>Budget Y3: 1.000.598US$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9ABB-4A67-8435-6FD0CFD867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9ABB-4A67-8435-6FD0CFD867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9ABB-4A67-8435-6FD0CFD867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9ABB-4A67-8435-6FD0CFD867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9ABB-4A67-8435-6FD0CFD867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9ABB-4A67-8435-6FD0CFD867C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9ABB-4A67-8435-6FD0CFD867CA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Sheet1!$B$3:$B$9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9ABB-4A67-8435-6FD0CFD867CA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Grand Total of 3years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9ABB-4A67-8435-6FD0CFD867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9ABB-4A67-8435-6FD0CFD867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9ABB-4A67-8435-6FD0CFD867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9ABB-4A67-8435-6FD0CFD867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9ABB-4A67-8435-6FD0CFD867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9ABB-4A67-8435-6FD0CFD867C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9ABB-4A67-8435-6FD0CFD867CA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Sheet1!$E$3:$E$9</c:f>
              <c:numCache>
                <c:formatCode>_("$"* #,##0_);_("$"* \(#,##0\);_("$"* "-"??_);_(@_)</c:formatCode>
                <c:ptCount val="7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300000</c:v>
                </c:pt>
                <c:pt idx="6">
                  <c:v>1224289.1871782562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9ABB-4A67-8435-6FD0CFD86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bg1"/>
                </a:solidFill>
              </a:rPr>
              <a:t>Budget Y1: 1.024.289US$</a:t>
            </a:r>
          </a:p>
        </c:rich>
      </c:tx>
      <c:layout>
        <c:manualLayout>
          <c:xMode val="edge"/>
          <c:yMode val="edge"/>
          <c:x val="0.36216791297314249"/>
          <c:y val="4.3692414388051125E-2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8.7692847356344611E-2"/>
          <c:y val="0.1476688346287541"/>
          <c:w val="0.27757293077218853"/>
          <c:h val="0.56170505002664151"/>
        </c:manualLayout>
      </c:layout>
      <c:pieChart>
        <c:varyColors val="1"/>
        <c:ser>
          <c:idx val="0"/>
          <c:order val="0"/>
          <c:tx>
            <c:strRef>
              <c:f>Sheet1!$D$2</c:f>
              <c:strCache>
                <c:ptCount val="1"/>
                <c:pt idx="0">
                  <c:v>Total budget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68-400B-9388-5C08EFC84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68-400B-9388-5C08EFC84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668-400B-9388-5C08EFC84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668-400B-9388-5C08EFC84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668-400B-9388-5C08EFC8420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668-400B-9388-5C08EFC8420B}"/>
              </c:ext>
            </c:extLst>
          </c:dPt>
          <c:dLbls>
            <c:dLbl>
              <c:idx val="0"/>
              <c:layout>
                <c:manualLayout>
                  <c:x val="8.1392030778168322E-3"/>
                  <c:y val="-2.0596837160060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68-400B-9388-5C08EFC8420B}"/>
                </c:ext>
              </c:extLst>
            </c:dLbl>
            <c:dLbl>
              <c:idx val="1"/>
              <c:layout>
                <c:manualLayout>
                  <c:x val="3.6159448032537289E-2"/>
                  <c:y val="3.073690046169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68-400B-9388-5C08EFC8420B}"/>
                </c:ext>
              </c:extLst>
            </c:dLbl>
            <c:dLbl>
              <c:idx val="2"/>
              <c:layout>
                <c:manualLayout>
                  <c:x val="5.0671937058827041E-3"/>
                  <c:y val="3.1917569709726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68-400B-9388-5C08EFC8420B}"/>
                </c:ext>
              </c:extLst>
            </c:dLbl>
            <c:dLbl>
              <c:idx val="3"/>
              <c:layout>
                <c:manualLayout>
                  <c:x val="-4.2934556667526104E-3"/>
                  <c:y val="-5.7517562779900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68-400B-9388-5C08EFC8420B}"/>
                </c:ext>
              </c:extLst>
            </c:dLbl>
            <c:dLbl>
              <c:idx val="4"/>
              <c:layout>
                <c:manualLayout>
                  <c:x val="-2.9374040957798257E-3"/>
                  <c:y val="-1.2620080905728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68-400B-9388-5C08EFC8420B}"/>
                </c:ext>
              </c:extLst>
            </c:dLbl>
            <c:dLbl>
              <c:idx val="5"/>
              <c:layout>
                <c:manualLayout>
                  <c:x val="-1.142015664830231E-2"/>
                  <c:y val="-1.0608871910813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68-400B-9388-5C08EFC842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Sheet1!$D$3:$D$8</c:f>
              <c:numCache>
                <c:formatCode>_("$"* #,##0_);_("$"* \(#,##0\);_("$"* "-"??_);_(@_)</c:formatCode>
                <c:ptCount val="6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99999.799898646583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68-400B-9388-5C08EFC8420B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Budget Y2: 944.734US$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D668-400B-9388-5C08EFC84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D668-400B-9388-5C08EFC84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D668-400B-9388-5C08EFC84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D668-400B-9388-5C08EFC84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D668-400B-9388-5C08EFC8420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D668-400B-9388-5C08EFC8420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D668-400B-9388-5C08EFC8420B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D668-400B-9388-5C08EFC8420B}"/>
            </c:ext>
          </c:extLst>
        </c:ser>
        <c:ser>
          <c:idx val="2"/>
          <c:order val="2"/>
          <c:tx>
            <c:strRef>
              <c:f>Sheet1!$B$2</c:f>
              <c:strCache>
                <c:ptCount val="1"/>
                <c:pt idx="0">
                  <c:v>Budget Y3: 1.000.598US$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D668-400B-9388-5C08EFC84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D668-400B-9388-5C08EFC84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D668-400B-9388-5C08EFC84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D668-400B-9388-5C08EFC84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D668-400B-9388-5C08EFC8420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D668-400B-9388-5C08EFC8420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D668-400B-9388-5C08EFC8420B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Sheet1!$B$3:$B$9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D668-400B-9388-5C08EFC8420B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Grand Total of 3years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D668-400B-9388-5C08EFC842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D668-400B-9388-5C08EFC842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D668-400B-9388-5C08EFC842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D668-400B-9388-5C08EFC8420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D668-400B-9388-5C08EFC8420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D668-400B-9388-5C08EFC8420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D668-400B-9388-5C08EFC8420B}"/>
              </c:ext>
            </c:extLst>
          </c:dPt>
          <c:cat>
            <c:strRef>
              <c:f>Sheet1!$A$3:$A$8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Sheet1!$E$3:$E$9</c:f>
              <c:numCache>
                <c:formatCode>_("$"* #,##0_);_("$"* \(#,##0\);_("$"* "-"??_);_(@_)</c:formatCode>
                <c:ptCount val="7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300000</c:v>
                </c:pt>
                <c:pt idx="6">
                  <c:v>1224289.1871782562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D668-400B-9388-5C08EFC84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524416135881083E-2"/>
          <c:y val="0.8793666957043903"/>
          <c:w val="0.78250840062189697"/>
          <c:h val="0.103135573399859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748348570522645"/>
          <c:y val="0.14441130152848541"/>
          <c:w val="0.63528098881256867"/>
          <c:h val="0.63603280063364864"/>
        </c:manualLayout>
      </c:layout>
      <c:pieChart>
        <c:varyColors val="1"/>
        <c:ser>
          <c:idx val="0"/>
          <c:order val="0"/>
          <c:tx>
            <c:strRef>
              <c:f>Sheet1!$D$11</c:f>
              <c:strCache>
                <c:ptCount val="1"/>
                <c:pt idx="0">
                  <c:v>Budget Y1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D73-480E-8190-32657791F03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D73-480E-8190-32657791F03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D73-480E-8190-32657791F03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D73-480E-8190-32657791F03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D73-480E-8190-32657791F039}"/>
              </c:ext>
            </c:extLst>
          </c:dPt>
          <c:dLbls>
            <c:dLbl>
              <c:idx val="0"/>
              <c:layout>
                <c:manualLayout>
                  <c:x val="9.9132589838908641E-3"/>
                  <c:y val="-4.36241726005846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B617DF-E86A-4FB2-BF6B-A0BB1A2ACEA4}" type="CATEGORYNAME">
                      <a:rPr lang="en-US" sz="1200" b="1"/>
                      <a:pPr>
                        <a:defRPr sz="1200"/>
                      </a:pPr>
                      <a:t>[CATEGORY NAME]</a:t>
                    </a:fld>
                    <a:r>
                      <a:rPr lang="en-US" sz="1200" b="1" baseline="0"/>
                      <a:t>
</a:t>
                    </a:r>
                    <a:fld id="{0CDA664B-3197-440D-BAC6-3A1E7AD1B5B4}" type="VALUE">
                      <a:rPr lang="en-US" sz="1200" b="1" baseline="0"/>
                      <a:pPr>
                        <a:defRPr sz="1200"/>
                      </a:pPr>
                      <a:t>[VALUE]</a:t>
                    </a:fld>
                    <a:endParaRPr lang="en-US" sz="1200" b="1" baseline="0"/>
                  </a:p>
                  <a:p>
                    <a:pPr>
                      <a:defRPr sz="1200"/>
                    </a:pPr>
                    <a:r>
                      <a:rPr lang="en-US" sz="1200" b="1" baseline="0"/>
                      <a:t>51%</a:t>
                    </a:r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86493184634449"/>
                      <c:h val="0.152382590599426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D73-480E-8190-32657791F039}"/>
                </c:ext>
              </c:extLst>
            </c:dLbl>
            <c:dLbl>
              <c:idx val="1"/>
              <c:layout>
                <c:manualLayout>
                  <c:x val="0.11440442285139885"/>
                  <c:y val="2.62895215021199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9F8561D-6847-4BFD-A877-E34EB4B76F3B}" type="CATEGORYNAME">
                      <a:rPr lang="en-US" sz="1200" b="1">
                        <a:solidFill>
                          <a:srgbClr val="FFC000"/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[CATEGORY NAME]</a:t>
                    </a:fld>
                    <a:r>
                      <a:rPr lang="en-US" sz="1200" b="1" baseline="0" dirty="0">
                        <a:solidFill>
                          <a:srgbClr val="FFC000"/>
                        </a:solidFill>
                      </a:rPr>
                      <a:t>
</a:t>
                    </a:r>
                    <a:fld id="{3F63A464-F85F-48A7-B78D-7BD51DF0D8BA}" type="VALUE">
                      <a:rPr lang="en-US" sz="1200" b="1" baseline="0">
                        <a:solidFill>
                          <a:srgbClr val="FFC000"/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[VALUE]</a:t>
                    </a:fld>
                    <a:endParaRPr lang="en-US" sz="1200" b="1" baseline="0" dirty="0">
                      <a:solidFill>
                        <a:srgbClr val="FFC000"/>
                      </a:solidFill>
                    </a:endParaRPr>
                  </a:p>
                  <a:p>
                    <a:pPr>
                      <a:defRPr sz="1200">
                        <a:solidFill>
                          <a:schemeClr val="accent2"/>
                        </a:solidFill>
                      </a:defRPr>
                    </a:pPr>
                    <a:r>
                      <a:rPr lang="en-US" sz="1200" b="1" baseline="0" dirty="0">
                        <a:solidFill>
                          <a:srgbClr val="FFC000"/>
                        </a:solidFill>
                      </a:rPr>
                      <a:t>5%</a:t>
                    </a:r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12515489467162"/>
                      <c:h val="0.138959768260785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D73-480E-8190-32657791F039}"/>
                </c:ext>
              </c:extLst>
            </c:dLbl>
            <c:dLbl>
              <c:idx val="2"/>
              <c:layout>
                <c:manualLayout>
                  <c:x val="-2.1489026121349623E-2"/>
                  <c:y val="-1.05954422119755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04DBC1E-50BB-49F4-911A-CCD1A6800FF0}" type="CATEGORYNAME">
                      <a:rPr lang="en-US" sz="1200" b="1">
                        <a:solidFill>
                          <a:srgbClr val="00B050"/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[CATEGORY NAME]</a:t>
                    </a:fld>
                    <a:r>
                      <a:rPr lang="en-US" sz="1200" b="1" baseline="0">
                        <a:solidFill>
                          <a:srgbClr val="00B050"/>
                        </a:solidFill>
                      </a:rPr>
                      <a:t>
</a:t>
                    </a:r>
                    <a:fld id="{1030AF77-BFB6-48A8-8386-28305F8694E6}" type="VALUE">
                      <a:rPr lang="en-US" sz="1200" b="1" baseline="0">
                        <a:solidFill>
                          <a:srgbClr val="00B050"/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[VALUE]</a:t>
                    </a:fld>
                    <a:endParaRPr lang="en-US" sz="1200" b="1" baseline="0">
                      <a:solidFill>
                        <a:srgbClr val="00B050"/>
                      </a:solidFill>
                    </a:endParaRPr>
                  </a:p>
                  <a:p>
                    <a:pPr>
                      <a:defRPr sz="1200">
                        <a:solidFill>
                          <a:schemeClr val="accent2"/>
                        </a:solidFill>
                      </a:defRPr>
                    </a:pPr>
                    <a:r>
                      <a:rPr lang="en-US" sz="1200" b="1" baseline="0">
                        <a:solidFill>
                          <a:srgbClr val="00B050"/>
                        </a:solidFill>
                      </a:rPr>
                      <a:t>5%</a:t>
                    </a:r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02363180438876"/>
                      <c:h val="0.1423154738454456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D73-480E-8190-32657791F039}"/>
                </c:ext>
              </c:extLst>
            </c:dLbl>
            <c:dLbl>
              <c:idx val="3"/>
              <c:layout>
                <c:manualLayout>
                  <c:x val="-4.5111638442454964E-2"/>
                  <c:y val="2.74201018990273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957578F-8936-4A8C-B385-1EA715CF4945}" type="CATEGORYNAME">
                      <a:rPr lang="en-US" sz="1200" b="1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[CATEGORY NAME]</a:t>
                    </a:fld>
                    <a:r>
                      <a:rPr lang="en-US" sz="1200" b="1" baseline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
</a:t>
                    </a:r>
                    <a:fld id="{D9E33B5B-450C-400C-8C52-D170822D3633}" type="VALUE">
                      <a:rPr lang="en-US" sz="1200" b="1" baseline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[VALUE]</a:t>
                    </a:fld>
                    <a:endParaRPr lang="en-US" sz="1200" b="1" baseline="0">
                      <a:solidFill>
                        <a:schemeClr val="accent2">
                          <a:lumMod val="75000"/>
                        </a:schemeClr>
                      </a:solidFill>
                    </a:endParaRPr>
                  </a:p>
                  <a:p>
                    <a:pPr>
                      <a:defRPr sz="1200">
                        <a:solidFill>
                          <a:schemeClr val="accent2"/>
                        </a:solidFill>
                      </a:defRPr>
                    </a:pPr>
                    <a:r>
                      <a:rPr lang="en-US" sz="1200" b="1" baseline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15%</a:t>
                    </a:r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08178438661709"/>
                      <c:h val="0.145671179430106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D73-480E-8190-32657791F039}"/>
                </c:ext>
              </c:extLst>
            </c:dLbl>
            <c:dLbl>
              <c:idx val="4"/>
              <c:layout>
                <c:manualLayout>
                  <c:x val="3.5508112855756044E-2"/>
                  <c:y val="-2.57269203578654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>
                        <a:solidFill>
                          <a:schemeClr val="accent4">
                            <a:lumMod val="50000"/>
                          </a:schemeClr>
                        </a:solidFill>
                      </a:rPr>
                      <a:t>District &amp; HC</a:t>
                    </a:r>
                  </a:p>
                  <a:p>
                    <a:pPr>
                      <a:defRPr sz="1200">
                        <a:solidFill>
                          <a:schemeClr val="accent2"/>
                        </a:solidFill>
                      </a:defRPr>
                    </a:pPr>
                    <a:fld id="{2A7783F8-4CCA-4C85-B922-79FF46B0AC32}" type="VALUE">
                      <a:rPr lang="en-US" sz="1200" b="1">
                        <a:solidFill>
                          <a:schemeClr val="accent4">
                            <a:lumMod val="50000"/>
                          </a:schemeClr>
                        </a:solidFill>
                      </a:rPr>
                      <a:pPr>
                        <a:defRPr sz="1200">
                          <a:solidFill>
                            <a:schemeClr val="accent2"/>
                          </a:solidFill>
                        </a:defRPr>
                      </a:pPr>
                      <a:t>[VALUE]</a:t>
                    </a:fld>
                    <a:r>
                      <a:rPr lang="en-US" sz="1200" b="1" baseline="0">
                        <a:solidFill>
                          <a:schemeClr val="accent4">
                            <a:lumMod val="50000"/>
                          </a:schemeClr>
                        </a:solidFill>
                      </a:rPr>
                      <a:t>
24%</a:t>
                    </a:r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20885403023253"/>
                      <c:h val="0.135527461544087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D73-480E-8190-32657791F039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Sheet1!$A$12:$A$16</c:f>
              <c:strCache>
                <c:ptCount val="5"/>
                <c:pt idx="0">
                  <c:v>NTC</c:v>
                </c:pt>
                <c:pt idx="1">
                  <c:v>PEDA</c:v>
                </c:pt>
                <c:pt idx="2">
                  <c:v>CHIAS</c:v>
                </c:pt>
                <c:pt idx="3">
                  <c:v>Province</c:v>
                </c:pt>
                <c:pt idx="4">
                  <c:v>District &amp; HC</c:v>
                </c:pt>
              </c:strCache>
            </c:strRef>
          </c:cat>
          <c:val>
            <c:numRef>
              <c:f>Sheet1!$D$12:$D$16</c:f>
              <c:numCache>
                <c:formatCode>_("$"* #,##0_);_("$"* \(#,##0\);_("$"* "-"??_);_(@_)</c:formatCode>
                <c:ptCount val="5"/>
                <c:pt idx="0">
                  <c:v>523704.72781658242</c:v>
                </c:pt>
                <c:pt idx="1">
                  <c:v>49999.961659531844</c:v>
                </c:pt>
                <c:pt idx="2">
                  <c:v>49999.838239114746</c:v>
                </c:pt>
                <c:pt idx="3">
                  <c:v>156736.83619852836</c:v>
                </c:pt>
                <c:pt idx="4">
                  <c:v>243847.62035446463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73-480E-8190-32657791F039}"/>
            </c:ext>
          </c:extLst>
        </c:ser>
        <c:ser>
          <c:idx val="1"/>
          <c:order val="1"/>
          <c:tx>
            <c:strRef>
              <c:f>Sheet1!$C$11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6D73-480E-8190-32657791F03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6D73-480E-8190-32657791F03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6D73-480E-8190-32657791F039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6D73-480E-8190-32657791F03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6D73-480E-8190-32657791F039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6D73-480E-8190-32657791F03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C-6D73-480E-8190-32657791F03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6D73-480E-8190-32657791F03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6D73-480E-8190-32657791F03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6D73-480E-8190-32657791F03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6D73-480E-8190-32657791F03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6D73-480E-8190-32657791F03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Sheet1!$A$12:$A$16</c:f>
              <c:strCache>
                <c:ptCount val="5"/>
                <c:pt idx="0">
                  <c:v>NTC</c:v>
                </c:pt>
                <c:pt idx="1">
                  <c:v>PEDA</c:v>
                </c:pt>
                <c:pt idx="2">
                  <c:v>CHIAS</c:v>
                </c:pt>
                <c:pt idx="3">
                  <c:v>Province</c:v>
                </c:pt>
                <c:pt idx="4">
                  <c:v>District &amp; HC</c:v>
                </c:pt>
              </c:strCache>
            </c:strRef>
          </c:cat>
          <c:val>
            <c:numRef>
              <c:f>Sheet1!$C$12:$C$17</c:f>
              <c:numCache>
                <c:formatCode>0%</c:formatCode>
                <c:ptCount val="6"/>
                <c:pt idx="0">
                  <c:v>0.51128610759270288</c:v>
                </c:pt>
                <c:pt idx="1">
                  <c:v>4.8814311612706732E-2</c:v>
                </c:pt>
                <c:pt idx="2">
                  <c:v>4.8814191118960341E-2</c:v>
                </c:pt>
                <c:pt idx="3">
                  <c:v>0.15302013260496514</c:v>
                </c:pt>
                <c:pt idx="4">
                  <c:v>0.23806525707066503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6D73-480E-8190-32657791F03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GF Input Based Y1: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2.103.477US$</a:t>
            </a:r>
          </a:p>
        </c:rich>
      </c:tx>
      <c:layout>
        <c:manualLayout>
          <c:xMode val="edge"/>
          <c:yMode val="edge"/>
          <c:x val="0.12733612518180451"/>
          <c:y val="4.4742729306487695E-3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4.8502347987170749E-2"/>
          <c:y val="0.14532200489208882"/>
          <c:w val="0.27819801628873647"/>
          <c:h val="0.58004597579664963"/>
        </c:manualLayout>
      </c:layout>
      <c:pieChart>
        <c:varyColors val="1"/>
        <c:ser>
          <c:idx val="0"/>
          <c:order val="0"/>
          <c:tx>
            <c:strRef>
              <c:f>Sheet2!$D$2</c:f>
              <c:strCache>
                <c:ptCount val="1"/>
                <c:pt idx="0">
                  <c:v>GF Input Based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D8B-42F3-84CE-53A49DE4D6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D8B-42F3-84CE-53A49DE4D6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D8B-42F3-84CE-53A49DE4D6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D8B-42F3-84CE-53A49DE4D6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D8B-42F3-84CE-53A49DE4D6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D8B-42F3-84CE-53A49DE4D642}"/>
              </c:ext>
            </c:extLst>
          </c:dPt>
          <c:dLbls>
            <c:dLbl>
              <c:idx val="0"/>
              <c:layout>
                <c:manualLayout>
                  <c:x val="1.9032476090703295E-2"/>
                  <c:y val="5.4385315929468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8B-42F3-84CE-53A49DE4D642}"/>
                </c:ext>
              </c:extLst>
            </c:dLbl>
            <c:dLbl>
              <c:idx val="1"/>
              <c:layout>
                <c:manualLayout>
                  <c:x val="1.1702358861193306E-6"/>
                  <c:y val="-4.3984040585530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8B-42F3-84CE-53A49DE4D642}"/>
                </c:ext>
              </c:extLst>
            </c:dLbl>
            <c:dLbl>
              <c:idx val="2"/>
              <c:layout>
                <c:manualLayout>
                  <c:x val="-1.4867358318407629E-2"/>
                  <c:y val="-5.883492751325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8B-42F3-84CE-53A49DE4D642}"/>
                </c:ext>
              </c:extLst>
            </c:dLbl>
            <c:dLbl>
              <c:idx val="4"/>
              <c:layout>
                <c:manualLayout>
                  <c:x val="-2.2336605724713594E-2"/>
                  <c:y val="-1.6031636984974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8B-42F3-84CE-53A49DE4D6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Sheet2!$D$3:$D$8</c:f>
              <c:numCache>
                <c:formatCode>_("$"* #,##0_);_("$"* \(#,##0\);_("$"* "-"??_);_(@_)</c:formatCode>
                <c:ptCount val="6"/>
                <c:pt idx="0">
                  <c:v>1524583.675</c:v>
                </c:pt>
                <c:pt idx="1">
                  <c:v>242460</c:v>
                </c:pt>
                <c:pt idx="2">
                  <c:v>48569.525000000001</c:v>
                </c:pt>
                <c:pt idx="3">
                  <c:v>0</c:v>
                </c:pt>
                <c:pt idx="4">
                  <c:v>287864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D8B-42F3-84CE-53A49DE4D642}"/>
            </c:ext>
          </c:extLst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GF Input Based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5D8B-42F3-84CE-53A49DE4D6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5D8B-42F3-84CE-53A49DE4D6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5D8B-42F3-84CE-53A49DE4D6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5D8B-42F3-84CE-53A49DE4D6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5D8B-42F3-84CE-53A49DE4D6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5D8B-42F3-84CE-53A49DE4D6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5D8B-42F3-84CE-53A49DE4D642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Sheet2!$C$3:$C$9</c:f>
              <c:numCache>
                <c:formatCode>_("$"* #,##0_);_("$"* \(#,##0\);_("$"* "-"??_);_(@_)</c:formatCode>
                <c:ptCount val="7"/>
                <c:pt idx="0">
                  <c:v>865322.47</c:v>
                </c:pt>
                <c:pt idx="1">
                  <c:v>0</c:v>
                </c:pt>
                <c:pt idx="2">
                  <c:v>64289.75</c:v>
                </c:pt>
                <c:pt idx="3">
                  <c:v>0</c:v>
                </c:pt>
                <c:pt idx="4">
                  <c:v>276564</c:v>
                </c:pt>
                <c:pt idx="5">
                  <c:v>0</c:v>
                </c:pt>
                <c:pt idx="6">
                  <c:v>1206176.22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5D8B-42F3-84CE-53A49DE4D642}"/>
            </c:ext>
          </c:extLst>
        </c:ser>
        <c:ser>
          <c:idx val="2"/>
          <c:order val="2"/>
          <c:tx>
            <c:strRef>
              <c:f>Sheet2!$B$2</c:f>
              <c:strCache>
                <c:ptCount val="1"/>
                <c:pt idx="0">
                  <c:v>GF Input Based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5D8B-42F3-84CE-53A49DE4D6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5D8B-42F3-84CE-53A49DE4D6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5D8B-42F3-84CE-53A49DE4D6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5D8B-42F3-84CE-53A49DE4D6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5D8B-42F3-84CE-53A49DE4D6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5D8B-42F3-84CE-53A49DE4D6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5D8B-42F3-84CE-53A49DE4D642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Sheet2!$B$3:$B$9</c:f>
              <c:numCache>
                <c:formatCode>_("$"* #,##0_);_("$"* \(#,##0\);_("$"* "-"??_);_(@_)</c:formatCode>
                <c:ptCount val="7"/>
                <c:pt idx="0">
                  <c:v>677891.13500000001</c:v>
                </c:pt>
                <c:pt idx="1">
                  <c:v>0</c:v>
                </c:pt>
                <c:pt idx="2">
                  <c:v>72538.835000000006</c:v>
                </c:pt>
                <c:pt idx="3">
                  <c:v>0</c:v>
                </c:pt>
                <c:pt idx="4">
                  <c:v>253964</c:v>
                </c:pt>
                <c:pt idx="5">
                  <c:v>0</c:v>
                </c:pt>
                <c:pt idx="6">
                  <c:v>1004393.97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5D8B-42F3-84CE-53A49DE4D6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217797616062321E-2"/>
          <c:y val="0.8805659779104793"/>
          <c:w val="0.85905779293511875"/>
          <c:h val="0.108248339762898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1"/>
                </a:solidFill>
              </a:rPr>
              <a:t>GF Input Based Y2:</a:t>
            </a:r>
          </a:p>
          <a:p>
            <a:pPr>
              <a:defRPr b="1">
                <a:solidFill>
                  <a:schemeClr val="bg1"/>
                </a:solidFill>
              </a:defRPr>
            </a:pPr>
            <a:r>
              <a:rPr lang="en-US" b="1" dirty="0">
                <a:solidFill>
                  <a:schemeClr val="bg1"/>
                </a:solidFill>
              </a:rPr>
              <a:t>1.206.176US$</a:t>
            </a:r>
          </a:p>
        </c:rich>
      </c:tx>
      <c:layout>
        <c:manualLayout>
          <c:xMode val="edge"/>
          <c:yMode val="edge"/>
          <c:x val="0.29927208106305048"/>
          <c:y val="2.7359781121751026E-3"/>
        </c:manualLayout>
      </c:layout>
      <c:overlay val="0"/>
      <c:spPr>
        <a:solidFill>
          <a:schemeClr val="accent1">
            <a:lumMod val="7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14069554817355426"/>
          <c:y val="0.15871646003209927"/>
          <c:w val="0.58647002256747982"/>
          <c:h val="0.73042906247597716"/>
        </c:manualLayout>
      </c:layout>
      <c:pieChart>
        <c:varyColors val="1"/>
        <c:ser>
          <c:idx val="0"/>
          <c:order val="0"/>
          <c:tx>
            <c:strRef>
              <c:f>Sheet2!$C$2</c:f>
              <c:strCache>
                <c:ptCount val="1"/>
                <c:pt idx="0">
                  <c:v>GF Input Based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4E-4685-8F0E-1A4F1DEEDA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4E-4685-8F0E-1A4F1DEEDA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D4E-4685-8F0E-1A4F1DEEDA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D4E-4685-8F0E-1A4F1DEEDA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D4E-4685-8F0E-1A4F1DEEDA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D4E-4685-8F0E-1A4F1DEEDA06}"/>
              </c:ext>
            </c:extLst>
          </c:dPt>
          <c:dLbls>
            <c:dLbl>
              <c:idx val="0"/>
              <c:layout>
                <c:manualLayout>
                  <c:x val="-4.1641294343810448E-2"/>
                  <c:y val="7.11898878748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4E-4685-8F0E-1A4F1DEEDA06}"/>
                </c:ext>
              </c:extLst>
            </c:dLbl>
            <c:dLbl>
              <c:idx val="2"/>
              <c:layout>
                <c:manualLayout>
                  <c:x val="-7.8810711273282364E-3"/>
                  <c:y val="-0.142343755147761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4E-4685-8F0E-1A4F1DEEDA06}"/>
                </c:ext>
              </c:extLst>
            </c:dLbl>
            <c:dLbl>
              <c:idx val="4"/>
              <c:layout>
                <c:manualLayout>
                  <c:x val="1.1648078519381457E-2"/>
                  <c:y val="-8.3220768951998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4E-4685-8F0E-1A4F1DEEDA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Sheet2!$C$3:$C$8</c:f>
              <c:numCache>
                <c:formatCode>_("$"* #,##0_);_("$"* \(#,##0\);_("$"* "-"??_);_(@_)</c:formatCode>
                <c:ptCount val="6"/>
                <c:pt idx="0">
                  <c:v>865322.47</c:v>
                </c:pt>
                <c:pt idx="1">
                  <c:v>0</c:v>
                </c:pt>
                <c:pt idx="2">
                  <c:v>64289.75</c:v>
                </c:pt>
                <c:pt idx="3">
                  <c:v>0</c:v>
                </c:pt>
                <c:pt idx="4">
                  <c:v>276564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D4E-4685-8F0E-1A4F1DEEDA06}"/>
            </c:ext>
          </c:extLst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GF Input Based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BD4E-4685-8F0E-1A4F1DEEDA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BD4E-4685-8F0E-1A4F1DEEDA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BD4E-4685-8F0E-1A4F1DEEDA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BD4E-4685-8F0E-1A4F1DEEDA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BD4E-4685-8F0E-1A4F1DEEDA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BD4E-4685-8F0E-1A4F1DEEDA0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BD4E-4685-8F0E-1A4F1DEEDA06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Sheet2!$C$3:$C$9</c:f>
              <c:numCache>
                <c:formatCode>_("$"* #,##0_);_("$"* \(#,##0\);_("$"* "-"??_);_(@_)</c:formatCode>
                <c:ptCount val="7"/>
                <c:pt idx="0">
                  <c:v>865322.47</c:v>
                </c:pt>
                <c:pt idx="1">
                  <c:v>0</c:v>
                </c:pt>
                <c:pt idx="2">
                  <c:v>64289.75</c:v>
                </c:pt>
                <c:pt idx="3">
                  <c:v>0</c:v>
                </c:pt>
                <c:pt idx="4">
                  <c:v>276564</c:v>
                </c:pt>
                <c:pt idx="5">
                  <c:v>0</c:v>
                </c:pt>
                <c:pt idx="6">
                  <c:v>1206176.22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D4E-4685-8F0E-1A4F1DEEDA06}"/>
            </c:ext>
          </c:extLst>
        </c:ser>
        <c:ser>
          <c:idx val="2"/>
          <c:order val="2"/>
          <c:tx>
            <c:strRef>
              <c:f>Sheet2!$B$2</c:f>
              <c:strCache>
                <c:ptCount val="1"/>
                <c:pt idx="0">
                  <c:v>GF Input Based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BD4E-4685-8F0E-1A4F1DEEDA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BD4E-4685-8F0E-1A4F1DEEDA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BD4E-4685-8F0E-1A4F1DEEDA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BD4E-4685-8F0E-1A4F1DEEDA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BD4E-4685-8F0E-1A4F1DEEDA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BD4E-4685-8F0E-1A4F1DEEDA0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BD4E-4685-8F0E-1A4F1DEEDA06}"/>
              </c:ext>
            </c:extLst>
          </c:dPt>
          <c:cat>
            <c:strRef>
              <c:f>Sheet2!$A$3:$A$8</c:f>
              <c:strCache>
                <c:ptCount val="6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</c:strCache>
            </c:strRef>
          </c:cat>
          <c:val>
            <c:numRef>
              <c:f>Sheet2!$B$3:$B$9</c:f>
              <c:numCache>
                <c:formatCode>_("$"* #,##0_);_("$"* \(#,##0\);_("$"* "-"??_);_(@_)</c:formatCode>
                <c:ptCount val="7"/>
                <c:pt idx="0">
                  <c:v>677891.13500000001</c:v>
                </c:pt>
                <c:pt idx="1">
                  <c:v>0</c:v>
                </c:pt>
                <c:pt idx="2">
                  <c:v>72538.835000000006</c:v>
                </c:pt>
                <c:pt idx="3">
                  <c:v>0</c:v>
                </c:pt>
                <c:pt idx="4">
                  <c:v>253964</c:v>
                </c:pt>
                <c:pt idx="5">
                  <c:v>0</c:v>
                </c:pt>
                <c:pt idx="6">
                  <c:v>1004393.97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BD4E-4685-8F0E-1A4F1DEEDA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A235AE-604A-42F3-897E-4D13E377E89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AB5875-8CCD-4530-A8FD-170F75350D61}">
      <dgm:prSet custT="1"/>
      <dgm:spPr/>
      <dgm:t>
        <a:bodyPr/>
        <a:lstStyle/>
        <a:p>
          <a:pPr rtl="0"/>
          <a:r>
            <a:rPr lang="en-US" sz="1600" dirty="0"/>
            <a:t>Year3, Jun 2022 – May 2023, Reimbursement fund amount: </a:t>
          </a:r>
          <a:r>
            <a:rPr lang="en-US" sz="1600" b="1" dirty="0"/>
            <a:t>1.242.500$</a:t>
          </a:r>
          <a:endParaRPr lang="en-US" sz="1600" dirty="0"/>
        </a:p>
      </dgm:t>
    </dgm:pt>
    <dgm:pt modelId="{D1FF2D5D-12F2-498B-9DE5-35DB394FD8C2}" type="parTrans" cxnId="{059AB70D-E9A6-4A3E-A086-FBB83CBD2981}">
      <dgm:prSet/>
      <dgm:spPr/>
      <dgm:t>
        <a:bodyPr/>
        <a:lstStyle/>
        <a:p>
          <a:endParaRPr lang="en-US"/>
        </a:p>
      </dgm:t>
    </dgm:pt>
    <dgm:pt modelId="{CDBD68C7-17B8-4759-9E91-656B1066B3F2}" type="sibTrans" cxnId="{059AB70D-E9A6-4A3E-A086-FBB83CBD2981}">
      <dgm:prSet/>
      <dgm:spPr/>
      <dgm:t>
        <a:bodyPr/>
        <a:lstStyle/>
        <a:p>
          <a:endParaRPr lang="en-US"/>
        </a:p>
      </dgm:t>
    </dgm:pt>
    <dgm:pt modelId="{A064687E-3AC0-4FB5-B950-67494C40B907}">
      <dgm:prSet custT="1"/>
      <dgm:spPr/>
      <dgm:t>
        <a:bodyPr/>
        <a:lstStyle/>
        <a:p>
          <a:pPr rtl="0"/>
          <a:r>
            <a:rPr lang="en-US" sz="1600" dirty="0"/>
            <a:t>It is on processing for fund transfer to each level by MOF.</a:t>
          </a:r>
        </a:p>
      </dgm:t>
    </dgm:pt>
    <dgm:pt modelId="{1A988D2B-5AB3-423F-A6EC-729917635B18}" type="parTrans" cxnId="{0E37EA24-3B64-44B5-B81D-3393EEE87F26}">
      <dgm:prSet/>
      <dgm:spPr/>
      <dgm:t>
        <a:bodyPr/>
        <a:lstStyle/>
        <a:p>
          <a:endParaRPr lang="en-US"/>
        </a:p>
      </dgm:t>
    </dgm:pt>
    <dgm:pt modelId="{96990114-96F3-4716-A0ED-B486931DF5D2}" type="sibTrans" cxnId="{0E37EA24-3B64-44B5-B81D-3393EEE87F26}">
      <dgm:prSet/>
      <dgm:spPr/>
      <dgm:t>
        <a:bodyPr/>
        <a:lstStyle/>
        <a:p>
          <a:endParaRPr lang="en-US"/>
        </a:p>
      </dgm:t>
    </dgm:pt>
    <dgm:pt modelId="{9EBFB3F5-CE42-4BF9-9931-9E90DE0D50AF}">
      <dgm:prSet custT="1"/>
      <dgm:spPr/>
      <dgm:t>
        <a:bodyPr/>
        <a:lstStyle/>
        <a:p>
          <a:pPr rtl="0"/>
          <a:r>
            <a:rPr lang="en-US" sz="1600" dirty="0"/>
            <a:t>HANSA2 Year1: </a:t>
          </a:r>
          <a:r>
            <a:rPr lang="en-US" sz="1600" b="1" dirty="0"/>
            <a:t>1.024.289$</a:t>
          </a:r>
        </a:p>
      </dgm:t>
    </dgm:pt>
    <dgm:pt modelId="{289F9790-05D7-480B-B291-162A5C11E127}" type="parTrans" cxnId="{638B35D4-9DA3-4063-8121-38955BE91D16}">
      <dgm:prSet/>
      <dgm:spPr/>
      <dgm:t>
        <a:bodyPr/>
        <a:lstStyle/>
        <a:p>
          <a:endParaRPr lang="en-US"/>
        </a:p>
      </dgm:t>
    </dgm:pt>
    <dgm:pt modelId="{143821AF-F0B7-4207-8455-110B00E579B2}" type="sibTrans" cxnId="{638B35D4-9DA3-4063-8121-38955BE91D16}">
      <dgm:prSet/>
      <dgm:spPr/>
      <dgm:t>
        <a:bodyPr/>
        <a:lstStyle/>
        <a:p>
          <a:endParaRPr lang="en-US"/>
        </a:p>
      </dgm:t>
    </dgm:pt>
    <dgm:pt modelId="{322255DD-719D-4E9F-B1E2-2B222D1D7B09}" type="pres">
      <dgm:prSet presAssocID="{98A235AE-604A-42F3-897E-4D13E377E896}" presName="Name0" presStyleCnt="0">
        <dgm:presLayoutVars>
          <dgm:dir/>
          <dgm:resizeHandles val="exact"/>
        </dgm:presLayoutVars>
      </dgm:prSet>
      <dgm:spPr/>
    </dgm:pt>
    <dgm:pt modelId="{4D5CC206-3A72-4AEF-BB59-034A097CADD4}" type="pres">
      <dgm:prSet presAssocID="{64AB5875-8CCD-4530-A8FD-170F75350D61}" presName="node" presStyleLbl="node1" presStyleIdx="0" presStyleCnt="3" custScaleX="1524060" custScaleY="109711" custLinFactX="63756" custLinFactNeighborX="100000" custLinFactNeighborY="56098">
        <dgm:presLayoutVars>
          <dgm:bulletEnabled val="1"/>
        </dgm:presLayoutVars>
      </dgm:prSet>
      <dgm:spPr/>
    </dgm:pt>
    <dgm:pt modelId="{7CF8AC97-6642-468D-A696-BFBC2C8E91BE}" type="pres">
      <dgm:prSet presAssocID="{CDBD68C7-17B8-4759-9E91-656B1066B3F2}" presName="sibTrans" presStyleLbl="sibTrans2D1" presStyleIdx="0" presStyleCnt="2" custScaleX="149042" custScaleY="481030" custLinFactX="-23657" custLinFactNeighborX="-100000" custLinFactNeighborY="-24670"/>
      <dgm:spPr/>
    </dgm:pt>
    <dgm:pt modelId="{B47A2109-5B17-432E-ACBF-3A452E160863}" type="pres">
      <dgm:prSet presAssocID="{CDBD68C7-17B8-4759-9E91-656B1066B3F2}" presName="connectorText" presStyleLbl="sibTrans2D1" presStyleIdx="0" presStyleCnt="2"/>
      <dgm:spPr/>
    </dgm:pt>
    <dgm:pt modelId="{33CDE5C4-0587-4D48-A851-6FA1269E27A3}" type="pres">
      <dgm:prSet presAssocID="{A064687E-3AC0-4FB5-B950-67494C40B907}" presName="node" presStyleLbl="node1" presStyleIdx="1" presStyleCnt="3" custScaleX="1505114" custScaleY="99948" custLinFactX="-1086758" custLinFactY="100000" custLinFactNeighborX="-1100000" custLinFactNeighborY="142106">
        <dgm:presLayoutVars>
          <dgm:bulletEnabled val="1"/>
        </dgm:presLayoutVars>
      </dgm:prSet>
      <dgm:spPr/>
    </dgm:pt>
    <dgm:pt modelId="{FE574FB3-4B5E-4382-A541-6938B130048D}" type="pres">
      <dgm:prSet presAssocID="{96990114-96F3-4716-A0ED-B486931DF5D2}" presName="sibTrans" presStyleLbl="sibTrans2D1" presStyleIdx="1" presStyleCnt="2" custScaleX="120438" custScaleY="490011" custLinFactNeighborX="5743"/>
      <dgm:spPr/>
    </dgm:pt>
    <dgm:pt modelId="{108D0875-517F-48ED-997C-9031A9E50780}" type="pres">
      <dgm:prSet presAssocID="{96990114-96F3-4716-A0ED-B486931DF5D2}" presName="connectorText" presStyleLbl="sibTrans2D1" presStyleIdx="1" presStyleCnt="2"/>
      <dgm:spPr/>
    </dgm:pt>
    <dgm:pt modelId="{7D7548D0-EFF4-40D0-AAC9-1401CA341B88}" type="pres">
      <dgm:prSet presAssocID="{9EBFB3F5-CE42-4BF9-9931-9E90DE0D50AF}" presName="node" presStyleLbl="node1" presStyleIdx="2" presStyleCnt="3" custScaleX="1186815" custScaleY="80898" custLinFactX="-805864" custLinFactY="100000" custLinFactNeighborX="-900000" custLinFactNeighborY="144489">
        <dgm:presLayoutVars>
          <dgm:bulletEnabled val="1"/>
        </dgm:presLayoutVars>
      </dgm:prSet>
      <dgm:spPr/>
    </dgm:pt>
  </dgm:ptLst>
  <dgm:cxnLst>
    <dgm:cxn modelId="{059AB70D-E9A6-4A3E-A086-FBB83CBD2981}" srcId="{98A235AE-604A-42F3-897E-4D13E377E896}" destId="{64AB5875-8CCD-4530-A8FD-170F75350D61}" srcOrd="0" destOrd="0" parTransId="{D1FF2D5D-12F2-498B-9DE5-35DB394FD8C2}" sibTransId="{CDBD68C7-17B8-4759-9E91-656B1066B3F2}"/>
    <dgm:cxn modelId="{C6ECD00E-6FCD-496F-8D2A-9CAE5BB7BF8B}" type="presOf" srcId="{98A235AE-604A-42F3-897E-4D13E377E896}" destId="{322255DD-719D-4E9F-B1E2-2B222D1D7B09}" srcOrd="0" destOrd="0" presId="urn:microsoft.com/office/officeart/2005/8/layout/process1"/>
    <dgm:cxn modelId="{0E37EA24-3B64-44B5-B81D-3393EEE87F26}" srcId="{98A235AE-604A-42F3-897E-4D13E377E896}" destId="{A064687E-3AC0-4FB5-B950-67494C40B907}" srcOrd="1" destOrd="0" parTransId="{1A988D2B-5AB3-423F-A6EC-729917635B18}" sibTransId="{96990114-96F3-4716-A0ED-B486931DF5D2}"/>
    <dgm:cxn modelId="{B42C5258-4E04-493E-810D-9C31CCFEBAE0}" type="presOf" srcId="{A064687E-3AC0-4FB5-B950-67494C40B907}" destId="{33CDE5C4-0587-4D48-A851-6FA1269E27A3}" srcOrd="0" destOrd="0" presId="urn:microsoft.com/office/officeart/2005/8/layout/process1"/>
    <dgm:cxn modelId="{748719AE-100B-415C-AD05-F562241D42B3}" type="presOf" srcId="{96990114-96F3-4716-A0ED-B486931DF5D2}" destId="{FE574FB3-4B5E-4382-A541-6938B130048D}" srcOrd="0" destOrd="0" presId="urn:microsoft.com/office/officeart/2005/8/layout/process1"/>
    <dgm:cxn modelId="{41AFD5B5-A76B-4EF9-9686-3E0C1F83A081}" type="presOf" srcId="{CDBD68C7-17B8-4759-9E91-656B1066B3F2}" destId="{7CF8AC97-6642-468D-A696-BFBC2C8E91BE}" srcOrd="0" destOrd="0" presId="urn:microsoft.com/office/officeart/2005/8/layout/process1"/>
    <dgm:cxn modelId="{782550CB-1C98-4E41-84ED-9D76BC00AFD1}" type="presOf" srcId="{CDBD68C7-17B8-4759-9E91-656B1066B3F2}" destId="{B47A2109-5B17-432E-ACBF-3A452E160863}" srcOrd="1" destOrd="0" presId="urn:microsoft.com/office/officeart/2005/8/layout/process1"/>
    <dgm:cxn modelId="{638B35D4-9DA3-4063-8121-38955BE91D16}" srcId="{98A235AE-604A-42F3-897E-4D13E377E896}" destId="{9EBFB3F5-CE42-4BF9-9931-9E90DE0D50AF}" srcOrd="2" destOrd="0" parTransId="{289F9790-05D7-480B-B291-162A5C11E127}" sibTransId="{143821AF-F0B7-4207-8455-110B00E579B2}"/>
    <dgm:cxn modelId="{2C1A6BD5-A191-4B74-BFB0-BC0AAF785792}" type="presOf" srcId="{96990114-96F3-4716-A0ED-B486931DF5D2}" destId="{108D0875-517F-48ED-997C-9031A9E50780}" srcOrd="1" destOrd="0" presId="urn:microsoft.com/office/officeart/2005/8/layout/process1"/>
    <dgm:cxn modelId="{83E109F1-840A-43B5-80E6-6932361163F1}" type="presOf" srcId="{64AB5875-8CCD-4530-A8FD-170F75350D61}" destId="{4D5CC206-3A72-4AEF-BB59-034A097CADD4}" srcOrd="0" destOrd="0" presId="urn:microsoft.com/office/officeart/2005/8/layout/process1"/>
    <dgm:cxn modelId="{176E0DF1-C963-477E-8FCD-398B2CB6AFF3}" type="presOf" srcId="{9EBFB3F5-CE42-4BF9-9931-9E90DE0D50AF}" destId="{7D7548D0-EFF4-40D0-AAC9-1401CA341B88}" srcOrd="0" destOrd="0" presId="urn:microsoft.com/office/officeart/2005/8/layout/process1"/>
    <dgm:cxn modelId="{CEF5A014-1861-47DC-BBDE-E67D5B0F4851}" type="presParOf" srcId="{322255DD-719D-4E9F-B1E2-2B222D1D7B09}" destId="{4D5CC206-3A72-4AEF-BB59-034A097CADD4}" srcOrd="0" destOrd="0" presId="urn:microsoft.com/office/officeart/2005/8/layout/process1"/>
    <dgm:cxn modelId="{B5BD5EFE-089B-455B-A7F8-F9CF9B83AC6D}" type="presParOf" srcId="{322255DD-719D-4E9F-B1E2-2B222D1D7B09}" destId="{7CF8AC97-6642-468D-A696-BFBC2C8E91BE}" srcOrd="1" destOrd="0" presId="urn:microsoft.com/office/officeart/2005/8/layout/process1"/>
    <dgm:cxn modelId="{64DB2C94-1824-4A7E-BEDF-AD0A637F8E2C}" type="presParOf" srcId="{7CF8AC97-6642-468D-A696-BFBC2C8E91BE}" destId="{B47A2109-5B17-432E-ACBF-3A452E160863}" srcOrd="0" destOrd="0" presId="urn:microsoft.com/office/officeart/2005/8/layout/process1"/>
    <dgm:cxn modelId="{6D92A557-7618-469C-A4CB-E441B058A961}" type="presParOf" srcId="{322255DD-719D-4E9F-B1E2-2B222D1D7B09}" destId="{33CDE5C4-0587-4D48-A851-6FA1269E27A3}" srcOrd="2" destOrd="0" presId="urn:microsoft.com/office/officeart/2005/8/layout/process1"/>
    <dgm:cxn modelId="{FCC5FC54-FBF7-467C-9B20-DC693A7D3A70}" type="presParOf" srcId="{322255DD-719D-4E9F-B1E2-2B222D1D7B09}" destId="{FE574FB3-4B5E-4382-A541-6938B130048D}" srcOrd="3" destOrd="0" presId="urn:microsoft.com/office/officeart/2005/8/layout/process1"/>
    <dgm:cxn modelId="{4FA8D476-7B75-4CA8-A01F-F13B9157CA42}" type="presParOf" srcId="{FE574FB3-4B5E-4382-A541-6938B130048D}" destId="{108D0875-517F-48ED-997C-9031A9E50780}" srcOrd="0" destOrd="0" presId="urn:microsoft.com/office/officeart/2005/8/layout/process1"/>
    <dgm:cxn modelId="{5D72EF60-259E-4086-9530-ECF331F330A8}" type="presParOf" srcId="{322255DD-719D-4E9F-B1E2-2B222D1D7B09}" destId="{7D7548D0-EFF4-40D0-AAC9-1401CA341B8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CC206-3A72-4AEF-BB59-034A097CADD4}">
      <dsp:nvSpPr>
        <dsp:cNvPr id="0" name=""/>
        <dsp:cNvSpPr/>
      </dsp:nvSpPr>
      <dsp:spPr>
        <a:xfrm>
          <a:off x="177896" y="2800591"/>
          <a:ext cx="2858991" cy="862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Year3, Jun 2022 – May 2023, Reimbursement fund amount: </a:t>
          </a:r>
          <a:r>
            <a:rPr lang="en-US" sz="1600" b="1" kern="1200" dirty="0"/>
            <a:t>1.242.500$</a:t>
          </a:r>
          <a:endParaRPr lang="en-US" sz="1600" kern="1200" dirty="0"/>
        </a:p>
      </dsp:txBody>
      <dsp:txXfrm>
        <a:off x="203154" y="2825849"/>
        <a:ext cx="2808475" cy="811861"/>
      </dsp:txXfrm>
    </dsp:sp>
    <dsp:sp modelId="{7CF8AC97-6642-468D-A696-BFBC2C8E91BE}">
      <dsp:nvSpPr>
        <dsp:cNvPr id="0" name=""/>
        <dsp:cNvSpPr/>
      </dsp:nvSpPr>
      <dsp:spPr>
        <a:xfrm rot="5347509">
          <a:off x="948693" y="3868219"/>
          <a:ext cx="504107" cy="2237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981748" y="3879412"/>
        <a:ext cx="436971" cy="134272"/>
      </dsp:txXfrm>
    </dsp:sp>
    <dsp:sp modelId="{33CDE5C4-0587-4D48-A851-6FA1269E27A3}">
      <dsp:nvSpPr>
        <dsp:cNvPr id="0" name=""/>
        <dsp:cNvSpPr/>
      </dsp:nvSpPr>
      <dsp:spPr>
        <a:xfrm>
          <a:off x="217993" y="4301068"/>
          <a:ext cx="2823450" cy="785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It is on processing for fund transfer to each level by MOF.</a:t>
          </a:r>
        </a:p>
      </dsp:txBody>
      <dsp:txXfrm>
        <a:off x="241003" y="4324078"/>
        <a:ext cx="2777430" cy="739616"/>
      </dsp:txXfrm>
    </dsp:sp>
    <dsp:sp modelId="{FE574FB3-4B5E-4382-A541-6938B130048D}">
      <dsp:nvSpPr>
        <dsp:cNvPr id="0" name=""/>
        <dsp:cNvSpPr/>
      </dsp:nvSpPr>
      <dsp:spPr>
        <a:xfrm rot="19804">
          <a:off x="3205847" y="4590192"/>
          <a:ext cx="463794" cy="227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205848" y="4635588"/>
        <a:ext cx="395405" cy="136779"/>
      </dsp:txXfrm>
    </dsp:sp>
    <dsp:sp modelId="{7D7548D0-EFF4-40D0-AAC9-1401CA341B88}">
      <dsp:nvSpPr>
        <dsp:cNvPr id="0" name=""/>
        <dsp:cNvSpPr/>
      </dsp:nvSpPr>
      <dsp:spPr>
        <a:xfrm>
          <a:off x="3768016" y="4394670"/>
          <a:ext cx="2226351" cy="63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HANSA2 Year1: </a:t>
          </a:r>
          <a:r>
            <a:rPr lang="en-US" sz="1600" b="1" kern="1200" dirty="0"/>
            <a:t>1.024.289$</a:t>
          </a:r>
        </a:p>
      </dsp:txBody>
      <dsp:txXfrm>
        <a:off x="3786641" y="4413295"/>
        <a:ext cx="2189101" cy="598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0.55774</cdr:x>
      <cdr:y>0.63067</cdr:y>
    </cdr:from>
    <cdr:to>
      <cdr:x>0.63554</cdr:x>
      <cdr:y>0.77188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A7D14542-01EA-FC40-AEBC-39309190E08D}"/>
            </a:ext>
          </a:extLst>
        </cdr:cNvPr>
        <cdr:cNvSpPr/>
      </cdr:nvSpPr>
      <cdr:spPr>
        <a:xfrm xmlns:a="http://schemas.openxmlformats.org/drawingml/2006/main">
          <a:off x="6178570" y="3453464"/>
          <a:ext cx="861849" cy="7732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LA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Children under 5-year-old</a:t>
          </a:r>
          <a:endParaRPr lang="en-LA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0.34434</cdr:x>
      <cdr:y>0.76155</cdr:y>
    </cdr:from>
    <cdr:to>
      <cdr:x>0.6174</cdr:x>
      <cdr:y>0.86144</cdr:y>
    </cdr:to>
    <cdr:sp macro="" textlink="">
      <cdr:nvSpPr>
        <cdr:cNvPr id="2" name="Rounded Rectangle 1"/>
        <cdr:cNvSpPr/>
      </cdr:nvSpPr>
      <cdr:spPr>
        <a:xfrm xmlns:a="http://schemas.openxmlformats.org/drawingml/2006/main">
          <a:off x="4171950" y="4502150"/>
          <a:ext cx="3308350" cy="590550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1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latin typeface="Calibri" panose="020F0502020204030204" pitchFamily="34" charset="0"/>
              <a:cs typeface="Calibri" panose="020F0502020204030204" pitchFamily="34" charset="0"/>
            </a:rPr>
            <a:t>Total HANSA2 TB Allocation  Budget 2024-2026: </a:t>
          </a:r>
          <a:r>
            <a:rPr lang="en-US" sz="1400" b="1" dirty="0">
              <a:latin typeface="Calibri" panose="020F0502020204030204" pitchFamily="34" charset="0"/>
              <a:cs typeface="Calibri" panose="020F0502020204030204" pitchFamily="34" charset="0"/>
            </a:rPr>
            <a:t>2.969.621US$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0.33439</cdr:x>
      <cdr:y>0.75727</cdr:y>
    </cdr:from>
    <cdr:to>
      <cdr:x>0.61253</cdr:x>
      <cdr:y>0.87025</cdr:y>
    </cdr:to>
    <cdr:sp macro="" textlink="">
      <cdr:nvSpPr>
        <cdr:cNvPr id="2" name="Rounded Rectangle 1"/>
        <cdr:cNvSpPr/>
      </cdr:nvSpPr>
      <cdr:spPr>
        <a:xfrm xmlns:a="http://schemas.openxmlformats.org/drawingml/2006/main">
          <a:off x="4000500" y="4298950"/>
          <a:ext cx="3327400" cy="641350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1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1200" b="1" dirty="0"/>
            <a:t>Total HANSA2 GF Input Based Budget 2024-2026</a:t>
          </a:r>
        </a:p>
        <a:p xmlns:a="http://schemas.openxmlformats.org/drawingml/2006/main">
          <a:pPr algn="ctr"/>
          <a:r>
            <a:rPr lang="en-US" sz="1400" b="1" dirty="0"/>
            <a:t>4.314.407US$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0.32019</cdr:x>
      <cdr:y>0.76068</cdr:y>
    </cdr:from>
    <cdr:to>
      <cdr:x>0.59569</cdr:x>
      <cdr:y>0.86859</cdr:y>
    </cdr:to>
    <cdr:sp macro="" textlink="">
      <cdr:nvSpPr>
        <cdr:cNvPr id="2" name="Rounded Rectangle 1"/>
        <cdr:cNvSpPr/>
      </cdr:nvSpPr>
      <cdr:spPr>
        <a:xfrm xmlns:a="http://schemas.openxmlformats.org/drawingml/2006/main">
          <a:off x="3867150" y="4521200"/>
          <a:ext cx="3327400" cy="641350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1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/>
            <a:t>Total HANSA2 Co-Financing Budget 2024-2026</a:t>
          </a:r>
        </a:p>
        <a:p xmlns:a="http://schemas.openxmlformats.org/drawingml/2006/main">
          <a:pPr algn="ctr"/>
          <a:r>
            <a:rPr lang="en-US" sz="1400" b="1" dirty="0"/>
            <a:t>3.101.443US$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EBB84-1D04-3E4D-9346-F73E649EC0EA}" type="datetimeFigureOut">
              <a:rPr lang="en-LA" smtClean="0"/>
              <a:t>26/3/2024</a:t>
            </a:fld>
            <a:endParaRPr lang="en-L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7BB83-353F-3345-81E2-53FC7A6E3D3B}" type="slidenum">
              <a:rPr lang="en-LA" smtClean="0"/>
              <a:t>‹#›</a:t>
            </a:fld>
            <a:endParaRPr lang="en-LA"/>
          </a:p>
        </p:txBody>
      </p:sp>
    </p:spTree>
    <p:extLst>
      <p:ext uri="{BB962C8B-B14F-4D97-AF65-F5344CB8AC3E}">
        <p14:creationId xmlns:p14="http://schemas.microsoft.com/office/powerpoint/2010/main" val="14122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483B9A-CF63-1946-B33C-74F6F191BFC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855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F23C-54B3-094C-9169-A8DBB4682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18C89-CAAE-864F-BC71-1928FF91F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1B39F-3565-9448-A4DB-96B696BE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B1976-FCEB-4C49-AF92-81AAE84F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55986-EB69-1E45-853E-A45788B5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2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BC70F-BF7A-AF49-B6A9-D17C255B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DBF03-E9C4-B941-99CC-9FF9290A1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1BF14-6288-8E48-9736-A7DF68A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8CD4A-055F-B248-9E3D-3B8EC5E20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724D-E72F-8642-84E6-167C0E29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4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FF5885-FB44-714C-A036-A230E7909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69968-3E63-794F-B081-B7598E3DE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461B-053B-E741-9606-6772821C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4E01-12CC-9A49-AD72-10D23FF2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22FC0-AB1C-9E42-9949-333BCEE1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4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EAA2-3484-D64E-A108-56EC6EAB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E5579-8177-E342-A5B0-C06EC8D5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AC3E6-3771-5246-9C3A-83345551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953FC-B19A-0841-9FED-5C20F93A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F3D84-D2F0-4A47-97BF-30AA1C6F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7C2C-6D69-6945-8149-E5F453C9E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E29F4-DEC7-F142-A712-676D3DE0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EFBBF-3BAA-1247-ABA4-A21E1525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DD6C2-C7E0-A743-8014-635CF258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260A9-DE6D-7844-8B53-7BA90D56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A4B3-8341-2944-B8F7-07692E036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7E6FF-82D1-9D48-9D1B-C3131B527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F36D7-97BC-1742-84D5-08282CA98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367E2-2853-FE44-B99B-F3916717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20D82-F253-5E45-8968-F434B058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D1B4E-E05D-5643-AA4A-EFCF716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A7DA-AA67-2643-972E-51A68588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074C5-9DFB-3F4D-98FF-C27BA3A38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7B3C-1EBA-2E46-BD17-1DF12FD86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494BE-CE8A-0A45-BF94-86D61B96E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6CE27-6B35-B747-BB2E-0E3D536D1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44ADD-28DF-5F4E-BF47-EB4FC1A82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E12157-FB3C-8F48-9661-B6804A72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8BCD4B-D2FF-4649-9BAA-3253BB19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5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98204-DBD4-0941-942D-59F5D1172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0FD8A-F593-774C-A474-3894BDAB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4CCB1-B00C-3B48-B5DF-F4A74BD3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7B2CB-12F9-2A46-AD7C-CB6E2B6C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32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27FBA-BB41-F541-A6E5-EEC262FE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69A3C1-733B-9A45-BC3A-28884AAD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ED4C9-BA1A-4F4A-A951-15A47140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8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0D52-049B-0643-82B9-758EBF4AF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54969-E9FC-C149-9FE3-98AAE0B8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F3B5E-5487-5545-86AC-3AED1423B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42F20-010F-3746-A60A-28C37AE14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96411-F132-A744-BCBB-D41301DC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C664-EE73-5B42-BF46-4C36D0CE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6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B073A-0493-0041-9ED0-38AF9CFE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061990-076A-9342-AA16-6F36D08E93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889F7-0492-F14A-956E-16D018D12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5EFC1-8255-FC4C-9AE8-5A12532BF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3ED96-790D-0B43-B5E1-DE72801C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0AFB5-E036-2547-AD9E-1AB3803F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0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4EF001-175C-4A4C-A0B1-AD0BFEC92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50131-C664-2D48-9912-F7F18DD9F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7B37F-9BCE-1240-A7F4-438CE5B7D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FD22E-0FD7-2E45-8605-920825390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7F87A-BE6D-884F-9D9D-0A0126A88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31" y="1599515"/>
            <a:ext cx="11420338" cy="2633818"/>
          </a:xfr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TB Center (NTC)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339" y="4558620"/>
            <a:ext cx="10492033" cy="146357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CCM meeting, 26</a:t>
            </a:r>
            <a:r>
              <a:rPr lang="en-US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March 2024 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2" y="103281"/>
            <a:ext cx="1843704" cy="16689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512" y="107512"/>
            <a:ext cx="2284984" cy="17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006379"/>
              </p:ext>
            </p:extLst>
          </p:nvPr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 HANSA-2 TB Budget 2024-2026 (GF Input Based)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263323"/>
              </p:ext>
            </p:extLst>
          </p:nvPr>
        </p:nvGraphicFramePr>
        <p:xfrm>
          <a:off x="57150" y="889000"/>
          <a:ext cx="11957050" cy="578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133702"/>
              </p:ext>
            </p:extLst>
          </p:nvPr>
        </p:nvGraphicFramePr>
        <p:xfrm>
          <a:off x="3787775" y="939800"/>
          <a:ext cx="5670549" cy="464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2671940"/>
              </p:ext>
            </p:extLst>
          </p:nvPr>
        </p:nvGraphicFramePr>
        <p:xfrm>
          <a:off x="7664451" y="876300"/>
          <a:ext cx="4584699" cy="448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4491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44135"/>
              </p:ext>
            </p:extLst>
          </p:nvPr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HANSA-2 Co-Financing Budget 2024 – 2026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0388826"/>
              </p:ext>
            </p:extLst>
          </p:nvPr>
        </p:nvGraphicFramePr>
        <p:xfrm>
          <a:off x="63500" y="857250"/>
          <a:ext cx="12077700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961660"/>
              </p:ext>
            </p:extLst>
          </p:nvPr>
        </p:nvGraphicFramePr>
        <p:xfrm>
          <a:off x="2722562" y="1009650"/>
          <a:ext cx="6200775" cy="4383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3671811"/>
              </p:ext>
            </p:extLst>
          </p:nvPr>
        </p:nvGraphicFramePr>
        <p:xfrm>
          <a:off x="7497763" y="1054100"/>
          <a:ext cx="4694237" cy="4413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75218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180975"/>
            <a:ext cx="10515600" cy="790575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Timeline of Budget HANSA1 to HANSA2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90108"/>
              </p:ext>
            </p:extLst>
          </p:nvPr>
        </p:nvGraphicFramePr>
        <p:xfrm>
          <a:off x="116733" y="914400"/>
          <a:ext cx="8074768" cy="5581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2187" y="3378396"/>
            <a:ext cx="5260563" cy="337033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492208" y="2347473"/>
            <a:ext cx="241894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Year2, Jun 2021 - May 2022, Reimbursement Fund on 13 Jun 2023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916543" y="2321668"/>
            <a:ext cx="2393004" cy="9358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Year1, Jan - May 2021, Reimbursement Fund on 08 Apr 2022</a:t>
            </a:r>
            <a:r>
              <a:rPr lang="en-US" sz="600" dirty="0"/>
              <a:t>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1419" y="2346662"/>
            <a:ext cx="2386518" cy="917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Year0, Jan – Dec 2020, Reimbursement Fund on 23 Apr 2021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781975" y="1254868"/>
            <a:ext cx="2658894" cy="745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HANSA1 Period</a:t>
            </a:r>
          </a:p>
        </p:txBody>
      </p:sp>
      <p:sp>
        <p:nvSpPr>
          <p:cNvPr id="15" name="Oval 14"/>
          <p:cNvSpPr/>
          <p:nvPr/>
        </p:nvSpPr>
        <p:spPr>
          <a:xfrm>
            <a:off x="8509000" y="1682750"/>
            <a:ext cx="2857500" cy="14414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Different amount</a:t>
            </a:r>
          </a:p>
          <a:p>
            <a:pPr algn="ctr"/>
            <a:r>
              <a:rPr lang="en-US" dirty="0"/>
              <a:t>HANSA1 Y3 and HANSA2 Y1: </a:t>
            </a:r>
            <a:r>
              <a:rPr lang="en-US" b="1" dirty="0">
                <a:solidFill>
                  <a:srgbClr val="FF0000"/>
                </a:solidFill>
              </a:rPr>
              <a:t>$218.211</a:t>
            </a:r>
          </a:p>
        </p:txBody>
      </p:sp>
    </p:spTree>
    <p:extLst>
      <p:ext uri="{BB962C8B-B14F-4D97-AF65-F5344CB8AC3E}">
        <p14:creationId xmlns:p14="http://schemas.microsoft.com/office/powerpoint/2010/main" val="3928292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EF77D-F382-B742-983D-EE36E318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8E5E-5608-45BE-92C4-F08F36AB479D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7563ED82-F982-3849-9FFA-B940ADDA259B}"/>
              </a:ext>
            </a:extLst>
          </p:cNvPr>
          <p:cNvGraphicFramePr>
            <a:graphicFrameLocks/>
          </p:cNvGraphicFramePr>
          <p:nvPr/>
        </p:nvGraphicFramePr>
        <p:xfrm>
          <a:off x="116002" y="804040"/>
          <a:ext cx="5827597" cy="593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7597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51055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Challenges</a:t>
                      </a:r>
                      <a:endParaRPr lang="en-GB" sz="2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542085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Funding delay: each level could not conduct PBC7 Y1 work 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activities so that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targets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could not be achieved,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reimbursement from HANSA1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Year3 is not disbursed to each level on time;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of HANSA1 Y3 950.000US$ plus over achieved 292.500US$ = 1.242.500US$ is expected to be allocated, considering cumulative achievement of HANSA1 Y1-Y3 target, missing amount: 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218.211US$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 of integration may not be clear and need more understandable as practices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Need more capacity building for local health provider (District and HCs level)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Limited capacity for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Xpert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Maintenance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Delay to data entry and Data quality improvement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06A5D3-7F86-4CD8-9BE6-11B0E1423ED2}"/>
              </a:ext>
            </a:extLst>
          </p:cNvPr>
          <p:cNvSpPr txBox="1"/>
          <p:nvPr/>
        </p:nvSpPr>
        <p:spPr>
          <a:xfrm>
            <a:off x="141403" y="122550"/>
            <a:ext cx="11715512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Gaps/Challenges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7FC0C022-3D70-364E-ADBB-224259203764}"/>
              </a:ext>
            </a:extLst>
          </p:cNvPr>
          <p:cNvGraphicFramePr>
            <a:graphicFrameLocks/>
          </p:cNvGraphicFramePr>
          <p:nvPr/>
        </p:nvGraphicFramePr>
        <p:xfrm>
          <a:off x="5956877" y="819150"/>
          <a:ext cx="5944487" cy="5928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4487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513872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Solution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54100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Need more clear timeline of disbursement budget (1.024.289US$)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 to each level (DPF), so each level could start to conduct activities as HANSA2PBC Y1 work plan;</a:t>
                      </a:r>
                      <a:endParaRPr lang="en-US" sz="20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NTC is ready to provide and submit additional work plan of this balance amount: </a:t>
                      </a:r>
                      <a:r>
                        <a:rPr lang="en-US" sz="2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218.211US$</a:t>
                      </a:r>
                      <a:r>
                        <a:rPr lang="en-US" sz="2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All programs, PBCs and None PBCs should create specific SOPs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Funding support would be available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NCLE and NTC is finding the options for maintenance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DHIS2-TB Tracker need more real time data entry from district level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17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17738" y="1859895"/>
            <a:ext cx="5375644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lo-LA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ຂອບໃຈ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1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4" y="100331"/>
            <a:ext cx="11782097" cy="99274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133" y="1838960"/>
            <a:ext cx="11107395" cy="412369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HANSA-2 proposed NTC workplan 2024-2026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HANSA-2 TB Budget 2024 - 2026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2.1 HANSA-2 TB Budget 2024 – 2026 (TB Allocation Budget)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2.2 HANSA-2 TB Budget 2024 – 2026 (GF Input Based)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HANSA-2 Co - Financing Budget 2024 - 2026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Gaps and challenges with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179E-401C-BD44-8961-DF655E2C6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350"/>
            <a:ext cx="12105504" cy="86907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HANSA 2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PBC 7 )</a:t>
            </a:r>
            <a:endParaRPr lang="en-L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C1FD-FF88-5447-81CB-333205A4B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5" y="733120"/>
            <a:ext cx="12105504" cy="605852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lo-LA" sz="3200" dirty="0">
                <a:effectLst/>
                <a:latin typeface="Phetsarath OT" panose="02000500000000020004" pitchFamily="2" charset="0"/>
                <a:cs typeface="Phetsarath OT" panose="02000500000000020004" pitchFamily="2" charset="0"/>
              </a:rPr>
              <a:t>							</a:t>
            </a:r>
            <a:endParaRPr lang="en-LA" sz="3200" dirty="0">
              <a:effectLst/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LA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A2784B-CACF-474A-A7DB-9A31CFEB2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590744"/>
              </p:ext>
            </p:extLst>
          </p:nvPr>
        </p:nvGraphicFramePr>
        <p:xfrm>
          <a:off x="174170" y="1022068"/>
          <a:ext cx="11931333" cy="5480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31333">
                  <a:extLst>
                    <a:ext uri="{9D8B030D-6E8A-4147-A177-3AD203B41FA5}">
                      <a16:colId xmlns:a16="http://schemas.microsoft.com/office/drawing/2014/main" val="2579472182"/>
                    </a:ext>
                  </a:extLst>
                </a:gridCol>
              </a:tblGrid>
              <a:tr h="5480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en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7 </a:t>
                      </a:r>
                      <a:r>
                        <a:rPr lang="lo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: </a:t>
                      </a:r>
                      <a:r>
                        <a:rPr lang="lo-LA" sz="3600" dirty="0"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 </a:t>
                      </a:r>
                      <a:r>
                        <a:rPr lang="en-GB" sz="3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Increase TB prevention and care coverage and reaching the unreached to End TB</a:t>
                      </a:r>
                      <a:r>
                        <a:rPr lang="en-LA" sz="48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4400" u="non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2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1</a:t>
                      </a:r>
                      <a:r>
                        <a:rPr lang="en-GB" sz="32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notified TB cases of all forms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(New and</a:t>
                      </a:r>
                      <a:r>
                        <a:rPr lang="lo-LA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Relapse)</a:t>
                      </a:r>
                      <a:endParaRPr lang="en-LA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2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2</a:t>
                      </a:r>
                      <a:r>
                        <a:rPr lang="en-GB" sz="32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household contact children under 5-year-old received Tuberculosis Preventive Treatment</a:t>
                      </a:r>
                      <a:r>
                        <a:rPr lang="en-LA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948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81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ADF31-0191-294F-B9E4-1ECBF884E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104"/>
            <a:ext cx="12191999" cy="133930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 Condition 1: </a:t>
            </a:r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 cases of all forms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(new and relapse)</a:t>
            </a:r>
            <a:br>
              <a:rPr lang="en-LA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LA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B5C36B9-B6B1-D04F-9FCC-51B7BF1D53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261542"/>
              </p:ext>
            </p:extLst>
          </p:nvPr>
        </p:nvGraphicFramePr>
        <p:xfrm>
          <a:off x="241737" y="1545021"/>
          <a:ext cx="11866179" cy="5076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09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8255E8C-D76C-8847-AAB9-40E374DB4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607398"/>
              </p:ext>
            </p:extLst>
          </p:nvPr>
        </p:nvGraphicFramePr>
        <p:xfrm>
          <a:off x="609599" y="1051034"/>
          <a:ext cx="11077903" cy="5475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0B5C08A-574B-634E-8BE7-20E47AC0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14" y="66352"/>
            <a:ext cx="11989890" cy="70257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 Condition 2</a:t>
            </a:r>
            <a:endParaRPr lang="en-L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50C489-B3FA-B648-B6F3-E8B092946288}"/>
              </a:ext>
            </a:extLst>
          </p:cNvPr>
          <p:cNvSpPr/>
          <p:nvPr/>
        </p:nvSpPr>
        <p:spPr>
          <a:xfrm>
            <a:off x="3363548" y="4891132"/>
            <a:ext cx="861849" cy="773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under 5-year-old</a:t>
            </a:r>
            <a:endParaRPr lang="en-LA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89B8D4-FDDD-044C-8990-935D40B508A0}"/>
              </a:ext>
            </a:extLst>
          </p:cNvPr>
          <p:cNvSpPr/>
          <p:nvPr/>
        </p:nvSpPr>
        <p:spPr>
          <a:xfrm>
            <a:off x="9944098" y="3614704"/>
            <a:ext cx="1544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eligible (number to be defined at end of Y2)</a:t>
            </a:r>
            <a:endParaRPr lang="lo-LA" sz="1400" b="1" dirty="0">
              <a:latin typeface="Times New Roman" panose="02020603050405020304" pitchFamily="18" charset="0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17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7B8F059-682F-2E43-AD2A-A186D4465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067307"/>
              </p:ext>
            </p:extLst>
          </p:nvPr>
        </p:nvGraphicFramePr>
        <p:xfrm>
          <a:off x="530352" y="783417"/>
          <a:ext cx="11091673" cy="58782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6965">
                  <a:extLst>
                    <a:ext uri="{9D8B030D-6E8A-4147-A177-3AD203B41FA5}">
                      <a16:colId xmlns:a16="http://schemas.microsoft.com/office/drawing/2014/main" val="2784309587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3675900502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2169789247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2358391199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648987273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870218609"/>
                    </a:ext>
                  </a:extLst>
                </a:gridCol>
                <a:gridCol w="1534118">
                  <a:extLst>
                    <a:ext uri="{9D8B030D-6E8A-4147-A177-3AD203B41FA5}">
                      <a16:colId xmlns:a16="http://schemas.microsoft.com/office/drawing/2014/main" val="835416589"/>
                    </a:ext>
                  </a:extLst>
                </a:gridCol>
              </a:tblGrid>
              <a:tr h="2759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222222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PBC 7.1 (TB notification)</a:t>
                      </a:r>
                      <a:endParaRPr lang="en-US" sz="20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PBC 7.2 (TPT)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658038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Target Y1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Target Y2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Target Y3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Target Y1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Target Y2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Target Y3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391094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Province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2024</a:t>
                      </a:r>
                      <a:endParaRPr lang="en-US" sz="16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2025</a:t>
                      </a:r>
                      <a:endParaRPr lang="en-US" sz="16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2026</a:t>
                      </a:r>
                      <a:endParaRPr lang="en-US" sz="16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441198"/>
                  </a:ext>
                </a:extLst>
              </a:tr>
              <a:tr h="315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01 Vientiane Capital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1,159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1,162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1,155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00288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02 Phongsaly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224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225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223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162680"/>
                  </a:ext>
                </a:extLst>
              </a:tr>
              <a:tr h="315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03 Luangnamtha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238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902414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04 Oudomxay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412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413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410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275775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05 Bokeo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243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090328"/>
                  </a:ext>
                </a:extLst>
              </a:tr>
              <a:tr h="315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06 Luangprabang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540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717915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07 Huaphan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359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361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358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477733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08 Xayabouly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512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503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499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522164"/>
                  </a:ext>
                </a:extLst>
              </a:tr>
              <a:tr h="315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09 Xiengkhouang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318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                        313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310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467797"/>
                  </a:ext>
                </a:extLst>
              </a:tr>
              <a:tr h="3157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10 Vientiane Province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559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549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                        544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23888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11 Bolikhamxay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387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380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377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52075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12 Khammouan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526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517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116031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13 Savannakhet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1,305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1,282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1,272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254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594072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14 Saravan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535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530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444238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15 Sekong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160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158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156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704396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16 Champasak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911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895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887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778741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17 Attapeu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198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195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193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045425"/>
                  </a:ext>
                </a:extLst>
              </a:tr>
              <a:tr h="22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18 Xaisomboun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138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136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                        134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592870"/>
                  </a:ext>
                </a:extLst>
              </a:tr>
              <a:tr h="2486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 Total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Phetsarath OT" panose="02000500000000000000" pitchFamily="2" charset="77"/>
                      </a:endParaRPr>
                    </a:p>
                  </a:txBody>
                  <a:tcPr marL="3693" marR="3693" marT="36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       8,737 </a:t>
                      </a:r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       8,650 </a:t>
                      </a:r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       8,582 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1434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>
                          <a:effectLst/>
                        </a:rPr>
                        <a:t>1711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u="none" strike="noStrike" dirty="0">
                          <a:effectLst/>
                        </a:rPr>
                        <a:t>2968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3" marR="3693" marT="369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4889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B5D48F2-6EF5-AB47-8350-25F4BF73976E}"/>
              </a:ext>
            </a:extLst>
          </p:cNvPr>
          <p:cNvSpPr txBox="1"/>
          <p:nvPr/>
        </p:nvSpPr>
        <p:spPr>
          <a:xfrm>
            <a:off x="530352" y="137160"/>
            <a:ext cx="11091673" cy="5355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HANSA2 targets PBC 7 End TB targets by province</a:t>
            </a:r>
          </a:p>
        </p:txBody>
      </p:sp>
    </p:spTree>
    <p:extLst>
      <p:ext uri="{BB962C8B-B14F-4D97-AF65-F5344CB8AC3E}">
        <p14:creationId xmlns:p14="http://schemas.microsoft.com/office/powerpoint/2010/main" val="3333402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615F0-D892-414E-8E2A-B07D72E86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218" y="59892"/>
            <a:ext cx="10515600" cy="1325563"/>
          </a:xfr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Priority activities to increase TB prevention and care coverage and reaching the unreached to End TB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9D6A-22B7-994C-A8C8-792D660E3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454"/>
            <a:ext cx="10515600" cy="5307953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 supporting integration of TB activities at PHC level (building capacity for provision of patient-</a:t>
            </a:r>
            <a:r>
              <a:rPr lang="en-GB" dirty="0" err="1"/>
              <a:t>centered</a:t>
            </a:r>
            <a:r>
              <a:rPr lang="en-GB" dirty="0"/>
              <a:t>, integrated TB, TB/HIV services at provincial, district, HC, VHV, VHW, Village levels); </a:t>
            </a:r>
          </a:p>
          <a:p>
            <a:r>
              <a:rPr lang="en-GB" dirty="0"/>
              <a:t>(ii) training </a:t>
            </a:r>
            <a:r>
              <a:rPr lang="en-GB" dirty="0" err="1"/>
              <a:t>pediatricians</a:t>
            </a:r>
            <a:r>
              <a:rPr lang="en-GB" dirty="0"/>
              <a:t> and OPD/IPD physicians on lung health and TB, including clinical diagnosis in adults and children; </a:t>
            </a:r>
          </a:p>
          <a:p>
            <a:r>
              <a:rPr lang="en-GB" dirty="0"/>
              <a:t>(iii) household contact TB screening and referral; </a:t>
            </a:r>
          </a:p>
          <a:p>
            <a:r>
              <a:rPr lang="en-GB" dirty="0"/>
              <a:t>(iv) treating all TB cases and providing TPT (at least) to children under 5 after excluding active TB; </a:t>
            </a:r>
          </a:p>
          <a:p>
            <a:r>
              <a:rPr lang="en-GB" dirty="0"/>
              <a:t>(v) active case finding to reach the unreached in remote areas and in prisons; </a:t>
            </a:r>
          </a:p>
          <a:p>
            <a:r>
              <a:rPr lang="en-GB" dirty="0"/>
              <a:t>(vi) increasing MDR/RR-TB treatment coverage; (vii) TB/HIV collaborative activities; </a:t>
            </a:r>
          </a:p>
          <a:p>
            <a:r>
              <a:rPr lang="en-GB" dirty="0"/>
              <a:t>(viii) community TB care delivery; </a:t>
            </a:r>
          </a:p>
          <a:p>
            <a:r>
              <a:rPr lang="en-GB" dirty="0"/>
              <a:t>(ix) strengthening laboratory systems, including specimen transportation, expanding molecular testing capacity and other main laboratory functions; </a:t>
            </a:r>
          </a:p>
          <a:p>
            <a:r>
              <a:rPr lang="en-GB" dirty="0"/>
              <a:t>(x) monitoring, reporting, and data use for action with TB Tracker</a:t>
            </a:r>
          </a:p>
        </p:txBody>
      </p:sp>
    </p:spTree>
    <p:extLst>
      <p:ext uri="{BB962C8B-B14F-4D97-AF65-F5344CB8AC3E}">
        <p14:creationId xmlns:p14="http://schemas.microsoft.com/office/powerpoint/2010/main" val="353903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98300"/>
              </p:ext>
            </p:extLst>
          </p:nvPr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HANSA-2 TB Budget 2024-2026 (TB Allocation Budget)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1491050"/>
              </p:ext>
            </p:extLst>
          </p:nvPr>
        </p:nvGraphicFramePr>
        <p:xfrm>
          <a:off x="0" y="863600"/>
          <a:ext cx="12115800" cy="591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266970"/>
              </p:ext>
            </p:extLst>
          </p:nvPr>
        </p:nvGraphicFramePr>
        <p:xfrm>
          <a:off x="2779712" y="1041400"/>
          <a:ext cx="7462838" cy="481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200926"/>
              </p:ext>
            </p:extLst>
          </p:nvPr>
        </p:nvGraphicFramePr>
        <p:xfrm>
          <a:off x="6913562" y="1098550"/>
          <a:ext cx="5703888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8584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559478"/>
              </p:ext>
            </p:extLst>
          </p:nvPr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2.1.1 HANSA-2 TB Budget 2024 (TB Allocation Budget)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5742471"/>
              </p:ext>
            </p:extLst>
          </p:nvPr>
        </p:nvGraphicFramePr>
        <p:xfrm>
          <a:off x="120650" y="869950"/>
          <a:ext cx="11963400" cy="591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6668424"/>
              </p:ext>
            </p:extLst>
          </p:nvPr>
        </p:nvGraphicFramePr>
        <p:xfrm>
          <a:off x="5264150" y="1095375"/>
          <a:ext cx="6489700" cy="512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9131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10169</TotalTime>
  <Words>1102</Words>
  <Application>Microsoft Macintosh PowerPoint</Application>
  <PresentationFormat>Widescreen</PresentationFormat>
  <Paragraphs>271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Phetsarath OT</vt:lpstr>
      <vt:lpstr>Times New Roman</vt:lpstr>
      <vt:lpstr>Wingdings</vt:lpstr>
      <vt:lpstr>Office Theme</vt:lpstr>
      <vt:lpstr>National TB Center (NTC)</vt:lpstr>
      <vt:lpstr>Contents</vt:lpstr>
      <vt:lpstr>HANSA 2 ( PBC 7 )</vt:lpstr>
      <vt:lpstr> PBC Condition 1:  Number of notified TB cases of all forms (new and relapse) </vt:lpstr>
      <vt:lpstr> PBC Condition 2</vt:lpstr>
      <vt:lpstr>PowerPoint Presentation</vt:lpstr>
      <vt:lpstr> Priority activities to increase TB prevention and care coverage and reaching the unreached to End TB</vt:lpstr>
      <vt:lpstr>PowerPoint Presentation</vt:lpstr>
      <vt:lpstr>PowerPoint Presentation</vt:lpstr>
      <vt:lpstr>PowerPoint Presentation</vt:lpstr>
      <vt:lpstr>PowerPoint Presentation</vt:lpstr>
      <vt:lpstr>Timeline of Budget HANSA1 to HANSA2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vongkham inthavong</cp:lastModifiedBy>
  <cp:revision>121</cp:revision>
  <dcterms:created xsi:type="dcterms:W3CDTF">2023-10-23T02:36:18Z</dcterms:created>
  <dcterms:modified xsi:type="dcterms:W3CDTF">2024-03-26T04:05:25Z</dcterms:modified>
</cp:coreProperties>
</file>