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315" r:id="rId2"/>
    <p:sldId id="316" r:id="rId3"/>
    <p:sldId id="372" r:id="rId4"/>
    <p:sldId id="318" r:id="rId5"/>
    <p:sldId id="320" r:id="rId6"/>
    <p:sldId id="360" r:id="rId7"/>
    <p:sldId id="362" r:id="rId8"/>
    <p:sldId id="374" r:id="rId9"/>
    <p:sldId id="364" r:id="rId10"/>
    <p:sldId id="342" r:id="rId11"/>
    <p:sldId id="344" r:id="rId12"/>
    <p:sldId id="336" r:id="rId13"/>
    <p:sldId id="37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205" autoAdjust="0"/>
    <p:restoredTop sz="94660"/>
  </p:normalViewPr>
  <p:slideViewPr>
    <p:cSldViewPr>
      <p:cViewPr varScale="1">
        <p:scale>
          <a:sx n="106" d="100"/>
          <a:sy n="106" d="100"/>
        </p:scale>
        <p:origin x="127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A0CF29-1127-4BA6-AA99-0447F9C6981B}" type="datetimeFigureOut">
              <a:rPr lang="en-US" smtClean="0"/>
              <a:pPr/>
              <a:t>30-Sep-16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8AC9E-BA33-4669-ABAE-2506A0ECA0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1977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1D1DF0-D4FD-45D1-8DF4-F900B689969D}" type="datetimeFigureOut">
              <a:rPr lang="th-TH" smtClean="0"/>
              <a:pPr/>
              <a:t>30/09/59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120472-3A52-47C6-A022-7577AD0DD344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41158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4EAD51-F6D2-4EB4-BEF4-4C907E1B2FAD}" type="datetimeFigureOut">
              <a:rPr lang="en-US" smtClean="0"/>
              <a:pPr/>
              <a:t>30-Sep-16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0EC664-B661-4DE3-952B-1163524A149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4EAD51-F6D2-4EB4-BEF4-4C907E1B2FAD}" type="datetimeFigureOut">
              <a:rPr lang="en-US" smtClean="0"/>
              <a:pPr/>
              <a:t>30-Sep-16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0EC664-B661-4DE3-952B-1163524A1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4EAD51-F6D2-4EB4-BEF4-4C907E1B2FAD}" type="datetimeFigureOut">
              <a:rPr lang="en-US" smtClean="0"/>
              <a:pPr/>
              <a:t>30-Sep-16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0EC664-B661-4DE3-952B-1163524A1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4EAD51-F6D2-4EB4-BEF4-4C907E1B2FAD}" type="datetimeFigureOut">
              <a:rPr lang="en-US" smtClean="0"/>
              <a:pPr/>
              <a:t>30-Sep-16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0EC664-B661-4DE3-952B-1163524A1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4EAD51-F6D2-4EB4-BEF4-4C907E1B2FAD}" type="datetimeFigureOut">
              <a:rPr lang="en-US" smtClean="0"/>
              <a:pPr/>
              <a:t>30-Sep-16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0EC664-B661-4DE3-952B-1163524A149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4EAD51-F6D2-4EB4-BEF4-4C907E1B2FAD}" type="datetimeFigureOut">
              <a:rPr lang="en-US" smtClean="0"/>
              <a:pPr/>
              <a:t>30-Sep-16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0EC664-B661-4DE3-952B-1163524A1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4EAD51-F6D2-4EB4-BEF4-4C907E1B2FAD}" type="datetimeFigureOut">
              <a:rPr lang="en-US" smtClean="0"/>
              <a:pPr/>
              <a:t>30-Sep-16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0EC664-B661-4DE3-952B-1163524A1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4EAD51-F6D2-4EB4-BEF4-4C907E1B2FAD}" type="datetimeFigureOut">
              <a:rPr lang="en-US" smtClean="0"/>
              <a:pPr/>
              <a:t>30-Sep-16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0EC664-B661-4DE3-952B-1163524A1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4EAD51-F6D2-4EB4-BEF4-4C907E1B2FAD}" type="datetimeFigureOut">
              <a:rPr lang="en-US" smtClean="0"/>
              <a:pPr/>
              <a:t>30-Sep-16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0EC664-B661-4DE3-952B-1163524A149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4EAD51-F6D2-4EB4-BEF4-4C907E1B2FAD}" type="datetimeFigureOut">
              <a:rPr lang="en-US" smtClean="0"/>
              <a:pPr/>
              <a:t>30-Sep-16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0EC664-B661-4DE3-952B-1163524A1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4EAD51-F6D2-4EB4-BEF4-4C907E1B2FAD}" type="datetimeFigureOut">
              <a:rPr lang="en-US" smtClean="0"/>
              <a:pPr/>
              <a:t>30-Sep-16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20EC664-B661-4DE3-952B-1163524A149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94EAD51-F6D2-4EB4-BEF4-4C907E1B2FAD}" type="datetimeFigureOut">
              <a:rPr lang="en-US" smtClean="0"/>
              <a:pPr/>
              <a:t>30-Sep-16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20EC664-B661-4DE3-952B-1163524A149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066800" y="372844"/>
            <a:ext cx="779148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4000" b="1" dirty="0" smtClean="0">
              <a:latin typeface="Saysettha OT" pitchFamily="34" charset="-34"/>
              <a:cs typeface="Saysettha OT" pitchFamily="34" charset="-34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lo-LA" sz="4000" b="1" dirty="0" smtClean="0">
                <a:latin typeface="Saysettha OT" pitchFamily="34" charset="-34"/>
                <a:cs typeface="Saysettha OT" pitchFamily="34" charset="-34"/>
              </a:rPr>
              <a:t>ບົດລາຍ​ງານ</a:t>
            </a:r>
            <a:endParaRPr lang="en-US" sz="4000" b="1" dirty="0" smtClean="0">
              <a:latin typeface="Saysettha OT" pitchFamily="34" charset="-34"/>
              <a:cs typeface="Saysettha OT" pitchFamily="34" charset="-34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lo-LA" sz="4000" b="1" dirty="0" smtClean="0">
                <a:latin typeface="Saysettha OT" pitchFamily="34" charset="-34"/>
                <a:cs typeface="Saysettha OT" pitchFamily="34" charset="-34"/>
              </a:rPr>
              <a:t>ການລົງຕິດຕາມວຽກ​ງານ</a:t>
            </a:r>
            <a:endParaRPr lang="en-US" sz="4000" b="1" dirty="0" smtClean="0">
              <a:latin typeface="Saysettha OT" pitchFamily="34" charset="-34"/>
              <a:cs typeface="Saysettha OT" pitchFamily="34" charset="-34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lo-LA" sz="4000" b="1" dirty="0" smtClean="0">
                <a:latin typeface="Saysettha OT" pitchFamily="34" charset="-34"/>
                <a:cs typeface="Saysettha OT" pitchFamily="34" charset="-34"/>
              </a:rPr>
              <a:t>ແຂວງຈຳປາສັກ</a:t>
            </a:r>
            <a:r>
              <a:rPr lang="en-US" sz="4000" b="1" dirty="0" smtClean="0">
                <a:latin typeface="Saysettha OT" pitchFamily="34" charset="-34"/>
                <a:cs typeface="Saysettha OT" pitchFamily="34" charset="-34"/>
              </a:rPr>
              <a:t>​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000" b="1" dirty="0" smtClean="0">
                <a:latin typeface="Saysettha OT" pitchFamily="34" charset="-34"/>
                <a:cs typeface="Saysettha OT" pitchFamily="34" charset="-34"/>
              </a:rPr>
              <a:t>​</a:t>
            </a:r>
            <a:r>
              <a:rPr lang="lo-LA" sz="4000" b="1" dirty="0" smtClean="0">
                <a:latin typeface="Saysettha OT" pitchFamily="34" charset="-34"/>
                <a:cs typeface="Saysettha OT" pitchFamily="34" charset="-34"/>
              </a:rPr>
              <a:t>ວັນ</a:t>
            </a:r>
            <a:r>
              <a:rPr lang="en-US" sz="4000" b="1" dirty="0" smtClean="0">
                <a:latin typeface="Saysettha OT" pitchFamily="34" charset="-34"/>
                <a:cs typeface="Saysettha OT" pitchFamily="34" charset="-34"/>
              </a:rPr>
              <a:t>​</a:t>
            </a:r>
            <a:r>
              <a:rPr lang="lo-LA" sz="4000" b="1" dirty="0" smtClean="0">
                <a:latin typeface="Saysettha OT" pitchFamily="34" charset="-34"/>
                <a:cs typeface="Saysettha OT" pitchFamily="34" charset="-34"/>
              </a:rPr>
              <a:t>ທີ 2</a:t>
            </a:r>
            <a:r>
              <a:rPr lang="en-US" sz="4000" b="1" dirty="0" smtClean="0">
                <a:latin typeface="Saysettha OT" pitchFamily="34" charset="-34"/>
                <a:cs typeface="Saysettha OT" pitchFamily="34" charset="-34"/>
              </a:rPr>
              <a:t>5</a:t>
            </a:r>
            <a:r>
              <a:rPr lang="lo-LA" sz="4000" b="1" dirty="0" smtClean="0">
                <a:latin typeface="Saysettha OT" pitchFamily="34" charset="-34"/>
                <a:cs typeface="Saysettha OT" pitchFamily="34" charset="-34"/>
              </a:rPr>
              <a:t>-</a:t>
            </a:r>
            <a:r>
              <a:rPr lang="en-US" sz="4000" b="1" dirty="0" smtClean="0">
                <a:latin typeface="Saysettha OT" pitchFamily="34" charset="-34"/>
                <a:cs typeface="Saysettha OT" pitchFamily="34" charset="-34"/>
              </a:rPr>
              <a:t>28</a:t>
            </a:r>
            <a:r>
              <a:rPr lang="lo-LA" sz="4000" b="1" dirty="0" smtClean="0">
                <a:latin typeface="Saysettha OT" pitchFamily="34" charset="-34"/>
                <a:cs typeface="Saysettha OT" pitchFamily="34" charset="-34"/>
              </a:rPr>
              <a:t> ກັນຍາ 2016</a:t>
            </a:r>
            <a:endParaRPr lang="en-US" sz="4000" b="1" dirty="0" smtClean="0">
              <a:latin typeface="Saysettha OT" pitchFamily="34" charset="-34"/>
              <a:cs typeface="Saysettha OT" pitchFamily="34" charset="-34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4000" b="1" dirty="0" smtClean="0">
              <a:latin typeface="Saysettha OT" pitchFamily="34" charset="-34"/>
              <a:cs typeface="Saysettha OT" pitchFamily="34" charset="-34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lo-LA" sz="4000" b="1" dirty="0" smtClean="0">
                <a:latin typeface="Saysettha OT" pitchFamily="34" charset="-34"/>
                <a:cs typeface="Saysettha OT" pitchFamily="34" charset="-34"/>
              </a:rPr>
              <a:t>ຕິດຕາມວຽກ​ງານ</a:t>
            </a:r>
            <a:r>
              <a:rPr lang="en-US" sz="4000" b="1" dirty="0" smtClean="0">
                <a:latin typeface="Saysettha OT" pitchFamily="34" charset="-34"/>
                <a:cs typeface="Saysettha OT" pitchFamily="34" charset="-34"/>
              </a:rPr>
              <a:t>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lo-LA" sz="4000" dirty="0" smtClean="0">
                <a:latin typeface="Saysettha OT" pitchFamily="34" charset="-34"/>
                <a:cs typeface="Saysettha OT" pitchFamily="34" charset="-34"/>
              </a:rPr>
              <a:t>ຕ້ານເອດ ວັນນະໂລກ ແລະ ໄຂ້ຍຸງ</a:t>
            </a:r>
            <a:endParaRPr lang="lo-LA" sz="4000" b="1" dirty="0" smtClean="0">
              <a:latin typeface="Saysettha OT" pitchFamily="34" charset="-34"/>
              <a:cs typeface="Saysettha OT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180737"/>
            <a:ext cx="79248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o-LA" sz="3200" b="1" dirty="0" smtClean="0">
                <a:latin typeface="Phetsarath OT" panose="02000500000000000000" pitchFamily="2" charset="0"/>
                <a:cs typeface="Phetsarath OT" panose="02000500000000000000" pitchFamily="2" charset="0"/>
              </a:rPr>
              <a:t>ຈຸດອ່ອນ/ຂໍ້ຫຍຸ້ງຍາກ</a:t>
            </a:r>
            <a:endParaRPr lang="lo-LA" sz="3200" dirty="0" smtClean="0">
              <a:latin typeface="Phetsarath OT" panose="02000500000000000000" pitchFamily="2" charset="0"/>
              <a:cs typeface="Phetsarath OT" panose="02000500000000000000" pitchFamily="2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lo-LA" sz="3200" dirty="0" smtClean="0">
                <a:latin typeface="Phetsarath OT" panose="02000500000000000000" pitchFamily="2" charset="0"/>
                <a:cs typeface="Phetsarath OT" panose="02000500000000000000" pitchFamily="2" charset="0"/>
              </a:rPr>
              <a:t>ອັດຕາການຄົນເຈັບວັນນະໂລກເພີ້ມຂື້ນສູງແລະຍັງມິຄົນເຈັບວັນນະໂລກທີ່ພົບເຊື້ອດື້</a:t>
            </a:r>
            <a:r>
              <a:rPr lang="lo-LA" sz="3200" dirty="0">
                <a:latin typeface="Phetsarath OT" panose="02000500000000000000" pitchFamily="2" charset="0"/>
                <a:cs typeface="Phetsarath OT" panose="02000500000000000000" pitchFamily="2" charset="0"/>
              </a:rPr>
              <a:t>ຕໍ່</a:t>
            </a:r>
            <a:r>
              <a:rPr lang="lo-LA" sz="3200" dirty="0" smtClean="0">
                <a:latin typeface="Phetsarath OT" panose="02000500000000000000" pitchFamily="2" charset="0"/>
                <a:cs typeface="Phetsarath OT" panose="02000500000000000000" pitchFamily="2" charset="0"/>
              </a:rPr>
              <a:t>ຢາ ແລະ ຄົນເຈັບບາງສ່ວນແມ່ນ</a:t>
            </a:r>
            <a:r>
              <a:rPr lang="lo-LA" sz="3200" dirty="0">
                <a:latin typeface="Phetsarath OT" panose="02000500000000000000" pitchFamily="2" charset="0"/>
                <a:cs typeface="Phetsarath OT" panose="02000500000000000000" pitchFamily="2" charset="0"/>
              </a:rPr>
              <a:t>ບໍ່ໃຫ້ການຮ່ວມ</a:t>
            </a:r>
            <a:r>
              <a:rPr lang="lo-LA" sz="3200" dirty="0" smtClean="0">
                <a:latin typeface="Phetsarath OT" panose="02000500000000000000" pitchFamily="2" charset="0"/>
                <a:cs typeface="Phetsarath OT" panose="02000500000000000000" pitchFamily="2" charset="0"/>
              </a:rPr>
              <a:t>ມືເປັນຕົ້ນແມ່ນຄົນເຈັບ 1ຄົນຢູ່ບ້ານ</a:t>
            </a:r>
            <a:r>
              <a:rPr lang="lo-LA" sz="3200" dirty="0" smtClean="0">
                <a:latin typeface="Phetsarath OT" panose="02000500000000000000" pitchFamily="2" charset="0"/>
                <a:cs typeface="Phetsarath OT" panose="02000500000000000000" pitchFamily="2" charset="0"/>
              </a:rPr>
              <a:t>ສະຜ່າຍ </a:t>
            </a:r>
            <a:r>
              <a:rPr lang="lo-LA" sz="3200" dirty="0" smtClean="0">
                <a:latin typeface="Phetsarath OT" panose="02000500000000000000" pitchFamily="2" charset="0"/>
                <a:cs typeface="Phetsarath OT" panose="02000500000000000000" pitchFamily="2" charset="0"/>
              </a:rPr>
              <a:t>ເມືອງຊະນະສົມບູນ</a:t>
            </a:r>
          </a:p>
          <a:p>
            <a:pPr marL="514350" indent="-514350">
              <a:buFont typeface="+mj-lt"/>
              <a:buAutoNum type="arabicPeriod"/>
            </a:pPr>
            <a:r>
              <a:rPr lang="lo-LA" sz="3200" dirty="0" smtClean="0">
                <a:latin typeface="Phetsarath OT" panose="02000500000000000000" pitchFamily="2" charset="0"/>
                <a:cs typeface="Phetsarath OT" panose="02000500000000000000" pitchFamily="2" charset="0"/>
              </a:rPr>
              <a:t>ກິດຈະກຳຂະແໜງເອດສາມາດຂະຫຍາຍຮອດແຕ່ຂັ້ນເມືອງ ແລະ ບາງສຸກສາລາເທົ່ານັ້ນ ແລະ ຍັງເກັບກຳສະພາບລວມຂອງພະຍາດບໍ່ທັນໄດ້ດີ</a:t>
            </a:r>
            <a:endParaRPr lang="en-US" sz="3200" dirty="0" smtClean="0">
              <a:latin typeface="Phetsarath OT" panose="02000500000000000000" pitchFamily="2" charset="0"/>
              <a:cs typeface="Phetsarath OT" panose="02000500000000000000" pitchFamily="2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lo-LA" sz="3200" dirty="0">
                <a:latin typeface="Phetsarath OT" panose="02000500000000000000" pitchFamily="2" charset="0"/>
                <a:cs typeface="Phetsarath OT" panose="02000500000000000000" pitchFamily="2" charset="0"/>
              </a:rPr>
              <a:t>ງົບປະມານເຂົ້າໃນການເຄື່ອນໄຫວວຽກງານກໍ່ຍັງມີຈຳກັດ ແລະ ບໍ່ໄດ້ເຂົ້າເຖິງເຂດຫ່າງໄກ</a:t>
            </a:r>
            <a:r>
              <a:rPr lang="lo-LA" sz="3200" dirty="0" smtClean="0">
                <a:latin typeface="Phetsarath OT" panose="02000500000000000000" pitchFamily="2" charset="0"/>
                <a:cs typeface="Phetsarath OT" panose="02000500000000000000" pitchFamily="2" charset="0"/>
              </a:rPr>
              <a:t>ສອກຫຼີ້ກ ແລະ ບໍ່ມີເງິນລົງຕິດຕາມສຸກສາລາ</a:t>
            </a:r>
            <a:endParaRPr lang="lo-LA" sz="3200" dirty="0">
              <a:latin typeface="Phetsarath OT" panose="02000500000000000000" pitchFamily="2" charset="0"/>
              <a:cs typeface="Phetsarath OT" panose="02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236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214290"/>
            <a:ext cx="79248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lo-LA" sz="3200" b="1" dirty="0" smtClean="0">
                <a:latin typeface="Saysettha OT" pitchFamily="34" charset="-34"/>
                <a:cs typeface="Saysettha OT" pitchFamily="34" charset="-34"/>
              </a:rPr>
              <a:t>ຈຸດອ່ອນ (ຕໍ່)</a:t>
            </a:r>
            <a:endParaRPr lang="lo-LA" sz="3200" dirty="0" smtClean="0">
              <a:latin typeface="Saysettha OT" pitchFamily="34" charset="-34"/>
              <a:cs typeface="Saysettha OT" pitchFamily="34" charset="-34"/>
            </a:endParaRPr>
          </a:p>
          <a:p>
            <a:pPr marL="514350" indent="-514350">
              <a:buFont typeface="+mj-lt"/>
              <a:buAutoNum type="arabicPeriod" startAt="5"/>
            </a:pPr>
            <a:r>
              <a:rPr lang="lo-LA" sz="3200" dirty="0" smtClean="0">
                <a:latin typeface="Saysettha OT" pitchFamily="34" charset="-34"/>
                <a:cs typeface="Saysettha OT" pitchFamily="34" charset="-34"/>
              </a:rPr>
              <a:t>ການໂອນເງິນແຕ່ສູນກາງ-ແຂວງ-ເມືອງ ແມ່ນຍັງຊັກຊ້າ,ການລາຍງານການເງິນຂອງ 3ຂະ    ແໜງການຍັງບໍ່ລະອຽດເທົ່າທີ່ຄວນ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lo-LA" sz="3200" dirty="0" smtClean="0">
                <a:latin typeface="Saysettha OT" pitchFamily="34" charset="-34"/>
                <a:cs typeface="Saysettha OT" pitchFamily="34" charset="-34"/>
              </a:rPr>
              <a:t>ຂັ້ນແຂວງ ແລະ ຂັ້ນເມືອງບໍ່ໄດ້ສົ່ງບົດລາຍງານກິດຈະກຳຕາມກຳນົດເວລາ ແລະ ກິດຈະກຳຫຼັກຍັງບໍ່ໄດ້ປະຕິບັດສຳເລັດແລະຄົບຖ້ວນ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lo-LA" sz="3200" dirty="0" smtClean="0">
                <a:latin typeface="Saysettha OT" pitchFamily="34" charset="-34"/>
                <a:cs typeface="Saysettha OT" pitchFamily="34" charset="-34"/>
              </a:rPr>
              <a:t>ຂາດພະນັກງານເປັນຕົ້ນແມ່ນ ພະນັກງານວັນນະໂລກຂັ້ນແຂວງມີພຽງແຕ່ 2ຄົນ ແລະ ກຽມຈະອອກບຳນານແລ້ວ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lo-LA" altLang="en-US" sz="3200" dirty="0" smtClean="0">
                <a:latin typeface="Saysettha OT" pitchFamily="34" charset="-34"/>
                <a:cs typeface="Saysettha OT" pitchFamily="34" charset="-34"/>
              </a:rPr>
              <a:t>ສະຖານທີ່ສູນປິ່ນປົວຍັງຄັບແຄບ ຊັ້ນເທິງແມ່ນສຳລັບພະສົງ, ຊັ້ນລຸ່ມແມ່ນສຳລັບ ຄົນເຈັບ</a:t>
            </a:r>
            <a:r>
              <a:rPr lang="en-US" altLang="en-US" sz="3200" dirty="0" smtClean="0">
                <a:latin typeface="Saysettha OT" pitchFamily="34" charset="-34"/>
                <a:cs typeface="Saysettha OT" pitchFamily="34" charset="-34"/>
              </a:rPr>
              <a:t>AIDS</a:t>
            </a:r>
            <a:r>
              <a:rPr lang="lo-LA" altLang="en-US" sz="3200" dirty="0" smtClean="0">
                <a:latin typeface="Saysettha OT" pitchFamily="34" charset="-34"/>
                <a:cs typeface="Saysettha OT" pitchFamily="34" charset="-34"/>
              </a:rPr>
              <a:t> ແລະ</a:t>
            </a:r>
            <a:r>
              <a:rPr lang="lo-LA" sz="3200" dirty="0" smtClean="0">
                <a:latin typeface="Saysettha OT" pitchFamily="34" charset="-34"/>
                <a:cs typeface="Saysettha OT" pitchFamily="34" charset="-34"/>
              </a:rPr>
              <a:t>ພະນັກງານບໍ່ມີການອົບຮົມຕໍ່ເນື່ອງ</a:t>
            </a:r>
          </a:p>
        </p:txBody>
      </p:sp>
    </p:spTree>
    <p:extLst>
      <p:ext uri="{BB962C8B-B14F-4D97-AF65-F5344CB8AC3E}">
        <p14:creationId xmlns:p14="http://schemas.microsoft.com/office/powerpoint/2010/main" val="416147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285728"/>
            <a:ext cx="79248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lo-LA" sz="3200" b="1" dirty="0" smtClean="0">
                <a:latin typeface="Saysettha OT" pitchFamily="34" charset="-34"/>
                <a:cs typeface="Saysettha OT" pitchFamily="34" charset="-34"/>
              </a:rPr>
              <a:t>ຈຸດອ່ອນ (ຕໍ່)</a:t>
            </a:r>
            <a:endParaRPr lang="lo-LA" sz="3200" dirty="0" smtClean="0">
              <a:latin typeface="Saysettha OT" pitchFamily="34" charset="-34"/>
              <a:cs typeface="Saysettha OT" pitchFamily="34" charset="-34"/>
            </a:endParaRPr>
          </a:p>
          <a:p>
            <a:pPr marL="514350" indent="-514350">
              <a:buFont typeface="+mj-lt"/>
              <a:buAutoNum type="arabicPeriod"/>
            </a:pPr>
            <a:r>
              <a:rPr lang="lo-LA" sz="3200" dirty="0" smtClean="0">
                <a:latin typeface="Saysettha OT" pitchFamily="34" charset="-34"/>
                <a:cs typeface="Saysettha OT" pitchFamily="34" charset="-34"/>
              </a:rPr>
              <a:t>ການເຮັດ</a:t>
            </a:r>
            <a:r>
              <a:rPr lang="en-US" sz="3200" dirty="0" smtClean="0">
                <a:latin typeface="Saysettha OT" pitchFamily="34" charset="-34"/>
                <a:cs typeface="Saysettha OT" pitchFamily="34" charset="-34"/>
              </a:rPr>
              <a:t> DOT</a:t>
            </a:r>
            <a:r>
              <a:rPr lang="lo-LA" sz="3200" dirty="0" smtClean="0">
                <a:latin typeface="Saysettha OT" pitchFamily="34" charset="-34"/>
                <a:cs typeface="Saysettha OT" pitchFamily="34" charset="-34"/>
              </a:rPr>
              <a:t> ບໍ່ໄດ້ປະຕິບັດຕາມລະບຽບການຍ້ອນບ້ານຂອງຄົນເຈັບຢູ່ຫ່າງໄກຈາກສຸກສາລາ (ເອົາຢາໃຫ້ຄົນເຈັບໄປກິນເອງ)</a:t>
            </a:r>
          </a:p>
          <a:p>
            <a:pPr marL="514350" indent="-514350">
              <a:buFont typeface="+mj-lt"/>
              <a:buAutoNum type="arabicPeriod"/>
            </a:pPr>
            <a:r>
              <a:rPr lang="lo-LA" sz="3200" dirty="0" smtClean="0">
                <a:latin typeface="Saysettha OT" pitchFamily="34" charset="-34"/>
                <a:cs typeface="Saysettha OT" pitchFamily="34" charset="-34"/>
              </a:rPr>
              <a:t>ຄົນເຈັບວັນນະໂລກໃຫມ່ຍັງກະແຈກກະຈາຍ </a:t>
            </a:r>
          </a:p>
          <a:p>
            <a:pPr marL="514350" indent="-514350">
              <a:buFont typeface="+mj-lt"/>
              <a:buAutoNum type="arabicPeriod"/>
            </a:pPr>
            <a:r>
              <a:rPr lang="lo-LA" sz="3200" dirty="0" smtClean="0">
                <a:latin typeface="Saysettha OT" pitchFamily="34" charset="-34"/>
                <a:cs typeface="Saysettha OT" pitchFamily="34" charset="-34"/>
              </a:rPr>
              <a:t>ເຈ້ຍຈຸ່ມ ແລະ ຢາກິນດີໄຂ້ຍຸງຍັງຂາດຢູ່ຂັ້ນເມືອງແລະສຸກສາ (ເນື່ອງຈາກການໝົດອາຍຸ ແລະ ການສົມທົບເຂົ້າໃນການກວດເຄື່ອນທີ່)</a:t>
            </a:r>
          </a:p>
          <a:p>
            <a:pPr marL="514350" indent="-514350">
              <a:buFont typeface="+mj-lt"/>
              <a:buAutoNum type="arabicPeriod"/>
            </a:pPr>
            <a:r>
              <a:rPr lang="lo-LA" sz="3200" dirty="0" smtClean="0">
                <a:latin typeface="Saysettha OT" pitchFamily="34" charset="-34"/>
                <a:cs typeface="Saysettha OT" pitchFamily="34" charset="-34"/>
              </a:rPr>
              <a:t>ຫຍຸ້ງຍາກ ແລະ ບໍ່ສາມາດຄວບຄຸມ </a:t>
            </a:r>
            <a:r>
              <a:rPr lang="en-US" sz="3200" dirty="0" smtClean="0">
                <a:latin typeface="Saysettha OT" pitchFamily="34" charset="-34"/>
                <a:cs typeface="Saysettha OT" pitchFamily="34" charset="-34"/>
              </a:rPr>
              <a:t>MMP</a:t>
            </a:r>
            <a:r>
              <a:rPr lang="lo-LA" sz="3200" dirty="0" smtClean="0">
                <a:latin typeface="Saysettha OT" pitchFamily="34" charset="-34"/>
                <a:cs typeface="Saysettha OT" pitchFamily="34" charset="-34"/>
              </a:rPr>
              <a:t>ໄດ້</a:t>
            </a:r>
          </a:p>
          <a:p>
            <a:pPr marL="514350" indent="-514350">
              <a:buFont typeface="+mj-lt"/>
              <a:buAutoNum type="arabicPeriod"/>
            </a:pPr>
            <a:r>
              <a:rPr lang="lo-LA" sz="3200" dirty="0" smtClean="0">
                <a:latin typeface="Saysettha OT" pitchFamily="34" charset="-34"/>
                <a:cs typeface="Saysettha OT" pitchFamily="34" charset="-34"/>
              </a:rPr>
              <a:t>ກອງເລຂາຕ້ານເອດຂັ້ນແຂວງ ຍັງບໍ່ເຄີຍໄດ້ປະຊຸມຮ່ວມກັບ </a:t>
            </a:r>
            <a:r>
              <a:rPr lang="en-US" sz="3200" dirty="0" smtClean="0">
                <a:latin typeface="Saysettha OT" pitchFamily="34" charset="-34"/>
                <a:cs typeface="Saysettha OT" pitchFamily="34" charset="-34"/>
              </a:rPr>
              <a:t>PEDA </a:t>
            </a:r>
            <a:r>
              <a:rPr lang="lo-LA" sz="3200" dirty="0" smtClean="0">
                <a:latin typeface="Saysettha OT" pitchFamily="34" charset="-34"/>
                <a:cs typeface="Saysettha OT" pitchFamily="34" charset="-34"/>
              </a:rPr>
              <a:t>ຈັກເທື່ອ ແລະ ການເຮັດວຽກບໍ່ມີຄວາມໂປ່ງໃສ</a:t>
            </a:r>
          </a:p>
        </p:txBody>
      </p:sp>
    </p:spTree>
    <p:extLst>
      <p:ext uri="{BB962C8B-B14F-4D97-AF65-F5344CB8AC3E}">
        <p14:creationId xmlns:p14="http://schemas.microsoft.com/office/powerpoint/2010/main" val="3044510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226159"/>
            <a:ext cx="792480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lo-LA" sz="3200" b="1" dirty="0">
              <a:latin typeface="Saysettha OT" pitchFamily="34" charset="-34"/>
              <a:cs typeface="Saysettha OT" pitchFamily="34" charset="-34"/>
            </a:endParaRPr>
          </a:p>
          <a:p>
            <a:pPr algn="ctr"/>
            <a:endParaRPr lang="lo-LA" sz="7200" b="1" smtClean="0">
              <a:latin typeface="Saysettha OT" pitchFamily="34" charset="-34"/>
              <a:cs typeface="Saysettha OT" pitchFamily="34" charset="-34"/>
            </a:endParaRPr>
          </a:p>
          <a:p>
            <a:pPr algn="ctr"/>
            <a:r>
              <a:rPr lang="lo-LA" sz="7200" b="1" smtClean="0">
                <a:latin typeface="Saysettha OT" pitchFamily="34" charset="-34"/>
                <a:cs typeface="Saysettha OT" pitchFamily="34" charset="-34"/>
              </a:rPr>
              <a:t>ຂໍ</a:t>
            </a:r>
            <a:r>
              <a:rPr lang="lo-LA" sz="7200" b="1" dirty="0" smtClean="0">
                <a:latin typeface="Saysettha OT" pitchFamily="34" charset="-34"/>
                <a:cs typeface="Saysettha OT" pitchFamily="34" charset="-34"/>
              </a:rPr>
              <a:t>ຂອບໃຈ</a:t>
            </a:r>
            <a:endParaRPr lang="lo-LA" sz="3200" dirty="0" smtClean="0">
              <a:latin typeface="Saysettha OT" pitchFamily="34" charset="-34"/>
              <a:cs typeface="Saysettha OT" pitchFamily="34" charset="-34"/>
            </a:endParaRPr>
          </a:p>
          <a:p>
            <a:pPr marL="342900" indent="-342900">
              <a:buFont typeface="Arial" pitchFamily="34" charset="0"/>
              <a:buChar char="•"/>
            </a:pPr>
            <a:endParaRPr lang="en-US" sz="3200" dirty="0" smtClean="0">
              <a:latin typeface="Saysettha OT" pitchFamily="34" charset="-34"/>
              <a:cs typeface="Saysettha OT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948814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90600" y="152400"/>
          <a:ext cx="8001000" cy="6553200"/>
        </p:xfrm>
        <a:graphic>
          <a:graphicData uri="http://schemas.openxmlformats.org/drawingml/2006/table">
            <a:tbl>
              <a:tblPr/>
              <a:tblGrid>
                <a:gridCol w="8001000"/>
              </a:tblGrid>
              <a:tr h="655320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lo-LA" sz="3600" b="1" dirty="0" smtClean="0">
                        <a:latin typeface="Saysettha OT" pitchFamily="34" charset="-34"/>
                        <a:ea typeface="Times New Roman"/>
                        <a:cs typeface="Saysettha OT" pitchFamily="34" charset="-34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o-LA" sz="3600" b="1" dirty="0" smtClean="0">
                          <a:latin typeface="Saysettha OT" pitchFamily="34" charset="-34"/>
                          <a:ea typeface="Times New Roman"/>
                          <a:cs typeface="Saysettha OT" pitchFamily="34" charset="-34"/>
                        </a:rPr>
                        <a:t>ຈຸດປະສົງ</a:t>
                      </a:r>
                      <a:r>
                        <a:rPr lang="pt-BR" sz="3600" dirty="0" smtClean="0">
                          <a:latin typeface="Saysettha OT" pitchFamily="34" charset="-34"/>
                          <a:ea typeface="Times New Roman"/>
                          <a:cs typeface="Saysettha OT" pitchFamily="34" charset="-34"/>
                        </a:rPr>
                        <a:t>: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o-LA" sz="3600" dirty="0" smtClean="0">
                          <a:latin typeface="Saysettha OT" pitchFamily="34" charset="-34"/>
                          <a:ea typeface="Times New Roman"/>
                          <a:cs typeface="Saysettha OT" pitchFamily="34" charset="-34"/>
                        </a:rPr>
                        <a:t>ເພື່ອ</a:t>
                      </a:r>
                      <a:r>
                        <a:rPr lang="lo-LA" sz="3600" dirty="0">
                          <a:latin typeface="Saysettha OT" pitchFamily="34" charset="-34"/>
                          <a:ea typeface="Times New Roman"/>
                          <a:cs typeface="Saysettha OT" pitchFamily="34" charset="-34"/>
                        </a:rPr>
                        <a:t>ລົງໄປຕິດຕາມຊຸກ​</a:t>
                      </a:r>
                      <a:r>
                        <a:rPr lang="lo-LA" sz="3600" dirty="0" smtClean="0">
                          <a:latin typeface="Saysettha OT" pitchFamily="34" charset="-34"/>
                          <a:ea typeface="Times New Roman"/>
                          <a:cs typeface="Saysettha OT" pitchFamily="34" charset="-34"/>
                        </a:rPr>
                        <a:t>ຍູ້ການຈັດຕັ້ງ</a:t>
                      </a:r>
                      <a:r>
                        <a:rPr lang="lo-LA" sz="3600" dirty="0">
                          <a:latin typeface="Saysettha OT" pitchFamily="34" charset="-34"/>
                          <a:ea typeface="Times New Roman"/>
                          <a:cs typeface="Saysettha OT" pitchFamily="34" charset="-34"/>
                        </a:rPr>
                        <a:t>ປະຕິບັດ</a:t>
                      </a:r>
                      <a:r>
                        <a:rPr lang="lo-LA" sz="3600" dirty="0" smtClean="0">
                          <a:latin typeface="Saysettha OT" pitchFamily="34" charset="-34"/>
                          <a:ea typeface="Times New Roman"/>
                          <a:cs typeface="Saysettha OT" pitchFamily="34" charset="-34"/>
                        </a:rPr>
                        <a:t>ໂຄງການກອງ</a:t>
                      </a:r>
                      <a:r>
                        <a:rPr lang="lo-LA" sz="3600" dirty="0">
                          <a:latin typeface="Saysettha OT" pitchFamily="34" charset="-34"/>
                          <a:ea typeface="Times New Roman"/>
                          <a:cs typeface="Saysettha OT" pitchFamily="34" charset="-34"/>
                        </a:rPr>
                        <a:t>ທຶນ</a:t>
                      </a:r>
                      <a:r>
                        <a:rPr lang="lo-LA" sz="3600" dirty="0" smtClean="0">
                          <a:latin typeface="Saysettha OT" pitchFamily="34" charset="-34"/>
                          <a:ea typeface="Times New Roman"/>
                          <a:cs typeface="Saysettha OT" pitchFamily="34" charset="-34"/>
                        </a:rPr>
                        <a:t>ໂລກຕ້ານ</a:t>
                      </a:r>
                      <a:r>
                        <a:rPr lang="lo-LA" sz="3600" dirty="0">
                          <a:latin typeface="Saysettha OT" pitchFamily="34" charset="-34"/>
                          <a:ea typeface="Times New Roman"/>
                          <a:cs typeface="Saysettha OT" pitchFamily="34" charset="-34"/>
                        </a:rPr>
                        <a:t>ເອດ ວັນນະໂລກ ແລະ ໄຂ້ຍຸງ ຢູ່​ຂັ້ນ​ແຂວງ, ຂັ້ນເມືອງ​  ​ແລະ  ຂັ້ນ</a:t>
                      </a:r>
                      <a:r>
                        <a:rPr lang="lo-LA" sz="3600" dirty="0" smtClean="0">
                          <a:latin typeface="Saysettha OT" pitchFamily="34" charset="-34"/>
                          <a:ea typeface="Times New Roman"/>
                          <a:cs typeface="Saysettha OT" pitchFamily="34" charset="-34"/>
                        </a:rPr>
                        <a:t>ສຸກສາລາ</a:t>
                      </a:r>
                      <a:r>
                        <a:rPr lang="en-US" sz="3600" b="1" baseline="0" dirty="0" smtClean="0">
                          <a:latin typeface="Saysettha OT" pitchFamily="34" charset="-34"/>
                          <a:ea typeface="Times New Roman"/>
                          <a:cs typeface="Saysettha OT" pitchFamily="34" charset="-34"/>
                        </a:rPr>
                        <a:t> </a:t>
                      </a:r>
                      <a:r>
                        <a:rPr lang="lo-LA" sz="3600" dirty="0" smtClean="0">
                          <a:latin typeface="Saysettha OT" pitchFamily="34" charset="-34"/>
                          <a:ea typeface="Times New Roman"/>
                          <a:cs typeface="Saysettha OT" pitchFamily="34" charset="-34"/>
                        </a:rPr>
                        <a:t>ຕາມ</a:t>
                      </a:r>
                      <a:r>
                        <a:rPr lang="lo-LA" sz="3600" dirty="0">
                          <a:latin typeface="Saysettha OT" pitchFamily="34" charset="-34"/>
                          <a:ea typeface="Times New Roman"/>
                          <a:cs typeface="Saysettha OT" pitchFamily="34" charset="-34"/>
                        </a:rPr>
                        <a:t>​ແຜນການທີ່​ໄດ້​ວາງ​ໄວ້</a:t>
                      </a:r>
                      <a:r>
                        <a:rPr lang="lo-LA" sz="3600" dirty="0" smtClean="0">
                          <a:latin typeface="Saysettha OT" pitchFamily="34" charset="-34"/>
                          <a:ea typeface="Times New Roman"/>
                          <a:cs typeface="Saysettha OT" pitchFamily="34" charset="-34"/>
                        </a:rPr>
                        <a:t>​</a:t>
                      </a:r>
                      <a:r>
                        <a:rPr lang="en-US" sz="3600" b="1" baseline="0" dirty="0" smtClean="0">
                          <a:latin typeface="Saysettha OT" pitchFamily="34" charset="-34"/>
                          <a:ea typeface="Times New Roman"/>
                          <a:cs typeface="Saysettha OT" pitchFamily="34" charset="-34"/>
                        </a:rPr>
                        <a:t> </a:t>
                      </a:r>
                      <a:r>
                        <a:rPr lang="lo-LA" sz="3600" dirty="0" smtClean="0">
                          <a:latin typeface="Saysettha OT" pitchFamily="34" charset="-34"/>
                          <a:ea typeface="Times New Roman"/>
                          <a:cs typeface="Saysettha OT" pitchFamily="34" charset="-34"/>
                        </a:rPr>
                        <a:t>ໂດຍເ</a:t>
                      </a:r>
                      <a:r>
                        <a:rPr lang="lo-LA" sz="3600" dirty="0">
                          <a:latin typeface="Saysettha OT" pitchFamily="34" charset="-34"/>
                          <a:ea typeface="Times New Roman"/>
                          <a:cs typeface="Saysettha OT" pitchFamily="34" charset="-34"/>
                        </a:rPr>
                        <a:t>ໜັ້ນ​ໜັກ​ໃສ່ວຽກ​ງານ​ຫຼາຍ​ດ້ານ​ເຊັ່ນ</a:t>
                      </a:r>
                      <a:r>
                        <a:rPr lang="lo-LA" sz="3600" dirty="0" smtClean="0">
                          <a:latin typeface="Saysettha OT" pitchFamily="34" charset="-34"/>
                          <a:ea typeface="Times New Roman"/>
                          <a:cs typeface="Saysettha OT" pitchFamily="34" charset="-34"/>
                        </a:rPr>
                        <a:t>:</a:t>
                      </a:r>
                      <a:endParaRPr lang="en-US" sz="3600" dirty="0" smtClean="0">
                        <a:latin typeface="Saysettha OT" pitchFamily="34" charset="-34"/>
                        <a:ea typeface="Times New Roman"/>
                        <a:cs typeface="Saysettha OT" pitchFamily="34" charset="-34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3600" dirty="0" smtClean="0">
                        <a:latin typeface="Saysettha OT" pitchFamily="34" charset="-34"/>
                        <a:ea typeface="Times New Roman"/>
                        <a:cs typeface="Saysettha OT" pitchFamily="34" charset="-34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90600" y="152400"/>
          <a:ext cx="8001000" cy="6553200"/>
        </p:xfrm>
        <a:graphic>
          <a:graphicData uri="http://schemas.openxmlformats.org/drawingml/2006/table">
            <a:tbl>
              <a:tblPr/>
              <a:tblGrid>
                <a:gridCol w="8001000"/>
              </a:tblGrid>
              <a:tr h="65532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3600" dirty="0" smtClean="0">
                        <a:latin typeface="Saysettha OT" pitchFamily="34" charset="-34"/>
                        <a:ea typeface="Times New Roman"/>
                        <a:cs typeface="Saysettha OT" pitchFamily="34" charset="-34"/>
                      </a:endParaRPr>
                    </a:p>
                    <a:p>
                      <a:pPr marL="514350" indent="-51435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lo-LA" sz="3600" dirty="0" smtClean="0">
                        <a:latin typeface="Saysettha OT" pitchFamily="34" charset="-34"/>
                        <a:ea typeface="Times New Roman"/>
                        <a:cs typeface="Saysettha OT" pitchFamily="34" charset="-34"/>
                      </a:endParaRPr>
                    </a:p>
                    <a:p>
                      <a:pPr marL="514350" indent="-51435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lo-LA" sz="3600" dirty="0" smtClean="0">
                          <a:latin typeface="Saysettha OT" pitchFamily="34" charset="-34"/>
                          <a:ea typeface="Times New Roman"/>
                          <a:cs typeface="Saysettha OT" pitchFamily="34" charset="-34"/>
                        </a:rPr>
                        <a:t>ການ</a:t>
                      </a:r>
                      <a:r>
                        <a:rPr lang="lo-LA" sz="3600" dirty="0">
                          <a:latin typeface="Saysettha OT" pitchFamily="34" charset="-34"/>
                          <a:ea typeface="Times New Roman"/>
                          <a:cs typeface="Saysettha OT" pitchFamily="34" charset="-34"/>
                        </a:rPr>
                        <a:t>​ເງິນ, </a:t>
                      </a:r>
                      <a:endParaRPr lang="en-US" sz="3600" dirty="0" smtClean="0">
                        <a:latin typeface="Saysettha OT" pitchFamily="34" charset="-34"/>
                        <a:ea typeface="Times New Roman"/>
                        <a:cs typeface="Saysettha OT" pitchFamily="34" charset="-34"/>
                      </a:endParaRPr>
                    </a:p>
                    <a:p>
                      <a:pPr marL="514350" indent="-51435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lo-LA" sz="3600" dirty="0" smtClean="0">
                          <a:latin typeface="Saysettha OT" pitchFamily="34" charset="-34"/>
                          <a:ea typeface="Times New Roman"/>
                          <a:cs typeface="Saysettha OT" pitchFamily="34" charset="-34"/>
                        </a:rPr>
                        <a:t>ການ</a:t>
                      </a:r>
                      <a:r>
                        <a:rPr lang="lo-LA" sz="3600" dirty="0">
                          <a:latin typeface="Saysettha OT" pitchFamily="34" charset="-34"/>
                          <a:ea typeface="Times New Roman"/>
                          <a:cs typeface="Saysettha OT" pitchFamily="34" charset="-34"/>
                        </a:rPr>
                        <a:t>ຈັດ​ຊື້, </a:t>
                      </a:r>
                      <a:endParaRPr lang="en-US" sz="3600" dirty="0" smtClean="0">
                        <a:latin typeface="Saysettha OT" pitchFamily="34" charset="-34"/>
                        <a:ea typeface="Times New Roman"/>
                        <a:cs typeface="Saysettha OT" pitchFamily="34" charset="-34"/>
                      </a:endParaRPr>
                    </a:p>
                    <a:p>
                      <a:pPr marL="514350" indent="-51435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lo-LA" sz="3600" dirty="0" smtClean="0">
                          <a:latin typeface="Saysettha OT" pitchFamily="34" charset="-34"/>
                          <a:ea typeface="Times New Roman"/>
                          <a:cs typeface="Saysettha OT" pitchFamily="34" charset="-34"/>
                        </a:rPr>
                        <a:t>ການ</a:t>
                      </a:r>
                      <a:r>
                        <a:rPr lang="lo-LA" sz="3600" dirty="0">
                          <a:latin typeface="Saysettha OT" pitchFamily="34" charset="-34"/>
                          <a:ea typeface="Times New Roman"/>
                          <a:cs typeface="Saysettha OT" pitchFamily="34" charset="-34"/>
                        </a:rPr>
                        <a:t>ຈັດ​ຕັ້ງ​ປະຕິບັດ, </a:t>
                      </a:r>
                      <a:endParaRPr lang="en-US" sz="3600" dirty="0" smtClean="0">
                        <a:latin typeface="Saysettha OT" pitchFamily="34" charset="-34"/>
                        <a:ea typeface="Times New Roman"/>
                        <a:cs typeface="Saysettha OT" pitchFamily="34" charset="-34"/>
                      </a:endParaRPr>
                    </a:p>
                    <a:p>
                      <a:pPr marL="514350" indent="-51435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lo-LA" sz="3600" dirty="0" smtClean="0">
                          <a:latin typeface="Saysettha OT" pitchFamily="34" charset="-34"/>
                          <a:ea typeface="Times New Roman"/>
                          <a:cs typeface="Saysettha OT" pitchFamily="34" charset="-34"/>
                        </a:rPr>
                        <a:t>ການ</a:t>
                      </a:r>
                      <a:r>
                        <a:rPr lang="lo-LA" sz="3600" dirty="0">
                          <a:latin typeface="Saysettha OT" pitchFamily="34" charset="-34"/>
                          <a:ea typeface="Times New Roman"/>
                          <a:cs typeface="Saysettha OT" pitchFamily="34" charset="-34"/>
                        </a:rPr>
                        <a:t>​ລາຍ​ງານ</a:t>
                      </a:r>
                      <a:r>
                        <a:rPr lang="lo-LA" sz="3600" dirty="0" smtClean="0">
                          <a:latin typeface="Saysettha OT" pitchFamily="34" charset="-34"/>
                          <a:ea typeface="Times New Roman"/>
                          <a:cs typeface="Saysettha OT" pitchFamily="34" charset="-34"/>
                        </a:rPr>
                        <a:t>​</a:t>
                      </a:r>
                      <a:r>
                        <a:rPr lang="en-US" sz="3600" dirty="0" smtClean="0">
                          <a:latin typeface="Saysettha OT" pitchFamily="34" charset="-34"/>
                          <a:ea typeface="Times New Roman"/>
                          <a:cs typeface="Saysettha OT" pitchFamily="34" charset="-34"/>
                        </a:rPr>
                        <a:t>,</a:t>
                      </a:r>
                      <a:r>
                        <a:rPr lang="lo-LA" sz="3600" dirty="0" smtClean="0">
                          <a:latin typeface="Saysettha OT" pitchFamily="34" charset="-34"/>
                          <a:ea typeface="Times New Roman"/>
                          <a:cs typeface="Saysettha OT" pitchFamily="34" charset="-34"/>
                        </a:rPr>
                        <a:t>  </a:t>
                      </a:r>
                      <a:endParaRPr lang="en-US" sz="3600" dirty="0" smtClean="0">
                        <a:latin typeface="Saysettha OT" pitchFamily="34" charset="-34"/>
                        <a:ea typeface="Times New Roman"/>
                        <a:cs typeface="Saysettha OT" pitchFamily="34" charset="-34"/>
                      </a:endParaRPr>
                    </a:p>
                    <a:p>
                      <a:pPr marL="514350" indent="-51435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lo-LA" sz="3600" dirty="0" smtClean="0">
                          <a:latin typeface="Saysettha OT" pitchFamily="34" charset="-34"/>
                          <a:ea typeface="Times New Roman"/>
                          <a:cs typeface="Saysettha OT" pitchFamily="34" charset="-34"/>
                        </a:rPr>
                        <a:t>ການ</a:t>
                      </a:r>
                      <a:r>
                        <a:rPr lang="lo-LA" sz="3600" dirty="0">
                          <a:latin typeface="Saysettha OT" pitchFamily="34" charset="-34"/>
                          <a:ea typeface="Times New Roman"/>
                          <a:cs typeface="Saysettha OT" pitchFamily="34" charset="-34"/>
                        </a:rPr>
                        <a:t>ຕີ​ລາຄາ​ປະ​ເມີນ​ຜົນລວມ</a:t>
                      </a:r>
                      <a:r>
                        <a:rPr lang="lo-LA" sz="3600" dirty="0" smtClean="0">
                          <a:latin typeface="Saysettha OT" pitchFamily="34" charset="-34"/>
                          <a:ea typeface="Times New Roman"/>
                          <a:cs typeface="Saysettha OT" pitchFamily="34" charset="-34"/>
                        </a:rPr>
                        <a:t>​.</a:t>
                      </a:r>
                      <a:endParaRPr lang="en-US" sz="3600" dirty="0">
                        <a:latin typeface="Saysettha OT" pitchFamily="34" charset="-34"/>
                        <a:ea typeface="Times New Roman"/>
                        <a:cs typeface="Saysettha OT" pitchFamily="34" charset="-34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43000" y="152400"/>
            <a:ext cx="78486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lo-LA" sz="3600" b="1" dirty="0" smtClean="0">
              <a:latin typeface="Saysettha OT" pitchFamily="34" charset="-34"/>
              <a:cs typeface="Saysettha OT" pitchFamily="34" charset="-34"/>
            </a:endParaRPr>
          </a:p>
          <a:p>
            <a:r>
              <a:rPr lang="lo-LA" sz="3600" b="1" dirty="0" smtClean="0">
                <a:latin typeface="Saysettha OT" pitchFamily="34" charset="-34"/>
                <a:cs typeface="Saysettha OT" pitchFamily="34" charset="-34"/>
              </a:rPr>
              <a:t>ສະຖານທີ່ລົງປະຕິບັດວຽກງານ: </a:t>
            </a:r>
          </a:p>
          <a:p>
            <a:pPr marL="514350" indent="-514350">
              <a:buAutoNum type="arabicPeriod"/>
            </a:pPr>
            <a:r>
              <a:rPr lang="lo-LA" sz="3600" dirty="0" smtClean="0">
                <a:latin typeface="Saysettha OT" pitchFamily="34" charset="-34"/>
                <a:cs typeface="Saysettha OT" pitchFamily="34" charset="-34"/>
              </a:rPr>
              <a:t>ພະແນກສາທາແຂວງ </a:t>
            </a:r>
          </a:p>
          <a:p>
            <a:pPr marL="514350" indent="-514350">
              <a:buAutoNum type="arabicPeriod"/>
            </a:pPr>
            <a:r>
              <a:rPr lang="lo-LA" sz="3600" dirty="0" smtClean="0">
                <a:latin typeface="Saysettha OT" pitchFamily="34" charset="-34"/>
                <a:cs typeface="Saysettha OT" pitchFamily="34" charset="-34"/>
              </a:rPr>
              <a:t>ສູນປິ່ນປົວ </a:t>
            </a:r>
            <a:r>
              <a:rPr lang="en-US" sz="3600" dirty="0" smtClean="0">
                <a:latin typeface="Saysettha OT" pitchFamily="34" charset="-34"/>
                <a:cs typeface="Saysettha OT" pitchFamily="34" charset="-34"/>
              </a:rPr>
              <a:t>ARV </a:t>
            </a:r>
            <a:r>
              <a:rPr lang="lo-LA" sz="3600" dirty="0" smtClean="0">
                <a:latin typeface="Saysettha OT" pitchFamily="34" charset="-34"/>
                <a:cs typeface="Saysettha OT" pitchFamily="34" charset="-34"/>
              </a:rPr>
              <a:t>ໂຮງໝໍແຂວງ </a:t>
            </a:r>
          </a:p>
          <a:p>
            <a:r>
              <a:rPr lang="en-US" sz="3600" dirty="0" smtClean="0">
                <a:latin typeface="Saysettha OT" pitchFamily="34" charset="-34"/>
                <a:cs typeface="Saysettha OT" pitchFamily="34" charset="-34"/>
              </a:rPr>
              <a:t>2. </a:t>
            </a:r>
            <a:r>
              <a:rPr lang="lo-LA" sz="3600" dirty="0" smtClean="0">
                <a:latin typeface="Saysettha OT" pitchFamily="34" charset="-34"/>
                <a:cs typeface="Saysettha OT" pitchFamily="34" charset="-34"/>
              </a:rPr>
              <a:t>ຫ້ອງການສາທາເມືອງຊະນະສົມບູນ</a:t>
            </a:r>
          </a:p>
          <a:p>
            <a:r>
              <a:rPr lang="lo-LA" sz="3600" dirty="0" smtClean="0">
                <a:latin typeface="Saysettha OT" pitchFamily="34" charset="-34"/>
                <a:cs typeface="Saysettha OT" pitchFamily="34" charset="-34"/>
              </a:rPr>
              <a:t>3. ສຸກສາລາບ້ານຄຳແປງ</a:t>
            </a:r>
          </a:p>
          <a:p>
            <a:r>
              <a:rPr lang="lo-LA" sz="3600" dirty="0" smtClean="0">
                <a:latin typeface="Saysettha OT" pitchFamily="34" charset="-34"/>
                <a:cs typeface="Saysettha OT" pitchFamily="34" charset="-34"/>
              </a:rPr>
              <a:t>4. ສຸກສາລາບ້ານນາແກວ</a:t>
            </a:r>
          </a:p>
          <a:p>
            <a:r>
              <a:rPr lang="lo-LA" sz="3600" dirty="0">
                <a:latin typeface="Saysettha OT" pitchFamily="34" charset="-34"/>
                <a:cs typeface="Saysettha OT" pitchFamily="34" charset="-34"/>
              </a:rPr>
              <a:t>4</a:t>
            </a:r>
            <a:r>
              <a:rPr lang="en-US" sz="3600" dirty="0" smtClean="0">
                <a:latin typeface="Saysettha OT" pitchFamily="34" charset="-34"/>
                <a:cs typeface="Saysettha OT" pitchFamily="34" charset="-34"/>
              </a:rPr>
              <a:t>. </a:t>
            </a:r>
            <a:r>
              <a:rPr lang="lo-LA" sz="3600" dirty="0" smtClean="0">
                <a:latin typeface="Saysettha OT" pitchFamily="34" charset="-34"/>
                <a:cs typeface="Saysettha OT" pitchFamily="34" charset="-34"/>
              </a:rPr>
              <a:t>ຫ້ອງການສາທາເມືອງໂພນທອງ </a:t>
            </a:r>
          </a:p>
          <a:p>
            <a:r>
              <a:rPr lang="lo-LA" sz="3600" dirty="0" smtClean="0">
                <a:latin typeface="Saysettha OT" pitchFamily="34" charset="-34"/>
                <a:cs typeface="Saysettha OT" pitchFamily="34" charset="-34"/>
              </a:rPr>
              <a:t>5. ສຸກສາລາໜອງໄຮໂຄກ</a:t>
            </a:r>
          </a:p>
          <a:p>
            <a:r>
              <a:rPr lang="lo-LA" sz="3600" smtClean="0">
                <a:latin typeface="Saysettha OT" pitchFamily="34" charset="-34"/>
                <a:cs typeface="Saysettha OT" pitchFamily="34" charset="-34"/>
              </a:rPr>
              <a:t>6. ສຸກສາລາ</a:t>
            </a:r>
            <a:r>
              <a:rPr lang="lo-LA" sz="3600" dirty="0" smtClean="0">
                <a:latin typeface="Saysettha OT" pitchFamily="34" charset="-34"/>
                <a:cs typeface="Saysettha OT" pitchFamily="34" charset="-34"/>
              </a:rPr>
              <a:t>ເກົ່າເກິງ </a:t>
            </a:r>
          </a:p>
          <a:p>
            <a:endParaRPr lang="lo-LA" sz="3600" dirty="0">
              <a:latin typeface="Saysettha OT" pitchFamily="34" charset="-34"/>
              <a:cs typeface="Saysettha OT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66800" y="663476"/>
            <a:ext cx="79248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o-LA" sz="4400" b="1" dirty="0" smtClean="0">
                <a:latin typeface="Saysettha OT" pitchFamily="34" charset="-34"/>
                <a:cs typeface="Saysettha OT" pitchFamily="34" charset="-34"/>
              </a:rPr>
              <a:t>ການຕີລາຄາປະເມີນຜົນລວມ</a:t>
            </a:r>
          </a:p>
          <a:p>
            <a:pPr algn="ctr"/>
            <a:r>
              <a:rPr lang="lo-LA" sz="4400" b="1" dirty="0" smtClean="0">
                <a:latin typeface="Saysettha OT" pitchFamily="34" charset="-34"/>
                <a:cs typeface="Saysettha OT" pitchFamily="34" charset="-34"/>
              </a:rPr>
              <a:t>ຂອງໂຄງການ 3 ພະຍາດສາມາດສະຫຼຸບໄດ້ຜົນສຳເລັດ ແລະ ບັນຫາຫຍຸ້ງຍາກແຕ່ລະຂັ້ນດັ່ງນີ້: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152400"/>
            <a:ext cx="79248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o-LA" sz="3200" b="1" dirty="0" smtClean="0">
                <a:latin typeface="Phetsarath OT" panose="02000500000000000000" pitchFamily="2" charset="0"/>
                <a:cs typeface="Phetsarath OT" panose="02000500000000000000" pitchFamily="2" charset="0"/>
              </a:rPr>
              <a:t>ຈຸດດີ/ຜົນສຳເລັດຂັ້ນແຂວງ</a:t>
            </a:r>
            <a:endParaRPr lang="lo-LA" sz="3200" dirty="0" smtClean="0">
              <a:latin typeface="Phetsarath OT" panose="02000500000000000000" pitchFamily="2" charset="0"/>
              <a:cs typeface="Phetsarath OT" panose="02000500000000000000" pitchFamily="2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lo-LA" sz="3200" dirty="0" smtClean="0">
                <a:latin typeface="Phetsarath OT" panose="02000500000000000000" pitchFamily="2" charset="0"/>
                <a:cs typeface="Phetsarath OT" panose="02000500000000000000" pitchFamily="2" charset="0"/>
              </a:rPr>
              <a:t>ຍ້ອນພະນັກງານມີຄວາມດຸໝັ່ນຂະຫຍັນພຽນ ແລະ ມີຄວາມຮັບຜິດຊອບໃນການ</a:t>
            </a:r>
            <a:r>
              <a:rPr lang="lo-LA" sz="3200" dirty="0" smtClean="0">
                <a:latin typeface="Phetsarath OT" panose="02000500000000000000" pitchFamily="2" charset="0"/>
                <a:cs typeface="Phetsarath OT" panose="02000500000000000000" pitchFamily="2" charset="0"/>
              </a:rPr>
              <a:t>ປະຕິບັດ</a:t>
            </a:r>
            <a:r>
              <a:rPr lang="lo-LA" sz="3200" dirty="0">
                <a:latin typeface="Phetsarath OT" panose="02000500000000000000" pitchFamily="2" charset="0"/>
                <a:cs typeface="Phetsarath OT" panose="02000500000000000000" pitchFamily="2" charset="0"/>
              </a:rPr>
              <a:t>ວຽກ</a:t>
            </a:r>
            <a:r>
              <a:rPr lang="lo-LA" sz="3200" dirty="0" smtClean="0">
                <a:latin typeface="Phetsarath OT" panose="02000500000000000000" pitchFamily="2" charset="0"/>
                <a:cs typeface="Phetsarath OT" panose="02000500000000000000" pitchFamily="2" charset="0"/>
              </a:rPr>
              <a:t>ງານໄດ້</a:t>
            </a:r>
            <a:r>
              <a:rPr lang="lo-LA" sz="3200" dirty="0">
                <a:latin typeface="Phetsarath OT" panose="02000500000000000000" pitchFamily="2" charset="0"/>
                <a:cs typeface="Phetsarath OT" panose="02000500000000000000" pitchFamily="2" charset="0"/>
              </a:rPr>
              <a:t>ຮັບຜົນດີ. </a:t>
            </a:r>
          </a:p>
          <a:p>
            <a:pPr marL="514350" indent="-514350">
              <a:buFont typeface="+mj-lt"/>
              <a:buAutoNum type="arabicPeriod"/>
            </a:pPr>
            <a:r>
              <a:rPr lang="lo-LA" sz="3200" dirty="0" smtClean="0">
                <a:latin typeface="Phetsarath OT" panose="02000500000000000000" pitchFamily="2" charset="0"/>
                <a:cs typeface="Phetsarath OT" panose="02000500000000000000" pitchFamily="2" charset="0"/>
              </a:rPr>
              <a:t>ມີ</a:t>
            </a:r>
            <a:r>
              <a:rPr lang="lo-LA" sz="3200" dirty="0">
                <a:latin typeface="Phetsarath OT" panose="02000500000000000000" pitchFamily="2" charset="0"/>
                <a:cs typeface="Phetsarath OT" panose="02000500000000000000" pitchFamily="2" charset="0"/>
              </a:rPr>
              <a:t>ງົບປະມານໃນການຈັດຕັ້ງປະຕິບັດວຽກງານ (ໄດ້ຮັບການສະໜັບສະໜູນ</a:t>
            </a:r>
            <a:r>
              <a:rPr lang="lo-LA" sz="3200" dirty="0" smtClean="0">
                <a:latin typeface="Phetsarath OT" panose="02000500000000000000" pitchFamily="2" charset="0"/>
                <a:cs typeface="Phetsarath OT" panose="02000500000000000000" pitchFamily="2" charset="0"/>
              </a:rPr>
              <a:t>ຈາກລັດຖະບານລາວແລະສາກົນໂດຍເພາະແມ່ນກອງທຶນໂລກ)</a:t>
            </a:r>
          </a:p>
          <a:p>
            <a:pPr marL="514350" indent="-514350">
              <a:buFont typeface="+mj-lt"/>
              <a:buAutoNum type="arabicPeriod"/>
            </a:pPr>
            <a:r>
              <a:rPr lang="lo-LA" sz="3200" dirty="0" smtClean="0">
                <a:latin typeface="Phetsarath OT" panose="02000500000000000000" pitchFamily="2" charset="0"/>
                <a:cs typeface="Phetsarath OT" panose="02000500000000000000" pitchFamily="2" charset="0"/>
              </a:rPr>
              <a:t>ທີມງານແຕ່ລະຂັ້ນແລະອຳນາດການປົກຄອງທ້ອງຖີ່ນໄດ້ໃຫ້ຄວາມຮ່ວມມືໃນການຈັດຕັ້ງປະຕິບັດເປັນຢ່າງດີ.</a:t>
            </a:r>
            <a:endParaRPr lang="en-US" sz="3200" dirty="0" smtClean="0">
              <a:latin typeface="Phetsarath OT" panose="02000500000000000000" pitchFamily="2" charset="0"/>
              <a:cs typeface="Phetsarath OT" panose="02000500000000000000" pitchFamily="2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lo-LA" sz="3200" dirty="0" smtClean="0">
                <a:latin typeface="Phetsarath OT" panose="02000500000000000000" pitchFamily="2" charset="0"/>
                <a:cs typeface="Phetsarath OT" panose="02000500000000000000" pitchFamily="2" charset="0"/>
              </a:rPr>
              <a:t>ຄົນເຈັບໄດ້ເຂົ້າເຖິງການປິ່ນປົວ </a:t>
            </a:r>
            <a:r>
              <a:rPr lang="en-US" sz="3200" dirty="0" smtClean="0">
                <a:latin typeface="Phetsarath OT" panose="02000500000000000000" pitchFamily="2" charset="0"/>
                <a:cs typeface="Phetsarath OT" panose="02000500000000000000" pitchFamily="2" charset="0"/>
              </a:rPr>
              <a:t>ARV </a:t>
            </a:r>
            <a:r>
              <a:rPr lang="lo-LA" sz="3200" dirty="0" smtClean="0">
                <a:latin typeface="Phetsarath OT" panose="02000500000000000000" pitchFamily="2" charset="0"/>
                <a:cs typeface="Phetsarath OT" panose="02000500000000000000" pitchFamily="2" charset="0"/>
              </a:rPr>
              <a:t>ຜູ້ຕິດເຊື້ອມີອາການດີຂື້ນຫຼັງຈາກກິນຢາປົກກະຕິ,ຫລຸດຜ່ອນອັດຕາການແຜ່ເຊື້ອ ແລະ ການຕາຍ. </a:t>
            </a:r>
            <a:endParaRPr lang="en-US" sz="3200" dirty="0" smtClean="0">
              <a:latin typeface="Phetsarath OT" panose="02000500000000000000" pitchFamily="2" charset="0"/>
              <a:cs typeface="Phetsarath OT" panose="02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346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180737"/>
            <a:ext cx="79248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o-LA" sz="2800" b="1" dirty="0" smtClean="0">
                <a:latin typeface="Saysettha OT" pitchFamily="34" charset="-34"/>
                <a:cs typeface="Saysettha OT" pitchFamily="34" charset="-34"/>
              </a:rPr>
              <a:t>ຈຸດດີ (ຕໍ່)</a:t>
            </a:r>
            <a:endParaRPr lang="lo-LA" sz="2800" dirty="0" smtClean="0">
              <a:latin typeface="Saysettha OT" pitchFamily="34" charset="-34"/>
              <a:cs typeface="Saysettha OT" pitchFamily="34" charset="-34"/>
            </a:endParaRPr>
          </a:p>
          <a:p>
            <a:pPr marL="514350" indent="-514350">
              <a:buFont typeface="+mj-lt"/>
              <a:buAutoNum type="arabicPeriod" startAt="5"/>
            </a:pPr>
            <a:r>
              <a:rPr lang="lo-LA" sz="2800" dirty="0" smtClean="0">
                <a:latin typeface="Saysettha OT" pitchFamily="34" charset="-34"/>
                <a:cs typeface="Saysettha OT" pitchFamily="34" charset="-34"/>
              </a:rPr>
              <a:t>ການຕິດຕາມເຮັດກິດຈະກຳຕ່າງໆເຊັ່ນ: ໂຄສະນາເຜີຍແຜ່ສຸຂະສຶກສາໄດ້ຂະຫຍາຍຕົວຢ່າງກ້ວາງຂວາງ </a:t>
            </a:r>
            <a:r>
              <a:rPr lang="lo-LA" sz="2800" smtClean="0">
                <a:latin typeface="Saysettha OT" pitchFamily="34" charset="-34"/>
                <a:cs typeface="Saysettha OT" pitchFamily="34" charset="-34"/>
              </a:rPr>
              <a:t>ແລະ ໄດ້ແຈກຢາຍຖົງຢາງອະນາໄມເຖິງກຸ່ມເປົ້າໝາຍ</a:t>
            </a:r>
            <a:endParaRPr lang="lo-LA" sz="2800" dirty="0" smtClean="0">
              <a:latin typeface="Saysettha OT" pitchFamily="34" charset="-34"/>
              <a:cs typeface="Saysettha OT" pitchFamily="34" charset="-34"/>
            </a:endParaRPr>
          </a:p>
          <a:p>
            <a:pPr marL="514350" indent="-514350">
              <a:buFont typeface="+mj-lt"/>
              <a:buAutoNum type="arabicPeriod" startAt="5"/>
            </a:pPr>
            <a:r>
              <a:rPr lang="lo-LA" sz="2800" dirty="0" smtClean="0">
                <a:latin typeface="Saysettha OT" pitchFamily="34" charset="-34"/>
                <a:cs typeface="Saysettha OT" pitchFamily="34" charset="-34"/>
              </a:rPr>
              <a:t>ມີ</a:t>
            </a:r>
            <a:r>
              <a:rPr lang="lo-LA" sz="2800" dirty="0">
                <a:latin typeface="Saysettha OT" pitchFamily="34" charset="-34"/>
                <a:cs typeface="Saysettha OT" pitchFamily="34" charset="-34"/>
              </a:rPr>
              <a:t>ຕາໜ່າງ</a:t>
            </a:r>
            <a:r>
              <a:rPr lang="lo-LA" sz="2800" dirty="0" smtClean="0">
                <a:latin typeface="Saysettha OT" pitchFamily="34" charset="-34"/>
                <a:cs typeface="Saysettha OT" pitchFamily="34" charset="-34"/>
              </a:rPr>
              <a:t>ຄວບຄຸມ</a:t>
            </a:r>
            <a:r>
              <a:rPr lang="lo-LA" sz="2800" dirty="0">
                <a:latin typeface="Saysettha OT" pitchFamily="34" charset="-34"/>
                <a:cs typeface="Saysettha OT" pitchFamily="34" charset="-34"/>
              </a:rPr>
              <a:t>ໄຂ້ຍຸງທົ່ວເຖີງທຸກເຂດ, ທຸກ</a:t>
            </a:r>
            <a:r>
              <a:rPr lang="lo-LA" sz="2800" dirty="0" smtClean="0">
                <a:latin typeface="Saysettha OT" pitchFamily="34" charset="-34"/>
                <a:cs typeface="Saysettha OT" pitchFamily="34" charset="-34"/>
              </a:rPr>
              <a:t>ບ້ານເປົ້າ</a:t>
            </a:r>
            <a:r>
              <a:rPr lang="lo-LA" sz="2800" dirty="0">
                <a:latin typeface="Saysettha OT" pitchFamily="34" charset="-34"/>
                <a:cs typeface="Saysettha OT" pitchFamily="34" charset="-34"/>
              </a:rPr>
              <a:t>ໝາຍ ແລະ ກໍ່ໄດ້ຮັບການຝຶກອົບຮົມຢ່າງຕໍ່</a:t>
            </a:r>
            <a:r>
              <a:rPr lang="lo-LA" sz="2800" dirty="0" smtClean="0">
                <a:latin typeface="Saysettha OT" pitchFamily="34" charset="-34"/>
                <a:cs typeface="Saysettha OT" pitchFamily="34" charset="-34"/>
              </a:rPr>
              <a:t>ເນື່ອງ</a:t>
            </a:r>
            <a:endParaRPr lang="en-US" sz="2800" dirty="0" smtClean="0">
              <a:latin typeface="Saysettha OT" pitchFamily="34" charset="-34"/>
              <a:cs typeface="Saysettha OT" pitchFamily="34" charset="-34"/>
            </a:endParaRPr>
          </a:p>
          <a:p>
            <a:pPr marL="514350" indent="-514350">
              <a:buFont typeface="+mj-lt"/>
              <a:buAutoNum type="arabicPeriod" startAt="5"/>
            </a:pPr>
            <a:r>
              <a:rPr lang="lo-LA" sz="2800" dirty="0" smtClean="0">
                <a:latin typeface="Saysettha OT" pitchFamily="34" charset="-34"/>
                <a:cs typeface="Saysettha OT" pitchFamily="34" charset="-34"/>
              </a:rPr>
              <a:t>ມີ</a:t>
            </a:r>
            <a:r>
              <a:rPr lang="lo-LA" sz="2800" dirty="0">
                <a:latin typeface="Saysettha OT" pitchFamily="34" charset="-34"/>
                <a:cs typeface="Saysettha OT" pitchFamily="34" charset="-34"/>
              </a:rPr>
              <a:t>ຄວາມຮັບຜິດຊອບສູງຕໍ່ໜ້າທີ່ວຽກງານຂອງພະນັກງານວິຊາການແຕ່ລະ</a:t>
            </a:r>
            <a:r>
              <a:rPr lang="lo-LA" sz="2800" dirty="0" smtClean="0">
                <a:latin typeface="Saysettha OT" pitchFamily="34" charset="-34"/>
                <a:cs typeface="Saysettha OT" pitchFamily="34" charset="-34"/>
              </a:rPr>
              <a:t>ຂັ້ນ ຕະຫຼອດ</a:t>
            </a:r>
            <a:r>
              <a:rPr lang="lo-LA" sz="2800" dirty="0">
                <a:latin typeface="Saysettha OT" pitchFamily="34" charset="-34"/>
                <a:cs typeface="Saysettha OT" pitchFamily="34" charset="-34"/>
              </a:rPr>
              <a:t>ຮອດ </a:t>
            </a:r>
            <a:r>
              <a:rPr lang="lo-LA" sz="2800" dirty="0" smtClean="0">
                <a:latin typeface="Saysettha OT" pitchFamily="34" charset="-34"/>
                <a:cs typeface="Saysettha OT" pitchFamily="34" charset="-34"/>
              </a:rPr>
              <a:t>ຂັ້ນສຸກສາລາ ແລະ ບ້ານ</a:t>
            </a:r>
            <a:r>
              <a:rPr lang="lo-LA" sz="2800" dirty="0">
                <a:latin typeface="Saysettha OT" pitchFamily="34" charset="-34"/>
                <a:cs typeface="Saysettha OT" pitchFamily="34" charset="-34"/>
              </a:rPr>
              <a:t>ເປົ້າໝ</a:t>
            </a:r>
            <a:r>
              <a:rPr lang="lo-LA" sz="2800" dirty="0" smtClean="0">
                <a:latin typeface="Saysettha OT" pitchFamily="34" charset="-34"/>
                <a:cs typeface="Saysettha OT" pitchFamily="34" charset="-34"/>
              </a:rPr>
              <a:t>າຍ</a:t>
            </a:r>
            <a:endParaRPr lang="lo-LA" sz="2800" dirty="0">
              <a:latin typeface="Saysettha OT" pitchFamily="34" charset="-34"/>
              <a:cs typeface="Saysettha OT" pitchFamily="34" charset="-34"/>
            </a:endParaRPr>
          </a:p>
          <a:p>
            <a:pPr marL="514350" indent="-514350">
              <a:buFont typeface="+mj-lt"/>
              <a:buAutoNum type="arabicPeriod" startAt="5"/>
            </a:pPr>
            <a:r>
              <a:rPr lang="lo-LA" sz="2800" dirty="0">
                <a:latin typeface="Saysettha OT" pitchFamily="34" charset="-34"/>
                <a:cs typeface="Saysettha OT" pitchFamily="34" charset="-34"/>
              </a:rPr>
              <a:t>ມີລະບົບເຝົ້າລະວັງພະຍາດໄຂ້ຍຸງຢູ່ໃນ</a:t>
            </a:r>
            <a:r>
              <a:rPr lang="lo-LA" sz="2800" dirty="0" smtClean="0">
                <a:latin typeface="Saysettha OT" pitchFamily="34" charset="-34"/>
                <a:cs typeface="Saysettha OT" pitchFamily="34" charset="-34"/>
              </a:rPr>
              <a:t>ແຂວງ</a:t>
            </a:r>
            <a:endParaRPr lang="lo-LA" sz="2800" dirty="0">
              <a:latin typeface="Saysettha OT" pitchFamily="34" charset="-34"/>
              <a:cs typeface="Saysettha OT" pitchFamily="34" charset="-34"/>
            </a:endParaRPr>
          </a:p>
          <a:p>
            <a:pPr marL="514350" indent="-514350">
              <a:buFont typeface="+mj-lt"/>
              <a:buAutoNum type="arabicPeriod" startAt="5"/>
            </a:pPr>
            <a:r>
              <a:rPr lang="lo-LA" sz="2800" dirty="0">
                <a:latin typeface="Saysettha OT" pitchFamily="34" charset="-34"/>
                <a:cs typeface="Saysettha OT" pitchFamily="34" charset="-34"/>
              </a:rPr>
              <a:t>ມີອຸປະກອນທີ່ສາມາດບົງມະຕິໄດ້ໄວສະພາບການເຈັບເປັນຍ້ອນໄຂ້ຍຸງທີ່ເກີດ</a:t>
            </a:r>
            <a:r>
              <a:rPr lang="lo-LA" sz="2800" dirty="0" smtClean="0">
                <a:latin typeface="Saysettha OT" pitchFamily="34" charset="-34"/>
                <a:cs typeface="Saysettha OT" pitchFamily="34" charset="-34"/>
              </a:rPr>
              <a:t>ຂື້ນ  </a:t>
            </a:r>
            <a:endParaRPr lang="lo-LA" sz="2800" dirty="0">
              <a:latin typeface="Saysettha OT" pitchFamily="34" charset="-34"/>
              <a:cs typeface="Saysettha OT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096374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180737"/>
            <a:ext cx="79248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o-LA" sz="3200" b="1" dirty="0" smtClean="0">
                <a:latin typeface="Saysettha OT" pitchFamily="34" charset="-34"/>
                <a:cs typeface="Saysettha OT" pitchFamily="34" charset="-34"/>
              </a:rPr>
              <a:t>ຈຸດດີ (ຕໍ່)</a:t>
            </a:r>
            <a:endParaRPr lang="lo-LA" sz="3200" dirty="0" smtClean="0">
              <a:latin typeface="Saysettha OT" pitchFamily="34" charset="-34"/>
              <a:cs typeface="Saysettha OT" pitchFamily="34" charset="-34"/>
            </a:endParaRPr>
          </a:p>
          <a:p>
            <a:pPr marL="514350" indent="-514350">
              <a:buFont typeface="+mj-lt"/>
              <a:buAutoNum type="arabicPeriod" startAt="10"/>
            </a:pPr>
            <a:r>
              <a:rPr lang="lo-LA" sz="3200" dirty="0" smtClean="0">
                <a:latin typeface="Saysettha OT" pitchFamily="34" charset="-34"/>
                <a:cs typeface="Saysettha OT" pitchFamily="34" charset="-34"/>
              </a:rPr>
              <a:t>ໂຄງການ </a:t>
            </a:r>
            <a:r>
              <a:rPr lang="en-US" sz="3200" dirty="0" smtClean="0">
                <a:latin typeface="Saysettha OT" pitchFamily="34" charset="-34"/>
                <a:cs typeface="Saysettha OT" pitchFamily="34" charset="-34"/>
              </a:rPr>
              <a:t>RAI ICC2 </a:t>
            </a:r>
            <a:r>
              <a:rPr lang="lo-LA" sz="3200" dirty="0" smtClean="0">
                <a:latin typeface="Saysettha OT" pitchFamily="34" charset="-34"/>
                <a:cs typeface="Saysettha OT" pitchFamily="34" charset="-34"/>
              </a:rPr>
              <a:t>ໄດ້ຈັດສັນພະນັກງານ,ອຸປະກອນ ແລະມີແຜນການຈະມອບລົດຈັກຈຳວນ 64ຄັນໃຫ້ແຕ່ລະເມືອງແລະສຸກສາລາເຂດເປົ້າໝາຍ</a:t>
            </a:r>
          </a:p>
          <a:p>
            <a:pPr marL="514350" indent="-514350">
              <a:buFont typeface="+mj-lt"/>
              <a:buAutoNum type="arabicPeriod" startAt="10"/>
            </a:pPr>
            <a:r>
              <a:rPr lang="lo-LA" sz="3200" dirty="0" smtClean="0">
                <a:latin typeface="Saysettha OT" pitchFamily="34" charset="-34"/>
                <a:cs typeface="Saysettha OT" pitchFamily="34" charset="-34"/>
              </a:rPr>
              <a:t> ຄົນເຈັບເປັນວັນນະໂລກ ກໍ່ໄດ້ຮັບການກວດຫາເຊື້ອ </a:t>
            </a:r>
            <a:r>
              <a:rPr lang="en-US" sz="3200" dirty="0" smtClean="0">
                <a:latin typeface="Saysettha OT" pitchFamily="34" charset="-34"/>
                <a:cs typeface="Saysettha OT" pitchFamily="34" charset="-34"/>
              </a:rPr>
              <a:t>HIV/AIDS</a:t>
            </a:r>
          </a:p>
          <a:p>
            <a:pPr marL="514350" indent="-514350">
              <a:buFont typeface="+mj-lt"/>
              <a:buAutoNum type="arabicPeriod" startAt="10"/>
            </a:pPr>
            <a:r>
              <a:rPr lang="lo-LA" sz="3200" dirty="0" smtClean="0">
                <a:latin typeface="Saysettha OT" pitchFamily="34" charset="-34"/>
                <a:cs typeface="Saysettha OT" pitchFamily="34" charset="-34"/>
              </a:rPr>
              <a:t>ມຸ້ງສາມາດແຈກຍາຍທົ່ວເຖິງບ້ານເປົ້າໝາຍ</a:t>
            </a:r>
            <a:endParaRPr lang="en-US" sz="3200" dirty="0" smtClean="0">
              <a:latin typeface="Saysettha OT" pitchFamily="34" charset="-34"/>
              <a:cs typeface="Saysettha OT" pitchFamily="34" charset="-34"/>
            </a:endParaRPr>
          </a:p>
          <a:p>
            <a:pPr marL="514350" indent="-514350">
              <a:buFont typeface="+mj-lt"/>
              <a:buAutoNum type="arabicPeriod" startAt="10"/>
            </a:pPr>
            <a:r>
              <a:rPr lang="lo-LA" sz="3200" dirty="0" smtClean="0">
                <a:latin typeface="Saysettha OT" pitchFamily="34" charset="-34"/>
                <a:cs typeface="Saysettha OT" pitchFamily="34" charset="-34"/>
              </a:rPr>
              <a:t> ອັດຕາການເຈັບຍ້ອນພະຍາດໄຂ້ຍຸງໄດ້ລຸດລົງ</a:t>
            </a:r>
            <a:endParaRPr lang="en-US" sz="3200" dirty="0" smtClean="0">
              <a:latin typeface="Saysettha OT" pitchFamily="34" charset="-34"/>
              <a:cs typeface="Saysettha OT" pitchFamily="34" charset="-34"/>
            </a:endParaRPr>
          </a:p>
          <a:p>
            <a:pPr marL="722313" indent="-722313">
              <a:buFont typeface="+mj-lt"/>
              <a:buAutoNum type="arabicPeriod" startAt="10"/>
            </a:pPr>
            <a:r>
              <a:rPr lang="lo-LA" sz="3200" dirty="0" smtClean="0">
                <a:latin typeface="Saysettha OT" pitchFamily="34" charset="-34"/>
                <a:cs typeface="Saysettha OT" pitchFamily="34" charset="-34"/>
              </a:rPr>
              <a:t>ໂດຍສ່ວນໃຫຍ່ໄດ້ປະຕິບັດບັນດາກິດຈະກຳ ບັນລຸຕົວເລກຄາດໝາຍຕາມແຜນທີ່ວາງໄວ້</a:t>
            </a:r>
            <a:endParaRPr lang="en-US" sz="3200" dirty="0" smtClean="0">
              <a:latin typeface="Saysettha OT" pitchFamily="34" charset="-34"/>
              <a:cs typeface="Saysettha OT" pitchFamily="34" charset="-34"/>
            </a:endParaRPr>
          </a:p>
          <a:p>
            <a:pPr marL="722313" indent="-722313">
              <a:buFont typeface="+mj-lt"/>
              <a:buAutoNum type="arabicPeriod" startAt="10"/>
            </a:pPr>
            <a:r>
              <a:rPr lang="lo-LA" sz="3200" dirty="0" smtClean="0">
                <a:latin typeface="Saysettha OT" pitchFamily="34" charset="-34"/>
                <a:cs typeface="Saysettha OT" pitchFamily="34" charset="-34"/>
              </a:rPr>
              <a:t>ອັດຕາການຄົ້ນພົບຄົນເຈັບວັນນະໂລກໄດ້ເພີ້ມຂື້ນຫຼາຍກ່ວາເກົ່າ</a:t>
            </a:r>
            <a:endParaRPr lang="en-US" sz="3200" dirty="0" smtClean="0">
              <a:latin typeface="Saysettha OT" pitchFamily="34" charset="-34"/>
              <a:cs typeface="Saysettha OT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096374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180737"/>
            <a:ext cx="79248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lo-LA" sz="3200" b="1" dirty="0" smtClean="0">
                <a:latin typeface="Saysettha OT" pitchFamily="34" charset="-34"/>
                <a:cs typeface="Saysettha OT" pitchFamily="34" charset="-34"/>
              </a:rPr>
              <a:t>ຈຸດດີ (ຕໍ່)</a:t>
            </a:r>
            <a:endParaRPr lang="lo-LA" sz="3200" dirty="0" smtClean="0">
              <a:latin typeface="Saysettha OT" pitchFamily="34" charset="-34"/>
              <a:cs typeface="Saysettha OT" pitchFamily="34" charset="-34"/>
            </a:endParaRPr>
          </a:p>
          <a:p>
            <a:pPr marL="514350" indent="-514350">
              <a:buFont typeface="+mj-lt"/>
              <a:buAutoNum type="arabicPeriod" startAt="10"/>
            </a:pPr>
            <a:r>
              <a:rPr lang="lo-LA" sz="3200" dirty="0" smtClean="0">
                <a:latin typeface="Saysettha OT" pitchFamily="34" charset="-34"/>
                <a:cs typeface="Saysettha OT" pitchFamily="34" charset="-34"/>
              </a:rPr>
              <a:t>ໄດ້</a:t>
            </a:r>
            <a:r>
              <a:rPr lang="lo-LA" sz="3200" dirty="0">
                <a:latin typeface="Saysettha OT" pitchFamily="34" charset="-34"/>
                <a:cs typeface="Saysettha OT" pitchFamily="34" charset="-34"/>
              </a:rPr>
              <a:t>ສົ່ງບົດລາຍງານຕາມ</a:t>
            </a:r>
            <a:r>
              <a:rPr lang="lo-LA" sz="3200" dirty="0" smtClean="0">
                <a:latin typeface="Saysettha OT" pitchFamily="34" charset="-34"/>
                <a:cs typeface="Saysettha OT" pitchFamily="34" charset="-34"/>
              </a:rPr>
              <a:t>ປົກກະຕິ</a:t>
            </a:r>
            <a:endParaRPr lang="en-US" sz="3200" dirty="0">
              <a:latin typeface="Saysettha OT" pitchFamily="34" charset="-34"/>
              <a:cs typeface="Saysettha OT" pitchFamily="34" charset="-34"/>
            </a:endParaRPr>
          </a:p>
          <a:p>
            <a:pPr marL="722313" indent="-722313">
              <a:buFont typeface="+mj-lt"/>
              <a:buAutoNum type="arabicPeriod" startAt="10"/>
            </a:pPr>
            <a:r>
              <a:rPr lang="lo-LA" sz="3200" dirty="0" smtClean="0">
                <a:latin typeface="Saysettha OT" pitchFamily="34" charset="-34"/>
                <a:cs typeface="Saysettha OT" pitchFamily="34" charset="-34"/>
              </a:rPr>
              <a:t>ຮັບປະກັນ</a:t>
            </a:r>
            <a:r>
              <a:rPr lang="lo-LA" sz="3200" dirty="0">
                <a:latin typeface="Saysettha OT" pitchFamily="34" charset="-34"/>
                <a:cs typeface="Saysettha OT" pitchFamily="34" charset="-34"/>
              </a:rPr>
              <a:t>ໄດ້ວ່າບໍ່ມີຢາປົວພະຍາດຂາດ</a:t>
            </a:r>
            <a:r>
              <a:rPr lang="lo-LA" sz="3200" dirty="0" smtClean="0">
                <a:latin typeface="Saysettha OT" pitchFamily="34" charset="-34"/>
                <a:cs typeface="Saysettha OT" pitchFamily="34" charset="-34"/>
              </a:rPr>
              <a:t>ສາງຂັ້ນແຂວງ ແລະ ຂັ້ນເມືອງ</a:t>
            </a:r>
            <a:endParaRPr lang="en-US" sz="3200" dirty="0">
              <a:latin typeface="Saysettha OT" pitchFamily="34" charset="-34"/>
              <a:cs typeface="Saysettha OT" pitchFamily="34" charset="-34"/>
            </a:endParaRPr>
          </a:p>
          <a:p>
            <a:pPr marL="722313" indent="-722313">
              <a:buFont typeface="+mj-lt"/>
              <a:buAutoNum type="arabicPeriod" startAt="10"/>
            </a:pPr>
            <a:r>
              <a:rPr lang="lo-LA" sz="3200" dirty="0" smtClean="0">
                <a:latin typeface="Saysettha OT" pitchFamily="34" charset="-34"/>
                <a:cs typeface="Saysettha OT" pitchFamily="34" charset="-34"/>
              </a:rPr>
              <a:t>ພະນັກງານສຸກສາລາແມ່ນໄດ້ມີ</a:t>
            </a:r>
            <a:r>
              <a:rPr lang="lo-LA" sz="3200" dirty="0">
                <a:latin typeface="Saysettha OT" pitchFamily="34" charset="-34"/>
                <a:cs typeface="Saysettha OT" pitchFamily="34" charset="-34"/>
              </a:rPr>
              <a:t>ການອົບຮົມວິຊາສະເພາະໃຫ້</a:t>
            </a:r>
            <a:r>
              <a:rPr lang="lo-LA" sz="3200" dirty="0" smtClean="0">
                <a:latin typeface="Saysettha OT" pitchFamily="34" charset="-34"/>
                <a:cs typeface="Saysettha OT" pitchFamily="34" charset="-34"/>
              </a:rPr>
              <a:t>ກັນແລະກັນພາຍຫຼັງ</a:t>
            </a:r>
            <a:r>
              <a:rPr lang="lo-LA" sz="3200" dirty="0">
                <a:latin typeface="Saysettha OT" pitchFamily="34" charset="-34"/>
                <a:cs typeface="Saysettha OT" pitchFamily="34" charset="-34"/>
              </a:rPr>
              <a:t>ທີ່ໄດ້ຮັບການອົບຮົມ</a:t>
            </a:r>
            <a:r>
              <a:rPr lang="lo-LA" sz="3200" dirty="0" smtClean="0">
                <a:latin typeface="Saysettha OT" pitchFamily="34" charset="-34"/>
                <a:cs typeface="Saysettha OT" pitchFamily="34" charset="-34"/>
              </a:rPr>
              <a:t>ມາແລະຮູ້ຈັກເຮັດແທນກັນໄດ້</a:t>
            </a:r>
          </a:p>
          <a:p>
            <a:pPr marL="722313" indent="-722313">
              <a:buFont typeface="+mj-lt"/>
              <a:buAutoNum type="arabicPeriod" startAt="10"/>
            </a:pPr>
            <a:r>
              <a:rPr lang="lo-LA" sz="3200" dirty="0" smtClean="0">
                <a:latin typeface="Saysettha OT" pitchFamily="34" charset="-34"/>
                <a:cs typeface="Saysettha OT" pitchFamily="34" charset="-34"/>
              </a:rPr>
              <a:t>ມີການເຊື່ອມສານກັນດີລະຫວ່າງ </a:t>
            </a:r>
            <a:r>
              <a:rPr lang="en-US" sz="3200" dirty="0" smtClean="0">
                <a:latin typeface="Saysettha OT" pitchFamily="34" charset="-34"/>
                <a:cs typeface="Saysettha OT" pitchFamily="34" charset="-34"/>
              </a:rPr>
              <a:t>HIV</a:t>
            </a:r>
            <a:r>
              <a:rPr lang="en-US" sz="3200" dirty="0" smtClean="0">
                <a:latin typeface="Saysettha OT" pitchFamily="34" charset="-34"/>
                <a:cs typeface="Saysettha OT" pitchFamily="34" charset="-34"/>
              </a:rPr>
              <a:t>&amp;TB</a:t>
            </a:r>
            <a:endParaRPr lang="lo-LA" sz="3200" dirty="0" smtClean="0">
              <a:latin typeface="Saysettha OT" pitchFamily="34" charset="-34"/>
              <a:cs typeface="Saysettha OT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348716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2137</TotalTime>
  <Words>901</Words>
  <Application>Microsoft Office PowerPoint</Application>
  <PresentationFormat>On-screen Show (4:3)</PresentationFormat>
  <Paragraphs>71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Arial</vt:lpstr>
      <vt:lpstr>Calibri</vt:lpstr>
      <vt:lpstr>Cordia New</vt:lpstr>
      <vt:lpstr>Gill Sans MT</vt:lpstr>
      <vt:lpstr>Phetsarath OT</vt:lpstr>
      <vt:lpstr>Saysettha OT</vt:lpstr>
      <vt:lpstr>Times New Roman</vt:lpstr>
      <vt:lpstr>Verdana</vt:lpstr>
      <vt:lpstr>Wingdings 2</vt:lpstr>
      <vt:lpstr>Solstice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ກອງປະຊຸມສະຫຼຸບວຽກງານຄວບຄຸມໄຂ້ມາລາເຣຍ ສົກປີ 2013-2014  ແລະ ວາງແຜນສົກປີ 2014-201໌໌5</dc:title>
  <dc:creator>ADMIN</dc:creator>
  <cp:lastModifiedBy>cbr</cp:lastModifiedBy>
  <cp:revision>200</cp:revision>
  <dcterms:created xsi:type="dcterms:W3CDTF">2014-08-28T00:24:10Z</dcterms:created>
  <dcterms:modified xsi:type="dcterms:W3CDTF">2016-09-30T07:25:52Z</dcterms:modified>
</cp:coreProperties>
</file>