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147469382" r:id="rId3"/>
    <p:sldId id="2147469361" r:id="rId4"/>
    <p:sldId id="2147469367" r:id="rId5"/>
    <p:sldId id="2147469376" r:id="rId6"/>
    <p:sldId id="274" r:id="rId7"/>
    <p:sldId id="2147469383" r:id="rId8"/>
    <p:sldId id="294" r:id="rId9"/>
    <p:sldId id="2116" r:id="rId10"/>
    <p:sldId id="2147469294" r:id="rId11"/>
    <p:sldId id="2147469377" r:id="rId12"/>
    <p:sldId id="272" r:id="rId13"/>
    <p:sldId id="706" r:id="rId14"/>
    <p:sldId id="2147469359" r:id="rId15"/>
    <p:sldId id="2147469381" r:id="rId16"/>
    <p:sldId id="276" r:id="rId17"/>
    <p:sldId id="278" r:id="rId18"/>
    <p:sldId id="280" r:id="rId19"/>
    <p:sldId id="281" r:id="rId20"/>
    <p:sldId id="282" r:id="rId21"/>
    <p:sldId id="275" r:id="rId22"/>
    <p:sldId id="2147469364" r:id="rId23"/>
    <p:sldId id="707" r:id="rId24"/>
    <p:sldId id="726" r:id="rId25"/>
    <p:sldId id="2147469370" r:id="rId26"/>
    <p:sldId id="2147469371" r:id="rId27"/>
    <p:sldId id="708" r:id="rId28"/>
    <p:sldId id="2147469373" r:id="rId29"/>
    <p:sldId id="2147469372" r:id="rId30"/>
    <p:sldId id="709" r:id="rId31"/>
    <p:sldId id="2147469374" r:id="rId32"/>
    <p:sldId id="2147469375" r:id="rId33"/>
    <p:sldId id="2147469378" r:id="rId34"/>
    <p:sldId id="710" r:id="rId35"/>
    <p:sldId id="2147469379" r:id="rId36"/>
    <p:sldId id="711" r:id="rId37"/>
    <p:sldId id="2147469380" r:id="rId38"/>
    <p:sldId id="2147469363" r:id="rId39"/>
    <p:sldId id="3292" r:id="rId40"/>
    <p:sldId id="2147469368" r:id="rId41"/>
    <p:sldId id="2147469369" r:id="rId42"/>
    <p:sldId id="322" r:id="rId43"/>
    <p:sldId id="2147469366" r:id="rId44"/>
    <p:sldId id="260" r:id="rId45"/>
    <p:sldId id="3659" r:id="rId46"/>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002060"/>
    <a:srgbClr val="FFFFFF"/>
    <a:srgbClr val="2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6" autoAdjust="0"/>
    <p:restoredTop sz="93333" autoAdjust="0"/>
  </p:normalViewPr>
  <p:slideViewPr>
    <p:cSldViewPr snapToGrid="0">
      <p:cViewPr>
        <p:scale>
          <a:sx n="81" d="100"/>
          <a:sy n="81" d="100"/>
        </p:scale>
        <p:origin x="20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1DEAE-82D0-46BD-88EB-60F9509E7D2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4D1EAA-A002-4B3E-807C-E5B91B2D4E92}">
      <dgm:prSet phldrT="[Text]" custT="1"/>
      <dgm:spPr>
        <a:xfrm>
          <a:off x="628203" y="452596"/>
          <a:ext cx="7748488" cy="905192"/>
        </a:xfrm>
        <a:prstGeom prst="rect">
          <a:avLst/>
        </a:prstGeom>
        <a:solidFill>
          <a:schemeClr val="accent1">
            <a:lumMod val="50000"/>
          </a:schemeClr>
        </a:solidFill>
      </dgm:spPr>
      <dgm:t>
        <a:bodyPr/>
        <a:lstStyle/>
        <a:p>
          <a:pPr>
            <a:buNone/>
          </a:pPr>
          <a:r>
            <a:rPr lang="en-US" sz="2400" b="1" dirty="0">
              <a:latin typeface="+mn-lt"/>
              <a:ea typeface="Ebrima" panose="02000000000000000000" pitchFamily="2" charset="0"/>
              <a:cs typeface="Ebrima" panose="02000000000000000000" pitchFamily="2" charset="0"/>
            </a:rPr>
            <a:t>Component 1:  Financing for PHC services using NHI payments </a:t>
          </a:r>
        </a:p>
      </dgm:t>
    </dgm:pt>
    <dgm:pt modelId="{D6AFEFC1-E639-4FF3-A4C2-D80273314BCA}" type="parTrans" cxnId="{B6B0A21B-3E6F-4500-9FAA-5BF69DFCC210}">
      <dgm:prSet/>
      <dgm:spPr/>
      <dgm:t>
        <a:bodyPr/>
        <a:lstStyle/>
        <a:p>
          <a:endParaRPr lang="en-US" sz="2400">
            <a:latin typeface="+mn-lt"/>
          </a:endParaRPr>
        </a:p>
      </dgm:t>
    </dgm:pt>
    <dgm:pt modelId="{9E414E27-750D-4405-BBCA-19FDFD97736A}" type="sibTrans" cxnId="{B6B0A21B-3E6F-4500-9FAA-5BF69DFCC210}">
      <dgm:prSet/>
      <dgm:spPr>
        <a:xfrm>
          <a:off x="-5116967" y="-783865"/>
          <a:ext cx="6093694" cy="6093694"/>
        </a:xfrm>
        <a:prstGeom prst="blockArc">
          <a:avLst>
            <a:gd name="adj1" fmla="val 18900000"/>
            <a:gd name="adj2" fmla="val 2700000"/>
            <a:gd name="adj3" fmla="val 354"/>
          </a:avLst>
        </a:prstGeom>
        <a:ln>
          <a:solidFill>
            <a:schemeClr val="accent1">
              <a:lumMod val="50000"/>
            </a:schemeClr>
          </a:solidFill>
        </a:ln>
      </dgm:spPr>
      <dgm:t>
        <a:bodyPr/>
        <a:lstStyle/>
        <a:p>
          <a:endParaRPr lang="en-US" sz="2400">
            <a:latin typeface="+mn-lt"/>
          </a:endParaRPr>
        </a:p>
      </dgm:t>
    </dgm:pt>
    <dgm:pt modelId="{25C86873-0146-47FF-A951-B07CE2BEF825}">
      <dgm:prSet phldrT="[Text]" custT="1"/>
      <dgm:spPr>
        <a:xfrm>
          <a:off x="957241" y="1810385"/>
          <a:ext cx="7419450" cy="905192"/>
        </a:xfrm>
        <a:prstGeom prst="rect">
          <a:avLst/>
        </a:prstGeom>
        <a:solidFill>
          <a:schemeClr val="accent1">
            <a:lumMod val="50000"/>
          </a:schemeClr>
        </a:solidFill>
      </dgm:spPr>
      <dgm:t>
        <a:bodyPr/>
        <a:lstStyle/>
        <a:p>
          <a:pPr>
            <a:buNone/>
          </a:pPr>
          <a:r>
            <a:rPr lang="en-US" sz="2400" b="1" dirty="0">
              <a:latin typeface="+mn-lt"/>
              <a:ea typeface="Ebrima" panose="02000000000000000000" pitchFamily="2" charset="0"/>
              <a:cs typeface="Ebrima" panose="02000000000000000000" pitchFamily="2" charset="0"/>
            </a:rPr>
            <a:t>Component 2: Integrated PHC Service Delivery</a:t>
          </a:r>
        </a:p>
      </dgm:t>
    </dgm:pt>
    <dgm:pt modelId="{91C7010E-4DE2-4719-8951-EA3194E46BE9}" type="parTrans" cxnId="{CEDF9C8A-6632-4B2E-B759-948B3C7E9A9D}">
      <dgm:prSet/>
      <dgm:spPr/>
      <dgm:t>
        <a:bodyPr/>
        <a:lstStyle/>
        <a:p>
          <a:endParaRPr lang="en-US" sz="2400">
            <a:latin typeface="+mn-lt"/>
          </a:endParaRPr>
        </a:p>
      </dgm:t>
    </dgm:pt>
    <dgm:pt modelId="{4785D450-4671-4562-8980-2F1DEE55E7B0}" type="sibTrans" cxnId="{CEDF9C8A-6632-4B2E-B759-948B3C7E9A9D}">
      <dgm:prSet/>
      <dgm:spPr/>
      <dgm:t>
        <a:bodyPr/>
        <a:lstStyle/>
        <a:p>
          <a:endParaRPr lang="en-US" sz="2400">
            <a:latin typeface="+mn-lt"/>
          </a:endParaRPr>
        </a:p>
      </dgm:t>
    </dgm:pt>
    <dgm:pt modelId="{31501633-79F8-4502-908B-2EAA4FC68E67}">
      <dgm:prSet phldrT="[Text]" custT="1"/>
      <dgm:spPr>
        <a:xfrm>
          <a:off x="628203" y="3168174"/>
          <a:ext cx="7748488" cy="905192"/>
        </a:xfrm>
        <a:prstGeom prst="rect">
          <a:avLst/>
        </a:prstGeom>
        <a:solidFill>
          <a:schemeClr val="accent1">
            <a:lumMod val="50000"/>
          </a:schemeClr>
        </a:solidFill>
      </dgm:spPr>
      <dgm:t>
        <a:bodyPr/>
        <a:lstStyle/>
        <a:p>
          <a:pPr>
            <a:buNone/>
          </a:pPr>
          <a:r>
            <a:rPr lang="en-US" sz="2400" b="1" dirty="0">
              <a:latin typeface="+mn-lt"/>
              <a:ea typeface="Ebrima" panose="02000000000000000000" pitchFamily="2" charset="0"/>
              <a:cs typeface="Ebrima" panose="02000000000000000000" pitchFamily="2" charset="0"/>
            </a:rPr>
            <a:t>Component 3:  Adaptive Learning and Project Management</a:t>
          </a:r>
        </a:p>
      </dgm:t>
    </dgm:pt>
    <dgm:pt modelId="{25D6888C-59A0-41E1-BF2E-0B5A01921AAB}" type="parTrans" cxnId="{7D920905-46C9-4A32-8A7C-D02F183FE31C}">
      <dgm:prSet/>
      <dgm:spPr/>
      <dgm:t>
        <a:bodyPr/>
        <a:lstStyle/>
        <a:p>
          <a:endParaRPr lang="en-US" sz="2400">
            <a:latin typeface="+mn-lt"/>
          </a:endParaRPr>
        </a:p>
      </dgm:t>
    </dgm:pt>
    <dgm:pt modelId="{BDF948C1-B69C-4675-B6A0-6AE6A4FA40A7}" type="sibTrans" cxnId="{7D920905-46C9-4A32-8A7C-D02F183FE31C}">
      <dgm:prSet/>
      <dgm:spPr/>
      <dgm:t>
        <a:bodyPr/>
        <a:lstStyle/>
        <a:p>
          <a:endParaRPr lang="en-US" sz="2400">
            <a:latin typeface="+mn-lt"/>
          </a:endParaRPr>
        </a:p>
      </dgm:t>
    </dgm:pt>
    <dgm:pt modelId="{B22A87C0-A0F0-4092-B891-4760EB6C227A}">
      <dgm:prSet phldrT="[Text]" custT="1"/>
      <dgm:spPr>
        <a:xfrm>
          <a:off x="628203" y="3168174"/>
          <a:ext cx="7748488" cy="905192"/>
        </a:xfrm>
        <a:solidFill>
          <a:schemeClr val="accent1">
            <a:lumMod val="50000"/>
          </a:schemeClr>
        </a:solidFill>
      </dgm:spPr>
      <dgm:t>
        <a:bodyPr/>
        <a:lstStyle/>
        <a:p>
          <a:pPr>
            <a:buNone/>
          </a:pPr>
          <a:r>
            <a:rPr lang="en-US" sz="2400" b="1" dirty="0">
              <a:latin typeface="+mn-lt"/>
              <a:ea typeface="Ebrima" panose="02000000000000000000" pitchFamily="2" charset="0"/>
              <a:cs typeface="Ebrima" panose="02000000000000000000" pitchFamily="2" charset="0"/>
            </a:rPr>
            <a:t>Component 4:  Contingent Emergency Response</a:t>
          </a:r>
        </a:p>
      </dgm:t>
    </dgm:pt>
    <dgm:pt modelId="{A33211E5-E4FA-4624-B304-F1B3072BCE11}" type="parTrans" cxnId="{ED7B3D1A-F8EB-46D4-926D-D5699C673F3D}">
      <dgm:prSet/>
      <dgm:spPr/>
      <dgm:t>
        <a:bodyPr/>
        <a:lstStyle/>
        <a:p>
          <a:endParaRPr lang="en-US" sz="2400">
            <a:latin typeface="+mn-lt"/>
          </a:endParaRPr>
        </a:p>
      </dgm:t>
    </dgm:pt>
    <dgm:pt modelId="{EA1B5E96-28E5-4B2E-AA36-CB049A6A1185}" type="sibTrans" cxnId="{ED7B3D1A-F8EB-46D4-926D-D5699C673F3D}">
      <dgm:prSet/>
      <dgm:spPr/>
      <dgm:t>
        <a:bodyPr/>
        <a:lstStyle/>
        <a:p>
          <a:endParaRPr lang="en-US" sz="2400">
            <a:latin typeface="+mn-lt"/>
          </a:endParaRPr>
        </a:p>
      </dgm:t>
    </dgm:pt>
    <dgm:pt modelId="{949E1920-2171-4B9B-A6CC-83DA36BB445A}" type="pres">
      <dgm:prSet presAssocID="{3F01DEAE-82D0-46BD-88EB-60F9509E7D2C}" presName="Name0" presStyleCnt="0">
        <dgm:presLayoutVars>
          <dgm:chMax val="7"/>
          <dgm:chPref val="7"/>
          <dgm:dir/>
        </dgm:presLayoutVars>
      </dgm:prSet>
      <dgm:spPr/>
    </dgm:pt>
    <dgm:pt modelId="{C683DC0F-3AD0-4549-B573-D6F9B7086C79}" type="pres">
      <dgm:prSet presAssocID="{3F01DEAE-82D0-46BD-88EB-60F9509E7D2C}" presName="Name1" presStyleCnt="0"/>
      <dgm:spPr/>
    </dgm:pt>
    <dgm:pt modelId="{6942A398-BD98-40CE-82B8-E3DC3A9D969C}" type="pres">
      <dgm:prSet presAssocID="{3F01DEAE-82D0-46BD-88EB-60F9509E7D2C}" presName="cycle" presStyleCnt="0"/>
      <dgm:spPr/>
    </dgm:pt>
    <dgm:pt modelId="{29A2D9A9-348A-42AC-9E96-9FAF57C088B6}" type="pres">
      <dgm:prSet presAssocID="{3F01DEAE-82D0-46BD-88EB-60F9509E7D2C}" presName="srcNode" presStyleLbl="node1" presStyleIdx="0" presStyleCnt="4"/>
      <dgm:spPr/>
    </dgm:pt>
    <dgm:pt modelId="{141477CD-8BB9-4E78-9AE3-16F64E7056AE}" type="pres">
      <dgm:prSet presAssocID="{3F01DEAE-82D0-46BD-88EB-60F9509E7D2C}" presName="conn" presStyleLbl="parChTrans1D2" presStyleIdx="0" presStyleCnt="1"/>
      <dgm:spPr/>
    </dgm:pt>
    <dgm:pt modelId="{53FDE7D3-89C8-4E46-AA66-0DF5EC4A021D}" type="pres">
      <dgm:prSet presAssocID="{3F01DEAE-82D0-46BD-88EB-60F9509E7D2C}" presName="extraNode" presStyleLbl="node1" presStyleIdx="0" presStyleCnt="4"/>
      <dgm:spPr/>
    </dgm:pt>
    <dgm:pt modelId="{690C18A2-9689-44AD-978F-693D5EAA540D}" type="pres">
      <dgm:prSet presAssocID="{3F01DEAE-82D0-46BD-88EB-60F9509E7D2C}" presName="dstNode" presStyleLbl="node1" presStyleIdx="0" presStyleCnt="4"/>
      <dgm:spPr/>
    </dgm:pt>
    <dgm:pt modelId="{985D890C-4B44-4A12-9765-8DD73C550C85}" type="pres">
      <dgm:prSet presAssocID="{374D1EAA-A002-4B3E-807C-E5B91B2D4E92}" presName="text_1" presStyleLbl="node1" presStyleIdx="0" presStyleCnt="4">
        <dgm:presLayoutVars>
          <dgm:bulletEnabled val="1"/>
        </dgm:presLayoutVars>
      </dgm:prSet>
      <dgm:spPr/>
    </dgm:pt>
    <dgm:pt modelId="{3D894A2C-42F2-4D24-A09F-14720DFACF73}" type="pres">
      <dgm:prSet presAssocID="{374D1EAA-A002-4B3E-807C-E5B91B2D4E92}" presName="accent_1" presStyleCnt="0"/>
      <dgm:spPr/>
    </dgm:pt>
    <dgm:pt modelId="{F124D53A-BE1A-4F1C-A9CC-412DFED69058}" type="pres">
      <dgm:prSet presAssocID="{374D1EAA-A002-4B3E-807C-E5B91B2D4E92}" presName="accentRepeatNode" presStyleLbl="solidFgAcc1" presStyleIdx="0" presStyleCnt="4"/>
      <dgm:spPr>
        <a:xfrm>
          <a:off x="62458" y="339447"/>
          <a:ext cx="1131490" cy="1131490"/>
        </a:xfrm>
        <a:prstGeom prst="ellipse">
          <a:avLst/>
        </a:prstGeom>
        <a:ln>
          <a:solidFill>
            <a:schemeClr val="accent1">
              <a:lumMod val="50000"/>
            </a:schemeClr>
          </a:solidFill>
        </a:ln>
      </dgm:spPr>
    </dgm:pt>
    <dgm:pt modelId="{FF35744F-F8D2-4665-A8FC-21C8A35B9E8C}" type="pres">
      <dgm:prSet presAssocID="{25C86873-0146-47FF-A951-B07CE2BEF825}" presName="text_2" presStyleLbl="node1" presStyleIdx="1" presStyleCnt="4">
        <dgm:presLayoutVars>
          <dgm:bulletEnabled val="1"/>
        </dgm:presLayoutVars>
      </dgm:prSet>
      <dgm:spPr/>
    </dgm:pt>
    <dgm:pt modelId="{1BB93BF4-D9C6-40C5-9517-5DCDE212F507}" type="pres">
      <dgm:prSet presAssocID="{25C86873-0146-47FF-A951-B07CE2BEF825}" presName="accent_2" presStyleCnt="0"/>
      <dgm:spPr/>
    </dgm:pt>
    <dgm:pt modelId="{3AA21519-9EAC-4DEE-9EAA-6EBEA24C0BF8}" type="pres">
      <dgm:prSet presAssocID="{25C86873-0146-47FF-A951-B07CE2BEF825}" presName="accentRepeatNode" presStyleLbl="solidFgAcc1" presStyleIdx="1" presStyleCnt="4"/>
      <dgm:spPr>
        <a:xfrm>
          <a:off x="391495" y="1697236"/>
          <a:ext cx="1131490" cy="1131490"/>
        </a:xfrm>
        <a:prstGeom prst="ellipse">
          <a:avLst/>
        </a:prstGeom>
        <a:ln>
          <a:solidFill>
            <a:schemeClr val="accent1">
              <a:lumMod val="50000"/>
            </a:schemeClr>
          </a:solidFill>
        </a:ln>
      </dgm:spPr>
    </dgm:pt>
    <dgm:pt modelId="{C3F09E0B-5677-49D7-B81D-18B4581D3060}" type="pres">
      <dgm:prSet presAssocID="{31501633-79F8-4502-908B-2EAA4FC68E67}" presName="text_3" presStyleLbl="node1" presStyleIdx="2" presStyleCnt="4" custLinFactNeighborX="-285">
        <dgm:presLayoutVars>
          <dgm:bulletEnabled val="1"/>
        </dgm:presLayoutVars>
      </dgm:prSet>
      <dgm:spPr/>
    </dgm:pt>
    <dgm:pt modelId="{9B868F62-E9F8-4704-8E1B-7217C3F1DEC9}" type="pres">
      <dgm:prSet presAssocID="{31501633-79F8-4502-908B-2EAA4FC68E67}" presName="accent_3" presStyleCnt="0"/>
      <dgm:spPr/>
    </dgm:pt>
    <dgm:pt modelId="{4305B2CD-9CFF-493E-B79A-C956FA1E42A8}" type="pres">
      <dgm:prSet presAssocID="{31501633-79F8-4502-908B-2EAA4FC68E67}" presName="accentRepeatNode" presStyleLbl="solidFgAcc1" presStyleIdx="2" presStyleCnt="4"/>
      <dgm:spPr>
        <a:xfrm>
          <a:off x="62458" y="3055025"/>
          <a:ext cx="1131490" cy="1131490"/>
        </a:xfrm>
        <a:prstGeom prst="ellipse">
          <a:avLst/>
        </a:prstGeom>
        <a:ln>
          <a:solidFill>
            <a:schemeClr val="accent1">
              <a:lumMod val="50000"/>
            </a:schemeClr>
          </a:solidFill>
        </a:ln>
      </dgm:spPr>
    </dgm:pt>
    <dgm:pt modelId="{16BFE53E-53B7-43DC-9D33-CA8E8AA0D3F2}" type="pres">
      <dgm:prSet presAssocID="{B22A87C0-A0F0-4092-B891-4760EB6C227A}" presName="text_4" presStyleLbl="node1" presStyleIdx="3" presStyleCnt="4">
        <dgm:presLayoutVars>
          <dgm:bulletEnabled val="1"/>
        </dgm:presLayoutVars>
      </dgm:prSet>
      <dgm:spPr>
        <a:prstGeom prst="rect">
          <a:avLst/>
        </a:prstGeom>
      </dgm:spPr>
    </dgm:pt>
    <dgm:pt modelId="{6EE3B771-A488-4A39-8ECD-4AEA92152EB4}" type="pres">
      <dgm:prSet presAssocID="{B22A87C0-A0F0-4092-B891-4760EB6C227A}" presName="accent_4" presStyleCnt="0"/>
      <dgm:spPr/>
    </dgm:pt>
    <dgm:pt modelId="{BDF811E5-05D5-4D89-BA99-4B581367113B}" type="pres">
      <dgm:prSet presAssocID="{B22A87C0-A0F0-4092-B891-4760EB6C227A}" presName="accentRepeatNode" presStyleLbl="solidFgAcc1" presStyleIdx="3" presStyleCnt="4"/>
      <dgm:spPr>
        <a:ln>
          <a:solidFill>
            <a:schemeClr val="accent1">
              <a:lumMod val="50000"/>
            </a:schemeClr>
          </a:solidFill>
        </a:ln>
      </dgm:spPr>
    </dgm:pt>
  </dgm:ptLst>
  <dgm:cxnLst>
    <dgm:cxn modelId="{7D920905-46C9-4A32-8A7C-D02F183FE31C}" srcId="{3F01DEAE-82D0-46BD-88EB-60F9509E7D2C}" destId="{31501633-79F8-4502-908B-2EAA4FC68E67}" srcOrd="2" destOrd="0" parTransId="{25D6888C-59A0-41E1-BF2E-0B5A01921AAB}" sibTransId="{BDF948C1-B69C-4675-B6A0-6AE6A4FA40A7}"/>
    <dgm:cxn modelId="{9746C113-0F8D-4785-B407-68BF03D97E32}" type="presOf" srcId="{25C86873-0146-47FF-A951-B07CE2BEF825}" destId="{FF35744F-F8D2-4665-A8FC-21C8A35B9E8C}" srcOrd="0" destOrd="0" presId="urn:microsoft.com/office/officeart/2008/layout/VerticalCurvedList"/>
    <dgm:cxn modelId="{DFF03314-BAE4-4DD1-AC62-39B752D6E165}" type="presOf" srcId="{B22A87C0-A0F0-4092-B891-4760EB6C227A}" destId="{16BFE53E-53B7-43DC-9D33-CA8E8AA0D3F2}" srcOrd="0" destOrd="0" presId="urn:microsoft.com/office/officeart/2008/layout/VerticalCurvedList"/>
    <dgm:cxn modelId="{ED7B3D1A-F8EB-46D4-926D-D5699C673F3D}" srcId="{3F01DEAE-82D0-46BD-88EB-60F9509E7D2C}" destId="{B22A87C0-A0F0-4092-B891-4760EB6C227A}" srcOrd="3" destOrd="0" parTransId="{A33211E5-E4FA-4624-B304-F1B3072BCE11}" sibTransId="{EA1B5E96-28E5-4B2E-AA36-CB049A6A1185}"/>
    <dgm:cxn modelId="{B6B0A21B-3E6F-4500-9FAA-5BF69DFCC210}" srcId="{3F01DEAE-82D0-46BD-88EB-60F9509E7D2C}" destId="{374D1EAA-A002-4B3E-807C-E5B91B2D4E92}" srcOrd="0" destOrd="0" parTransId="{D6AFEFC1-E639-4FF3-A4C2-D80273314BCA}" sibTransId="{9E414E27-750D-4405-BBCA-19FDFD97736A}"/>
    <dgm:cxn modelId="{FDAE8163-C937-4E8D-B29C-05F8F12390F0}" type="presOf" srcId="{374D1EAA-A002-4B3E-807C-E5B91B2D4E92}" destId="{985D890C-4B44-4A12-9765-8DD73C550C85}" srcOrd="0" destOrd="0" presId="urn:microsoft.com/office/officeart/2008/layout/VerticalCurvedList"/>
    <dgm:cxn modelId="{AB8AD566-FCF0-4D15-A4BA-BD4580CD6127}" type="presOf" srcId="{31501633-79F8-4502-908B-2EAA4FC68E67}" destId="{C3F09E0B-5677-49D7-B81D-18B4581D3060}" srcOrd="0" destOrd="0" presId="urn:microsoft.com/office/officeart/2008/layout/VerticalCurvedList"/>
    <dgm:cxn modelId="{96774381-EA9A-4E8F-9BC6-F9E353FBB682}" type="presOf" srcId="{9E414E27-750D-4405-BBCA-19FDFD97736A}" destId="{141477CD-8BB9-4E78-9AE3-16F64E7056AE}" srcOrd="0" destOrd="0" presId="urn:microsoft.com/office/officeart/2008/layout/VerticalCurvedList"/>
    <dgm:cxn modelId="{CEDF9C8A-6632-4B2E-B759-948B3C7E9A9D}" srcId="{3F01DEAE-82D0-46BD-88EB-60F9509E7D2C}" destId="{25C86873-0146-47FF-A951-B07CE2BEF825}" srcOrd="1" destOrd="0" parTransId="{91C7010E-4DE2-4719-8951-EA3194E46BE9}" sibTransId="{4785D450-4671-4562-8980-2F1DEE55E7B0}"/>
    <dgm:cxn modelId="{4F9FE0FC-E491-4D0F-BA48-15F2678CD45D}" type="presOf" srcId="{3F01DEAE-82D0-46BD-88EB-60F9509E7D2C}" destId="{949E1920-2171-4B9B-A6CC-83DA36BB445A}" srcOrd="0" destOrd="0" presId="urn:microsoft.com/office/officeart/2008/layout/VerticalCurvedList"/>
    <dgm:cxn modelId="{6243ED87-9615-448C-AFD7-C36EFDC354D8}" type="presParOf" srcId="{949E1920-2171-4B9B-A6CC-83DA36BB445A}" destId="{C683DC0F-3AD0-4549-B573-D6F9B7086C79}" srcOrd="0" destOrd="0" presId="urn:microsoft.com/office/officeart/2008/layout/VerticalCurvedList"/>
    <dgm:cxn modelId="{926374D6-A92C-4ADC-B89B-ACD12C43C7A6}" type="presParOf" srcId="{C683DC0F-3AD0-4549-B573-D6F9B7086C79}" destId="{6942A398-BD98-40CE-82B8-E3DC3A9D969C}" srcOrd="0" destOrd="0" presId="urn:microsoft.com/office/officeart/2008/layout/VerticalCurvedList"/>
    <dgm:cxn modelId="{DFA12E60-B2F1-41D2-B792-E1CAE988768B}" type="presParOf" srcId="{6942A398-BD98-40CE-82B8-E3DC3A9D969C}" destId="{29A2D9A9-348A-42AC-9E96-9FAF57C088B6}" srcOrd="0" destOrd="0" presId="urn:microsoft.com/office/officeart/2008/layout/VerticalCurvedList"/>
    <dgm:cxn modelId="{17A75714-8F74-4E18-8EFF-D23236A158A5}" type="presParOf" srcId="{6942A398-BD98-40CE-82B8-E3DC3A9D969C}" destId="{141477CD-8BB9-4E78-9AE3-16F64E7056AE}" srcOrd="1" destOrd="0" presId="urn:microsoft.com/office/officeart/2008/layout/VerticalCurvedList"/>
    <dgm:cxn modelId="{242E3E81-962E-4FDB-AE2B-336A067BF42D}" type="presParOf" srcId="{6942A398-BD98-40CE-82B8-E3DC3A9D969C}" destId="{53FDE7D3-89C8-4E46-AA66-0DF5EC4A021D}" srcOrd="2" destOrd="0" presId="urn:microsoft.com/office/officeart/2008/layout/VerticalCurvedList"/>
    <dgm:cxn modelId="{96EA35F6-B74F-42CC-932D-08885A1851D9}" type="presParOf" srcId="{6942A398-BD98-40CE-82B8-E3DC3A9D969C}" destId="{690C18A2-9689-44AD-978F-693D5EAA540D}" srcOrd="3" destOrd="0" presId="urn:microsoft.com/office/officeart/2008/layout/VerticalCurvedList"/>
    <dgm:cxn modelId="{0A75512A-CB94-4B0D-8B8F-7EEA8D048F68}" type="presParOf" srcId="{C683DC0F-3AD0-4549-B573-D6F9B7086C79}" destId="{985D890C-4B44-4A12-9765-8DD73C550C85}" srcOrd="1" destOrd="0" presId="urn:microsoft.com/office/officeart/2008/layout/VerticalCurvedList"/>
    <dgm:cxn modelId="{6E661E79-3A9B-4ED3-9754-ABAFD42150A0}" type="presParOf" srcId="{C683DC0F-3AD0-4549-B573-D6F9B7086C79}" destId="{3D894A2C-42F2-4D24-A09F-14720DFACF73}" srcOrd="2" destOrd="0" presId="urn:microsoft.com/office/officeart/2008/layout/VerticalCurvedList"/>
    <dgm:cxn modelId="{FFB6E74C-55E3-4498-9812-A525419A19AB}" type="presParOf" srcId="{3D894A2C-42F2-4D24-A09F-14720DFACF73}" destId="{F124D53A-BE1A-4F1C-A9CC-412DFED69058}" srcOrd="0" destOrd="0" presId="urn:microsoft.com/office/officeart/2008/layout/VerticalCurvedList"/>
    <dgm:cxn modelId="{CE8CCEC0-0327-4C3D-B4CC-C79EF823C2A5}" type="presParOf" srcId="{C683DC0F-3AD0-4549-B573-D6F9B7086C79}" destId="{FF35744F-F8D2-4665-A8FC-21C8A35B9E8C}" srcOrd="3" destOrd="0" presId="urn:microsoft.com/office/officeart/2008/layout/VerticalCurvedList"/>
    <dgm:cxn modelId="{CF17C473-04C5-4970-AB28-77DC7EFC088C}" type="presParOf" srcId="{C683DC0F-3AD0-4549-B573-D6F9B7086C79}" destId="{1BB93BF4-D9C6-40C5-9517-5DCDE212F507}" srcOrd="4" destOrd="0" presId="urn:microsoft.com/office/officeart/2008/layout/VerticalCurvedList"/>
    <dgm:cxn modelId="{AEB08E74-7EF3-4EBF-886A-AB1BF4748B65}" type="presParOf" srcId="{1BB93BF4-D9C6-40C5-9517-5DCDE212F507}" destId="{3AA21519-9EAC-4DEE-9EAA-6EBEA24C0BF8}" srcOrd="0" destOrd="0" presId="urn:microsoft.com/office/officeart/2008/layout/VerticalCurvedList"/>
    <dgm:cxn modelId="{08B36D74-A011-49A1-924F-C5DC641ACB7A}" type="presParOf" srcId="{C683DC0F-3AD0-4549-B573-D6F9B7086C79}" destId="{C3F09E0B-5677-49D7-B81D-18B4581D3060}" srcOrd="5" destOrd="0" presId="urn:microsoft.com/office/officeart/2008/layout/VerticalCurvedList"/>
    <dgm:cxn modelId="{46C031DD-AD41-4569-84AC-39C58DC1851A}" type="presParOf" srcId="{C683DC0F-3AD0-4549-B573-D6F9B7086C79}" destId="{9B868F62-E9F8-4704-8E1B-7217C3F1DEC9}" srcOrd="6" destOrd="0" presId="urn:microsoft.com/office/officeart/2008/layout/VerticalCurvedList"/>
    <dgm:cxn modelId="{D6CFEE7A-C67F-428E-82A5-8740573A384F}" type="presParOf" srcId="{9B868F62-E9F8-4704-8E1B-7217C3F1DEC9}" destId="{4305B2CD-9CFF-493E-B79A-C956FA1E42A8}" srcOrd="0" destOrd="0" presId="urn:microsoft.com/office/officeart/2008/layout/VerticalCurvedList"/>
    <dgm:cxn modelId="{834B8677-D5EF-444A-90CA-77A3B35C2F68}" type="presParOf" srcId="{C683DC0F-3AD0-4549-B573-D6F9B7086C79}" destId="{16BFE53E-53B7-43DC-9D33-CA8E8AA0D3F2}" srcOrd="7" destOrd="0" presId="urn:microsoft.com/office/officeart/2008/layout/VerticalCurvedList"/>
    <dgm:cxn modelId="{45B9B871-086F-4E99-8169-8F05BE19C8E0}" type="presParOf" srcId="{C683DC0F-3AD0-4549-B573-D6F9B7086C79}" destId="{6EE3B771-A488-4A39-8ECD-4AEA92152EB4}" srcOrd="8" destOrd="0" presId="urn:microsoft.com/office/officeart/2008/layout/VerticalCurvedList"/>
    <dgm:cxn modelId="{A153F3DA-3FA3-428F-B53A-7313E8DFEA0E}" type="presParOf" srcId="{6EE3B771-A488-4A39-8ECD-4AEA92152EB4}" destId="{BDF811E5-05D5-4D89-BA99-4B581367113B}" srcOrd="0" destOrd="0" presId="urn:microsoft.com/office/officeart/2008/layout/VerticalCurvedList"/>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77CD-8BB9-4E78-9AE3-16F64E7056AE}">
      <dsp:nvSpPr>
        <dsp:cNvPr id="0" name=""/>
        <dsp:cNvSpPr/>
      </dsp:nvSpPr>
      <dsp:spPr>
        <a:xfrm>
          <a:off x="-5338252" y="-817502"/>
          <a:ext cx="6356534" cy="6356534"/>
        </a:xfrm>
        <a:prstGeom prst="blockArc">
          <a:avLst>
            <a:gd name="adj1" fmla="val 18900000"/>
            <a:gd name="adj2" fmla="val 2700000"/>
            <a:gd name="adj3" fmla="val 354"/>
          </a:avLst>
        </a:pr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985D890C-4B44-4A12-9765-8DD73C550C85}">
      <dsp:nvSpPr>
        <dsp:cNvPr id="0" name=""/>
        <dsp:cNvSpPr/>
      </dsp:nvSpPr>
      <dsp:spPr>
        <a:xfrm>
          <a:off x="533118" y="362991"/>
          <a:ext cx="9768385"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ea typeface="Ebrima" panose="02000000000000000000" pitchFamily="2" charset="0"/>
              <a:cs typeface="Ebrima" panose="02000000000000000000" pitchFamily="2" charset="0"/>
            </a:rPr>
            <a:t>Component 1:  Financing for PHC services using NHI payments </a:t>
          </a:r>
        </a:p>
      </dsp:txBody>
      <dsp:txXfrm>
        <a:off x="533118" y="362991"/>
        <a:ext cx="9768385" cy="726360"/>
      </dsp:txXfrm>
    </dsp:sp>
    <dsp:sp modelId="{F124D53A-BE1A-4F1C-A9CC-412DFED69058}">
      <dsp:nvSpPr>
        <dsp:cNvPr id="0" name=""/>
        <dsp:cNvSpPr/>
      </dsp:nvSpPr>
      <dsp:spPr>
        <a:xfrm>
          <a:off x="79143" y="272196"/>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F35744F-F8D2-4665-A8FC-21C8A35B9E8C}">
      <dsp:nvSpPr>
        <dsp:cNvPr id="0" name=""/>
        <dsp:cNvSpPr/>
      </dsp:nvSpPr>
      <dsp:spPr>
        <a:xfrm>
          <a:off x="949557" y="1452720"/>
          <a:ext cx="9351946"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ea typeface="Ebrima" panose="02000000000000000000" pitchFamily="2" charset="0"/>
              <a:cs typeface="Ebrima" panose="02000000000000000000" pitchFamily="2" charset="0"/>
            </a:rPr>
            <a:t>Component 2: Integrated PHC Service Delivery</a:t>
          </a:r>
        </a:p>
      </dsp:txBody>
      <dsp:txXfrm>
        <a:off x="949557" y="1452720"/>
        <a:ext cx="9351946" cy="726360"/>
      </dsp:txXfrm>
    </dsp:sp>
    <dsp:sp modelId="{3AA21519-9EAC-4DEE-9EAA-6EBEA24C0BF8}">
      <dsp:nvSpPr>
        <dsp:cNvPr id="0" name=""/>
        <dsp:cNvSpPr/>
      </dsp:nvSpPr>
      <dsp:spPr>
        <a:xfrm>
          <a:off x="495582" y="1361925"/>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C3F09E0B-5677-49D7-B81D-18B4581D3060}">
      <dsp:nvSpPr>
        <dsp:cNvPr id="0" name=""/>
        <dsp:cNvSpPr/>
      </dsp:nvSpPr>
      <dsp:spPr>
        <a:xfrm>
          <a:off x="922904" y="2542448"/>
          <a:ext cx="9351946"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ea typeface="Ebrima" panose="02000000000000000000" pitchFamily="2" charset="0"/>
              <a:cs typeface="Ebrima" panose="02000000000000000000" pitchFamily="2" charset="0"/>
            </a:rPr>
            <a:t>Component 3:  Adaptive Learning and Project Management</a:t>
          </a:r>
        </a:p>
      </dsp:txBody>
      <dsp:txXfrm>
        <a:off x="922904" y="2542448"/>
        <a:ext cx="9351946" cy="726360"/>
      </dsp:txXfrm>
    </dsp:sp>
    <dsp:sp modelId="{4305B2CD-9CFF-493E-B79A-C956FA1E42A8}">
      <dsp:nvSpPr>
        <dsp:cNvPr id="0" name=""/>
        <dsp:cNvSpPr/>
      </dsp:nvSpPr>
      <dsp:spPr>
        <a:xfrm>
          <a:off x="495582" y="2451653"/>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16BFE53E-53B7-43DC-9D33-CA8E8AA0D3F2}">
      <dsp:nvSpPr>
        <dsp:cNvPr id="0" name=""/>
        <dsp:cNvSpPr/>
      </dsp:nvSpPr>
      <dsp:spPr>
        <a:xfrm>
          <a:off x="533118" y="3632177"/>
          <a:ext cx="9768385" cy="72636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54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ea typeface="Ebrima" panose="02000000000000000000" pitchFamily="2" charset="0"/>
              <a:cs typeface="Ebrima" panose="02000000000000000000" pitchFamily="2" charset="0"/>
            </a:rPr>
            <a:t>Component 4:  Contingent Emergency Response</a:t>
          </a:r>
        </a:p>
      </dsp:txBody>
      <dsp:txXfrm>
        <a:off x="533118" y="3632177"/>
        <a:ext cx="9768385" cy="726360"/>
      </dsp:txXfrm>
    </dsp:sp>
    <dsp:sp modelId="{BDF811E5-05D5-4D89-BA99-4B581367113B}">
      <dsp:nvSpPr>
        <dsp:cNvPr id="0" name=""/>
        <dsp:cNvSpPr/>
      </dsp:nvSpPr>
      <dsp:spPr>
        <a:xfrm>
          <a:off x="79143" y="3541382"/>
          <a:ext cx="907950" cy="907950"/>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1440" tIns="45720" rIns="91440" bIns="45720" rtlCol="0"/>
          <a:lstStyle>
            <a:lvl1pPr algn="r">
              <a:defRPr sz="1200"/>
            </a:lvl1pPr>
          </a:lstStyle>
          <a:p>
            <a:fld id="{AC0262F4-D211-4A5B-9FA5-BBE4759FAAE7}" type="datetimeFigureOut">
              <a:rPr lang="en-US" smtClean="0"/>
              <a:t>3/26/2024</a:t>
            </a:fld>
            <a:endParaRPr lang="en-US"/>
          </a:p>
        </p:txBody>
      </p:sp>
      <p:sp>
        <p:nvSpPr>
          <p:cNvPr id="4" name="Slide Image Placeholder 3"/>
          <p:cNvSpPr>
            <a:spLocks noGrp="1" noRot="1" noChangeAspect="1"/>
          </p:cNvSpPr>
          <p:nvPr>
            <p:ph type="sldImg" idx="2"/>
          </p:nvPr>
        </p:nvSpPr>
        <p:spPr>
          <a:xfrm>
            <a:off x="733425"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1440" tIns="45720" rIns="91440" bIns="45720" rtlCol="0" anchor="b"/>
          <a:lstStyle>
            <a:lvl1pPr algn="r">
              <a:defRPr sz="1200"/>
            </a:lvl1pPr>
          </a:lstStyle>
          <a:p>
            <a:fld id="{591C773B-FEE6-4CEF-838D-68398E8C5573}" type="slidenum">
              <a:rPr lang="en-US" smtClean="0"/>
              <a:t>‹#›</a:t>
            </a:fld>
            <a:endParaRPr lang="en-US"/>
          </a:p>
        </p:txBody>
      </p:sp>
    </p:spTree>
    <p:extLst>
      <p:ext uri="{BB962C8B-B14F-4D97-AF65-F5344CB8AC3E}">
        <p14:creationId xmlns:p14="http://schemas.microsoft.com/office/powerpoint/2010/main" val="82614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1A4EE-ED57-8746-9801-6BCDEF702D6A}" type="slidenum">
              <a:rPr lang="en-US" smtClean="0"/>
              <a:t>6</a:t>
            </a:fld>
            <a:endParaRPr lang="en-US"/>
          </a:p>
        </p:txBody>
      </p:sp>
    </p:spTree>
    <p:extLst>
      <p:ext uri="{BB962C8B-B14F-4D97-AF65-F5344CB8AC3E}">
        <p14:creationId xmlns:p14="http://schemas.microsoft.com/office/powerpoint/2010/main" val="28941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81324-6339-4428-B910-8296A990F9E3}" type="slidenum">
              <a:rPr lang="en-US" smtClean="0"/>
              <a:t>36</a:t>
            </a:fld>
            <a:endParaRPr lang="en-US"/>
          </a:p>
        </p:txBody>
      </p:sp>
    </p:spTree>
    <p:extLst>
      <p:ext uri="{BB962C8B-B14F-4D97-AF65-F5344CB8AC3E}">
        <p14:creationId xmlns:p14="http://schemas.microsoft.com/office/powerpoint/2010/main" val="410183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C773B-FEE6-4CEF-838D-68398E8C5573}" type="slidenum">
              <a:rPr lang="en-US" smtClean="0"/>
              <a:t>41</a:t>
            </a:fld>
            <a:endParaRPr lang="en-US"/>
          </a:p>
        </p:txBody>
      </p:sp>
    </p:spTree>
    <p:extLst>
      <p:ext uri="{BB962C8B-B14F-4D97-AF65-F5344CB8AC3E}">
        <p14:creationId xmlns:p14="http://schemas.microsoft.com/office/powerpoint/2010/main" val="10077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C773B-FEE6-4CEF-838D-68398E8C5573}" type="slidenum">
              <a:rPr lang="en-US" smtClean="0"/>
              <a:t>43</a:t>
            </a:fld>
            <a:endParaRPr lang="en-US"/>
          </a:p>
        </p:txBody>
      </p:sp>
    </p:spTree>
    <p:extLst>
      <p:ext uri="{BB962C8B-B14F-4D97-AF65-F5344CB8AC3E}">
        <p14:creationId xmlns:p14="http://schemas.microsoft.com/office/powerpoint/2010/main" val="289320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81324-6339-4428-B910-8296A990F9E3}" type="slidenum">
              <a:rPr lang="en-US" smtClean="0"/>
              <a:t>13</a:t>
            </a:fld>
            <a:endParaRPr lang="en-US"/>
          </a:p>
        </p:txBody>
      </p:sp>
    </p:spTree>
    <p:extLst>
      <p:ext uri="{BB962C8B-B14F-4D97-AF65-F5344CB8AC3E}">
        <p14:creationId xmlns:p14="http://schemas.microsoft.com/office/powerpoint/2010/main" val="101989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1A4EE-ED57-8746-9801-6BCDEF702D6A}" type="slidenum">
              <a:rPr lang="en-US" smtClean="0"/>
              <a:t>15</a:t>
            </a:fld>
            <a:endParaRPr lang="en-US"/>
          </a:p>
        </p:txBody>
      </p:sp>
    </p:spTree>
    <p:extLst>
      <p:ext uri="{BB962C8B-B14F-4D97-AF65-F5344CB8AC3E}">
        <p14:creationId xmlns:p14="http://schemas.microsoft.com/office/powerpoint/2010/main" val="416088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81324-6339-4428-B910-8296A990F9E3}" type="slidenum">
              <a:rPr lang="en-US" smtClean="0"/>
              <a:t>23</a:t>
            </a:fld>
            <a:endParaRPr lang="en-US"/>
          </a:p>
        </p:txBody>
      </p:sp>
    </p:spTree>
    <p:extLst>
      <p:ext uri="{BB962C8B-B14F-4D97-AF65-F5344CB8AC3E}">
        <p14:creationId xmlns:p14="http://schemas.microsoft.com/office/powerpoint/2010/main" val="172100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81324-6339-4428-B910-8296A990F9E3}" type="slidenum">
              <a:rPr lang="en-US" smtClean="0"/>
              <a:t>27</a:t>
            </a:fld>
            <a:endParaRPr lang="en-US"/>
          </a:p>
        </p:txBody>
      </p:sp>
    </p:spTree>
    <p:extLst>
      <p:ext uri="{BB962C8B-B14F-4D97-AF65-F5344CB8AC3E}">
        <p14:creationId xmlns:p14="http://schemas.microsoft.com/office/powerpoint/2010/main" val="163327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81324-6339-4428-B910-8296A990F9E3}" type="slidenum">
              <a:rPr lang="en-US" smtClean="0"/>
              <a:t>30</a:t>
            </a:fld>
            <a:endParaRPr lang="en-US"/>
          </a:p>
        </p:txBody>
      </p:sp>
    </p:spTree>
    <p:extLst>
      <p:ext uri="{BB962C8B-B14F-4D97-AF65-F5344CB8AC3E}">
        <p14:creationId xmlns:p14="http://schemas.microsoft.com/office/powerpoint/2010/main" val="217035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81324-6339-4428-B910-8296A990F9E3}" type="slidenum">
              <a:rPr lang="en-US" smtClean="0"/>
              <a:t>34</a:t>
            </a:fld>
            <a:endParaRPr lang="en-US"/>
          </a:p>
        </p:txBody>
      </p:sp>
    </p:spTree>
    <p:extLst>
      <p:ext uri="{BB962C8B-B14F-4D97-AF65-F5344CB8AC3E}">
        <p14:creationId xmlns:p14="http://schemas.microsoft.com/office/powerpoint/2010/main" val="296535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CA32-86B5-93C9-4139-DD98C67C1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3BA86-2656-EA57-E8CC-61E21EBF9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C263D2-9FA2-875C-96B3-EFC09317BA2A}"/>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5" name="Footer Placeholder 4">
            <a:extLst>
              <a:ext uri="{FF2B5EF4-FFF2-40B4-BE49-F238E27FC236}">
                <a16:creationId xmlns:a16="http://schemas.microsoft.com/office/drawing/2014/main" id="{50427536-CD2A-ABE8-843A-2AA34D688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7E2CD-8BE0-96B5-D051-2C2996698367}"/>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31347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EDC3-CF37-D653-830C-194A9B5F4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06D10-57CC-F5F5-D17C-F1DC64835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D2893-21D5-2664-3F81-E197EFDF10C7}"/>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5" name="Footer Placeholder 4">
            <a:extLst>
              <a:ext uri="{FF2B5EF4-FFF2-40B4-BE49-F238E27FC236}">
                <a16:creationId xmlns:a16="http://schemas.microsoft.com/office/drawing/2014/main" id="{B45FB59E-7D20-7990-019A-ABD2BE6F4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266F5-A75B-BE2E-5D40-E75C3E6D912B}"/>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298768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27CDA-73E4-4885-0B99-DBF6E440C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84CA2-161A-434E-182C-9FD4BC11EF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0B094-54BA-EBAF-0548-F949844351BE}"/>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5" name="Footer Placeholder 4">
            <a:extLst>
              <a:ext uri="{FF2B5EF4-FFF2-40B4-BE49-F238E27FC236}">
                <a16:creationId xmlns:a16="http://schemas.microsoft.com/office/drawing/2014/main" id="{930EEAE8-2235-E213-5CAD-5167A8B76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0F411-9B72-B3C7-69CD-A76DC49175DD}"/>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409242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1AF3-5EA6-83AB-BF30-2FE50DBB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C1AEF-9E5F-6CC4-BEE7-C124267F58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48B0F-7F0C-0B39-5724-2DC52102EF9F}"/>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5" name="Footer Placeholder 4">
            <a:extLst>
              <a:ext uri="{FF2B5EF4-FFF2-40B4-BE49-F238E27FC236}">
                <a16:creationId xmlns:a16="http://schemas.microsoft.com/office/drawing/2014/main" id="{E0CA8AC3-D64C-3285-6611-F37A9BAEF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C6BFB-4E03-4952-E1A9-B3AF95A1A844}"/>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31502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F5FB-87AF-D90B-2B6B-0725C93DE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F51FB5-58AF-9ACC-F155-0524E5A95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8F0AD-A49F-E61F-6EA5-4895832B47E4}"/>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5" name="Footer Placeholder 4">
            <a:extLst>
              <a:ext uri="{FF2B5EF4-FFF2-40B4-BE49-F238E27FC236}">
                <a16:creationId xmlns:a16="http://schemas.microsoft.com/office/drawing/2014/main" id="{755FD1FF-00FF-0F3D-BD78-90D133B62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84C51-D732-49DF-8386-97F3D78924B7}"/>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216689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60E1-36D9-C91E-4F0F-CB20B2DBA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A6F83-B435-280C-25A3-19E5E54959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C34F0-2139-C201-03CA-E1BB863DF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4D8FF-6C59-77E2-1071-BA9EB3616CCC}"/>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6" name="Footer Placeholder 5">
            <a:extLst>
              <a:ext uri="{FF2B5EF4-FFF2-40B4-BE49-F238E27FC236}">
                <a16:creationId xmlns:a16="http://schemas.microsoft.com/office/drawing/2014/main" id="{1345971C-74A6-B9D6-5935-4762AAFEC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7F046-F50C-C3AC-EFC1-6F787B8D0656}"/>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22508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E09A-5D85-148E-987B-0ACA90F849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868EF-E2F1-E333-CD46-555C2CED3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1A9C6-BF9C-034C-140D-7EE38D5F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1B351-276D-7C9D-640A-FB27267B2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340556-1B2F-0CF8-406A-88521F600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1528B2-1A4D-2FBE-8A67-64B0B76E122B}"/>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8" name="Footer Placeholder 7">
            <a:extLst>
              <a:ext uri="{FF2B5EF4-FFF2-40B4-BE49-F238E27FC236}">
                <a16:creationId xmlns:a16="http://schemas.microsoft.com/office/drawing/2014/main" id="{640412BF-1356-53DC-E473-A627C173B7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FEFE4-A61B-3A56-D461-B75E01FDE4B8}"/>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56773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8C05-EDF7-9752-9C76-2E501A49C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808E0-FA10-A4F7-3FAB-877D67211577}"/>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4" name="Footer Placeholder 3">
            <a:extLst>
              <a:ext uri="{FF2B5EF4-FFF2-40B4-BE49-F238E27FC236}">
                <a16:creationId xmlns:a16="http://schemas.microsoft.com/office/drawing/2014/main" id="{776933C5-F8F9-47AF-92F0-FD9426E82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441D2-93F7-D83E-317E-98FAF6B57670}"/>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323678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873B2-D478-1B22-CC29-523C7596F267}"/>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3" name="Footer Placeholder 2">
            <a:extLst>
              <a:ext uri="{FF2B5EF4-FFF2-40B4-BE49-F238E27FC236}">
                <a16:creationId xmlns:a16="http://schemas.microsoft.com/office/drawing/2014/main" id="{CBBDB68B-8A9F-88C3-16DC-EAC795BDDD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F04CA-791A-3F91-C9BD-40D7FA61196D}"/>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370911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AB4F-C0A9-D59D-0756-9AB18E51C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BF412-7042-7CCB-BF47-8FA1E481C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8E40F1-330A-23EB-C794-83320E71A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176E9-DCC6-E344-83A0-EEDF5EB2ABB2}"/>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6" name="Footer Placeholder 5">
            <a:extLst>
              <a:ext uri="{FF2B5EF4-FFF2-40B4-BE49-F238E27FC236}">
                <a16:creationId xmlns:a16="http://schemas.microsoft.com/office/drawing/2014/main" id="{8141D683-2D3F-BC17-4958-EC3A78E50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725A1-EC1B-610F-C72F-CCC2D55AAB19}"/>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364980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4217-8B03-0BA3-1F19-83CA47C81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3E9BB-8567-2887-0B24-0FF1DBF05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325A5-D5D9-8A20-854C-21F3ED1F1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9C328-AB85-CAA5-8CCE-8102572D9D61}"/>
              </a:ext>
            </a:extLst>
          </p:cNvPr>
          <p:cNvSpPr>
            <a:spLocks noGrp="1"/>
          </p:cNvSpPr>
          <p:nvPr>
            <p:ph type="dt" sz="half" idx="10"/>
          </p:nvPr>
        </p:nvSpPr>
        <p:spPr/>
        <p:txBody>
          <a:bodyPr/>
          <a:lstStyle/>
          <a:p>
            <a:fld id="{24ED9369-75D2-4822-A815-B8DE6C8DDDDC}" type="datetimeFigureOut">
              <a:rPr lang="en-US" smtClean="0"/>
              <a:t>3/26/2024</a:t>
            </a:fld>
            <a:endParaRPr lang="en-US"/>
          </a:p>
        </p:txBody>
      </p:sp>
      <p:sp>
        <p:nvSpPr>
          <p:cNvPr id="6" name="Footer Placeholder 5">
            <a:extLst>
              <a:ext uri="{FF2B5EF4-FFF2-40B4-BE49-F238E27FC236}">
                <a16:creationId xmlns:a16="http://schemas.microsoft.com/office/drawing/2014/main" id="{357AB46E-C47B-2916-1EDB-188FB986C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D53E7-9729-E1BB-0B6E-9C8BD1B52319}"/>
              </a:ext>
            </a:extLst>
          </p:cNvPr>
          <p:cNvSpPr>
            <a:spLocks noGrp="1"/>
          </p:cNvSpPr>
          <p:nvPr>
            <p:ph type="sldNum" sz="quarter" idx="12"/>
          </p:nvPr>
        </p:nvSpPr>
        <p:spPr/>
        <p:txBody>
          <a:bodyPr/>
          <a:lstStyle/>
          <a:p>
            <a:fld id="{D4891755-D4E4-4CDB-B1F6-FB89FB8E22ED}" type="slidenum">
              <a:rPr lang="en-US" smtClean="0"/>
              <a:t>‹#›</a:t>
            </a:fld>
            <a:endParaRPr lang="en-US"/>
          </a:p>
        </p:txBody>
      </p:sp>
    </p:spTree>
    <p:extLst>
      <p:ext uri="{BB962C8B-B14F-4D97-AF65-F5344CB8AC3E}">
        <p14:creationId xmlns:p14="http://schemas.microsoft.com/office/powerpoint/2010/main" val="190245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2CB7E-807D-DB91-969E-4BCE98BA5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86D1E8-6E81-92EB-04AE-D1D0D2A88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D77AA-1408-012E-5C18-88CF7E517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9369-75D2-4822-A815-B8DE6C8DDDDC}" type="datetimeFigureOut">
              <a:rPr lang="en-US" smtClean="0"/>
              <a:t>3/26/2024</a:t>
            </a:fld>
            <a:endParaRPr lang="en-US"/>
          </a:p>
        </p:txBody>
      </p:sp>
      <p:sp>
        <p:nvSpPr>
          <p:cNvPr id="5" name="Footer Placeholder 4">
            <a:extLst>
              <a:ext uri="{FF2B5EF4-FFF2-40B4-BE49-F238E27FC236}">
                <a16:creationId xmlns:a16="http://schemas.microsoft.com/office/drawing/2014/main" id="{452FF54D-7030-ECDE-8234-202EB494F6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EF35D4-17C8-953A-0ED1-7D81ED5AD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91755-D4E4-4CDB-B1F6-FB89FB8E22ED}" type="slidenum">
              <a:rPr lang="en-US" smtClean="0"/>
              <a:t>‹#›</a:t>
            </a:fld>
            <a:endParaRPr lang="en-US"/>
          </a:p>
        </p:txBody>
      </p:sp>
    </p:spTree>
    <p:extLst>
      <p:ext uri="{BB962C8B-B14F-4D97-AF65-F5344CB8AC3E}">
        <p14:creationId xmlns:p14="http://schemas.microsoft.com/office/powerpoint/2010/main" val="363999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9B10F9-81C1-C60A-07C3-3C48FFF745E5}"/>
              </a:ext>
            </a:extLst>
          </p:cNvPr>
          <p:cNvSpPr>
            <a:spLocks noGrp="1"/>
          </p:cNvSpPr>
          <p:nvPr>
            <p:ph type="ctrTitle"/>
          </p:nvPr>
        </p:nvSpPr>
        <p:spPr>
          <a:xfrm>
            <a:off x="763929" y="977900"/>
            <a:ext cx="10972551" cy="2685676"/>
          </a:xfrm>
        </p:spPr>
        <p:txBody>
          <a:bodyPr anchor="ctr">
            <a:noAutofit/>
          </a:bodyPr>
          <a:lstStyle/>
          <a:p>
            <a:pPr>
              <a:lnSpc>
                <a:spcPct val="150000"/>
              </a:lnSpc>
            </a:pPr>
            <a:r>
              <a:rPr lang="en-US" sz="4000" b="1" u="sng" dirty="0">
                <a:solidFill>
                  <a:schemeClr val="bg1"/>
                </a:solidFill>
                <a:effectLst/>
                <a:ea typeface="Calibri" panose="020F0502020204030204" pitchFamily="34" charset="0"/>
                <a:cs typeface="Phetsarath OT" panose="02000500000000000001" pitchFamily="2" charset="2"/>
              </a:rPr>
              <a:t>Progress Update</a:t>
            </a:r>
            <a:br>
              <a:rPr lang="lo-LA" sz="4000" b="1" u="sng" dirty="0">
                <a:solidFill>
                  <a:schemeClr val="bg1"/>
                </a:solidFill>
                <a:effectLst/>
                <a:ea typeface="Calibri" panose="020F0502020204030204" pitchFamily="34" charset="0"/>
                <a:cs typeface="Phetsarath OT" panose="02000500000000000001" pitchFamily="2" charset="2"/>
              </a:rPr>
            </a:br>
            <a:r>
              <a:rPr lang="en-US" sz="4000" b="1" u="sng" dirty="0">
                <a:solidFill>
                  <a:srgbClr val="FFFFFF"/>
                </a:solidFill>
                <a:effectLst>
                  <a:outerShdw blurRad="38100" dist="38100" dir="2700000" algn="tl">
                    <a:srgbClr val="000000">
                      <a:alpha val="43137"/>
                    </a:srgbClr>
                  </a:outerShdw>
                </a:effectLst>
                <a:cs typeface="Phetsarath OT" panose="02000500000000000000" pitchFamily="2" charset="0"/>
              </a:rPr>
              <a:t>HIV - PBC preparation under HANSA II (2024 – 2026)</a:t>
            </a:r>
            <a:br>
              <a:rPr lang="en-US" sz="4000" b="1" u="sng" dirty="0">
                <a:solidFill>
                  <a:srgbClr val="FFFFFF"/>
                </a:solidFill>
                <a:effectLst>
                  <a:outerShdw blurRad="38100" dist="38100" dir="2700000" algn="tl">
                    <a:srgbClr val="000000">
                      <a:alpha val="43137"/>
                    </a:srgbClr>
                  </a:outerShdw>
                </a:effectLst>
                <a:cs typeface="Phetsarath OT" panose="02000500000000000000" pitchFamily="2" charset="0"/>
              </a:rPr>
            </a:br>
            <a:r>
              <a:rPr lang="en-US" sz="4000" b="1" u="sng" dirty="0">
                <a:solidFill>
                  <a:srgbClr val="FFFFFF"/>
                </a:solidFill>
                <a:effectLst>
                  <a:outerShdw blurRad="38100" dist="38100" dir="2700000" algn="tl">
                    <a:srgbClr val="000000">
                      <a:alpha val="43137"/>
                    </a:srgbClr>
                  </a:outerShdw>
                </a:effectLst>
                <a:cs typeface="Phetsarath OT" panose="02000500000000000000" pitchFamily="2" charset="0"/>
              </a:rPr>
              <a:t>(PBC-6)</a:t>
            </a:r>
            <a:endParaRPr lang="en-US" sz="4000" dirty="0">
              <a:solidFill>
                <a:srgbClr val="FFFFFF"/>
              </a:solidFill>
            </a:endParaRPr>
          </a:p>
        </p:txBody>
      </p:sp>
      <p:sp>
        <p:nvSpPr>
          <p:cNvPr id="3" name="Subtitle 2">
            <a:extLst>
              <a:ext uri="{FF2B5EF4-FFF2-40B4-BE49-F238E27FC236}">
                <a16:creationId xmlns:a16="http://schemas.microsoft.com/office/drawing/2014/main" id="{CE7C6092-772D-EF03-EF12-A5F5A60C191A}"/>
              </a:ext>
            </a:extLst>
          </p:cNvPr>
          <p:cNvSpPr>
            <a:spLocks noGrp="1"/>
          </p:cNvSpPr>
          <p:nvPr>
            <p:ph type="subTitle" idx="1"/>
          </p:nvPr>
        </p:nvSpPr>
        <p:spPr>
          <a:xfrm>
            <a:off x="1011723" y="5014543"/>
            <a:ext cx="10005951" cy="1458258"/>
          </a:xfrm>
        </p:spPr>
        <p:txBody>
          <a:bodyPr anchor="ctr">
            <a:normAutofit/>
          </a:bodyPr>
          <a:lstStyle/>
          <a:p>
            <a:pPr marL="0" indent="0">
              <a:buFont typeface="Arial" panose="020B0604020202020204" pitchFamily="34" charset="0"/>
              <a:buNone/>
            </a:pPr>
            <a:r>
              <a:rPr lang="en-US" sz="1800" b="1" dirty="0">
                <a:solidFill>
                  <a:srgbClr val="0070C0"/>
                </a:solidFill>
                <a:latin typeface="+mj-lt"/>
                <a:cs typeface="Phetsarath OT" panose="02000500000000020004" pitchFamily="2" charset="0"/>
              </a:rPr>
              <a:t>1</a:t>
            </a:r>
            <a:r>
              <a:rPr lang="en-US" sz="1800" b="1" baseline="30000" dirty="0">
                <a:solidFill>
                  <a:srgbClr val="0070C0"/>
                </a:solidFill>
                <a:latin typeface="+mj-lt"/>
                <a:cs typeface="Phetsarath OT" panose="02000500000000020004" pitchFamily="2" charset="0"/>
              </a:rPr>
              <a:t>st</a:t>
            </a:r>
            <a:r>
              <a:rPr lang="en-US" sz="1800" b="1" dirty="0">
                <a:solidFill>
                  <a:srgbClr val="0070C0"/>
                </a:solidFill>
                <a:latin typeface="+mj-lt"/>
                <a:cs typeface="Phetsarath OT" panose="02000500000000020004" pitchFamily="2" charset="0"/>
              </a:rPr>
              <a:t> Plenary CCM Meeting on 26 March 2024</a:t>
            </a:r>
          </a:p>
          <a:p>
            <a:pPr marL="0" indent="0">
              <a:buFont typeface="Arial" panose="020B0604020202020204" pitchFamily="34" charset="0"/>
              <a:buNone/>
            </a:pPr>
            <a:r>
              <a:rPr lang="en-US" sz="1800" b="1" dirty="0">
                <a:solidFill>
                  <a:srgbClr val="0070C0"/>
                </a:solidFill>
                <a:latin typeface="+mj-lt"/>
                <a:cs typeface="Phetsarath OT" panose="02000500000000020004" pitchFamily="2" charset="0"/>
              </a:rPr>
              <a:t>Center for HIV/AIDS and STI (CHAS)</a:t>
            </a:r>
          </a:p>
          <a:p>
            <a:pPr marL="0" indent="0">
              <a:buFont typeface="Arial" panose="020B0604020202020204" pitchFamily="34" charset="0"/>
              <a:buNone/>
            </a:pPr>
            <a:r>
              <a:rPr lang="en-US" sz="1800" b="1" dirty="0">
                <a:solidFill>
                  <a:srgbClr val="0070C0"/>
                </a:solidFill>
                <a:latin typeface="+mj-lt"/>
                <a:cs typeface="Phetsarath OT" panose="02000500000000020004" pitchFamily="2" charset="0"/>
              </a:rPr>
              <a:t>Ministry of Health</a:t>
            </a:r>
            <a:endParaRPr lang="lo-LA" sz="1800" b="1" dirty="0">
              <a:solidFill>
                <a:srgbClr val="0070C0"/>
              </a:solidFill>
              <a:latin typeface="+mj-lt"/>
              <a:cs typeface="Phetsarath OT" panose="02000500000000020004" pitchFamily="2" charset="0"/>
            </a:endParaRPr>
          </a:p>
        </p:txBody>
      </p:sp>
      <p:pic>
        <p:nvPicPr>
          <p:cNvPr id="7" name="Picture 6" descr="Logo">
            <a:extLst>
              <a:ext uri="{FF2B5EF4-FFF2-40B4-BE49-F238E27FC236}">
                <a16:creationId xmlns:a16="http://schemas.microsoft.com/office/drawing/2014/main" id="{B13889E2-EAE8-A89A-08E0-56332ED6C919}"/>
              </a:ext>
            </a:extLst>
          </p:cNvPr>
          <p:cNvPicPr>
            <a:picLocks noChangeAspect="1"/>
          </p:cNvPicPr>
          <p:nvPr/>
        </p:nvPicPr>
        <p:blipFill rotWithShape="1">
          <a:blip r:embed="rId2">
            <a:extLst>
              <a:ext uri="{28A0092B-C50C-407E-A947-70E740481C1C}">
                <a14:useLocalDpi xmlns:a14="http://schemas.microsoft.com/office/drawing/2010/main" val="0"/>
              </a:ext>
            </a:extLst>
          </a:blip>
          <a:srcRect l="3040" r="3210" b="-1"/>
          <a:stretch/>
        </p:blipFill>
        <p:spPr>
          <a:xfrm>
            <a:off x="5680773" y="96596"/>
            <a:ext cx="1103697" cy="1103697"/>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96500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0F9B1F-21B8-47FA-ACB5-1F5796D67F0D}"/>
              </a:ext>
            </a:extLst>
          </p:cNvPr>
          <p:cNvSpPr txBox="1">
            <a:spLocks/>
          </p:cNvSpPr>
          <p:nvPr/>
        </p:nvSpPr>
        <p:spPr>
          <a:xfrm>
            <a:off x="587828" y="151766"/>
            <a:ext cx="11379271" cy="1099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0" cap="none" spc="0" normalizeH="0" baseline="0" noProof="0" dirty="0">
                <a:ln>
                  <a:noFill/>
                </a:ln>
                <a:solidFill>
                  <a:srgbClr val="4472C4">
                    <a:lumMod val="50000"/>
                  </a:srgbClr>
                </a:solidFill>
                <a:effectLst/>
                <a:uLnTx/>
                <a:uFillTx/>
                <a:latin typeface="Franklin Gothic Demi" panose="020B0703020102020204" pitchFamily="34" charset="0"/>
                <a:ea typeface="Ebrima" panose="02000000000000000000" pitchFamily="2" charset="0"/>
                <a:cs typeface="Ebrima" panose="02000000000000000000" pitchFamily="2" charset="0"/>
                <a:sym typeface="Roboto Condensed"/>
              </a:rPr>
              <a:t>HANSA2 Project Components</a:t>
            </a:r>
          </a:p>
        </p:txBody>
      </p:sp>
      <p:cxnSp>
        <p:nvCxnSpPr>
          <p:cNvPr id="7" name="Straight Connector 6">
            <a:extLst>
              <a:ext uri="{FF2B5EF4-FFF2-40B4-BE49-F238E27FC236}">
                <a16:creationId xmlns:a16="http://schemas.microsoft.com/office/drawing/2014/main" id="{A46722C3-FA4F-4A71-A916-502423FDC8E2}"/>
              </a:ext>
            </a:extLst>
          </p:cNvPr>
          <p:cNvCxnSpPr/>
          <p:nvPr/>
        </p:nvCxnSpPr>
        <p:spPr>
          <a:xfrm>
            <a:off x="0" y="1313891"/>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5">
            <a:extLst>
              <a:ext uri="{FF2B5EF4-FFF2-40B4-BE49-F238E27FC236}">
                <a16:creationId xmlns:a16="http://schemas.microsoft.com/office/drawing/2014/main" id="{0975D471-B83B-49C5-B7A4-FF1946925D8F}"/>
              </a:ext>
            </a:extLst>
          </p:cNvPr>
          <p:cNvGraphicFramePr>
            <a:graphicFrameLocks/>
          </p:cNvGraphicFramePr>
          <p:nvPr/>
        </p:nvGraphicFramePr>
        <p:xfrm>
          <a:off x="1166674" y="1583140"/>
          <a:ext cx="10367075" cy="4721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635CFC5B-8262-4CEE-950F-81BDF61CE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F053A-9E31-435A-911A-19F925B353B1}" type="slidenum">
              <a:rPr kumimoji="0" lang="en-US" sz="1200" b="0" i="0" u="none" strike="noStrike" kern="1200" cap="none" spc="0" normalizeH="0" baseline="0" noProof="0" smtClean="0">
                <a:ln>
                  <a:noFill/>
                </a:ln>
                <a:solidFill>
                  <a:srgbClr val="4472C4">
                    <a:lumMod val="50000"/>
                  </a:srgbClr>
                </a:solidFill>
                <a:effectLst/>
                <a:uLnTx/>
                <a:uFillTx/>
                <a:latin typeface="Franklin Gothic Demi" panose="020B07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282819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1F3864"/>
              </a:buClr>
              <a:buSzPts val="1200"/>
              <a:buFont typeface="Arial Narrow"/>
              <a:buNone/>
            </a:pPr>
            <a:fld id="{00000000-1234-1234-1234-123412341234}" type="slidenum">
              <a:rPr lang="en-US" sz="1200" b="0" i="0" u="none" strike="noStrike" cap="none">
                <a:solidFill>
                  <a:srgbClr val="1F3864"/>
                </a:solidFill>
                <a:latin typeface="Arial Narrow"/>
                <a:ea typeface="Arial Narrow"/>
                <a:cs typeface="Arial Narrow"/>
                <a:sym typeface="Arial Narrow"/>
              </a:rPr>
              <a:t>11</a:t>
            </a:fld>
            <a:endParaRPr sz="1200" b="0" i="0" u="none" strike="noStrike" cap="none">
              <a:solidFill>
                <a:srgbClr val="1F3864"/>
              </a:solidFill>
              <a:latin typeface="Arial Narrow"/>
              <a:ea typeface="Arial Narrow"/>
              <a:cs typeface="Arial Narrow"/>
              <a:sym typeface="Arial Narrow"/>
            </a:endParaRPr>
          </a:p>
        </p:txBody>
      </p:sp>
      <p:sp>
        <p:nvSpPr>
          <p:cNvPr id="298" name="Google Shape;298;p16"/>
          <p:cNvSpPr txBox="1"/>
          <p:nvPr/>
        </p:nvSpPr>
        <p:spPr>
          <a:xfrm>
            <a:off x="180975" y="151766"/>
            <a:ext cx="11545996" cy="909591"/>
          </a:xfrm>
          <a:prstGeom prst="rect">
            <a:avLst/>
          </a:prstGeom>
          <a:noFill/>
          <a:ln>
            <a:noFill/>
          </a:ln>
        </p:spPr>
        <p:txBody>
          <a:bodyPr spcFirstLastPara="1" wrap="square" lIns="91425" tIns="45700" rIns="91425" bIns="45700" anchor="b" anchorCtr="0">
            <a:normAutofit fontScale="92500"/>
          </a:bodyPr>
          <a:lstStyle/>
          <a:p>
            <a:pPr>
              <a:lnSpc>
                <a:spcPct val="90000"/>
              </a:lnSpc>
              <a:buClr>
                <a:srgbClr val="1F3864"/>
              </a:buClr>
              <a:buSzPts val="4800"/>
            </a:pPr>
            <a:r>
              <a:rPr lang="en-US" sz="4400" b="1" dirty="0">
                <a:solidFill>
                  <a:schemeClr val="accent1">
                    <a:lumMod val="50000"/>
                  </a:schemeClr>
                </a:solidFill>
                <a:latin typeface="Franklin Gothic Demi" panose="020B0703020102020204" pitchFamily="34" charset="0"/>
                <a:sym typeface="Franklin Gothic"/>
              </a:rPr>
              <a:t>Component 2: Integrated PHC Service Delivery </a:t>
            </a:r>
            <a:endParaRPr sz="4400" b="1" dirty="0">
              <a:solidFill>
                <a:schemeClr val="accent1">
                  <a:lumMod val="50000"/>
                </a:schemeClr>
              </a:solidFill>
              <a:latin typeface="Franklin Gothic Demi" panose="020B0703020102020204" pitchFamily="34" charset="0"/>
            </a:endParaRPr>
          </a:p>
        </p:txBody>
      </p:sp>
      <p:sp>
        <p:nvSpPr>
          <p:cNvPr id="299" name="Google Shape;299;p16"/>
          <p:cNvSpPr txBox="1"/>
          <p:nvPr/>
        </p:nvSpPr>
        <p:spPr>
          <a:xfrm>
            <a:off x="4688021" y="1327477"/>
            <a:ext cx="7447471" cy="5509160"/>
          </a:xfrm>
          <a:prstGeom prst="rect">
            <a:avLst/>
          </a:prstGeom>
          <a:noFill/>
          <a:ln>
            <a:noFill/>
          </a:ln>
        </p:spPr>
        <p:txBody>
          <a:bodyPr spcFirstLastPara="1" wrap="square" lIns="91425" tIns="45700" rIns="91425" bIns="45700" anchor="t" anchorCtr="0">
            <a:spAutoFit/>
          </a:bodyPr>
          <a:lstStyle/>
          <a:p>
            <a:pPr marL="342900" indent="-342900">
              <a:lnSpc>
                <a:spcPct val="110000"/>
              </a:lnSpc>
              <a:buClr>
                <a:schemeClr val="dk1"/>
              </a:buClr>
              <a:buSzPts val="2000"/>
              <a:buFont typeface="Wingdings" panose="05000000000000000000" pitchFamily="2" charset="2"/>
              <a:buChar char="ü"/>
            </a:pPr>
            <a:r>
              <a:rPr lang="en-US" sz="2000" b="1" dirty="0">
                <a:solidFill>
                  <a:schemeClr val="dk1"/>
                </a:solidFill>
                <a:latin typeface="Calibri"/>
                <a:cs typeface="Calibri"/>
                <a:sym typeface="Calibri"/>
              </a:rPr>
              <a:t>Delivering Integrated PHC Services: </a:t>
            </a:r>
            <a:r>
              <a:rPr lang="en-US" sz="2000" dirty="0">
                <a:solidFill>
                  <a:schemeClr val="dk1"/>
                </a:solidFill>
                <a:latin typeface="Calibri"/>
                <a:cs typeface="Calibri"/>
                <a:sym typeface="Calibri"/>
              </a:rPr>
              <a:t>aims to increase access to quality PHC services through a people-centered approach, with a focus on closing gender and equity gaps</a:t>
            </a:r>
          </a:p>
          <a:p>
            <a:pPr marL="342900" indent="-342900">
              <a:lnSpc>
                <a:spcPct val="110000"/>
              </a:lnSpc>
              <a:buClr>
                <a:schemeClr val="dk1"/>
              </a:buClr>
              <a:buSzPts val="2000"/>
              <a:buFont typeface="Wingdings" panose="05000000000000000000" pitchFamily="2" charset="2"/>
              <a:buChar char="ü"/>
            </a:pPr>
            <a:r>
              <a:rPr lang="en-US" sz="2000" b="1" dirty="0">
                <a:solidFill>
                  <a:schemeClr val="dk1"/>
                </a:solidFill>
                <a:latin typeface="Calibri"/>
                <a:cs typeface="Calibri"/>
                <a:sym typeface="Calibri"/>
              </a:rPr>
              <a:t>Integrated PHC service package </a:t>
            </a:r>
            <a:r>
              <a:rPr lang="en-US" sz="2000" dirty="0">
                <a:solidFill>
                  <a:schemeClr val="dk1"/>
                </a:solidFill>
                <a:latin typeface="Calibri"/>
                <a:cs typeface="Calibri"/>
                <a:sym typeface="Calibri"/>
              </a:rPr>
              <a:t>need to be defined: (1) what services to integrate for whom, (2) where integrated services to take place (health facilities, outreach, community), (3) who deliver them (by health workers, volunteers) and (4) how they are financed (program budgets, NHI/QPS funds) </a:t>
            </a:r>
          </a:p>
          <a:p>
            <a:pPr marL="342900" indent="-342900">
              <a:lnSpc>
                <a:spcPct val="110000"/>
              </a:lnSpc>
              <a:buClr>
                <a:schemeClr val="dk1"/>
              </a:buClr>
              <a:buSzPts val="2000"/>
              <a:buFont typeface="Wingdings" panose="05000000000000000000" pitchFamily="2" charset="2"/>
              <a:buChar char="ü"/>
            </a:pPr>
            <a:r>
              <a:rPr lang="en-US" sz="2000" b="1" dirty="0">
                <a:solidFill>
                  <a:schemeClr val="dk1"/>
                </a:solidFill>
                <a:latin typeface="Calibri"/>
                <a:cs typeface="Calibri"/>
                <a:sym typeface="Calibri"/>
              </a:rPr>
              <a:t>It is necessary to ensure a focus on establishing linkages </a:t>
            </a:r>
            <a:r>
              <a:rPr lang="en-US" sz="2000" dirty="0">
                <a:solidFill>
                  <a:schemeClr val="dk1"/>
                </a:solidFill>
                <a:latin typeface="Calibri"/>
                <a:cs typeface="Calibri"/>
                <a:sym typeface="Calibri"/>
              </a:rPr>
              <a:t>across, community, integrated outreach and health facilities with a functional referral system back to the health-facility level. </a:t>
            </a:r>
          </a:p>
          <a:p>
            <a:pPr marL="342900" indent="-342900">
              <a:lnSpc>
                <a:spcPct val="110000"/>
              </a:lnSpc>
              <a:buClr>
                <a:schemeClr val="dk1"/>
              </a:buClr>
              <a:buSzPts val="2000"/>
              <a:buFont typeface="Wingdings" panose="05000000000000000000" pitchFamily="2" charset="2"/>
              <a:buChar char="ü"/>
            </a:pPr>
            <a:r>
              <a:rPr lang="en-US" sz="2000" b="1" i="0" u="none" strike="noStrike" cap="none" dirty="0">
                <a:solidFill>
                  <a:schemeClr val="dk1"/>
                </a:solidFill>
                <a:latin typeface="Calibri"/>
                <a:ea typeface="Calibri"/>
                <a:cs typeface="Calibri"/>
                <a:sym typeface="Calibri"/>
              </a:rPr>
              <a:t>Indicative PBC conditions</a:t>
            </a:r>
            <a:r>
              <a:rPr lang="en-US" sz="2000" b="0" i="0" u="none" strike="noStrike" cap="none" dirty="0">
                <a:solidFill>
                  <a:schemeClr val="dk1"/>
                </a:solidFill>
                <a:latin typeface="Calibri"/>
                <a:ea typeface="Calibri"/>
                <a:cs typeface="Calibri"/>
                <a:sym typeface="Calibri"/>
              </a:rPr>
              <a:t>, eligible expenditures, implementing agencies (central and subnational), and mainstreaming GESI dimension in PBCs need to further discussed and agreed on by implementing entities (departments, centers, programs, CSO, PHOs, DHOs and HCs)</a:t>
            </a:r>
            <a:endParaRPr sz="1800" b="0" i="0" u="none" strike="noStrike" cap="none" dirty="0">
              <a:solidFill>
                <a:schemeClr val="dk1"/>
              </a:solidFill>
              <a:latin typeface="Calibri"/>
              <a:ea typeface="Calibri"/>
              <a:cs typeface="Calibri"/>
              <a:sym typeface="Calibri"/>
            </a:endParaRPr>
          </a:p>
        </p:txBody>
      </p:sp>
      <p:grpSp>
        <p:nvGrpSpPr>
          <p:cNvPr id="300" name="Google Shape;300;p16"/>
          <p:cNvGrpSpPr/>
          <p:nvPr/>
        </p:nvGrpSpPr>
        <p:grpSpPr>
          <a:xfrm>
            <a:off x="303280" y="1885259"/>
            <a:ext cx="4130935" cy="4698298"/>
            <a:chOff x="5996045" y="1697210"/>
            <a:chExt cx="4130935" cy="4298141"/>
          </a:xfrm>
        </p:grpSpPr>
        <p:sp>
          <p:nvSpPr>
            <p:cNvPr id="301" name="Google Shape;301;p16"/>
            <p:cNvSpPr/>
            <p:nvPr/>
          </p:nvSpPr>
          <p:spPr>
            <a:xfrm>
              <a:off x="5996045" y="1697210"/>
              <a:ext cx="4130935" cy="4298141"/>
            </a:xfrm>
            <a:prstGeom prst="roundRect">
              <a:avLst>
                <a:gd name="adj" fmla="val 3401"/>
              </a:avLst>
            </a:prstGeom>
            <a:solidFill>
              <a:srgbClr val="FEF0F2"/>
            </a:solidFill>
            <a:ln w="12700" cap="flat" cmpd="sng">
              <a:solidFill>
                <a:srgbClr val="9B43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Libre Franklin Medium"/>
                <a:ea typeface="Libre Franklin Medium"/>
                <a:cs typeface="Libre Franklin Medium"/>
                <a:sym typeface="Libre Franklin Medium"/>
              </a:endParaRPr>
            </a:p>
          </p:txBody>
        </p:sp>
        <p:pic>
          <p:nvPicPr>
            <p:cNvPr id="302" name="Google Shape;302;p16"/>
            <p:cNvPicPr preferRelativeResize="0"/>
            <p:nvPr/>
          </p:nvPicPr>
          <p:blipFill rotWithShape="1">
            <a:blip r:embed="rId3">
              <a:alphaModFix/>
            </a:blip>
            <a:srcRect/>
            <a:stretch/>
          </p:blipFill>
          <p:spPr>
            <a:xfrm>
              <a:off x="6178336" y="2063297"/>
              <a:ext cx="436717" cy="485350"/>
            </a:xfrm>
            <a:prstGeom prst="rect">
              <a:avLst/>
            </a:prstGeom>
            <a:noFill/>
            <a:ln>
              <a:noFill/>
            </a:ln>
          </p:spPr>
        </p:pic>
        <p:sp>
          <p:nvSpPr>
            <p:cNvPr id="303" name="Google Shape;303;p16"/>
            <p:cNvSpPr txBox="1"/>
            <p:nvPr/>
          </p:nvSpPr>
          <p:spPr>
            <a:xfrm>
              <a:off x="6715016" y="2102521"/>
              <a:ext cx="3312000" cy="404400"/>
            </a:xfrm>
            <a:prstGeom prst="rect">
              <a:avLst/>
            </a:prstGeom>
            <a:noFill/>
            <a:ln>
              <a:noFill/>
            </a:ln>
          </p:spPr>
          <p:txBody>
            <a:bodyPr spcFirstLastPara="1" wrap="square" lIns="36000" tIns="36000" rIns="36000" bIns="36000" anchor="t" anchorCtr="0">
              <a:spAutoFit/>
            </a:bodyPr>
            <a:lstStyle/>
            <a:p>
              <a:pPr marL="0" marR="0" lvl="0" indent="0" algn="l" rtl="0">
                <a:spcBef>
                  <a:spcPts val="0"/>
                </a:spcBef>
                <a:spcAft>
                  <a:spcPts val="0"/>
                </a:spcAft>
                <a:buNone/>
              </a:pPr>
              <a:r>
                <a:rPr lang="en-US" sz="1200" b="0" i="0" u="none" strike="noStrike" cap="none" dirty="0">
                  <a:solidFill>
                    <a:schemeClr val="dk1"/>
                  </a:solidFill>
                  <a:latin typeface="Franklin Gothic"/>
                  <a:ea typeface="Franklin Gothic"/>
                  <a:cs typeface="Franklin Gothic"/>
                  <a:sym typeface="Franklin Gothic"/>
                </a:rPr>
                <a:t>Free MCH =&gt; Ensuring access to PHC services by the poor</a:t>
              </a:r>
              <a:endParaRPr dirty="0"/>
            </a:p>
          </p:txBody>
        </p:sp>
        <p:pic>
          <p:nvPicPr>
            <p:cNvPr id="304" name="Google Shape;304;p16" descr="JME-Stunting Map 2019 - Infogram"/>
            <p:cNvPicPr preferRelativeResize="0"/>
            <p:nvPr/>
          </p:nvPicPr>
          <p:blipFill rotWithShape="1">
            <a:blip r:embed="rId4">
              <a:alphaModFix/>
            </a:blip>
            <a:srcRect/>
            <a:stretch/>
          </p:blipFill>
          <p:spPr>
            <a:xfrm>
              <a:off x="6176683" y="2723843"/>
              <a:ext cx="429056" cy="520522"/>
            </a:xfrm>
            <a:prstGeom prst="rect">
              <a:avLst/>
            </a:prstGeom>
            <a:noFill/>
            <a:ln>
              <a:noFill/>
            </a:ln>
          </p:spPr>
        </p:pic>
        <p:sp>
          <p:nvSpPr>
            <p:cNvPr id="305" name="Google Shape;305;p16"/>
            <p:cNvSpPr txBox="1"/>
            <p:nvPr/>
          </p:nvSpPr>
          <p:spPr>
            <a:xfrm>
              <a:off x="6778240" y="2797450"/>
              <a:ext cx="3312000" cy="404400"/>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A79D"/>
                  </a:solidFill>
                  <a:latin typeface="Franklin Gothic"/>
                  <a:ea typeface="Franklin Gothic"/>
                  <a:cs typeface="Franklin Gothic"/>
                  <a:sym typeface="Franklin Gothic"/>
                </a:rPr>
                <a:t>Implementation of Integrated Social and Behavioral Change Communication</a:t>
              </a:r>
              <a:endParaRPr dirty="0"/>
            </a:p>
          </p:txBody>
        </p:sp>
        <p:pic>
          <p:nvPicPr>
            <p:cNvPr id="306" name="Google Shape;306;p16" descr="Vaccine Operations - Luma Health"/>
            <p:cNvPicPr preferRelativeResize="0"/>
            <p:nvPr/>
          </p:nvPicPr>
          <p:blipFill rotWithShape="1">
            <a:blip r:embed="rId5">
              <a:alphaModFix/>
            </a:blip>
            <a:srcRect/>
            <a:stretch/>
          </p:blipFill>
          <p:spPr>
            <a:xfrm>
              <a:off x="6152226" y="4127980"/>
              <a:ext cx="449800" cy="396442"/>
            </a:xfrm>
            <a:prstGeom prst="rect">
              <a:avLst/>
            </a:prstGeom>
            <a:noFill/>
            <a:ln>
              <a:noFill/>
            </a:ln>
          </p:spPr>
        </p:pic>
        <p:pic>
          <p:nvPicPr>
            <p:cNvPr id="307" name="Google Shape;307;p16" descr="Trained 1,500 Nurses And Midwives In Skilled Birth - Health Care Workers Icon, transparent png"/>
            <p:cNvPicPr preferRelativeResize="0"/>
            <p:nvPr/>
          </p:nvPicPr>
          <p:blipFill rotWithShape="1">
            <a:blip r:embed="rId6">
              <a:alphaModFix/>
            </a:blip>
            <a:srcRect l="29233" t="4773" r="29511" b="4774"/>
            <a:stretch/>
          </p:blipFill>
          <p:spPr>
            <a:xfrm>
              <a:off x="6249851" y="3414777"/>
              <a:ext cx="286549" cy="520523"/>
            </a:xfrm>
            <a:prstGeom prst="rect">
              <a:avLst/>
            </a:prstGeom>
            <a:noFill/>
            <a:ln>
              <a:noFill/>
            </a:ln>
          </p:spPr>
        </p:pic>
        <p:sp>
          <p:nvSpPr>
            <p:cNvPr id="308" name="Google Shape;308;p16"/>
            <p:cNvSpPr txBox="1"/>
            <p:nvPr/>
          </p:nvSpPr>
          <p:spPr>
            <a:xfrm>
              <a:off x="6702824" y="3307750"/>
              <a:ext cx="3312000" cy="556900"/>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1333"/>
                </a:spcBef>
                <a:spcAft>
                  <a:spcPts val="0"/>
                </a:spcAft>
                <a:buNone/>
              </a:pPr>
              <a:r>
                <a:rPr lang="en-US" sz="1200" b="0" i="0" u="none" strike="noStrike" cap="none" dirty="0">
                  <a:solidFill>
                    <a:srgbClr val="1D5288"/>
                  </a:solidFill>
                  <a:latin typeface="Franklin Gothic"/>
                  <a:ea typeface="Franklin Gothic"/>
                  <a:cs typeface="Franklin Gothic"/>
                  <a:sym typeface="Franklin Gothic"/>
                </a:rPr>
                <a:t>Integrated outreach services (EPI, FP, ANC, PNC, GMP, HIV, TB) in rural and remote villages </a:t>
              </a:r>
              <a:endParaRPr dirty="0"/>
            </a:p>
          </p:txBody>
        </p:sp>
        <p:sp>
          <p:nvSpPr>
            <p:cNvPr id="309" name="Google Shape;309;p16"/>
            <p:cNvSpPr txBox="1"/>
            <p:nvPr/>
          </p:nvSpPr>
          <p:spPr>
            <a:xfrm>
              <a:off x="6733788" y="4116424"/>
              <a:ext cx="3312000" cy="404400"/>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None/>
              </a:pPr>
              <a:r>
                <a:rPr lang="en-US" sz="1200" b="0" i="0" u="none" strike="noStrike" cap="none" dirty="0">
                  <a:solidFill>
                    <a:schemeClr val="dk1"/>
                  </a:solidFill>
                  <a:latin typeface="Franklin Gothic"/>
                  <a:ea typeface="Franklin Gothic"/>
                  <a:cs typeface="Franklin Gothic"/>
                  <a:sym typeface="Franklin Gothic"/>
                </a:rPr>
                <a:t>Immunization focusing on lowest performing districts and deliveries with SBA</a:t>
              </a:r>
              <a:endParaRPr dirty="0"/>
            </a:p>
          </p:txBody>
        </p:sp>
        <p:pic>
          <p:nvPicPr>
            <p:cNvPr id="310" name="Google Shape;310;p16"/>
            <p:cNvPicPr preferRelativeResize="0"/>
            <p:nvPr/>
          </p:nvPicPr>
          <p:blipFill rotWithShape="1">
            <a:blip r:embed="rId7">
              <a:alphaModFix/>
            </a:blip>
            <a:srcRect l="12064" t="6030" r="12727" b="13173"/>
            <a:stretch/>
          </p:blipFill>
          <p:spPr>
            <a:xfrm>
              <a:off x="6205677" y="5254373"/>
              <a:ext cx="432886" cy="474449"/>
            </a:xfrm>
            <a:prstGeom prst="rect">
              <a:avLst/>
            </a:prstGeom>
            <a:noFill/>
            <a:ln>
              <a:noFill/>
            </a:ln>
          </p:spPr>
        </p:pic>
        <p:pic>
          <p:nvPicPr>
            <p:cNvPr id="311" name="Google Shape;311;p16" descr="World Tuberculosis Day 2020: Logo (PNG) - PAHO/WHO | Pan American Health  Organization"/>
            <p:cNvPicPr preferRelativeResize="0"/>
            <p:nvPr/>
          </p:nvPicPr>
          <p:blipFill rotWithShape="1">
            <a:blip r:embed="rId8">
              <a:alphaModFix/>
            </a:blip>
            <a:srcRect/>
            <a:stretch/>
          </p:blipFill>
          <p:spPr>
            <a:xfrm>
              <a:off x="6258406" y="4712811"/>
              <a:ext cx="327428" cy="357992"/>
            </a:xfrm>
            <a:prstGeom prst="rect">
              <a:avLst/>
            </a:prstGeom>
            <a:noFill/>
            <a:ln>
              <a:noFill/>
            </a:ln>
          </p:spPr>
        </p:pic>
        <p:sp>
          <p:nvSpPr>
            <p:cNvPr id="312" name="Google Shape;312;p16"/>
            <p:cNvSpPr txBox="1"/>
            <p:nvPr/>
          </p:nvSpPr>
          <p:spPr>
            <a:xfrm>
              <a:off x="6790960" y="4726734"/>
              <a:ext cx="3312000" cy="235500"/>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BF9000"/>
                  </a:solidFill>
                  <a:latin typeface="Franklin Gothic"/>
                  <a:ea typeface="Franklin Gothic"/>
                  <a:cs typeface="Franklin Gothic"/>
                  <a:sym typeface="Franklin Gothic"/>
                </a:rPr>
                <a:t>Notified TB cases of all forms</a:t>
              </a:r>
              <a:endParaRPr dirty="0"/>
            </a:p>
          </p:txBody>
        </p:sp>
        <p:sp>
          <p:nvSpPr>
            <p:cNvPr id="313" name="Google Shape;313;p16"/>
            <p:cNvSpPr txBox="1"/>
            <p:nvPr/>
          </p:nvSpPr>
          <p:spPr>
            <a:xfrm>
              <a:off x="6726771" y="5289397"/>
              <a:ext cx="3312000" cy="404400"/>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C00000"/>
                  </a:solidFill>
                  <a:latin typeface="Franklin Gothic"/>
                  <a:ea typeface="Franklin Gothic"/>
                  <a:cs typeface="Franklin Gothic"/>
                  <a:sym typeface="Franklin Gothic"/>
                </a:rPr>
                <a:t>HIV testing among key populations (FSW &amp;MSM) and HIV treatment</a:t>
              </a:r>
              <a:endParaRPr dirty="0"/>
            </a:p>
          </p:txBody>
        </p:sp>
        <p:sp>
          <p:nvSpPr>
            <p:cNvPr id="315" name="Google Shape;315;p16"/>
            <p:cNvSpPr txBox="1"/>
            <p:nvPr/>
          </p:nvSpPr>
          <p:spPr>
            <a:xfrm>
              <a:off x="6704114" y="3085986"/>
              <a:ext cx="1600964" cy="216000"/>
            </a:xfrm>
            <a:prstGeom prst="rect">
              <a:avLst/>
            </a:prstGeom>
            <a:noFill/>
            <a:ln>
              <a:noFill/>
            </a:ln>
          </p:spPr>
          <p:txBody>
            <a:bodyPr spcFirstLastPara="1" wrap="square" lIns="36000" tIns="36000" rIns="36000" bIns="36000" anchor="ctr" anchorCtr="0">
              <a:noAutofit/>
            </a:bodyPr>
            <a:lstStyle/>
            <a:p>
              <a:pPr marL="0" marR="0" lvl="0" indent="0" algn="l" rtl="0">
                <a:lnSpc>
                  <a:spcPct val="90000"/>
                </a:lnSpc>
                <a:spcBef>
                  <a:spcPts val="0"/>
                </a:spcBef>
                <a:spcAft>
                  <a:spcPts val="0"/>
                </a:spcAft>
                <a:buClr>
                  <a:schemeClr val="dk1"/>
                </a:buClr>
                <a:buSzPts val="1600"/>
                <a:buFont typeface="Arial"/>
                <a:buNone/>
              </a:pPr>
              <a:endParaRPr sz="1600" b="0" i="0" u="none" strike="noStrike" cap="none">
                <a:solidFill>
                  <a:srgbClr val="0067BC"/>
                </a:solidFill>
                <a:latin typeface="Franklin Gothic"/>
                <a:ea typeface="Franklin Gothic"/>
                <a:cs typeface="Franklin Gothic"/>
                <a:sym typeface="Franklin Gothic"/>
              </a:endParaRPr>
            </a:p>
          </p:txBody>
        </p:sp>
      </p:grpSp>
      <p:sp>
        <p:nvSpPr>
          <p:cNvPr id="316" name="Google Shape;316;p16"/>
          <p:cNvSpPr txBox="1"/>
          <p:nvPr/>
        </p:nvSpPr>
        <p:spPr>
          <a:xfrm>
            <a:off x="666948" y="1327477"/>
            <a:ext cx="3403600" cy="380480"/>
          </a:xfrm>
          <a:prstGeom prst="rect">
            <a:avLst/>
          </a:prstGeom>
          <a:noFill/>
          <a:ln>
            <a:noFill/>
          </a:ln>
        </p:spPr>
        <p:txBody>
          <a:bodyPr spcFirstLastPara="1" wrap="square" lIns="36000" tIns="36000" rIns="36000" bIns="36000" anchor="t" anchorCtr="0">
            <a:spAutoFit/>
          </a:bodyPr>
          <a:lstStyle/>
          <a:p>
            <a:pPr marL="0" marR="0" lvl="0" indent="0" algn="ctr" rtl="0">
              <a:spcBef>
                <a:spcPts val="0"/>
              </a:spcBef>
              <a:spcAft>
                <a:spcPts val="0"/>
              </a:spcAft>
              <a:buNone/>
            </a:pPr>
            <a:r>
              <a:rPr lang="en-US" sz="2000" b="1" i="0" u="none" strike="noStrike" cap="none" dirty="0">
                <a:solidFill>
                  <a:schemeClr val="accent2"/>
                </a:solidFill>
                <a:latin typeface="Calibri"/>
                <a:ea typeface="Calibri"/>
                <a:cs typeface="Calibri"/>
                <a:sym typeface="Calibri"/>
              </a:rPr>
              <a:t>PHC Service Delivery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p14"/>
          <p:cNvSpPr txBox="1"/>
          <p:nvPr/>
        </p:nvSpPr>
        <p:spPr>
          <a:xfrm>
            <a:off x="180975" y="151766"/>
            <a:ext cx="11545996" cy="909591"/>
          </a:xfrm>
          <a:prstGeom prst="rect">
            <a:avLst/>
          </a:prstGeom>
          <a:noFill/>
          <a:ln>
            <a:noFill/>
          </a:ln>
        </p:spPr>
        <p:txBody>
          <a:bodyPr spcFirstLastPara="1" wrap="square" lIns="91425" tIns="45700" rIns="91425" bIns="45700" anchor="b" anchorCtr="0">
            <a:normAutofit fontScale="92500"/>
          </a:bodyPr>
          <a:lstStyle/>
          <a:p>
            <a:pPr>
              <a:lnSpc>
                <a:spcPct val="90000"/>
              </a:lnSpc>
              <a:buClr>
                <a:srgbClr val="1F3864"/>
              </a:buClr>
              <a:buSzPts val="4800"/>
            </a:pPr>
            <a:r>
              <a:rPr lang="en-US" sz="4400" b="1" dirty="0">
                <a:solidFill>
                  <a:schemeClr val="accent1">
                    <a:lumMod val="50000"/>
                  </a:schemeClr>
                </a:solidFill>
                <a:latin typeface="Franklin Gothic Demi" panose="020B0703020102020204" pitchFamily="34" charset="0"/>
                <a:sym typeface="Franklin Gothic"/>
              </a:rPr>
              <a:t>Component 2: Integrated PHC Service Delivery </a:t>
            </a:r>
            <a:endParaRPr sz="4400" b="1" dirty="0">
              <a:solidFill>
                <a:schemeClr val="accent1">
                  <a:lumMod val="50000"/>
                </a:schemeClr>
              </a:solidFill>
              <a:latin typeface="Franklin Gothic Demi" panose="020B0703020102020204" pitchFamily="34" charset="0"/>
            </a:endParaRPr>
          </a:p>
        </p:txBody>
      </p:sp>
      <p:sp>
        <p:nvSpPr>
          <p:cNvPr id="270" name="Google Shape;270;p14"/>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271" name="Google Shape;271;p14"/>
          <p:cNvGrpSpPr/>
          <p:nvPr/>
        </p:nvGrpSpPr>
        <p:grpSpPr>
          <a:xfrm>
            <a:off x="241425" y="1454997"/>
            <a:ext cx="3846356" cy="4604631"/>
            <a:chOff x="642323" y="1339046"/>
            <a:chExt cx="3846356" cy="4604631"/>
          </a:xfrm>
        </p:grpSpPr>
        <p:sp>
          <p:nvSpPr>
            <p:cNvPr id="272" name="Google Shape;272;p14"/>
            <p:cNvSpPr/>
            <p:nvPr/>
          </p:nvSpPr>
          <p:spPr>
            <a:xfrm>
              <a:off x="642323" y="1339046"/>
              <a:ext cx="3780136" cy="4604631"/>
            </a:xfrm>
            <a:prstGeom prst="roundRect">
              <a:avLst>
                <a:gd name="adj" fmla="val 3401"/>
              </a:avLst>
            </a:prstGeom>
            <a:solidFill>
              <a:srgbClr val="FFFFF3"/>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Libre Franklin Medium"/>
                <a:ea typeface="Libre Franklin Medium"/>
                <a:cs typeface="Libre Franklin Medium"/>
                <a:sym typeface="Libre Franklin Medium"/>
              </a:endParaRPr>
            </a:p>
          </p:txBody>
        </p:sp>
        <p:pic>
          <p:nvPicPr>
            <p:cNvPr id="273" name="Google Shape;273;p14"/>
            <p:cNvPicPr preferRelativeResize="0"/>
            <p:nvPr/>
          </p:nvPicPr>
          <p:blipFill rotWithShape="1">
            <a:blip r:embed="rId3">
              <a:alphaModFix/>
            </a:blip>
            <a:srcRect/>
            <a:stretch/>
          </p:blipFill>
          <p:spPr>
            <a:xfrm>
              <a:off x="841589" y="1878535"/>
              <a:ext cx="597409" cy="527728"/>
            </a:xfrm>
            <a:prstGeom prst="rect">
              <a:avLst/>
            </a:prstGeom>
            <a:noFill/>
            <a:ln>
              <a:noFill/>
            </a:ln>
          </p:spPr>
        </p:pic>
        <p:pic>
          <p:nvPicPr>
            <p:cNvPr id="274" name="Google Shape;274;p14" descr="medical supplies – Ashtons Hospital Pharmacy"/>
            <p:cNvPicPr preferRelativeResize="0"/>
            <p:nvPr/>
          </p:nvPicPr>
          <p:blipFill rotWithShape="1">
            <a:blip r:embed="rId4">
              <a:alphaModFix/>
            </a:blip>
            <a:srcRect/>
            <a:stretch/>
          </p:blipFill>
          <p:spPr>
            <a:xfrm>
              <a:off x="921935" y="2607787"/>
              <a:ext cx="436717" cy="467095"/>
            </a:xfrm>
            <a:prstGeom prst="rect">
              <a:avLst/>
            </a:prstGeom>
            <a:noFill/>
            <a:ln>
              <a:noFill/>
            </a:ln>
          </p:spPr>
        </p:pic>
        <p:pic>
          <p:nvPicPr>
            <p:cNvPr id="275" name="Google Shape;275;p14" descr="Worker Icons - Download 51 Free Worker icons here"/>
            <p:cNvPicPr preferRelativeResize="0"/>
            <p:nvPr/>
          </p:nvPicPr>
          <p:blipFill rotWithShape="1">
            <a:blip r:embed="rId5">
              <a:alphaModFix/>
            </a:blip>
            <a:srcRect/>
            <a:stretch/>
          </p:blipFill>
          <p:spPr>
            <a:xfrm>
              <a:off x="915817" y="3256652"/>
              <a:ext cx="448953" cy="480183"/>
            </a:xfrm>
            <a:prstGeom prst="rect">
              <a:avLst/>
            </a:prstGeom>
            <a:noFill/>
            <a:ln>
              <a:noFill/>
            </a:ln>
          </p:spPr>
        </p:pic>
        <p:pic>
          <p:nvPicPr>
            <p:cNvPr id="276" name="Google Shape;276;p14" descr="Management Icon at Vectorified.com | Collection of Management Icon free for  personal use"/>
            <p:cNvPicPr preferRelativeResize="0"/>
            <p:nvPr/>
          </p:nvPicPr>
          <p:blipFill rotWithShape="1">
            <a:blip r:embed="rId6">
              <a:alphaModFix/>
            </a:blip>
            <a:srcRect/>
            <a:stretch/>
          </p:blipFill>
          <p:spPr>
            <a:xfrm>
              <a:off x="915817" y="3939614"/>
              <a:ext cx="448953" cy="465441"/>
            </a:xfrm>
            <a:prstGeom prst="rect">
              <a:avLst/>
            </a:prstGeom>
            <a:noFill/>
            <a:ln>
              <a:noFill/>
            </a:ln>
          </p:spPr>
        </p:pic>
        <p:pic>
          <p:nvPicPr>
            <p:cNvPr id="277" name="Google Shape;277;p14" descr="DHIS | OpenHIE"/>
            <p:cNvPicPr preferRelativeResize="0"/>
            <p:nvPr/>
          </p:nvPicPr>
          <p:blipFill rotWithShape="1">
            <a:blip r:embed="rId7">
              <a:alphaModFix/>
            </a:blip>
            <a:srcRect/>
            <a:stretch/>
          </p:blipFill>
          <p:spPr>
            <a:xfrm>
              <a:off x="813025" y="4641811"/>
              <a:ext cx="654537" cy="342400"/>
            </a:xfrm>
            <a:prstGeom prst="rect">
              <a:avLst/>
            </a:prstGeom>
            <a:noFill/>
            <a:ln>
              <a:noFill/>
            </a:ln>
          </p:spPr>
        </p:pic>
        <p:sp>
          <p:nvSpPr>
            <p:cNvPr id="278" name="Google Shape;278;p14"/>
            <p:cNvSpPr txBox="1"/>
            <p:nvPr/>
          </p:nvSpPr>
          <p:spPr>
            <a:xfrm>
              <a:off x="1467562" y="1897664"/>
              <a:ext cx="2812162" cy="442035"/>
            </a:xfrm>
            <a:prstGeom prst="rect">
              <a:avLst/>
            </a:prstGeom>
            <a:noFill/>
            <a:ln>
              <a:noFill/>
            </a:ln>
          </p:spPr>
          <p:txBody>
            <a:bodyPr spcFirstLastPara="1" wrap="square" lIns="36000" tIns="36000" rIns="36000" bIns="36000" anchor="t" anchorCtr="0">
              <a:spAutoFit/>
            </a:bodyPr>
            <a:lstStyle/>
            <a:p>
              <a:pPr marL="0" marR="0" lvl="0" indent="0" algn="l" rtl="0">
                <a:spcBef>
                  <a:spcPts val="0"/>
                </a:spcBef>
                <a:spcAft>
                  <a:spcPts val="0"/>
                </a:spcAft>
                <a:buNone/>
              </a:pPr>
              <a:r>
                <a:rPr lang="en-US" sz="1200" b="0" i="0" u="none" strike="noStrike" cap="none">
                  <a:solidFill>
                    <a:srgbClr val="9B4332"/>
                  </a:solidFill>
                  <a:latin typeface="Franklin Gothic"/>
                  <a:ea typeface="Franklin Gothic"/>
                  <a:cs typeface="Franklin Gothic"/>
                  <a:sym typeface="Franklin Gothic"/>
                </a:rPr>
                <a:t>Improving quality of primary health care using QPS as management tools</a:t>
              </a:r>
              <a:endParaRPr/>
            </a:p>
          </p:txBody>
        </p:sp>
        <p:sp>
          <p:nvSpPr>
            <p:cNvPr id="279" name="Google Shape;279;p14"/>
            <p:cNvSpPr txBox="1"/>
            <p:nvPr/>
          </p:nvSpPr>
          <p:spPr>
            <a:xfrm>
              <a:off x="1483256" y="2588289"/>
              <a:ext cx="2812162" cy="442035"/>
            </a:xfrm>
            <a:prstGeom prst="rect">
              <a:avLst/>
            </a:prstGeom>
            <a:noFill/>
            <a:ln>
              <a:noFill/>
            </a:ln>
          </p:spPr>
          <p:txBody>
            <a:bodyPr spcFirstLastPara="1" wrap="square" lIns="36000" tIns="36000" rIns="36000" bIns="36000" anchor="t" anchorCtr="0">
              <a:spAutoFit/>
            </a:bodyPr>
            <a:lstStyle/>
            <a:p>
              <a:pPr marL="0" marR="0" lvl="0" indent="0" algn="l" rtl="0">
                <a:spcBef>
                  <a:spcPts val="0"/>
                </a:spcBef>
                <a:spcAft>
                  <a:spcPts val="0"/>
                </a:spcAft>
                <a:buNone/>
              </a:pPr>
              <a:r>
                <a:rPr lang="en-US" sz="1200" b="0" i="0" u="none" strike="noStrike" cap="none">
                  <a:solidFill>
                    <a:srgbClr val="00A79D"/>
                  </a:solidFill>
                  <a:latin typeface="Franklin Gothic"/>
                  <a:ea typeface="Franklin Gothic"/>
                  <a:cs typeface="Franklin Gothic"/>
                  <a:sym typeface="Franklin Gothic"/>
                </a:rPr>
                <a:t>Supply of essential drugs and supplies at Health Center</a:t>
              </a:r>
              <a:endParaRPr/>
            </a:p>
          </p:txBody>
        </p:sp>
        <p:sp>
          <p:nvSpPr>
            <p:cNvPr id="280" name="Google Shape;280;p14"/>
            <p:cNvSpPr txBox="1"/>
            <p:nvPr/>
          </p:nvSpPr>
          <p:spPr>
            <a:xfrm>
              <a:off x="1499431" y="3275722"/>
              <a:ext cx="2812162" cy="442035"/>
            </a:xfrm>
            <a:prstGeom prst="rect">
              <a:avLst/>
            </a:prstGeom>
            <a:noFill/>
            <a:ln>
              <a:noFill/>
            </a:ln>
          </p:spPr>
          <p:txBody>
            <a:bodyPr spcFirstLastPara="1" wrap="square" lIns="36000" tIns="36000" rIns="36000" bIns="36000" anchor="t" anchorCtr="0">
              <a:spAutoFit/>
            </a:bodyPr>
            <a:lstStyle/>
            <a:p>
              <a:pPr marL="0" marR="0" lvl="0" indent="0" algn="l" rtl="0">
                <a:spcBef>
                  <a:spcPts val="0"/>
                </a:spcBef>
                <a:spcAft>
                  <a:spcPts val="0"/>
                </a:spcAft>
                <a:buNone/>
              </a:pPr>
              <a:r>
                <a:rPr lang="en-US" sz="1200" b="0" i="0" u="none" strike="noStrike" cap="none">
                  <a:solidFill>
                    <a:srgbClr val="BF9000"/>
                  </a:solidFill>
                  <a:latin typeface="Franklin Gothic"/>
                  <a:ea typeface="Franklin Gothic"/>
                  <a:cs typeface="Franklin Gothic"/>
                  <a:sym typeface="Franklin Gothic"/>
                </a:rPr>
                <a:t>Deployment of trained clinical health worker at Health Center</a:t>
              </a:r>
              <a:endParaRPr/>
            </a:p>
          </p:txBody>
        </p:sp>
        <p:sp>
          <p:nvSpPr>
            <p:cNvPr id="281" name="Google Shape;281;p14"/>
            <p:cNvSpPr txBox="1"/>
            <p:nvPr/>
          </p:nvSpPr>
          <p:spPr>
            <a:xfrm>
              <a:off x="1498171" y="3954645"/>
              <a:ext cx="2812162" cy="442035"/>
            </a:xfrm>
            <a:prstGeom prst="rect">
              <a:avLst/>
            </a:prstGeom>
            <a:noFill/>
            <a:ln>
              <a:noFill/>
            </a:ln>
          </p:spPr>
          <p:txBody>
            <a:bodyPr spcFirstLastPara="1" wrap="square" lIns="36000" tIns="36000" rIns="36000" bIns="36000" anchor="t" anchorCtr="0">
              <a:spAutoFit/>
            </a:bodyPr>
            <a:lstStyle/>
            <a:p>
              <a:pPr marL="0" marR="0" lvl="0" indent="0" algn="l" rtl="0">
                <a:spcBef>
                  <a:spcPts val="0"/>
                </a:spcBef>
                <a:spcAft>
                  <a:spcPts val="0"/>
                </a:spcAft>
                <a:buNone/>
              </a:pPr>
              <a:r>
                <a:rPr lang="en-US" sz="1200" b="0" i="0" u="none" strike="noStrike" cap="none">
                  <a:solidFill>
                    <a:srgbClr val="698731"/>
                  </a:solidFill>
                  <a:latin typeface="Franklin Gothic"/>
                  <a:ea typeface="Franklin Gothic"/>
                  <a:cs typeface="Franklin Gothic"/>
                  <a:sym typeface="Franklin Gothic"/>
                </a:rPr>
                <a:t>Financial management for Health Center (planning, reporting, and evaluation)</a:t>
              </a:r>
              <a:endParaRPr/>
            </a:p>
          </p:txBody>
        </p:sp>
        <p:sp>
          <p:nvSpPr>
            <p:cNvPr id="282" name="Google Shape;282;p14"/>
            <p:cNvSpPr txBox="1"/>
            <p:nvPr/>
          </p:nvSpPr>
          <p:spPr>
            <a:xfrm>
              <a:off x="1542973" y="4673494"/>
              <a:ext cx="2812162" cy="257369"/>
            </a:xfrm>
            <a:prstGeom prst="rect">
              <a:avLst/>
            </a:prstGeom>
            <a:noFill/>
            <a:ln>
              <a:noFill/>
            </a:ln>
          </p:spPr>
          <p:txBody>
            <a:bodyPr spcFirstLastPara="1" wrap="square" lIns="36000" tIns="36000" rIns="36000" bIns="36000" anchor="t" anchorCtr="0">
              <a:spAutoFit/>
            </a:bodyPr>
            <a:lstStyle/>
            <a:p>
              <a:pPr marL="0" marR="0" lvl="0" indent="0" algn="l" rtl="0">
                <a:spcBef>
                  <a:spcPts val="0"/>
                </a:spcBef>
                <a:spcAft>
                  <a:spcPts val="0"/>
                </a:spcAft>
                <a:buNone/>
              </a:pPr>
              <a:r>
                <a:rPr lang="en-US" sz="1200" b="0" i="0" u="none" strike="noStrike" cap="none">
                  <a:solidFill>
                    <a:srgbClr val="1D5288"/>
                  </a:solidFill>
                  <a:latin typeface="Franklin Gothic"/>
                  <a:ea typeface="Franklin Gothic"/>
                  <a:cs typeface="Franklin Gothic"/>
                  <a:sym typeface="Franklin Gothic"/>
                </a:rPr>
                <a:t>Data for Planning and Management</a:t>
              </a:r>
              <a:endParaRPr/>
            </a:p>
          </p:txBody>
        </p:sp>
        <p:pic>
          <p:nvPicPr>
            <p:cNvPr id="283" name="Google Shape;283;p14"/>
            <p:cNvPicPr preferRelativeResize="0"/>
            <p:nvPr/>
          </p:nvPicPr>
          <p:blipFill rotWithShape="1">
            <a:blip r:embed="rId8">
              <a:alphaModFix/>
            </a:blip>
            <a:srcRect/>
            <a:stretch/>
          </p:blipFill>
          <p:spPr>
            <a:xfrm>
              <a:off x="940249" y="5307078"/>
              <a:ext cx="400089" cy="445534"/>
            </a:xfrm>
            <a:prstGeom prst="rect">
              <a:avLst/>
            </a:prstGeom>
            <a:noFill/>
            <a:ln>
              <a:noFill/>
            </a:ln>
          </p:spPr>
        </p:pic>
        <p:sp>
          <p:nvSpPr>
            <p:cNvPr id="284" name="Google Shape;284;p14"/>
            <p:cNvSpPr txBox="1"/>
            <p:nvPr/>
          </p:nvSpPr>
          <p:spPr>
            <a:xfrm>
              <a:off x="1540411" y="5304401"/>
              <a:ext cx="2948268" cy="442035"/>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C55A11"/>
                  </a:solidFill>
                  <a:latin typeface="Franklin Gothic"/>
                  <a:ea typeface="Franklin Gothic"/>
                  <a:cs typeface="Franklin Gothic"/>
                  <a:sym typeface="Franklin Gothic"/>
                </a:rPr>
                <a:t>Health security and pandemic preparedness</a:t>
              </a:r>
              <a:endParaRPr/>
            </a:p>
          </p:txBody>
        </p:sp>
      </p:grpSp>
      <p:sp>
        <p:nvSpPr>
          <p:cNvPr id="285" name="Google Shape;285;p14"/>
          <p:cNvSpPr txBox="1"/>
          <p:nvPr/>
        </p:nvSpPr>
        <p:spPr>
          <a:xfrm>
            <a:off x="701673" y="1498522"/>
            <a:ext cx="3068548" cy="380480"/>
          </a:xfrm>
          <a:prstGeom prst="rect">
            <a:avLst/>
          </a:prstGeom>
          <a:noFill/>
          <a:ln>
            <a:noFill/>
          </a:ln>
        </p:spPr>
        <p:txBody>
          <a:bodyPr spcFirstLastPara="1" wrap="square" lIns="36000" tIns="36000" rIns="36000" bIns="36000" anchor="t" anchorCtr="0">
            <a:spAutoFit/>
          </a:bodyPr>
          <a:lstStyle/>
          <a:p>
            <a:pPr marL="0" marR="0" lvl="0" indent="0" algn="ctr" rtl="0">
              <a:spcBef>
                <a:spcPts val="0"/>
              </a:spcBef>
              <a:spcAft>
                <a:spcPts val="0"/>
              </a:spcAft>
              <a:buNone/>
            </a:pPr>
            <a:r>
              <a:rPr lang="en-US" sz="2000" b="1" i="0" u="none" strike="noStrike" cap="none">
                <a:solidFill>
                  <a:srgbClr val="FFC000"/>
                </a:solidFill>
                <a:latin typeface="Calibri"/>
                <a:ea typeface="Calibri"/>
                <a:cs typeface="Calibri"/>
                <a:sym typeface="Calibri"/>
              </a:rPr>
              <a:t>Strengthening PHC system</a:t>
            </a:r>
            <a:endParaRPr/>
          </a:p>
        </p:txBody>
      </p:sp>
      <p:sp>
        <p:nvSpPr>
          <p:cNvPr id="286" name="Google Shape;286;p14"/>
          <p:cNvSpPr txBox="1"/>
          <p:nvPr/>
        </p:nvSpPr>
        <p:spPr>
          <a:xfrm>
            <a:off x="4078899" y="1510563"/>
            <a:ext cx="8031647" cy="44934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0000"/>
              </a:lnSpc>
              <a:spcBef>
                <a:spcPts val="0"/>
              </a:spcBef>
              <a:spcAft>
                <a:spcPts val="0"/>
              </a:spcAft>
              <a:buClr>
                <a:schemeClr val="dk1"/>
              </a:buClr>
              <a:buSzPts val="2000"/>
              <a:buFont typeface="Wingdings" panose="05000000000000000000" pitchFamily="2" charset="2"/>
              <a:buChar char="ü"/>
            </a:pPr>
            <a:r>
              <a:rPr lang="en-US" sz="2000" b="1" i="0" u="none" strike="noStrike" cap="none" dirty="0">
                <a:solidFill>
                  <a:schemeClr val="dk1"/>
                </a:solidFill>
                <a:latin typeface="Calibri"/>
                <a:ea typeface="Calibri"/>
                <a:cs typeface="Calibri"/>
                <a:sym typeface="Calibri"/>
              </a:rPr>
              <a:t>Strengthening PHC System </a:t>
            </a:r>
            <a:r>
              <a:rPr lang="en-US" sz="2000" b="0" i="0" u="none" strike="noStrike" cap="none" dirty="0">
                <a:solidFill>
                  <a:schemeClr val="dk1"/>
                </a:solidFill>
                <a:latin typeface="Calibri"/>
                <a:ea typeface="Calibri"/>
                <a:cs typeface="Calibri"/>
                <a:sym typeface="Calibri"/>
              </a:rPr>
              <a:t> is </a:t>
            </a:r>
            <a:r>
              <a:rPr lang="en-US" sz="2000" dirty="0">
                <a:solidFill>
                  <a:schemeClr val="dk1"/>
                </a:solidFill>
                <a:latin typeface="Calibri"/>
                <a:ea typeface="Calibri"/>
                <a:cs typeface="Calibri"/>
                <a:sym typeface="Calibri"/>
              </a:rPr>
              <a:t>to ensure delivery of quality PHC services through a people-centered approach </a:t>
            </a:r>
            <a:r>
              <a:rPr lang="en-US" sz="2000" b="0" i="0" u="none" strike="noStrike" cap="none" dirty="0">
                <a:solidFill>
                  <a:schemeClr val="dk1"/>
                </a:solidFill>
                <a:latin typeface="Calibri"/>
                <a:ea typeface="Calibri"/>
                <a:cs typeface="Calibri"/>
                <a:sym typeface="Calibri"/>
              </a:rPr>
              <a:t>at frontline service </a:t>
            </a:r>
            <a:r>
              <a:rPr lang="en-US" sz="2000" dirty="0">
                <a:solidFill>
                  <a:schemeClr val="dk1"/>
                </a:solidFill>
                <a:latin typeface="Calibri"/>
                <a:ea typeface="Calibri"/>
                <a:cs typeface="Calibri"/>
                <a:sym typeface="Calibri"/>
              </a:rPr>
              <a:t>delivery level. </a:t>
            </a:r>
          </a:p>
          <a:p>
            <a:pPr marL="342900" marR="0" lvl="0" indent="-342900" algn="l" rtl="0">
              <a:lnSpc>
                <a:spcPct val="110000"/>
              </a:lnSpc>
              <a:spcBef>
                <a:spcPts val="0"/>
              </a:spcBef>
              <a:spcAft>
                <a:spcPts val="0"/>
              </a:spcAft>
              <a:buClr>
                <a:schemeClr val="dk1"/>
              </a:buClr>
              <a:buSzPts val="2000"/>
              <a:buFont typeface="Wingdings" panose="05000000000000000000" pitchFamily="2" charset="2"/>
              <a:buChar char="ü"/>
            </a:pPr>
            <a:r>
              <a:rPr lang="en-US" sz="2000" dirty="0">
                <a:solidFill>
                  <a:schemeClr val="dk1"/>
                </a:solidFill>
                <a:latin typeface="Calibri"/>
                <a:ea typeface="Calibri"/>
                <a:cs typeface="Calibri"/>
                <a:sym typeface="Calibri"/>
              </a:rPr>
              <a:t>Key interventions under HANSA will be continued under HANSA2 but with a greater focus on integrated planning, budgeting, HRH deployment, monitoring and quality supervision to be accountable for supply-side readiness for health facilities to deliver quality PHC services</a:t>
            </a:r>
          </a:p>
          <a:p>
            <a:pPr marL="342900" indent="-342900">
              <a:lnSpc>
                <a:spcPct val="110000"/>
              </a:lnSpc>
              <a:buClr>
                <a:schemeClr val="dk1"/>
              </a:buClr>
              <a:buSzPts val="2000"/>
              <a:buFont typeface="Wingdings" panose="05000000000000000000" pitchFamily="2" charset="2"/>
              <a:buChar char="ü"/>
            </a:pPr>
            <a:r>
              <a:rPr lang="en-US" sz="2000" b="0" i="0" u="none" strike="noStrike" cap="none" dirty="0">
                <a:solidFill>
                  <a:schemeClr val="dk1"/>
                </a:solidFill>
                <a:latin typeface="Calibri"/>
                <a:ea typeface="Calibri"/>
                <a:cs typeface="Calibri"/>
                <a:sym typeface="Calibri"/>
              </a:rPr>
              <a:t>Indicative PBC conditions, eligible expenditures, implementing agencies (central and subnational), and mainstreaming GESI dimension in PBCs need to further discussed and agreed on by implementing entities (departments, </a:t>
            </a:r>
            <a:r>
              <a:rPr lang="en-US" sz="2000" dirty="0">
                <a:solidFill>
                  <a:schemeClr val="dk1"/>
                </a:solidFill>
                <a:latin typeface="Calibri"/>
                <a:ea typeface="Calibri"/>
                <a:cs typeface="Calibri"/>
                <a:sym typeface="Calibri"/>
              </a:rPr>
              <a:t>centers, programs, </a:t>
            </a:r>
            <a:r>
              <a:rPr lang="en-US" sz="2000" b="0" i="0" u="none" strike="noStrike" cap="none" dirty="0">
                <a:solidFill>
                  <a:schemeClr val="dk1"/>
                </a:solidFill>
                <a:latin typeface="Calibri"/>
                <a:ea typeface="Calibri"/>
                <a:cs typeface="Calibri"/>
                <a:sym typeface="Calibri"/>
              </a:rPr>
              <a:t>PHOs, DHOs and HCs)</a:t>
            </a:r>
            <a:endParaRPr lang="en-US" sz="1800" b="0" i="0" u="none" strike="noStrike" cap="none" dirty="0">
              <a:solidFill>
                <a:schemeClr val="dk1"/>
              </a:solidFill>
              <a:latin typeface="Calibri"/>
              <a:ea typeface="Calibri"/>
              <a:cs typeface="Calibri"/>
              <a:sym typeface="Calibri"/>
            </a:endParaRPr>
          </a:p>
          <a:p>
            <a:pPr marL="342900" marR="0" lvl="0" indent="-342900" algn="l" rtl="0">
              <a:lnSpc>
                <a:spcPct val="110000"/>
              </a:lnSpc>
              <a:spcBef>
                <a:spcPts val="0"/>
              </a:spcBef>
              <a:spcAft>
                <a:spcPts val="0"/>
              </a:spcAft>
              <a:buClr>
                <a:schemeClr val="dk1"/>
              </a:buClr>
              <a:buSzPts val="2000"/>
              <a:buFont typeface="Wingdings" panose="05000000000000000000" pitchFamily="2" charset="2"/>
              <a:buChar char="ü"/>
            </a:pPr>
            <a:endParaRPr lang="en-US" sz="2000" dirty="0">
              <a:solidFill>
                <a:schemeClr val="dk1"/>
              </a:solidFill>
              <a:latin typeface="Calibri"/>
              <a:ea typeface="Calibri"/>
              <a:cs typeface="Calibri"/>
              <a:sym typeface="Calibri"/>
            </a:endParaRPr>
          </a:p>
          <a:p>
            <a:pPr marL="342900" marR="0" lvl="0" indent="-342900" algn="l" rtl="0">
              <a:lnSpc>
                <a:spcPct val="110000"/>
              </a:lnSpc>
              <a:spcBef>
                <a:spcPts val="0"/>
              </a:spcBef>
              <a:spcAft>
                <a:spcPts val="0"/>
              </a:spcAft>
              <a:buClr>
                <a:schemeClr val="dk1"/>
              </a:buClr>
              <a:buSzPts val="2000"/>
              <a:buFont typeface="Wingdings" panose="05000000000000000000" pitchFamily="2" charset="2"/>
              <a:buChar char="ü"/>
            </a:pPr>
            <a:endParaRPr lang="en-US" sz="2000" dirty="0">
              <a:solidFill>
                <a:schemeClr val="dk1"/>
              </a:solidFill>
              <a:latin typeface="Calibri"/>
              <a:ea typeface="Calibri"/>
              <a:cs typeface="Calibri"/>
              <a:sym typeface="Calibri"/>
            </a:endParaRPr>
          </a:p>
          <a:p>
            <a:pPr marR="0" lvl="0" algn="l" rtl="0">
              <a:lnSpc>
                <a:spcPct val="110000"/>
              </a:lnSpc>
              <a:spcBef>
                <a:spcPts val="0"/>
              </a:spcBef>
              <a:spcAft>
                <a:spcPts val="0"/>
              </a:spcAft>
              <a:buClr>
                <a:schemeClr val="dk1"/>
              </a:buClr>
              <a:buSzPts val="2000"/>
            </a:pPr>
            <a:endParaRPr lang="en-US"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8B61-D601-4A57-8930-DD69A4C77018}"/>
              </a:ext>
            </a:extLst>
          </p:cNvPr>
          <p:cNvSpPr>
            <a:spLocks noGrp="1"/>
          </p:cNvSpPr>
          <p:nvPr>
            <p:ph type="title"/>
          </p:nvPr>
        </p:nvSpPr>
        <p:spPr>
          <a:xfrm>
            <a:off x="0" y="1"/>
            <a:ext cx="12192000" cy="930165"/>
          </a:xfrm>
          <a:solidFill>
            <a:srgbClr val="00B0F0"/>
          </a:solidFill>
        </p:spPr>
        <p:txBody>
          <a:bodyPr>
            <a:noAutofit/>
          </a:bodyPr>
          <a:lstStyle/>
          <a:p>
            <a:pPr algn="ctr"/>
            <a:r>
              <a:rPr lang="en-US" sz="4000" b="1" dirty="0">
                <a:latin typeface="Phetsarath OT" panose="02000500000000000001" pitchFamily="2" charset="2"/>
                <a:ea typeface="Phetsarath OT" panose="02000500000000000001" pitchFamily="2" charset="2"/>
                <a:cs typeface="Phetsarath OT" panose="02000500000000000001" pitchFamily="2" charset="2"/>
              </a:rPr>
              <a:t>PBC 6 </a:t>
            </a:r>
            <a:r>
              <a:rPr lang="en-US" sz="4000" b="1" dirty="0">
                <a:latin typeface="Phetsarath OT" panose="02000500000000000001" pitchFamily="2" charset="2"/>
                <a:cs typeface="Phetsarath OT" panose="02000500000000000001" pitchFamily="2" charset="2"/>
              </a:rPr>
              <a:t>Overall objective</a:t>
            </a:r>
          </a:p>
        </p:txBody>
      </p:sp>
      <p:sp>
        <p:nvSpPr>
          <p:cNvPr id="4" name="Slide Number Placeholder 3">
            <a:extLst>
              <a:ext uri="{FF2B5EF4-FFF2-40B4-BE49-F238E27FC236}">
                <a16:creationId xmlns:a16="http://schemas.microsoft.com/office/drawing/2014/main" id="{9659B444-4F1F-4A05-A8C9-F835E32A29A3}"/>
              </a:ext>
            </a:extLst>
          </p:cNvPr>
          <p:cNvSpPr>
            <a:spLocks noGrp="1"/>
          </p:cNvSpPr>
          <p:nvPr>
            <p:ph type="sldNum" sz="quarter" idx="12"/>
          </p:nvPr>
        </p:nvSpPr>
        <p:spPr/>
        <p:txBody>
          <a:bodyPr/>
          <a:lstStyle/>
          <a:p>
            <a:fld id="{E7A56CC9-1E1E-41D9-B5D7-E375D2141498}" type="slidenum">
              <a:rPr lang="en-US" smtClean="0"/>
              <a:t>13</a:t>
            </a:fld>
            <a:endParaRPr lang="en-US" dirty="0"/>
          </a:p>
        </p:txBody>
      </p:sp>
      <p:sp>
        <p:nvSpPr>
          <p:cNvPr id="6" name="Content Placeholder 5">
            <a:extLst>
              <a:ext uri="{FF2B5EF4-FFF2-40B4-BE49-F238E27FC236}">
                <a16:creationId xmlns:a16="http://schemas.microsoft.com/office/drawing/2014/main" id="{A04D0E39-4FA2-7FA4-F22C-E9606A540CE4}"/>
              </a:ext>
            </a:extLst>
          </p:cNvPr>
          <p:cNvSpPr>
            <a:spLocks noGrp="1"/>
          </p:cNvSpPr>
          <p:nvPr>
            <p:ph idx="1"/>
          </p:nvPr>
        </p:nvSpPr>
        <p:spPr/>
        <p:txBody>
          <a:bodyPr/>
          <a:lstStyle/>
          <a:p>
            <a:pPr marL="0" indent="0" algn="just">
              <a:buNone/>
            </a:pPr>
            <a:r>
              <a:rPr lang="en-US" b="1" dirty="0"/>
              <a:t>This PBC aims to increase access to quality of people-</a:t>
            </a:r>
            <a:r>
              <a:rPr lang="en-US" b="1" dirty="0" err="1"/>
              <a:t>centred</a:t>
            </a:r>
            <a:r>
              <a:rPr lang="en-US" b="1" dirty="0"/>
              <a:t> based approach for HIV services</a:t>
            </a:r>
            <a:r>
              <a:rPr lang="en-US" dirty="0"/>
              <a:t> </a:t>
            </a:r>
            <a:r>
              <a:rPr lang="en-US" b="1" dirty="0"/>
              <a:t>for all the people living with HIV, key populations </a:t>
            </a:r>
            <a:r>
              <a:rPr lang="en-US" dirty="0"/>
              <a:t>through adoption and expansion of innovative and differentiated service delivery (DSD) models including HIV testing, </a:t>
            </a:r>
            <a:r>
              <a:rPr lang="en-US" dirty="0" err="1"/>
              <a:t>PrEP</a:t>
            </a:r>
            <a:r>
              <a:rPr lang="en-US" dirty="0"/>
              <a:t> and ART with strong involvement and participation of the affected communities and key populations.</a:t>
            </a:r>
          </a:p>
          <a:p>
            <a:endParaRPr lang="en-US" dirty="0"/>
          </a:p>
        </p:txBody>
      </p:sp>
    </p:spTree>
    <p:extLst>
      <p:ext uri="{BB962C8B-B14F-4D97-AF65-F5344CB8AC3E}">
        <p14:creationId xmlns:p14="http://schemas.microsoft.com/office/powerpoint/2010/main" val="93625333"/>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12D991-761E-E133-6C53-DA3E21542D6D}"/>
              </a:ext>
            </a:extLst>
          </p:cNvPr>
          <p:cNvGraphicFramePr>
            <a:graphicFrameLocks noGrp="1"/>
          </p:cNvGraphicFramePr>
          <p:nvPr>
            <p:ph idx="1"/>
            <p:extLst>
              <p:ext uri="{D42A27DB-BD31-4B8C-83A1-F6EECF244321}">
                <p14:modId xmlns:p14="http://schemas.microsoft.com/office/powerpoint/2010/main" val="3582865301"/>
              </p:ext>
            </p:extLst>
          </p:nvPr>
        </p:nvGraphicFramePr>
        <p:xfrm>
          <a:off x="291348" y="1049537"/>
          <a:ext cx="11703422" cy="4913271"/>
        </p:xfrm>
        <a:graphic>
          <a:graphicData uri="http://schemas.openxmlformats.org/drawingml/2006/table">
            <a:tbl>
              <a:tblPr firstRow="1" bandRow="1">
                <a:tableStyleId>{5C22544A-7EE6-4342-B048-85BDC9FD1C3A}</a:tableStyleId>
              </a:tblPr>
              <a:tblGrid>
                <a:gridCol w="1345512">
                  <a:extLst>
                    <a:ext uri="{9D8B030D-6E8A-4147-A177-3AD203B41FA5}">
                      <a16:colId xmlns:a16="http://schemas.microsoft.com/office/drawing/2014/main" val="2669194194"/>
                    </a:ext>
                  </a:extLst>
                </a:gridCol>
                <a:gridCol w="4772762">
                  <a:extLst>
                    <a:ext uri="{9D8B030D-6E8A-4147-A177-3AD203B41FA5}">
                      <a16:colId xmlns:a16="http://schemas.microsoft.com/office/drawing/2014/main" val="4096391470"/>
                    </a:ext>
                  </a:extLst>
                </a:gridCol>
                <a:gridCol w="2035131">
                  <a:extLst>
                    <a:ext uri="{9D8B030D-6E8A-4147-A177-3AD203B41FA5}">
                      <a16:colId xmlns:a16="http://schemas.microsoft.com/office/drawing/2014/main" val="3887423384"/>
                    </a:ext>
                  </a:extLst>
                </a:gridCol>
                <a:gridCol w="1728908">
                  <a:extLst>
                    <a:ext uri="{9D8B030D-6E8A-4147-A177-3AD203B41FA5}">
                      <a16:colId xmlns:a16="http://schemas.microsoft.com/office/drawing/2014/main" val="3970346101"/>
                    </a:ext>
                  </a:extLst>
                </a:gridCol>
                <a:gridCol w="1821109">
                  <a:extLst>
                    <a:ext uri="{9D8B030D-6E8A-4147-A177-3AD203B41FA5}">
                      <a16:colId xmlns:a16="http://schemas.microsoft.com/office/drawing/2014/main" val="507918704"/>
                    </a:ext>
                  </a:extLst>
                </a:gridCol>
              </a:tblGrid>
              <a:tr h="293512">
                <a:tc>
                  <a:txBody>
                    <a:bodyPr/>
                    <a:lstStyle/>
                    <a:p>
                      <a:pPr algn="ctr" rtl="0" fontAlgn="ctr"/>
                      <a:r>
                        <a:rPr lang="en-US" sz="1600" u="none" strike="noStrike">
                          <a:effectLst/>
                          <a:latin typeface="Phetsarath OT" panose="02000500000000000001" pitchFamily="2" charset="2"/>
                          <a:ea typeface="Phetsarath OT" panose="02000500000000000001" pitchFamily="2" charset="2"/>
                          <a:cs typeface="Phetsarath OT" panose="02000500000000000001" pitchFamily="2" charset="2"/>
                        </a:rPr>
                        <a:t>PBC No.</a:t>
                      </a:r>
                      <a:endParaRPr lang="en-US" sz="1600" b="1"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1600" u="none" strike="noStrike">
                          <a:effectLst/>
                          <a:latin typeface="Phetsarath OT" panose="02000500000000000001" pitchFamily="2" charset="2"/>
                          <a:ea typeface="Phetsarath OT" panose="02000500000000000001" pitchFamily="2" charset="2"/>
                          <a:cs typeface="Phetsarath OT" panose="02000500000000000001" pitchFamily="2" charset="2"/>
                        </a:rPr>
                        <a:t>Detail</a:t>
                      </a:r>
                      <a:endParaRPr lang="en-US" sz="1600" b="0" i="0" u="none" strike="noStrike">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1600" u="none" strike="noStrike" dirty="0">
                          <a:effectLst/>
                          <a:latin typeface="Phetsarath OT" panose="02000500000000000001" pitchFamily="2" charset="2"/>
                          <a:ea typeface="Phetsarath OT" panose="02000500000000000001" pitchFamily="2" charset="2"/>
                          <a:cs typeface="Phetsarath OT" panose="02000500000000000001" pitchFamily="2" charset="2"/>
                        </a:rPr>
                        <a:t>Y 1</a:t>
                      </a:r>
                      <a:r>
                        <a:rPr lang="lo-LA" sz="1600" u="none" strike="noStrike" dirty="0">
                          <a:effectLst/>
                          <a:latin typeface="Phetsarath OT" panose="02000500000000000001" pitchFamily="2" charset="2"/>
                          <a:ea typeface="Phetsarath OT" panose="02000500000000000001" pitchFamily="2" charset="2"/>
                          <a:cs typeface="Phetsarath OT" panose="02000500000000000001" pitchFamily="2" charset="2"/>
                        </a:rPr>
                        <a:t> (</a:t>
                      </a:r>
                      <a:r>
                        <a:rPr lang="en-US" sz="1600" u="none" strike="noStrike" dirty="0">
                          <a:effectLst/>
                          <a:latin typeface="Phetsarath OT" panose="02000500000000000001" pitchFamily="2" charset="2"/>
                          <a:ea typeface="Phetsarath OT" panose="02000500000000000001" pitchFamily="2" charset="2"/>
                          <a:cs typeface="Phetsarath OT" panose="02000500000000000001" pitchFamily="2" charset="2"/>
                        </a:rPr>
                        <a:t>2024)</a:t>
                      </a:r>
                      <a:endParaRPr lang="en-US" sz="16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1600" u="none" strike="noStrike" dirty="0">
                          <a:effectLst/>
                          <a:latin typeface="Phetsarath OT" panose="02000500000000000001" pitchFamily="2" charset="2"/>
                          <a:ea typeface="Phetsarath OT" panose="02000500000000000001" pitchFamily="2" charset="2"/>
                          <a:cs typeface="Phetsarath OT" panose="02000500000000000001" pitchFamily="2" charset="2"/>
                        </a:rPr>
                        <a:t>Y 2 (2025)</a:t>
                      </a:r>
                      <a:endParaRPr lang="en-US" sz="16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1600" u="none" strike="noStrike" dirty="0">
                          <a:effectLst/>
                          <a:latin typeface="Phetsarath OT" panose="02000500000000000001" pitchFamily="2" charset="2"/>
                          <a:ea typeface="Phetsarath OT" panose="02000500000000000001" pitchFamily="2" charset="2"/>
                          <a:cs typeface="Phetsarath OT" panose="02000500000000000001" pitchFamily="2" charset="2"/>
                        </a:rPr>
                        <a:t>Y 3 (2026)</a:t>
                      </a:r>
                      <a:endParaRPr lang="en-US" sz="1600" b="0" i="0" u="none" strike="noStrike" dirty="0">
                        <a:solidFill>
                          <a:srgbClr val="000000"/>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extLst>
                  <a:ext uri="{0D108BD9-81ED-4DB2-BD59-A6C34878D82A}">
                    <a16:rowId xmlns:a16="http://schemas.microsoft.com/office/drawing/2014/main" val="3671709651"/>
                  </a:ext>
                </a:extLst>
              </a:tr>
              <a:tr h="866639">
                <a:tc>
                  <a:txBody>
                    <a:bodyPr/>
                    <a:lstStyle/>
                    <a:p>
                      <a:pPr algn="ctr"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PBC 6.1</a:t>
                      </a:r>
                      <a:b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br>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a:t>
                      </a:r>
                      <a:r>
                        <a:rPr lang="lo-LA"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ສືບຕໍ່)</a:t>
                      </a:r>
                      <a:endParaRPr lang="lo-LA"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just"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Percentage of female sex workers (FSW) in the 5 target sites that have received an HIV test during the reporting period and know their results</a:t>
                      </a:r>
                      <a:endParaRPr lang="en-US"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93%</a:t>
                      </a:r>
                      <a:endParaRPr lang="en-US" sz="20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94%</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95%</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extLst>
                  <a:ext uri="{0D108BD9-81ED-4DB2-BD59-A6C34878D82A}">
                    <a16:rowId xmlns:a16="http://schemas.microsoft.com/office/drawing/2014/main" val="1945974920"/>
                  </a:ext>
                </a:extLst>
              </a:tr>
              <a:tr h="1153203">
                <a:tc>
                  <a:txBody>
                    <a:bodyPr/>
                    <a:lstStyle/>
                    <a:p>
                      <a:pPr algn="ctr"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PBC 6.2 </a:t>
                      </a:r>
                      <a:b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br>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a:t>
                      </a:r>
                      <a:r>
                        <a:rPr lang="lo-LA"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ສືບຕໍ່)</a:t>
                      </a:r>
                      <a:endParaRPr lang="lo-LA"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just"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Percentage of men who have sex with men/transgender (MSM/TG) in the 5 target sites that have received an HIV test during the reporting period and know their results</a:t>
                      </a:r>
                      <a:endParaRPr lang="en-US"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57%</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70%</a:t>
                      </a:r>
                      <a:endParaRPr lang="en-US" sz="20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84%</a:t>
                      </a:r>
                      <a:endParaRPr lang="en-US" sz="20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extLst>
                  <a:ext uri="{0D108BD9-81ED-4DB2-BD59-A6C34878D82A}">
                    <a16:rowId xmlns:a16="http://schemas.microsoft.com/office/drawing/2014/main" val="1516926344"/>
                  </a:ext>
                </a:extLst>
              </a:tr>
              <a:tr h="866639">
                <a:tc>
                  <a:txBody>
                    <a:bodyPr/>
                    <a:lstStyle/>
                    <a:p>
                      <a:pPr algn="ctr"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PBC 6.3</a:t>
                      </a:r>
                      <a:b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br>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a:t>
                      </a:r>
                      <a:r>
                        <a:rPr lang="lo-LA"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ສືບຕໍ່)</a:t>
                      </a:r>
                      <a:endParaRPr lang="lo-LA"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just"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Percentage of people living with HIV (PLHIV) on ART among all estimated PLHIV at the end of the reporting period</a:t>
                      </a:r>
                      <a:endParaRPr lang="en-US"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64%</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66%</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69%</a:t>
                      </a:r>
                      <a:endParaRPr lang="en-US" sz="20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extLst>
                  <a:ext uri="{0D108BD9-81ED-4DB2-BD59-A6C34878D82A}">
                    <a16:rowId xmlns:a16="http://schemas.microsoft.com/office/drawing/2014/main" val="3691810137"/>
                  </a:ext>
                </a:extLst>
              </a:tr>
              <a:tr h="866639">
                <a:tc>
                  <a:txBody>
                    <a:bodyPr/>
                    <a:lstStyle/>
                    <a:p>
                      <a:pPr algn="ctr" fontAlgn="b"/>
                      <a:r>
                        <a:rPr lang="pl-PL"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PBC 6.4</a:t>
                      </a:r>
                      <a:br>
                        <a:rPr lang="pl-PL"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br>
                      <a:r>
                        <a:rPr lang="pl-PL"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(ໃໝ່)</a:t>
                      </a:r>
                      <a:endParaRPr lang="pl-PL"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just"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Percentage of people living with HIV (PLHIV) on ART with a viral load test result at least once during the reporting period</a:t>
                      </a:r>
                      <a:endParaRPr lang="en-US"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89%</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95%</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98%</a:t>
                      </a:r>
                      <a:endParaRPr lang="en-US" sz="20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extLst>
                  <a:ext uri="{0D108BD9-81ED-4DB2-BD59-A6C34878D82A}">
                    <a16:rowId xmlns:a16="http://schemas.microsoft.com/office/drawing/2014/main" val="2667438729"/>
                  </a:ext>
                </a:extLst>
              </a:tr>
              <a:tr h="866639">
                <a:tc>
                  <a:txBody>
                    <a:bodyPr/>
                    <a:lstStyle/>
                    <a:p>
                      <a:pPr algn="ctr" fontAlgn="b"/>
                      <a:r>
                        <a:rPr lang="pl-PL"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PBC 6.5 </a:t>
                      </a:r>
                      <a:br>
                        <a:rPr lang="pl-PL"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br>
                      <a:r>
                        <a:rPr lang="pl-PL"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(ໃໝ່)</a:t>
                      </a:r>
                      <a:endParaRPr lang="pl-PL"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just" fontAlgn="b"/>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Number of men who have sex with men (MSM)/transgender (TG) who received any </a:t>
                      </a:r>
                      <a:r>
                        <a:rPr lang="en-US" sz="1600" u="none" strike="noStrike" dirty="0" err="1">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PrEP</a:t>
                      </a:r>
                      <a:r>
                        <a:rPr lang="en-US" sz="16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product at least once during the reporting period.</a:t>
                      </a:r>
                      <a:endParaRPr lang="en-US" sz="16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1100</a:t>
                      </a:r>
                      <a:endParaRPr lang="en-US" sz="20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1300</a:t>
                      </a:r>
                      <a:endParaRPr lang="en-US" sz="2000" b="0" i="0" u="none" strike="noStrike">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tc>
                  <a:txBody>
                    <a:bodyPr/>
                    <a:lstStyle/>
                    <a:p>
                      <a:pPr algn="ctr" fontAlgn="b"/>
                      <a:r>
                        <a:rPr lang="en-US" sz="200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1500</a:t>
                      </a:r>
                      <a:endParaRPr lang="en-US" sz="2000" b="0" i="0" u="none" strike="noStrike"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txBody>
                  <a:tcPr marL="5912" marR="5912" marT="5912" marB="0" anchor="ctr"/>
                </a:tc>
                <a:extLst>
                  <a:ext uri="{0D108BD9-81ED-4DB2-BD59-A6C34878D82A}">
                    <a16:rowId xmlns:a16="http://schemas.microsoft.com/office/drawing/2014/main" val="346230118"/>
                  </a:ext>
                </a:extLst>
              </a:tr>
            </a:tbl>
          </a:graphicData>
        </a:graphic>
      </p:graphicFrame>
      <p:sp>
        <p:nvSpPr>
          <p:cNvPr id="5" name="Title 1">
            <a:extLst>
              <a:ext uri="{FF2B5EF4-FFF2-40B4-BE49-F238E27FC236}">
                <a16:creationId xmlns:a16="http://schemas.microsoft.com/office/drawing/2014/main" id="{D255A695-6DDB-BF93-92B0-E998202209E9}"/>
              </a:ext>
            </a:extLst>
          </p:cNvPr>
          <p:cNvSpPr txBox="1">
            <a:spLocks/>
          </p:cNvSpPr>
          <p:nvPr/>
        </p:nvSpPr>
        <p:spPr>
          <a:xfrm>
            <a:off x="291349" y="61473"/>
            <a:ext cx="11703424" cy="867266"/>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gn="ctr"/>
            <a:r>
              <a:rPr lang="en-US" sz="2800" b="1" dirty="0">
                <a:solidFill>
                  <a:schemeClr val="bg1"/>
                </a:solidFill>
                <a:effectLst/>
              </a:rPr>
              <a:t>PBC 6: Key populations and people living with HIV/AIDS access to HIV services</a:t>
            </a:r>
            <a:endParaRPr lang="en-US" sz="3200" b="1" dirty="0">
              <a:solidFill>
                <a:schemeClr val="bg1"/>
              </a:solidFill>
              <a:effectLst/>
              <a:latin typeface="Calibri" panose="020F0502020204030204" pitchFamily="34" charset="0"/>
              <a:ea typeface="Calibri" panose="020F0502020204030204" pitchFamily="34" charset="0"/>
              <a:cs typeface="Cordia New" panose="020B0304020202020204" pitchFamily="34" charset="-34"/>
            </a:endParaRPr>
          </a:p>
        </p:txBody>
      </p:sp>
      <p:sp>
        <p:nvSpPr>
          <p:cNvPr id="7" name="TextBox 6">
            <a:extLst>
              <a:ext uri="{FF2B5EF4-FFF2-40B4-BE49-F238E27FC236}">
                <a16:creationId xmlns:a16="http://schemas.microsoft.com/office/drawing/2014/main" id="{4E9C4914-3586-0929-5629-2A9AA44CF99C}"/>
              </a:ext>
            </a:extLst>
          </p:cNvPr>
          <p:cNvSpPr txBox="1"/>
          <p:nvPr/>
        </p:nvSpPr>
        <p:spPr>
          <a:xfrm>
            <a:off x="291347" y="6065297"/>
            <a:ext cx="10865869" cy="677108"/>
          </a:xfrm>
          <a:prstGeom prst="rect">
            <a:avLst/>
          </a:prstGeom>
          <a:noFill/>
        </p:spPr>
        <p:txBody>
          <a:bodyPr wrap="square">
            <a:spAutoFit/>
          </a:bodyPr>
          <a:lstStyle/>
          <a:p>
            <a:r>
              <a:rPr lang="en-US" sz="18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Implementing Agency: Center for HIV/AIDS and STI </a:t>
            </a:r>
            <a:r>
              <a:rPr lang="lo-LA" sz="18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ໂດຍມີ ຄູ່ຮ່ວມງານ ຄື </a:t>
            </a:r>
            <a:r>
              <a:rPr lang="en-US" sz="1800" dirty="0" err="1">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CHias</a:t>
            </a:r>
            <a:r>
              <a:rPr lang="en-US" sz="18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a:t>
            </a:r>
            <a:r>
              <a:rPr lang="en-US" dirty="0">
                <a:solidFill>
                  <a:schemeClr val="accent1">
                    <a:lumMod val="75000"/>
                  </a:schemeClr>
                </a:solidFill>
                <a:latin typeface="Phetsarath OT" panose="02000500000000000001" pitchFamily="2" charset="2"/>
                <a:ea typeface="Phetsarath OT" panose="02000500000000000001" pitchFamily="2" charset="2"/>
                <a:cs typeface="Phetsarath OT" panose="02000500000000000001" pitchFamily="2" charset="2"/>
              </a:rPr>
              <a:t>APL+, and</a:t>
            </a:r>
            <a:r>
              <a:rPr lang="en-US" sz="18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rPr>
              <a:t> PEDA</a:t>
            </a:r>
            <a:endParaRPr lang="en-US" sz="2000" dirty="0">
              <a:solidFill>
                <a:schemeClr val="accent1">
                  <a:lumMod val="75000"/>
                </a:schemeClr>
              </a:solidFill>
              <a:effectLst/>
              <a:latin typeface="Phetsarath OT" panose="02000500000000000001" pitchFamily="2" charset="2"/>
              <a:ea typeface="Phetsarath OT" panose="02000500000000000001" pitchFamily="2" charset="2"/>
              <a:cs typeface="Phetsarath OT" panose="02000500000000000001" pitchFamily="2" charset="2"/>
            </a:endParaRPr>
          </a:p>
          <a:p>
            <a:pPr algn="ctr"/>
            <a:r>
              <a:rPr lang="en-US" sz="2000" b="1"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rPr>
              <a:t>Total PBC value: 2,870,632US$</a:t>
            </a:r>
            <a:endParaRPr lang="en-US" sz="2400" b="1" dirty="0">
              <a:solidFill>
                <a:srgbClr val="FF0000"/>
              </a:solidFill>
              <a:effectLst/>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51384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68D8CC3-E02C-4EB9-9E61-E6ECDF4FE395}"/>
              </a:ext>
            </a:extLst>
          </p:cNvPr>
          <p:cNvGraphicFramePr>
            <a:graphicFrameLocks noGrp="1"/>
          </p:cNvGraphicFramePr>
          <p:nvPr>
            <p:ph idx="1"/>
            <p:extLst>
              <p:ext uri="{D42A27DB-BD31-4B8C-83A1-F6EECF244321}">
                <p14:modId xmlns:p14="http://schemas.microsoft.com/office/powerpoint/2010/main" val="3852502432"/>
              </p:ext>
            </p:extLst>
          </p:nvPr>
        </p:nvGraphicFramePr>
        <p:xfrm>
          <a:off x="209007" y="156755"/>
          <a:ext cx="11769633" cy="6170893"/>
        </p:xfrm>
        <a:graphic>
          <a:graphicData uri="http://schemas.openxmlformats.org/drawingml/2006/table">
            <a:tbl>
              <a:tblPr firstRow="1" bandRow="1">
                <a:tableStyleId>{5C22544A-7EE6-4342-B048-85BDC9FD1C3A}</a:tableStyleId>
              </a:tblPr>
              <a:tblGrid>
                <a:gridCol w="11769633">
                  <a:extLst>
                    <a:ext uri="{9D8B030D-6E8A-4147-A177-3AD203B41FA5}">
                      <a16:colId xmlns:a16="http://schemas.microsoft.com/office/drawing/2014/main" val="2311148045"/>
                    </a:ext>
                  </a:extLst>
                </a:gridCol>
              </a:tblGrid>
              <a:tr h="107110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4000" b="1" dirty="0"/>
                        <a:t>Additional Indicators need to be reported.</a:t>
                      </a:r>
                      <a:endParaRPr kumimoji="0" lang="en-US" sz="4000" b="1" i="0" u="none" strike="noStrike" kern="1200" cap="none" spc="0" normalizeH="0" baseline="0" noProof="0" dirty="0">
                        <a:ln>
                          <a:noFill/>
                        </a:ln>
                        <a:solidFill>
                          <a:schemeClr val="bg1"/>
                        </a:solidFill>
                        <a:effectLst/>
                        <a:uLnTx/>
                        <a:uFillTx/>
                        <a:latin typeface="+mj-lt"/>
                        <a:ea typeface="+mn-ea"/>
                        <a:cs typeface="Phetsarath OT" pitchFamily="2" charset="0"/>
                      </a:endParaRPr>
                    </a:p>
                  </a:txBody>
                  <a:tcPr marL="5528" marR="5528" marT="5528" marB="0" anchor="ctr"/>
                </a:tc>
                <a:extLst>
                  <a:ext uri="{0D108BD9-81ED-4DB2-BD59-A6C34878D82A}">
                    <a16:rowId xmlns:a16="http://schemas.microsoft.com/office/drawing/2014/main" val="4234152684"/>
                  </a:ext>
                </a:extLst>
              </a:tr>
              <a:tr h="5099792">
                <a:tc>
                  <a: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endParaRPr lang="lo-LA" sz="1100" b="1" i="0" u="none" strike="noStrike" dirty="0">
                        <a:solidFill>
                          <a:srgbClr val="0070C0"/>
                        </a:solidFill>
                        <a:effectLst/>
                        <a:latin typeface="+mj-lt"/>
                        <a:ea typeface="Phetsarath OT" panose="02000500000000000001" pitchFamily="2" charset="2"/>
                        <a:cs typeface="Phetsarath OT" panose="02000500000000000001" pitchFamily="2" charset="2"/>
                      </a:endParaRPr>
                    </a:p>
                    <a:p>
                      <a:pPr marL="457200" marR="0" lvl="0" indent="-457200" algn="l" defTabSz="914400" rtl="0" eaLnBrk="1" fontAlgn="ctr" latinLnBrk="0" hangingPunct="1">
                        <a:lnSpc>
                          <a:spcPct val="100000"/>
                        </a:lnSpc>
                        <a:spcBef>
                          <a:spcPts val="0"/>
                        </a:spcBef>
                        <a:spcAft>
                          <a:spcPts val="0"/>
                        </a:spcAft>
                        <a:buClrTx/>
                        <a:buSzTx/>
                        <a:buFont typeface="+mj-lt"/>
                        <a:buAutoNum type="arabicPeriod"/>
                        <a:tabLst/>
                        <a:defRPr/>
                      </a:pPr>
                      <a:r>
                        <a:rPr lang="en-US" sz="2400" b="1" dirty="0"/>
                        <a:t>Percentage of FSW who have HIV infected refer to treatment on ARV in past 12 month </a:t>
                      </a:r>
                    </a:p>
                    <a:p>
                      <a:pPr marL="457200" marR="0" lvl="0" indent="-457200" algn="l" defTabSz="914400" rtl="0" eaLnBrk="1" fontAlgn="ctr" latinLnBrk="0" hangingPunct="1">
                        <a:lnSpc>
                          <a:spcPct val="100000"/>
                        </a:lnSpc>
                        <a:spcBef>
                          <a:spcPts val="0"/>
                        </a:spcBef>
                        <a:spcAft>
                          <a:spcPts val="0"/>
                        </a:spcAft>
                        <a:buClrTx/>
                        <a:buSzTx/>
                        <a:buFont typeface="+mj-lt"/>
                        <a:buAutoNum type="arabicPeriod"/>
                        <a:tabLst/>
                        <a:defRPr/>
                      </a:pPr>
                      <a:r>
                        <a:rPr lang="en-US" sz="2400" b="1" dirty="0"/>
                        <a:t>Percentage of MSM/TG who have HIV infected refer to treatment on ARV in past 12 month </a:t>
                      </a:r>
                    </a:p>
                    <a:p>
                      <a:pPr marL="457200" marR="0" lvl="0" indent="-457200" algn="l" defTabSz="914400" rtl="0" eaLnBrk="1" fontAlgn="ctr" latinLnBrk="0" hangingPunct="1">
                        <a:lnSpc>
                          <a:spcPct val="100000"/>
                        </a:lnSpc>
                        <a:spcBef>
                          <a:spcPts val="0"/>
                        </a:spcBef>
                        <a:spcAft>
                          <a:spcPts val="0"/>
                        </a:spcAft>
                        <a:buClrTx/>
                        <a:buSzTx/>
                        <a:buFont typeface="+mj-lt"/>
                        <a:buAutoNum type="arabicPeriod"/>
                        <a:tabLst/>
                        <a:defRPr/>
                      </a:pPr>
                      <a:r>
                        <a:rPr lang="en-US" sz="2400" b="1" dirty="0"/>
                        <a:t>Percentage of PLHIV received Multi-Month Dispensing “MMD”</a:t>
                      </a:r>
                    </a:p>
                    <a:p>
                      <a:pPr marL="457200" marR="0" lvl="0" indent="-457200" algn="l" defTabSz="914400" rtl="0" eaLnBrk="1" fontAlgn="ctr" latinLnBrk="0" hangingPunct="1">
                        <a:lnSpc>
                          <a:spcPct val="100000"/>
                        </a:lnSpc>
                        <a:spcBef>
                          <a:spcPts val="0"/>
                        </a:spcBef>
                        <a:spcAft>
                          <a:spcPts val="0"/>
                        </a:spcAft>
                        <a:buClrTx/>
                        <a:buSzTx/>
                        <a:buFont typeface="+mj-lt"/>
                        <a:buAutoNum type="arabicPeriod"/>
                        <a:tabLst/>
                        <a:defRPr/>
                      </a:pPr>
                      <a:r>
                        <a:rPr lang="en-US" sz="2400" b="1" i="0" u="none" strike="noStrike" dirty="0">
                          <a:solidFill>
                            <a:schemeClr val="tx1"/>
                          </a:solidFill>
                          <a:effectLst/>
                          <a:latin typeface="+mn-lt"/>
                          <a:ea typeface="Phetsarath OT" charset="0"/>
                          <a:cs typeface="Phetsarath OT" charset="0"/>
                        </a:rPr>
                        <a:t>Percentage of HIV- infected enrolled on ART have TB screening </a:t>
                      </a:r>
                    </a:p>
                    <a:p>
                      <a:pPr marL="457200" marR="0" lvl="0" indent="-457200" algn="l" defTabSz="914400" rtl="0" eaLnBrk="1" fontAlgn="ctr" latinLnBrk="0" hangingPunct="1">
                        <a:lnSpc>
                          <a:spcPct val="100000"/>
                        </a:lnSpc>
                        <a:spcBef>
                          <a:spcPts val="0"/>
                        </a:spcBef>
                        <a:spcAft>
                          <a:spcPts val="0"/>
                        </a:spcAft>
                        <a:buClrTx/>
                        <a:buSzTx/>
                        <a:buFont typeface="+mj-lt"/>
                        <a:buAutoNum type="arabicPeriod"/>
                        <a:tabLst/>
                        <a:defRPr/>
                      </a:pPr>
                      <a:r>
                        <a:rPr lang="en-US" sz="2400" b="1" dirty="0">
                          <a:latin typeface="+mn-lt"/>
                        </a:rPr>
                        <a:t>Percentage of HIV-infected people enrolled in ART who received TPT/IPT for TB prevention</a:t>
                      </a:r>
                    </a:p>
                    <a:p>
                      <a:pPr marL="457200" marR="0" lvl="0" indent="-457200" algn="l" defTabSz="914400" rtl="0" eaLnBrk="1" fontAlgn="ctr" latinLnBrk="0" hangingPunct="1">
                        <a:lnSpc>
                          <a:spcPct val="100000"/>
                        </a:lnSpc>
                        <a:spcBef>
                          <a:spcPts val="0"/>
                        </a:spcBef>
                        <a:spcAft>
                          <a:spcPts val="0"/>
                        </a:spcAft>
                        <a:buClrTx/>
                        <a:buSzTx/>
                        <a:buFont typeface="+mj-lt"/>
                        <a:buAutoNum type="arabicPeriod"/>
                        <a:tabLst/>
                        <a:defRPr/>
                      </a:pPr>
                      <a:r>
                        <a:rPr lang="en-US" sz="2400" b="1" dirty="0"/>
                        <a:t>Percentage of pregnant women who have HIV-infected people refer to ARV  treatment </a:t>
                      </a:r>
                    </a:p>
                    <a:p>
                      <a:pPr marL="457200" marR="0" lvl="0" indent="-457200" algn="l" defTabSz="914400" rtl="0" eaLnBrk="1" fontAlgn="ctr" latinLnBrk="0" hangingPunct="1">
                        <a:lnSpc>
                          <a:spcPct val="100000"/>
                        </a:lnSpc>
                        <a:spcBef>
                          <a:spcPts val="0"/>
                        </a:spcBef>
                        <a:spcAft>
                          <a:spcPts val="0"/>
                        </a:spcAft>
                        <a:buClrTx/>
                        <a:buSzTx/>
                        <a:buFont typeface="+mj-lt"/>
                        <a:buAutoNum type="arabicPeriod"/>
                        <a:tabLst/>
                        <a:defRPr/>
                      </a:pPr>
                      <a:r>
                        <a:rPr lang="en-US" sz="2400" b="1" dirty="0"/>
                        <a:t>Percentage of enfant who birth born from positive mother have HIV test after 2 month of birth.</a:t>
                      </a:r>
                      <a:r>
                        <a:rPr lang="en-US" sz="2400" b="1" i="0" u="none" strike="noStrike" kern="1200" baseline="0" dirty="0">
                          <a:solidFill>
                            <a:srgbClr val="0070C0"/>
                          </a:solidFill>
                          <a:effectLst/>
                          <a:latin typeface="+mn-lt"/>
                          <a:ea typeface="Phetsarath OT" charset="0"/>
                          <a:cs typeface="Phetsarath OT" charset="0"/>
                        </a:rPr>
                        <a:t> (EID in 4-6 Weeks)</a:t>
                      </a:r>
                      <a:endParaRPr lang="en-US" sz="2400" b="1" dirty="0"/>
                    </a:p>
                    <a:p>
                      <a:pPr marL="457200" marR="0" lvl="0" indent="-457200" algn="l" defTabSz="914400" rtl="0" eaLnBrk="1" fontAlgn="ctr" latinLnBrk="0" hangingPunct="1">
                        <a:lnSpc>
                          <a:spcPct val="150000"/>
                        </a:lnSpc>
                        <a:spcBef>
                          <a:spcPts val="0"/>
                        </a:spcBef>
                        <a:spcAft>
                          <a:spcPts val="0"/>
                        </a:spcAft>
                        <a:buClrTx/>
                        <a:buSzTx/>
                        <a:buFont typeface="+mj-lt"/>
                        <a:buAutoNum type="arabicPeriod"/>
                        <a:tabLst/>
                        <a:defRPr/>
                      </a:pPr>
                      <a:endParaRPr lang="en-US" sz="2000" b="1" dirty="0">
                        <a:latin typeface="+mn-lt"/>
                      </a:endParaRPr>
                    </a:p>
                  </a:txBody>
                  <a:tcPr marL="5528" marR="5528" marT="5528" marB="0">
                    <a:solidFill>
                      <a:schemeClr val="accent3">
                        <a:lumMod val="20000"/>
                        <a:lumOff val="80000"/>
                      </a:schemeClr>
                    </a:solidFill>
                  </a:tcPr>
                </a:tc>
                <a:extLst>
                  <a:ext uri="{0D108BD9-81ED-4DB2-BD59-A6C34878D82A}">
                    <a16:rowId xmlns:a16="http://schemas.microsoft.com/office/drawing/2014/main" val="3386218164"/>
                  </a:ext>
                </a:extLst>
              </a:tr>
            </a:tbl>
          </a:graphicData>
        </a:graphic>
      </p:graphicFrame>
    </p:spTree>
    <p:extLst>
      <p:ext uri="{BB962C8B-B14F-4D97-AF65-F5344CB8AC3E}">
        <p14:creationId xmlns:p14="http://schemas.microsoft.com/office/powerpoint/2010/main" val="131102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5360C8AC-543E-E515-6EA7-6E4006964D2E}"/>
              </a:ext>
            </a:extLst>
          </p:cNvPr>
          <p:cNvGraphicFramePr>
            <a:graphicFrameLocks noGrp="1"/>
          </p:cNvGraphicFramePr>
          <p:nvPr>
            <p:ph idx="1"/>
          </p:nvPr>
        </p:nvGraphicFramePr>
        <p:xfrm>
          <a:off x="294308" y="1049136"/>
          <a:ext cx="11691499" cy="4318124"/>
        </p:xfrm>
        <a:graphic>
          <a:graphicData uri="http://schemas.openxmlformats.org/drawingml/2006/table">
            <a:tbl>
              <a:tblPr/>
              <a:tblGrid>
                <a:gridCol w="2517076">
                  <a:extLst>
                    <a:ext uri="{9D8B030D-6E8A-4147-A177-3AD203B41FA5}">
                      <a16:colId xmlns:a16="http://schemas.microsoft.com/office/drawing/2014/main" val="1156250875"/>
                    </a:ext>
                  </a:extLst>
                </a:gridCol>
                <a:gridCol w="950236">
                  <a:extLst>
                    <a:ext uri="{9D8B030D-6E8A-4147-A177-3AD203B41FA5}">
                      <a16:colId xmlns:a16="http://schemas.microsoft.com/office/drawing/2014/main" val="2085313499"/>
                    </a:ext>
                  </a:extLst>
                </a:gridCol>
                <a:gridCol w="950236">
                  <a:extLst>
                    <a:ext uri="{9D8B030D-6E8A-4147-A177-3AD203B41FA5}">
                      <a16:colId xmlns:a16="http://schemas.microsoft.com/office/drawing/2014/main" val="9033458"/>
                    </a:ext>
                  </a:extLst>
                </a:gridCol>
                <a:gridCol w="950236">
                  <a:extLst>
                    <a:ext uri="{9D8B030D-6E8A-4147-A177-3AD203B41FA5}">
                      <a16:colId xmlns:a16="http://schemas.microsoft.com/office/drawing/2014/main" val="417286748"/>
                    </a:ext>
                  </a:extLst>
                </a:gridCol>
                <a:gridCol w="950236">
                  <a:extLst>
                    <a:ext uri="{9D8B030D-6E8A-4147-A177-3AD203B41FA5}">
                      <a16:colId xmlns:a16="http://schemas.microsoft.com/office/drawing/2014/main" val="178431775"/>
                    </a:ext>
                  </a:extLst>
                </a:gridCol>
                <a:gridCol w="1092674">
                  <a:extLst>
                    <a:ext uri="{9D8B030D-6E8A-4147-A177-3AD203B41FA5}">
                      <a16:colId xmlns:a16="http://schemas.microsoft.com/office/drawing/2014/main" val="1734861300"/>
                    </a:ext>
                  </a:extLst>
                </a:gridCol>
                <a:gridCol w="856161">
                  <a:extLst>
                    <a:ext uri="{9D8B030D-6E8A-4147-A177-3AD203B41FA5}">
                      <a16:colId xmlns:a16="http://schemas.microsoft.com/office/drawing/2014/main" val="2756192415"/>
                    </a:ext>
                  </a:extLst>
                </a:gridCol>
                <a:gridCol w="856161">
                  <a:extLst>
                    <a:ext uri="{9D8B030D-6E8A-4147-A177-3AD203B41FA5}">
                      <a16:colId xmlns:a16="http://schemas.microsoft.com/office/drawing/2014/main" val="4097356327"/>
                    </a:ext>
                  </a:extLst>
                </a:gridCol>
                <a:gridCol w="856161">
                  <a:extLst>
                    <a:ext uri="{9D8B030D-6E8A-4147-A177-3AD203B41FA5}">
                      <a16:colId xmlns:a16="http://schemas.microsoft.com/office/drawing/2014/main" val="1556157136"/>
                    </a:ext>
                  </a:extLst>
                </a:gridCol>
                <a:gridCol w="856161">
                  <a:extLst>
                    <a:ext uri="{9D8B030D-6E8A-4147-A177-3AD203B41FA5}">
                      <a16:colId xmlns:a16="http://schemas.microsoft.com/office/drawing/2014/main" val="2287222735"/>
                    </a:ext>
                  </a:extLst>
                </a:gridCol>
                <a:gridCol w="856161">
                  <a:extLst>
                    <a:ext uri="{9D8B030D-6E8A-4147-A177-3AD203B41FA5}">
                      <a16:colId xmlns:a16="http://schemas.microsoft.com/office/drawing/2014/main" val="638001508"/>
                    </a:ext>
                  </a:extLst>
                </a:gridCol>
              </a:tblGrid>
              <a:tr h="501753">
                <a:tc rowSpan="2">
                  <a:txBody>
                    <a:bodyPr/>
                    <a:lstStyle/>
                    <a:p>
                      <a:pPr algn="ctr" fontAlgn="ctr">
                        <a:spcBef>
                          <a:spcPts val="0"/>
                        </a:spcBef>
                        <a:spcAft>
                          <a:spcPts val="0"/>
                        </a:spcAft>
                      </a:pPr>
                      <a:endParaRPr lang="en-US" sz="2000" b="1" i="0" u="none" strike="noStrike" dirty="0">
                        <a:solidFill>
                          <a:srgbClr val="000000"/>
                        </a:solidFill>
                        <a:effectLst/>
                        <a:latin typeface="+mj-lt"/>
                      </a:endParaRPr>
                    </a:p>
                    <a:p>
                      <a:pPr algn="ctr" fontAlgn="ctr">
                        <a:spcBef>
                          <a:spcPts val="0"/>
                        </a:spcBef>
                        <a:spcAft>
                          <a:spcPts val="0"/>
                        </a:spcAft>
                      </a:pPr>
                      <a:r>
                        <a:rPr lang="en-US" sz="2000" b="1" i="0" u="none" strike="noStrike" dirty="0">
                          <a:solidFill>
                            <a:srgbClr val="000000"/>
                          </a:solidFill>
                          <a:effectLst/>
                          <a:latin typeface="+mj-lt"/>
                        </a:rPr>
                        <a:t>Province</a:t>
                      </a:r>
                      <a:endParaRPr lang="en-US" sz="3200" b="0" i="0" u="none" strike="noStrike" dirty="0">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5">
                  <a:txBody>
                    <a:bodyPr/>
                    <a:lstStyle/>
                    <a:p>
                      <a:pPr algn="ctr" fontAlgn="ctr">
                        <a:spcBef>
                          <a:spcPts val="0"/>
                        </a:spcBef>
                        <a:spcAft>
                          <a:spcPts val="0"/>
                        </a:spcAft>
                      </a:pPr>
                      <a:r>
                        <a:rPr lang="en-US" sz="2000" b="1" i="0" u="none" strike="noStrike" dirty="0">
                          <a:solidFill>
                            <a:srgbClr val="000000"/>
                          </a:solidFill>
                          <a:effectLst/>
                          <a:latin typeface="+mj-lt"/>
                        </a:rPr>
                        <a:t>Tested for HIV (FSW)</a:t>
                      </a:r>
                      <a:endParaRPr lang="en-US" sz="3200" b="0" i="0" u="none" strike="noStrike" dirty="0">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spcBef>
                          <a:spcPts val="0"/>
                        </a:spcBef>
                        <a:spcAft>
                          <a:spcPts val="0"/>
                        </a:spcAft>
                      </a:pPr>
                      <a:r>
                        <a:rPr lang="en-US" sz="2000" b="1" i="0" u="none" strike="noStrike">
                          <a:solidFill>
                            <a:srgbClr val="000000"/>
                          </a:solidFill>
                          <a:effectLst/>
                          <a:latin typeface="+mj-lt"/>
                        </a:rPr>
                        <a:t>HIV Testing Coverage (FSW)</a:t>
                      </a:r>
                      <a:endParaRPr lang="en-US" sz="3200" b="0" i="0" u="none" strike="noStrike">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7805679"/>
                  </a:ext>
                </a:extLst>
              </a:tr>
              <a:tr h="529625">
                <a:tc vMerge="1">
                  <a:txBody>
                    <a:bodyPr/>
                    <a:lstStyle/>
                    <a:p>
                      <a:endParaRPr lang="en-US"/>
                    </a:p>
                  </a:txBody>
                  <a:tcPr/>
                </a:tc>
                <a:tc>
                  <a:txBody>
                    <a:bodyPr/>
                    <a:lstStyle/>
                    <a:p>
                      <a:pPr algn="ctr" fontAlgn="ctr">
                        <a:spcBef>
                          <a:spcPts val="0"/>
                        </a:spcBef>
                        <a:spcAft>
                          <a:spcPts val="0"/>
                        </a:spcAft>
                      </a:pPr>
                      <a:r>
                        <a:rPr lang="en-US" sz="2000" b="1" i="0" u="none" strike="noStrike">
                          <a:solidFill>
                            <a:srgbClr val="000000"/>
                          </a:solidFill>
                          <a:effectLst/>
                          <a:latin typeface="+mj-lt"/>
                        </a:rPr>
                        <a:t>Y0</a:t>
                      </a:r>
                      <a:br>
                        <a:rPr lang="en-US" sz="2000" b="1" i="0" u="none" strike="noStrike">
                          <a:solidFill>
                            <a:srgbClr val="000000"/>
                          </a:solidFill>
                          <a:effectLst/>
                          <a:latin typeface="+mj-lt"/>
                        </a:rPr>
                      </a:br>
                      <a:r>
                        <a:rPr lang="en-US" sz="2000" b="1" i="0" u="none" strike="noStrike">
                          <a:solidFill>
                            <a:srgbClr val="000000"/>
                          </a:solidFill>
                          <a:effectLst/>
                          <a:latin typeface="+mj-lt"/>
                        </a:rPr>
                        <a:t>2023</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a:solidFill>
                            <a:srgbClr val="000000"/>
                          </a:solidFill>
                          <a:effectLst/>
                          <a:latin typeface="+mj-lt"/>
                        </a:rPr>
                        <a:t>Y1</a:t>
                      </a:r>
                      <a:br>
                        <a:rPr lang="en-US" sz="2000" b="1" i="0" u="none" strike="noStrike">
                          <a:solidFill>
                            <a:srgbClr val="000000"/>
                          </a:solidFill>
                          <a:effectLst/>
                          <a:latin typeface="+mj-lt"/>
                        </a:rPr>
                      </a:br>
                      <a:r>
                        <a:rPr lang="en-US" sz="2000" b="1" i="0" u="none" strike="noStrike">
                          <a:solidFill>
                            <a:srgbClr val="000000"/>
                          </a:solidFill>
                          <a:effectLst/>
                          <a:latin typeface="+mj-lt"/>
                        </a:rPr>
                        <a:t>2024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Y2</a:t>
                      </a:r>
                      <a:br>
                        <a:rPr lang="en-US" sz="2000" b="1" i="0" u="none" strike="noStrike">
                          <a:solidFill>
                            <a:srgbClr val="000000"/>
                          </a:solidFill>
                          <a:effectLst/>
                          <a:latin typeface="+mj-lt"/>
                        </a:rPr>
                      </a:br>
                      <a:r>
                        <a:rPr lang="en-US" sz="2000" b="1" i="0" u="none" strike="noStrike">
                          <a:solidFill>
                            <a:srgbClr val="000000"/>
                          </a:solidFill>
                          <a:effectLst/>
                          <a:latin typeface="+mj-lt"/>
                        </a:rPr>
                        <a:t>2025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Y0</a:t>
                      </a:r>
                      <a:br>
                        <a:rPr lang="en-US" sz="2000" b="1" i="0" u="none" strike="noStrike">
                          <a:solidFill>
                            <a:srgbClr val="000000"/>
                          </a:solidFill>
                          <a:effectLst/>
                          <a:latin typeface="+mj-lt"/>
                        </a:rPr>
                      </a:br>
                      <a:r>
                        <a:rPr lang="en-US" sz="2000" b="1" i="0" u="none" strike="noStrike">
                          <a:solidFill>
                            <a:srgbClr val="000000"/>
                          </a:solidFill>
                          <a:effectLst/>
                          <a:latin typeface="+mj-lt"/>
                        </a:rPr>
                        <a:t>2023</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a:solidFill>
                            <a:srgbClr val="000000"/>
                          </a:solidFill>
                          <a:effectLst/>
                          <a:latin typeface="+mj-lt"/>
                        </a:rPr>
                        <a:t>Y1</a:t>
                      </a:r>
                      <a:br>
                        <a:rPr lang="en-US" sz="2000" b="1" i="0" u="none" strike="noStrike">
                          <a:solidFill>
                            <a:srgbClr val="000000"/>
                          </a:solidFill>
                          <a:effectLst/>
                          <a:latin typeface="+mj-lt"/>
                        </a:rPr>
                      </a:br>
                      <a:r>
                        <a:rPr lang="en-US" sz="2000" b="1" i="0" u="none" strike="noStrike">
                          <a:solidFill>
                            <a:srgbClr val="000000"/>
                          </a:solidFill>
                          <a:effectLst/>
                          <a:latin typeface="+mj-lt"/>
                        </a:rPr>
                        <a:t>2024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Y2</a:t>
                      </a:r>
                      <a:br>
                        <a:rPr lang="en-US" sz="2000" b="1" i="0" u="none" strike="noStrike">
                          <a:solidFill>
                            <a:srgbClr val="000000"/>
                          </a:solidFill>
                          <a:effectLst/>
                          <a:latin typeface="+mj-lt"/>
                        </a:rPr>
                      </a:br>
                      <a:r>
                        <a:rPr lang="en-US" sz="2000" b="1" i="0" u="none" strike="noStrike">
                          <a:solidFill>
                            <a:srgbClr val="000000"/>
                          </a:solidFill>
                          <a:effectLst/>
                          <a:latin typeface="+mj-lt"/>
                        </a:rPr>
                        <a:t>2025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1622461"/>
                  </a:ext>
                </a:extLst>
              </a:tr>
              <a:tr h="663081">
                <a:tc>
                  <a:txBody>
                    <a:bodyPr/>
                    <a:lstStyle/>
                    <a:p>
                      <a:pPr algn="l" fontAlgn="ctr">
                        <a:spcBef>
                          <a:spcPts val="0"/>
                        </a:spcBef>
                        <a:spcAft>
                          <a:spcPts val="0"/>
                        </a:spcAft>
                      </a:pPr>
                      <a:r>
                        <a:rPr lang="en-US" sz="2000" b="0" i="0" u="none" strike="noStrike" dirty="0">
                          <a:solidFill>
                            <a:srgbClr val="000000"/>
                          </a:solidFill>
                          <a:effectLst/>
                          <a:latin typeface="+mj-lt"/>
                        </a:rPr>
                        <a:t>Vientiane Capital City</a:t>
                      </a:r>
                      <a:endParaRPr lang="en-US" sz="3200" b="0" i="0" u="none" strike="noStrike" dirty="0">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3,664</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3758</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3852</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3942</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3991</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92%</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93%</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94%</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mj-lt"/>
                        </a:rPr>
                        <a:t>95%</a:t>
                      </a:r>
                      <a:endParaRPr lang="en-US" sz="3200" b="0" i="0" u="none" strike="noStrike" dirty="0">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3351580"/>
                  </a:ext>
                </a:extLst>
              </a:tr>
              <a:tr h="543074">
                <a:tc>
                  <a:txBody>
                    <a:bodyPr/>
                    <a:lstStyle/>
                    <a:p>
                      <a:pPr algn="l" fontAlgn="ctr">
                        <a:spcBef>
                          <a:spcPts val="0"/>
                        </a:spcBef>
                        <a:spcAft>
                          <a:spcPts val="0"/>
                        </a:spcAft>
                      </a:pPr>
                      <a:r>
                        <a:rPr lang="en-US" sz="2000" b="0" i="0" u="none" strike="noStrike" dirty="0">
                          <a:solidFill>
                            <a:srgbClr val="000000"/>
                          </a:solidFill>
                          <a:effectLst/>
                          <a:latin typeface="+mj-lt"/>
                        </a:rPr>
                        <a:t>Vientiane Province</a:t>
                      </a:r>
                      <a:endParaRPr lang="en-US" sz="3200" b="0" i="0" u="none" strike="noStrike" dirty="0">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mj-lt"/>
                        </a:rPr>
                        <a:t>1,526</a:t>
                      </a:r>
                      <a:endParaRPr lang="en-US" sz="3200" b="0" i="0" u="none" strike="noStrike" dirty="0">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1565</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1604</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1642</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1662</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92%</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93%</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94%</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mj-lt"/>
                        </a:rPr>
                        <a:t>95%</a:t>
                      </a:r>
                      <a:endParaRPr lang="en-US" sz="3200" b="0" i="0" u="none" strike="noStrike" dirty="0">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8860827"/>
                  </a:ext>
                </a:extLst>
              </a:tr>
              <a:tr h="497307">
                <a:tc>
                  <a:txBody>
                    <a:bodyPr/>
                    <a:lstStyle/>
                    <a:p>
                      <a:pPr algn="l" fontAlgn="ctr">
                        <a:spcBef>
                          <a:spcPts val="0"/>
                        </a:spcBef>
                        <a:spcAft>
                          <a:spcPts val="0"/>
                        </a:spcAft>
                      </a:pPr>
                      <a:r>
                        <a:rPr lang="en-US" sz="2000" b="0" i="0" u="none" strike="noStrike">
                          <a:solidFill>
                            <a:srgbClr val="000000"/>
                          </a:solidFill>
                          <a:effectLst/>
                          <a:latin typeface="+mj-lt"/>
                        </a:rPr>
                        <a:t>Khammouan</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1,267</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1304</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1336</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1368</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1385</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92%</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93%</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94%</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7173324"/>
                  </a:ext>
                </a:extLst>
              </a:tr>
              <a:tr h="497307">
                <a:tc>
                  <a:txBody>
                    <a:bodyPr/>
                    <a:lstStyle/>
                    <a:p>
                      <a:pPr algn="l" fontAlgn="ctr">
                        <a:spcBef>
                          <a:spcPts val="0"/>
                        </a:spcBef>
                        <a:spcAft>
                          <a:spcPts val="0"/>
                        </a:spcAft>
                      </a:pPr>
                      <a:r>
                        <a:rPr lang="en-US" sz="2000" b="0" i="0" u="none" strike="noStrike">
                          <a:solidFill>
                            <a:srgbClr val="000000"/>
                          </a:solidFill>
                          <a:effectLst/>
                          <a:latin typeface="+mj-lt"/>
                        </a:rPr>
                        <a:t>Savannakhet</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1,542</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1582</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1621</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1659</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1680</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92%</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93%</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94%</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79541631"/>
                  </a:ext>
                </a:extLst>
              </a:tr>
              <a:tr h="497307">
                <a:tc>
                  <a:txBody>
                    <a:bodyPr/>
                    <a:lstStyle/>
                    <a:p>
                      <a:pPr algn="l" fontAlgn="ctr">
                        <a:spcBef>
                          <a:spcPts val="0"/>
                        </a:spcBef>
                        <a:spcAft>
                          <a:spcPts val="0"/>
                        </a:spcAft>
                      </a:pPr>
                      <a:r>
                        <a:rPr lang="en-US" sz="2000" b="0" i="0" u="none" strike="noStrike">
                          <a:solidFill>
                            <a:srgbClr val="000000"/>
                          </a:solidFill>
                          <a:effectLst/>
                          <a:latin typeface="+mj-lt"/>
                        </a:rPr>
                        <a:t>Champasack</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1,235</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1266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1298</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1328</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1345</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92%</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93%</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94%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304304"/>
                  </a:ext>
                </a:extLst>
              </a:tr>
              <a:tr h="497307">
                <a:tc>
                  <a:txBody>
                    <a:bodyPr/>
                    <a:lstStyle/>
                    <a:p>
                      <a:pPr algn="ctr" fontAlgn="ctr">
                        <a:spcBef>
                          <a:spcPts val="0"/>
                        </a:spcBef>
                        <a:spcAft>
                          <a:spcPts val="0"/>
                        </a:spcAft>
                      </a:pPr>
                      <a:r>
                        <a:rPr lang="en-US" sz="2000" b="1" i="0" u="none" strike="noStrike">
                          <a:solidFill>
                            <a:srgbClr val="000000"/>
                          </a:solidFill>
                          <a:effectLst/>
                          <a:latin typeface="+mj-lt"/>
                        </a:rPr>
                        <a:t>HANSA PBC Target</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9,235</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spcBef>
                          <a:spcPts val="0"/>
                        </a:spcBef>
                        <a:spcAft>
                          <a:spcPts val="0"/>
                        </a:spcAft>
                      </a:pPr>
                      <a:r>
                        <a:rPr lang="en-US" sz="2000" b="1" i="0" u="none" strike="noStrike">
                          <a:solidFill>
                            <a:srgbClr val="000000"/>
                          </a:solidFill>
                          <a:effectLst/>
                          <a:latin typeface="+mj-lt"/>
                        </a:rPr>
                        <a:t>9,476</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9,711</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9,939</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10,062</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92%</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spcBef>
                          <a:spcPts val="0"/>
                        </a:spcBef>
                        <a:spcAft>
                          <a:spcPts val="0"/>
                        </a:spcAft>
                      </a:pPr>
                      <a:r>
                        <a:rPr lang="en-US" sz="2000" b="1" i="0" u="none" strike="noStrike">
                          <a:solidFill>
                            <a:srgbClr val="000000"/>
                          </a:solidFill>
                          <a:effectLst/>
                          <a:latin typeface="+mj-lt"/>
                        </a:rPr>
                        <a:t>93%</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94%</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95%</a:t>
                      </a:r>
                      <a:endParaRPr lang="en-US" sz="3200" b="0" i="0" u="none" strike="noStrike">
                        <a:effectLst/>
                        <a:latin typeface="+mj-lt"/>
                      </a:endParaRPr>
                    </a:p>
                  </a:txBody>
                  <a:tcPr marL="11388" marR="11388" marT="113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dirty="0">
                          <a:solidFill>
                            <a:srgbClr val="000000"/>
                          </a:solidFill>
                          <a:effectLst/>
                          <a:latin typeface="+mj-lt"/>
                        </a:rPr>
                        <a:t>95%</a:t>
                      </a:r>
                      <a:endParaRPr lang="en-US" sz="3200" b="0" i="0" u="none" strike="noStrike" dirty="0">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02820638"/>
                  </a:ext>
                </a:extLst>
              </a:tr>
            </a:tbl>
          </a:graphicData>
        </a:graphic>
      </p:graphicFrame>
      <p:sp>
        <p:nvSpPr>
          <p:cNvPr id="14" name="Title 1">
            <a:extLst>
              <a:ext uri="{FF2B5EF4-FFF2-40B4-BE49-F238E27FC236}">
                <a16:creationId xmlns:a16="http://schemas.microsoft.com/office/drawing/2014/main" id="{7D6736D5-27F1-3968-190E-011BDA739321}"/>
              </a:ext>
            </a:extLst>
          </p:cNvPr>
          <p:cNvSpPr>
            <a:spLocks noGrp="1"/>
          </p:cNvSpPr>
          <p:nvPr>
            <p:ph type="title"/>
          </p:nvPr>
        </p:nvSpPr>
        <p:spPr>
          <a:xfrm>
            <a:off x="291349" y="1"/>
            <a:ext cx="11703424" cy="867266"/>
          </a:xfrm>
          <a:solidFill>
            <a:srgbClr val="00B0F0"/>
          </a:solidFill>
        </p:spPr>
        <p:txBody>
          <a:bodyPr>
            <a:normAutofit/>
          </a:bodyPr>
          <a:lstStyle/>
          <a:p>
            <a:pPr algn="ctr"/>
            <a:r>
              <a:rPr lang="en-US" sz="2400" b="1" dirty="0">
                <a:solidFill>
                  <a:schemeClr val="bg1"/>
                </a:solidFill>
                <a:ea typeface="Phetsarath OT" panose="02000500000000000001" pitchFamily="2" charset="2"/>
                <a:cs typeface="Phetsarath OT" panose="02000500000000000001" pitchFamily="2" charset="2"/>
              </a:rPr>
              <a:t>#</a:t>
            </a:r>
            <a:r>
              <a:rPr lang="lo-LA" sz="2400" b="1" dirty="0">
                <a:solidFill>
                  <a:schemeClr val="bg1"/>
                </a:solidFill>
                <a:ea typeface="Phetsarath OT" panose="02000500000000000001" pitchFamily="2" charset="2"/>
                <a:cs typeface="Phetsarath OT" panose="02000500000000000001" pitchFamily="2" charset="2"/>
              </a:rPr>
              <a:t>. </a:t>
            </a:r>
            <a:r>
              <a:rPr kumimoji="0" lang="en-US" sz="2400" b="1" i="0" u="none" strike="noStrike" kern="1200" cap="none" spc="0" normalizeH="0" baseline="0" noProof="0" dirty="0">
                <a:ln>
                  <a:noFill/>
                </a:ln>
                <a:solidFill>
                  <a:schemeClr val="bg1"/>
                </a:solidFill>
                <a:effectLst/>
                <a:uLnTx/>
                <a:uFillTx/>
                <a:ea typeface="Phetsarath OT" panose="02000500000000000001" pitchFamily="2" charset="2"/>
                <a:cs typeface="Phetsarath OT" panose="02000500000000000001" pitchFamily="2" charset="2"/>
              </a:rPr>
              <a:t>PBC 6.1 </a:t>
            </a:r>
            <a:r>
              <a:rPr lang="en-US" sz="2400" b="1" dirty="0">
                <a:solidFill>
                  <a:schemeClr val="bg1"/>
                </a:solidFill>
                <a:effectLst/>
                <a:ea typeface="Phetsarath OT" panose="02000500000000000001" pitchFamily="2" charset="2"/>
                <a:cs typeface="Phetsarath OT" panose="02000500000000000001" pitchFamily="2" charset="2"/>
              </a:rPr>
              <a:t>Percentage of female sex workers (FSW) in the 5 target sites that have received an HIV test during the reporting period and know their results </a:t>
            </a:r>
            <a:r>
              <a:rPr kumimoji="0" lang="en-US" sz="2400" b="1" i="0" u="none" strike="noStrike" kern="1200" cap="none" spc="0" normalizeH="0" baseline="0" noProof="0" dirty="0">
                <a:ln>
                  <a:noFill/>
                </a:ln>
                <a:solidFill>
                  <a:schemeClr val="bg1"/>
                </a:solidFill>
                <a:effectLst/>
                <a:uLnTx/>
                <a:uFillTx/>
                <a:ea typeface="Phetsarath OT" panose="02000500000000000001" pitchFamily="2" charset="2"/>
                <a:cs typeface="Phetsarath OT" panose="02000500000000000001" pitchFamily="2" charset="2"/>
              </a:rPr>
              <a:t> </a:t>
            </a:r>
            <a:endParaRPr lang="en-US" sz="2400" b="1" dirty="0">
              <a:solidFill>
                <a:schemeClr val="bg1"/>
              </a:solidFill>
              <a:ea typeface="Phetsarath OT" panose="02000500000000000001" pitchFamily="2" charset="2"/>
              <a:cs typeface="Phetsarath OT" panose="02000500000000000001" pitchFamily="2" charset="2"/>
            </a:endParaRPr>
          </a:p>
        </p:txBody>
      </p:sp>
      <p:sp>
        <p:nvSpPr>
          <p:cNvPr id="16" name="Rectangle 15">
            <a:extLst>
              <a:ext uri="{FF2B5EF4-FFF2-40B4-BE49-F238E27FC236}">
                <a16:creationId xmlns:a16="http://schemas.microsoft.com/office/drawing/2014/main" id="{144359E4-632F-8D72-BC31-0CBBCB6EB2BD}"/>
              </a:ext>
            </a:extLst>
          </p:cNvPr>
          <p:cNvSpPr/>
          <p:nvPr/>
        </p:nvSpPr>
        <p:spPr>
          <a:xfrm>
            <a:off x="3881717" y="1490740"/>
            <a:ext cx="2653553" cy="387652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6">
            <a:extLst>
              <a:ext uri="{FF2B5EF4-FFF2-40B4-BE49-F238E27FC236}">
                <a16:creationId xmlns:a16="http://schemas.microsoft.com/office/drawing/2014/main" id="{C33E4243-4FE4-4CE5-E404-B62FF28719F1}"/>
              </a:ext>
            </a:extLst>
          </p:cNvPr>
          <p:cNvGraphicFramePr>
            <a:graphicFrameLocks/>
          </p:cNvGraphicFramePr>
          <p:nvPr/>
        </p:nvGraphicFramePr>
        <p:xfrm>
          <a:off x="6096000" y="5484512"/>
          <a:ext cx="5889808" cy="1288044"/>
        </p:xfrm>
        <a:graphic>
          <a:graphicData uri="http://schemas.openxmlformats.org/drawingml/2006/table">
            <a:tbl>
              <a:tblPr/>
              <a:tblGrid>
                <a:gridCol w="647263">
                  <a:extLst>
                    <a:ext uri="{9D8B030D-6E8A-4147-A177-3AD203B41FA5}">
                      <a16:colId xmlns:a16="http://schemas.microsoft.com/office/drawing/2014/main" val="573276568"/>
                    </a:ext>
                  </a:extLst>
                </a:gridCol>
                <a:gridCol w="1069499">
                  <a:extLst>
                    <a:ext uri="{9D8B030D-6E8A-4147-A177-3AD203B41FA5}">
                      <a16:colId xmlns:a16="http://schemas.microsoft.com/office/drawing/2014/main" val="699874343"/>
                    </a:ext>
                  </a:extLst>
                </a:gridCol>
                <a:gridCol w="1069499">
                  <a:extLst>
                    <a:ext uri="{9D8B030D-6E8A-4147-A177-3AD203B41FA5}">
                      <a16:colId xmlns:a16="http://schemas.microsoft.com/office/drawing/2014/main" val="3922918327"/>
                    </a:ext>
                  </a:extLst>
                </a:gridCol>
                <a:gridCol w="1167125">
                  <a:extLst>
                    <a:ext uri="{9D8B030D-6E8A-4147-A177-3AD203B41FA5}">
                      <a16:colId xmlns:a16="http://schemas.microsoft.com/office/drawing/2014/main" val="423101977"/>
                    </a:ext>
                  </a:extLst>
                </a:gridCol>
                <a:gridCol w="1032889">
                  <a:extLst>
                    <a:ext uri="{9D8B030D-6E8A-4147-A177-3AD203B41FA5}">
                      <a16:colId xmlns:a16="http://schemas.microsoft.com/office/drawing/2014/main" val="2689157654"/>
                    </a:ext>
                  </a:extLst>
                </a:gridCol>
                <a:gridCol w="903533">
                  <a:extLst>
                    <a:ext uri="{9D8B030D-6E8A-4147-A177-3AD203B41FA5}">
                      <a16:colId xmlns:a16="http://schemas.microsoft.com/office/drawing/2014/main" val="1765347153"/>
                    </a:ext>
                  </a:extLst>
                </a:gridCol>
              </a:tblGrid>
              <a:tr h="311996">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Org.</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Y1</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Y2</a:t>
                      </a:r>
                      <a:endParaRPr lang="en-US" sz="4000" b="0" i="0" u="none" strike="noStrike">
                        <a:effectLst/>
                        <a:latin typeface="Arial" panose="020B0604020202020204" pitchFamily="34" charset="0"/>
                      </a:endParaRPr>
                    </a:p>
                  </a:txBody>
                  <a:tcPr marL="17211" marR="17211" marT="1721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Y3</a:t>
                      </a:r>
                      <a:endParaRPr lang="en-US" sz="4000" b="0" i="0" u="none" strike="noStrike">
                        <a:effectLst/>
                        <a:latin typeface="Arial" panose="020B0604020202020204" pitchFamily="34" charset="0"/>
                      </a:endParaRPr>
                    </a:p>
                  </a:txBody>
                  <a:tcPr marL="17211" marR="17211" marT="1721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Total</a:t>
                      </a:r>
                      <a:endParaRPr lang="en-US" sz="4000" b="0" i="0" u="none" strike="noStrike">
                        <a:effectLst/>
                        <a:latin typeface="Arial" panose="020B0604020202020204" pitchFamily="34" charset="0"/>
                      </a:endParaRPr>
                    </a:p>
                  </a:txBody>
                  <a:tcPr marL="17211" marR="17211" marT="1721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 Cover</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94761502"/>
                  </a:ext>
                </a:extLst>
              </a:tr>
              <a:tr h="311996">
                <a:tc>
                  <a:txBody>
                    <a:bodyPr/>
                    <a:lstStyle/>
                    <a:p>
                      <a:pPr algn="l" fontAlgn="b">
                        <a:spcBef>
                          <a:spcPts val="0"/>
                        </a:spcBef>
                        <a:spcAft>
                          <a:spcPts val="0"/>
                        </a:spcAft>
                      </a:pPr>
                      <a:r>
                        <a:rPr lang="en-US" sz="2000" b="0" i="0" u="none" strike="noStrike">
                          <a:solidFill>
                            <a:srgbClr val="000000"/>
                          </a:solidFill>
                          <a:effectLst/>
                          <a:latin typeface="Calibri" panose="020F0502020204030204" pitchFamily="34" charset="0"/>
                        </a:rPr>
                        <a:t>CSO</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4,136 </a:t>
                      </a:r>
                      <a:endParaRPr lang="en-US" sz="4000" b="0" i="0" u="none" strike="noStrike" dirty="0">
                        <a:effectLst/>
                        <a:latin typeface="Arial" panose="020B0604020202020204" pitchFamily="34" charset="0"/>
                      </a:endParaRPr>
                    </a:p>
                  </a:txBody>
                  <a:tcPr marL="17211" marR="17211" marT="1721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4,238 </a:t>
                      </a:r>
                      <a:endParaRPr lang="en-US" sz="4000" b="0" i="0" u="none" strike="noStrike" dirty="0">
                        <a:effectLst/>
                        <a:latin typeface="Arial" panose="020B0604020202020204" pitchFamily="34" charset="0"/>
                      </a:endParaRPr>
                    </a:p>
                  </a:txBody>
                  <a:tcPr marL="17211" marR="17211" marT="1721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4,338 </a:t>
                      </a:r>
                      <a:endParaRPr lang="en-US" sz="4000" b="0" i="0" u="none" strike="noStrike" dirty="0">
                        <a:effectLst/>
                        <a:latin typeface="Arial" panose="020B0604020202020204" pitchFamily="34" charset="0"/>
                      </a:endParaRPr>
                    </a:p>
                  </a:txBody>
                  <a:tcPr marL="17211" marR="17211" marT="1721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12,712 </a:t>
                      </a:r>
                      <a:endParaRPr lang="en-US" sz="4000" b="0" i="0" u="none" strike="noStrike" dirty="0">
                        <a:effectLst/>
                        <a:latin typeface="Arial" panose="020B0604020202020204" pitchFamily="34" charset="0"/>
                      </a:endParaRPr>
                    </a:p>
                  </a:txBody>
                  <a:tcPr marL="17211" marR="17211" marT="1721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US" sz="2000" b="0" i="0" u="none" strike="noStrike" dirty="0">
                          <a:solidFill>
                            <a:srgbClr val="000000"/>
                          </a:solidFill>
                          <a:effectLst/>
                          <a:latin typeface="Calibri" panose="020F0502020204030204" pitchFamily="34" charset="0"/>
                        </a:rPr>
                        <a:t>44%</a:t>
                      </a:r>
                      <a:endParaRPr lang="en-US" sz="4000" b="0" i="0" u="none" strike="noStrike" dirty="0">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3763150"/>
                  </a:ext>
                </a:extLst>
              </a:tr>
              <a:tr h="311996">
                <a:tc>
                  <a:txBody>
                    <a:bodyPr/>
                    <a:lstStyle/>
                    <a:p>
                      <a:pPr algn="l" fontAlgn="b">
                        <a:spcBef>
                          <a:spcPts val="0"/>
                        </a:spcBef>
                        <a:spcAft>
                          <a:spcPts val="0"/>
                        </a:spcAft>
                      </a:pPr>
                      <a:r>
                        <a:rPr lang="en-US" sz="2000" b="0" i="0" u="none" strike="noStrike">
                          <a:solidFill>
                            <a:srgbClr val="000000"/>
                          </a:solidFill>
                          <a:effectLst/>
                          <a:latin typeface="Calibri" panose="020F0502020204030204" pitchFamily="34" charset="0"/>
                        </a:rPr>
                        <a:t>PCCA</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5,341 </a:t>
                      </a:r>
                      <a:endParaRPr lang="en-US" sz="4000" b="0" i="0" u="none" strike="noStrike" dirty="0">
                        <a:effectLst/>
                        <a:latin typeface="Arial" panose="020B0604020202020204" pitchFamily="34" charset="0"/>
                      </a:endParaRPr>
                    </a:p>
                  </a:txBody>
                  <a:tcPr marL="17211" marR="17211" marT="1721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5,473 </a:t>
                      </a:r>
                      <a:endParaRPr lang="en-US" sz="4000" b="0" i="0" u="none" strike="noStrike" dirty="0">
                        <a:effectLst/>
                        <a:latin typeface="Arial" panose="020B0604020202020204" pitchFamily="34" charset="0"/>
                      </a:endParaRPr>
                    </a:p>
                  </a:txBody>
                  <a:tcPr marL="17211" marR="17211" marT="1721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5,601 </a:t>
                      </a:r>
                      <a:endParaRPr lang="en-US" sz="4000" b="0" i="0" u="none" strike="noStrike" dirty="0">
                        <a:effectLst/>
                        <a:latin typeface="Arial" panose="020B0604020202020204" pitchFamily="34" charset="0"/>
                      </a:endParaRPr>
                    </a:p>
                  </a:txBody>
                  <a:tcPr marL="17211" marR="17211" marT="1721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Calibri" panose="020F0502020204030204" pitchFamily="34" charset="0"/>
                        </a:rPr>
                        <a:t>16,415 </a:t>
                      </a:r>
                      <a:endParaRPr lang="en-US" sz="4000" b="0" i="0" u="none" strike="noStrike" dirty="0">
                        <a:effectLst/>
                        <a:latin typeface="Arial" panose="020B0604020202020204" pitchFamily="34" charset="0"/>
                      </a:endParaRPr>
                    </a:p>
                  </a:txBody>
                  <a:tcPr marL="17211" marR="17211" marT="1721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2000" b="0" i="0" u="none" strike="noStrike" dirty="0">
                          <a:solidFill>
                            <a:srgbClr val="000000"/>
                          </a:solidFill>
                          <a:effectLst/>
                          <a:latin typeface="Calibri" panose="020F0502020204030204" pitchFamily="34" charset="0"/>
                        </a:rPr>
                        <a:t>56%</a:t>
                      </a:r>
                      <a:endParaRPr lang="en-US" sz="4000" b="0" i="0" u="none" strike="noStrike" dirty="0">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855833"/>
                  </a:ext>
                </a:extLst>
              </a:tr>
              <a:tr h="311996">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Total</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dirty="0">
                          <a:solidFill>
                            <a:srgbClr val="000000"/>
                          </a:solidFill>
                          <a:effectLst/>
                          <a:latin typeface="Calibri" panose="020F0502020204030204" pitchFamily="34" charset="0"/>
                        </a:rPr>
                        <a:t>9,476 </a:t>
                      </a:r>
                      <a:endParaRPr lang="en-US" sz="4000" b="0" i="0" u="none" strike="noStrike" dirty="0">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dirty="0">
                          <a:solidFill>
                            <a:srgbClr val="000000"/>
                          </a:solidFill>
                          <a:effectLst/>
                          <a:latin typeface="Calibri" panose="020F0502020204030204" pitchFamily="34" charset="0"/>
                        </a:rPr>
                        <a:t>9,711 </a:t>
                      </a:r>
                      <a:endParaRPr lang="en-US" sz="4000" b="0" i="0" u="none" strike="noStrike" dirty="0">
                        <a:effectLst/>
                        <a:latin typeface="Arial" panose="020B0604020202020204" pitchFamily="34" charset="0"/>
                      </a:endParaRPr>
                    </a:p>
                  </a:txBody>
                  <a:tcPr marL="17211" marR="17211" marT="1721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dirty="0">
                          <a:solidFill>
                            <a:srgbClr val="000000"/>
                          </a:solidFill>
                          <a:effectLst/>
                          <a:latin typeface="Calibri" panose="020F0502020204030204" pitchFamily="34" charset="0"/>
                        </a:rPr>
                        <a:t>9,939 </a:t>
                      </a:r>
                      <a:endParaRPr lang="en-US" sz="4000" b="0" i="0" u="none" strike="noStrike" dirty="0">
                        <a:effectLst/>
                        <a:latin typeface="Arial" panose="020B0604020202020204" pitchFamily="34" charset="0"/>
                      </a:endParaRPr>
                    </a:p>
                  </a:txBody>
                  <a:tcPr marL="17211" marR="17211" marT="1721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dirty="0">
                          <a:solidFill>
                            <a:srgbClr val="000000"/>
                          </a:solidFill>
                          <a:effectLst/>
                          <a:latin typeface="Calibri" panose="020F0502020204030204" pitchFamily="34" charset="0"/>
                        </a:rPr>
                        <a:t>29,126 </a:t>
                      </a:r>
                      <a:endParaRPr lang="en-US" sz="4000" b="0" i="0" u="none" strike="noStrike" dirty="0">
                        <a:effectLst/>
                        <a:latin typeface="Arial" panose="020B0604020202020204" pitchFamily="34" charset="0"/>
                      </a:endParaRPr>
                    </a:p>
                  </a:txBody>
                  <a:tcPr marL="17211" marR="17211" marT="1721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dirty="0">
                          <a:solidFill>
                            <a:srgbClr val="000000"/>
                          </a:solidFill>
                          <a:effectLst/>
                          <a:latin typeface="Calibri" panose="020F0502020204030204" pitchFamily="34" charset="0"/>
                        </a:rPr>
                        <a:t>100%</a:t>
                      </a:r>
                      <a:endParaRPr lang="en-US" sz="4000" b="0" i="0" u="none" strike="noStrike" dirty="0">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49341698"/>
                  </a:ext>
                </a:extLst>
              </a:tr>
            </a:tbl>
          </a:graphicData>
        </a:graphic>
      </p:graphicFrame>
      <p:sp>
        <p:nvSpPr>
          <p:cNvPr id="3" name="TextBox 2">
            <a:extLst>
              <a:ext uri="{FF2B5EF4-FFF2-40B4-BE49-F238E27FC236}">
                <a16:creationId xmlns:a16="http://schemas.microsoft.com/office/drawing/2014/main" id="{2D74BDB6-8C27-1812-159D-132EC0BAEBAC}"/>
              </a:ext>
            </a:extLst>
          </p:cNvPr>
          <p:cNvSpPr txBox="1"/>
          <p:nvPr/>
        </p:nvSpPr>
        <p:spPr>
          <a:xfrm>
            <a:off x="291349" y="5620187"/>
            <a:ext cx="5601508" cy="984885"/>
          </a:xfrm>
          <a:prstGeom prst="rect">
            <a:avLst/>
          </a:prstGeom>
          <a:noFill/>
          <a:ln w="28575">
            <a:solidFill>
              <a:schemeClr val="accent1"/>
            </a:solidFill>
            <a:prstDash val="lgDashDot"/>
          </a:ln>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rPr>
              <a:t>Numerator </a:t>
            </a:r>
            <a:r>
              <a:rPr lang="en-US" sz="1400" dirty="0">
                <a:solidFill>
                  <a:srgbClr val="000000"/>
                </a:solidFill>
                <a:effectLst/>
                <a:latin typeface="Arial" panose="020B0604020202020204" pitchFamily="34" charset="0"/>
                <a:ea typeface="Times New Roman" panose="02020603050405020304" pitchFamily="18" charset="0"/>
              </a:rPr>
              <a:t>= Number of FSW in the targeted areas who have been tested for HIV during the reporting period and who know their results</a:t>
            </a:r>
          </a:p>
          <a:p>
            <a:endParaRPr lang="en-US" sz="1600" dirty="0">
              <a:solidFill>
                <a:srgbClr val="000000"/>
              </a:solidFill>
              <a:effectLst/>
              <a:latin typeface="Arial" panose="020B0604020202020204" pitchFamily="34" charset="0"/>
              <a:ea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rPr>
              <a:t>Denominator</a:t>
            </a:r>
            <a:r>
              <a:rPr lang="en-US" sz="1400" dirty="0">
                <a:effectLst/>
                <a:latin typeface="Arial" panose="020B0604020202020204" pitchFamily="34" charset="0"/>
                <a:ea typeface="Times New Roman" panose="02020603050405020304" pitchFamily="18" charset="0"/>
              </a:rPr>
              <a:t> = Estimated number of FSW in the targeted areas</a:t>
            </a:r>
            <a:endParaRPr lang="en-US" sz="1400" dirty="0"/>
          </a:p>
        </p:txBody>
      </p:sp>
      <p:sp>
        <p:nvSpPr>
          <p:cNvPr id="2" name="Rectangle 1">
            <a:extLst>
              <a:ext uri="{FF2B5EF4-FFF2-40B4-BE49-F238E27FC236}">
                <a16:creationId xmlns:a16="http://schemas.microsoft.com/office/drawing/2014/main" id="{58624101-E663-6150-D020-78CC49FED9CD}"/>
              </a:ext>
            </a:extLst>
          </p:cNvPr>
          <p:cNvSpPr/>
          <p:nvPr/>
        </p:nvSpPr>
        <p:spPr>
          <a:xfrm>
            <a:off x="8628977" y="1490740"/>
            <a:ext cx="2541943" cy="387652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51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5360C8AC-543E-E515-6EA7-6E4006964D2E}"/>
              </a:ext>
            </a:extLst>
          </p:cNvPr>
          <p:cNvGraphicFramePr>
            <a:graphicFrameLocks noGrp="1"/>
          </p:cNvGraphicFramePr>
          <p:nvPr>
            <p:ph idx="1"/>
          </p:nvPr>
        </p:nvGraphicFramePr>
        <p:xfrm>
          <a:off x="294308" y="1049136"/>
          <a:ext cx="11691499" cy="4318124"/>
        </p:xfrm>
        <a:graphic>
          <a:graphicData uri="http://schemas.openxmlformats.org/drawingml/2006/table">
            <a:tbl>
              <a:tblPr/>
              <a:tblGrid>
                <a:gridCol w="2517076">
                  <a:extLst>
                    <a:ext uri="{9D8B030D-6E8A-4147-A177-3AD203B41FA5}">
                      <a16:colId xmlns:a16="http://schemas.microsoft.com/office/drawing/2014/main" val="1156250875"/>
                    </a:ext>
                  </a:extLst>
                </a:gridCol>
                <a:gridCol w="950236">
                  <a:extLst>
                    <a:ext uri="{9D8B030D-6E8A-4147-A177-3AD203B41FA5}">
                      <a16:colId xmlns:a16="http://schemas.microsoft.com/office/drawing/2014/main" val="2085313499"/>
                    </a:ext>
                  </a:extLst>
                </a:gridCol>
                <a:gridCol w="950236">
                  <a:extLst>
                    <a:ext uri="{9D8B030D-6E8A-4147-A177-3AD203B41FA5}">
                      <a16:colId xmlns:a16="http://schemas.microsoft.com/office/drawing/2014/main" val="9033458"/>
                    </a:ext>
                  </a:extLst>
                </a:gridCol>
                <a:gridCol w="950236">
                  <a:extLst>
                    <a:ext uri="{9D8B030D-6E8A-4147-A177-3AD203B41FA5}">
                      <a16:colId xmlns:a16="http://schemas.microsoft.com/office/drawing/2014/main" val="417286748"/>
                    </a:ext>
                  </a:extLst>
                </a:gridCol>
                <a:gridCol w="950236">
                  <a:extLst>
                    <a:ext uri="{9D8B030D-6E8A-4147-A177-3AD203B41FA5}">
                      <a16:colId xmlns:a16="http://schemas.microsoft.com/office/drawing/2014/main" val="178431775"/>
                    </a:ext>
                  </a:extLst>
                </a:gridCol>
                <a:gridCol w="1092674">
                  <a:extLst>
                    <a:ext uri="{9D8B030D-6E8A-4147-A177-3AD203B41FA5}">
                      <a16:colId xmlns:a16="http://schemas.microsoft.com/office/drawing/2014/main" val="1734861300"/>
                    </a:ext>
                  </a:extLst>
                </a:gridCol>
                <a:gridCol w="856161">
                  <a:extLst>
                    <a:ext uri="{9D8B030D-6E8A-4147-A177-3AD203B41FA5}">
                      <a16:colId xmlns:a16="http://schemas.microsoft.com/office/drawing/2014/main" val="2756192415"/>
                    </a:ext>
                  </a:extLst>
                </a:gridCol>
                <a:gridCol w="856161">
                  <a:extLst>
                    <a:ext uri="{9D8B030D-6E8A-4147-A177-3AD203B41FA5}">
                      <a16:colId xmlns:a16="http://schemas.microsoft.com/office/drawing/2014/main" val="4097356327"/>
                    </a:ext>
                  </a:extLst>
                </a:gridCol>
                <a:gridCol w="856161">
                  <a:extLst>
                    <a:ext uri="{9D8B030D-6E8A-4147-A177-3AD203B41FA5}">
                      <a16:colId xmlns:a16="http://schemas.microsoft.com/office/drawing/2014/main" val="1556157136"/>
                    </a:ext>
                  </a:extLst>
                </a:gridCol>
                <a:gridCol w="856161">
                  <a:extLst>
                    <a:ext uri="{9D8B030D-6E8A-4147-A177-3AD203B41FA5}">
                      <a16:colId xmlns:a16="http://schemas.microsoft.com/office/drawing/2014/main" val="2287222735"/>
                    </a:ext>
                  </a:extLst>
                </a:gridCol>
                <a:gridCol w="856161">
                  <a:extLst>
                    <a:ext uri="{9D8B030D-6E8A-4147-A177-3AD203B41FA5}">
                      <a16:colId xmlns:a16="http://schemas.microsoft.com/office/drawing/2014/main" val="638001508"/>
                    </a:ext>
                  </a:extLst>
                </a:gridCol>
              </a:tblGrid>
              <a:tr h="501753">
                <a:tc rowSpan="2">
                  <a:txBody>
                    <a:bodyPr/>
                    <a:lstStyle/>
                    <a:p>
                      <a:pPr algn="ctr" fontAlgn="ctr">
                        <a:spcBef>
                          <a:spcPts val="0"/>
                        </a:spcBef>
                        <a:spcAft>
                          <a:spcPts val="0"/>
                        </a:spcAft>
                      </a:pPr>
                      <a:endParaRPr lang="en-US" sz="2000" b="1" i="0" u="none" strike="noStrike" dirty="0">
                        <a:solidFill>
                          <a:srgbClr val="000000"/>
                        </a:solidFill>
                        <a:effectLst/>
                        <a:latin typeface="+mj-lt"/>
                      </a:endParaRPr>
                    </a:p>
                    <a:p>
                      <a:pPr algn="ctr" fontAlgn="ctr">
                        <a:spcBef>
                          <a:spcPts val="0"/>
                        </a:spcBef>
                        <a:spcAft>
                          <a:spcPts val="0"/>
                        </a:spcAft>
                      </a:pPr>
                      <a:r>
                        <a:rPr lang="en-US" sz="2000" b="1" i="0" u="none" strike="noStrike" dirty="0">
                          <a:solidFill>
                            <a:srgbClr val="000000"/>
                          </a:solidFill>
                          <a:effectLst/>
                          <a:latin typeface="+mj-lt"/>
                        </a:rPr>
                        <a:t>Province</a:t>
                      </a:r>
                      <a:endParaRPr lang="en-US" sz="3200" b="0" i="0" u="none" strike="noStrike" dirty="0">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5">
                  <a:txBody>
                    <a:bodyPr/>
                    <a:lstStyle/>
                    <a:p>
                      <a:pPr algn="ctr" fontAlgn="ctr">
                        <a:spcBef>
                          <a:spcPts val="0"/>
                        </a:spcBef>
                        <a:spcAft>
                          <a:spcPts val="0"/>
                        </a:spcAft>
                      </a:pPr>
                      <a:r>
                        <a:rPr lang="en-US" sz="2000" b="1" i="0" u="none" strike="noStrike" dirty="0">
                          <a:solidFill>
                            <a:srgbClr val="000000"/>
                          </a:solidFill>
                          <a:effectLst/>
                          <a:latin typeface="+mj-lt"/>
                        </a:rPr>
                        <a:t>Tested for HIV (MSM+TG)</a:t>
                      </a:r>
                      <a:endParaRPr lang="en-US" sz="3200" b="0" i="0" u="none" strike="noStrike" dirty="0">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spcBef>
                          <a:spcPts val="0"/>
                        </a:spcBef>
                        <a:spcAft>
                          <a:spcPts val="0"/>
                        </a:spcAft>
                      </a:pPr>
                      <a:r>
                        <a:rPr lang="en-US" sz="2000" b="1" i="0" u="none" strike="noStrike" dirty="0">
                          <a:solidFill>
                            <a:srgbClr val="000000"/>
                          </a:solidFill>
                          <a:effectLst/>
                          <a:latin typeface="+mj-lt"/>
                        </a:rPr>
                        <a:t>HIV Testing Coverage (MSM+TG)</a:t>
                      </a:r>
                      <a:endParaRPr lang="en-US" sz="3200" b="0" i="0" u="none" strike="noStrike" dirty="0">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7805679"/>
                  </a:ext>
                </a:extLst>
              </a:tr>
              <a:tr h="529625">
                <a:tc vMerge="1">
                  <a:txBody>
                    <a:bodyPr/>
                    <a:lstStyle/>
                    <a:p>
                      <a:endParaRPr lang="en-US"/>
                    </a:p>
                  </a:txBody>
                  <a:tcPr/>
                </a:tc>
                <a:tc>
                  <a:txBody>
                    <a:bodyPr/>
                    <a:lstStyle/>
                    <a:p>
                      <a:pPr algn="ctr" fontAlgn="ctr">
                        <a:spcBef>
                          <a:spcPts val="0"/>
                        </a:spcBef>
                        <a:spcAft>
                          <a:spcPts val="0"/>
                        </a:spcAft>
                      </a:pPr>
                      <a:r>
                        <a:rPr lang="en-US" sz="2000" b="1" i="0" u="none" strike="noStrike">
                          <a:solidFill>
                            <a:srgbClr val="000000"/>
                          </a:solidFill>
                          <a:effectLst/>
                          <a:latin typeface="+mj-lt"/>
                        </a:rPr>
                        <a:t>Y0</a:t>
                      </a:r>
                      <a:br>
                        <a:rPr lang="en-US" sz="2000" b="1" i="0" u="none" strike="noStrike">
                          <a:solidFill>
                            <a:srgbClr val="000000"/>
                          </a:solidFill>
                          <a:effectLst/>
                          <a:latin typeface="+mj-lt"/>
                        </a:rPr>
                      </a:br>
                      <a:r>
                        <a:rPr lang="en-US" sz="2000" b="1" i="0" u="none" strike="noStrike">
                          <a:solidFill>
                            <a:srgbClr val="000000"/>
                          </a:solidFill>
                          <a:effectLst/>
                          <a:latin typeface="+mj-lt"/>
                        </a:rPr>
                        <a:t>2023</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a:solidFill>
                            <a:srgbClr val="000000"/>
                          </a:solidFill>
                          <a:effectLst/>
                          <a:latin typeface="+mj-lt"/>
                        </a:rPr>
                        <a:t>Y1</a:t>
                      </a:r>
                      <a:br>
                        <a:rPr lang="en-US" sz="2000" b="1" i="0" u="none" strike="noStrike">
                          <a:solidFill>
                            <a:srgbClr val="000000"/>
                          </a:solidFill>
                          <a:effectLst/>
                          <a:latin typeface="+mj-lt"/>
                        </a:rPr>
                      </a:br>
                      <a:r>
                        <a:rPr lang="en-US" sz="2000" b="1" i="0" u="none" strike="noStrike">
                          <a:solidFill>
                            <a:srgbClr val="000000"/>
                          </a:solidFill>
                          <a:effectLst/>
                          <a:latin typeface="+mj-lt"/>
                        </a:rPr>
                        <a:t>2024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Y2</a:t>
                      </a:r>
                      <a:br>
                        <a:rPr lang="en-US" sz="2000" b="1" i="0" u="none" strike="noStrike">
                          <a:solidFill>
                            <a:srgbClr val="000000"/>
                          </a:solidFill>
                          <a:effectLst/>
                          <a:latin typeface="+mj-lt"/>
                        </a:rPr>
                      </a:br>
                      <a:r>
                        <a:rPr lang="en-US" sz="2000" b="1" i="0" u="none" strike="noStrike">
                          <a:solidFill>
                            <a:srgbClr val="000000"/>
                          </a:solidFill>
                          <a:effectLst/>
                          <a:latin typeface="+mj-lt"/>
                        </a:rPr>
                        <a:t>2025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Y0</a:t>
                      </a:r>
                      <a:br>
                        <a:rPr lang="en-US" sz="2000" b="1" i="0" u="none" strike="noStrike">
                          <a:solidFill>
                            <a:srgbClr val="000000"/>
                          </a:solidFill>
                          <a:effectLst/>
                          <a:latin typeface="+mj-lt"/>
                        </a:rPr>
                      </a:br>
                      <a:r>
                        <a:rPr lang="en-US" sz="2000" b="1" i="0" u="none" strike="noStrike">
                          <a:solidFill>
                            <a:srgbClr val="000000"/>
                          </a:solidFill>
                          <a:effectLst/>
                          <a:latin typeface="+mj-lt"/>
                        </a:rPr>
                        <a:t>2023</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a:solidFill>
                            <a:srgbClr val="000000"/>
                          </a:solidFill>
                          <a:effectLst/>
                          <a:latin typeface="+mj-lt"/>
                        </a:rPr>
                        <a:t>Y1</a:t>
                      </a:r>
                      <a:br>
                        <a:rPr lang="en-US" sz="2000" b="1" i="0" u="none" strike="noStrike">
                          <a:solidFill>
                            <a:srgbClr val="000000"/>
                          </a:solidFill>
                          <a:effectLst/>
                          <a:latin typeface="+mj-lt"/>
                        </a:rPr>
                      </a:br>
                      <a:r>
                        <a:rPr lang="en-US" sz="2000" b="1" i="0" u="none" strike="noStrike">
                          <a:solidFill>
                            <a:srgbClr val="000000"/>
                          </a:solidFill>
                          <a:effectLst/>
                          <a:latin typeface="+mj-lt"/>
                        </a:rPr>
                        <a:t>2024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Y2</a:t>
                      </a:r>
                      <a:br>
                        <a:rPr lang="en-US" sz="2000" b="1" i="0" u="none" strike="noStrike">
                          <a:solidFill>
                            <a:srgbClr val="000000"/>
                          </a:solidFill>
                          <a:effectLst/>
                          <a:latin typeface="+mj-lt"/>
                        </a:rPr>
                      </a:br>
                      <a:r>
                        <a:rPr lang="en-US" sz="2000" b="1" i="0" u="none" strike="noStrike">
                          <a:solidFill>
                            <a:srgbClr val="000000"/>
                          </a:solidFill>
                          <a:effectLst/>
                          <a:latin typeface="+mj-lt"/>
                        </a:rPr>
                        <a:t>2025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1622461"/>
                  </a:ext>
                </a:extLst>
              </a:tr>
              <a:tr h="663081">
                <a:tc>
                  <a:txBody>
                    <a:bodyPr/>
                    <a:lstStyle/>
                    <a:p>
                      <a:pPr algn="l" fontAlgn="ctr"/>
                      <a:r>
                        <a:rPr lang="en-US" sz="2000" b="0" i="0" u="none" strike="noStrike" dirty="0" err="1">
                          <a:solidFill>
                            <a:srgbClr val="000000"/>
                          </a:solidFill>
                          <a:effectLst/>
                          <a:latin typeface="+mj-lt"/>
                        </a:rPr>
                        <a:t>Luangprabang</a:t>
                      </a:r>
                      <a:endParaRPr lang="en-US" sz="2000" b="0" i="0" u="none" strike="noStrike" dirty="0">
                        <a:solidFill>
                          <a:srgbClr val="000000"/>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988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1190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1481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1800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2060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48%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57%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70%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84%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mj-lt"/>
                        </a:rPr>
                        <a:t>95%</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3351580"/>
                  </a:ext>
                </a:extLst>
              </a:tr>
              <a:tr h="543074">
                <a:tc>
                  <a:txBody>
                    <a:bodyPr/>
                    <a:lstStyle/>
                    <a:p>
                      <a:pPr algn="l" fontAlgn="ctr"/>
                      <a:r>
                        <a:rPr lang="en-US" sz="2000" b="0" i="0" u="none" strike="noStrike">
                          <a:solidFill>
                            <a:srgbClr val="000000"/>
                          </a:solidFill>
                          <a:effectLst/>
                          <a:latin typeface="+mj-lt"/>
                        </a:rPr>
                        <a:t>Xayabouli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mj-lt"/>
                        </a:rPr>
                        <a:t>611</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mj-lt"/>
                        </a:rPr>
                        <a:t>736</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916</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1113</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1274</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mj-lt"/>
                        </a:rPr>
                        <a:t>48%</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mj-lt"/>
                        </a:rPr>
                        <a:t>57%</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70%</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84%</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95%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8860827"/>
                  </a:ext>
                </a:extLst>
              </a:tr>
              <a:tr h="497307">
                <a:tc>
                  <a:txBody>
                    <a:bodyPr/>
                    <a:lstStyle/>
                    <a:p>
                      <a:pPr algn="l" fontAlgn="ctr"/>
                      <a:r>
                        <a:rPr lang="en-US" sz="2000" b="0" i="0" u="none" strike="noStrike">
                          <a:solidFill>
                            <a:srgbClr val="000000"/>
                          </a:solidFill>
                          <a:effectLst/>
                          <a:latin typeface="+mj-lt"/>
                        </a:rPr>
                        <a:t>Vientiane Province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mj-lt"/>
                        </a:rPr>
                        <a:t>1,134</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mj-lt"/>
                        </a:rPr>
                        <a:t>1366</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1701</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2067</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2366</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mj-lt"/>
                        </a:rPr>
                        <a:t>48%</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mj-lt"/>
                        </a:rPr>
                        <a:t>57%</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70%</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84%</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95%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7173324"/>
                  </a:ext>
                </a:extLst>
              </a:tr>
              <a:tr h="497307">
                <a:tc>
                  <a:txBody>
                    <a:bodyPr/>
                    <a:lstStyle/>
                    <a:p>
                      <a:pPr algn="l" fontAlgn="ctr"/>
                      <a:r>
                        <a:rPr lang="en-US" sz="2000" b="0" i="0" u="none" strike="noStrike">
                          <a:solidFill>
                            <a:srgbClr val="000000"/>
                          </a:solidFill>
                          <a:effectLst/>
                          <a:latin typeface="+mj-lt"/>
                        </a:rPr>
                        <a:t>Bolikhamsay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mj-lt"/>
                        </a:rPr>
                        <a:t>350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mj-lt"/>
                        </a:rPr>
                        <a:t>422</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525</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638</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731</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mj-lt"/>
                        </a:rPr>
                        <a:t>48%</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mj-lt"/>
                        </a:rPr>
                        <a:t>57%</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70%</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84%</a:t>
                      </a:r>
                    </a:p>
                  </a:txBody>
                  <a:tcPr marL="0" marR="0" marT="0" marB="0" anchor="ctr">
                    <a:lnL>
                      <a:noFill/>
                    </a:lnL>
                    <a:lnR>
                      <a:noFill/>
                    </a:lnR>
                    <a:lnT>
                      <a:noFill/>
                    </a:lnT>
                    <a:lnB>
                      <a:noFill/>
                    </a:lnB>
                  </a:tcPr>
                </a:tc>
                <a:tc>
                  <a:txBody>
                    <a:bodyPr/>
                    <a:lstStyle/>
                    <a:p>
                      <a:pPr algn="ctr" fontAlgn="ctr"/>
                      <a:r>
                        <a:rPr lang="en-US" sz="2000" b="0" i="0" u="none" strike="noStrike">
                          <a:solidFill>
                            <a:srgbClr val="000000"/>
                          </a:solidFill>
                          <a:effectLst/>
                          <a:latin typeface="+mj-lt"/>
                        </a:rPr>
                        <a:t>95%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79541631"/>
                  </a:ext>
                </a:extLst>
              </a:tr>
              <a:tr h="497307">
                <a:tc>
                  <a:txBody>
                    <a:bodyPr/>
                    <a:lstStyle/>
                    <a:p>
                      <a:pPr algn="l" fontAlgn="ctr"/>
                      <a:r>
                        <a:rPr lang="en-US" sz="2000" b="0" i="0" u="none" strike="noStrike">
                          <a:solidFill>
                            <a:srgbClr val="000000"/>
                          </a:solidFill>
                          <a:effectLst/>
                          <a:latin typeface="+mj-lt"/>
                        </a:rPr>
                        <a:t>Khammouan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599</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721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898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1091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1249</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48%</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57%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70%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84%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95%</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304304"/>
                  </a:ext>
                </a:extLst>
              </a:tr>
              <a:tr h="497307">
                <a:tc>
                  <a:txBody>
                    <a:bodyPr/>
                    <a:lstStyle/>
                    <a:p>
                      <a:pPr algn="ctr" fontAlgn="ctr"/>
                      <a:r>
                        <a:rPr lang="en-US" sz="2000" b="1" i="0" u="none" strike="noStrike">
                          <a:solidFill>
                            <a:srgbClr val="000000"/>
                          </a:solidFill>
                          <a:effectLst/>
                          <a:latin typeface="+mj-lt"/>
                        </a:rPr>
                        <a:t>HANSA PBC Target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a:solidFill>
                            <a:srgbClr val="000000"/>
                          </a:solidFill>
                          <a:effectLst/>
                          <a:latin typeface="+mj-lt"/>
                        </a:rPr>
                        <a:t>3,681</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a:solidFill>
                            <a:srgbClr val="000000"/>
                          </a:solidFill>
                          <a:effectLst/>
                          <a:latin typeface="+mj-lt"/>
                        </a:rPr>
                        <a:t>4,435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a:solidFill>
                            <a:srgbClr val="000000"/>
                          </a:solidFill>
                          <a:effectLst/>
                          <a:latin typeface="+mj-lt"/>
                        </a:rPr>
                        <a:t>5,521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a:solidFill>
                            <a:srgbClr val="000000"/>
                          </a:solidFill>
                          <a:effectLst/>
                          <a:latin typeface="+mj-lt"/>
                        </a:rPr>
                        <a:t>6,708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a:solidFill>
                            <a:srgbClr val="000000"/>
                          </a:solidFill>
                          <a:effectLst/>
                          <a:latin typeface="+mj-lt"/>
                        </a:rPr>
                        <a:t>7,679</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a:solidFill>
                            <a:srgbClr val="000000"/>
                          </a:solidFill>
                          <a:effectLst/>
                          <a:latin typeface="+mj-lt"/>
                        </a:rPr>
                        <a:t>48%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a:solidFill>
                            <a:srgbClr val="000000"/>
                          </a:solidFill>
                          <a:effectLst/>
                          <a:latin typeface="+mj-lt"/>
                        </a:rPr>
                        <a:t>57%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a:solidFill>
                            <a:srgbClr val="000000"/>
                          </a:solidFill>
                          <a:effectLst/>
                          <a:latin typeface="+mj-lt"/>
                        </a:rPr>
                        <a:t>70%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a:solidFill>
                            <a:srgbClr val="000000"/>
                          </a:solidFill>
                          <a:effectLst/>
                          <a:latin typeface="+mj-lt"/>
                        </a:rPr>
                        <a:t>84%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mj-lt"/>
                        </a:rPr>
                        <a:t>95%</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02820638"/>
                  </a:ext>
                </a:extLst>
              </a:tr>
            </a:tbl>
          </a:graphicData>
        </a:graphic>
      </p:graphicFrame>
      <p:sp>
        <p:nvSpPr>
          <p:cNvPr id="14" name="Title 1">
            <a:extLst>
              <a:ext uri="{FF2B5EF4-FFF2-40B4-BE49-F238E27FC236}">
                <a16:creationId xmlns:a16="http://schemas.microsoft.com/office/drawing/2014/main" id="{7D6736D5-27F1-3968-190E-011BDA739321}"/>
              </a:ext>
            </a:extLst>
          </p:cNvPr>
          <p:cNvSpPr>
            <a:spLocks noGrp="1"/>
          </p:cNvSpPr>
          <p:nvPr>
            <p:ph type="title"/>
          </p:nvPr>
        </p:nvSpPr>
        <p:spPr>
          <a:xfrm>
            <a:off x="291349" y="1"/>
            <a:ext cx="11703424" cy="867266"/>
          </a:xfrm>
          <a:solidFill>
            <a:srgbClr val="00B0F0"/>
          </a:solidFill>
        </p:spPr>
        <p:txBody>
          <a:bodyPr>
            <a:normAutofit/>
          </a:bodyPr>
          <a:lstStyle/>
          <a:p>
            <a:pPr algn="ctr"/>
            <a:r>
              <a:rPr lang="en-US" sz="2400" b="1" dirty="0">
                <a:solidFill>
                  <a:schemeClr val="bg1"/>
                </a:solidFill>
                <a:ea typeface="Phetsarath OT" panose="02000500000000000001" pitchFamily="2" charset="2"/>
                <a:cs typeface="Phetsarath OT" panose="02000500000000000001" pitchFamily="2" charset="2"/>
              </a:rPr>
              <a:t>#</a:t>
            </a:r>
            <a:r>
              <a:rPr lang="lo-LA" sz="2400" b="1" dirty="0">
                <a:solidFill>
                  <a:schemeClr val="bg1"/>
                </a:solidFill>
                <a:ea typeface="Phetsarath OT" panose="02000500000000000001" pitchFamily="2" charset="2"/>
                <a:cs typeface="Phetsarath OT" panose="02000500000000000001" pitchFamily="2" charset="2"/>
              </a:rPr>
              <a:t>. </a:t>
            </a:r>
            <a:r>
              <a:rPr kumimoji="0" lang="en-US" sz="2400" b="1" i="0" u="none" strike="noStrike" kern="1200" cap="none" spc="0" normalizeH="0" baseline="0" noProof="0" dirty="0">
                <a:ln>
                  <a:noFill/>
                </a:ln>
                <a:solidFill>
                  <a:schemeClr val="bg1"/>
                </a:solidFill>
                <a:effectLst/>
                <a:uLnTx/>
                <a:uFillTx/>
                <a:ea typeface="Phetsarath OT" panose="02000500000000000001" pitchFamily="2" charset="2"/>
                <a:cs typeface="Phetsarath OT" panose="02000500000000000001" pitchFamily="2" charset="2"/>
              </a:rPr>
              <a:t>PBC 6.2 </a:t>
            </a:r>
            <a:r>
              <a:rPr lang="en-US" sz="2400" b="1" dirty="0">
                <a:solidFill>
                  <a:schemeClr val="bg1"/>
                </a:solidFill>
                <a:effectLst/>
              </a:rPr>
              <a:t>Percentage of men who have sex with men/transgender (MSM/TG) in the 5 target sites that have received an HIV test during the reporting period and know their results</a:t>
            </a:r>
            <a:r>
              <a:rPr lang="en-US" sz="2400" b="1" dirty="0">
                <a:solidFill>
                  <a:schemeClr val="bg1"/>
                </a:solidFill>
                <a:effectLst/>
                <a:ea typeface="Phetsarath OT" panose="02000500000000000001" pitchFamily="2" charset="2"/>
                <a:cs typeface="Phetsarath OT" panose="02000500000000000001" pitchFamily="2" charset="2"/>
              </a:rPr>
              <a:t> </a:t>
            </a:r>
            <a:r>
              <a:rPr kumimoji="0" lang="en-US" sz="2400" b="1" i="0" u="none" strike="noStrike" kern="1200" cap="none" spc="0" normalizeH="0" baseline="0" noProof="0" dirty="0">
                <a:ln>
                  <a:noFill/>
                </a:ln>
                <a:solidFill>
                  <a:schemeClr val="bg1"/>
                </a:solidFill>
                <a:effectLst/>
                <a:uLnTx/>
                <a:uFillTx/>
                <a:ea typeface="Phetsarath OT" panose="02000500000000000001" pitchFamily="2" charset="2"/>
                <a:cs typeface="Phetsarath OT" panose="02000500000000000001" pitchFamily="2" charset="2"/>
              </a:rPr>
              <a:t> </a:t>
            </a:r>
            <a:endParaRPr lang="en-US" sz="2400" b="1" dirty="0">
              <a:solidFill>
                <a:schemeClr val="bg1"/>
              </a:solidFill>
              <a:ea typeface="Phetsarath OT" panose="02000500000000000001" pitchFamily="2" charset="2"/>
              <a:cs typeface="Phetsarath OT" panose="02000500000000000001" pitchFamily="2" charset="2"/>
            </a:endParaRPr>
          </a:p>
        </p:txBody>
      </p:sp>
      <p:sp>
        <p:nvSpPr>
          <p:cNvPr id="16" name="Rectangle 15">
            <a:extLst>
              <a:ext uri="{FF2B5EF4-FFF2-40B4-BE49-F238E27FC236}">
                <a16:creationId xmlns:a16="http://schemas.microsoft.com/office/drawing/2014/main" id="{144359E4-632F-8D72-BC31-0CBBCB6EB2BD}"/>
              </a:ext>
            </a:extLst>
          </p:cNvPr>
          <p:cNvSpPr/>
          <p:nvPr/>
        </p:nvSpPr>
        <p:spPr>
          <a:xfrm>
            <a:off x="3881717" y="1490740"/>
            <a:ext cx="2653553" cy="387652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6">
            <a:extLst>
              <a:ext uri="{FF2B5EF4-FFF2-40B4-BE49-F238E27FC236}">
                <a16:creationId xmlns:a16="http://schemas.microsoft.com/office/drawing/2014/main" id="{C33E4243-4FE4-4CE5-E404-B62FF28719F1}"/>
              </a:ext>
            </a:extLst>
          </p:cNvPr>
          <p:cNvGraphicFramePr>
            <a:graphicFrameLocks/>
          </p:cNvGraphicFramePr>
          <p:nvPr/>
        </p:nvGraphicFramePr>
        <p:xfrm>
          <a:off x="5981700" y="5484512"/>
          <a:ext cx="6004103" cy="1288044"/>
        </p:xfrm>
        <a:graphic>
          <a:graphicData uri="http://schemas.openxmlformats.org/drawingml/2006/table">
            <a:tbl>
              <a:tblPr/>
              <a:tblGrid>
                <a:gridCol w="659824">
                  <a:extLst>
                    <a:ext uri="{9D8B030D-6E8A-4147-A177-3AD203B41FA5}">
                      <a16:colId xmlns:a16="http://schemas.microsoft.com/office/drawing/2014/main" val="573276568"/>
                    </a:ext>
                  </a:extLst>
                </a:gridCol>
                <a:gridCol w="1090253">
                  <a:extLst>
                    <a:ext uri="{9D8B030D-6E8A-4147-A177-3AD203B41FA5}">
                      <a16:colId xmlns:a16="http://schemas.microsoft.com/office/drawing/2014/main" val="699874343"/>
                    </a:ext>
                  </a:extLst>
                </a:gridCol>
                <a:gridCol w="1090253">
                  <a:extLst>
                    <a:ext uri="{9D8B030D-6E8A-4147-A177-3AD203B41FA5}">
                      <a16:colId xmlns:a16="http://schemas.microsoft.com/office/drawing/2014/main" val="3922918327"/>
                    </a:ext>
                  </a:extLst>
                </a:gridCol>
                <a:gridCol w="1189774">
                  <a:extLst>
                    <a:ext uri="{9D8B030D-6E8A-4147-A177-3AD203B41FA5}">
                      <a16:colId xmlns:a16="http://schemas.microsoft.com/office/drawing/2014/main" val="423101977"/>
                    </a:ext>
                  </a:extLst>
                </a:gridCol>
                <a:gridCol w="1052933">
                  <a:extLst>
                    <a:ext uri="{9D8B030D-6E8A-4147-A177-3AD203B41FA5}">
                      <a16:colId xmlns:a16="http://schemas.microsoft.com/office/drawing/2014/main" val="2689157654"/>
                    </a:ext>
                  </a:extLst>
                </a:gridCol>
                <a:gridCol w="921066">
                  <a:extLst>
                    <a:ext uri="{9D8B030D-6E8A-4147-A177-3AD203B41FA5}">
                      <a16:colId xmlns:a16="http://schemas.microsoft.com/office/drawing/2014/main" val="1765347153"/>
                    </a:ext>
                  </a:extLst>
                </a:gridCol>
              </a:tblGrid>
              <a:tr h="311996">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Org.</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Y1</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Y2</a:t>
                      </a:r>
                      <a:endParaRPr lang="en-US" sz="4000" b="0" i="0" u="none" strike="noStrike">
                        <a:effectLst/>
                        <a:latin typeface="Arial" panose="020B0604020202020204" pitchFamily="34" charset="0"/>
                      </a:endParaRPr>
                    </a:p>
                  </a:txBody>
                  <a:tcPr marL="17211" marR="17211" marT="1721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Y3</a:t>
                      </a:r>
                      <a:endParaRPr lang="en-US" sz="4000" b="0" i="0" u="none" strike="noStrike">
                        <a:effectLst/>
                        <a:latin typeface="Arial" panose="020B0604020202020204" pitchFamily="34" charset="0"/>
                      </a:endParaRPr>
                    </a:p>
                  </a:txBody>
                  <a:tcPr marL="17211" marR="17211" marT="1721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Total</a:t>
                      </a:r>
                      <a:endParaRPr lang="en-US" sz="4000" b="0" i="0" u="none" strike="noStrike">
                        <a:effectLst/>
                        <a:latin typeface="Arial" panose="020B0604020202020204" pitchFamily="34" charset="0"/>
                      </a:endParaRPr>
                    </a:p>
                  </a:txBody>
                  <a:tcPr marL="17211" marR="17211" marT="1721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 Cover</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94761502"/>
                  </a:ext>
                </a:extLst>
              </a:tr>
              <a:tr h="311996">
                <a:tc>
                  <a:txBody>
                    <a:bodyPr/>
                    <a:lstStyle/>
                    <a:p>
                      <a:pPr algn="l" fontAlgn="b">
                        <a:spcBef>
                          <a:spcPts val="0"/>
                        </a:spcBef>
                        <a:spcAft>
                          <a:spcPts val="0"/>
                        </a:spcAft>
                      </a:pPr>
                      <a:r>
                        <a:rPr lang="en-US" sz="2000" b="0" i="0" u="none" strike="noStrike">
                          <a:solidFill>
                            <a:srgbClr val="000000"/>
                          </a:solidFill>
                          <a:effectLst/>
                          <a:latin typeface="Calibri" panose="020F0502020204030204" pitchFamily="34" charset="0"/>
                        </a:rPr>
                        <a:t>CSO</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Calibri" panose="020F0502020204030204" pitchFamily="34" charset="0"/>
                        </a:rPr>
                        <a:t>       4,013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Calibri" panose="020F0502020204030204" pitchFamily="34" charset="0"/>
                        </a:rPr>
                        <a:t>       4,996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Calibri" panose="020F0502020204030204" pitchFamily="34" charset="0"/>
                        </a:rPr>
                        <a:t>          6,069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Calibri" panose="020F0502020204030204" pitchFamily="34" charset="0"/>
                        </a:rPr>
                        <a:t>    15,078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a:solidFill>
                            <a:srgbClr val="000000"/>
                          </a:solidFill>
                          <a:effectLst/>
                          <a:latin typeface="Calibri" panose="020F0502020204030204" pitchFamily="34" charset="0"/>
                        </a:rPr>
                        <a:t>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3763150"/>
                  </a:ext>
                </a:extLst>
              </a:tr>
              <a:tr h="311996">
                <a:tc>
                  <a:txBody>
                    <a:bodyPr/>
                    <a:lstStyle/>
                    <a:p>
                      <a:pPr algn="l" fontAlgn="b">
                        <a:spcBef>
                          <a:spcPts val="0"/>
                        </a:spcBef>
                        <a:spcAft>
                          <a:spcPts val="0"/>
                        </a:spcAft>
                      </a:pPr>
                      <a:r>
                        <a:rPr lang="en-US" sz="2000" b="0" i="0" u="none" strike="noStrike" dirty="0">
                          <a:solidFill>
                            <a:srgbClr val="000000"/>
                          </a:solidFill>
                          <a:effectLst/>
                          <a:latin typeface="Calibri" panose="020F0502020204030204" pitchFamily="34" charset="0"/>
                        </a:rPr>
                        <a:t>PCCA</a:t>
                      </a:r>
                      <a:endParaRPr lang="en-US" sz="4000" b="0" i="0" u="none" strike="noStrike" dirty="0">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           422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           525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             638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       1,586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855833"/>
                  </a:ext>
                </a:extLst>
              </a:tr>
              <a:tr h="311996">
                <a:tc>
                  <a:txBody>
                    <a:bodyPr/>
                    <a:lstStyle/>
                    <a:p>
                      <a:pPr algn="ctr" fontAlgn="b">
                        <a:spcBef>
                          <a:spcPts val="0"/>
                        </a:spcBef>
                        <a:spcAft>
                          <a:spcPts val="0"/>
                        </a:spcAft>
                      </a:pPr>
                      <a:r>
                        <a:rPr lang="en-US" sz="2000" b="1" i="0" u="none" strike="noStrike">
                          <a:solidFill>
                            <a:srgbClr val="000000"/>
                          </a:solidFill>
                          <a:effectLst/>
                          <a:latin typeface="Calibri" panose="020F0502020204030204" pitchFamily="34" charset="0"/>
                        </a:rPr>
                        <a:t>Total</a:t>
                      </a:r>
                      <a:endParaRPr lang="en-US" sz="4000" b="0" i="0" u="none" strike="noStrike">
                        <a:effectLst/>
                        <a:latin typeface="Arial" panose="020B0604020202020204" pitchFamily="34" charset="0"/>
                      </a:endParaRPr>
                    </a:p>
                  </a:txBody>
                  <a:tcPr marL="17211" marR="17211" marT="172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1" i="0" u="none" strike="noStrike">
                          <a:solidFill>
                            <a:srgbClr val="000000"/>
                          </a:solidFill>
                          <a:effectLst/>
                          <a:latin typeface="Calibri" panose="020F0502020204030204" pitchFamily="34" charset="0"/>
                        </a:rPr>
                        <a:t>       4,435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1" i="0" u="none" strike="noStrike">
                          <a:solidFill>
                            <a:srgbClr val="000000"/>
                          </a:solidFill>
                          <a:effectLst/>
                          <a:latin typeface="Calibri" panose="020F0502020204030204" pitchFamily="34" charset="0"/>
                        </a:rPr>
                        <a:t>       5,521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1" i="0" u="none" strike="noStrike">
                          <a:solidFill>
                            <a:srgbClr val="000000"/>
                          </a:solidFill>
                          <a:effectLst/>
                          <a:latin typeface="Calibri" panose="020F0502020204030204" pitchFamily="34" charset="0"/>
                        </a:rPr>
                        <a:t>         6,708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1" i="0" u="none" strike="noStrike">
                          <a:solidFill>
                            <a:srgbClr val="000000"/>
                          </a:solidFill>
                          <a:effectLst/>
                          <a:latin typeface="Calibri" panose="020F0502020204030204" pitchFamily="34" charset="0"/>
                        </a:rPr>
                        <a:t>    16,664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1" i="0" u="none" strike="noStrike" dirty="0">
                          <a:solidFill>
                            <a:srgbClr val="000000"/>
                          </a:solidFill>
                          <a:effectLst/>
                          <a:latin typeface="Calibri" panose="020F0502020204030204" pitchFamily="34" charset="0"/>
                        </a:rPr>
                        <a:t>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49341698"/>
                  </a:ext>
                </a:extLst>
              </a:tr>
            </a:tbl>
          </a:graphicData>
        </a:graphic>
      </p:graphicFrame>
      <p:sp>
        <p:nvSpPr>
          <p:cNvPr id="3" name="TextBox 2">
            <a:extLst>
              <a:ext uri="{FF2B5EF4-FFF2-40B4-BE49-F238E27FC236}">
                <a16:creationId xmlns:a16="http://schemas.microsoft.com/office/drawing/2014/main" id="{86CA0469-B6ED-1DBB-69C9-EEBC1D6B109D}"/>
              </a:ext>
            </a:extLst>
          </p:cNvPr>
          <p:cNvSpPr txBox="1"/>
          <p:nvPr/>
        </p:nvSpPr>
        <p:spPr>
          <a:xfrm>
            <a:off x="267153" y="5533276"/>
            <a:ext cx="5661207" cy="1200329"/>
          </a:xfrm>
          <a:prstGeom prst="rect">
            <a:avLst/>
          </a:prstGeom>
          <a:noFill/>
          <a:ln w="28575">
            <a:solidFill>
              <a:schemeClr val="accent1"/>
            </a:solidFill>
            <a:prstDash val="dashDot"/>
          </a:ln>
        </p:spPr>
        <p:txBody>
          <a:bodyPr wrap="square">
            <a:spAutoFit/>
          </a:bodyPr>
          <a:lstStyle/>
          <a:p>
            <a:r>
              <a:rPr lang="en-US" sz="1400" b="1" dirty="0">
                <a:solidFill>
                  <a:srgbClr val="000000"/>
                </a:solidFill>
                <a:effectLst/>
                <a:latin typeface="Arial" panose="020B0604020202020204" pitchFamily="34" charset="0"/>
                <a:ea typeface="Times New Roman" panose="02020603050405020304" pitchFamily="18" charset="0"/>
              </a:rPr>
              <a:t>Numerator</a:t>
            </a:r>
            <a:r>
              <a:rPr lang="en-US" sz="1400" dirty="0">
                <a:solidFill>
                  <a:srgbClr val="000000"/>
                </a:solidFill>
                <a:effectLst/>
                <a:latin typeface="Arial" panose="020B0604020202020204" pitchFamily="34" charset="0"/>
                <a:ea typeface="Times New Roman" panose="02020603050405020304" pitchFamily="18" charset="0"/>
              </a:rPr>
              <a:t> = Number of MSM/TG in the targeted areas who have been tested for HIV during the reporting period and who know their results </a:t>
            </a:r>
          </a:p>
          <a:p>
            <a:endParaRPr lang="en-US" sz="1600" dirty="0">
              <a:solidFill>
                <a:srgbClr val="000000"/>
              </a:solidFill>
              <a:effectLst/>
              <a:latin typeface="Arial" panose="020B0604020202020204" pitchFamily="34" charset="0"/>
              <a:ea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rPr>
              <a:t>Denominator</a:t>
            </a:r>
            <a:r>
              <a:rPr lang="en-US" sz="1400" dirty="0">
                <a:effectLst/>
                <a:latin typeface="Arial" panose="020B0604020202020204" pitchFamily="34" charset="0"/>
                <a:ea typeface="Times New Roman" panose="02020603050405020304" pitchFamily="18" charset="0"/>
              </a:rPr>
              <a:t> = Estimated number of MSM/TG in the targeted areas</a:t>
            </a:r>
            <a:endParaRPr lang="en-US" sz="1400" dirty="0"/>
          </a:p>
        </p:txBody>
      </p:sp>
      <p:sp>
        <p:nvSpPr>
          <p:cNvPr id="2" name="Rectangle 1">
            <a:extLst>
              <a:ext uri="{FF2B5EF4-FFF2-40B4-BE49-F238E27FC236}">
                <a16:creationId xmlns:a16="http://schemas.microsoft.com/office/drawing/2014/main" id="{EE78217A-DC49-4C3E-1C5C-5777A5B8E708}"/>
              </a:ext>
            </a:extLst>
          </p:cNvPr>
          <p:cNvSpPr/>
          <p:nvPr/>
        </p:nvSpPr>
        <p:spPr>
          <a:xfrm>
            <a:off x="8583257" y="1490740"/>
            <a:ext cx="2653553" cy="3876520"/>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92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5360C8AC-543E-E515-6EA7-6E4006964D2E}"/>
              </a:ext>
            </a:extLst>
          </p:cNvPr>
          <p:cNvGraphicFramePr>
            <a:graphicFrameLocks noGrp="1"/>
          </p:cNvGraphicFramePr>
          <p:nvPr>
            <p:ph idx="1"/>
          </p:nvPr>
        </p:nvGraphicFramePr>
        <p:xfrm>
          <a:off x="294308" y="1049136"/>
          <a:ext cx="11691499" cy="2154403"/>
        </p:xfrm>
        <a:graphic>
          <a:graphicData uri="http://schemas.openxmlformats.org/drawingml/2006/table">
            <a:tbl>
              <a:tblPr/>
              <a:tblGrid>
                <a:gridCol w="2517076">
                  <a:extLst>
                    <a:ext uri="{9D8B030D-6E8A-4147-A177-3AD203B41FA5}">
                      <a16:colId xmlns:a16="http://schemas.microsoft.com/office/drawing/2014/main" val="1156250875"/>
                    </a:ext>
                  </a:extLst>
                </a:gridCol>
                <a:gridCol w="950236">
                  <a:extLst>
                    <a:ext uri="{9D8B030D-6E8A-4147-A177-3AD203B41FA5}">
                      <a16:colId xmlns:a16="http://schemas.microsoft.com/office/drawing/2014/main" val="2085313499"/>
                    </a:ext>
                  </a:extLst>
                </a:gridCol>
                <a:gridCol w="950236">
                  <a:extLst>
                    <a:ext uri="{9D8B030D-6E8A-4147-A177-3AD203B41FA5}">
                      <a16:colId xmlns:a16="http://schemas.microsoft.com/office/drawing/2014/main" val="9033458"/>
                    </a:ext>
                  </a:extLst>
                </a:gridCol>
                <a:gridCol w="950236">
                  <a:extLst>
                    <a:ext uri="{9D8B030D-6E8A-4147-A177-3AD203B41FA5}">
                      <a16:colId xmlns:a16="http://schemas.microsoft.com/office/drawing/2014/main" val="417286748"/>
                    </a:ext>
                  </a:extLst>
                </a:gridCol>
                <a:gridCol w="950236">
                  <a:extLst>
                    <a:ext uri="{9D8B030D-6E8A-4147-A177-3AD203B41FA5}">
                      <a16:colId xmlns:a16="http://schemas.microsoft.com/office/drawing/2014/main" val="178431775"/>
                    </a:ext>
                  </a:extLst>
                </a:gridCol>
                <a:gridCol w="1092674">
                  <a:extLst>
                    <a:ext uri="{9D8B030D-6E8A-4147-A177-3AD203B41FA5}">
                      <a16:colId xmlns:a16="http://schemas.microsoft.com/office/drawing/2014/main" val="1734861300"/>
                    </a:ext>
                  </a:extLst>
                </a:gridCol>
                <a:gridCol w="856161">
                  <a:extLst>
                    <a:ext uri="{9D8B030D-6E8A-4147-A177-3AD203B41FA5}">
                      <a16:colId xmlns:a16="http://schemas.microsoft.com/office/drawing/2014/main" val="2756192415"/>
                    </a:ext>
                  </a:extLst>
                </a:gridCol>
                <a:gridCol w="856161">
                  <a:extLst>
                    <a:ext uri="{9D8B030D-6E8A-4147-A177-3AD203B41FA5}">
                      <a16:colId xmlns:a16="http://schemas.microsoft.com/office/drawing/2014/main" val="4097356327"/>
                    </a:ext>
                  </a:extLst>
                </a:gridCol>
                <a:gridCol w="856161">
                  <a:extLst>
                    <a:ext uri="{9D8B030D-6E8A-4147-A177-3AD203B41FA5}">
                      <a16:colId xmlns:a16="http://schemas.microsoft.com/office/drawing/2014/main" val="1556157136"/>
                    </a:ext>
                  </a:extLst>
                </a:gridCol>
                <a:gridCol w="856161">
                  <a:extLst>
                    <a:ext uri="{9D8B030D-6E8A-4147-A177-3AD203B41FA5}">
                      <a16:colId xmlns:a16="http://schemas.microsoft.com/office/drawing/2014/main" val="2287222735"/>
                    </a:ext>
                  </a:extLst>
                </a:gridCol>
                <a:gridCol w="856161">
                  <a:extLst>
                    <a:ext uri="{9D8B030D-6E8A-4147-A177-3AD203B41FA5}">
                      <a16:colId xmlns:a16="http://schemas.microsoft.com/office/drawing/2014/main" val="638001508"/>
                    </a:ext>
                  </a:extLst>
                </a:gridCol>
              </a:tblGrid>
              <a:tr h="770119">
                <a:tc rowSpan="2">
                  <a:txBody>
                    <a:bodyPr/>
                    <a:lstStyle/>
                    <a:p>
                      <a:pPr algn="ctr" fontAlgn="ctr">
                        <a:spcBef>
                          <a:spcPts val="0"/>
                        </a:spcBef>
                        <a:spcAft>
                          <a:spcPts val="0"/>
                        </a:spcAft>
                      </a:pPr>
                      <a:endParaRPr lang="en-US" sz="2000" b="1" i="0" u="none" strike="noStrike" dirty="0">
                        <a:solidFill>
                          <a:srgbClr val="000000"/>
                        </a:solidFill>
                        <a:effectLst/>
                        <a:latin typeface="+mj-lt"/>
                      </a:endParaRPr>
                    </a:p>
                    <a:p>
                      <a:pPr algn="ctr" fontAlgn="ctr">
                        <a:spcBef>
                          <a:spcPts val="0"/>
                        </a:spcBef>
                        <a:spcAft>
                          <a:spcPts val="0"/>
                        </a:spcAft>
                      </a:pPr>
                      <a:r>
                        <a:rPr lang="en-US" sz="2000" b="1" i="0" u="none" strike="noStrike" dirty="0">
                          <a:solidFill>
                            <a:srgbClr val="000000"/>
                          </a:solidFill>
                          <a:effectLst/>
                          <a:latin typeface="+mj-lt"/>
                        </a:rPr>
                        <a:t>Province</a:t>
                      </a:r>
                      <a:endParaRPr lang="en-US" sz="3200" b="0" i="0" u="none" strike="noStrike" dirty="0">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5">
                  <a:txBody>
                    <a:bodyPr/>
                    <a:lstStyle/>
                    <a:p>
                      <a:pPr algn="ctr" fontAlgn="ctr"/>
                      <a:r>
                        <a:rPr lang="en-US" sz="1600" b="1" i="0" u="none" strike="noStrike">
                          <a:solidFill>
                            <a:srgbClr val="000000"/>
                          </a:solidFill>
                          <a:effectLst/>
                          <a:latin typeface="+mj-lt"/>
                        </a:rPr>
                        <a:t>Total (cumulative)  number of PLHIV on ART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dirty="0">
                          <a:solidFill>
                            <a:srgbClr val="000000"/>
                          </a:solidFill>
                          <a:effectLst/>
                          <a:latin typeface="+mj-lt"/>
                        </a:rPr>
                        <a:t>% of PLHIV on ART of all estimated PLHIV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7805679"/>
                  </a:ext>
                </a:extLst>
              </a:tr>
              <a:tr h="596285">
                <a:tc vMerge="1">
                  <a:txBody>
                    <a:bodyPr/>
                    <a:lstStyle/>
                    <a:p>
                      <a:endParaRPr lang="en-US"/>
                    </a:p>
                  </a:txBody>
                  <a:tcPr/>
                </a:tc>
                <a:tc>
                  <a:txBody>
                    <a:bodyPr/>
                    <a:lstStyle/>
                    <a:p>
                      <a:pPr algn="ctr" fontAlgn="ctr">
                        <a:spcBef>
                          <a:spcPts val="0"/>
                        </a:spcBef>
                        <a:spcAft>
                          <a:spcPts val="0"/>
                        </a:spcAft>
                      </a:pPr>
                      <a:r>
                        <a:rPr lang="en-US" sz="2000" b="1" i="0" u="none" strike="noStrike" dirty="0">
                          <a:solidFill>
                            <a:srgbClr val="000000"/>
                          </a:solidFill>
                          <a:effectLst/>
                          <a:latin typeface="+mj-lt"/>
                        </a:rPr>
                        <a:t>Y0</a:t>
                      </a:r>
                      <a:br>
                        <a:rPr lang="en-US" sz="2000" b="1" i="0" u="none" strike="noStrike" dirty="0">
                          <a:solidFill>
                            <a:srgbClr val="000000"/>
                          </a:solidFill>
                          <a:effectLst/>
                          <a:latin typeface="+mj-lt"/>
                        </a:rPr>
                      </a:br>
                      <a:r>
                        <a:rPr lang="en-US" sz="2000" b="1" i="0" u="none" strike="noStrike" dirty="0">
                          <a:solidFill>
                            <a:srgbClr val="000000"/>
                          </a:solidFill>
                          <a:effectLst/>
                          <a:latin typeface="+mj-lt"/>
                        </a:rPr>
                        <a:t>2023</a:t>
                      </a:r>
                      <a:endParaRPr lang="en-US" sz="3200" b="0" i="0" u="none" strike="noStrike" dirty="0">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dirty="0">
                          <a:solidFill>
                            <a:srgbClr val="000000"/>
                          </a:solidFill>
                          <a:effectLst/>
                          <a:latin typeface="+mj-lt"/>
                        </a:rPr>
                        <a:t>Y1</a:t>
                      </a:r>
                      <a:br>
                        <a:rPr lang="en-US" sz="2000" b="1" i="0" u="none" strike="noStrike" dirty="0">
                          <a:solidFill>
                            <a:srgbClr val="000000"/>
                          </a:solidFill>
                          <a:effectLst/>
                          <a:latin typeface="+mj-lt"/>
                        </a:rPr>
                      </a:br>
                      <a:r>
                        <a:rPr lang="en-US" sz="2000" b="1" i="0" u="none" strike="noStrike" dirty="0">
                          <a:solidFill>
                            <a:srgbClr val="000000"/>
                          </a:solidFill>
                          <a:effectLst/>
                          <a:latin typeface="+mj-lt"/>
                        </a:rPr>
                        <a:t>2024</a:t>
                      </a:r>
                      <a:endParaRPr lang="en-US" sz="3200" b="0" i="0" u="none" strike="noStrike" dirty="0">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dirty="0">
                          <a:solidFill>
                            <a:srgbClr val="000000"/>
                          </a:solidFill>
                          <a:effectLst/>
                          <a:latin typeface="+mj-lt"/>
                        </a:rPr>
                        <a:t>Y2</a:t>
                      </a:r>
                      <a:br>
                        <a:rPr lang="en-US" sz="2000" b="1" i="0" u="none" strike="noStrike" dirty="0">
                          <a:solidFill>
                            <a:srgbClr val="000000"/>
                          </a:solidFill>
                          <a:effectLst/>
                          <a:latin typeface="+mj-lt"/>
                        </a:rPr>
                      </a:br>
                      <a:r>
                        <a:rPr lang="en-US" sz="2000" b="1" i="0" u="none" strike="noStrike" dirty="0">
                          <a:solidFill>
                            <a:srgbClr val="000000"/>
                          </a:solidFill>
                          <a:effectLst/>
                          <a:latin typeface="+mj-lt"/>
                        </a:rPr>
                        <a:t>2025</a:t>
                      </a:r>
                      <a:endParaRPr lang="en-US" sz="3200" b="0" i="0" u="none" strike="noStrike" dirty="0">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dirty="0">
                          <a:solidFill>
                            <a:srgbClr val="000000"/>
                          </a:solidFill>
                          <a:effectLst/>
                          <a:latin typeface="+mj-lt"/>
                        </a:rPr>
                        <a:t>Y0</a:t>
                      </a:r>
                      <a:br>
                        <a:rPr lang="en-US" sz="2000" b="1" i="0" u="none" strike="noStrike" dirty="0">
                          <a:solidFill>
                            <a:srgbClr val="000000"/>
                          </a:solidFill>
                          <a:effectLst/>
                          <a:latin typeface="+mj-lt"/>
                        </a:rPr>
                      </a:br>
                      <a:r>
                        <a:rPr lang="en-US" sz="2000" b="1" i="0" u="none" strike="noStrike" dirty="0">
                          <a:solidFill>
                            <a:srgbClr val="000000"/>
                          </a:solidFill>
                          <a:effectLst/>
                          <a:latin typeface="+mj-lt"/>
                        </a:rPr>
                        <a:t>2023</a:t>
                      </a:r>
                      <a:endParaRPr lang="en-US" sz="3200" b="0" i="0" u="none" strike="noStrike" dirty="0">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a:solidFill>
                            <a:srgbClr val="000000"/>
                          </a:solidFill>
                          <a:effectLst/>
                          <a:latin typeface="+mj-lt"/>
                        </a:rPr>
                        <a:t>Y1</a:t>
                      </a:r>
                      <a:br>
                        <a:rPr lang="en-US" sz="2000" b="1" i="0" u="none" strike="noStrike">
                          <a:solidFill>
                            <a:srgbClr val="000000"/>
                          </a:solidFill>
                          <a:effectLst/>
                          <a:latin typeface="+mj-lt"/>
                        </a:rPr>
                      </a:br>
                      <a:r>
                        <a:rPr lang="en-US" sz="2000" b="1" i="0" u="none" strike="noStrike">
                          <a:solidFill>
                            <a:srgbClr val="000000"/>
                          </a:solidFill>
                          <a:effectLst/>
                          <a:latin typeface="+mj-lt"/>
                        </a:rPr>
                        <a:t>2024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Y2</a:t>
                      </a:r>
                      <a:br>
                        <a:rPr lang="en-US" sz="2000" b="1" i="0" u="none" strike="noStrike">
                          <a:solidFill>
                            <a:srgbClr val="000000"/>
                          </a:solidFill>
                          <a:effectLst/>
                          <a:latin typeface="+mj-lt"/>
                        </a:rPr>
                      </a:br>
                      <a:r>
                        <a:rPr lang="en-US" sz="2000" b="1" i="0" u="none" strike="noStrike">
                          <a:solidFill>
                            <a:srgbClr val="000000"/>
                          </a:solidFill>
                          <a:effectLst/>
                          <a:latin typeface="+mj-lt"/>
                        </a:rPr>
                        <a:t>2025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1622461"/>
                  </a:ext>
                </a:extLst>
              </a:tr>
              <a:tr h="763296">
                <a:tc>
                  <a:txBody>
                    <a:bodyPr/>
                    <a:lstStyle/>
                    <a:p>
                      <a:pPr algn="ctr" fontAlgn="ctr"/>
                      <a:r>
                        <a:rPr lang="en-US" sz="2000" b="1" i="0" u="none" strike="noStrike">
                          <a:solidFill>
                            <a:srgbClr val="000000"/>
                          </a:solidFill>
                          <a:effectLst/>
                          <a:latin typeface="+mj-lt"/>
                        </a:rPr>
                        <a:t>HANSA PBC Target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a:solidFill>
                            <a:srgbClr val="000000"/>
                          </a:solidFill>
                          <a:effectLst/>
                          <a:latin typeface="+mj-lt"/>
                        </a:rPr>
                        <a:t>11,025</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1" i="0" u="none" strike="noStrike">
                          <a:solidFill>
                            <a:srgbClr val="000000"/>
                          </a:solidFill>
                          <a:effectLst/>
                          <a:latin typeface="+mj-lt"/>
                        </a:rPr>
                        <a:t>11,979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a:solidFill>
                            <a:srgbClr val="000000"/>
                          </a:solidFill>
                          <a:effectLst/>
                          <a:latin typeface="+mj-lt"/>
                        </a:rPr>
                        <a:t>12,934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13,967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14,977</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a:solidFill>
                            <a:srgbClr val="000000"/>
                          </a:solidFill>
                          <a:effectLst/>
                          <a:latin typeface="+mj-lt"/>
                        </a:rPr>
                        <a:t>61%</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1" i="0" u="none" strike="noStrike">
                          <a:solidFill>
                            <a:srgbClr val="000000"/>
                          </a:solidFill>
                          <a:effectLst/>
                          <a:latin typeface="+mj-lt"/>
                        </a:rPr>
                        <a:t>64%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a:solidFill>
                            <a:srgbClr val="000000"/>
                          </a:solidFill>
                          <a:effectLst/>
                          <a:latin typeface="+mj-lt"/>
                        </a:rPr>
                        <a:t>66%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a:solidFill>
                            <a:srgbClr val="000000"/>
                          </a:solidFill>
                          <a:effectLst/>
                          <a:latin typeface="+mj-lt"/>
                        </a:rPr>
                        <a:t>69%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71%</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02820638"/>
                  </a:ext>
                </a:extLst>
              </a:tr>
            </a:tbl>
          </a:graphicData>
        </a:graphic>
      </p:graphicFrame>
      <p:sp>
        <p:nvSpPr>
          <p:cNvPr id="14" name="Title 1">
            <a:extLst>
              <a:ext uri="{FF2B5EF4-FFF2-40B4-BE49-F238E27FC236}">
                <a16:creationId xmlns:a16="http://schemas.microsoft.com/office/drawing/2014/main" id="{7D6736D5-27F1-3968-190E-011BDA739321}"/>
              </a:ext>
            </a:extLst>
          </p:cNvPr>
          <p:cNvSpPr>
            <a:spLocks noGrp="1"/>
          </p:cNvSpPr>
          <p:nvPr>
            <p:ph type="title"/>
          </p:nvPr>
        </p:nvSpPr>
        <p:spPr>
          <a:xfrm>
            <a:off x="291349" y="1"/>
            <a:ext cx="11703424" cy="867266"/>
          </a:xfrm>
          <a:solidFill>
            <a:srgbClr val="00B0F0"/>
          </a:solidFill>
        </p:spPr>
        <p:txBody>
          <a:bodyPr>
            <a:normAutofit/>
          </a:bodyPr>
          <a:lstStyle/>
          <a:p>
            <a:pPr algn="ctr"/>
            <a:r>
              <a:rPr lang="en-US" sz="2400" b="1" dirty="0">
                <a:solidFill>
                  <a:schemeClr val="bg1"/>
                </a:solidFill>
                <a:ea typeface="Phetsarath OT" panose="02000500000000000001" pitchFamily="2" charset="2"/>
                <a:cs typeface="Phetsarath OT" panose="02000500000000000001" pitchFamily="2" charset="2"/>
              </a:rPr>
              <a:t>#</a:t>
            </a:r>
            <a:r>
              <a:rPr lang="lo-LA" sz="2400" b="1" dirty="0">
                <a:solidFill>
                  <a:schemeClr val="bg1"/>
                </a:solidFill>
                <a:ea typeface="Phetsarath OT" panose="02000500000000000001" pitchFamily="2" charset="2"/>
                <a:cs typeface="Phetsarath OT" panose="02000500000000000001" pitchFamily="2" charset="2"/>
              </a:rPr>
              <a:t>. </a:t>
            </a:r>
            <a:r>
              <a:rPr kumimoji="0" lang="en-US" sz="2400" b="1" i="0" u="none" strike="noStrike" kern="1200" cap="none" spc="0" normalizeH="0" baseline="0" noProof="0" dirty="0">
                <a:ln>
                  <a:noFill/>
                </a:ln>
                <a:solidFill>
                  <a:schemeClr val="bg1"/>
                </a:solidFill>
                <a:effectLst/>
                <a:uLnTx/>
                <a:uFillTx/>
                <a:ea typeface="Phetsarath OT" panose="02000500000000000001" pitchFamily="2" charset="2"/>
                <a:cs typeface="Phetsarath OT" panose="02000500000000000001" pitchFamily="2" charset="2"/>
              </a:rPr>
              <a:t>PBC 6.3 </a:t>
            </a:r>
            <a:r>
              <a:rPr lang="en-US" sz="2400" b="1" dirty="0">
                <a:solidFill>
                  <a:schemeClr val="bg1"/>
                </a:solidFill>
                <a:effectLst/>
              </a:rPr>
              <a:t>Percentage of people living with HIV (PLHIV) on ART among all estimated PLHIV at the end of the reporting period (Nationwide)</a:t>
            </a:r>
            <a:endParaRPr lang="en-US" sz="2400" b="1" dirty="0">
              <a:solidFill>
                <a:schemeClr val="bg1"/>
              </a:solidFill>
              <a:ea typeface="Phetsarath OT" panose="02000500000000000001" pitchFamily="2" charset="2"/>
              <a:cs typeface="Phetsarath OT" panose="02000500000000000001" pitchFamily="2" charset="2"/>
            </a:endParaRPr>
          </a:p>
        </p:txBody>
      </p:sp>
      <p:sp>
        <p:nvSpPr>
          <p:cNvPr id="2" name="TextBox 1">
            <a:extLst>
              <a:ext uri="{FF2B5EF4-FFF2-40B4-BE49-F238E27FC236}">
                <a16:creationId xmlns:a16="http://schemas.microsoft.com/office/drawing/2014/main" id="{EB683F60-FA7C-3604-40D0-B322899FB2AA}"/>
              </a:ext>
            </a:extLst>
          </p:cNvPr>
          <p:cNvSpPr txBox="1"/>
          <p:nvPr/>
        </p:nvSpPr>
        <p:spPr>
          <a:xfrm>
            <a:off x="291349" y="3689424"/>
            <a:ext cx="11691499" cy="1015663"/>
          </a:xfrm>
          <a:prstGeom prst="rect">
            <a:avLst/>
          </a:prstGeom>
          <a:noFill/>
          <a:ln w="28575">
            <a:solidFill>
              <a:schemeClr val="accent1"/>
            </a:solidFill>
            <a:prstDash val="dashDot"/>
          </a:ln>
        </p:spPr>
        <p:txBody>
          <a:bodyPr wrap="square">
            <a:spAutoFit/>
          </a:bodyPr>
          <a:lstStyle/>
          <a:p>
            <a:r>
              <a:rPr lang="en-US" sz="2000" b="1" dirty="0">
                <a:solidFill>
                  <a:srgbClr val="000000"/>
                </a:solidFill>
                <a:effectLst/>
                <a:latin typeface="Arial" panose="020B0604020202020204" pitchFamily="34" charset="0"/>
                <a:ea typeface="Times New Roman" panose="02020603050405020304" pitchFamily="18" charset="0"/>
              </a:rPr>
              <a:t>Numerator</a:t>
            </a:r>
            <a:r>
              <a:rPr lang="en-US" sz="2000" dirty="0">
                <a:solidFill>
                  <a:srgbClr val="000000"/>
                </a:solidFill>
                <a:effectLst/>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Number of people on ART at the end of the reporting period</a:t>
            </a:r>
          </a:p>
          <a:p>
            <a:r>
              <a:rPr lang="en-US" sz="2000" dirty="0">
                <a:solidFill>
                  <a:srgbClr val="000000"/>
                </a:solidFill>
                <a:effectLst/>
                <a:latin typeface="Arial" panose="020B0604020202020204" pitchFamily="34" charset="0"/>
                <a:ea typeface="Times New Roman" panose="02020603050405020304" pitchFamily="18" charset="0"/>
              </a:rPr>
              <a:t> </a:t>
            </a:r>
            <a:endParaRPr lang="en-US" sz="2400" dirty="0">
              <a:solidFill>
                <a:srgbClr val="000000"/>
              </a:solidFill>
              <a:effectLst/>
              <a:latin typeface="Arial" panose="020B0604020202020204" pitchFamily="34" charset="0"/>
              <a:ea typeface="Times New Roman" panose="02020603050405020304" pitchFamily="18" charset="0"/>
            </a:endParaRPr>
          </a:p>
          <a:p>
            <a:r>
              <a:rPr lang="en-US" sz="2000" b="1" dirty="0">
                <a:effectLst/>
                <a:latin typeface="Arial" panose="020B0604020202020204" pitchFamily="34" charset="0"/>
                <a:ea typeface="Times New Roman" panose="02020603050405020304" pitchFamily="18" charset="0"/>
              </a:rPr>
              <a:t>Denominator</a:t>
            </a:r>
            <a:r>
              <a:rPr lang="en-US" sz="2000" dirty="0">
                <a:effectLst/>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Estimated number of people living with HIV in Lao PDR</a:t>
            </a:r>
            <a:endParaRPr lang="en-US" sz="2000" dirty="0"/>
          </a:p>
        </p:txBody>
      </p:sp>
      <p:sp>
        <p:nvSpPr>
          <p:cNvPr id="3" name="Rectangle 2">
            <a:extLst>
              <a:ext uri="{FF2B5EF4-FFF2-40B4-BE49-F238E27FC236}">
                <a16:creationId xmlns:a16="http://schemas.microsoft.com/office/drawing/2014/main" id="{D44BA1DB-4BF8-473F-5D3C-60049AAC3062}"/>
              </a:ext>
            </a:extLst>
          </p:cNvPr>
          <p:cNvSpPr/>
          <p:nvPr/>
        </p:nvSpPr>
        <p:spPr>
          <a:xfrm>
            <a:off x="3881717" y="1798320"/>
            <a:ext cx="2653553" cy="1405219"/>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D64D4D-651A-0934-49CA-18EAC6FCC605}"/>
              </a:ext>
            </a:extLst>
          </p:cNvPr>
          <p:cNvSpPr/>
          <p:nvPr/>
        </p:nvSpPr>
        <p:spPr>
          <a:xfrm>
            <a:off x="8568017" y="1798320"/>
            <a:ext cx="2653553" cy="1405219"/>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56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5360C8AC-543E-E515-6EA7-6E4006964D2E}"/>
              </a:ext>
            </a:extLst>
          </p:cNvPr>
          <p:cNvGraphicFramePr>
            <a:graphicFrameLocks noGrp="1"/>
          </p:cNvGraphicFramePr>
          <p:nvPr>
            <p:ph idx="1"/>
          </p:nvPr>
        </p:nvGraphicFramePr>
        <p:xfrm>
          <a:off x="294308" y="1049136"/>
          <a:ext cx="11691499" cy="2154403"/>
        </p:xfrm>
        <a:graphic>
          <a:graphicData uri="http://schemas.openxmlformats.org/drawingml/2006/table">
            <a:tbl>
              <a:tblPr/>
              <a:tblGrid>
                <a:gridCol w="2517076">
                  <a:extLst>
                    <a:ext uri="{9D8B030D-6E8A-4147-A177-3AD203B41FA5}">
                      <a16:colId xmlns:a16="http://schemas.microsoft.com/office/drawing/2014/main" val="1156250875"/>
                    </a:ext>
                  </a:extLst>
                </a:gridCol>
                <a:gridCol w="950236">
                  <a:extLst>
                    <a:ext uri="{9D8B030D-6E8A-4147-A177-3AD203B41FA5}">
                      <a16:colId xmlns:a16="http://schemas.microsoft.com/office/drawing/2014/main" val="2085313499"/>
                    </a:ext>
                  </a:extLst>
                </a:gridCol>
                <a:gridCol w="950236">
                  <a:extLst>
                    <a:ext uri="{9D8B030D-6E8A-4147-A177-3AD203B41FA5}">
                      <a16:colId xmlns:a16="http://schemas.microsoft.com/office/drawing/2014/main" val="9033458"/>
                    </a:ext>
                  </a:extLst>
                </a:gridCol>
                <a:gridCol w="950236">
                  <a:extLst>
                    <a:ext uri="{9D8B030D-6E8A-4147-A177-3AD203B41FA5}">
                      <a16:colId xmlns:a16="http://schemas.microsoft.com/office/drawing/2014/main" val="417286748"/>
                    </a:ext>
                  </a:extLst>
                </a:gridCol>
                <a:gridCol w="950236">
                  <a:extLst>
                    <a:ext uri="{9D8B030D-6E8A-4147-A177-3AD203B41FA5}">
                      <a16:colId xmlns:a16="http://schemas.microsoft.com/office/drawing/2014/main" val="178431775"/>
                    </a:ext>
                  </a:extLst>
                </a:gridCol>
                <a:gridCol w="1092674">
                  <a:extLst>
                    <a:ext uri="{9D8B030D-6E8A-4147-A177-3AD203B41FA5}">
                      <a16:colId xmlns:a16="http://schemas.microsoft.com/office/drawing/2014/main" val="1734861300"/>
                    </a:ext>
                  </a:extLst>
                </a:gridCol>
                <a:gridCol w="856161">
                  <a:extLst>
                    <a:ext uri="{9D8B030D-6E8A-4147-A177-3AD203B41FA5}">
                      <a16:colId xmlns:a16="http://schemas.microsoft.com/office/drawing/2014/main" val="2756192415"/>
                    </a:ext>
                  </a:extLst>
                </a:gridCol>
                <a:gridCol w="856161">
                  <a:extLst>
                    <a:ext uri="{9D8B030D-6E8A-4147-A177-3AD203B41FA5}">
                      <a16:colId xmlns:a16="http://schemas.microsoft.com/office/drawing/2014/main" val="4097356327"/>
                    </a:ext>
                  </a:extLst>
                </a:gridCol>
                <a:gridCol w="856161">
                  <a:extLst>
                    <a:ext uri="{9D8B030D-6E8A-4147-A177-3AD203B41FA5}">
                      <a16:colId xmlns:a16="http://schemas.microsoft.com/office/drawing/2014/main" val="1556157136"/>
                    </a:ext>
                  </a:extLst>
                </a:gridCol>
                <a:gridCol w="856161">
                  <a:extLst>
                    <a:ext uri="{9D8B030D-6E8A-4147-A177-3AD203B41FA5}">
                      <a16:colId xmlns:a16="http://schemas.microsoft.com/office/drawing/2014/main" val="2287222735"/>
                    </a:ext>
                  </a:extLst>
                </a:gridCol>
                <a:gridCol w="856161">
                  <a:extLst>
                    <a:ext uri="{9D8B030D-6E8A-4147-A177-3AD203B41FA5}">
                      <a16:colId xmlns:a16="http://schemas.microsoft.com/office/drawing/2014/main" val="638001508"/>
                    </a:ext>
                  </a:extLst>
                </a:gridCol>
              </a:tblGrid>
              <a:tr h="770119">
                <a:tc rowSpan="2">
                  <a:txBody>
                    <a:bodyPr/>
                    <a:lstStyle/>
                    <a:p>
                      <a:pPr algn="ctr" fontAlgn="ctr">
                        <a:spcBef>
                          <a:spcPts val="0"/>
                        </a:spcBef>
                        <a:spcAft>
                          <a:spcPts val="0"/>
                        </a:spcAft>
                      </a:pPr>
                      <a:endParaRPr lang="en-US" sz="2000" b="1" i="0" u="none" strike="noStrike" dirty="0">
                        <a:solidFill>
                          <a:srgbClr val="000000"/>
                        </a:solidFill>
                        <a:effectLst/>
                        <a:latin typeface="+mj-lt"/>
                      </a:endParaRPr>
                    </a:p>
                    <a:p>
                      <a:pPr algn="ctr" fontAlgn="ctr">
                        <a:spcBef>
                          <a:spcPts val="0"/>
                        </a:spcBef>
                        <a:spcAft>
                          <a:spcPts val="0"/>
                        </a:spcAft>
                      </a:pPr>
                      <a:r>
                        <a:rPr lang="en-US" sz="2000" b="1" i="0" u="none" strike="noStrike" dirty="0">
                          <a:solidFill>
                            <a:srgbClr val="000000"/>
                          </a:solidFill>
                          <a:effectLst/>
                          <a:latin typeface="+mj-lt"/>
                        </a:rPr>
                        <a:t>Province</a:t>
                      </a:r>
                      <a:endParaRPr lang="en-US" sz="3200" b="0" i="0" u="none" strike="noStrike" dirty="0">
                        <a:effectLst/>
                        <a:latin typeface="+mj-lt"/>
                      </a:endParaRPr>
                    </a:p>
                  </a:txBody>
                  <a:tcPr marL="163986" marR="163986" marT="81993" marB="819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5">
                  <a:txBody>
                    <a:bodyPr/>
                    <a:lstStyle/>
                    <a:p>
                      <a:pPr algn="ctr" fontAlgn="ctr"/>
                      <a:r>
                        <a:rPr lang="en-US" sz="1800" b="1" i="0" u="none" strike="noStrike" dirty="0">
                          <a:solidFill>
                            <a:srgbClr val="000000"/>
                          </a:solidFill>
                          <a:effectLst/>
                          <a:latin typeface="+mj-lt"/>
                        </a:rPr>
                        <a:t>Total Net Tested for VL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800" b="1" i="0" u="none" strike="noStrike" dirty="0">
                          <a:solidFill>
                            <a:srgbClr val="000000"/>
                          </a:solidFill>
                          <a:effectLst/>
                          <a:latin typeface="+mj-lt"/>
                        </a:rPr>
                        <a:t>% VL Test for all PLHIV on ART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7805679"/>
                  </a:ext>
                </a:extLst>
              </a:tr>
              <a:tr h="596285">
                <a:tc vMerge="1">
                  <a:txBody>
                    <a:bodyPr/>
                    <a:lstStyle/>
                    <a:p>
                      <a:endParaRPr lang="en-US"/>
                    </a:p>
                  </a:txBody>
                  <a:tcPr/>
                </a:tc>
                <a:tc>
                  <a:txBody>
                    <a:bodyPr/>
                    <a:lstStyle/>
                    <a:p>
                      <a:pPr algn="ctr" fontAlgn="ctr">
                        <a:spcBef>
                          <a:spcPts val="0"/>
                        </a:spcBef>
                        <a:spcAft>
                          <a:spcPts val="0"/>
                        </a:spcAft>
                      </a:pPr>
                      <a:r>
                        <a:rPr lang="en-US" sz="2000" b="1" i="0" u="none" strike="noStrike">
                          <a:solidFill>
                            <a:srgbClr val="000000"/>
                          </a:solidFill>
                          <a:effectLst/>
                          <a:latin typeface="+mj-lt"/>
                        </a:rPr>
                        <a:t>Y0</a:t>
                      </a:r>
                      <a:br>
                        <a:rPr lang="en-US" sz="2000" b="1" i="0" u="none" strike="noStrike">
                          <a:solidFill>
                            <a:srgbClr val="000000"/>
                          </a:solidFill>
                          <a:effectLst/>
                          <a:latin typeface="+mj-lt"/>
                        </a:rPr>
                      </a:br>
                      <a:r>
                        <a:rPr lang="en-US" sz="2000" b="1" i="0" u="none" strike="noStrike">
                          <a:solidFill>
                            <a:srgbClr val="000000"/>
                          </a:solidFill>
                          <a:effectLst/>
                          <a:latin typeface="+mj-lt"/>
                        </a:rPr>
                        <a:t>2023</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a:solidFill>
                            <a:srgbClr val="000000"/>
                          </a:solidFill>
                          <a:effectLst/>
                          <a:latin typeface="+mj-lt"/>
                        </a:rPr>
                        <a:t>Y1</a:t>
                      </a:r>
                      <a:br>
                        <a:rPr lang="en-US" sz="2000" b="1" i="0" u="none" strike="noStrike">
                          <a:solidFill>
                            <a:srgbClr val="000000"/>
                          </a:solidFill>
                          <a:effectLst/>
                          <a:latin typeface="+mj-lt"/>
                        </a:rPr>
                      </a:br>
                      <a:r>
                        <a:rPr lang="en-US" sz="2000" b="1" i="0" u="none" strike="noStrike">
                          <a:solidFill>
                            <a:srgbClr val="000000"/>
                          </a:solidFill>
                          <a:effectLst/>
                          <a:latin typeface="+mj-lt"/>
                        </a:rPr>
                        <a:t>2024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Y2</a:t>
                      </a:r>
                      <a:br>
                        <a:rPr lang="en-US" sz="2000" b="1" i="0" u="none" strike="noStrike">
                          <a:solidFill>
                            <a:srgbClr val="000000"/>
                          </a:solidFill>
                          <a:effectLst/>
                          <a:latin typeface="+mj-lt"/>
                        </a:rPr>
                      </a:br>
                      <a:r>
                        <a:rPr lang="en-US" sz="2000" b="1" i="0" u="none" strike="noStrike">
                          <a:solidFill>
                            <a:srgbClr val="000000"/>
                          </a:solidFill>
                          <a:effectLst/>
                          <a:latin typeface="+mj-lt"/>
                        </a:rPr>
                        <a:t>2025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Y0</a:t>
                      </a:r>
                      <a:br>
                        <a:rPr lang="en-US" sz="2000" b="1" i="0" u="none" strike="noStrike">
                          <a:solidFill>
                            <a:srgbClr val="000000"/>
                          </a:solidFill>
                          <a:effectLst/>
                          <a:latin typeface="+mj-lt"/>
                        </a:rPr>
                      </a:br>
                      <a:r>
                        <a:rPr lang="en-US" sz="2000" b="1" i="0" u="none" strike="noStrike">
                          <a:solidFill>
                            <a:srgbClr val="000000"/>
                          </a:solidFill>
                          <a:effectLst/>
                          <a:latin typeface="+mj-lt"/>
                        </a:rPr>
                        <a:t>2023</a:t>
                      </a:r>
                      <a:endParaRPr lang="en-US" sz="3200" b="0" i="0" u="none" strike="noStrike">
                        <a:effectLst/>
                        <a:latin typeface="+mj-lt"/>
                      </a:endParaRPr>
                    </a:p>
                  </a:txBody>
                  <a:tcPr marL="11388" marR="11388" marT="1138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spcBef>
                          <a:spcPts val="0"/>
                        </a:spcBef>
                        <a:spcAft>
                          <a:spcPts val="0"/>
                        </a:spcAft>
                      </a:pPr>
                      <a:r>
                        <a:rPr lang="en-US" sz="2000" b="1" i="0" u="none" strike="noStrike">
                          <a:solidFill>
                            <a:srgbClr val="000000"/>
                          </a:solidFill>
                          <a:effectLst/>
                          <a:latin typeface="+mj-lt"/>
                        </a:rPr>
                        <a:t>Y1</a:t>
                      </a:r>
                      <a:br>
                        <a:rPr lang="en-US" sz="2000" b="1" i="0" u="none" strike="noStrike">
                          <a:solidFill>
                            <a:srgbClr val="000000"/>
                          </a:solidFill>
                          <a:effectLst/>
                          <a:latin typeface="+mj-lt"/>
                        </a:rPr>
                      </a:br>
                      <a:r>
                        <a:rPr lang="en-US" sz="2000" b="1" i="0" u="none" strike="noStrike">
                          <a:solidFill>
                            <a:srgbClr val="000000"/>
                          </a:solidFill>
                          <a:effectLst/>
                          <a:latin typeface="+mj-lt"/>
                        </a:rPr>
                        <a:t>2024</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Y2</a:t>
                      </a:r>
                      <a:br>
                        <a:rPr lang="en-US" sz="2000" b="1" i="0" u="none" strike="noStrike">
                          <a:solidFill>
                            <a:srgbClr val="000000"/>
                          </a:solidFill>
                          <a:effectLst/>
                          <a:latin typeface="+mj-lt"/>
                        </a:rPr>
                      </a:br>
                      <a:r>
                        <a:rPr lang="en-US" sz="2000" b="1" i="0" u="none" strike="noStrike">
                          <a:solidFill>
                            <a:srgbClr val="000000"/>
                          </a:solidFill>
                          <a:effectLst/>
                          <a:latin typeface="+mj-lt"/>
                        </a:rPr>
                        <a:t>2025</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Y3</a:t>
                      </a:r>
                      <a:br>
                        <a:rPr lang="en-US" sz="2000" b="1" i="0" u="none" strike="noStrike">
                          <a:solidFill>
                            <a:srgbClr val="000000"/>
                          </a:solidFill>
                          <a:effectLst/>
                          <a:latin typeface="+mj-lt"/>
                        </a:rPr>
                      </a:br>
                      <a:r>
                        <a:rPr lang="en-US" sz="2000" b="1" i="0" u="none" strike="noStrike">
                          <a:solidFill>
                            <a:srgbClr val="000000"/>
                          </a:solidFill>
                          <a:effectLst/>
                          <a:latin typeface="+mj-lt"/>
                        </a:rPr>
                        <a:t>2026</a:t>
                      </a:r>
                      <a:endParaRPr lang="en-US" sz="3200" b="0" i="0" u="none" strike="noStrike">
                        <a:effectLst/>
                        <a:latin typeface="+mj-lt"/>
                      </a:endParaRPr>
                    </a:p>
                  </a:txBody>
                  <a:tcPr marL="11388" marR="11388" marT="11388"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US" sz="2000" b="1" i="0" u="none" strike="noStrike">
                          <a:solidFill>
                            <a:srgbClr val="000000"/>
                          </a:solidFill>
                          <a:effectLst/>
                          <a:latin typeface="+mj-lt"/>
                        </a:rPr>
                        <a:t>Y4</a:t>
                      </a:r>
                      <a:br>
                        <a:rPr lang="en-US" sz="2000" b="1" i="0" u="none" strike="noStrike">
                          <a:solidFill>
                            <a:srgbClr val="000000"/>
                          </a:solidFill>
                          <a:effectLst/>
                          <a:latin typeface="+mj-lt"/>
                        </a:rPr>
                      </a:br>
                      <a:r>
                        <a:rPr lang="en-US" sz="2000" b="1" i="0" u="none" strike="noStrike">
                          <a:solidFill>
                            <a:srgbClr val="000000"/>
                          </a:solidFill>
                          <a:effectLst/>
                          <a:latin typeface="+mj-lt"/>
                        </a:rPr>
                        <a:t>2027</a:t>
                      </a:r>
                      <a:endParaRPr lang="en-US" sz="3200" b="0" i="0" u="none" strike="noStrike">
                        <a:effectLst/>
                        <a:latin typeface="+mj-lt"/>
                      </a:endParaRPr>
                    </a:p>
                  </a:txBody>
                  <a:tcPr marL="11388" marR="11388" marT="1138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1622461"/>
                  </a:ext>
                </a:extLst>
              </a:tr>
              <a:tr h="763296">
                <a:tc>
                  <a:txBody>
                    <a:bodyPr/>
                    <a:lstStyle/>
                    <a:p>
                      <a:pPr algn="ctr" fontAlgn="ctr"/>
                      <a:r>
                        <a:rPr lang="en-US" sz="2000" b="1" i="0" u="none" strike="noStrike" dirty="0">
                          <a:solidFill>
                            <a:srgbClr val="000000"/>
                          </a:solidFill>
                          <a:effectLst/>
                          <a:latin typeface="+mj-lt"/>
                        </a:rPr>
                        <a:t>HANSA PBC Target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9,213</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1" i="0" u="none" strike="noStrike" dirty="0">
                          <a:solidFill>
                            <a:srgbClr val="000000"/>
                          </a:solidFill>
                          <a:effectLst/>
                          <a:latin typeface="+mj-lt"/>
                        </a:rPr>
                        <a:t>10,610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12,232</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13,627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14,612</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84%</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1" i="0" u="none" strike="noStrike" dirty="0">
                          <a:solidFill>
                            <a:srgbClr val="000000"/>
                          </a:solidFill>
                          <a:effectLst/>
                          <a:latin typeface="+mj-lt"/>
                        </a:rPr>
                        <a:t>89%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95%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98%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000000"/>
                          </a:solidFill>
                          <a:effectLst/>
                          <a:latin typeface="+mj-lt"/>
                        </a:rPr>
                        <a:t>98%</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02820638"/>
                  </a:ext>
                </a:extLst>
              </a:tr>
            </a:tbl>
          </a:graphicData>
        </a:graphic>
      </p:graphicFrame>
      <p:sp>
        <p:nvSpPr>
          <p:cNvPr id="14" name="Title 1">
            <a:extLst>
              <a:ext uri="{FF2B5EF4-FFF2-40B4-BE49-F238E27FC236}">
                <a16:creationId xmlns:a16="http://schemas.microsoft.com/office/drawing/2014/main" id="{7D6736D5-27F1-3968-190E-011BDA739321}"/>
              </a:ext>
            </a:extLst>
          </p:cNvPr>
          <p:cNvSpPr>
            <a:spLocks noGrp="1"/>
          </p:cNvSpPr>
          <p:nvPr>
            <p:ph type="title"/>
          </p:nvPr>
        </p:nvSpPr>
        <p:spPr>
          <a:xfrm>
            <a:off x="291349" y="1"/>
            <a:ext cx="11703424" cy="867266"/>
          </a:xfrm>
          <a:solidFill>
            <a:srgbClr val="00B0F0"/>
          </a:solidFill>
        </p:spPr>
        <p:txBody>
          <a:bodyPr>
            <a:normAutofit/>
          </a:bodyPr>
          <a:lstStyle/>
          <a:p>
            <a:pPr algn="ctr"/>
            <a:r>
              <a:rPr lang="en-US" sz="2400" b="1" dirty="0">
                <a:solidFill>
                  <a:schemeClr val="bg1"/>
                </a:solidFill>
                <a:ea typeface="Phetsarath OT" panose="02000500000000000001" pitchFamily="2" charset="2"/>
                <a:cs typeface="Phetsarath OT" panose="02000500000000000001" pitchFamily="2" charset="2"/>
              </a:rPr>
              <a:t>#</a:t>
            </a:r>
            <a:r>
              <a:rPr lang="lo-LA" sz="2400" b="1" dirty="0">
                <a:solidFill>
                  <a:schemeClr val="bg1"/>
                </a:solidFill>
                <a:ea typeface="Phetsarath OT" panose="02000500000000000001" pitchFamily="2" charset="2"/>
                <a:cs typeface="Phetsarath OT" panose="02000500000000000001" pitchFamily="2" charset="2"/>
              </a:rPr>
              <a:t>. </a:t>
            </a:r>
            <a:r>
              <a:rPr kumimoji="0" lang="en-US" sz="2400" b="1" i="0" u="none" strike="noStrike" kern="1200" cap="none" spc="0" normalizeH="0" baseline="0" noProof="0" dirty="0">
                <a:ln>
                  <a:noFill/>
                </a:ln>
                <a:solidFill>
                  <a:schemeClr val="bg1"/>
                </a:solidFill>
                <a:effectLst/>
                <a:uLnTx/>
                <a:uFillTx/>
                <a:ea typeface="Phetsarath OT" panose="02000500000000000001" pitchFamily="2" charset="2"/>
                <a:cs typeface="Phetsarath OT" panose="02000500000000000001" pitchFamily="2" charset="2"/>
              </a:rPr>
              <a:t>PBC 6.</a:t>
            </a:r>
            <a:r>
              <a:rPr lang="en-US" sz="2400" b="1" dirty="0">
                <a:solidFill>
                  <a:schemeClr val="bg1"/>
                </a:solidFill>
                <a:ea typeface="Phetsarath OT" panose="02000500000000000001" pitchFamily="2" charset="2"/>
                <a:cs typeface="Phetsarath OT" panose="02000500000000000001" pitchFamily="2" charset="2"/>
              </a:rPr>
              <a:t>4 </a:t>
            </a:r>
            <a:r>
              <a:rPr lang="en-US" sz="2400" b="1" dirty="0">
                <a:solidFill>
                  <a:schemeClr val="bg1"/>
                </a:solidFill>
                <a:effectLst/>
                <a:ea typeface="Phetsarath OT" panose="02000500000000000001" pitchFamily="2" charset="2"/>
                <a:cs typeface="Phetsarath OT" panose="02000500000000000001" pitchFamily="2" charset="2"/>
              </a:rPr>
              <a:t>Percentage of people living with HIV (PLHIV) on ART with a viral load test result at least once during the reporting period (Nationwide) </a:t>
            </a:r>
            <a:endParaRPr lang="en-US" sz="2400" b="1" dirty="0">
              <a:solidFill>
                <a:schemeClr val="bg1"/>
              </a:solidFill>
              <a:ea typeface="Phetsarath OT" panose="02000500000000000001" pitchFamily="2" charset="2"/>
              <a:cs typeface="Phetsarath OT" panose="02000500000000000001" pitchFamily="2" charset="2"/>
            </a:endParaRPr>
          </a:p>
        </p:txBody>
      </p:sp>
      <p:sp>
        <p:nvSpPr>
          <p:cNvPr id="2" name="TextBox 1">
            <a:extLst>
              <a:ext uri="{FF2B5EF4-FFF2-40B4-BE49-F238E27FC236}">
                <a16:creationId xmlns:a16="http://schemas.microsoft.com/office/drawing/2014/main" id="{EB683F60-FA7C-3604-40D0-B322899FB2AA}"/>
              </a:ext>
            </a:extLst>
          </p:cNvPr>
          <p:cNvSpPr txBox="1"/>
          <p:nvPr/>
        </p:nvSpPr>
        <p:spPr>
          <a:xfrm>
            <a:off x="291349" y="3689424"/>
            <a:ext cx="11691499" cy="1292662"/>
          </a:xfrm>
          <a:prstGeom prst="rect">
            <a:avLst/>
          </a:prstGeom>
          <a:noFill/>
          <a:ln w="28575">
            <a:solidFill>
              <a:schemeClr val="accent1"/>
            </a:solidFill>
            <a:prstDash val="dashDot"/>
          </a:ln>
        </p:spPr>
        <p:txBody>
          <a:bodyPr wrap="square">
            <a:spAutoFit/>
          </a:bodyPr>
          <a:lstStyle/>
          <a:p>
            <a:r>
              <a:rPr lang="en-US" sz="2000" b="1" dirty="0">
                <a:solidFill>
                  <a:srgbClr val="000000"/>
                </a:solidFill>
                <a:effectLst/>
                <a:latin typeface="Arial" panose="020B0604020202020204" pitchFamily="34" charset="0"/>
                <a:ea typeface="Times New Roman" panose="02020603050405020304" pitchFamily="18" charset="0"/>
              </a:rPr>
              <a:t>Numerator</a:t>
            </a:r>
            <a:r>
              <a:rPr lang="en-US" sz="2000" dirty="0">
                <a:solidFill>
                  <a:srgbClr val="000000"/>
                </a:solidFill>
                <a:effectLst/>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Number of people on ART with a viral load test result at least once during the reporting period</a:t>
            </a:r>
          </a:p>
          <a:p>
            <a:r>
              <a:rPr lang="en-US" sz="2000" dirty="0">
                <a:solidFill>
                  <a:srgbClr val="000000"/>
                </a:solidFill>
                <a:effectLst/>
                <a:latin typeface="Arial" panose="020B0604020202020204" pitchFamily="34" charset="0"/>
                <a:ea typeface="Times New Roman" panose="02020603050405020304" pitchFamily="18" charset="0"/>
              </a:rPr>
              <a:t> </a:t>
            </a:r>
            <a:endParaRPr lang="en-US" sz="2400" dirty="0">
              <a:solidFill>
                <a:srgbClr val="000000"/>
              </a:solidFill>
              <a:effectLst/>
              <a:latin typeface="Arial" panose="020B0604020202020204" pitchFamily="34" charset="0"/>
              <a:ea typeface="Times New Roman" panose="02020603050405020304" pitchFamily="18" charset="0"/>
            </a:endParaRPr>
          </a:p>
          <a:p>
            <a:r>
              <a:rPr lang="en-US" sz="2000" b="1" dirty="0">
                <a:effectLst/>
                <a:latin typeface="Arial" panose="020B0604020202020204" pitchFamily="34" charset="0"/>
                <a:ea typeface="Times New Roman" panose="02020603050405020304" pitchFamily="18" charset="0"/>
              </a:rPr>
              <a:t>Denominator</a:t>
            </a:r>
            <a:r>
              <a:rPr lang="en-US" sz="2000" dirty="0">
                <a:effectLst/>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Number of people on ART who are eligible for HIV viral load testing (more than 6 months of ART initiation), excluding LTFU and death during the reporting period</a:t>
            </a:r>
            <a:endParaRPr lang="en-US" sz="2000" dirty="0"/>
          </a:p>
        </p:txBody>
      </p:sp>
      <p:sp>
        <p:nvSpPr>
          <p:cNvPr id="9" name="Rectangle 8">
            <a:extLst>
              <a:ext uri="{FF2B5EF4-FFF2-40B4-BE49-F238E27FC236}">
                <a16:creationId xmlns:a16="http://schemas.microsoft.com/office/drawing/2014/main" id="{1DB111ED-2144-2C9E-982F-1BFB87944A3E}"/>
              </a:ext>
            </a:extLst>
          </p:cNvPr>
          <p:cNvSpPr/>
          <p:nvPr/>
        </p:nvSpPr>
        <p:spPr>
          <a:xfrm>
            <a:off x="3881717" y="1798320"/>
            <a:ext cx="2653553" cy="1405219"/>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18D501-E5F4-90D9-0FFE-23FDF1EA2BB3}"/>
              </a:ext>
            </a:extLst>
          </p:cNvPr>
          <p:cNvSpPr/>
          <p:nvPr/>
        </p:nvSpPr>
        <p:spPr>
          <a:xfrm>
            <a:off x="8613737" y="1798319"/>
            <a:ext cx="2653553" cy="1405219"/>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43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6B39-75B6-D8F6-E22C-3761A7294646}"/>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9582C71C-2AD0-E01D-E0E4-E5CEF7777037}"/>
              </a:ext>
            </a:extLst>
          </p:cNvPr>
          <p:cNvSpPr>
            <a:spLocks noGrp="1"/>
          </p:cNvSpPr>
          <p:nvPr>
            <p:ph idx="1"/>
          </p:nvPr>
        </p:nvSpPr>
        <p:spPr/>
        <p:txBody>
          <a:bodyPr/>
          <a:lstStyle/>
          <a:p>
            <a:r>
              <a:rPr lang="en-US" dirty="0"/>
              <a:t>Update HIV cascade</a:t>
            </a:r>
          </a:p>
          <a:p>
            <a:r>
              <a:rPr lang="en-US" dirty="0"/>
              <a:t>Progress Update on HIV - PBC 6 preparation under HANSA II </a:t>
            </a:r>
          </a:p>
          <a:p>
            <a:r>
              <a:rPr lang="en-US" dirty="0"/>
              <a:t>Annual Operational Plan for 2024</a:t>
            </a:r>
          </a:p>
          <a:p>
            <a:r>
              <a:rPr lang="en-US" dirty="0"/>
              <a:t>Challenges and Areas to improve</a:t>
            </a:r>
          </a:p>
          <a:p>
            <a:endParaRPr lang="en-US" dirty="0"/>
          </a:p>
        </p:txBody>
      </p:sp>
    </p:spTree>
    <p:extLst>
      <p:ext uri="{BB962C8B-B14F-4D97-AF65-F5344CB8AC3E}">
        <p14:creationId xmlns:p14="http://schemas.microsoft.com/office/powerpoint/2010/main" val="209660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D6736D5-27F1-3968-190E-011BDA739321}"/>
              </a:ext>
            </a:extLst>
          </p:cNvPr>
          <p:cNvSpPr>
            <a:spLocks noGrp="1"/>
          </p:cNvSpPr>
          <p:nvPr>
            <p:ph type="title"/>
          </p:nvPr>
        </p:nvSpPr>
        <p:spPr>
          <a:xfrm>
            <a:off x="291349" y="30481"/>
            <a:ext cx="11703424" cy="867266"/>
          </a:xfrm>
          <a:solidFill>
            <a:srgbClr val="00B0F0"/>
          </a:solidFill>
        </p:spPr>
        <p:txBody>
          <a:bodyPr>
            <a:normAutofit/>
          </a:bodyPr>
          <a:lstStyle/>
          <a:p>
            <a:pPr algn="ctr"/>
            <a:r>
              <a:rPr lang="en-US" sz="2800" b="1" dirty="0">
                <a:solidFill>
                  <a:schemeClr val="bg1"/>
                </a:solidFill>
                <a:ea typeface="Phetsarath OT" panose="02000500000000000001" pitchFamily="2" charset="2"/>
                <a:cs typeface="Phetsarath OT" panose="02000500000000000001" pitchFamily="2" charset="2"/>
              </a:rPr>
              <a:t>#</a:t>
            </a:r>
            <a:r>
              <a:rPr lang="lo-LA" sz="2800" b="1" dirty="0">
                <a:solidFill>
                  <a:schemeClr val="bg1"/>
                </a:solidFill>
                <a:ea typeface="Phetsarath OT" panose="02000500000000000001" pitchFamily="2" charset="2"/>
                <a:cs typeface="Phetsarath OT" panose="02000500000000000001" pitchFamily="2" charset="2"/>
              </a:rPr>
              <a:t>. </a:t>
            </a:r>
            <a:r>
              <a:rPr kumimoji="0" lang="en-US" sz="2800" b="1" i="0" u="none" strike="noStrike" kern="1200" cap="none" spc="0" normalizeH="0" baseline="0" noProof="0" dirty="0">
                <a:ln>
                  <a:noFill/>
                </a:ln>
                <a:solidFill>
                  <a:schemeClr val="bg1"/>
                </a:solidFill>
                <a:effectLst/>
                <a:uLnTx/>
                <a:uFillTx/>
                <a:ea typeface="Phetsarath OT" panose="02000500000000000001" pitchFamily="2" charset="2"/>
                <a:cs typeface="Phetsarath OT" panose="02000500000000000001" pitchFamily="2" charset="2"/>
              </a:rPr>
              <a:t>PBC 6.5</a:t>
            </a:r>
            <a:r>
              <a:rPr lang="en-US" sz="2800" b="1" dirty="0">
                <a:solidFill>
                  <a:schemeClr val="bg1"/>
                </a:solidFill>
                <a:ea typeface="Phetsarath OT" panose="02000500000000000001" pitchFamily="2" charset="2"/>
                <a:cs typeface="Phetsarath OT" panose="02000500000000000001" pitchFamily="2" charset="2"/>
              </a:rPr>
              <a:t> </a:t>
            </a:r>
            <a:r>
              <a:rPr lang="en-US" sz="2000" b="1" dirty="0">
                <a:solidFill>
                  <a:schemeClr val="bg1"/>
                </a:solidFill>
                <a:effectLst/>
                <a:ea typeface="Times New Roman" panose="02020603050405020304" pitchFamily="18" charset="0"/>
              </a:rPr>
              <a:t>Number of men who have sex with men (MSM)/transgender (TG) who received any </a:t>
            </a:r>
            <a:r>
              <a:rPr lang="en-US" sz="2000" b="1" dirty="0" err="1">
                <a:solidFill>
                  <a:schemeClr val="bg1"/>
                </a:solidFill>
                <a:effectLst/>
                <a:ea typeface="Times New Roman" panose="02020603050405020304" pitchFamily="18" charset="0"/>
              </a:rPr>
              <a:t>PrEP</a:t>
            </a:r>
            <a:r>
              <a:rPr lang="en-US" sz="2000" b="1" dirty="0">
                <a:solidFill>
                  <a:schemeClr val="bg1"/>
                </a:solidFill>
                <a:effectLst/>
                <a:ea typeface="Times New Roman" panose="02020603050405020304" pitchFamily="18" charset="0"/>
              </a:rPr>
              <a:t> product at least once during the reporting period (Nationwide)</a:t>
            </a:r>
            <a:endParaRPr lang="en-US" sz="2800" b="1" dirty="0">
              <a:solidFill>
                <a:schemeClr val="bg1"/>
              </a:solidFill>
              <a:ea typeface="Phetsarath OT" panose="02000500000000000001" pitchFamily="2" charset="2"/>
              <a:cs typeface="Phetsarath OT" panose="02000500000000000001" pitchFamily="2" charset="2"/>
            </a:endParaRPr>
          </a:p>
        </p:txBody>
      </p:sp>
      <p:sp>
        <p:nvSpPr>
          <p:cNvPr id="2" name="TextBox 1">
            <a:extLst>
              <a:ext uri="{FF2B5EF4-FFF2-40B4-BE49-F238E27FC236}">
                <a16:creationId xmlns:a16="http://schemas.microsoft.com/office/drawing/2014/main" id="{EB683F60-FA7C-3604-40D0-B322899FB2AA}"/>
              </a:ext>
            </a:extLst>
          </p:cNvPr>
          <p:cNvSpPr txBox="1"/>
          <p:nvPr/>
        </p:nvSpPr>
        <p:spPr>
          <a:xfrm>
            <a:off x="291349" y="3689424"/>
            <a:ext cx="11691499" cy="1292662"/>
          </a:xfrm>
          <a:prstGeom prst="rect">
            <a:avLst/>
          </a:prstGeom>
          <a:noFill/>
          <a:ln w="28575">
            <a:solidFill>
              <a:schemeClr val="accent1"/>
            </a:solidFill>
            <a:prstDash val="dashDot"/>
          </a:ln>
        </p:spPr>
        <p:txBody>
          <a:bodyPr wrap="square">
            <a:spAutoFit/>
          </a:bodyPr>
          <a:lstStyle/>
          <a:p>
            <a:r>
              <a:rPr lang="en-US" sz="2000" b="1" dirty="0">
                <a:solidFill>
                  <a:srgbClr val="000000"/>
                </a:solidFill>
                <a:effectLst/>
                <a:latin typeface="Arial" panose="020B0604020202020204" pitchFamily="34" charset="0"/>
                <a:ea typeface="Times New Roman" panose="02020603050405020304" pitchFamily="18" charset="0"/>
              </a:rPr>
              <a:t>Numerator</a:t>
            </a:r>
            <a:r>
              <a:rPr lang="en-US" sz="2000" dirty="0">
                <a:solidFill>
                  <a:srgbClr val="000000"/>
                </a:solidFill>
                <a:effectLst/>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Number of who have sex with men (MSM)/transgender (TG) prescribed or dispensed any form of </a:t>
            </a:r>
            <a:r>
              <a:rPr lang="en-US" sz="1800" dirty="0" err="1">
                <a:effectLst/>
                <a:latin typeface="Arial" panose="020B0604020202020204" pitchFamily="34" charset="0"/>
                <a:ea typeface="Times New Roman" panose="02020603050405020304" pitchFamily="18" charset="0"/>
              </a:rPr>
              <a:t>PrEP</a:t>
            </a:r>
            <a:r>
              <a:rPr lang="en-US" sz="1800" dirty="0">
                <a:effectLst/>
                <a:latin typeface="Arial" panose="020B0604020202020204" pitchFamily="34" charset="0"/>
                <a:ea typeface="Times New Roman" panose="02020603050405020304" pitchFamily="18" charset="0"/>
              </a:rPr>
              <a:t> at least once during the reporting period</a:t>
            </a:r>
          </a:p>
          <a:p>
            <a:r>
              <a:rPr lang="en-US" sz="2000" dirty="0">
                <a:solidFill>
                  <a:srgbClr val="000000"/>
                </a:solidFill>
                <a:effectLst/>
                <a:latin typeface="Arial" panose="020B0604020202020204" pitchFamily="34" charset="0"/>
                <a:ea typeface="Times New Roman" panose="02020603050405020304" pitchFamily="18" charset="0"/>
              </a:rPr>
              <a:t> </a:t>
            </a:r>
            <a:endParaRPr lang="en-US" sz="2400" dirty="0">
              <a:solidFill>
                <a:srgbClr val="000000"/>
              </a:solidFill>
              <a:effectLst/>
              <a:latin typeface="Arial" panose="020B0604020202020204" pitchFamily="34" charset="0"/>
              <a:ea typeface="Times New Roman" panose="02020603050405020304" pitchFamily="18" charset="0"/>
            </a:endParaRPr>
          </a:p>
          <a:p>
            <a:r>
              <a:rPr lang="en-US" sz="2000" b="1" dirty="0">
                <a:effectLst/>
                <a:latin typeface="Arial" panose="020B0604020202020204" pitchFamily="34" charset="0"/>
                <a:ea typeface="Times New Roman" panose="02020603050405020304" pitchFamily="18" charset="0"/>
              </a:rPr>
              <a:t>Denominator</a:t>
            </a:r>
            <a:r>
              <a:rPr lang="en-US" sz="2000" dirty="0">
                <a:effectLst/>
                <a:latin typeface="Arial" panose="020B0604020202020204" pitchFamily="34" charset="0"/>
                <a:ea typeface="Times New Roman" panose="02020603050405020304" pitchFamily="18" charset="0"/>
              </a:rPr>
              <a:t> = </a:t>
            </a:r>
            <a:r>
              <a:rPr lang="en-US" sz="1800" dirty="0">
                <a:effectLst/>
                <a:latin typeface="Arial" panose="020B0604020202020204" pitchFamily="34" charset="0"/>
                <a:ea typeface="Times New Roman" panose="02020603050405020304" pitchFamily="18" charset="0"/>
              </a:rPr>
              <a:t>NA</a:t>
            </a:r>
            <a:endParaRPr lang="en-US" sz="2000" dirty="0"/>
          </a:p>
        </p:txBody>
      </p:sp>
      <p:graphicFrame>
        <p:nvGraphicFramePr>
          <p:cNvPr id="5" name="Table 4">
            <a:extLst>
              <a:ext uri="{FF2B5EF4-FFF2-40B4-BE49-F238E27FC236}">
                <a16:creationId xmlns:a16="http://schemas.microsoft.com/office/drawing/2014/main" id="{943BBBCB-4977-9802-8B75-D58A37DF57E2}"/>
              </a:ext>
            </a:extLst>
          </p:cNvPr>
          <p:cNvGraphicFramePr>
            <a:graphicFrameLocks noGrp="1"/>
          </p:cNvGraphicFramePr>
          <p:nvPr/>
        </p:nvGraphicFramePr>
        <p:xfrm>
          <a:off x="279024" y="1295400"/>
          <a:ext cx="11633952" cy="1615440"/>
        </p:xfrm>
        <a:graphic>
          <a:graphicData uri="http://schemas.openxmlformats.org/drawingml/2006/table">
            <a:tbl>
              <a:tblPr firstRow="1" bandRow="1">
                <a:tableStyleId>{5C22544A-7EE6-4342-B048-85BDC9FD1C3A}</a:tableStyleId>
              </a:tblPr>
              <a:tblGrid>
                <a:gridCol w="2908488">
                  <a:extLst>
                    <a:ext uri="{9D8B030D-6E8A-4147-A177-3AD203B41FA5}">
                      <a16:colId xmlns:a16="http://schemas.microsoft.com/office/drawing/2014/main" val="1941086813"/>
                    </a:ext>
                  </a:extLst>
                </a:gridCol>
                <a:gridCol w="2908488">
                  <a:extLst>
                    <a:ext uri="{9D8B030D-6E8A-4147-A177-3AD203B41FA5}">
                      <a16:colId xmlns:a16="http://schemas.microsoft.com/office/drawing/2014/main" val="313007567"/>
                    </a:ext>
                  </a:extLst>
                </a:gridCol>
                <a:gridCol w="2908488">
                  <a:extLst>
                    <a:ext uri="{9D8B030D-6E8A-4147-A177-3AD203B41FA5}">
                      <a16:colId xmlns:a16="http://schemas.microsoft.com/office/drawing/2014/main" val="4093867527"/>
                    </a:ext>
                  </a:extLst>
                </a:gridCol>
                <a:gridCol w="2908488">
                  <a:extLst>
                    <a:ext uri="{9D8B030D-6E8A-4147-A177-3AD203B41FA5}">
                      <a16:colId xmlns:a16="http://schemas.microsoft.com/office/drawing/2014/main" val="666686383"/>
                    </a:ext>
                  </a:extLst>
                </a:gridCol>
              </a:tblGrid>
              <a:tr h="905995">
                <a:tc>
                  <a:txBody>
                    <a:bodyPr/>
                    <a:lstStyle/>
                    <a:p>
                      <a:pPr algn="ctr"/>
                      <a:endParaRPr lang="en-US" dirty="0">
                        <a:solidFill>
                          <a:schemeClr val="bg1"/>
                        </a:solidFill>
                        <a:latin typeface="+mj-lt"/>
                      </a:endParaRPr>
                    </a:p>
                  </a:txBody>
                  <a:tcPr anchor="ctr"/>
                </a:tc>
                <a:tc>
                  <a:txBody>
                    <a:bodyPr/>
                    <a:lstStyle/>
                    <a:p>
                      <a:pPr algn="ctr" fontAlgn="ctr">
                        <a:spcBef>
                          <a:spcPts val="0"/>
                        </a:spcBef>
                        <a:spcAft>
                          <a:spcPts val="0"/>
                        </a:spcAft>
                      </a:pPr>
                      <a:r>
                        <a:rPr lang="en-US" sz="2000" b="1" i="0" u="none" strike="noStrike" dirty="0">
                          <a:solidFill>
                            <a:schemeClr val="bg1"/>
                          </a:solidFill>
                          <a:effectLst/>
                          <a:latin typeface="+mj-lt"/>
                        </a:rPr>
                        <a:t>Y1</a:t>
                      </a:r>
                      <a:br>
                        <a:rPr lang="en-US" sz="2000" b="1" i="0" u="none" strike="noStrike" dirty="0">
                          <a:solidFill>
                            <a:schemeClr val="bg1"/>
                          </a:solidFill>
                          <a:effectLst/>
                          <a:latin typeface="+mj-lt"/>
                        </a:rPr>
                      </a:br>
                      <a:r>
                        <a:rPr lang="en-US" sz="2000" b="1" i="0" u="none" strike="noStrike" dirty="0">
                          <a:solidFill>
                            <a:schemeClr val="bg1"/>
                          </a:solidFill>
                          <a:effectLst/>
                          <a:latin typeface="+mj-lt"/>
                        </a:rPr>
                        <a:t>2024</a:t>
                      </a:r>
                      <a:endParaRPr lang="en-US" sz="3200" b="0" i="0" u="none" strike="noStrike" dirty="0">
                        <a:solidFill>
                          <a:schemeClr val="bg1"/>
                        </a:solidFill>
                        <a:effectLst/>
                        <a:latin typeface="+mj-lt"/>
                      </a:endParaRPr>
                    </a:p>
                  </a:txBody>
                  <a:tcPr marL="11388" marR="11388" marT="11388" marB="0" anchor="ctr"/>
                </a:tc>
                <a:tc>
                  <a:txBody>
                    <a:bodyPr/>
                    <a:lstStyle/>
                    <a:p>
                      <a:pPr algn="ctr" fontAlgn="ctr">
                        <a:spcBef>
                          <a:spcPts val="0"/>
                        </a:spcBef>
                        <a:spcAft>
                          <a:spcPts val="0"/>
                        </a:spcAft>
                      </a:pPr>
                      <a:r>
                        <a:rPr lang="en-US" sz="2000" b="1" i="0" u="none" strike="noStrike" dirty="0">
                          <a:solidFill>
                            <a:schemeClr val="bg1"/>
                          </a:solidFill>
                          <a:effectLst/>
                          <a:latin typeface="+mj-lt"/>
                        </a:rPr>
                        <a:t>Y2</a:t>
                      </a:r>
                      <a:br>
                        <a:rPr lang="en-US" sz="2000" b="1" i="0" u="none" strike="noStrike" dirty="0">
                          <a:solidFill>
                            <a:schemeClr val="bg1"/>
                          </a:solidFill>
                          <a:effectLst/>
                          <a:latin typeface="+mj-lt"/>
                        </a:rPr>
                      </a:br>
                      <a:r>
                        <a:rPr lang="en-US" sz="2000" b="1" i="0" u="none" strike="noStrike" dirty="0">
                          <a:solidFill>
                            <a:schemeClr val="bg1"/>
                          </a:solidFill>
                          <a:effectLst/>
                          <a:latin typeface="+mj-lt"/>
                        </a:rPr>
                        <a:t>2025</a:t>
                      </a:r>
                      <a:endParaRPr lang="en-US" sz="3200" b="0" i="0" u="none" strike="noStrike" dirty="0">
                        <a:solidFill>
                          <a:schemeClr val="bg1"/>
                        </a:solidFill>
                        <a:effectLst/>
                        <a:latin typeface="+mj-lt"/>
                      </a:endParaRPr>
                    </a:p>
                  </a:txBody>
                  <a:tcPr marL="11388" marR="11388" marT="11388" marB="0" anchor="ctr"/>
                </a:tc>
                <a:tc>
                  <a:txBody>
                    <a:bodyPr/>
                    <a:lstStyle/>
                    <a:p>
                      <a:pPr algn="ctr" fontAlgn="ctr">
                        <a:spcBef>
                          <a:spcPts val="0"/>
                        </a:spcBef>
                        <a:spcAft>
                          <a:spcPts val="0"/>
                        </a:spcAft>
                      </a:pPr>
                      <a:r>
                        <a:rPr lang="en-US" sz="2000" b="1" i="0" u="none" strike="noStrike" dirty="0">
                          <a:solidFill>
                            <a:schemeClr val="bg1"/>
                          </a:solidFill>
                          <a:effectLst/>
                          <a:latin typeface="+mj-lt"/>
                        </a:rPr>
                        <a:t>Y3</a:t>
                      </a:r>
                      <a:br>
                        <a:rPr lang="en-US" sz="2000" b="1" i="0" u="none" strike="noStrike" dirty="0">
                          <a:solidFill>
                            <a:schemeClr val="bg1"/>
                          </a:solidFill>
                          <a:effectLst/>
                          <a:latin typeface="+mj-lt"/>
                        </a:rPr>
                      </a:br>
                      <a:r>
                        <a:rPr lang="en-US" sz="2000" b="1" i="0" u="none" strike="noStrike" dirty="0">
                          <a:solidFill>
                            <a:schemeClr val="bg1"/>
                          </a:solidFill>
                          <a:effectLst/>
                          <a:latin typeface="+mj-lt"/>
                        </a:rPr>
                        <a:t>2026</a:t>
                      </a:r>
                      <a:endParaRPr lang="en-US" sz="3200" b="0" i="0" u="none" strike="noStrike" dirty="0">
                        <a:solidFill>
                          <a:schemeClr val="bg1"/>
                        </a:solidFill>
                        <a:effectLst/>
                        <a:latin typeface="+mj-lt"/>
                      </a:endParaRPr>
                    </a:p>
                  </a:txBody>
                  <a:tcPr marL="11388" marR="11388" marT="11388" marB="0" anchor="ctr"/>
                </a:tc>
                <a:extLst>
                  <a:ext uri="{0D108BD9-81ED-4DB2-BD59-A6C34878D82A}">
                    <a16:rowId xmlns:a16="http://schemas.microsoft.com/office/drawing/2014/main" val="1610821736"/>
                  </a:ext>
                </a:extLst>
              </a:tr>
              <a:tr h="7094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j-lt"/>
                        </a:rPr>
                        <a:t>HANSA PBC Target</a:t>
                      </a:r>
                    </a:p>
                  </a:txBody>
                  <a:tcPr anchor="ctr"/>
                </a:tc>
                <a:tc>
                  <a:txBody>
                    <a:bodyPr/>
                    <a:lstStyle/>
                    <a:p>
                      <a:pPr algn="ctr"/>
                      <a:r>
                        <a:rPr lang="en-US" sz="1800" b="1" i="0" u="none" strike="noStrike" dirty="0">
                          <a:solidFill>
                            <a:srgbClr val="000000"/>
                          </a:solidFill>
                          <a:effectLst/>
                          <a:latin typeface="+mj-lt"/>
                        </a:rPr>
                        <a:t>1,100</a:t>
                      </a:r>
                      <a:endParaRPr lang="en-US" dirty="0">
                        <a:latin typeface="+mj-lt"/>
                      </a:endParaRPr>
                    </a:p>
                  </a:txBody>
                  <a:tcPr anchor="ctr"/>
                </a:tc>
                <a:tc>
                  <a:txBody>
                    <a:bodyPr/>
                    <a:lstStyle/>
                    <a:p>
                      <a:pPr algn="ctr"/>
                      <a:r>
                        <a:rPr lang="en-US" sz="1800" b="1" i="0" u="none" strike="noStrike" dirty="0">
                          <a:solidFill>
                            <a:srgbClr val="000000"/>
                          </a:solidFill>
                          <a:effectLst/>
                          <a:latin typeface="+mj-lt"/>
                        </a:rPr>
                        <a:t>1,300</a:t>
                      </a:r>
                      <a:endParaRPr lang="en-US" dirty="0">
                        <a:latin typeface="+mj-lt"/>
                      </a:endParaRPr>
                    </a:p>
                  </a:txBody>
                  <a:tcPr anchor="ctr"/>
                </a:tc>
                <a:tc>
                  <a:txBody>
                    <a:bodyPr/>
                    <a:lstStyle/>
                    <a:p>
                      <a:pPr algn="ctr"/>
                      <a:r>
                        <a:rPr lang="en-US" sz="1800" b="1" i="0" u="none" strike="noStrike" dirty="0">
                          <a:solidFill>
                            <a:srgbClr val="000000"/>
                          </a:solidFill>
                          <a:effectLst/>
                          <a:latin typeface="+mj-lt"/>
                        </a:rPr>
                        <a:t>1,500</a:t>
                      </a:r>
                      <a:endParaRPr lang="en-US" dirty="0">
                        <a:latin typeface="+mj-lt"/>
                      </a:endParaRPr>
                    </a:p>
                  </a:txBody>
                  <a:tcPr anchor="ctr"/>
                </a:tc>
                <a:extLst>
                  <a:ext uri="{0D108BD9-81ED-4DB2-BD59-A6C34878D82A}">
                    <a16:rowId xmlns:a16="http://schemas.microsoft.com/office/drawing/2014/main" val="1904958643"/>
                  </a:ext>
                </a:extLst>
              </a:tr>
            </a:tbl>
          </a:graphicData>
        </a:graphic>
      </p:graphicFrame>
    </p:spTree>
    <p:extLst>
      <p:ext uri="{BB962C8B-B14F-4D97-AF65-F5344CB8AC3E}">
        <p14:creationId xmlns:p14="http://schemas.microsoft.com/office/powerpoint/2010/main" val="143272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70B29A1-87B7-2925-1EF5-77B9BBF70915}"/>
              </a:ext>
            </a:extLst>
          </p:cNvPr>
          <p:cNvGraphicFramePr>
            <a:graphicFrameLocks noGrp="1"/>
          </p:cNvGraphicFramePr>
          <p:nvPr>
            <p:ph idx="1"/>
            <p:extLst>
              <p:ext uri="{D42A27DB-BD31-4B8C-83A1-F6EECF244321}">
                <p14:modId xmlns:p14="http://schemas.microsoft.com/office/powerpoint/2010/main" val="4106329055"/>
              </p:ext>
            </p:extLst>
          </p:nvPr>
        </p:nvGraphicFramePr>
        <p:xfrm>
          <a:off x="291349" y="977680"/>
          <a:ext cx="11703424" cy="5747048"/>
        </p:xfrm>
        <a:graphic>
          <a:graphicData uri="http://schemas.openxmlformats.org/drawingml/2006/table">
            <a:tbl>
              <a:tblPr firstRow="1" bandRow="1">
                <a:tableStyleId>{5C22544A-7EE6-4342-B048-85BDC9FD1C3A}</a:tableStyleId>
              </a:tblPr>
              <a:tblGrid>
                <a:gridCol w="3276601">
                  <a:extLst>
                    <a:ext uri="{9D8B030D-6E8A-4147-A177-3AD203B41FA5}">
                      <a16:colId xmlns:a16="http://schemas.microsoft.com/office/drawing/2014/main" val="4023483655"/>
                    </a:ext>
                  </a:extLst>
                </a:gridCol>
                <a:gridCol w="1891552">
                  <a:extLst>
                    <a:ext uri="{9D8B030D-6E8A-4147-A177-3AD203B41FA5}">
                      <a16:colId xmlns:a16="http://schemas.microsoft.com/office/drawing/2014/main" val="2024586737"/>
                    </a:ext>
                  </a:extLst>
                </a:gridCol>
                <a:gridCol w="2124636">
                  <a:extLst>
                    <a:ext uri="{9D8B030D-6E8A-4147-A177-3AD203B41FA5}">
                      <a16:colId xmlns:a16="http://schemas.microsoft.com/office/drawing/2014/main" val="3677898450"/>
                    </a:ext>
                  </a:extLst>
                </a:gridCol>
                <a:gridCol w="2205317">
                  <a:extLst>
                    <a:ext uri="{9D8B030D-6E8A-4147-A177-3AD203B41FA5}">
                      <a16:colId xmlns:a16="http://schemas.microsoft.com/office/drawing/2014/main" val="2942943051"/>
                    </a:ext>
                  </a:extLst>
                </a:gridCol>
                <a:gridCol w="2205318">
                  <a:extLst>
                    <a:ext uri="{9D8B030D-6E8A-4147-A177-3AD203B41FA5}">
                      <a16:colId xmlns:a16="http://schemas.microsoft.com/office/drawing/2014/main" val="4273573154"/>
                    </a:ext>
                  </a:extLst>
                </a:gridCol>
              </a:tblGrid>
              <a:tr h="606212">
                <a:tc>
                  <a:txBody>
                    <a:bodyPr/>
                    <a:lstStyle/>
                    <a:p>
                      <a:pPr marL="0" marR="0" algn="ctr">
                        <a:lnSpc>
                          <a:spcPct val="107000"/>
                        </a:lnSpc>
                        <a:spcBef>
                          <a:spcPts val="0"/>
                        </a:spcBef>
                        <a:spcAft>
                          <a:spcPts val="0"/>
                        </a:spcAft>
                      </a:pPr>
                      <a:r>
                        <a:rPr lang="en-US" sz="2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6</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Value Y1</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(US$) </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Value Y2</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(US$) </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Value Y3</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(US$) </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3 Years</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(US$) </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txBody>
                  <a:tcPr/>
                </a:tc>
                <a:extLst>
                  <a:ext uri="{0D108BD9-81ED-4DB2-BD59-A6C34878D82A}">
                    <a16:rowId xmlns:a16="http://schemas.microsoft.com/office/drawing/2014/main" val="1897362522"/>
                  </a:ext>
                </a:extLst>
              </a:tr>
              <a:tr h="606212">
                <a:tc>
                  <a:txBody>
                    <a:bodyPr/>
                    <a:lstStyle/>
                    <a:p>
                      <a:pPr marL="0" marR="0">
                        <a:lnSpc>
                          <a:spcPct val="107000"/>
                        </a:lnSpc>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6.1: % FSW tested in targeted sites</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186,240</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175,440</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175,440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537,120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extLst>
                  <a:ext uri="{0D108BD9-81ED-4DB2-BD59-A6C34878D82A}">
                    <a16:rowId xmlns:a16="http://schemas.microsoft.com/office/drawing/2014/main" val="492342583"/>
                  </a:ext>
                </a:extLst>
              </a:tr>
              <a:tr h="606212">
                <a:tc>
                  <a:txBody>
                    <a:bodyPr/>
                    <a:lstStyle/>
                    <a:p>
                      <a:pPr marL="0" marR="0">
                        <a:lnSpc>
                          <a:spcPct val="107000"/>
                        </a:lnSpc>
                        <a:spcBef>
                          <a:spcPts val="0"/>
                        </a:spcBef>
                        <a:spcAft>
                          <a:spcPts val="0"/>
                        </a:spcAft>
                      </a:pPr>
                      <a:r>
                        <a:rPr lang="en-US" sz="2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6.2: % MSM/TG tested in targeted sites</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171,617</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172,537</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172,974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517,127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extLst>
                  <a:ext uri="{0D108BD9-81ED-4DB2-BD59-A6C34878D82A}">
                    <a16:rowId xmlns:a16="http://schemas.microsoft.com/office/drawing/2014/main" val="249617477"/>
                  </a:ext>
                </a:extLst>
              </a:tr>
              <a:tr h="606212">
                <a:tc>
                  <a:txBody>
                    <a:bodyPr/>
                    <a:lstStyle/>
                    <a:p>
                      <a:pPr marL="0" marR="0">
                        <a:lnSpc>
                          <a:spcPct val="107000"/>
                        </a:lnSpc>
                        <a:spcBef>
                          <a:spcPts val="0"/>
                        </a:spcBef>
                        <a:spcAft>
                          <a:spcPts val="0"/>
                        </a:spcAft>
                      </a:pPr>
                      <a:r>
                        <a:rPr lang="en-US" sz="2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6.</a:t>
                      </a:r>
                      <a:r>
                        <a:rPr lang="en-US" sz="2400" kern="1200">
                          <a:solidFill>
                            <a:srgbClr val="000000"/>
                          </a:solidFill>
                          <a:effectLst/>
                          <a:latin typeface="Calibri" panose="020F0502020204030204" pitchFamily="34" charset="0"/>
                          <a:ea typeface="Times New Roman" panose="02020603050405020304" pitchFamily="18" charset="0"/>
                          <a:cs typeface="Cordia New" panose="020B0304020202020204" pitchFamily="34" charset="-34"/>
                        </a:rPr>
                        <a:t>3</a:t>
                      </a:r>
                      <a:r>
                        <a:rPr lang="en-US" sz="2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PLHIV on ART nationwide</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525,938</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511,966</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524,654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1,562,558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extLst>
                  <a:ext uri="{0D108BD9-81ED-4DB2-BD59-A6C34878D82A}">
                    <a16:rowId xmlns:a16="http://schemas.microsoft.com/office/drawing/2014/main" val="2365454438"/>
                  </a:ext>
                </a:extLst>
              </a:tr>
              <a:tr h="606212">
                <a:tc>
                  <a:txBody>
                    <a:bodyPr/>
                    <a:lstStyle/>
                    <a:p>
                      <a:pPr marL="0" marR="0">
                        <a:lnSpc>
                          <a:spcPct val="107000"/>
                        </a:lnSpc>
                        <a:spcBef>
                          <a:spcPts val="0"/>
                        </a:spcBef>
                        <a:spcAft>
                          <a:spcPts val="0"/>
                        </a:spcAft>
                      </a:pPr>
                      <a:r>
                        <a:rPr lang="en-US" sz="2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6.4: % VLT nationwide</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29,676</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29,900</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29,900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89,476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extLst>
                  <a:ext uri="{0D108BD9-81ED-4DB2-BD59-A6C34878D82A}">
                    <a16:rowId xmlns:a16="http://schemas.microsoft.com/office/drawing/2014/main" val="1608354155"/>
                  </a:ext>
                </a:extLst>
              </a:tr>
              <a:tr h="606212">
                <a:tc>
                  <a:txBody>
                    <a:bodyPr/>
                    <a:lstStyle/>
                    <a:p>
                      <a:pPr marL="0" marR="0">
                        <a:lnSpc>
                          <a:spcPct val="107000"/>
                        </a:lnSpc>
                        <a:spcBef>
                          <a:spcPts val="0"/>
                        </a:spcBef>
                        <a:spcAft>
                          <a:spcPts val="0"/>
                        </a:spcAft>
                      </a:pPr>
                      <a:r>
                        <a:rPr lang="en-US" sz="2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PBC 6.5: No. PrEP for MSM/TG Nationwide</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44,350</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60,000</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60,001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164,351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extLst>
                  <a:ext uri="{0D108BD9-81ED-4DB2-BD59-A6C34878D82A}">
                    <a16:rowId xmlns:a16="http://schemas.microsoft.com/office/drawing/2014/main" val="1108610948"/>
                  </a:ext>
                </a:extLst>
              </a:tr>
              <a:tr h="606212">
                <a:tc>
                  <a:txBody>
                    <a:bodyPr/>
                    <a:lstStyle/>
                    <a:p>
                      <a:pPr marL="0" marR="0" algn="ctr">
                        <a:lnSpc>
                          <a:spcPct val="107000"/>
                        </a:lnSpc>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txBody>
                  <a:tcPr/>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957,821</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949,843</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962,968 </a:t>
                      </a:r>
                      <a:endParaRPr lang="en-US" sz="240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tc>
                  <a:txBody>
                    <a:bodyPr/>
                    <a:lstStyle/>
                    <a:p>
                      <a:pPr marL="0" marR="0" algn="ctr" fontAlgn="ctr">
                        <a:lnSpc>
                          <a:spcPct val="107000"/>
                        </a:lnSpc>
                        <a:spcBef>
                          <a:spcPts val="0"/>
                        </a:spcBef>
                        <a:spcAft>
                          <a:spcPts val="0"/>
                        </a:spcAft>
                      </a:pPr>
                      <a:r>
                        <a:rPr lang="en-US" sz="2400" dirty="0">
                          <a:solidFill>
                            <a:srgbClr val="000000"/>
                          </a:solidFill>
                          <a:effectLst/>
                          <a:latin typeface="Calibri" panose="020F0502020204030204" pitchFamily="34" charset="0"/>
                          <a:ea typeface="Yu Mincho" panose="02020400000000000000" pitchFamily="18" charset="-128"/>
                          <a:cs typeface="Cordia New" panose="020B0304020202020204" pitchFamily="34" charset="-34"/>
                        </a:rPr>
                        <a:t> 2,870,632 </a:t>
                      </a:r>
                      <a:endParaRPr lang="en-US" sz="2400" dirty="0">
                        <a:effectLst/>
                        <a:latin typeface="Calibri" panose="020F0502020204030204" pitchFamily="34" charset="0"/>
                        <a:ea typeface="Yu Mincho" panose="02020400000000000000" pitchFamily="18" charset="-128"/>
                        <a:cs typeface="Cordia New" panose="020B0304020202020204" pitchFamily="34" charset="-34"/>
                      </a:endParaRPr>
                    </a:p>
                  </a:txBody>
                  <a:tcPr marL="6350" marR="6350" marT="6350" marB="0"/>
                </a:tc>
                <a:extLst>
                  <a:ext uri="{0D108BD9-81ED-4DB2-BD59-A6C34878D82A}">
                    <a16:rowId xmlns:a16="http://schemas.microsoft.com/office/drawing/2014/main" val="3174293962"/>
                  </a:ext>
                </a:extLst>
              </a:tr>
            </a:tbl>
          </a:graphicData>
        </a:graphic>
      </p:graphicFrame>
      <p:sp>
        <p:nvSpPr>
          <p:cNvPr id="9" name="Title 1">
            <a:extLst>
              <a:ext uri="{FF2B5EF4-FFF2-40B4-BE49-F238E27FC236}">
                <a16:creationId xmlns:a16="http://schemas.microsoft.com/office/drawing/2014/main" id="{BDFADF3C-0DB7-26AD-F5F8-68704896F352}"/>
              </a:ext>
            </a:extLst>
          </p:cNvPr>
          <p:cNvSpPr>
            <a:spLocks noGrp="1"/>
          </p:cNvSpPr>
          <p:nvPr>
            <p:ph type="title"/>
          </p:nvPr>
        </p:nvSpPr>
        <p:spPr>
          <a:xfrm>
            <a:off x="291349" y="1"/>
            <a:ext cx="11703424" cy="867266"/>
          </a:xfrm>
          <a:solidFill>
            <a:srgbClr val="00B0F0"/>
          </a:solidFill>
        </p:spPr>
        <p:txBody>
          <a:bodyPr>
            <a:normAutofit/>
          </a:bodyPr>
          <a:lstStyle/>
          <a:p>
            <a:pPr algn="ctr"/>
            <a:r>
              <a:rPr kumimoji="0" lang="en-US" sz="3600" b="1" i="0" u="none" strike="noStrike" kern="1200" cap="none" spc="0" normalizeH="0" baseline="0" noProof="0" dirty="0">
                <a:ln>
                  <a:noFill/>
                </a:ln>
                <a:solidFill>
                  <a:schemeClr val="bg1"/>
                </a:solidFill>
                <a:effectLst/>
                <a:uLnTx/>
                <a:uFillTx/>
                <a:cs typeface="Phetsarath OT" pitchFamily="2" charset="0"/>
              </a:rPr>
              <a:t>PBC 6 Value</a:t>
            </a:r>
            <a:endParaRPr lang="en-US" sz="3600" b="1" dirty="0">
              <a:solidFill>
                <a:schemeClr val="bg1"/>
              </a:solidFill>
              <a:cs typeface="Phetsarath OT" pitchFamily="2" charset="0"/>
            </a:endParaRPr>
          </a:p>
        </p:txBody>
      </p:sp>
    </p:spTree>
    <p:extLst>
      <p:ext uri="{BB962C8B-B14F-4D97-AF65-F5344CB8AC3E}">
        <p14:creationId xmlns:p14="http://schemas.microsoft.com/office/powerpoint/2010/main" val="335165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01F26D1-0ABF-F6A0-F8A2-7CB08D619685}"/>
              </a:ext>
            </a:extLst>
          </p:cNvPr>
          <p:cNvGraphicFramePr>
            <a:graphicFrameLocks noGrp="1"/>
          </p:cNvGraphicFramePr>
          <p:nvPr>
            <p:ph idx="1"/>
            <p:extLst>
              <p:ext uri="{D42A27DB-BD31-4B8C-83A1-F6EECF244321}">
                <p14:modId xmlns:p14="http://schemas.microsoft.com/office/powerpoint/2010/main" val="3842151526"/>
              </p:ext>
            </p:extLst>
          </p:nvPr>
        </p:nvGraphicFramePr>
        <p:xfrm>
          <a:off x="291348" y="983456"/>
          <a:ext cx="11703425" cy="4979192"/>
        </p:xfrm>
        <a:graphic>
          <a:graphicData uri="http://schemas.openxmlformats.org/drawingml/2006/table">
            <a:tbl>
              <a:tblPr/>
              <a:tblGrid>
                <a:gridCol w="2340685">
                  <a:extLst>
                    <a:ext uri="{9D8B030D-6E8A-4147-A177-3AD203B41FA5}">
                      <a16:colId xmlns:a16="http://schemas.microsoft.com/office/drawing/2014/main" val="2715213117"/>
                    </a:ext>
                  </a:extLst>
                </a:gridCol>
                <a:gridCol w="2340685">
                  <a:extLst>
                    <a:ext uri="{9D8B030D-6E8A-4147-A177-3AD203B41FA5}">
                      <a16:colId xmlns:a16="http://schemas.microsoft.com/office/drawing/2014/main" val="4066855940"/>
                    </a:ext>
                  </a:extLst>
                </a:gridCol>
                <a:gridCol w="2340685">
                  <a:extLst>
                    <a:ext uri="{9D8B030D-6E8A-4147-A177-3AD203B41FA5}">
                      <a16:colId xmlns:a16="http://schemas.microsoft.com/office/drawing/2014/main" val="189959020"/>
                    </a:ext>
                  </a:extLst>
                </a:gridCol>
                <a:gridCol w="2340685">
                  <a:extLst>
                    <a:ext uri="{9D8B030D-6E8A-4147-A177-3AD203B41FA5}">
                      <a16:colId xmlns:a16="http://schemas.microsoft.com/office/drawing/2014/main" val="2131847697"/>
                    </a:ext>
                  </a:extLst>
                </a:gridCol>
                <a:gridCol w="2340685">
                  <a:extLst>
                    <a:ext uri="{9D8B030D-6E8A-4147-A177-3AD203B41FA5}">
                      <a16:colId xmlns:a16="http://schemas.microsoft.com/office/drawing/2014/main" val="3717190513"/>
                    </a:ext>
                  </a:extLst>
                </a:gridCol>
              </a:tblGrid>
              <a:tr h="669536">
                <a:tc gridSpan="5">
                  <a:txBody>
                    <a:bodyPr/>
                    <a:lstStyle/>
                    <a:p>
                      <a:pPr algn="ctr" fontAlgn="ctr"/>
                      <a:r>
                        <a:rPr lang="en-US" sz="2800" b="1" i="0" u="none" strike="noStrike" dirty="0">
                          <a:solidFill>
                            <a:srgbClr val="000000"/>
                          </a:solidFill>
                          <a:effectLst/>
                          <a:latin typeface="Phetsarath OT" panose="02000500000000000001" pitchFamily="2" charset="2"/>
                        </a:rPr>
                        <a:t>HIV Component budget summary for 3 years (2024-2026)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0866854"/>
                  </a:ext>
                </a:extLst>
              </a:tr>
              <a:tr h="538707">
                <a:tc rowSpan="2">
                  <a:txBody>
                    <a:bodyPr/>
                    <a:lstStyle/>
                    <a:p>
                      <a:pPr algn="ctr" fontAlgn="ctr"/>
                      <a:r>
                        <a:rPr lang="en-US" sz="2400" b="1" i="0" u="none" strike="noStrike">
                          <a:solidFill>
                            <a:srgbClr val="000000"/>
                          </a:solidFill>
                          <a:effectLst/>
                          <a:latin typeface="Phetsarath OT" panose="02000500000000000001" pitchFamily="2" charset="2"/>
                        </a:rPr>
                        <a:t>Resp. 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1" i="0" u="none" strike="noStrike">
                          <a:solidFill>
                            <a:srgbClr val="000000"/>
                          </a:solidFill>
                          <a:effectLst/>
                          <a:latin typeface="Phetsarath OT" panose="02000500000000000001" pitchFamily="2" charset="2"/>
                        </a:rPr>
                        <a:t>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1" i="0" u="none" strike="noStrike">
                          <a:solidFill>
                            <a:srgbClr val="000000"/>
                          </a:solidFill>
                          <a:effectLst/>
                          <a:latin typeface="Phetsarath OT" panose="02000500000000000001" pitchFamily="2" charset="2"/>
                        </a:rPr>
                        <a:t>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1" i="0" u="none" strike="noStrike">
                          <a:solidFill>
                            <a:srgbClr val="000000"/>
                          </a:solidFill>
                          <a:effectLst/>
                          <a:latin typeface="Phetsarath OT" panose="02000500000000000001" pitchFamily="2" charset="2"/>
                        </a:rPr>
                        <a:t>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2400" b="1" i="0" u="none" strike="noStrike">
                          <a:solidFill>
                            <a:srgbClr val="000000"/>
                          </a:solidFill>
                          <a:effectLst/>
                          <a:latin typeface="Phetsarath OT" panose="02000500000000000001" pitchFamily="2" charset="2"/>
                        </a:rPr>
                        <a:t>Total for 3yrs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8732473"/>
                  </a:ext>
                </a:extLst>
              </a:tr>
              <a:tr h="538707">
                <a:tc vMerge="1">
                  <a:txBody>
                    <a:bodyPr/>
                    <a:lstStyle/>
                    <a:p>
                      <a:endParaRPr lang="en-US"/>
                    </a:p>
                  </a:txBody>
                  <a:tcPr/>
                </a:tc>
                <a:tc>
                  <a:txBody>
                    <a:bodyPr/>
                    <a:lstStyle/>
                    <a:p>
                      <a:pPr algn="ctr" fontAlgn="ctr"/>
                      <a:r>
                        <a:rPr lang="en-US" sz="2400" b="1" i="0" u="none" strike="noStrike">
                          <a:solidFill>
                            <a:srgbClr val="000000"/>
                          </a:solidFill>
                          <a:effectLst/>
                          <a:latin typeface="Phetsarath OT" panose="02000500000000000001" pitchFamily="2" charset="2"/>
                        </a:rPr>
                        <a:t>Y1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1" i="0" u="none" strike="noStrike">
                          <a:solidFill>
                            <a:srgbClr val="000000"/>
                          </a:solidFill>
                          <a:effectLst/>
                          <a:latin typeface="Phetsarath OT" panose="02000500000000000001" pitchFamily="2" charset="2"/>
                        </a:rPr>
                        <a:t>Y2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1" i="0" u="none" strike="noStrike">
                          <a:solidFill>
                            <a:srgbClr val="000000"/>
                          </a:solidFill>
                          <a:effectLst/>
                          <a:latin typeface="Phetsarath OT" panose="02000500000000000001" pitchFamily="2" charset="2"/>
                        </a:rPr>
                        <a:t>Y3 (2026)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70166571"/>
                  </a:ext>
                </a:extLst>
              </a:tr>
              <a:tr h="538707">
                <a:tc>
                  <a:txBody>
                    <a:bodyPr/>
                    <a:lstStyle/>
                    <a:p>
                      <a:pPr algn="l" fontAlgn="b"/>
                      <a:r>
                        <a:rPr lang="en-US" sz="2400" b="0" i="0" u="none" strike="noStrike">
                          <a:solidFill>
                            <a:srgbClr val="000000"/>
                          </a:solidFill>
                          <a:effectLst/>
                          <a:latin typeface="Phetsarath OT" panose="02000500000000000001" pitchFamily="2" charset="2"/>
                        </a:rPr>
                        <a:t>CHAS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407,346 (43%)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383,256 (40%)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375,988 (39%)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1,166,590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0789709"/>
                  </a:ext>
                </a:extLst>
              </a:tr>
              <a:tr h="538707">
                <a:tc>
                  <a:txBody>
                    <a:bodyPr/>
                    <a:lstStyle/>
                    <a:p>
                      <a:pPr algn="l" fontAlgn="b"/>
                      <a:r>
                        <a:rPr lang="en-US" sz="2400" b="0" i="0" u="none" strike="noStrike">
                          <a:solidFill>
                            <a:srgbClr val="000000"/>
                          </a:solidFill>
                          <a:effectLst/>
                          <a:latin typeface="Phetsarath OT" panose="02000500000000000001" pitchFamily="2" charset="2"/>
                        </a:rPr>
                        <a:t>PHO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315,878 (33%)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333,690 (35%)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353,084 (37%)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1,002,652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0143507"/>
                  </a:ext>
                </a:extLst>
              </a:tr>
              <a:tr h="538707">
                <a:tc>
                  <a:txBody>
                    <a:bodyPr/>
                    <a:lstStyle/>
                    <a:p>
                      <a:pPr algn="l" fontAlgn="b"/>
                      <a:r>
                        <a:rPr lang="en-US" sz="2400" b="0" i="0" u="none" strike="noStrike">
                          <a:solidFill>
                            <a:srgbClr val="000000"/>
                          </a:solidFill>
                          <a:effectLst/>
                          <a:latin typeface="Phetsarath OT" panose="02000500000000000001" pitchFamily="2" charset="2"/>
                        </a:rPr>
                        <a:t>PEDA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68,860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68,860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68,860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206,580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686982"/>
                  </a:ext>
                </a:extLst>
              </a:tr>
              <a:tr h="538707">
                <a:tc>
                  <a:txBody>
                    <a:bodyPr/>
                    <a:lstStyle/>
                    <a:p>
                      <a:pPr algn="l" fontAlgn="b"/>
                      <a:r>
                        <a:rPr lang="en-US" sz="2400" b="0" i="0" u="none" strike="noStrike">
                          <a:solidFill>
                            <a:srgbClr val="000000"/>
                          </a:solidFill>
                          <a:effectLst/>
                          <a:latin typeface="Phetsarath OT" panose="02000500000000000001" pitchFamily="2" charset="2"/>
                        </a:rPr>
                        <a:t>Chias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119,317 (12%)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120,317 (13%)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121,317 (13%)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360,950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478312"/>
                  </a:ext>
                </a:extLst>
              </a:tr>
              <a:tr h="538707">
                <a:tc>
                  <a:txBody>
                    <a:bodyPr/>
                    <a:lstStyle/>
                    <a:p>
                      <a:pPr algn="l" fontAlgn="b"/>
                      <a:r>
                        <a:rPr lang="en-US" sz="2400" b="0" i="0" u="none" strike="noStrike">
                          <a:solidFill>
                            <a:srgbClr val="000000"/>
                          </a:solidFill>
                          <a:effectLst/>
                          <a:latin typeface="Phetsarath OT" panose="02000500000000000001" pitchFamily="2" charset="2"/>
                        </a:rPr>
                        <a:t>APL plus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46,420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43,720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Phetsarath OT" panose="02000500000000000001" pitchFamily="2" charset="2"/>
                        </a:rPr>
                        <a:t>43,720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133,860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663451"/>
                  </a:ext>
                </a:extLst>
              </a:tr>
              <a:tr h="538707">
                <a:tc>
                  <a:txBody>
                    <a:bodyPr/>
                    <a:lstStyle/>
                    <a:p>
                      <a:pPr algn="l" fontAlgn="b"/>
                      <a:r>
                        <a:rPr lang="en-US" sz="2400" b="1" i="0" u="none" strike="noStrike">
                          <a:solidFill>
                            <a:srgbClr val="000000"/>
                          </a:solidFill>
                          <a:effectLst/>
                          <a:latin typeface="Phetsarath OT" panose="02000500000000000001" pitchFamily="2" charset="2"/>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957,821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949,843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962,968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Phetsarath OT" panose="02000500000000000001" pitchFamily="2" charset="2"/>
                        </a:rPr>
                        <a:t>2,870,632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098279"/>
                  </a:ext>
                </a:extLst>
              </a:tr>
            </a:tbl>
          </a:graphicData>
        </a:graphic>
      </p:graphicFrame>
      <p:sp>
        <p:nvSpPr>
          <p:cNvPr id="6" name="Title 1">
            <a:extLst>
              <a:ext uri="{FF2B5EF4-FFF2-40B4-BE49-F238E27FC236}">
                <a16:creationId xmlns:a16="http://schemas.microsoft.com/office/drawing/2014/main" id="{1E254B2C-3EEE-9F67-F91F-05125528AA8E}"/>
              </a:ext>
            </a:extLst>
          </p:cNvPr>
          <p:cNvSpPr txBox="1">
            <a:spLocks/>
          </p:cNvSpPr>
          <p:nvPr/>
        </p:nvSpPr>
        <p:spPr>
          <a:xfrm>
            <a:off x="291349" y="1"/>
            <a:ext cx="11703424" cy="867266"/>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cs typeface="Phetsarath OT" pitchFamily="2" charset="0"/>
              </a:rPr>
              <a:t>Funding Allocation for PBC 6</a:t>
            </a:r>
          </a:p>
        </p:txBody>
      </p:sp>
    </p:spTree>
    <p:extLst>
      <p:ext uri="{BB962C8B-B14F-4D97-AF65-F5344CB8AC3E}">
        <p14:creationId xmlns:p14="http://schemas.microsoft.com/office/powerpoint/2010/main" val="245234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8B61-D601-4A57-8930-DD69A4C77018}"/>
              </a:ext>
            </a:extLst>
          </p:cNvPr>
          <p:cNvSpPr>
            <a:spLocks noGrp="1"/>
          </p:cNvSpPr>
          <p:nvPr>
            <p:ph type="title"/>
          </p:nvPr>
        </p:nvSpPr>
        <p:spPr>
          <a:xfrm>
            <a:off x="0" y="136525"/>
            <a:ext cx="12192000" cy="800098"/>
          </a:xfrm>
          <a:solidFill>
            <a:schemeClr val="accent5">
              <a:lumMod val="20000"/>
              <a:lumOff val="80000"/>
            </a:schemeClr>
          </a:solidFill>
        </p:spPr>
        <p:txBody>
          <a:bodyPr>
            <a:noAutofit/>
          </a:bodyPr>
          <a:lstStyle/>
          <a:p>
            <a:pPr algn="ctr"/>
            <a:r>
              <a:rPr lang="en-US" sz="3600" b="1" dirty="0">
                <a:latin typeface="Phetsarath OT" panose="02000500000000000001" pitchFamily="2" charset="2"/>
                <a:ea typeface="Phetsarath OT" panose="02000500000000000001" pitchFamily="2" charset="2"/>
                <a:cs typeface="Phetsarath OT" panose="02000500000000000001" pitchFamily="2" charset="2"/>
              </a:rPr>
              <a:t>Specific</a:t>
            </a:r>
            <a:r>
              <a:rPr lang="en-US" sz="3600" b="1" dirty="0">
                <a:latin typeface="Phetsarath OT" panose="02000500000000000001" pitchFamily="2" charset="2"/>
                <a:cs typeface="Phetsarath OT" panose="02000500000000000001" pitchFamily="2" charset="2"/>
              </a:rPr>
              <a:t> objective </a:t>
            </a:r>
            <a:r>
              <a:rPr lang="en-US" sz="3600" b="1" dirty="0">
                <a:latin typeface="Phetsarath OT" panose="02000500000000000001" pitchFamily="2" charset="2"/>
                <a:ea typeface="Phetsarath OT" panose="02000500000000000001" pitchFamily="2" charset="2"/>
                <a:cs typeface="Phetsarath OT" panose="02000500000000000001" pitchFamily="2" charset="2"/>
              </a:rPr>
              <a:t>PBC 6.1</a:t>
            </a:r>
            <a:endParaRPr lang="en-US" sz="3600" b="1" dirty="0">
              <a:latin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9659B444-4F1F-4A05-A8C9-F835E32A29A3}"/>
              </a:ext>
            </a:extLst>
          </p:cNvPr>
          <p:cNvSpPr>
            <a:spLocks noGrp="1"/>
          </p:cNvSpPr>
          <p:nvPr>
            <p:ph type="sldNum" sz="quarter" idx="12"/>
          </p:nvPr>
        </p:nvSpPr>
        <p:spPr/>
        <p:txBody>
          <a:bodyPr/>
          <a:lstStyle/>
          <a:p>
            <a:fld id="{E7A56CC9-1E1E-41D9-B5D7-E375D2141498}" type="slidenum">
              <a:rPr lang="en-US" smtClean="0"/>
              <a:t>23</a:t>
            </a:fld>
            <a:endParaRPr lang="en-US" dirty="0"/>
          </a:p>
        </p:txBody>
      </p:sp>
      <p:sp>
        <p:nvSpPr>
          <p:cNvPr id="6" name="Content Placeholder 5">
            <a:extLst>
              <a:ext uri="{FF2B5EF4-FFF2-40B4-BE49-F238E27FC236}">
                <a16:creationId xmlns:a16="http://schemas.microsoft.com/office/drawing/2014/main" id="{A04D0E39-4FA2-7FA4-F22C-E9606A540CE4}"/>
              </a:ext>
            </a:extLst>
          </p:cNvPr>
          <p:cNvSpPr>
            <a:spLocks noGrp="1"/>
          </p:cNvSpPr>
          <p:nvPr>
            <p:ph idx="1"/>
          </p:nvPr>
        </p:nvSpPr>
        <p:spPr>
          <a:xfrm>
            <a:off x="271234" y="886845"/>
            <a:ext cx="11803743" cy="5652067"/>
          </a:xfrm>
        </p:spPr>
        <p:txBody>
          <a:bodyPr>
            <a:noAutofit/>
          </a:bodyPr>
          <a:lstStyle/>
          <a:p>
            <a:pPr marL="0" indent="0">
              <a:lnSpc>
                <a:spcPct val="100000"/>
              </a:lnSpc>
              <a:buNone/>
            </a:pPr>
            <a:r>
              <a:rPr lang="en-US" sz="2200" b="1" dirty="0"/>
              <a:t> </a:t>
            </a:r>
            <a:r>
              <a:rPr lang="en-US" sz="2200" b="1" dirty="0">
                <a:solidFill>
                  <a:srgbClr val="FF0000"/>
                </a:solidFill>
              </a:rPr>
              <a:t>PBC 6.1: </a:t>
            </a:r>
            <a:r>
              <a:rPr lang="en-US" sz="22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FSW in the 5 target sites that have received an HIV test during the reporting period and know their results: VTE cap, VTE Pro, KM, SVK, CPS. </a:t>
            </a:r>
            <a:endParaRPr lang="en-US" sz="2200" b="1" dirty="0"/>
          </a:p>
          <a:p>
            <a:pPr marL="0" indent="0">
              <a:lnSpc>
                <a:spcPct val="100000"/>
              </a:lnSpc>
              <a:buNone/>
            </a:pPr>
            <a:r>
              <a:rPr lang="en-US" sz="2200" b="1" dirty="0">
                <a:solidFill>
                  <a:srgbClr val="FF0000"/>
                </a:solidFill>
              </a:rPr>
              <a:t>Objective:</a:t>
            </a:r>
            <a:r>
              <a:rPr lang="en-US" sz="2200" b="1" dirty="0"/>
              <a:t> </a:t>
            </a:r>
          </a:p>
          <a:p>
            <a:pPr marL="0" indent="0">
              <a:lnSpc>
                <a:spcPct val="100000"/>
              </a:lnSpc>
              <a:buNone/>
            </a:pPr>
            <a:r>
              <a:rPr lang="en-US" sz="2200" dirty="0"/>
              <a:t>To increase the HIV testing coverage among FSW by updating and implementing the differentiated HIV service delivery and strengthening linkage to HIV prevention, treatment and care.  </a:t>
            </a:r>
          </a:p>
          <a:p>
            <a:pPr marL="0" indent="0">
              <a:lnSpc>
                <a:spcPct val="100000"/>
              </a:lnSpc>
              <a:buNone/>
            </a:pPr>
            <a:r>
              <a:rPr lang="en-US" sz="2200" b="1" dirty="0">
                <a:solidFill>
                  <a:srgbClr val="FF0000"/>
                </a:solidFill>
              </a:rPr>
              <a:t>Main Activities: </a:t>
            </a:r>
          </a:p>
          <a:p>
            <a:pPr marL="0" indent="0">
              <a:lnSpc>
                <a:spcPct val="100000"/>
              </a:lnSpc>
              <a:buNone/>
            </a:pPr>
            <a:r>
              <a:rPr lang="en-US" sz="2200" dirty="0"/>
              <a:t>1. </a:t>
            </a:r>
            <a:r>
              <a:rPr lang="en-US" sz="2200" b="1" dirty="0"/>
              <a:t>Implement community-based testing for FSW </a:t>
            </a:r>
            <a:r>
              <a:rPr lang="en-US" sz="2200" dirty="0"/>
              <a:t>through outreach activity, mobile testing and peer led intervention with adopting of index testing and HIV self-testing. </a:t>
            </a:r>
          </a:p>
          <a:p>
            <a:pPr marL="0" indent="0">
              <a:lnSpc>
                <a:spcPct val="100000"/>
              </a:lnSpc>
              <a:buNone/>
            </a:pPr>
            <a:r>
              <a:rPr lang="en-US" sz="2200" dirty="0"/>
              <a:t>2. </a:t>
            </a:r>
            <a:r>
              <a:rPr lang="en-US" sz="2200" b="1" dirty="0"/>
              <a:t>Conduct community awareness raising for HIV prevention </a:t>
            </a:r>
            <a:r>
              <a:rPr lang="en-US" sz="2200" dirty="0"/>
              <a:t>and S&amp;D reduction in community, incorporating with CLM: Public awareness on HIV prevention including S&amp;D reduction at community level and printing IEC material </a:t>
            </a:r>
          </a:p>
          <a:p>
            <a:pPr marL="0" indent="0">
              <a:lnSpc>
                <a:spcPct val="100000"/>
              </a:lnSpc>
              <a:buNone/>
            </a:pPr>
            <a:r>
              <a:rPr lang="en-US" sz="2200" dirty="0"/>
              <a:t>3. </a:t>
            </a:r>
            <a:r>
              <a:rPr lang="en-US" sz="2200" b="1" dirty="0"/>
              <a:t>Strengthen on strategic information system</a:t>
            </a:r>
            <a:r>
              <a:rPr lang="en-US" sz="2200" dirty="0"/>
              <a:t> (M&amp;E capacity building and coordination, RDQA), including HIV sentinel surveillance for KPs: Training on data management for PCCA, health providers and community partners for HIV prevention and HTS such as VCT, STI, </a:t>
            </a:r>
            <a:r>
              <a:rPr lang="en-US" sz="2200" dirty="0" err="1"/>
              <a:t>PrEP</a:t>
            </a:r>
            <a:r>
              <a:rPr lang="en-US" sz="2200" dirty="0"/>
              <a:t>, Index testing. </a:t>
            </a:r>
          </a:p>
        </p:txBody>
      </p:sp>
    </p:spTree>
    <p:extLst>
      <p:ext uri="{BB962C8B-B14F-4D97-AF65-F5344CB8AC3E}">
        <p14:creationId xmlns:p14="http://schemas.microsoft.com/office/powerpoint/2010/main" val="3977694959"/>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200" y="44701"/>
            <a:ext cx="10515600" cy="805307"/>
          </a:xfrm>
        </p:spPr>
        <p:txBody>
          <a:bodyPr>
            <a:normAutofit/>
          </a:bodyPr>
          <a:lstStyle/>
          <a:p>
            <a:pPr algn="ctr"/>
            <a:r>
              <a:rPr lang="en-US" sz="36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1022456492"/>
              </p:ext>
            </p:extLst>
          </p:nvPr>
        </p:nvGraphicFramePr>
        <p:xfrm>
          <a:off x="78828" y="776203"/>
          <a:ext cx="11873557" cy="5780103"/>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949230">
                  <a:extLst>
                    <a:ext uri="{9D8B030D-6E8A-4147-A177-3AD203B41FA5}">
                      <a16:colId xmlns:a16="http://schemas.microsoft.com/office/drawing/2014/main" val="1994031963"/>
                    </a:ext>
                  </a:extLst>
                </a:gridCol>
                <a:gridCol w="1513489">
                  <a:extLst>
                    <a:ext uri="{9D8B030D-6E8A-4147-A177-3AD203B41FA5}">
                      <a16:colId xmlns:a16="http://schemas.microsoft.com/office/drawing/2014/main" val="1424723951"/>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373437">
                <a:tc rowSpan="2">
                  <a:txBody>
                    <a:bodyPr/>
                    <a:lstStyle/>
                    <a:p>
                      <a:pPr algn="ctr" fontAlgn="ctr"/>
                      <a:r>
                        <a:rPr lang="en-US" sz="1800" u="none" strike="noStrike" dirty="0">
                          <a:solidFill>
                            <a:schemeClr val="bg1"/>
                          </a:solidFill>
                          <a:effectLst/>
                        </a:rPr>
                        <a:t>Activity Code</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Activity Description</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 Budget (US$)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Implementing Agency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300" u="none" strike="noStrike" dirty="0">
                          <a:solidFill>
                            <a:schemeClr val="bg1"/>
                          </a:solidFill>
                          <a:effectLst/>
                        </a:rPr>
                        <a:t>Implementation Month</a:t>
                      </a:r>
                      <a:endParaRPr lang="en-US"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6959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569189">
                <a:tc gridSpan="16">
                  <a:txBody>
                    <a:bodyPr/>
                    <a:lstStyle/>
                    <a:p>
                      <a:pPr algn="l" fontAlgn="ctr"/>
                      <a:r>
                        <a:rPr lang="en-US" sz="1800" u="none" strike="noStrike" dirty="0">
                          <a:effectLst/>
                        </a:rPr>
                        <a:t> </a:t>
                      </a:r>
                      <a:r>
                        <a:rPr lang="en-US" sz="2000" u="none" strike="noStrike" dirty="0">
                          <a:effectLst/>
                        </a:rPr>
                        <a:t>PBC 6.1  I</a:t>
                      </a:r>
                      <a:r>
                        <a:rPr lang="en-US" sz="2000" dirty="0"/>
                        <a:t>ncrease the HIV testing coverage among FSW </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1177671">
                <a:tc>
                  <a:txBody>
                    <a:bodyPr/>
                    <a:lstStyle/>
                    <a:p>
                      <a:pPr algn="ctr" fontAlgn="ctr"/>
                      <a:r>
                        <a:rPr lang="en-US" sz="1800" u="none" strike="noStrike" dirty="0">
                          <a:effectLst/>
                        </a:rPr>
                        <a:t>PBC 6.1.1</a:t>
                      </a:r>
                      <a:endParaRPr lang="en-US" sz="1800" b="0" i="0" u="none" strike="noStrike" dirty="0">
                        <a:solidFill>
                          <a:srgbClr val="FF0000"/>
                        </a:solidFill>
                        <a:effectLst/>
                        <a:latin typeface="Calibri" panose="020F0502020204030204" pitchFamily="34" charset="0"/>
                      </a:endParaRPr>
                    </a:p>
                  </a:txBody>
                  <a:tcPr marL="0" marR="0" marT="0" marB="0" anchor="ctr"/>
                </a:tc>
                <a:tc>
                  <a:txBody>
                    <a:bodyPr/>
                    <a:lstStyle/>
                    <a:p>
                      <a:pPr algn="l" fontAlgn="t"/>
                      <a:r>
                        <a:rPr lang="en-US" sz="1800" u="none" strike="noStrike" dirty="0">
                          <a:effectLst/>
                        </a:rPr>
                        <a:t>Update the mapping of locations and sub -populations of FSW and HIV prevalence to inform program planning for 5 target provinces </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800" u="none" strike="noStrike" dirty="0">
                          <a:effectLst/>
                        </a:rPr>
                        <a:t>                        10,800 </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800" u="none" strike="noStrike">
                          <a:effectLst/>
                        </a:rPr>
                        <a:t>CHAS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88431817"/>
                  </a:ext>
                </a:extLst>
              </a:tr>
              <a:tr h="1177671">
                <a:tc>
                  <a:txBody>
                    <a:bodyPr/>
                    <a:lstStyle/>
                    <a:p>
                      <a:pPr algn="ctr" fontAlgn="ctr"/>
                      <a:r>
                        <a:rPr lang="en-US" sz="1800" u="none" strike="noStrike" dirty="0">
                          <a:effectLst/>
                        </a:rPr>
                        <a:t>PBC 6.1.2</a:t>
                      </a:r>
                      <a:endParaRPr lang="en-US" sz="1800" b="0" i="0" u="none" strike="noStrike" dirty="0">
                        <a:solidFill>
                          <a:srgbClr val="FF0000"/>
                        </a:solidFill>
                        <a:effectLst/>
                        <a:latin typeface="Calibri" panose="020F0502020204030204" pitchFamily="34" charset="0"/>
                      </a:endParaRPr>
                    </a:p>
                  </a:txBody>
                  <a:tcPr marL="0" marR="0" marT="0" marB="0" anchor="ctr"/>
                </a:tc>
                <a:tc>
                  <a:txBody>
                    <a:bodyPr/>
                    <a:lstStyle/>
                    <a:p>
                      <a:pPr algn="l" fontAlgn="t"/>
                      <a:r>
                        <a:rPr lang="en-US" sz="1800" u="none" strike="noStrike" dirty="0">
                          <a:effectLst/>
                        </a:rPr>
                        <a:t>TOT for PCCA, health providers and community workers on </a:t>
                      </a:r>
                      <a:r>
                        <a:rPr lang="en-US" sz="1800" u="none" strike="noStrike" dirty="0">
                          <a:solidFill>
                            <a:schemeClr val="tx1"/>
                          </a:solidFill>
                          <a:effectLst/>
                        </a:rPr>
                        <a:t>HIV testing services through  CBT, HIVST with adapting Index testing and promote </a:t>
                      </a:r>
                      <a:r>
                        <a:rPr lang="en-US" sz="1800" u="none" strike="noStrike" dirty="0" err="1">
                          <a:solidFill>
                            <a:schemeClr val="tx1"/>
                          </a:solidFill>
                          <a:effectLst/>
                        </a:rPr>
                        <a:t>PrEP</a:t>
                      </a:r>
                      <a:r>
                        <a:rPr lang="en-US" sz="1800" u="none" strike="noStrike" dirty="0">
                          <a:solidFill>
                            <a:schemeClr val="tx1"/>
                          </a:solidFill>
                          <a:effectLst/>
                        </a:rPr>
                        <a:t> services for KPs</a:t>
                      </a:r>
                      <a:endParaRPr lang="en-US" sz="18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800" u="none" strike="noStrike" dirty="0">
                          <a:effectLst/>
                        </a:rPr>
                        <a:t>                          9,380 </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800" u="none" strike="noStrike" dirty="0">
                          <a:effectLst/>
                        </a:rPr>
                        <a:t>CHAS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35307270"/>
                  </a:ext>
                </a:extLst>
              </a:tr>
              <a:tr h="608493">
                <a:tc>
                  <a:txBody>
                    <a:bodyPr/>
                    <a:lstStyle/>
                    <a:p>
                      <a:pPr algn="ctr" fontAlgn="ctr"/>
                      <a:r>
                        <a:rPr lang="en-US" sz="1800" u="none" strike="noStrike" dirty="0">
                          <a:effectLst/>
                          <a:highlight>
                            <a:srgbClr val="FFFFFF"/>
                          </a:highlight>
                        </a:rPr>
                        <a:t>PBC 6.1.7</a:t>
                      </a:r>
                      <a:endParaRPr lang="en-US" sz="1800" b="0" i="0" u="none" strike="noStrike" dirty="0">
                        <a:solidFill>
                          <a:srgbClr val="FF0000"/>
                        </a:solidFill>
                        <a:effectLst/>
                        <a:highlight>
                          <a:srgbClr val="FFFFFF"/>
                        </a:highlight>
                        <a:latin typeface="Calibri" panose="020F0502020204030204" pitchFamily="34" charset="0"/>
                      </a:endParaRPr>
                    </a:p>
                  </a:txBody>
                  <a:tcPr marL="0" marR="0" marT="0" marB="0" anchor="ctr"/>
                </a:tc>
                <a:tc>
                  <a:txBody>
                    <a:bodyPr/>
                    <a:lstStyle/>
                    <a:p>
                      <a:pPr algn="l" fontAlgn="t"/>
                      <a:r>
                        <a:rPr lang="en-US" sz="1800" u="none" strike="noStrike" dirty="0">
                          <a:effectLst/>
                        </a:rPr>
                        <a:t>Workshop to update on HIV services (IQVIA manual) and </a:t>
                      </a:r>
                      <a:r>
                        <a:rPr lang="en-US" sz="1800" u="none" strike="noStrike" dirty="0">
                          <a:solidFill>
                            <a:schemeClr val="tx1"/>
                          </a:solidFill>
                          <a:effectLst/>
                        </a:rPr>
                        <a:t>S&amp;D reduction package among KPs for CSO staff</a:t>
                      </a:r>
                      <a:r>
                        <a:rPr lang="en-US" sz="1800" u="none" strike="noStrike" dirty="0">
                          <a:solidFill>
                            <a:srgbClr val="0070C0"/>
                          </a:solidFill>
                          <a:effectLst/>
                        </a:rPr>
                        <a:t> </a:t>
                      </a:r>
                      <a:endParaRPr lang="en-US" sz="18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en-US" sz="1800" u="none" strike="noStrike" dirty="0">
                          <a:effectLst/>
                        </a:rPr>
                        <a:t>                          8,160 </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800" u="none" strike="noStrike">
                          <a:effectLst/>
                        </a:rPr>
                        <a:t>CHAS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43685001"/>
                  </a:ext>
                </a:extLst>
              </a:tr>
              <a:tr h="588835">
                <a:tc>
                  <a:txBody>
                    <a:bodyPr/>
                    <a:lstStyle/>
                    <a:p>
                      <a:pPr algn="ctr" fontAlgn="ctr"/>
                      <a:r>
                        <a:rPr lang="en-US" sz="1800" u="none" strike="noStrike" dirty="0">
                          <a:effectLst/>
                        </a:rPr>
                        <a:t>PBC 6.1.16</a:t>
                      </a:r>
                      <a:endParaRPr lang="en-US" sz="1800" b="0" i="0" u="none" strike="noStrike" dirty="0">
                        <a:solidFill>
                          <a:srgbClr val="FF0000"/>
                        </a:solidFill>
                        <a:effectLst/>
                        <a:latin typeface="Calibri" panose="020F0502020204030204" pitchFamily="34" charset="0"/>
                      </a:endParaRPr>
                    </a:p>
                  </a:txBody>
                  <a:tcPr marL="0" marR="0" marT="0" marB="0" anchor="ctr"/>
                </a:tc>
                <a:tc>
                  <a:txBody>
                    <a:bodyPr/>
                    <a:lstStyle/>
                    <a:p>
                      <a:pPr algn="l" fontAlgn="t"/>
                      <a:r>
                        <a:rPr lang="en-US" sz="1800" u="none" strike="noStrike" dirty="0">
                          <a:effectLst/>
                        </a:rPr>
                        <a:t>Printing IEC materials for HIV knowledge and prevention among KPs </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800" u="none" strike="noStrike" dirty="0">
                          <a:effectLst/>
                        </a:rPr>
                        <a:t>                          5,000 </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800" u="none" strike="noStrike">
                          <a:effectLst/>
                        </a:rPr>
                        <a:t>CHAS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X</a:t>
                      </a: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66925067"/>
                  </a:ext>
                </a:extLst>
              </a:tr>
              <a:tr h="588835">
                <a:tc>
                  <a:txBody>
                    <a:bodyPr/>
                    <a:lstStyle/>
                    <a:p>
                      <a:pPr algn="ctr" fontAlgn="ctr"/>
                      <a:endParaRPr lang="en-US" sz="1800" b="0" i="0" u="none" strike="noStrike" dirty="0">
                        <a:solidFill>
                          <a:srgbClr val="FF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800" b="1" i="0" u="none" strike="noStrike" dirty="0">
                          <a:solidFill>
                            <a:srgbClr val="000000"/>
                          </a:solidFill>
                          <a:effectLst/>
                          <a:latin typeface="Calibri" panose="020F0502020204030204" pitchFamily="34" charset="0"/>
                        </a:rPr>
                        <a:t>Sub total</a:t>
                      </a:r>
                    </a:p>
                  </a:txBody>
                  <a:tcPr marL="0" marR="0" marT="0" marB="0" anchor="ctr">
                    <a:solidFill>
                      <a:schemeClr val="accent2">
                        <a:lumMod val="20000"/>
                        <a:lumOff val="8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33,340</a:t>
                      </a:r>
                    </a:p>
                  </a:txBody>
                  <a:tcPr marL="0" marR="0" marT="0" marB="0" anchor="ctr">
                    <a:solidFill>
                      <a:schemeClr val="accent2">
                        <a:lumMod val="20000"/>
                        <a:lumOff val="80000"/>
                      </a:schemeClr>
                    </a:solidFill>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977182954"/>
                  </a:ext>
                </a:extLst>
              </a:tr>
            </a:tbl>
          </a:graphicData>
        </a:graphic>
      </p:graphicFrame>
    </p:spTree>
    <p:extLst>
      <p:ext uri="{BB962C8B-B14F-4D97-AF65-F5344CB8AC3E}">
        <p14:creationId xmlns:p14="http://schemas.microsoft.com/office/powerpoint/2010/main" val="3993400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200" y="0"/>
            <a:ext cx="10515600" cy="805307"/>
          </a:xfrm>
        </p:spPr>
        <p:txBody>
          <a:bodyPr>
            <a:normAutofit/>
          </a:bodyPr>
          <a:lstStyle/>
          <a:p>
            <a:pPr algn="ctr"/>
            <a:r>
              <a:rPr lang="en-US" sz="36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2221029654"/>
              </p:ext>
            </p:extLst>
          </p:nvPr>
        </p:nvGraphicFramePr>
        <p:xfrm>
          <a:off x="70945" y="671300"/>
          <a:ext cx="11873559" cy="6036928"/>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5">
                  <a:extLst>
                    <a:ext uri="{9D8B030D-6E8A-4147-A177-3AD203B41FA5}">
                      <a16:colId xmlns:a16="http://schemas.microsoft.com/office/drawing/2014/main" val="1994031963"/>
                    </a:ext>
                  </a:extLst>
                </a:gridCol>
                <a:gridCol w="1312786">
                  <a:extLst>
                    <a:ext uri="{9D8B030D-6E8A-4147-A177-3AD203B41FA5}">
                      <a16:colId xmlns:a16="http://schemas.microsoft.com/office/drawing/2014/main" val="290873290"/>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373437">
                <a:tc rowSpan="2">
                  <a:txBody>
                    <a:bodyPr/>
                    <a:lstStyle/>
                    <a:p>
                      <a:pPr algn="ctr" fontAlgn="ctr"/>
                      <a:r>
                        <a:rPr lang="en-US" sz="1800" u="none" strike="noStrike" dirty="0">
                          <a:solidFill>
                            <a:schemeClr val="bg1"/>
                          </a:solidFill>
                          <a:effectLst/>
                        </a:rPr>
                        <a:t>Activity Code</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Activity Description</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 Budget (US$)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Implementing Agency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300" u="none" strike="noStrike" dirty="0">
                          <a:solidFill>
                            <a:schemeClr val="bg1"/>
                          </a:solidFill>
                          <a:effectLst/>
                        </a:rPr>
                        <a:t>Implementation Month</a:t>
                      </a:r>
                      <a:endParaRPr lang="en-US"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4034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467285">
                <a:tc gridSpan="16">
                  <a:txBody>
                    <a:bodyPr/>
                    <a:lstStyle/>
                    <a:p>
                      <a:pPr algn="l" fontAlgn="ctr"/>
                      <a:r>
                        <a:rPr lang="en-US" sz="1800" u="none" strike="noStrike" dirty="0">
                          <a:effectLst/>
                        </a:rPr>
                        <a:t> </a:t>
                      </a:r>
                      <a:r>
                        <a:rPr lang="en-US" sz="2000" u="none" strike="noStrike" dirty="0">
                          <a:effectLst/>
                        </a:rPr>
                        <a:t>PBC 6.1  I</a:t>
                      </a:r>
                      <a:r>
                        <a:rPr lang="en-US" sz="2000" dirty="0"/>
                        <a:t>ncrease the HIV testing coverage among FSW </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606973">
                <a:tc>
                  <a:txBody>
                    <a:bodyPr/>
                    <a:lstStyle/>
                    <a:p>
                      <a:pPr algn="ctr" fontAlgn="ctr"/>
                      <a:r>
                        <a:rPr lang="en-US" sz="1500" b="0" i="0" u="none" strike="noStrike" dirty="0">
                          <a:solidFill>
                            <a:srgbClr val="000000"/>
                          </a:solidFill>
                          <a:effectLst/>
                          <a:latin typeface="Calibri" panose="020F0502020204030204" pitchFamily="34" charset="0"/>
                        </a:rPr>
                        <a:t>PBC 6.1.8</a:t>
                      </a:r>
                    </a:p>
                  </a:txBody>
                  <a:tcPr marL="0" marR="0" marT="0" marB="0" anchor="ctr"/>
                </a:tc>
                <a:tc>
                  <a:txBody>
                    <a:bodyPr/>
                    <a:lstStyle/>
                    <a:p>
                      <a:pPr algn="l" fontAlgn="t"/>
                      <a:r>
                        <a:rPr lang="en-US" sz="1500" b="0" i="0" u="none" strike="noStrike" dirty="0">
                          <a:solidFill>
                            <a:srgbClr val="000000"/>
                          </a:solidFill>
                          <a:effectLst/>
                          <a:latin typeface="Calibri" panose="020F0502020204030204" pitchFamily="34" charset="0"/>
                        </a:rPr>
                        <a:t>Refresh training on HIV services for PEs/community workers to update HIV prevention and testing strategy among FSW</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2,702 </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PEDA</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extLst>
                  <a:ext uri="{0D108BD9-81ED-4DB2-BD59-A6C34878D82A}">
                    <a16:rowId xmlns:a16="http://schemas.microsoft.com/office/drawing/2014/main" val="2888431817"/>
                  </a:ext>
                </a:extLst>
              </a:tr>
              <a:tr h="670035">
                <a:tc>
                  <a:txBody>
                    <a:bodyPr/>
                    <a:lstStyle/>
                    <a:p>
                      <a:pPr algn="ctr" fontAlgn="ctr"/>
                      <a:r>
                        <a:rPr lang="en-US" sz="1500" b="0" i="0" u="none" strike="noStrike" dirty="0">
                          <a:solidFill>
                            <a:srgbClr val="000000"/>
                          </a:solidFill>
                          <a:effectLst/>
                          <a:latin typeface="Calibri" panose="020F0502020204030204" pitchFamily="34" charset="0"/>
                        </a:rPr>
                        <a:t>PBC 6.1.9</a:t>
                      </a:r>
                    </a:p>
                  </a:txBody>
                  <a:tcPr marL="0" marR="0" marT="0" marB="0" anchor="ctr"/>
                </a:tc>
                <a:tc>
                  <a:txBody>
                    <a:bodyPr/>
                    <a:lstStyle/>
                    <a:p>
                      <a:pPr algn="l" fontAlgn="t"/>
                      <a:r>
                        <a:rPr lang="en-US" sz="1500" b="0" i="0" u="none" strike="noStrike" dirty="0">
                          <a:solidFill>
                            <a:srgbClr val="000000"/>
                          </a:solidFill>
                          <a:effectLst/>
                          <a:latin typeface="Calibri" panose="020F0502020204030204" pitchFamily="34" charset="0"/>
                        </a:rPr>
                        <a:t>Mobile outreach activity, Peer-led interventions for HIV testing among FSW in community and hot spot of high burden areas. Once in a quarter in 3 target provinces  (VTP,KM,CPS)</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                        20,955 </a:t>
                      </a:r>
                    </a:p>
                  </a:txBody>
                  <a:tcPr marL="0" marR="0" marT="0" marB="0"/>
                </a:tc>
                <a:tc>
                  <a:txBody>
                    <a:bodyPr/>
                    <a:lstStyle/>
                    <a:p>
                      <a:pPr algn="ctr" fontAlgn="t"/>
                      <a:r>
                        <a:rPr lang="en-US" sz="1500" b="0" i="0" u="none" strike="noStrike">
                          <a:solidFill>
                            <a:srgbClr val="000000"/>
                          </a:solidFill>
                          <a:effectLst/>
                          <a:latin typeface="Calibri" panose="020F0502020204030204" pitchFamily="34" charset="0"/>
                        </a:rPr>
                        <a:t>PEDA</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35307270"/>
                  </a:ext>
                </a:extLst>
              </a:tr>
              <a:tr h="608493">
                <a:tc>
                  <a:txBody>
                    <a:bodyPr/>
                    <a:lstStyle/>
                    <a:p>
                      <a:pPr algn="ctr" fontAlgn="ctr"/>
                      <a:r>
                        <a:rPr lang="en-US" sz="1500" b="0" i="0" u="none" strike="noStrike" dirty="0">
                          <a:solidFill>
                            <a:srgbClr val="000000"/>
                          </a:solidFill>
                          <a:effectLst/>
                          <a:latin typeface="Calibri" panose="020F0502020204030204" pitchFamily="34" charset="0"/>
                        </a:rPr>
                        <a:t>PBC 6.1.10</a:t>
                      </a:r>
                    </a:p>
                  </a:txBody>
                  <a:tcPr marL="0" marR="0" marT="0" marB="0" anchor="ctr"/>
                </a:tc>
                <a:tc>
                  <a:txBody>
                    <a:bodyPr/>
                    <a:lstStyle/>
                    <a:p>
                      <a:pPr algn="l" fontAlgn="t"/>
                      <a:endParaRPr lang="en-US" sz="1500" b="0" i="0" u="none" strike="noStrike" dirty="0">
                        <a:solidFill>
                          <a:srgbClr val="000000"/>
                        </a:solidFill>
                        <a:effectLst/>
                        <a:latin typeface="Calibri" panose="020F0502020204030204" pitchFamily="34" charset="0"/>
                      </a:endParaRPr>
                    </a:p>
                    <a:p>
                      <a:pPr algn="l" fontAlgn="t"/>
                      <a:r>
                        <a:rPr lang="en-US" sz="1500" b="0" i="0" u="none" strike="noStrike" dirty="0">
                          <a:solidFill>
                            <a:srgbClr val="000000"/>
                          </a:solidFill>
                          <a:effectLst/>
                          <a:latin typeface="Calibri" panose="020F0502020204030204" pitchFamily="34" charset="0"/>
                        </a:rPr>
                        <a:t>PE monthly salary to conduct community based testing (CBT) for FSW target.  </a:t>
                      </a:r>
                    </a:p>
                    <a:p>
                      <a:pPr algn="l" fontAlgn="t"/>
                      <a:r>
                        <a:rPr lang="en-US" sz="1500" b="0" i="0" u="none" strike="noStrike" dirty="0">
                          <a:solidFill>
                            <a:srgbClr val="000000"/>
                          </a:solidFill>
                          <a:effectLst/>
                          <a:latin typeface="Calibri" panose="020F0502020204030204" pitchFamily="34" charset="0"/>
                        </a:rPr>
                        <a:t>Totally 9PEs contracted for 3 target provinces </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                        15,789 </a:t>
                      </a:r>
                    </a:p>
                  </a:txBody>
                  <a:tcPr marL="0" marR="0" marT="0" marB="0"/>
                </a:tc>
                <a:tc>
                  <a:txBody>
                    <a:bodyPr/>
                    <a:lstStyle/>
                    <a:p>
                      <a:pPr algn="ctr" fontAlgn="t"/>
                      <a:r>
                        <a:rPr lang="en-US" sz="1500" b="0" i="0" u="none" strike="noStrike">
                          <a:solidFill>
                            <a:srgbClr val="000000"/>
                          </a:solidFill>
                          <a:effectLst/>
                          <a:latin typeface="Calibri" panose="020F0502020204030204" pitchFamily="34" charset="0"/>
                        </a:rPr>
                        <a:t>PEDA</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588835">
                <a:tc>
                  <a:txBody>
                    <a:bodyPr/>
                    <a:lstStyle/>
                    <a:p>
                      <a:pPr algn="ctr" fontAlgn="ctr"/>
                      <a:r>
                        <a:rPr lang="en-US" sz="1500" b="0" i="0" u="none" strike="noStrike" dirty="0">
                          <a:solidFill>
                            <a:srgbClr val="000000"/>
                          </a:solidFill>
                          <a:effectLst/>
                          <a:latin typeface="Calibri" panose="020F0502020204030204" pitchFamily="34" charset="0"/>
                        </a:rPr>
                        <a:t>PBC 6.1.11</a:t>
                      </a:r>
                    </a:p>
                  </a:txBody>
                  <a:tcPr marL="0" marR="0" marT="0" marB="0" anchor="ctr"/>
                </a:tc>
                <a:tc>
                  <a:txBody>
                    <a:bodyPr/>
                    <a:lstStyle/>
                    <a:p>
                      <a:pPr algn="l" fontAlgn="t"/>
                      <a:r>
                        <a:rPr lang="en-US" sz="1500" b="0" i="0" u="none" strike="noStrike" dirty="0">
                          <a:solidFill>
                            <a:srgbClr val="000000"/>
                          </a:solidFill>
                          <a:effectLst/>
                          <a:latin typeface="Calibri" panose="020F0502020204030204" pitchFamily="34" charset="0"/>
                        </a:rPr>
                        <a:t>Performance based incentive for FSW outreach who deliver FSW HIV positive to treatment site  (Cost assumption of 10$/person). Target: 40 FSW HIV infected in each year</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                              400 </a:t>
                      </a:r>
                    </a:p>
                  </a:txBody>
                  <a:tcPr marL="0" marR="0" marT="0" marB="0"/>
                </a:tc>
                <a:tc>
                  <a:txBody>
                    <a:bodyPr/>
                    <a:lstStyle/>
                    <a:p>
                      <a:pPr algn="ctr" fontAlgn="t"/>
                      <a:r>
                        <a:rPr lang="en-US" sz="1500" b="0" i="0" u="none" strike="noStrike">
                          <a:solidFill>
                            <a:srgbClr val="000000"/>
                          </a:solidFill>
                          <a:effectLst/>
                          <a:latin typeface="Calibri" panose="020F0502020204030204" pitchFamily="34" charset="0"/>
                        </a:rPr>
                        <a:t>PEDA</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069106791"/>
                  </a:ext>
                </a:extLst>
              </a:tr>
              <a:tr h="588835">
                <a:tc>
                  <a:txBody>
                    <a:bodyPr/>
                    <a:lstStyle/>
                    <a:p>
                      <a:pPr algn="ctr" fontAlgn="ctr"/>
                      <a:r>
                        <a:rPr lang="en-US" sz="1500" b="0" i="0" u="none" strike="noStrike" dirty="0">
                          <a:solidFill>
                            <a:srgbClr val="000000"/>
                          </a:solidFill>
                          <a:effectLst/>
                          <a:latin typeface="Calibri" panose="020F0502020204030204" pitchFamily="34" charset="0"/>
                        </a:rPr>
                        <a:t>PBC 6.1.12</a:t>
                      </a:r>
                    </a:p>
                  </a:txBody>
                  <a:tcPr marL="0" marR="0" marT="0" marB="0" anchor="ctr"/>
                </a:tc>
                <a:tc>
                  <a:txBody>
                    <a:bodyPr/>
                    <a:lstStyle/>
                    <a:p>
                      <a:pPr algn="l" fontAlgn="t"/>
                      <a:r>
                        <a:rPr lang="en-US" sz="1500" b="0" i="0" u="none" strike="noStrike" dirty="0">
                          <a:solidFill>
                            <a:srgbClr val="000000"/>
                          </a:solidFill>
                          <a:effectLst/>
                          <a:latin typeface="Calibri" panose="020F0502020204030204" pitchFamily="34" charset="0"/>
                        </a:rPr>
                        <a:t>Site supervision for CSO staff - to supervise on quality of outreach interventions, peer-led interventions including attending meetings and/or trainings. 2 central staff*2 times per year*3 provinces</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8,041 </a:t>
                      </a:r>
                    </a:p>
                  </a:txBody>
                  <a:tcPr marL="0" marR="0" marT="0" marB="0"/>
                </a:tc>
                <a:tc>
                  <a:txBody>
                    <a:bodyPr/>
                    <a:lstStyle/>
                    <a:p>
                      <a:pPr algn="ctr" fontAlgn="t"/>
                      <a:r>
                        <a:rPr lang="en-US" sz="1500" b="0" i="0" u="none" strike="noStrike">
                          <a:solidFill>
                            <a:srgbClr val="000000"/>
                          </a:solidFill>
                          <a:effectLst/>
                          <a:latin typeface="Calibri" panose="020F0502020204030204" pitchFamily="34" charset="0"/>
                        </a:rPr>
                        <a:t>PEDA</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494268787"/>
                  </a:ext>
                </a:extLst>
              </a:tr>
              <a:tr h="588835">
                <a:tc>
                  <a:txBody>
                    <a:bodyPr/>
                    <a:lstStyle/>
                    <a:p>
                      <a:pPr algn="ctr" fontAlgn="ctr"/>
                      <a:r>
                        <a:rPr lang="en-US" sz="1500" b="0" i="0" u="none" strike="noStrike" dirty="0">
                          <a:solidFill>
                            <a:srgbClr val="000000"/>
                          </a:solidFill>
                          <a:effectLst/>
                          <a:latin typeface="Calibri" panose="020F0502020204030204" pitchFamily="34" charset="0"/>
                        </a:rPr>
                        <a:t>PBC 6.1.13</a:t>
                      </a:r>
                    </a:p>
                  </a:txBody>
                  <a:tcPr marL="0" marR="0" marT="0" marB="0" anchor="ctr"/>
                </a:tc>
                <a:tc>
                  <a:txBody>
                    <a:bodyPr/>
                    <a:lstStyle/>
                    <a:p>
                      <a:pPr algn="l" fontAlgn="t"/>
                      <a:r>
                        <a:rPr lang="en-US" sz="1500" b="0" i="0" u="none" strike="noStrike" dirty="0">
                          <a:solidFill>
                            <a:srgbClr val="000000"/>
                          </a:solidFill>
                          <a:effectLst/>
                          <a:latin typeface="Calibri" panose="020F0502020204030204" pitchFamily="34" charset="0"/>
                        </a:rPr>
                        <a:t>Project management cost (Salary for PEDA staff and office running cost)</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                        20,975 </a:t>
                      </a:r>
                    </a:p>
                  </a:txBody>
                  <a:tcPr marL="0" marR="0" marT="0" marB="0"/>
                </a:tc>
                <a:tc>
                  <a:txBody>
                    <a:bodyPr/>
                    <a:lstStyle/>
                    <a:p>
                      <a:pPr algn="ctr" fontAlgn="t"/>
                      <a:r>
                        <a:rPr lang="en-US" sz="1500" b="0" i="0" u="none" strike="noStrike">
                          <a:solidFill>
                            <a:srgbClr val="000000"/>
                          </a:solidFill>
                          <a:effectLst/>
                          <a:latin typeface="Calibri" panose="020F0502020204030204" pitchFamily="34" charset="0"/>
                        </a:rPr>
                        <a:t>PEDA</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highlight>
                            <a:srgbClr val="FFFFFF"/>
                          </a:highlight>
                          <a:latin typeface="Calibri" panose="020F0502020204030204" pitchFamily="34" charset="0"/>
                        </a:rPr>
                        <a:t>x</a:t>
                      </a:r>
                    </a:p>
                  </a:txBody>
                  <a:tcPr marL="0" marR="0" marT="0" marB="0"/>
                </a:tc>
                <a:extLst>
                  <a:ext uri="{0D108BD9-81ED-4DB2-BD59-A6C34878D82A}">
                    <a16:rowId xmlns:a16="http://schemas.microsoft.com/office/drawing/2014/main" val="2766925067"/>
                  </a:ext>
                </a:extLst>
              </a:tr>
              <a:tr h="396510">
                <a:tc>
                  <a:txBody>
                    <a:bodyPr/>
                    <a:lstStyle/>
                    <a:p>
                      <a:pPr algn="r" fontAlgn="ctr"/>
                      <a:endParaRPr lang="en-US" sz="15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5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500" b="1" i="0" u="none" strike="noStrike" dirty="0">
                          <a:solidFill>
                            <a:srgbClr val="000000"/>
                          </a:solidFill>
                          <a:effectLst/>
                          <a:latin typeface="Calibri" panose="020F0502020204030204" pitchFamily="34" charset="0"/>
                        </a:rPr>
                        <a:t>68,860</a:t>
                      </a:r>
                    </a:p>
                  </a:txBody>
                  <a:tcPr marL="0" marR="0" marT="0" marB="0">
                    <a:solidFill>
                      <a:schemeClr val="accent2">
                        <a:lumMod val="20000"/>
                        <a:lumOff val="80000"/>
                      </a:schemeClr>
                    </a:solidFill>
                  </a:tcPr>
                </a:tc>
                <a:tc>
                  <a:txBody>
                    <a:bodyPr/>
                    <a:lstStyle/>
                    <a:p>
                      <a:pPr algn="ctr" fontAlgn="t"/>
                      <a:endParaRPr lang="en-US" sz="15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249983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200" y="0"/>
            <a:ext cx="10515600" cy="805307"/>
          </a:xfrm>
        </p:spPr>
        <p:txBody>
          <a:bodyPr>
            <a:normAutofit/>
          </a:bodyPr>
          <a:lstStyle/>
          <a:p>
            <a:pPr algn="ctr"/>
            <a:r>
              <a:rPr lang="en-US" sz="36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608165776"/>
              </p:ext>
            </p:extLst>
          </p:nvPr>
        </p:nvGraphicFramePr>
        <p:xfrm>
          <a:off x="70945" y="671300"/>
          <a:ext cx="11873559" cy="5337990"/>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5">
                  <a:extLst>
                    <a:ext uri="{9D8B030D-6E8A-4147-A177-3AD203B41FA5}">
                      <a16:colId xmlns:a16="http://schemas.microsoft.com/office/drawing/2014/main" val="1994031963"/>
                    </a:ext>
                  </a:extLst>
                </a:gridCol>
                <a:gridCol w="1312786">
                  <a:extLst>
                    <a:ext uri="{9D8B030D-6E8A-4147-A177-3AD203B41FA5}">
                      <a16:colId xmlns:a16="http://schemas.microsoft.com/office/drawing/2014/main" val="290873290"/>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373437">
                <a:tc rowSpan="2">
                  <a:txBody>
                    <a:bodyPr/>
                    <a:lstStyle/>
                    <a:p>
                      <a:pPr algn="ctr" fontAlgn="ctr"/>
                      <a:r>
                        <a:rPr lang="en-US" sz="1800" u="none" strike="noStrike" dirty="0">
                          <a:solidFill>
                            <a:schemeClr val="bg1"/>
                          </a:solidFill>
                          <a:effectLst/>
                        </a:rPr>
                        <a:t>Activity Code</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Activity Description</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 Budget (US$)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Implementing Agency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300" u="none" strike="noStrike" dirty="0">
                          <a:solidFill>
                            <a:schemeClr val="bg1"/>
                          </a:solidFill>
                          <a:effectLst/>
                        </a:rPr>
                        <a:t>Implementation Month</a:t>
                      </a:r>
                      <a:endParaRPr lang="en-US"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4034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467285">
                <a:tc gridSpan="16">
                  <a:txBody>
                    <a:bodyPr/>
                    <a:lstStyle/>
                    <a:p>
                      <a:pPr algn="l" fontAlgn="ctr"/>
                      <a:r>
                        <a:rPr lang="en-US" sz="1800" u="none" strike="noStrike" dirty="0">
                          <a:effectLst/>
                        </a:rPr>
                        <a:t> </a:t>
                      </a:r>
                      <a:r>
                        <a:rPr lang="en-US" sz="2000" u="none" strike="noStrike" dirty="0">
                          <a:effectLst/>
                        </a:rPr>
                        <a:t>PBC 6.1  I</a:t>
                      </a:r>
                      <a:r>
                        <a:rPr lang="en-US" sz="2000" dirty="0"/>
                        <a:t>ncrease the HIV testing coverage among FSW </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606973">
                <a:tc>
                  <a:txBody>
                    <a:bodyPr/>
                    <a:lstStyle/>
                    <a:p>
                      <a:pPr algn="ctr" fontAlgn="ctr"/>
                      <a:r>
                        <a:rPr lang="en-US" sz="1600" b="0" i="0" u="none" strike="noStrike" dirty="0">
                          <a:solidFill>
                            <a:srgbClr val="000000"/>
                          </a:solidFill>
                          <a:effectLst/>
                          <a:latin typeface="Calibri" panose="020F0502020204030204" pitchFamily="34" charset="0"/>
                        </a:rPr>
                        <a:t>PBC 6.1.3</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Outreach activity/Peer-led testing/Mobile testing for FSW in community and hot spot of high burden areas in 2 target provinces (VTC&amp;SVK)</a:t>
                      </a:r>
                    </a:p>
                  </a:txBody>
                  <a:tcPr marL="0" marR="0" marT="0" marB="0"/>
                </a:tc>
                <a:tc>
                  <a:txBody>
                    <a:bodyPr/>
                    <a:lstStyle/>
                    <a:p>
                      <a:pPr algn="ctr" fontAlgn="ctr"/>
                      <a:r>
                        <a:rPr lang="en-US" sz="1600" b="0" i="0" u="none" strike="noStrike">
                          <a:solidFill>
                            <a:srgbClr val="000000"/>
                          </a:solidFill>
                          <a:effectLst/>
                          <a:latin typeface="Calibri" panose="020F0502020204030204" pitchFamily="34" charset="0"/>
                        </a:rPr>
                        <a:t>13,440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888431817"/>
                  </a:ext>
                </a:extLst>
              </a:tr>
              <a:tr h="670035">
                <a:tc>
                  <a:txBody>
                    <a:bodyPr/>
                    <a:lstStyle/>
                    <a:p>
                      <a:pPr algn="ctr" fontAlgn="ctr"/>
                      <a:r>
                        <a:rPr lang="en-US" sz="1600" b="0" i="0" u="none" strike="noStrike" dirty="0">
                          <a:solidFill>
                            <a:srgbClr val="000000"/>
                          </a:solidFill>
                          <a:effectLst/>
                          <a:latin typeface="Calibri" panose="020F0502020204030204" pitchFamily="34" charset="0"/>
                        </a:rPr>
                        <a:t>PBC 6.1.4</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Salary for PEs to provide HIV services in 2 target provinces. Assumption is 15 PEs contracted for VTC+SVK</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36,000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35307270"/>
                  </a:ext>
                </a:extLst>
              </a:tr>
              <a:tr h="608493">
                <a:tc>
                  <a:txBody>
                    <a:bodyPr/>
                    <a:lstStyle/>
                    <a:p>
                      <a:pPr algn="ctr" fontAlgn="ctr"/>
                      <a:r>
                        <a:rPr lang="en-US" sz="1600" b="0" i="0" u="none" strike="noStrike" dirty="0">
                          <a:solidFill>
                            <a:srgbClr val="000000"/>
                          </a:solidFill>
                          <a:effectLst/>
                          <a:latin typeface="Calibri" panose="020F0502020204030204" pitchFamily="34" charset="0"/>
                        </a:rPr>
                        <a:t>PBC 6.1.5</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Performance based incentive for FSW outreach who deliver FSW HIV positive to treatment site. Cost assumption is 10$/person @ 60 FSW HIV + </a:t>
                      </a:r>
                    </a:p>
                  </a:txBody>
                  <a:tcPr marL="0" marR="0" marT="0" marB="0"/>
                </a:tc>
                <a:tc>
                  <a:txBody>
                    <a:bodyPr/>
                    <a:lstStyle/>
                    <a:p>
                      <a:pPr algn="ctr" fontAlgn="ctr"/>
                      <a:r>
                        <a:rPr lang="en-US" sz="1600" b="0" i="0" u="none" strike="noStrike">
                          <a:solidFill>
                            <a:srgbClr val="000000"/>
                          </a:solidFill>
                          <a:effectLst/>
                          <a:latin typeface="Calibri" panose="020F0502020204030204" pitchFamily="34" charset="0"/>
                        </a:rPr>
                        <a:t>600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588835">
                <a:tc>
                  <a:txBody>
                    <a:bodyPr/>
                    <a:lstStyle/>
                    <a:p>
                      <a:pPr algn="ctr" fontAlgn="ctr"/>
                      <a:r>
                        <a:rPr lang="en-US" sz="1600" b="0" i="0" u="none" strike="noStrike" dirty="0">
                          <a:solidFill>
                            <a:srgbClr val="000000"/>
                          </a:solidFill>
                          <a:effectLst/>
                          <a:latin typeface="Calibri" panose="020F0502020204030204" pitchFamily="34" charset="0"/>
                        </a:rPr>
                        <a:t>PBC 6.1.6</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Site supervision for PHO/DHO staff - to supervise on quality of FSW outreach interventions, peer-led interventions. Assumption 500$/quarter@2provinces (VTC+SVK)@4 times/year</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4,000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069106791"/>
                  </a:ext>
                </a:extLst>
              </a:tr>
              <a:tr h="588835">
                <a:tc>
                  <a:txBody>
                    <a:bodyPr/>
                    <a:lstStyle/>
                    <a:p>
                      <a:pPr algn="ctr" fontAlgn="ctr"/>
                      <a:r>
                        <a:rPr lang="en-US" sz="1600" b="0" i="0" u="none" strike="noStrike" dirty="0">
                          <a:solidFill>
                            <a:srgbClr val="000000"/>
                          </a:solidFill>
                          <a:effectLst/>
                          <a:latin typeface="Calibri" panose="020F0502020204030204" pitchFamily="34" charset="0"/>
                        </a:rPr>
                        <a:t>PBC 6.1.15</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Public awareness on HIV knowledge and prevention among KPs including S&amp;D reduction in community.</a:t>
                      </a:r>
                      <a:endParaRPr lang="en-US" sz="1600" b="0" i="0" u="none" strike="noStrike" dirty="0">
                        <a:solidFill>
                          <a:srgbClr val="000000"/>
                        </a:solidFill>
                        <a:effectLst/>
                        <a:latin typeface="Phetsarath OT" panose="02000500000000000001" pitchFamily="2" charset="2"/>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30,000</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PHO</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 </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494268787"/>
                  </a:ext>
                </a:extLst>
              </a:tr>
              <a:tr h="396510">
                <a:tc>
                  <a:txBody>
                    <a:bodyPr/>
                    <a:lstStyle/>
                    <a:p>
                      <a:pPr algn="r" fontAlgn="ctr"/>
                      <a:endParaRPr lang="en-US" sz="15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5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500" b="1" i="0" u="none" strike="noStrike" dirty="0">
                          <a:solidFill>
                            <a:srgbClr val="000000"/>
                          </a:solidFill>
                          <a:effectLst/>
                          <a:latin typeface="Calibri" panose="020F0502020204030204" pitchFamily="34" charset="0"/>
                        </a:rPr>
                        <a:t>84,040</a:t>
                      </a:r>
                    </a:p>
                  </a:txBody>
                  <a:tcPr marL="0" marR="0" marT="0" marB="0">
                    <a:solidFill>
                      <a:schemeClr val="accent2">
                        <a:lumMod val="20000"/>
                        <a:lumOff val="80000"/>
                      </a:schemeClr>
                    </a:solidFill>
                  </a:tcPr>
                </a:tc>
                <a:tc>
                  <a:txBody>
                    <a:bodyPr/>
                    <a:lstStyle/>
                    <a:p>
                      <a:pPr algn="ctr" fontAlgn="t"/>
                      <a:endParaRPr lang="en-US" sz="15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247189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8B61-D601-4A57-8930-DD69A4C77018}"/>
              </a:ext>
            </a:extLst>
          </p:cNvPr>
          <p:cNvSpPr>
            <a:spLocks noGrp="1"/>
          </p:cNvSpPr>
          <p:nvPr>
            <p:ph type="title"/>
          </p:nvPr>
        </p:nvSpPr>
        <p:spPr>
          <a:xfrm>
            <a:off x="0" y="2"/>
            <a:ext cx="12192000" cy="687476"/>
          </a:xfrm>
          <a:solidFill>
            <a:schemeClr val="accent5">
              <a:lumMod val="20000"/>
              <a:lumOff val="80000"/>
            </a:schemeClr>
          </a:solidFill>
        </p:spPr>
        <p:txBody>
          <a:bodyPr>
            <a:noAutofit/>
          </a:bodyPr>
          <a:lstStyle/>
          <a:p>
            <a:pPr algn="ctr"/>
            <a:r>
              <a:rPr lang="en-US" sz="3600" b="1" dirty="0">
                <a:latin typeface="Phetsarath OT" panose="02000500000000000001" pitchFamily="2" charset="2"/>
                <a:ea typeface="Phetsarath OT" panose="02000500000000000001" pitchFamily="2" charset="2"/>
                <a:cs typeface="Phetsarath OT" panose="02000500000000000001" pitchFamily="2" charset="2"/>
              </a:rPr>
              <a:t>Specific</a:t>
            </a:r>
            <a:r>
              <a:rPr lang="en-US" sz="3600" b="1" dirty="0">
                <a:latin typeface="Phetsarath OT" panose="02000500000000000001" pitchFamily="2" charset="2"/>
                <a:cs typeface="Phetsarath OT" panose="02000500000000000001" pitchFamily="2" charset="2"/>
              </a:rPr>
              <a:t> objective </a:t>
            </a:r>
            <a:r>
              <a:rPr lang="en-US" sz="3600" b="1" dirty="0">
                <a:latin typeface="Phetsarath OT" panose="02000500000000000001" pitchFamily="2" charset="2"/>
                <a:ea typeface="Phetsarath OT" panose="02000500000000000001" pitchFamily="2" charset="2"/>
                <a:cs typeface="Phetsarath OT" panose="02000500000000000001" pitchFamily="2" charset="2"/>
              </a:rPr>
              <a:t>PBC 6.2 </a:t>
            </a:r>
            <a:endParaRPr lang="en-US" sz="3600" b="1" dirty="0">
              <a:latin typeface="Phetsarath OT" panose="02000500000000000001" pitchFamily="2" charset="2"/>
              <a:cs typeface="Phetsarath OT" panose="02000500000000000001" pitchFamily="2" charset="2"/>
            </a:endParaRPr>
          </a:p>
        </p:txBody>
      </p:sp>
      <p:sp>
        <p:nvSpPr>
          <p:cNvPr id="4" name="Slide Number Placeholder 3">
            <a:extLst>
              <a:ext uri="{FF2B5EF4-FFF2-40B4-BE49-F238E27FC236}">
                <a16:creationId xmlns:a16="http://schemas.microsoft.com/office/drawing/2014/main" id="{9659B444-4F1F-4A05-A8C9-F835E32A29A3}"/>
              </a:ext>
            </a:extLst>
          </p:cNvPr>
          <p:cNvSpPr>
            <a:spLocks noGrp="1"/>
          </p:cNvSpPr>
          <p:nvPr>
            <p:ph type="sldNum" sz="quarter" idx="12"/>
          </p:nvPr>
        </p:nvSpPr>
        <p:spPr/>
        <p:txBody>
          <a:bodyPr/>
          <a:lstStyle/>
          <a:p>
            <a:fld id="{E7A56CC9-1E1E-41D9-B5D7-E375D2141498}" type="slidenum">
              <a:rPr lang="en-US" smtClean="0"/>
              <a:t>27</a:t>
            </a:fld>
            <a:endParaRPr lang="en-US" dirty="0"/>
          </a:p>
        </p:txBody>
      </p:sp>
      <p:sp>
        <p:nvSpPr>
          <p:cNvPr id="6" name="Content Placeholder 5">
            <a:extLst>
              <a:ext uri="{FF2B5EF4-FFF2-40B4-BE49-F238E27FC236}">
                <a16:creationId xmlns:a16="http://schemas.microsoft.com/office/drawing/2014/main" id="{A04D0E39-4FA2-7FA4-F22C-E9606A540CE4}"/>
              </a:ext>
            </a:extLst>
          </p:cNvPr>
          <p:cNvSpPr>
            <a:spLocks noGrp="1"/>
          </p:cNvSpPr>
          <p:nvPr>
            <p:ph idx="1"/>
          </p:nvPr>
        </p:nvSpPr>
        <p:spPr>
          <a:xfrm>
            <a:off x="94769" y="642793"/>
            <a:ext cx="12002461" cy="5346700"/>
          </a:xfrm>
        </p:spPr>
        <p:txBody>
          <a:bodyPr>
            <a:noAutofit/>
          </a:bodyPr>
          <a:lstStyle/>
          <a:p>
            <a:pPr marL="0" indent="0">
              <a:lnSpc>
                <a:spcPct val="100000"/>
              </a:lnSpc>
              <a:buNone/>
            </a:pPr>
            <a:r>
              <a:rPr lang="en-US" sz="2000" b="1" dirty="0">
                <a:solidFill>
                  <a:srgbClr val="FF0000"/>
                </a:solidFill>
              </a:rPr>
              <a:t>PBC 6.2</a:t>
            </a:r>
            <a:r>
              <a:rPr lang="en-US" sz="2000" b="1" dirty="0"/>
              <a:t>: </a:t>
            </a:r>
            <a:r>
              <a:rPr lang="en-US" sz="2000" dirty="0"/>
              <a:t>% MSM/TG in the 5 target sites that have received an HIV test during the reporting period and know their results: LPB, XYBL, BLKX, KM, VTE pro. </a:t>
            </a:r>
            <a:endParaRPr lang="en-US" sz="20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0000"/>
              </a:lnSpc>
              <a:buNone/>
            </a:pPr>
            <a:r>
              <a:rPr lang="en-US" sz="2000" b="1" dirty="0">
                <a:solidFill>
                  <a:srgbClr val="FF0000"/>
                </a:solidFill>
              </a:rPr>
              <a:t>Objective: </a:t>
            </a:r>
          </a:p>
          <a:p>
            <a:pPr marL="0" indent="0">
              <a:lnSpc>
                <a:spcPct val="100000"/>
              </a:lnSpc>
              <a:buNone/>
            </a:pPr>
            <a:r>
              <a:rPr lang="en-US" sz="2000" dirty="0"/>
              <a:t>To increase the HIV testing coverage among MSM/TG by updating and implementing the differentiated HIV service delivery and strengthening linkage to HIV prevention, treatment and care; and monitor the trend of HIV prevalence among key populations (MSM/TG)</a:t>
            </a:r>
          </a:p>
          <a:p>
            <a:pPr marL="0" indent="0">
              <a:lnSpc>
                <a:spcPct val="100000"/>
              </a:lnSpc>
              <a:buNone/>
            </a:pPr>
            <a:r>
              <a:rPr lang="en-US" sz="2000" b="1" dirty="0">
                <a:solidFill>
                  <a:srgbClr val="FF0000"/>
                </a:solidFill>
              </a:rPr>
              <a:t>Main Activities: </a:t>
            </a:r>
          </a:p>
          <a:p>
            <a:pPr marL="514350" indent="-514350">
              <a:lnSpc>
                <a:spcPct val="100000"/>
              </a:lnSpc>
              <a:buFont typeface="+mj-lt"/>
              <a:buAutoNum type="arabicPeriod"/>
            </a:pPr>
            <a:r>
              <a:rPr lang="en-US" sz="2000" b="1" dirty="0"/>
              <a:t>Implement community-based testing for MSM/TG </a:t>
            </a:r>
            <a:r>
              <a:rPr lang="en-US" sz="2000" dirty="0"/>
              <a:t>through outreach activity, mobile testing and peer led intervention with adopting of index testing and HIV self-testing.</a:t>
            </a:r>
          </a:p>
          <a:p>
            <a:pPr marL="514350" indent="-514350">
              <a:lnSpc>
                <a:spcPct val="100000"/>
              </a:lnSpc>
              <a:buFont typeface="+mj-lt"/>
              <a:buAutoNum type="arabicPeriod"/>
            </a:pPr>
            <a:r>
              <a:rPr lang="en-US" sz="2000" b="1" i="0" u="none" strike="noStrike" dirty="0">
                <a:solidFill>
                  <a:schemeClr val="tx1"/>
                </a:solidFill>
                <a:effectLst/>
                <a:latin typeface="Calibri" panose="020F0502020204030204" pitchFamily="34" charset="0"/>
              </a:rPr>
              <a:t>Establish community-based clinic </a:t>
            </a:r>
            <a:r>
              <a:rPr lang="en-US" sz="2000" b="0" i="0" u="none" strike="noStrike" dirty="0">
                <a:solidFill>
                  <a:schemeClr val="tx1"/>
                </a:solidFill>
                <a:effectLst/>
                <a:latin typeface="Calibri" panose="020F0502020204030204" pitchFamily="34" charset="0"/>
              </a:rPr>
              <a:t>as one-stop-shop at community level to provide HIV services including HIVST, ARV point of care, </a:t>
            </a:r>
            <a:r>
              <a:rPr lang="en-US" sz="2000" b="0" i="0" u="none" strike="noStrike" dirty="0" err="1">
                <a:solidFill>
                  <a:schemeClr val="tx1"/>
                </a:solidFill>
                <a:effectLst/>
                <a:latin typeface="Calibri" panose="020F0502020204030204" pitchFamily="34" charset="0"/>
              </a:rPr>
              <a:t>PrEP</a:t>
            </a:r>
            <a:r>
              <a:rPr lang="en-US" sz="2000" b="0" i="0" u="none" strike="noStrike" dirty="0">
                <a:solidFill>
                  <a:schemeClr val="tx1"/>
                </a:solidFill>
                <a:effectLst/>
                <a:latin typeface="Calibri" panose="020F0502020204030204" pitchFamily="34" charset="0"/>
              </a:rPr>
              <a:t> and </a:t>
            </a:r>
            <a:r>
              <a:rPr lang="en-US" sz="2000" b="0" i="0" u="none" strike="noStrike" dirty="0" err="1">
                <a:solidFill>
                  <a:schemeClr val="tx1"/>
                </a:solidFill>
                <a:effectLst/>
                <a:latin typeface="Calibri" panose="020F0502020204030204" pitchFamily="34" charset="0"/>
              </a:rPr>
              <a:t>condom&amp;lubricants</a:t>
            </a:r>
            <a:r>
              <a:rPr lang="en-US" sz="2000" b="0" i="0" u="none" strike="noStrike" dirty="0">
                <a:solidFill>
                  <a:schemeClr val="tx1"/>
                </a:solidFill>
                <a:effectLst/>
                <a:latin typeface="Calibri" panose="020F0502020204030204" pitchFamily="34" charset="0"/>
              </a:rPr>
              <a:t> for prevention in priority locations.</a:t>
            </a:r>
          </a:p>
          <a:p>
            <a:pPr marL="514350" indent="-514350">
              <a:lnSpc>
                <a:spcPct val="100000"/>
              </a:lnSpc>
              <a:buFont typeface="+mj-lt"/>
              <a:buAutoNum type="arabicPeriod"/>
            </a:pPr>
            <a:r>
              <a:rPr lang="en-US" sz="2000" b="1" dirty="0"/>
              <a:t>Virtual intervention/Online reach and link to test ‘</a:t>
            </a:r>
            <a:r>
              <a:rPr lang="en-US" sz="2000" b="1" dirty="0" err="1"/>
              <a:t>testVTE</a:t>
            </a:r>
            <a:r>
              <a:rPr lang="en-US" sz="2000" b="1" dirty="0"/>
              <a:t> &amp; </a:t>
            </a:r>
            <a:r>
              <a:rPr lang="en-US" sz="2000" b="1" dirty="0" err="1"/>
              <a:t>MatesDer</a:t>
            </a:r>
            <a:r>
              <a:rPr lang="en-US" sz="2000" b="1" dirty="0"/>
              <a:t>’</a:t>
            </a:r>
            <a:r>
              <a:rPr lang="en-US" sz="2000" dirty="0"/>
              <a:t>, focus on MSM/TG and young population</a:t>
            </a:r>
            <a:endParaRPr lang="en-US" sz="2000" b="1" dirty="0"/>
          </a:p>
          <a:p>
            <a:pPr marL="514350" indent="-514350">
              <a:lnSpc>
                <a:spcPct val="100000"/>
              </a:lnSpc>
              <a:buFont typeface="+mj-lt"/>
              <a:buAutoNum type="arabicPeriod"/>
            </a:pPr>
            <a:r>
              <a:rPr lang="en-US" sz="2000" b="1" dirty="0"/>
              <a:t>community awareness raising for HIV prevention and S&amp;D reduction in community</a:t>
            </a:r>
            <a:r>
              <a:rPr lang="en-US" sz="2000" dirty="0"/>
              <a:t>, incorporating with CLM: Public awareness on HIV prevention including S&amp;D reduction at community level</a:t>
            </a:r>
            <a:r>
              <a:rPr lang="en-US" sz="2000" dirty="0">
                <a:solidFill>
                  <a:schemeClr val="tx1"/>
                </a:solidFill>
              </a:rPr>
              <a:t> </a:t>
            </a:r>
            <a:endParaRPr lang="en-US" sz="2000" dirty="0"/>
          </a:p>
          <a:p>
            <a:pPr marL="514350" indent="-514350">
              <a:lnSpc>
                <a:spcPct val="100000"/>
              </a:lnSpc>
              <a:buFont typeface="+mj-lt"/>
              <a:buAutoNum type="arabicPeriod"/>
            </a:pPr>
            <a:r>
              <a:rPr lang="en-US" sz="2000" b="1" dirty="0"/>
              <a:t>Strengthen on strategic information system </a:t>
            </a:r>
            <a:r>
              <a:rPr lang="en-US" sz="2000" dirty="0"/>
              <a:t>(M&amp;E capacity building and coordination, RDQA), including HIV sentinel surveillance for KPs: Conduct HIV sentinel surveillance among MSM/TG</a:t>
            </a:r>
          </a:p>
          <a:p>
            <a:pPr marL="0" indent="0">
              <a:lnSpc>
                <a:spcPct val="100000"/>
              </a:lnSpc>
              <a:buNone/>
            </a:pPr>
            <a:endParaRPr lang="en-US" sz="2000" b="1" dirty="0"/>
          </a:p>
        </p:txBody>
      </p:sp>
    </p:spTree>
    <p:extLst>
      <p:ext uri="{BB962C8B-B14F-4D97-AF65-F5344CB8AC3E}">
        <p14:creationId xmlns:p14="http://schemas.microsoft.com/office/powerpoint/2010/main" val="2544435755"/>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200" y="0"/>
            <a:ext cx="10515600" cy="805307"/>
          </a:xfrm>
        </p:spPr>
        <p:txBody>
          <a:bodyPr>
            <a:normAutofit/>
          </a:bodyPr>
          <a:lstStyle/>
          <a:p>
            <a:pPr algn="ctr"/>
            <a:r>
              <a:rPr lang="en-US" sz="36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2961113009"/>
              </p:ext>
            </p:extLst>
          </p:nvPr>
        </p:nvGraphicFramePr>
        <p:xfrm>
          <a:off x="159220" y="726479"/>
          <a:ext cx="11873559" cy="5973868"/>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5">
                  <a:extLst>
                    <a:ext uri="{9D8B030D-6E8A-4147-A177-3AD203B41FA5}">
                      <a16:colId xmlns:a16="http://schemas.microsoft.com/office/drawing/2014/main" val="1994031963"/>
                    </a:ext>
                  </a:extLst>
                </a:gridCol>
                <a:gridCol w="1312786">
                  <a:extLst>
                    <a:ext uri="{9D8B030D-6E8A-4147-A177-3AD203B41FA5}">
                      <a16:colId xmlns:a16="http://schemas.microsoft.com/office/drawing/2014/main" val="290873290"/>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384916">
                <a:tc rowSpan="2">
                  <a:txBody>
                    <a:bodyPr/>
                    <a:lstStyle/>
                    <a:p>
                      <a:pPr algn="ctr" fontAlgn="ctr"/>
                      <a:r>
                        <a:rPr lang="en-US" sz="1800" u="none" strike="noStrike" dirty="0">
                          <a:solidFill>
                            <a:schemeClr val="bg1"/>
                          </a:solidFill>
                          <a:effectLst/>
                        </a:rPr>
                        <a:t>Activity Code</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Activity Description</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 Budget (US$)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800" u="none" strike="noStrike" dirty="0">
                          <a:solidFill>
                            <a:schemeClr val="bg1"/>
                          </a:solidFill>
                          <a:effectLst/>
                        </a:rPr>
                        <a:t>Implementing Agency </a:t>
                      </a:r>
                      <a:endParaRPr lang="en-US" sz="18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300" u="none" strike="noStrike" dirty="0">
                          <a:solidFill>
                            <a:schemeClr val="bg1"/>
                          </a:solidFill>
                          <a:effectLst/>
                        </a:rPr>
                        <a:t>Implementation Month</a:t>
                      </a:r>
                      <a:endParaRPr lang="en-US"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4158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481649">
                <a:tc gridSpan="16">
                  <a:txBody>
                    <a:bodyPr/>
                    <a:lstStyle/>
                    <a:p>
                      <a:pPr algn="l" fontAlgn="ctr"/>
                      <a:r>
                        <a:rPr lang="en-US" sz="1800" u="none" strike="noStrike" dirty="0">
                          <a:effectLst/>
                        </a:rPr>
                        <a:t> </a:t>
                      </a:r>
                      <a:r>
                        <a:rPr lang="en-US" sz="2000" u="none" strike="noStrike" dirty="0">
                          <a:effectLst/>
                        </a:rPr>
                        <a:t>PBC 6.2      I</a:t>
                      </a:r>
                      <a:r>
                        <a:rPr lang="en-US" sz="2000" dirty="0"/>
                        <a:t>ncrease the HIV testing coverage among MSM/TG</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659755">
                <a:tc>
                  <a:txBody>
                    <a:bodyPr/>
                    <a:lstStyle/>
                    <a:p>
                      <a:pPr algn="ctr" fontAlgn="ctr"/>
                      <a:r>
                        <a:rPr lang="en-US" sz="1400" b="0" i="0" u="none" strike="noStrike" dirty="0">
                          <a:solidFill>
                            <a:srgbClr val="000000"/>
                          </a:solidFill>
                          <a:effectLst/>
                          <a:latin typeface="Calibri" panose="020F0502020204030204" pitchFamily="34" charset="0"/>
                        </a:rPr>
                        <a:t>PBC 6.2.1</a:t>
                      </a:r>
                    </a:p>
                  </a:txBody>
                  <a:tcPr marL="0" marR="0" marT="0" marB="0" anchor="ctr"/>
                </a:tc>
                <a:tc>
                  <a:txBody>
                    <a:bodyPr/>
                    <a:lstStyle/>
                    <a:p>
                      <a:pPr algn="l" fontAlgn="t"/>
                      <a:r>
                        <a:rPr lang="en-US" sz="1400" u="none" strike="noStrike" dirty="0">
                          <a:effectLst/>
                        </a:rPr>
                        <a:t>Update the mapping of locations and sub -populations of MSM/TG and HIV prevalence to inform program planning for 5 target provinces</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10,800 </a:t>
                      </a:r>
                    </a:p>
                  </a:txBody>
                  <a:tcPr marL="0" marR="0" marT="0" marB="0"/>
                </a:tc>
                <a:tc>
                  <a:txBody>
                    <a:bodyPr/>
                    <a:lstStyle/>
                    <a:p>
                      <a:pPr algn="ctr" fontAlgn="t"/>
                      <a:r>
                        <a:rPr lang="en-US" sz="1500" b="0" i="0" u="none" strike="noStrike" dirty="0">
                          <a:solidFill>
                            <a:srgbClr val="000000"/>
                          </a:solidFill>
                          <a:effectLst/>
                          <a:latin typeface="Calibri" panose="020F0502020204030204" pitchFamily="34" charset="0"/>
                        </a:rPr>
                        <a:t>CHAS</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 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553258046"/>
                  </a:ext>
                </a:extLst>
              </a:tr>
              <a:tr h="754006">
                <a:tc>
                  <a:txBody>
                    <a:bodyPr/>
                    <a:lstStyle/>
                    <a:p>
                      <a:pPr algn="ctr" fontAlgn="ctr"/>
                      <a:r>
                        <a:rPr lang="en-US" sz="1600" b="0" i="0" u="none" strike="noStrike" dirty="0">
                          <a:solidFill>
                            <a:srgbClr val="000000"/>
                          </a:solidFill>
                          <a:effectLst/>
                          <a:latin typeface="Calibri" panose="020F0502020204030204" pitchFamily="34" charset="0"/>
                        </a:rPr>
                        <a:t>PBC 6.2.2</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Outreach activity/Peer-Led testing/Mobile testing for HIV among MSM/TG in community and hot spot of high burden areas </a:t>
                      </a:r>
                      <a:r>
                        <a:rPr lang="en-US" sz="1600" b="0" i="0" u="none" strike="noStrike" dirty="0">
                          <a:solidFill>
                            <a:schemeClr val="tx1"/>
                          </a:solidFill>
                          <a:effectLst/>
                          <a:latin typeface="Calibri" panose="020F0502020204030204" pitchFamily="34" charset="0"/>
                        </a:rPr>
                        <a:t>in BLX  province</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3,840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 </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888431817"/>
                  </a:ext>
                </a:extLst>
              </a:tr>
              <a:tr h="754006">
                <a:tc>
                  <a:txBody>
                    <a:bodyPr/>
                    <a:lstStyle/>
                    <a:p>
                      <a:pPr algn="ctr" fontAlgn="ctr"/>
                      <a:r>
                        <a:rPr lang="en-US" sz="1600" b="0" i="0" u="none" strike="noStrike" dirty="0">
                          <a:solidFill>
                            <a:srgbClr val="000000"/>
                          </a:solidFill>
                          <a:effectLst/>
                          <a:latin typeface="Calibri" panose="020F0502020204030204" pitchFamily="34" charset="0"/>
                        </a:rPr>
                        <a:t>PBC 6.2.3</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Salary for PEs to conduct HIV services (CBT,HIVST) in community and hot spot in high burden areas. Assumption is 200$/month/PE @ 4PEs contracted for BLX province</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9,600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35307270"/>
                  </a:ext>
                </a:extLst>
              </a:tr>
              <a:tr h="754006">
                <a:tc>
                  <a:txBody>
                    <a:bodyPr/>
                    <a:lstStyle/>
                    <a:p>
                      <a:pPr algn="ctr" fontAlgn="ctr"/>
                      <a:r>
                        <a:rPr lang="en-US" sz="1600" b="0" i="0" u="none" strike="noStrike" dirty="0">
                          <a:solidFill>
                            <a:srgbClr val="000000"/>
                          </a:solidFill>
                          <a:effectLst/>
                          <a:latin typeface="Calibri" panose="020F0502020204030204" pitchFamily="34" charset="0"/>
                        </a:rPr>
                        <a:t>PBC 6.2.4</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Performance based incentive for MSM outreach who refer MSM HIV positive to treatment site  (Cost assumption is 10$/person@ 46 MSM/TG HIV+). </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460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754006">
                <a:tc>
                  <a:txBody>
                    <a:bodyPr/>
                    <a:lstStyle/>
                    <a:p>
                      <a:pPr algn="ctr" fontAlgn="ctr"/>
                      <a:r>
                        <a:rPr lang="en-US" sz="1600" b="0" i="0" u="none" strike="noStrike" dirty="0">
                          <a:solidFill>
                            <a:srgbClr val="000000"/>
                          </a:solidFill>
                          <a:effectLst/>
                          <a:latin typeface="Calibri" panose="020F0502020204030204" pitchFamily="34" charset="0"/>
                        </a:rPr>
                        <a:t>PBC 6.2.5</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Site mentoring and coaching for PHO/DHO staff - to mentor on quality of HIV testing services and outreach activity, CBT, HIVST including DQA at district level. </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21,000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PHO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069106791"/>
                  </a:ext>
                </a:extLst>
              </a:tr>
              <a:tr h="606935">
                <a:tc>
                  <a:txBody>
                    <a:bodyPr/>
                    <a:lstStyle/>
                    <a:p>
                      <a:pPr algn="ctr" fontAlgn="ctr"/>
                      <a:r>
                        <a:rPr lang="en-US" sz="1600" b="0" i="0" u="none" strike="noStrike" dirty="0">
                          <a:solidFill>
                            <a:srgbClr val="000000"/>
                          </a:solidFill>
                          <a:effectLst/>
                          <a:latin typeface="Calibri" panose="020F0502020204030204" pitchFamily="34" charset="0"/>
                        </a:rPr>
                        <a:t>PBC 6.2.14</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Project coordination and management cost for PHO</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21,600</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PHO</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2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494268787"/>
                  </a:ext>
                </a:extLst>
              </a:tr>
              <a:tr h="408698">
                <a:tc>
                  <a:txBody>
                    <a:bodyPr/>
                    <a:lstStyle/>
                    <a:p>
                      <a:pPr algn="r" fontAlgn="ctr"/>
                      <a:endParaRPr lang="en-US" sz="15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5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500" b="1" i="0" u="none" strike="noStrike" dirty="0">
                          <a:solidFill>
                            <a:srgbClr val="000000"/>
                          </a:solidFill>
                          <a:effectLst/>
                          <a:latin typeface="Calibri" panose="020F0502020204030204" pitchFamily="34" charset="0"/>
                        </a:rPr>
                        <a:t>67,300</a:t>
                      </a:r>
                    </a:p>
                  </a:txBody>
                  <a:tcPr marL="0" marR="0" marT="0" marB="0">
                    <a:solidFill>
                      <a:schemeClr val="accent2">
                        <a:lumMod val="20000"/>
                        <a:lumOff val="80000"/>
                      </a:schemeClr>
                    </a:solidFill>
                  </a:tcPr>
                </a:tc>
                <a:tc>
                  <a:txBody>
                    <a:bodyPr/>
                    <a:lstStyle/>
                    <a:p>
                      <a:pPr algn="ctr" fontAlgn="t"/>
                      <a:endParaRPr lang="en-US" sz="15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2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1558334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200" y="0"/>
            <a:ext cx="10515600" cy="805307"/>
          </a:xfrm>
        </p:spPr>
        <p:txBody>
          <a:bodyPr>
            <a:normAutofit/>
          </a:bodyPr>
          <a:lstStyle/>
          <a:p>
            <a:pPr algn="ctr"/>
            <a:r>
              <a:rPr lang="en-US" sz="36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3057305427"/>
              </p:ext>
            </p:extLst>
          </p:nvPr>
        </p:nvGraphicFramePr>
        <p:xfrm>
          <a:off x="70945" y="671300"/>
          <a:ext cx="11873559" cy="6154227"/>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5">
                  <a:extLst>
                    <a:ext uri="{9D8B030D-6E8A-4147-A177-3AD203B41FA5}">
                      <a16:colId xmlns:a16="http://schemas.microsoft.com/office/drawing/2014/main" val="1994031963"/>
                    </a:ext>
                  </a:extLst>
                </a:gridCol>
                <a:gridCol w="1312786">
                  <a:extLst>
                    <a:ext uri="{9D8B030D-6E8A-4147-A177-3AD203B41FA5}">
                      <a16:colId xmlns:a16="http://schemas.microsoft.com/office/drawing/2014/main" val="290873290"/>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373437">
                <a:tc rowSpan="2">
                  <a:txBody>
                    <a:bodyPr/>
                    <a:lstStyle/>
                    <a:p>
                      <a:pPr algn="ctr" fontAlgn="ctr"/>
                      <a:r>
                        <a:rPr lang="en-US" sz="1600" u="none" strike="noStrike" dirty="0">
                          <a:solidFill>
                            <a:schemeClr val="bg1"/>
                          </a:solidFill>
                          <a:effectLst/>
                        </a:rPr>
                        <a:t>Activity Code</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Activity Description</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 Budget (US$)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Implementing Agency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600" u="none" strike="noStrike" dirty="0">
                          <a:solidFill>
                            <a:schemeClr val="bg1"/>
                          </a:solidFill>
                          <a:effectLst/>
                        </a:rPr>
                        <a:t>Implementation Month</a:t>
                      </a:r>
                      <a:endParaRPr lang="en-US" sz="1600"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1770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467285">
                <a:tc gridSpan="16">
                  <a:txBody>
                    <a:bodyPr/>
                    <a:lstStyle/>
                    <a:p>
                      <a:pPr algn="l" fontAlgn="ctr"/>
                      <a:r>
                        <a:rPr lang="en-US" sz="1600" u="none" strike="noStrike" dirty="0">
                          <a:effectLst/>
                        </a:rPr>
                        <a:t> PBC 6.2     I</a:t>
                      </a:r>
                      <a:r>
                        <a:rPr lang="en-US" sz="1600" dirty="0"/>
                        <a:t>ncrease the HIV testing coverage among MSM/TG </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670035">
                <a:tc>
                  <a:txBody>
                    <a:bodyPr/>
                    <a:lstStyle/>
                    <a:p>
                      <a:pPr algn="ctr" fontAlgn="ctr"/>
                      <a:r>
                        <a:rPr lang="en-US" sz="1600" b="0" i="0" u="none" strike="noStrike" dirty="0">
                          <a:solidFill>
                            <a:srgbClr val="000000"/>
                          </a:solidFill>
                          <a:effectLst/>
                          <a:latin typeface="Calibri" panose="020F0502020204030204" pitchFamily="34" charset="0"/>
                        </a:rPr>
                        <a:t>PBC 6.2.6</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Refresh training on HIV services for community workers to update HIV prevention and testing strategy among MSM/TG – 3 days training with total 30 participants</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7,344 </a:t>
                      </a:r>
                    </a:p>
                  </a:txBody>
                  <a:tcPr marL="0" marR="0" marT="0" marB="0"/>
                </a:tc>
                <a:tc>
                  <a:txBody>
                    <a:bodyPr/>
                    <a:lstStyle/>
                    <a:p>
                      <a:pPr algn="ctr" fontAlgn="t"/>
                      <a:r>
                        <a:rPr lang="en-US" sz="1600" b="0" i="0" u="none" strike="noStrike" dirty="0" err="1">
                          <a:solidFill>
                            <a:srgbClr val="000000"/>
                          </a:solidFill>
                          <a:effectLst/>
                          <a:latin typeface="Calibri" panose="020F0502020204030204" pitchFamily="34" charset="0"/>
                        </a:rPr>
                        <a:t>CHias</a:t>
                      </a:r>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 </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 </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 </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35307270"/>
                  </a:ext>
                </a:extLst>
              </a:tr>
              <a:tr h="608493">
                <a:tc>
                  <a:txBody>
                    <a:bodyPr/>
                    <a:lstStyle/>
                    <a:p>
                      <a:pPr algn="ctr" fontAlgn="ctr"/>
                      <a:r>
                        <a:rPr lang="en-US" sz="1600" b="0" i="0" u="none" strike="noStrike" dirty="0">
                          <a:solidFill>
                            <a:srgbClr val="000000"/>
                          </a:solidFill>
                          <a:effectLst/>
                          <a:latin typeface="Calibri" panose="020F0502020204030204" pitchFamily="34" charset="0"/>
                        </a:rPr>
                        <a:t>PBC 6.2.7</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Outreach activity/Peer-Led testing/Mobile testing for HIV among MSM/TG in community and hot spot of high burden areas. Cost assumption is 6$@70 clients/month in 4 target provinces.</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20,160 </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CHias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588835">
                <a:tc>
                  <a:txBody>
                    <a:bodyPr/>
                    <a:lstStyle/>
                    <a:p>
                      <a:pPr algn="ctr" fontAlgn="ctr"/>
                      <a:r>
                        <a:rPr lang="en-US" sz="1600" b="0" i="0" u="none" strike="noStrike" dirty="0">
                          <a:solidFill>
                            <a:srgbClr val="000000"/>
                          </a:solidFill>
                          <a:effectLst/>
                          <a:latin typeface="Calibri" panose="020F0502020204030204" pitchFamily="34" charset="0"/>
                        </a:rPr>
                        <a:t>PBC 6.2.8</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Salary for PEs to conduct HIV services in community and hot spot in high burden areas. Assumption is 200$/month/PE @ 16 COSs contracted for 4 target provinces</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38,400 </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CHias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 </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069106791"/>
                  </a:ext>
                </a:extLst>
              </a:tr>
              <a:tr h="588835">
                <a:tc>
                  <a:txBody>
                    <a:bodyPr/>
                    <a:lstStyle/>
                    <a:p>
                      <a:pPr algn="ctr" fontAlgn="ctr"/>
                      <a:r>
                        <a:rPr lang="en-US" sz="1600" b="0" i="0" u="none" strike="noStrike" dirty="0">
                          <a:solidFill>
                            <a:srgbClr val="000000"/>
                          </a:solidFill>
                          <a:effectLst/>
                          <a:latin typeface="Calibri" panose="020F0502020204030204" pitchFamily="34" charset="0"/>
                        </a:rPr>
                        <a:t>PBC 6.2.9</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Performance based incentive for MSM outreach who refer MSM HIV positive to treatment site  (Cost assumption of 10$/person). Target: 400 in 2024, 500  in 2025, 600 in 2026.</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                          4,000 </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CHias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 </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494268787"/>
                  </a:ext>
                </a:extLst>
              </a:tr>
              <a:tr h="588835">
                <a:tc>
                  <a:txBody>
                    <a:bodyPr/>
                    <a:lstStyle/>
                    <a:p>
                      <a:pPr algn="ctr" fontAlgn="ctr"/>
                      <a:r>
                        <a:rPr lang="en-US" sz="1600" b="0" i="0" u="none" strike="noStrike" dirty="0">
                          <a:solidFill>
                            <a:srgbClr val="000000"/>
                          </a:solidFill>
                          <a:effectLst/>
                          <a:latin typeface="Calibri" panose="020F0502020204030204" pitchFamily="34" charset="0"/>
                        </a:rPr>
                        <a:t>PBC 6.2.10</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Site supervision for CSO staff - to mentor and supervise on quality of outreach services including CBT, HIVST and DQA at site level. </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10,000 </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CHias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highlight>
                            <a:srgbClr val="FFFFFF"/>
                          </a:highlight>
                          <a:latin typeface="Calibri" panose="020F0502020204030204" pitchFamily="34" charset="0"/>
                        </a:rPr>
                        <a:t>x</a:t>
                      </a: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highlight>
                          <a:srgbClr val="FFFFFF"/>
                        </a:highligh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highlight>
                            <a:srgbClr val="FFFFFF"/>
                          </a:highlight>
                          <a:latin typeface="Calibri" panose="020F0502020204030204" pitchFamily="34" charset="0"/>
                        </a:rPr>
                        <a:t>x</a:t>
                      </a:r>
                    </a:p>
                  </a:txBody>
                  <a:tcPr marL="0" marR="0" marT="0" marB="0"/>
                </a:tc>
                <a:extLst>
                  <a:ext uri="{0D108BD9-81ED-4DB2-BD59-A6C34878D82A}">
                    <a16:rowId xmlns:a16="http://schemas.microsoft.com/office/drawing/2014/main" val="2766925067"/>
                  </a:ext>
                </a:extLst>
              </a:tr>
              <a:tr h="58883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PBC 6.2.11</a:t>
                      </a:r>
                    </a:p>
                    <a:p>
                      <a:pPr algn="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Project management cost (Salary for </a:t>
                      </a:r>
                      <a:r>
                        <a:rPr lang="en-US" sz="1600" b="0" i="0" u="none" strike="noStrike" dirty="0" err="1">
                          <a:solidFill>
                            <a:srgbClr val="000000"/>
                          </a:solidFill>
                          <a:effectLst/>
                          <a:latin typeface="Calibri" panose="020F0502020204030204" pitchFamily="34" charset="0"/>
                        </a:rPr>
                        <a:t>CHias</a:t>
                      </a:r>
                      <a:r>
                        <a:rPr lang="en-US" sz="1600" b="0" i="0" u="none" strike="noStrike" dirty="0">
                          <a:solidFill>
                            <a:srgbClr val="000000"/>
                          </a:solidFill>
                          <a:effectLst/>
                          <a:latin typeface="Calibri" panose="020F0502020204030204" pitchFamily="34" charset="0"/>
                        </a:rPr>
                        <a:t> staff and office running cost)</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24,413</a:t>
                      </a:r>
                    </a:p>
                  </a:txBody>
                  <a:tcPr marL="0" marR="0" marT="0" marB="0"/>
                </a:tc>
                <a:tc>
                  <a:txBody>
                    <a:bodyPr/>
                    <a:lstStyle/>
                    <a:p>
                      <a:pPr algn="ctr" fontAlgn="t"/>
                      <a:r>
                        <a:rPr lang="en-US" sz="1600" b="0" i="0" u="none" strike="noStrike" dirty="0" err="1">
                          <a:solidFill>
                            <a:srgbClr val="000000"/>
                          </a:solidFill>
                          <a:effectLst/>
                          <a:latin typeface="Calibri" panose="020F0502020204030204" pitchFamily="34" charset="0"/>
                        </a:rPr>
                        <a:t>CHias</a:t>
                      </a:r>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 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 </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881189656"/>
                  </a:ext>
                </a:extLst>
              </a:tr>
              <a:tr h="396510">
                <a:tc>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6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600" b="1" i="0" u="none" strike="noStrike" dirty="0">
                          <a:solidFill>
                            <a:srgbClr val="000000"/>
                          </a:solidFill>
                          <a:effectLst/>
                          <a:latin typeface="Calibri" panose="020F0502020204030204" pitchFamily="34" charset="0"/>
                        </a:rPr>
                        <a:t>104,317</a:t>
                      </a: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243302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122F08E-612E-AE4C-BF1D-2784140CA710}"/>
              </a:ext>
            </a:extLst>
          </p:cNvPr>
          <p:cNvSpPr/>
          <p:nvPr/>
        </p:nvSpPr>
        <p:spPr>
          <a:xfrm>
            <a:off x="3089370" y="821771"/>
            <a:ext cx="7795463" cy="790219"/>
          </a:xfrm>
          <a:prstGeom prst="roundRect">
            <a:avLst>
              <a:gd name="adj"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70C0"/>
                </a:solidFill>
              </a:rPr>
              <a:t>NSP Goal</a:t>
            </a:r>
          </a:p>
        </p:txBody>
      </p:sp>
      <p:sp>
        <p:nvSpPr>
          <p:cNvPr id="5" name="Rounded Rectangle 4">
            <a:extLst>
              <a:ext uri="{FF2B5EF4-FFF2-40B4-BE49-F238E27FC236}">
                <a16:creationId xmlns:a16="http://schemas.microsoft.com/office/drawing/2014/main" id="{5212C04C-F874-7C4D-9A94-DBCAF85EF818}"/>
              </a:ext>
            </a:extLst>
          </p:cNvPr>
          <p:cNvSpPr/>
          <p:nvPr/>
        </p:nvSpPr>
        <p:spPr>
          <a:xfrm>
            <a:off x="1816100" y="2103185"/>
            <a:ext cx="9113542" cy="125341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70C0"/>
                </a:solidFill>
              </a:rPr>
              <a:t>Objective</a:t>
            </a:r>
            <a:endParaRPr lang="en-US" sz="2400" dirty="0"/>
          </a:p>
        </p:txBody>
      </p:sp>
      <p:sp>
        <p:nvSpPr>
          <p:cNvPr id="6" name="Rounded Rectangle 5">
            <a:extLst>
              <a:ext uri="{FF2B5EF4-FFF2-40B4-BE49-F238E27FC236}">
                <a16:creationId xmlns:a16="http://schemas.microsoft.com/office/drawing/2014/main" id="{263ACFAE-9895-DF43-981A-E1B1532A2ADD}"/>
              </a:ext>
            </a:extLst>
          </p:cNvPr>
          <p:cNvSpPr/>
          <p:nvPr/>
        </p:nvSpPr>
        <p:spPr>
          <a:xfrm>
            <a:off x="1816099" y="3528938"/>
            <a:ext cx="9051372" cy="3193065"/>
          </a:xfrm>
          <a:prstGeom prst="roundRect">
            <a:avLst>
              <a:gd name="adj" fmla="val 897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70C0"/>
                </a:solidFill>
              </a:rPr>
              <a:t>Intervention</a:t>
            </a:r>
            <a:endParaRPr lang="en-US" dirty="0"/>
          </a:p>
        </p:txBody>
      </p:sp>
      <p:sp>
        <p:nvSpPr>
          <p:cNvPr id="4" name="Rounded Rectangle 3">
            <a:extLst>
              <a:ext uri="{FF2B5EF4-FFF2-40B4-BE49-F238E27FC236}">
                <a16:creationId xmlns:a16="http://schemas.microsoft.com/office/drawing/2014/main" id="{4BE026BA-4C11-784B-AD19-B7A3A72C741E}"/>
              </a:ext>
            </a:extLst>
          </p:cNvPr>
          <p:cNvSpPr/>
          <p:nvPr/>
        </p:nvSpPr>
        <p:spPr>
          <a:xfrm>
            <a:off x="4366485" y="839398"/>
            <a:ext cx="7795463" cy="746663"/>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n-GB" b="1" dirty="0"/>
              <a:t>End the transmission and limit the impact of HIV and AIDS in Lao PDR by 2030</a:t>
            </a:r>
            <a:endParaRPr lang="en-US" b="1" dirty="0"/>
          </a:p>
        </p:txBody>
      </p:sp>
      <p:sp>
        <p:nvSpPr>
          <p:cNvPr id="10" name="Rounded Rectangle 9">
            <a:extLst>
              <a:ext uri="{FF2B5EF4-FFF2-40B4-BE49-F238E27FC236}">
                <a16:creationId xmlns:a16="http://schemas.microsoft.com/office/drawing/2014/main" id="{26F71FB5-0086-6841-853B-B92CA5691610}"/>
              </a:ext>
            </a:extLst>
          </p:cNvPr>
          <p:cNvSpPr/>
          <p:nvPr/>
        </p:nvSpPr>
        <p:spPr>
          <a:xfrm>
            <a:off x="8444204" y="2095782"/>
            <a:ext cx="2332652" cy="1016000"/>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r>
              <a:rPr lang="en-GB" sz="1600" dirty="0"/>
              <a:t>3. Increase access to quality </a:t>
            </a:r>
            <a:r>
              <a:rPr lang="en-GB" sz="1600" b="1" dirty="0">
                <a:solidFill>
                  <a:srgbClr val="FF0000"/>
                </a:solidFill>
              </a:rPr>
              <a:t>treatment and care services </a:t>
            </a:r>
            <a:endParaRPr lang="en-US" sz="1600" b="1" dirty="0">
              <a:solidFill>
                <a:srgbClr val="FF0000"/>
              </a:solidFill>
            </a:endParaRPr>
          </a:p>
        </p:txBody>
      </p:sp>
      <p:sp>
        <p:nvSpPr>
          <p:cNvPr id="11" name="Rounded Rectangle 10">
            <a:extLst>
              <a:ext uri="{FF2B5EF4-FFF2-40B4-BE49-F238E27FC236}">
                <a16:creationId xmlns:a16="http://schemas.microsoft.com/office/drawing/2014/main" id="{EFA64727-B95F-6A4E-8D07-DDD8B1D80407}"/>
              </a:ext>
            </a:extLst>
          </p:cNvPr>
          <p:cNvSpPr/>
          <p:nvPr/>
        </p:nvSpPr>
        <p:spPr>
          <a:xfrm>
            <a:off x="3356461" y="2078914"/>
            <a:ext cx="2154182" cy="1016000"/>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r>
              <a:rPr lang="en-GB" sz="1400" dirty="0"/>
              <a:t>1. Strengthen an </a:t>
            </a:r>
            <a:r>
              <a:rPr lang="en-GB" sz="1400" b="1" dirty="0">
                <a:solidFill>
                  <a:srgbClr val="FF0000"/>
                </a:solidFill>
              </a:rPr>
              <a:t>enabling environment </a:t>
            </a:r>
            <a:r>
              <a:rPr lang="en-GB" sz="1400" dirty="0"/>
              <a:t>for an effective HIV/AIDS response </a:t>
            </a:r>
          </a:p>
        </p:txBody>
      </p:sp>
      <p:sp>
        <p:nvSpPr>
          <p:cNvPr id="12" name="Rounded Rectangle 11">
            <a:extLst>
              <a:ext uri="{FF2B5EF4-FFF2-40B4-BE49-F238E27FC236}">
                <a16:creationId xmlns:a16="http://schemas.microsoft.com/office/drawing/2014/main" id="{3278ACF8-99B1-2645-87E8-3A7CB9DD10B6}"/>
              </a:ext>
            </a:extLst>
          </p:cNvPr>
          <p:cNvSpPr/>
          <p:nvPr/>
        </p:nvSpPr>
        <p:spPr>
          <a:xfrm>
            <a:off x="5980305" y="2128746"/>
            <a:ext cx="2154182" cy="999637"/>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r>
              <a:rPr lang="en-GB" sz="1600" dirty="0"/>
              <a:t>2. Improve access to quality </a:t>
            </a:r>
            <a:r>
              <a:rPr lang="en-GB" sz="1600" b="1" dirty="0">
                <a:solidFill>
                  <a:srgbClr val="FF0000"/>
                </a:solidFill>
              </a:rPr>
              <a:t>prevention</a:t>
            </a:r>
            <a:r>
              <a:rPr lang="en-GB" sz="1600" b="1" dirty="0"/>
              <a:t> </a:t>
            </a:r>
            <a:r>
              <a:rPr lang="en-GB" sz="1400" b="1" dirty="0">
                <a:solidFill>
                  <a:srgbClr val="FF0000"/>
                </a:solidFill>
              </a:rPr>
              <a:t>services</a:t>
            </a:r>
            <a:endParaRPr lang="en-GB" sz="1600" b="1" dirty="0">
              <a:solidFill>
                <a:srgbClr val="FF0000"/>
              </a:solidFill>
            </a:endParaRPr>
          </a:p>
        </p:txBody>
      </p:sp>
      <p:sp>
        <p:nvSpPr>
          <p:cNvPr id="13" name="Rounded Rectangle 12">
            <a:extLst>
              <a:ext uri="{FF2B5EF4-FFF2-40B4-BE49-F238E27FC236}">
                <a16:creationId xmlns:a16="http://schemas.microsoft.com/office/drawing/2014/main" id="{AE5EF64E-54C8-1040-8297-E57E2DF28315}"/>
              </a:ext>
            </a:extLst>
          </p:cNvPr>
          <p:cNvSpPr/>
          <p:nvPr/>
        </p:nvSpPr>
        <p:spPr>
          <a:xfrm>
            <a:off x="8705461" y="3528938"/>
            <a:ext cx="2162010" cy="3193065"/>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122238" indent="-122238">
              <a:buFont typeface="Arial" panose="020B0604020202020204" pitchFamily="34" charset="0"/>
              <a:buChar char="•"/>
            </a:pPr>
            <a:r>
              <a:rPr lang="en-GB" sz="1600" b="1" dirty="0">
                <a:solidFill>
                  <a:srgbClr val="0070C0"/>
                </a:solidFill>
              </a:rPr>
              <a:t>HIV testing</a:t>
            </a:r>
          </a:p>
          <a:p>
            <a:pPr marL="122238" indent="-122238">
              <a:buFont typeface="Arial" panose="020B0604020202020204" pitchFamily="34" charset="0"/>
              <a:buChar char="•"/>
            </a:pPr>
            <a:r>
              <a:rPr lang="en-GB" sz="1600" b="1" dirty="0">
                <a:solidFill>
                  <a:srgbClr val="0070C0"/>
                </a:solidFill>
              </a:rPr>
              <a:t>Treatment</a:t>
            </a:r>
          </a:p>
          <a:p>
            <a:pPr marL="122238" indent="-122238">
              <a:buFont typeface="Arial" panose="020B0604020202020204" pitchFamily="34" charset="0"/>
              <a:buChar char="•"/>
            </a:pPr>
            <a:r>
              <a:rPr lang="en-GB" sz="1600" b="1" dirty="0">
                <a:solidFill>
                  <a:srgbClr val="0070C0"/>
                </a:solidFill>
              </a:rPr>
              <a:t>HIV/TB</a:t>
            </a:r>
          </a:p>
          <a:p>
            <a:pPr marL="122238" indent="-122238">
              <a:buFont typeface="Arial" panose="020B0604020202020204" pitchFamily="34" charset="0"/>
              <a:buChar char="•"/>
            </a:pPr>
            <a:r>
              <a:rPr lang="en-GB" sz="1600" b="1" dirty="0">
                <a:solidFill>
                  <a:srgbClr val="0070C0"/>
                </a:solidFill>
              </a:rPr>
              <a:t>Home &amp; community care &amp; support</a:t>
            </a:r>
          </a:p>
        </p:txBody>
      </p:sp>
      <p:sp>
        <p:nvSpPr>
          <p:cNvPr id="15" name="Rounded Rectangle 14">
            <a:extLst>
              <a:ext uri="{FF2B5EF4-FFF2-40B4-BE49-F238E27FC236}">
                <a16:creationId xmlns:a16="http://schemas.microsoft.com/office/drawing/2014/main" id="{3B0A526B-9C10-5947-8D94-4516CB7BF227}"/>
              </a:ext>
            </a:extLst>
          </p:cNvPr>
          <p:cNvSpPr/>
          <p:nvPr/>
        </p:nvSpPr>
        <p:spPr>
          <a:xfrm>
            <a:off x="3262008" y="3527790"/>
            <a:ext cx="2532299" cy="3177812"/>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122238" indent="-122238">
              <a:buFont typeface="Arial" panose="020B0604020202020204" pitchFamily="34" charset="0"/>
              <a:buChar char="•"/>
            </a:pPr>
            <a:r>
              <a:rPr lang="en-GB" sz="1500" b="1" dirty="0"/>
              <a:t>Law, policy and advocacy</a:t>
            </a:r>
          </a:p>
          <a:p>
            <a:pPr marL="122238" indent="-122238">
              <a:buFont typeface="Arial" panose="020B0604020202020204" pitchFamily="34" charset="0"/>
              <a:buChar char="•"/>
            </a:pPr>
            <a:r>
              <a:rPr lang="en-GB" sz="1500" b="1" dirty="0"/>
              <a:t>Human resources</a:t>
            </a:r>
          </a:p>
          <a:p>
            <a:pPr marL="122238" indent="-122238">
              <a:buFont typeface="Arial" panose="020B0604020202020204" pitchFamily="34" charset="0"/>
              <a:buChar char="•"/>
            </a:pPr>
            <a:r>
              <a:rPr lang="en-GB" sz="1500" b="1" dirty="0"/>
              <a:t>Sustainability &amp; fundraising</a:t>
            </a:r>
          </a:p>
          <a:p>
            <a:pPr marL="122238" indent="-122238">
              <a:buFont typeface="Arial" panose="020B0604020202020204" pitchFamily="34" charset="0"/>
              <a:buChar char="•"/>
            </a:pPr>
            <a:r>
              <a:rPr lang="en-GB" sz="1500" b="1" dirty="0"/>
              <a:t>Management &amp; planning</a:t>
            </a:r>
          </a:p>
          <a:p>
            <a:pPr marL="122238" indent="-122238">
              <a:buFont typeface="Arial" panose="020B0604020202020204" pitchFamily="34" charset="0"/>
              <a:buChar char="•"/>
            </a:pPr>
            <a:r>
              <a:rPr lang="en-GB" sz="1500" b="1" dirty="0">
                <a:solidFill>
                  <a:srgbClr val="0070C0"/>
                </a:solidFill>
              </a:rPr>
              <a:t>Strategic information</a:t>
            </a:r>
          </a:p>
          <a:p>
            <a:pPr marL="122238" indent="-122238">
              <a:buFont typeface="Arial" panose="020B0604020202020204" pitchFamily="34" charset="0"/>
              <a:buChar char="•"/>
            </a:pPr>
            <a:r>
              <a:rPr lang="en-GB" sz="1500" b="1" dirty="0">
                <a:solidFill>
                  <a:srgbClr val="0070C0"/>
                </a:solidFill>
              </a:rPr>
              <a:t>Stigma &amp; discrimination</a:t>
            </a:r>
          </a:p>
          <a:p>
            <a:pPr marL="122238" indent="-122238">
              <a:buFont typeface="Arial" panose="020B0604020202020204" pitchFamily="34" charset="0"/>
              <a:buChar char="•"/>
            </a:pPr>
            <a:r>
              <a:rPr lang="en-GB" sz="1500" b="1" dirty="0"/>
              <a:t>International &amp; cross-border</a:t>
            </a:r>
          </a:p>
        </p:txBody>
      </p:sp>
      <p:sp>
        <p:nvSpPr>
          <p:cNvPr id="16" name="Rounded Rectangle 15">
            <a:extLst>
              <a:ext uri="{FF2B5EF4-FFF2-40B4-BE49-F238E27FC236}">
                <a16:creationId xmlns:a16="http://schemas.microsoft.com/office/drawing/2014/main" id="{0A5ABF23-53CD-4549-8BF5-8D4FCD887159}"/>
              </a:ext>
            </a:extLst>
          </p:cNvPr>
          <p:cNvSpPr/>
          <p:nvPr/>
        </p:nvSpPr>
        <p:spPr>
          <a:xfrm>
            <a:off x="5881449" y="3569801"/>
            <a:ext cx="2824011" cy="3200402"/>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122238" indent="-122238">
              <a:buFont typeface="Arial" panose="020B0604020202020204" pitchFamily="34" charset="0"/>
              <a:buChar char="•"/>
            </a:pPr>
            <a:r>
              <a:rPr lang="en-US" sz="1400" b="1" i="1" dirty="0">
                <a:solidFill>
                  <a:srgbClr val="0070C0"/>
                </a:solidFill>
              </a:rPr>
              <a:t>Female sex workers</a:t>
            </a:r>
          </a:p>
          <a:p>
            <a:pPr marL="122238" indent="-122238">
              <a:buFont typeface="Arial" panose="020B0604020202020204" pitchFamily="34" charset="0"/>
              <a:buChar char="•"/>
            </a:pPr>
            <a:r>
              <a:rPr lang="en-US" sz="1400" b="1" i="1" dirty="0">
                <a:solidFill>
                  <a:srgbClr val="0070C0"/>
                </a:solidFill>
              </a:rPr>
              <a:t>Men who have sex with men</a:t>
            </a:r>
          </a:p>
          <a:p>
            <a:pPr marL="122238" indent="-122238">
              <a:buFont typeface="Arial" panose="020B0604020202020204" pitchFamily="34" charset="0"/>
              <a:buChar char="•"/>
            </a:pPr>
            <a:r>
              <a:rPr lang="en-US" sz="1400" b="1" i="1" dirty="0">
                <a:solidFill>
                  <a:srgbClr val="0070C0"/>
                </a:solidFill>
              </a:rPr>
              <a:t>Transgender women</a:t>
            </a:r>
          </a:p>
          <a:p>
            <a:pPr marL="122238" indent="-122238">
              <a:buFont typeface="Arial" panose="020B0604020202020204" pitchFamily="34" charset="0"/>
              <a:buChar char="•"/>
            </a:pPr>
            <a:r>
              <a:rPr lang="en-US" sz="1400" b="1" i="1" dirty="0"/>
              <a:t>People who use &amp; inject drugs</a:t>
            </a:r>
          </a:p>
          <a:p>
            <a:pPr marL="122238" indent="-122238">
              <a:buFont typeface="Arial" panose="020B0604020202020204" pitchFamily="34" charset="0"/>
              <a:buChar char="•"/>
            </a:pPr>
            <a:r>
              <a:rPr lang="en-US" sz="1400" b="1" dirty="0"/>
              <a:t>Mobile people &amp; migrants</a:t>
            </a:r>
          </a:p>
          <a:p>
            <a:pPr marL="122238" indent="-122238">
              <a:buFont typeface="Arial" panose="020B0604020202020204" pitchFamily="34" charset="0"/>
              <a:buChar char="•"/>
            </a:pPr>
            <a:r>
              <a:rPr lang="en-US" sz="1400" b="1" dirty="0">
                <a:solidFill>
                  <a:srgbClr val="0070C0"/>
                </a:solidFill>
              </a:rPr>
              <a:t>Pregnant women</a:t>
            </a:r>
          </a:p>
          <a:p>
            <a:pPr marL="122238" indent="-122238">
              <a:buFont typeface="Arial" panose="020B0604020202020204" pitchFamily="34" charset="0"/>
              <a:buChar char="•"/>
            </a:pPr>
            <a:r>
              <a:rPr lang="en-US" sz="1400" b="1" dirty="0"/>
              <a:t>Prisoners</a:t>
            </a:r>
          </a:p>
          <a:p>
            <a:pPr marL="122238" indent="-122238">
              <a:buFont typeface="Arial" panose="020B0604020202020204" pitchFamily="34" charset="0"/>
              <a:buChar char="•"/>
            </a:pPr>
            <a:r>
              <a:rPr lang="en-US" sz="1400" b="1" dirty="0"/>
              <a:t>Victims of human trafficking</a:t>
            </a:r>
          </a:p>
          <a:p>
            <a:pPr marL="122238" indent="-122238">
              <a:buFont typeface="Arial" panose="020B0604020202020204" pitchFamily="34" charset="0"/>
              <a:buChar char="•"/>
            </a:pPr>
            <a:r>
              <a:rPr lang="en-US" sz="1400" b="1" i="1" dirty="0"/>
              <a:t>Condoms</a:t>
            </a:r>
          </a:p>
          <a:p>
            <a:pPr marL="122238" indent="-122238">
              <a:buFont typeface="Arial" panose="020B0604020202020204" pitchFamily="34" charset="0"/>
              <a:buChar char="•"/>
            </a:pPr>
            <a:r>
              <a:rPr lang="en-US" sz="1400" b="1" i="1" dirty="0"/>
              <a:t>Sexually-transmitted infections</a:t>
            </a:r>
          </a:p>
          <a:p>
            <a:pPr marL="122238" indent="-122238">
              <a:buFont typeface="Arial" panose="020B0604020202020204" pitchFamily="34" charset="0"/>
              <a:buChar char="•"/>
            </a:pPr>
            <a:r>
              <a:rPr lang="en-US" sz="1400" b="1" i="1" dirty="0"/>
              <a:t>Blood safety</a:t>
            </a:r>
          </a:p>
          <a:p>
            <a:pPr marL="122238" indent="-122238">
              <a:buFont typeface="Arial" panose="020B0604020202020204" pitchFamily="34" charset="0"/>
              <a:buChar char="•"/>
            </a:pPr>
            <a:r>
              <a:rPr lang="en-US" sz="1400" b="1" dirty="0">
                <a:solidFill>
                  <a:srgbClr val="0070C0"/>
                </a:solidFill>
              </a:rPr>
              <a:t>Online &amp; social media</a:t>
            </a:r>
          </a:p>
          <a:p>
            <a:pPr marL="122238" indent="-122238">
              <a:buFont typeface="Arial" panose="020B0604020202020204" pitchFamily="34" charset="0"/>
              <a:buChar char="•"/>
            </a:pPr>
            <a:r>
              <a:rPr lang="en-US" sz="1400" b="1" dirty="0">
                <a:solidFill>
                  <a:srgbClr val="0070C0"/>
                </a:solidFill>
              </a:rPr>
              <a:t>Pre-exposure prophylaxis</a:t>
            </a:r>
            <a:endParaRPr lang="en-US" sz="1200" b="1" dirty="0">
              <a:solidFill>
                <a:srgbClr val="0070C0"/>
              </a:solidFill>
            </a:endParaRPr>
          </a:p>
        </p:txBody>
      </p:sp>
      <p:cxnSp>
        <p:nvCxnSpPr>
          <p:cNvPr id="17" name="Straight Arrow Connector 16">
            <a:extLst>
              <a:ext uri="{FF2B5EF4-FFF2-40B4-BE49-F238E27FC236}">
                <a16:creationId xmlns:a16="http://schemas.microsoft.com/office/drawing/2014/main" id="{87E6C7F5-43D2-D24D-B2A4-5B5D4E8A7825}"/>
              </a:ext>
            </a:extLst>
          </p:cNvPr>
          <p:cNvCxnSpPr>
            <a:cxnSpLocks/>
          </p:cNvCxnSpPr>
          <p:nvPr/>
        </p:nvCxnSpPr>
        <p:spPr>
          <a:xfrm flipV="1">
            <a:off x="4433552" y="3074082"/>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C7AE08-61AE-D844-9EDE-F246DE7EA94C}"/>
              </a:ext>
            </a:extLst>
          </p:cNvPr>
          <p:cNvCxnSpPr>
            <a:cxnSpLocks/>
            <a:stCxn id="16" idx="0"/>
          </p:cNvCxnSpPr>
          <p:nvPr/>
        </p:nvCxnSpPr>
        <p:spPr>
          <a:xfrm flipH="1" flipV="1">
            <a:off x="7293454" y="3128383"/>
            <a:ext cx="1" cy="4414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DB6EE3-A6DA-864A-9E5B-29E5D1A146D3}"/>
              </a:ext>
            </a:extLst>
          </p:cNvPr>
          <p:cNvCxnSpPr>
            <a:cxnSpLocks/>
            <a:stCxn id="13" idx="0"/>
          </p:cNvCxnSpPr>
          <p:nvPr/>
        </p:nvCxnSpPr>
        <p:spPr>
          <a:xfrm flipV="1">
            <a:off x="9786466" y="3128383"/>
            <a:ext cx="0" cy="4005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84C7A5A-F865-AE47-A9E7-7C4734539867}"/>
              </a:ext>
            </a:extLst>
          </p:cNvPr>
          <p:cNvCxnSpPr>
            <a:cxnSpLocks/>
          </p:cNvCxnSpPr>
          <p:nvPr/>
        </p:nvCxnSpPr>
        <p:spPr>
          <a:xfrm flipV="1">
            <a:off x="7124455" y="1632561"/>
            <a:ext cx="9303" cy="4463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1D2FCF-6509-5647-AD4B-F50FBD5574A0}"/>
              </a:ext>
            </a:extLst>
          </p:cNvPr>
          <p:cNvCxnSpPr>
            <a:cxnSpLocks/>
          </p:cNvCxnSpPr>
          <p:nvPr/>
        </p:nvCxnSpPr>
        <p:spPr>
          <a:xfrm>
            <a:off x="4682359" y="2071510"/>
            <a:ext cx="4474636" cy="0"/>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D54231-558F-5D0A-80CF-ADC78F7D6FAF}"/>
              </a:ext>
            </a:extLst>
          </p:cNvPr>
          <p:cNvSpPr txBox="1"/>
          <p:nvPr/>
        </p:nvSpPr>
        <p:spPr>
          <a:xfrm>
            <a:off x="3080069" y="124138"/>
            <a:ext cx="7295830" cy="584775"/>
          </a:xfrm>
          <a:prstGeom prst="rect">
            <a:avLst/>
          </a:prstGeom>
          <a:solidFill>
            <a:schemeClr val="accent4">
              <a:lumMod val="60000"/>
              <a:lumOff val="40000"/>
            </a:schemeClr>
          </a:solidFill>
        </p:spPr>
        <p:txBody>
          <a:bodyPr wrap="square" rtlCol="0">
            <a:spAutoFit/>
          </a:bodyPr>
          <a:lstStyle/>
          <a:p>
            <a:pPr algn="ctr"/>
            <a:r>
              <a:rPr lang="en-US" sz="3200" b="1" dirty="0">
                <a:solidFill>
                  <a:srgbClr val="002060"/>
                </a:solidFill>
              </a:rPr>
              <a:t>HIV/AIDS  strategy  to ending AIDS 2030</a:t>
            </a:r>
          </a:p>
        </p:txBody>
      </p:sp>
    </p:spTree>
    <p:extLst>
      <p:ext uri="{BB962C8B-B14F-4D97-AF65-F5344CB8AC3E}">
        <p14:creationId xmlns:p14="http://schemas.microsoft.com/office/powerpoint/2010/main" val="2630823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8B61-D601-4A57-8930-DD69A4C77018}"/>
              </a:ext>
            </a:extLst>
          </p:cNvPr>
          <p:cNvSpPr>
            <a:spLocks noGrp="1"/>
          </p:cNvSpPr>
          <p:nvPr>
            <p:ph type="title"/>
          </p:nvPr>
        </p:nvSpPr>
        <p:spPr>
          <a:xfrm>
            <a:off x="0" y="2"/>
            <a:ext cx="12192000" cy="579662"/>
          </a:xfrm>
          <a:solidFill>
            <a:schemeClr val="accent5">
              <a:lumMod val="20000"/>
              <a:lumOff val="80000"/>
            </a:schemeClr>
          </a:solidFill>
        </p:spPr>
        <p:txBody>
          <a:bodyPr>
            <a:noAutofit/>
          </a:bodyPr>
          <a:lstStyle/>
          <a:p>
            <a:pPr algn="ctr"/>
            <a:r>
              <a:rPr lang="en-US" sz="3200" b="1" dirty="0">
                <a:latin typeface="Phetsarath OT" panose="02000500000000000001" pitchFamily="2" charset="2"/>
                <a:ea typeface="Phetsarath OT" panose="02000500000000000001" pitchFamily="2" charset="2"/>
                <a:cs typeface="Phetsarath OT" panose="02000500000000000001" pitchFamily="2" charset="2"/>
              </a:rPr>
              <a:t>Specific</a:t>
            </a:r>
            <a:r>
              <a:rPr lang="en-US" sz="3200" b="1" dirty="0">
                <a:latin typeface="Phetsarath OT" panose="02000500000000000001" pitchFamily="2" charset="2"/>
                <a:cs typeface="Phetsarath OT" panose="02000500000000000001" pitchFamily="2" charset="2"/>
              </a:rPr>
              <a:t> objective PBC 6.3 </a:t>
            </a:r>
          </a:p>
        </p:txBody>
      </p:sp>
      <p:sp>
        <p:nvSpPr>
          <p:cNvPr id="4" name="Slide Number Placeholder 3">
            <a:extLst>
              <a:ext uri="{FF2B5EF4-FFF2-40B4-BE49-F238E27FC236}">
                <a16:creationId xmlns:a16="http://schemas.microsoft.com/office/drawing/2014/main" id="{9659B444-4F1F-4A05-A8C9-F835E32A29A3}"/>
              </a:ext>
            </a:extLst>
          </p:cNvPr>
          <p:cNvSpPr>
            <a:spLocks noGrp="1"/>
          </p:cNvSpPr>
          <p:nvPr>
            <p:ph type="sldNum" sz="quarter" idx="12"/>
          </p:nvPr>
        </p:nvSpPr>
        <p:spPr/>
        <p:txBody>
          <a:bodyPr/>
          <a:lstStyle/>
          <a:p>
            <a:fld id="{E7A56CC9-1E1E-41D9-B5D7-E375D2141498}" type="slidenum">
              <a:rPr lang="en-US" smtClean="0"/>
              <a:t>30</a:t>
            </a:fld>
            <a:endParaRPr lang="en-US" dirty="0"/>
          </a:p>
        </p:txBody>
      </p:sp>
      <p:sp>
        <p:nvSpPr>
          <p:cNvPr id="6" name="Content Placeholder 5">
            <a:extLst>
              <a:ext uri="{FF2B5EF4-FFF2-40B4-BE49-F238E27FC236}">
                <a16:creationId xmlns:a16="http://schemas.microsoft.com/office/drawing/2014/main" id="{A04D0E39-4FA2-7FA4-F22C-E9606A540CE4}"/>
              </a:ext>
            </a:extLst>
          </p:cNvPr>
          <p:cNvSpPr>
            <a:spLocks noGrp="1"/>
          </p:cNvSpPr>
          <p:nvPr>
            <p:ph idx="1"/>
          </p:nvPr>
        </p:nvSpPr>
        <p:spPr>
          <a:xfrm>
            <a:off x="204108" y="649514"/>
            <a:ext cx="11915054" cy="6143172"/>
          </a:xfrm>
        </p:spPr>
        <p:txBody>
          <a:bodyPr>
            <a:noAutofit/>
          </a:bodyPr>
          <a:lstStyle/>
          <a:p>
            <a:pPr marL="0" indent="0">
              <a:lnSpc>
                <a:spcPct val="120000"/>
              </a:lnSpc>
              <a:buNone/>
            </a:pPr>
            <a:r>
              <a:rPr lang="en-US" sz="2400" b="1" dirty="0">
                <a:solidFill>
                  <a:srgbClr val="FF0000"/>
                </a:solidFill>
              </a:rPr>
              <a:t>PBC 6.3</a:t>
            </a:r>
            <a:r>
              <a:rPr lang="en-US" sz="2400" b="1" dirty="0"/>
              <a:t>: </a:t>
            </a:r>
            <a:r>
              <a:rPr lang="en-US" sz="2400" dirty="0"/>
              <a:t>% of PLHIV on ART among all estimated PLHIV at the end of the reporting period</a:t>
            </a:r>
          </a:p>
          <a:p>
            <a:pPr marL="0" indent="0">
              <a:lnSpc>
                <a:spcPct val="120000"/>
              </a:lnSpc>
              <a:buNone/>
            </a:pPr>
            <a:r>
              <a:rPr lang="en-US" sz="2400" b="1" dirty="0">
                <a:solidFill>
                  <a:srgbClr val="FF0000"/>
                </a:solidFill>
              </a:rPr>
              <a:t>Objective:  </a:t>
            </a:r>
            <a:r>
              <a:rPr lang="en-US" sz="2400" dirty="0"/>
              <a:t>To improve ART coverage and retention on HIV treatment and care through implementation differentiated ART services delivery, expansion ART/POC sites in all provinces with capacity building for healthcare worker and CSOs.</a:t>
            </a:r>
          </a:p>
          <a:p>
            <a:pPr marL="0" indent="0">
              <a:lnSpc>
                <a:spcPct val="120000"/>
              </a:lnSpc>
              <a:buNone/>
            </a:pPr>
            <a:r>
              <a:rPr lang="en-US" sz="2400" b="1" dirty="0">
                <a:solidFill>
                  <a:srgbClr val="FF0000"/>
                </a:solidFill>
              </a:rPr>
              <a:t>Main Activities: </a:t>
            </a:r>
          </a:p>
          <a:p>
            <a:pPr marL="514350" indent="-514350">
              <a:lnSpc>
                <a:spcPts val="1800"/>
              </a:lnSpc>
              <a:buFont typeface="+mj-lt"/>
              <a:buAutoNum type="arabicPeriod"/>
            </a:pPr>
            <a:r>
              <a:rPr lang="en-US" sz="2400" dirty="0"/>
              <a:t>Expanding ART/POC sites in priority area. Target 4 POC sites in each year</a:t>
            </a:r>
          </a:p>
          <a:p>
            <a:pPr marL="514350" indent="-514350">
              <a:lnSpc>
                <a:spcPts val="1800"/>
              </a:lnSpc>
              <a:buFont typeface="+mj-lt"/>
              <a:buAutoNum type="arabicPeriod"/>
            </a:pPr>
            <a:r>
              <a:rPr lang="en-US" sz="2400" dirty="0">
                <a:latin typeface="Calibri "/>
                <a:ea typeface="Lato"/>
                <a:cs typeface="Lato"/>
                <a:sym typeface="Arial"/>
              </a:rPr>
              <a:t>Establish and improve referral system - linking newly diagnosed HIV from HIVST, KPLHV from community to ART or POC ART sites with CSO’s worker accompaniment</a:t>
            </a:r>
          </a:p>
          <a:p>
            <a:pPr marL="514350" indent="-514350">
              <a:lnSpc>
                <a:spcPts val="1800"/>
              </a:lnSpc>
              <a:buFont typeface="+mj-lt"/>
              <a:buAutoNum type="arabicPeriod"/>
            </a:pPr>
            <a:r>
              <a:rPr lang="en-US" sz="2400" dirty="0"/>
              <a:t>Build capacity for health care workers to enhance early/rapid ARV treatment with patient </a:t>
            </a:r>
            <a:r>
              <a:rPr lang="en-US" sz="2400" dirty="0" err="1"/>
              <a:t>centred</a:t>
            </a:r>
            <a:r>
              <a:rPr lang="en-US" sz="2400" dirty="0"/>
              <a:t> approach and AHD, co-morbidity management, including S&amp;D reduction in all ARV and POC sites.</a:t>
            </a:r>
          </a:p>
          <a:p>
            <a:pPr marL="514350" indent="-514350">
              <a:lnSpc>
                <a:spcPts val="1800"/>
              </a:lnSpc>
              <a:buFont typeface="+mj-lt"/>
              <a:buAutoNum type="arabicPeriod"/>
            </a:pPr>
            <a:r>
              <a:rPr lang="en-US" sz="2400" dirty="0">
                <a:solidFill>
                  <a:schemeClr val="tx1"/>
                </a:solidFill>
                <a:latin typeface="Calibri "/>
                <a:ea typeface="Lato"/>
                <a:cs typeface="Lato"/>
              </a:rPr>
              <a:t>Promote DSD for HIV services at ART/POC sites to improve access to treatment, including ARV delivery for </a:t>
            </a:r>
            <a:r>
              <a:rPr lang="en-US" sz="2400" dirty="0">
                <a:solidFill>
                  <a:prstClr val="black"/>
                </a:solidFill>
                <a:latin typeface="Calibri "/>
                <a:ea typeface="Lato"/>
                <a:cs typeface="Lato"/>
              </a:rPr>
              <a:t>KPs through community based clinic</a:t>
            </a:r>
            <a:r>
              <a:rPr lang="en-US" sz="2400" dirty="0">
                <a:solidFill>
                  <a:schemeClr val="tx1"/>
                </a:solidFill>
                <a:latin typeface="Calibri "/>
                <a:ea typeface="Lato"/>
                <a:cs typeface="Lato"/>
              </a:rPr>
              <a:t> – </a:t>
            </a:r>
            <a:r>
              <a:rPr lang="en-US" sz="2400" dirty="0" err="1">
                <a:solidFill>
                  <a:schemeClr val="tx1"/>
                </a:solidFill>
                <a:latin typeface="Calibri "/>
                <a:ea typeface="Lato"/>
                <a:cs typeface="Lato"/>
              </a:rPr>
              <a:t>incoporating</a:t>
            </a:r>
            <a:r>
              <a:rPr lang="en-US" sz="2400" dirty="0">
                <a:solidFill>
                  <a:schemeClr val="tx1"/>
                </a:solidFill>
                <a:latin typeface="Calibri "/>
                <a:ea typeface="Lato"/>
                <a:cs typeface="Lato"/>
              </a:rPr>
              <a:t> with QPS </a:t>
            </a:r>
            <a:endParaRPr lang="en-US" sz="2400" dirty="0">
              <a:latin typeface="Calibri "/>
              <a:ea typeface="Lato" panose="020F0502020204030203" pitchFamily="34" charset="0"/>
              <a:cs typeface="Lato" panose="020F0502020204030203" pitchFamily="34" charset="0"/>
            </a:endParaRPr>
          </a:p>
          <a:p>
            <a:pPr marL="514350" indent="-514350">
              <a:lnSpc>
                <a:spcPts val="1800"/>
              </a:lnSpc>
              <a:buFont typeface="+mj-lt"/>
              <a:buAutoNum type="arabicPeriod"/>
            </a:pPr>
            <a:r>
              <a:rPr lang="en-US" sz="2400" dirty="0"/>
              <a:t>Strengthen on SI (M&amp;E capacity building and coordination, RDQA)</a:t>
            </a:r>
          </a:p>
          <a:p>
            <a:pPr marL="514350" indent="-514350">
              <a:lnSpc>
                <a:spcPts val="1800"/>
              </a:lnSpc>
              <a:buFont typeface="+mj-lt"/>
              <a:buAutoNum type="arabicPeriod"/>
            </a:pPr>
            <a:r>
              <a:rPr lang="en-US" sz="2400" dirty="0"/>
              <a:t>Community awareness raising for HIV prevention and S&amp;D reduction in community– incorporating with CLM</a:t>
            </a:r>
          </a:p>
          <a:p>
            <a:pPr marL="514350" indent="-514350">
              <a:lnSpc>
                <a:spcPts val="1800"/>
              </a:lnSpc>
              <a:buFont typeface="+mj-lt"/>
              <a:buAutoNum type="arabicPeriod"/>
            </a:pPr>
            <a:r>
              <a:rPr lang="en-US" sz="2400" dirty="0"/>
              <a:t>Program management – hiring PE/case manager and running cost for ARV and POC sites</a:t>
            </a:r>
          </a:p>
        </p:txBody>
      </p:sp>
    </p:spTree>
    <p:extLst>
      <p:ext uri="{BB962C8B-B14F-4D97-AF65-F5344CB8AC3E}">
        <p14:creationId xmlns:p14="http://schemas.microsoft.com/office/powerpoint/2010/main" val="3671550420"/>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199" y="-78828"/>
            <a:ext cx="10515600" cy="805307"/>
          </a:xfrm>
        </p:spPr>
        <p:txBody>
          <a:bodyPr>
            <a:normAutofit/>
          </a:bodyPr>
          <a:lstStyle/>
          <a:p>
            <a:pPr algn="ctr"/>
            <a:r>
              <a:rPr lang="en-US" sz="32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3615571926"/>
              </p:ext>
            </p:extLst>
          </p:nvPr>
        </p:nvGraphicFramePr>
        <p:xfrm>
          <a:off x="159219" y="521526"/>
          <a:ext cx="11873559" cy="6236117"/>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5">
                  <a:extLst>
                    <a:ext uri="{9D8B030D-6E8A-4147-A177-3AD203B41FA5}">
                      <a16:colId xmlns:a16="http://schemas.microsoft.com/office/drawing/2014/main" val="1994031963"/>
                    </a:ext>
                  </a:extLst>
                </a:gridCol>
                <a:gridCol w="1312786">
                  <a:extLst>
                    <a:ext uri="{9D8B030D-6E8A-4147-A177-3AD203B41FA5}">
                      <a16:colId xmlns:a16="http://schemas.microsoft.com/office/drawing/2014/main" val="290873290"/>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384916">
                <a:tc rowSpan="2">
                  <a:txBody>
                    <a:bodyPr/>
                    <a:lstStyle/>
                    <a:p>
                      <a:pPr algn="ctr" fontAlgn="ctr"/>
                      <a:r>
                        <a:rPr lang="en-US" sz="1400" u="none" strike="noStrike" dirty="0">
                          <a:solidFill>
                            <a:schemeClr val="bg1"/>
                          </a:solidFill>
                          <a:effectLst/>
                        </a:rPr>
                        <a:t>Activity Code</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400" u="none" strike="noStrike" dirty="0">
                          <a:solidFill>
                            <a:schemeClr val="bg1"/>
                          </a:solidFill>
                          <a:effectLst/>
                        </a:rPr>
                        <a:t>Activity Description</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400" u="none" strike="noStrike" dirty="0">
                          <a:solidFill>
                            <a:schemeClr val="bg1"/>
                          </a:solidFill>
                          <a:effectLst/>
                        </a:rPr>
                        <a:t> Budget (US$) </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400" u="none" strike="noStrike" dirty="0">
                          <a:solidFill>
                            <a:schemeClr val="bg1"/>
                          </a:solidFill>
                          <a:effectLst/>
                        </a:rPr>
                        <a:t>Implementing Agency </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400" u="none" strike="noStrike" dirty="0">
                          <a:solidFill>
                            <a:schemeClr val="bg1"/>
                          </a:solidFill>
                          <a:effectLst/>
                        </a:rPr>
                        <a:t>Implementation Month</a:t>
                      </a:r>
                      <a:endParaRPr lang="en-US" sz="1400"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22867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378372">
                <a:tc gridSpan="16">
                  <a:txBody>
                    <a:bodyPr/>
                    <a:lstStyle/>
                    <a:p>
                      <a:pPr algn="l" fontAlgn="ctr"/>
                      <a:r>
                        <a:rPr lang="en-US" sz="1600" u="none" strike="noStrike" dirty="0">
                          <a:effectLst/>
                        </a:rPr>
                        <a:t> </a:t>
                      </a:r>
                      <a:r>
                        <a:rPr lang="en-US" sz="1600" b="1" u="none" strike="noStrike" dirty="0">
                          <a:effectLst/>
                        </a:rPr>
                        <a:t>PBC 6.3      I</a:t>
                      </a:r>
                      <a:r>
                        <a:rPr lang="en-US" sz="1600" b="1" dirty="0"/>
                        <a:t>mprove ART coverage and retention on HIV treatment and care </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338157">
                <a:tc>
                  <a:txBody>
                    <a:bodyPr/>
                    <a:lstStyle/>
                    <a:p>
                      <a:pPr algn="ctr" fontAlgn="ctr"/>
                      <a:r>
                        <a:rPr lang="en-US" sz="1400" b="0" i="0" u="none" strike="noStrike" dirty="0">
                          <a:solidFill>
                            <a:srgbClr val="000000"/>
                          </a:solidFill>
                          <a:effectLst/>
                          <a:latin typeface="Calibri" panose="020F0502020204030204" pitchFamily="34" charset="0"/>
                        </a:rPr>
                        <a:t>PBC 6.3.1</a:t>
                      </a:r>
                    </a:p>
                  </a:txBody>
                  <a:tcPr marL="0" marR="0" marT="0" marB="0" anchor="ctr"/>
                </a:tc>
                <a:tc>
                  <a:txBody>
                    <a:bodyPr/>
                    <a:lstStyle/>
                    <a:p>
                      <a:pPr marL="0" indent="0">
                        <a:lnSpc>
                          <a:spcPts val="1800"/>
                        </a:lnSpc>
                        <a:buFont typeface="+mj-lt"/>
                        <a:buNone/>
                      </a:pPr>
                      <a:r>
                        <a:rPr lang="en-US" sz="1400" dirty="0"/>
                        <a:t>Expanding ART/POC sites in priority area. Target new 4 POC sites</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20,180</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CHAS</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 </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553258046"/>
                  </a:ext>
                </a:extLst>
              </a:tr>
              <a:tr h="754006">
                <a:tc>
                  <a:txBody>
                    <a:bodyPr/>
                    <a:lstStyle/>
                    <a:p>
                      <a:pPr algn="ctr" fontAlgn="ctr"/>
                      <a:r>
                        <a:rPr lang="en-US" sz="1400" b="0" i="0" u="none" strike="noStrike" dirty="0">
                          <a:solidFill>
                            <a:srgbClr val="000000"/>
                          </a:solidFill>
                          <a:effectLst/>
                          <a:latin typeface="Calibri" panose="020F0502020204030204" pitchFamily="34" charset="0"/>
                        </a:rPr>
                        <a:t>PBC 6.3.2</a:t>
                      </a:r>
                    </a:p>
                  </a:txBody>
                  <a:tcPr marL="0" marR="0" marT="0" marB="0" anchor="ctr"/>
                </a:tc>
                <a:tc>
                  <a:txBody>
                    <a:bodyPr/>
                    <a:lstStyle/>
                    <a:p>
                      <a:pPr marL="0" indent="0">
                        <a:lnSpc>
                          <a:spcPts val="1800"/>
                        </a:lnSpc>
                        <a:buFont typeface="+mj-lt"/>
                        <a:buNone/>
                      </a:pPr>
                      <a:r>
                        <a:rPr lang="en-US" sz="1400" dirty="0">
                          <a:latin typeface="Calibri "/>
                          <a:ea typeface="Lato"/>
                          <a:cs typeface="Lato"/>
                          <a:sym typeface="Arial"/>
                        </a:rPr>
                        <a:t>Workshop to update and improve referral system through coordination and linking newly HIV from community to ART/POC sites with CSOs, TB and MCH centers</a:t>
                      </a:r>
                    </a:p>
                  </a:txBody>
                  <a:tcPr marL="0" marR="0" marT="0" marB="0"/>
                </a:tc>
                <a:tc>
                  <a:txBody>
                    <a:bodyPr/>
                    <a:lstStyle/>
                    <a:p>
                      <a:pPr algn="ctr" fontAlgn="ctr"/>
                      <a:r>
                        <a:rPr lang="en-US" sz="1400" b="0" i="0" u="none" strike="noStrike" dirty="0">
                          <a:solidFill>
                            <a:srgbClr val="000000"/>
                          </a:solidFill>
                          <a:effectLst/>
                          <a:latin typeface="Calibri" panose="020F0502020204030204" pitchFamily="34" charset="0"/>
                        </a:rPr>
                        <a:t>10,400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888431817"/>
                  </a:ext>
                </a:extLst>
              </a:tr>
              <a:tr h="754006">
                <a:tc>
                  <a:txBody>
                    <a:bodyPr/>
                    <a:lstStyle/>
                    <a:p>
                      <a:pPr algn="ctr" fontAlgn="ctr"/>
                      <a:r>
                        <a:rPr lang="en-US" sz="1400" b="0" i="0" u="none" strike="noStrike" dirty="0">
                          <a:solidFill>
                            <a:srgbClr val="000000"/>
                          </a:solidFill>
                          <a:effectLst/>
                          <a:latin typeface="Calibri" panose="020F0502020204030204" pitchFamily="34" charset="0"/>
                        </a:rPr>
                        <a:t>PBC 6.3.3</a:t>
                      </a:r>
                    </a:p>
                  </a:txBody>
                  <a:tcPr marL="0" marR="0" marT="0" marB="0" anchor="ctr"/>
                </a:tc>
                <a:tc>
                  <a:txBody>
                    <a:bodyPr/>
                    <a:lstStyle/>
                    <a:p>
                      <a:pPr algn="l" fontAlgn="t"/>
                      <a:r>
                        <a:rPr lang="en-US" sz="1400" dirty="0"/>
                        <a:t>Clinical training to update and improve early/rapid ARV treatment and AHD, co-morbidity case management for health care providers from ART and POC sites. (1 training workshop for ARV sites and one for POC sites)</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b="0" i="0" u="none" strike="noStrike" dirty="0">
                          <a:solidFill>
                            <a:srgbClr val="000000"/>
                          </a:solidFill>
                          <a:effectLst/>
                          <a:latin typeface="Calibri" panose="020F0502020204030204" pitchFamily="34" charset="0"/>
                        </a:rPr>
                        <a:t>19,500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CHAS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35307270"/>
                  </a:ext>
                </a:extLst>
              </a:tr>
              <a:tr h="7540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PBC 6.3.4</a:t>
                      </a:r>
                    </a:p>
                    <a:p>
                      <a:pPr algn="ctr" fontAlgn="ct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marL="0" indent="0">
                        <a:lnSpc>
                          <a:spcPts val="1800"/>
                        </a:lnSpc>
                        <a:buFont typeface="+mj-lt"/>
                        <a:buNone/>
                      </a:pPr>
                      <a:r>
                        <a:rPr lang="en-US" sz="1400" dirty="0">
                          <a:latin typeface="Calibri "/>
                          <a:ea typeface="Lato" panose="020F0502020204030203" pitchFamily="34" charset="0"/>
                          <a:cs typeface="Lato" panose="020F0502020204030203" pitchFamily="34" charset="0"/>
                        </a:rPr>
                        <a:t>Support S&amp;D routine monitoring and workshops to improve quality of services for PLHIV/KPLHIV in HFs, and support S&amp;D reduction in educational and workplace setting.</a:t>
                      </a:r>
                    </a:p>
                  </a:txBody>
                  <a:tcPr marL="0" marR="0" marT="0" marB="0"/>
                </a:tc>
                <a:tc>
                  <a:txBody>
                    <a:bodyPr/>
                    <a:lstStyle/>
                    <a:p>
                      <a:pPr algn="ctr" fontAlgn="ctr"/>
                      <a:r>
                        <a:rPr lang="en-US" sz="1400" b="0" i="0" u="none" strike="noStrike" dirty="0">
                          <a:solidFill>
                            <a:srgbClr val="000000"/>
                          </a:solidFill>
                          <a:effectLst/>
                          <a:latin typeface="Calibri" panose="020F0502020204030204" pitchFamily="34" charset="0"/>
                        </a:rPr>
                        <a:t>12,000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18071550"/>
                  </a:ext>
                </a:extLst>
              </a:tr>
              <a:tr h="495258">
                <a:tc>
                  <a:txBody>
                    <a:bodyPr/>
                    <a:lstStyle/>
                    <a:p>
                      <a:pPr algn="ctr" fontAlgn="ctr"/>
                      <a:r>
                        <a:rPr lang="en-US" sz="1400" b="0" i="0" u="none" strike="noStrike" dirty="0">
                          <a:solidFill>
                            <a:srgbClr val="000000"/>
                          </a:solidFill>
                          <a:effectLst/>
                          <a:latin typeface="Calibri" panose="020F0502020204030204" pitchFamily="34" charset="0"/>
                        </a:rPr>
                        <a:t>PBC 6.3.5</a:t>
                      </a:r>
                    </a:p>
                  </a:txBody>
                  <a:tcPr marL="0" marR="0" marT="0" marB="0" anchor="ctr"/>
                </a:tc>
                <a:tc>
                  <a:txBody>
                    <a:bodyPr/>
                    <a:lstStyle/>
                    <a:p>
                      <a:pPr marL="0" indent="0">
                        <a:lnSpc>
                          <a:spcPts val="1800"/>
                        </a:lnSpc>
                        <a:buFont typeface="+mj-lt"/>
                        <a:buNone/>
                      </a:pPr>
                      <a:r>
                        <a:rPr lang="en-US" sz="1400" dirty="0"/>
                        <a:t>Workshop to refresh on ARV tracker/DHIS2 data reporting, data analysis, data utilization and RDQA for SI team </a:t>
                      </a:r>
                    </a:p>
                  </a:txBody>
                  <a:tcPr marL="0" marR="0" marT="0" marB="0"/>
                </a:tc>
                <a:tc>
                  <a:txBody>
                    <a:bodyPr/>
                    <a:lstStyle/>
                    <a:p>
                      <a:pPr algn="ctr" fontAlgn="ctr"/>
                      <a:r>
                        <a:rPr lang="en-US" sz="1400" b="0" i="0" u="none" strike="noStrike" dirty="0">
                          <a:solidFill>
                            <a:srgbClr val="000000"/>
                          </a:solidFill>
                          <a:effectLst/>
                          <a:latin typeface="Calibri" panose="020F0502020204030204" pitchFamily="34" charset="0"/>
                        </a:rPr>
                        <a:t>16,500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400" b="0" i="0" u="none" strike="noStrike">
                          <a:solidFill>
                            <a:srgbClr val="000000"/>
                          </a:solidFill>
                          <a:effectLst/>
                          <a:latin typeface="Calibri" panose="020F0502020204030204" pitchFamily="34" charset="0"/>
                        </a:rPr>
                        <a:t> </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069106791"/>
                  </a:ext>
                </a:extLst>
              </a:tr>
              <a:tr h="60693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PBC 6.3.6</a:t>
                      </a:r>
                    </a:p>
                  </a:txBody>
                  <a:tcPr marL="0" marR="0" marT="0" marB="0" anchor="ctr"/>
                </a:tc>
                <a:tc>
                  <a:txBody>
                    <a:bodyPr/>
                    <a:lstStyle/>
                    <a:p>
                      <a:pPr algn="l" fontAlgn="t"/>
                      <a:r>
                        <a:rPr lang="en-US" sz="1400" b="0" i="0" u="none" strike="noStrike" dirty="0">
                          <a:solidFill>
                            <a:srgbClr val="000000"/>
                          </a:solidFill>
                          <a:effectLst/>
                          <a:latin typeface="Calibri" panose="020F0502020204030204" pitchFamily="34" charset="0"/>
                        </a:rPr>
                        <a:t>On site coaching for HIV care and treatment services including DQA and DHIS2-ARV tracker in selected ART and POC sites</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28,450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240908820"/>
                  </a:ext>
                </a:extLst>
              </a:tr>
              <a:tr h="60693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PBC 6.3.7</a:t>
                      </a:r>
                    </a:p>
                  </a:txBody>
                  <a:tcPr marL="0" marR="0" marT="0" marB="0" anchor="ctr"/>
                </a:tc>
                <a:tc>
                  <a:txBody>
                    <a:bodyPr/>
                    <a:lstStyle/>
                    <a:p>
                      <a:pPr algn="l" fontAlgn="t"/>
                      <a:r>
                        <a:rPr lang="en-US" sz="1400" b="0" i="0" u="none" strike="noStrike" dirty="0">
                          <a:solidFill>
                            <a:srgbClr val="000000"/>
                          </a:solidFill>
                          <a:effectLst/>
                          <a:latin typeface="Calibri" panose="020F0502020204030204" pitchFamily="34" charset="0"/>
                        </a:rPr>
                        <a:t>Program review for HIV outcomes under HANSA including HSS for KPs outcomes</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77,000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494268787"/>
                  </a:ext>
                </a:extLst>
              </a:tr>
              <a:tr h="3757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PBC 6.3.12</a:t>
                      </a:r>
                    </a:p>
                    <a:p>
                      <a:pPr algn="ctr" fontAlgn="ct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Program management </a:t>
                      </a:r>
                    </a:p>
                    <a:p>
                      <a:pPr algn="l"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144,400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516182102"/>
                  </a:ext>
                </a:extLst>
              </a:tr>
              <a:tr h="408698">
                <a:tc>
                  <a:txBody>
                    <a:bodyPr/>
                    <a:lstStyle/>
                    <a:p>
                      <a:pPr algn="r" fontAlgn="ct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4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400" b="1" i="0" u="none" strike="noStrike" dirty="0">
                          <a:solidFill>
                            <a:srgbClr val="000000"/>
                          </a:solidFill>
                          <a:effectLst/>
                          <a:latin typeface="Calibri" panose="020F0502020204030204" pitchFamily="34" charset="0"/>
                        </a:rPr>
                        <a:t>328,430</a:t>
                      </a: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860390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199" y="-78828"/>
            <a:ext cx="10515600" cy="805307"/>
          </a:xfrm>
        </p:spPr>
        <p:txBody>
          <a:bodyPr>
            <a:normAutofit/>
          </a:bodyPr>
          <a:lstStyle/>
          <a:p>
            <a:pPr algn="ctr"/>
            <a:r>
              <a:rPr lang="en-US" sz="32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3950488993"/>
              </p:ext>
            </p:extLst>
          </p:nvPr>
        </p:nvGraphicFramePr>
        <p:xfrm>
          <a:off x="159219" y="521526"/>
          <a:ext cx="11873559" cy="3891364"/>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5">
                  <a:extLst>
                    <a:ext uri="{9D8B030D-6E8A-4147-A177-3AD203B41FA5}">
                      <a16:colId xmlns:a16="http://schemas.microsoft.com/office/drawing/2014/main" val="1994031963"/>
                    </a:ext>
                  </a:extLst>
                </a:gridCol>
                <a:gridCol w="1312786">
                  <a:extLst>
                    <a:ext uri="{9D8B030D-6E8A-4147-A177-3AD203B41FA5}">
                      <a16:colId xmlns:a16="http://schemas.microsoft.com/office/drawing/2014/main" val="290873290"/>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384916">
                <a:tc rowSpan="2">
                  <a:txBody>
                    <a:bodyPr/>
                    <a:lstStyle/>
                    <a:p>
                      <a:pPr algn="ctr" fontAlgn="ctr"/>
                      <a:r>
                        <a:rPr lang="en-US" sz="1400" u="none" strike="noStrike" dirty="0">
                          <a:solidFill>
                            <a:schemeClr val="bg1"/>
                          </a:solidFill>
                          <a:effectLst/>
                        </a:rPr>
                        <a:t>Activity Code</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400" u="none" strike="noStrike" dirty="0">
                          <a:solidFill>
                            <a:schemeClr val="bg1"/>
                          </a:solidFill>
                          <a:effectLst/>
                        </a:rPr>
                        <a:t>Activity Description</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400" u="none" strike="noStrike" dirty="0">
                          <a:solidFill>
                            <a:schemeClr val="bg1"/>
                          </a:solidFill>
                          <a:effectLst/>
                        </a:rPr>
                        <a:t> Budget (US$) </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400" u="none" strike="noStrike" dirty="0">
                          <a:solidFill>
                            <a:schemeClr val="bg1"/>
                          </a:solidFill>
                          <a:effectLst/>
                        </a:rPr>
                        <a:t>Implementing Agency </a:t>
                      </a:r>
                      <a:endParaRPr lang="en-US" sz="14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400" u="none" strike="noStrike" dirty="0">
                          <a:solidFill>
                            <a:schemeClr val="bg1"/>
                          </a:solidFill>
                          <a:effectLst/>
                        </a:rPr>
                        <a:t>Implementation Month</a:t>
                      </a:r>
                      <a:endParaRPr lang="en-US" sz="1400"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22867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378372">
                <a:tc gridSpan="16">
                  <a:txBody>
                    <a:bodyPr/>
                    <a:lstStyle/>
                    <a:p>
                      <a:pPr algn="l" fontAlgn="ctr"/>
                      <a:r>
                        <a:rPr lang="en-US" sz="1600" u="none" strike="noStrike" dirty="0">
                          <a:effectLst/>
                        </a:rPr>
                        <a:t> </a:t>
                      </a:r>
                      <a:r>
                        <a:rPr lang="en-US" sz="1600" b="1" u="none" strike="noStrike" dirty="0">
                          <a:effectLst/>
                        </a:rPr>
                        <a:t>PBC 6.3      I</a:t>
                      </a:r>
                      <a:r>
                        <a:rPr lang="en-US" sz="1600" b="1" dirty="0"/>
                        <a:t>mprove ART coverage and retention on HIV treatment and care </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754006">
                <a:tc>
                  <a:txBody>
                    <a:bodyPr/>
                    <a:lstStyle/>
                    <a:p>
                      <a:pPr algn="ctr" fontAlgn="ctr"/>
                      <a:r>
                        <a:rPr lang="en-US" sz="1400" b="0" i="0" u="none" strike="noStrike" dirty="0">
                          <a:solidFill>
                            <a:srgbClr val="000000"/>
                          </a:solidFill>
                          <a:effectLst/>
                          <a:latin typeface="Calibri" panose="020F0502020204030204" pitchFamily="34" charset="0"/>
                        </a:rPr>
                        <a:t>PBC 6.3.8</a:t>
                      </a:r>
                    </a:p>
                  </a:txBody>
                  <a:tcPr marL="0" marR="0" marT="0" marB="0" anchor="ctr"/>
                </a:tc>
                <a:tc>
                  <a:txBody>
                    <a:bodyPr/>
                    <a:lstStyle/>
                    <a:p>
                      <a:pPr marL="0" indent="0">
                        <a:lnSpc>
                          <a:spcPts val="1800"/>
                        </a:lnSpc>
                        <a:buFont typeface="+mj-lt"/>
                        <a:buNone/>
                      </a:pPr>
                      <a:r>
                        <a:rPr lang="en-US" sz="1400" dirty="0">
                          <a:solidFill>
                            <a:schemeClr val="tx1"/>
                          </a:solidFill>
                          <a:latin typeface="Calibri "/>
                          <a:ea typeface="Lato"/>
                          <a:cs typeface="Lato"/>
                        </a:rPr>
                        <a:t>Support Lab testing fees for HIV new diagnosed KPs to initiate ART and poor PLHIV to support ARV treatment monitoring and retention</a:t>
                      </a:r>
                      <a:endParaRPr lang="en-US" sz="1400" dirty="0">
                        <a:latin typeface="Calibri "/>
                        <a:ea typeface="Lato" panose="020F0502020204030203" pitchFamily="34" charset="0"/>
                        <a:cs typeface="Lato" panose="020F0502020204030203" pitchFamily="34" charset="0"/>
                      </a:endParaRPr>
                    </a:p>
                  </a:txBody>
                  <a:tcPr marL="0" marR="0" marT="0" marB="0"/>
                </a:tc>
                <a:tc>
                  <a:txBody>
                    <a:bodyPr/>
                    <a:lstStyle/>
                    <a:p>
                      <a:pPr algn="ctr" fontAlgn="ctr"/>
                      <a:r>
                        <a:rPr lang="en-US" sz="1400" b="0" i="0" u="none" strike="noStrike" dirty="0">
                          <a:solidFill>
                            <a:srgbClr val="000000"/>
                          </a:solidFill>
                          <a:effectLst/>
                          <a:latin typeface="Calibri" panose="020F0502020204030204" pitchFamily="34" charset="0"/>
                        </a:rPr>
                        <a:t>29,048</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PHO</a:t>
                      </a: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754006">
                <a:tc>
                  <a:txBody>
                    <a:bodyPr/>
                    <a:lstStyle/>
                    <a:p>
                      <a:pPr algn="ctr" fontAlgn="ctr"/>
                      <a:r>
                        <a:rPr lang="en-US" sz="1400" b="0" i="0" u="none" strike="noStrike" dirty="0">
                          <a:solidFill>
                            <a:srgbClr val="000000"/>
                          </a:solidFill>
                          <a:effectLst/>
                          <a:latin typeface="Calibri" panose="020F0502020204030204" pitchFamily="34" charset="0"/>
                        </a:rPr>
                        <a:t>PBC 6.3.9</a:t>
                      </a:r>
                    </a:p>
                  </a:txBody>
                  <a:tcPr marL="0" marR="0" marT="0" marB="0" anchor="ctr"/>
                </a:tc>
                <a:tc>
                  <a:txBody>
                    <a:bodyPr/>
                    <a:lstStyle/>
                    <a:p>
                      <a:pPr algn="l" fontAlgn="t"/>
                      <a:r>
                        <a:rPr lang="en-US" sz="1400" b="0" i="0" u="none" strike="noStrike" dirty="0">
                          <a:solidFill>
                            <a:srgbClr val="000000"/>
                          </a:solidFill>
                          <a:effectLst/>
                          <a:latin typeface="Calibri" panose="020F0502020204030204" pitchFamily="34" charset="0"/>
                        </a:rPr>
                        <a:t>Salary for 40 Peer supports working at ART and POC sites – to enhance adherence counselling, psycho-social and mental health support for PLHIV at HF and community – incorporation with APL+</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96,000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PHO</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318071550"/>
                  </a:ext>
                </a:extLst>
              </a:tr>
              <a:tr h="606935">
                <a:tc>
                  <a:txBody>
                    <a:bodyPr/>
                    <a:lstStyle/>
                    <a:p>
                      <a:pPr algn="ctr" fontAlgn="ctr"/>
                      <a:r>
                        <a:rPr lang="en-US" sz="1400" b="0" i="0" u="none" strike="noStrike" dirty="0">
                          <a:solidFill>
                            <a:srgbClr val="000000"/>
                          </a:solidFill>
                          <a:effectLst/>
                          <a:latin typeface="Calibri" panose="020F0502020204030204" pitchFamily="34" charset="0"/>
                        </a:rPr>
                        <a:t>PBC 6.3.11</a:t>
                      </a:r>
                    </a:p>
                  </a:txBody>
                  <a:tcPr marL="0" marR="0" marT="0" marB="0" anchor="ctr"/>
                </a:tc>
                <a:tc>
                  <a:txBody>
                    <a:bodyPr/>
                    <a:lstStyle/>
                    <a:p>
                      <a:pPr algn="l" fontAlgn="t"/>
                      <a:r>
                        <a:rPr lang="en-US" sz="1400" b="0" i="0" u="none" strike="noStrike" dirty="0">
                          <a:solidFill>
                            <a:srgbClr val="000000"/>
                          </a:solidFill>
                          <a:effectLst/>
                          <a:latin typeface="Calibri" panose="020F0502020204030204" pitchFamily="34" charset="0"/>
                        </a:rPr>
                        <a:t>Project coordination and management costs </a:t>
                      </a:r>
                      <a:r>
                        <a:rPr lang="en-US" sz="1400" dirty="0"/>
                        <a:t>for ARV and POC sites</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40,200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PHO </a:t>
                      </a:r>
                    </a:p>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(ARV&amp;POC sites)</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4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494268787"/>
                  </a:ext>
                </a:extLst>
              </a:tr>
              <a:tr h="375757">
                <a:tc>
                  <a:txBody>
                    <a:bodyPr/>
                    <a:lstStyle/>
                    <a:p>
                      <a:pPr algn="ctr" fontAlgn="ct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4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516182102"/>
                  </a:ext>
                </a:extLst>
              </a:tr>
              <a:tr h="408698">
                <a:tc>
                  <a:txBody>
                    <a:bodyPr/>
                    <a:lstStyle/>
                    <a:p>
                      <a:pPr algn="r" fontAlgn="ctr"/>
                      <a:endParaRPr lang="en-US" sz="14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4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400" b="1" i="0" u="none" strike="noStrike" dirty="0">
                          <a:solidFill>
                            <a:srgbClr val="000000"/>
                          </a:solidFill>
                          <a:effectLst/>
                          <a:latin typeface="Calibri" panose="020F0502020204030204" pitchFamily="34" charset="0"/>
                        </a:rPr>
                        <a:t>165,248</a:t>
                      </a: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4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1374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198" y="63060"/>
            <a:ext cx="10515600" cy="805307"/>
          </a:xfrm>
        </p:spPr>
        <p:txBody>
          <a:bodyPr>
            <a:normAutofit/>
          </a:bodyPr>
          <a:lstStyle/>
          <a:p>
            <a:pPr algn="ctr"/>
            <a:r>
              <a:rPr lang="en-US" sz="32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563684000"/>
              </p:ext>
            </p:extLst>
          </p:nvPr>
        </p:nvGraphicFramePr>
        <p:xfrm>
          <a:off x="159219" y="868367"/>
          <a:ext cx="11873559" cy="4657446"/>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5">
                  <a:extLst>
                    <a:ext uri="{9D8B030D-6E8A-4147-A177-3AD203B41FA5}">
                      <a16:colId xmlns:a16="http://schemas.microsoft.com/office/drawing/2014/main" val="1994031963"/>
                    </a:ext>
                  </a:extLst>
                </a:gridCol>
                <a:gridCol w="1312786">
                  <a:extLst>
                    <a:ext uri="{9D8B030D-6E8A-4147-A177-3AD203B41FA5}">
                      <a16:colId xmlns:a16="http://schemas.microsoft.com/office/drawing/2014/main" val="290873290"/>
                    </a:ext>
                  </a:extLst>
                </a:gridCol>
                <a:gridCol w="388464">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454738">
                <a:tc rowSpan="2">
                  <a:txBody>
                    <a:bodyPr/>
                    <a:lstStyle/>
                    <a:p>
                      <a:pPr algn="ctr" fontAlgn="ctr"/>
                      <a:r>
                        <a:rPr lang="en-US" sz="1600" u="none" strike="noStrike" dirty="0">
                          <a:solidFill>
                            <a:schemeClr val="bg1"/>
                          </a:solidFill>
                          <a:effectLst/>
                        </a:rPr>
                        <a:t>Activity Code</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Activity Description</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 Budget (US$)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Implementing Agency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600" u="none" strike="noStrike" dirty="0">
                          <a:solidFill>
                            <a:schemeClr val="bg1"/>
                          </a:solidFill>
                          <a:effectLst/>
                        </a:rPr>
                        <a:t>Implementation Month</a:t>
                      </a:r>
                      <a:endParaRPr lang="en-US" sz="1600"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27015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447007">
                <a:tc gridSpan="16">
                  <a:txBody>
                    <a:bodyPr/>
                    <a:lstStyle/>
                    <a:p>
                      <a:pPr algn="l" fontAlgn="ctr"/>
                      <a:r>
                        <a:rPr lang="en-US" sz="1600" u="none" strike="noStrike" dirty="0">
                          <a:effectLst/>
                        </a:rPr>
                        <a:t> </a:t>
                      </a:r>
                      <a:r>
                        <a:rPr lang="en-US" sz="1800" b="1" u="none" strike="noStrike" dirty="0">
                          <a:effectLst/>
                        </a:rPr>
                        <a:t>PBC 6.3      I</a:t>
                      </a:r>
                      <a:r>
                        <a:rPr lang="en-US" sz="1800" b="1" dirty="0"/>
                        <a:t>mprove ART coverage and retention on HIV treatment and care </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890779">
                <a:tc>
                  <a:txBody>
                    <a:bodyPr/>
                    <a:lstStyle/>
                    <a:p>
                      <a:pPr algn="ctr" fontAlgn="ctr"/>
                      <a:r>
                        <a:rPr lang="en-US" sz="1600" b="0" i="0" u="none" strike="noStrike" dirty="0">
                          <a:solidFill>
                            <a:srgbClr val="000000"/>
                          </a:solidFill>
                          <a:effectLst/>
                          <a:latin typeface="Calibri" panose="020F0502020204030204" pitchFamily="34" charset="0"/>
                        </a:rPr>
                        <a:t>PBC 6.3.12</a:t>
                      </a:r>
                    </a:p>
                  </a:txBody>
                  <a:tcPr marL="0" marR="0" marT="0" marB="0" anchor="ctr"/>
                </a:tc>
                <a:tc>
                  <a:txBody>
                    <a:bodyPr/>
                    <a:lstStyle/>
                    <a:p>
                      <a:pPr marL="0" indent="0">
                        <a:lnSpc>
                          <a:spcPts val="1800"/>
                        </a:lnSpc>
                        <a:buFont typeface="+mj-lt"/>
                        <a:buNone/>
                      </a:pPr>
                      <a:r>
                        <a:rPr lang="en-US" sz="1600" dirty="0">
                          <a:solidFill>
                            <a:schemeClr val="tx1"/>
                          </a:solidFill>
                          <a:latin typeface="Calibri "/>
                          <a:ea typeface="Lato"/>
                          <a:cs typeface="Lato"/>
                        </a:rPr>
                        <a:t>Refresh training workshop on S&amp;D reduction, gender, laws and social security in community</a:t>
                      </a:r>
                      <a:endParaRPr lang="en-US" sz="1600" dirty="0">
                        <a:latin typeface="Calibri "/>
                        <a:ea typeface="Lato" panose="020F0502020204030203" pitchFamily="34" charset="0"/>
                        <a:cs typeface="Lato" panose="020F0502020204030203" pitchFamily="34" charset="0"/>
                      </a:endParaRP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3,500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APL+</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890779">
                <a:tc>
                  <a:txBody>
                    <a:bodyPr/>
                    <a:lstStyle/>
                    <a:p>
                      <a:pPr algn="ctr" fontAlgn="ctr"/>
                      <a:r>
                        <a:rPr lang="en-US" sz="1600" b="0" i="0" u="none" strike="noStrike" dirty="0">
                          <a:solidFill>
                            <a:srgbClr val="000000"/>
                          </a:solidFill>
                          <a:effectLst/>
                          <a:latin typeface="Calibri" panose="020F0502020204030204" pitchFamily="34" charset="0"/>
                        </a:rPr>
                        <a:t>PBC 6.3.13</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Conduct Community led monitoring (CLM) - implemented by APL+ (8 Provinces)</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8,000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APL+</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318071550"/>
                  </a:ext>
                </a:extLst>
              </a:tr>
              <a:tr h="717030">
                <a:tc>
                  <a:txBody>
                    <a:bodyPr/>
                    <a:lstStyle/>
                    <a:p>
                      <a:pPr algn="ctr" fontAlgn="ctr"/>
                      <a:r>
                        <a:rPr lang="en-US" sz="1600" b="0" i="0" u="none" strike="noStrike" dirty="0">
                          <a:solidFill>
                            <a:srgbClr val="000000"/>
                          </a:solidFill>
                          <a:effectLst/>
                          <a:latin typeface="Calibri" panose="020F0502020204030204" pitchFamily="34" charset="0"/>
                        </a:rPr>
                        <a:t>PBC 6.3.14</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Site monitoring and supervision to support Peers at community level</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6,000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APL+</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494268787"/>
                  </a:ext>
                </a:extLst>
              </a:tr>
              <a:tr h="504125">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Project coordination and management costs </a:t>
                      </a:r>
                      <a:r>
                        <a:rPr lang="en-US" sz="1600" dirty="0"/>
                        <a:t>for APL+</a:t>
                      </a:r>
                      <a:endParaRPr lang="en-US" sz="1600" b="0" i="0" u="none" strike="noStrike" dirty="0">
                        <a:solidFill>
                          <a:srgbClr val="000000"/>
                        </a:solidFill>
                        <a:effectLst/>
                        <a:latin typeface="Calibri" panose="020F0502020204030204" pitchFamily="34" charset="0"/>
                      </a:endParaRPr>
                    </a:p>
                    <a:p>
                      <a:pPr algn="l"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13,020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APL+</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516182102"/>
                  </a:ext>
                </a:extLst>
              </a:tr>
              <a:tr h="482834">
                <a:tc>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6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600" b="1" i="0" u="none" strike="noStrike" dirty="0">
                          <a:solidFill>
                            <a:srgbClr val="000000"/>
                          </a:solidFill>
                          <a:effectLst/>
                          <a:latin typeface="Calibri" panose="020F0502020204030204" pitchFamily="34" charset="0"/>
                        </a:rPr>
                        <a:t>30,520</a:t>
                      </a: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1047116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8B61-D601-4A57-8930-DD69A4C77018}"/>
              </a:ext>
            </a:extLst>
          </p:cNvPr>
          <p:cNvSpPr>
            <a:spLocks noGrp="1"/>
          </p:cNvSpPr>
          <p:nvPr>
            <p:ph type="title"/>
          </p:nvPr>
        </p:nvSpPr>
        <p:spPr>
          <a:xfrm>
            <a:off x="0" y="1"/>
            <a:ext cx="12192000" cy="709573"/>
          </a:xfrm>
          <a:solidFill>
            <a:schemeClr val="accent5">
              <a:lumMod val="20000"/>
              <a:lumOff val="80000"/>
            </a:schemeClr>
          </a:solidFill>
        </p:spPr>
        <p:txBody>
          <a:bodyPr>
            <a:noAutofit/>
          </a:bodyPr>
          <a:lstStyle/>
          <a:p>
            <a:pPr algn="ctr"/>
            <a:r>
              <a:rPr lang="en-US" sz="3600" b="1" dirty="0">
                <a:latin typeface="Phetsarath OT" panose="02000500000000000001" pitchFamily="2" charset="2"/>
                <a:ea typeface="Phetsarath OT" panose="02000500000000000001" pitchFamily="2" charset="2"/>
                <a:cs typeface="Phetsarath OT" panose="02000500000000000001" pitchFamily="2" charset="2"/>
              </a:rPr>
              <a:t>Specific</a:t>
            </a:r>
            <a:r>
              <a:rPr lang="en-US" sz="3600" b="1" dirty="0">
                <a:latin typeface="Phetsarath OT" panose="02000500000000000001" pitchFamily="2" charset="2"/>
                <a:cs typeface="Phetsarath OT" panose="02000500000000000001" pitchFamily="2" charset="2"/>
              </a:rPr>
              <a:t> objective PBC 6.4 </a:t>
            </a:r>
          </a:p>
        </p:txBody>
      </p:sp>
      <p:sp>
        <p:nvSpPr>
          <p:cNvPr id="4" name="Slide Number Placeholder 3">
            <a:extLst>
              <a:ext uri="{FF2B5EF4-FFF2-40B4-BE49-F238E27FC236}">
                <a16:creationId xmlns:a16="http://schemas.microsoft.com/office/drawing/2014/main" id="{9659B444-4F1F-4A05-A8C9-F835E32A29A3}"/>
              </a:ext>
            </a:extLst>
          </p:cNvPr>
          <p:cNvSpPr>
            <a:spLocks noGrp="1"/>
          </p:cNvSpPr>
          <p:nvPr>
            <p:ph type="sldNum" sz="quarter" idx="12"/>
          </p:nvPr>
        </p:nvSpPr>
        <p:spPr/>
        <p:txBody>
          <a:bodyPr/>
          <a:lstStyle/>
          <a:p>
            <a:fld id="{E7A56CC9-1E1E-41D9-B5D7-E375D2141498}" type="slidenum">
              <a:rPr lang="en-US" smtClean="0"/>
              <a:t>34</a:t>
            </a:fld>
            <a:endParaRPr lang="en-US" dirty="0"/>
          </a:p>
        </p:txBody>
      </p:sp>
      <p:sp>
        <p:nvSpPr>
          <p:cNvPr id="6" name="Content Placeholder 5">
            <a:extLst>
              <a:ext uri="{FF2B5EF4-FFF2-40B4-BE49-F238E27FC236}">
                <a16:creationId xmlns:a16="http://schemas.microsoft.com/office/drawing/2014/main" id="{A04D0E39-4FA2-7FA4-F22C-E9606A540CE4}"/>
              </a:ext>
            </a:extLst>
          </p:cNvPr>
          <p:cNvSpPr>
            <a:spLocks noGrp="1"/>
          </p:cNvSpPr>
          <p:nvPr>
            <p:ph idx="1"/>
          </p:nvPr>
        </p:nvSpPr>
        <p:spPr>
          <a:xfrm>
            <a:off x="501650" y="951992"/>
            <a:ext cx="11188700" cy="5346700"/>
          </a:xfrm>
        </p:spPr>
        <p:txBody>
          <a:bodyPr>
            <a:noAutofit/>
          </a:bodyPr>
          <a:lstStyle/>
          <a:p>
            <a:pPr marL="0" indent="0">
              <a:lnSpc>
                <a:spcPct val="120000"/>
              </a:lnSpc>
              <a:buNone/>
            </a:pPr>
            <a:r>
              <a:rPr lang="en-US" sz="2400" b="1" dirty="0">
                <a:solidFill>
                  <a:srgbClr val="FF0000"/>
                </a:solidFill>
              </a:rPr>
              <a:t>PBC 6.4</a:t>
            </a:r>
            <a:r>
              <a:rPr lang="en-US" sz="2400" b="1" dirty="0"/>
              <a:t>: </a:t>
            </a:r>
            <a:r>
              <a:rPr lang="en-US" sz="2400" dirty="0"/>
              <a:t>% of PLHIV on ART with a viral load test result at least once during the reporting period</a:t>
            </a:r>
          </a:p>
          <a:p>
            <a:pPr marL="0" indent="0">
              <a:lnSpc>
                <a:spcPct val="120000"/>
              </a:lnSpc>
              <a:buNone/>
            </a:pPr>
            <a:r>
              <a:rPr lang="en-US" sz="2400" b="1" dirty="0">
                <a:solidFill>
                  <a:srgbClr val="FF0000"/>
                </a:solidFill>
              </a:rPr>
              <a:t>Objective: </a:t>
            </a:r>
          </a:p>
          <a:p>
            <a:pPr marL="0" indent="0">
              <a:lnSpc>
                <a:spcPct val="120000"/>
              </a:lnSpc>
              <a:buNone/>
            </a:pPr>
            <a:r>
              <a:rPr lang="en-US" sz="2400" dirty="0"/>
              <a:t>To improve access to HIV viral load testing and follow up across the country. </a:t>
            </a:r>
          </a:p>
          <a:p>
            <a:pPr marL="0" indent="0">
              <a:lnSpc>
                <a:spcPct val="120000"/>
              </a:lnSpc>
              <a:buNone/>
            </a:pPr>
            <a:r>
              <a:rPr lang="en-US" sz="2400" b="1" dirty="0">
                <a:solidFill>
                  <a:srgbClr val="FF0000"/>
                </a:solidFill>
              </a:rPr>
              <a:t>Main Activities: </a:t>
            </a:r>
          </a:p>
          <a:p>
            <a:pPr marL="514350" indent="-514350">
              <a:lnSpc>
                <a:spcPct val="100000"/>
              </a:lnSpc>
              <a:buFont typeface="+mj-lt"/>
              <a:buAutoNum type="arabicPeriod"/>
            </a:pPr>
            <a:r>
              <a:rPr lang="en-US" sz="2400" dirty="0">
                <a:solidFill>
                  <a:schemeClr val="tx1"/>
                </a:solidFill>
                <a:latin typeface="Calibri "/>
                <a:ea typeface="Lato"/>
                <a:cs typeface="Lato"/>
              </a:rPr>
              <a:t>Promote POC VL </a:t>
            </a:r>
            <a:r>
              <a:rPr lang="en-US" sz="2400" dirty="0">
                <a:latin typeface="Calibri "/>
                <a:ea typeface="Lato"/>
                <a:cs typeface="Lato"/>
              </a:rPr>
              <a:t>testing at district level and i</a:t>
            </a:r>
            <a:r>
              <a:rPr lang="en-US" sz="2400" dirty="0">
                <a:solidFill>
                  <a:schemeClr val="tx1"/>
                </a:solidFill>
                <a:latin typeface="Calibri "/>
                <a:ea typeface="Lato"/>
                <a:cs typeface="Lato"/>
                <a:sym typeface="Arial"/>
              </a:rPr>
              <a:t>ntensify quality of VL monitoring with case management and data reporting, using IT to facilitate VL lab services. </a:t>
            </a:r>
            <a:endParaRPr lang="en-US" sz="2400" dirty="0"/>
          </a:p>
          <a:p>
            <a:pPr marL="514350" indent="-514350">
              <a:lnSpc>
                <a:spcPct val="100000"/>
              </a:lnSpc>
              <a:buFont typeface="+mj-lt"/>
              <a:buAutoNum type="arabicPeriod"/>
            </a:pPr>
            <a:r>
              <a:rPr lang="en-US" sz="2400" dirty="0"/>
              <a:t>Support PLHIV engagement in HIV care and treatment through tele health counselling, psycho-social and mental health support</a:t>
            </a:r>
          </a:p>
          <a:p>
            <a:pPr marL="514350" indent="-514350">
              <a:lnSpc>
                <a:spcPct val="100000"/>
              </a:lnSpc>
              <a:buFont typeface="+mj-lt"/>
              <a:buAutoNum type="arabicPeriod"/>
            </a:pPr>
            <a:r>
              <a:rPr lang="en-US" sz="2400" dirty="0">
                <a:solidFill>
                  <a:schemeClr val="tx1"/>
                </a:solidFill>
                <a:latin typeface="Calibri "/>
                <a:ea typeface="Lato"/>
                <a:cs typeface="Lato"/>
                <a:sym typeface="Arial"/>
              </a:rPr>
              <a:t>Reinforce U=U awareness among PLHIV/KPLHIV, reduce S&amp;D in community</a:t>
            </a:r>
            <a:endParaRPr lang="en-US" sz="2400" dirty="0">
              <a:solidFill>
                <a:schemeClr val="tx1"/>
              </a:solidFill>
              <a:latin typeface="Calibri "/>
              <a:ea typeface="Lato"/>
              <a:cs typeface="Lato"/>
            </a:endParaRPr>
          </a:p>
          <a:p>
            <a:pPr marL="514350" indent="-514350">
              <a:lnSpc>
                <a:spcPct val="100000"/>
              </a:lnSpc>
              <a:buFont typeface="+mj-lt"/>
              <a:buAutoNum type="arabicPeriod"/>
            </a:pPr>
            <a:r>
              <a:rPr lang="en-US" sz="2400" dirty="0"/>
              <a:t>Lesson learned workshop to review program updates and improve HIV testing and treatment services</a:t>
            </a:r>
          </a:p>
        </p:txBody>
      </p:sp>
    </p:spTree>
    <p:extLst>
      <p:ext uri="{BB962C8B-B14F-4D97-AF65-F5344CB8AC3E}">
        <p14:creationId xmlns:p14="http://schemas.microsoft.com/office/powerpoint/2010/main" val="2839159258"/>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198" y="63060"/>
            <a:ext cx="10515600" cy="805307"/>
          </a:xfrm>
        </p:spPr>
        <p:txBody>
          <a:bodyPr>
            <a:normAutofit/>
          </a:bodyPr>
          <a:lstStyle/>
          <a:p>
            <a:pPr algn="ctr"/>
            <a:r>
              <a:rPr lang="en-US" sz="32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2876297506"/>
              </p:ext>
            </p:extLst>
          </p:nvPr>
        </p:nvGraphicFramePr>
        <p:xfrm>
          <a:off x="159219" y="755472"/>
          <a:ext cx="11873558" cy="5810868"/>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4">
                  <a:extLst>
                    <a:ext uri="{9D8B030D-6E8A-4147-A177-3AD203B41FA5}">
                      <a16:colId xmlns:a16="http://schemas.microsoft.com/office/drawing/2014/main" val="1994031963"/>
                    </a:ext>
                  </a:extLst>
                </a:gridCol>
                <a:gridCol w="1312785">
                  <a:extLst>
                    <a:ext uri="{9D8B030D-6E8A-4147-A177-3AD203B41FA5}">
                      <a16:colId xmlns:a16="http://schemas.microsoft.com/office/drawing/2014/main" val="290873290"/>
                    </a:ext>
                  </a:extLst>
                </a:gridCol>
                <a:gridCol w="388465">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454738">
                <a:tc rowSpan="2">
                  <a:txBody>
                    <a:bodyPr/>
                    <a:lstStyle/>
                    <a:p>
                      <a:pPr algn="ctr" fontAlgn="ctr"/>
                      <a:r>
                        <a:rPr lang="en-US" sz="1600" u="none" strike="noStrike" dirty="0">
                          <a:solidFill>
                            <a:schemeClr val="bg1"/>
                          </a:solidFill>
                          <a:effectLst/>
                        </a:rPr>
                        <a:t>Activity Code</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Activity Description</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 Budget (US$)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Implementing Agency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600" u="none" strike="noStrike" dirty="0">
                          <a:solidFill>
                            <a:schemeClr val="bg1"/>
                          </a:solidFill>
                          <a:effectLst/>
                        </a:rPr>
                        <a:t>Implementation Month</a:t>
                      </a:r>
                      <a:endParaRPr lang="en-US" sz="1600"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911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538277">
                <a:tc gridSpan="16">
                  <a:txBody>
                    <a:bodyPr/>
                    <a:lstStyle/>
                    <a:p>
                      <a:pPr algn="l" fontAlgn="ctr"/>
                      <a:r>
                        <a:rPr lang="en-US" sz="1800" u="none" strike="noStrike" dirty="0">
                          <a:effectLst/>
                        </a:rPr>
                        <a:t> </a:t>
                      </a:r>
                      <a:r>
                        <a:rPr lang="en-US" sz="1800" b="1" u="none" strike="noStrike" dirty="0">
                          <a:effectLst/>
                        </a:rPr>
                        <a:t>PBC 6.4      I</a:t>
                      </a:r>
                      <a:r>
                        <a:rPr lang="en-US" sz="1800" b="1" dirty="0"/>
                        <a:t>mprove access to HIV viral load testing</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890779">
                <a:tc>
                  <a:txBody>
                    <a:bodyPr/>
                    <a:lstStyle/>
                    <a:p>
                      <a:pPr algn="ctr" fontAlgn="ctr"/>
                      <a:r>
                        <a:rPr lang="en-US" sz="1600" b="0" i="0" u="none" strike="noStrike" dirty="0">
                          <a:solidFill>
                            <a:srgbClr val="000000"/>
                          </a:solidFill>
                          <a:effectLst/>
                          <a:latin typeface="Calibri" panose="020F0502020204030204" pitchFamily="34" charset="0"/>
                        </a:rPr>
                        <a:t>PBC 6.4.1</a:t>
                      </a:r>
                    </a:p>
                  </a:txBody>
                  <a:tcPr marL="0" marR="0" marT="0" marB="0" anchor="ctr"/>
                </a:tc>
                <a:tc>
                  <a:txBody>
                    <a:bodyPr/>
                    <a:lstStyle/>
                    <a:p>
                      <a:pPr marL="0" indent="0">
                        <a:lnSpc>
                          <a:spcPts val="1800"/>
                        </a:lnSpc>
                        <a:buFont typeface="+mj-lt"/>
                        <a:buNone/>
                      </a:pPr>
                      <a:r>
                        <a:rPr lang="en-US" sz="1600" dirty="0">
                          <a:solidFill>
                            <a:schemeClr val="tx1"/>
                          </a:solidFill>
                          <a:latin typeface="Calibri "/>
                          <a:ea typeface="Lato"/>
                          <a:cs typeface="Lato"/>
                        </a:rPr>
                        <a:t>Home visits to follow up LTFU cases and support psycho-social and mental health for PLHIV and affected families, reinforce VL testing, support those who have experienced of stigma, discrimination, and violence victims</a:t>
                      </a:r>
                      <a:endParaRPr lang="en-US" sz="1600" dirty="0">
                        <a:latin typeface="Calibri "/>
                        <a:ea typeface="Lato" panose="020F0502020204030203" pitchFamily="34" charset="0"/>
                        <a:cs typeface="Lato" panose="020F0502020204030203" pitchFamily="34" charset="0"/>
                      </a:endParaRP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9,600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APL+</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890779">
                <a:tc>
                  <a:txBody>
                    <a:bodyPr/>
                    <a:lstStyle/>
                    <a:p>
                      <a:pPr algn="ctr" fontAlgn="ctr"/>
                      <a:r>
                        <a:rPr lang="en-US" sz="1600" b="0" i="0" u="none" strike="noStrike" dirty="0">
                          <a:solidFill>
                            <a:srgbClr val="000000"/>
                          </a:solidFill>
                          <a:effectLst/>
                          <a:latin typeface="Calibri" panose="020F0502020204030204" pitchFamily="34" charset="0"/>
                        </a:rPr>
                        <a:t>PBC 6.4.2</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Develop VDO clips to reinforce VLS, reduces stigma, U=U and address gender base violence among PLHIV communities.</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2,700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APL+</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318071550"/>
                  </a:ext>
                </a:extLst>
              </a:tr>
              <a:tr h="717030">
                <a:tc>
                  <a:txBody>
                    <a:bodyPr/>
                    <a:lstStyle/>
                    <a:p>
                      <a:pPr algn="ctr" fontAlgn="ctr"/>
                      <a:r>
                        <a:rPr lang="en-US" sz="1600" b="0" i="0" u="none" strike="noStrike" dirty="0">
                          <a:solidFill>
                            <a:srgbClr val="000000"/>
                          </a:solidFill>
                          <a:effectLst/>
                          <a:latin typeface="Calibri" panose="020F0502020204030204" pitchFamily="34" charset="0"/>
                        </a:rPr>
                        <a:t>PBC 6.4.3</a:t>
                      </a:r>
                    </a:p>
                  </a:txBody>
                  <a:tcPr marL="0" marR="0" marT="0" marB="0" anchor="ctr"/>
                </a:tc>
                <a:tc>
                  <a:txBody>
                    <a:bodyPr/>
                    <a:lstStyle/>
                    <a:p>
                      <a:pPr algn="l" fontAlgn="t"/>
                      <a:r>
                        <a:rPr lang="en-US" sz="1600" b="0" i="0" u="none" strike="noStrike" dirty="0">
                          <a:solidFill>
                            <a:srgbClr val="000000"/>
                          </a:solidFill>
                          <a:effectLst/>
                          <a:latin typeface="Calibri" panose="020F0502020204030204" pitchFamily="34" charset="0"/>
                        </a:rPr>
                        <a:t>Awareness campaign to provide HIV/AIDS information, stigma and discrimination reduction and reinforce U=U with VL suppression outcomes for health through online and offline intervention</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3,600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APL+</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494268787"/>
                  </a:ext>
                </a:extLst>
              </a:tr>
              <a:tr h="504125">
                <a:tc>
                  <a:txBody>
                    <a:bodyPr/>
                    <a:lstStyle/>
                    <a:p>
                      <a:pPr algn="ctr" fontAlgn="ctr"/>
                      <a:r>
                        <a:rPr lang="en-US" sz="1600" b="0" i="0" u="none" strike="noStrike" dirty="0">
                          <a:solidFill>
                            <a:srgbClr val="000000"/>
                          </a:solidFill>
                          <a:effectLst/>
                          <a:latin typeface="Calibri" panose="020F0502020204030204" pitchFamily="34" charset="0"/>
                        </a:rPr>
                        <a:t>PBC 6.4.4</a:t>
                      </a:r>
                    </a:p>
                  </a:txBody>
                  <a:tcPr marL="0" marR="0" marT="0" marB="0" anchor="ctr"/>
                </a:tc>
                <a:tc>
                  <a:txBody>
                    <a:bodyPr/>
                    <a:lstStyle/>
                    <a:p>
                      <a:pPr marL="0" indent="0">
                        <a:lnSpc>
                          <a:spcPts val="1800"/>
                        </a:lnSpc>
                        <a:buFont typeface="+mj-lt"/>
                        <a:buNone/>
                      </a:pPr>
                      <a:r>
                        <a:rPr lang="en-US" sz="1600" dirty="0">
                          <a:latin typeface="Calibri "/>
                          <a:ea typeface="Lato" panose="020F0502020204030203" pitchFamily="34" charset="0"/>
                          <a:cs typeface="Lato" panose="020F0502020204030203" pitchFamily="34" charset="0"/>
                        </a:rPr>
                        <a:t>Support phone credit for tele-health services to enhance VL testing, prevent LTFU through peer support on mental health counseling. </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5,000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516182102"/>
                  </a:ext>
                </a:extLst>
              </a:tr>
              <a:tr h="504125">
                <a:tc>
                  <a:txBody>
                    <a:bodyPr/>
                    <a:lstStyle/>
                    <a:p>
                      <a:pPr algn="ctr" fontAlgn="ctr"/>
                      <a:r>
                        <a:rPr lang="en-US" sz="1600" b="0" i="0" u="none" strike="noStrike" dirty="0">
                          <a:solidFill>
                            <a:srgbClr val="000000"/>
                          </a:solidFill>
                          <a:effectLst/>
                          <a:latin typeface="Calibri" panose="020F0502020204030204" pitchFamily="34" charset="0"/>
                        </a:rPr>
                        <a:t>PBC 6.4.5</a:t>
                      </a:r>
                    </a:p>
                  </a:txBody>
                  <a:tcPr marL="0" marR="0" marT="0" marB="0" anchor="ctr"/>
                </a:tc>
                <a:tc>
                  <a:txBody>
                    <a:bodyPr/>
                    <a:lstStyle/>
                    <a:p>
                      <a:pPr marL="0" indent="0">
                        <a:lnSpc>
                          <a:spcPts val="1800"/>
                        </a:lnSpc>
                        <a:buFont typeface="+mj-lt"/>
                        <a:buNone/>
                      </a:pPr>
                      <a:r>
                        <a:rPr lang="en-US" sz="1600" dirty="0">
                          <a:latin typeface="Calibri "/>
                          <a:ea typeface="Lato" panose="020F0502020204030203" pitchFamily="34" charset="0"/>
                          <a:cs typeface="Lato" panose="020F0502020204030203" pitchFamily="34" charset="0"/>
                        </a:rPr>
                        <a:t>Workshop to review and share lesson learned on quality of VL decentralization (POC VL&amp;EID testing) and data reporting, including EQA</a:t>
                      </a:r>
                    </a:p>
                  </a:txBody>
                  <a:tcPr marL="0" marR="0" marT="0" marB="0"/>
                </a:tc>
                <a:tc>
                  <a:txBody>
                    <a:bodyPr/>
                    <a:lstStyle/>
                    <a:p>
                      <a:pPr algn="ctr" fontAlgn="ctr"/>
                      <a:r>
                        <a:rPr lang="en-US" sz="1600" b="0" i="0" u="none" strike="noStrike" dirty="0">
                          <a:solidFill>
                            <a:srgbClr val="000000"/>
                          </a:solidFill>
                          <a:effectLst/>
                          <a:latin typeface="Calibri" panose="020F0502020204030204" pitchFamily="34" charset="0"/>
                        </a:rPr>
                        <a:t>8776</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780785560"/>
                  </a:ext>
                </a:extLst>
              </a:tr>
              <a:tr h="482834">
                <a:tc>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6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600" b="1" i="0" u="none" strike="noStrike" dirty="0">
                          <a:solidFill>
                            <a:srgbClr val="000000"/>
                          </a:solidFill>
                          <a:effectLst/>
                          <a:latin typeface="Calibri" panose="020F0502020204030204" pitchFamily="34" charset="0"/>
                        </a:rPr>
                        <a:t>29,676</a:t>
                      </a: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92577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8B61-D601-4A57-8930-DD69A4C77018}"/>
              </a:ext>
            </a:extLst>
          </p:cNvPr>
          <p:cNvSpPr>
            <a:spLocks noGrp="1"/>
          </p:cNvSpPr>
          <p:nvPr>
            <p:ph type="title"/>
          </p:nvPr>
        </p:nvSpPr>
        <p:spPr>
          <a:xfrm>
            <a:off x="0" y="1"/>
            <a:ext cx="12192000" cy="1155699"/>
          </a:xfrm>
          <a:solidFill>
            <a:schemeClr val="accent5">
              <a:lumMod val="20000"/>
              <a:lumOff val="80000"/>
            </a:schemeClr>
          </a:solidFill>
        </p:spPr>
        <p:txBody>
          <a:bodyPr>
            <a:noAutofit/>
          </a:bodyPr>
          <a:lstStyle/>
          <a:p>
            <a:pPr algn="ctr"/>
            <a:r>
              <a:rPr lang="en-US" sz="4000" b="1" dirty="0">
                <a:latin typeface="Phetsarath OT" panose="02000500000000000001" pitchFamily="2" charset="2"/>
                <a:ea typeface="Phetsarath OT" panose="02000500000000000001" pitchFamily="2" charset="2"/>
                <a:cs typeface="Phetsarath OT" panose="02000500000000000001" pitchFamily="2" charset="2"/>
              </a:rPr>
              <a:t>Specific</a:t>
            </a:r>
            <a:r>
              <a:rPr lang="en-US" sz="4000" b="1" dirty="0">
                <a:latin typeface="Phetsarath OT" panose="02000500000000000001" pitchFamily="2" charset="2"/>
                <a:cs typeface="Phetsarath OT" panose="02000500000000000001" pitchFamily="2" charset="2"/>
              </a:rPr>
              <a:t> objective PBC 6.5 </a:t>
            </a:r>
          </a:p>
        </p:txBody>
      </p:sp>
      <p:sp>
        <p:nvSpPr>
          <p:cNvPr id="4" name="Slide Number Placeholder 3">
            <a:extLst>
              <a:ext uri="{FF2B5EF4-FFF2-40B4-BE49-F238E27FC236}">
                <a16:creationId xmlns:a16="http://schemas.microsoft.com/office/drawing/2014/main" id="{9659B444-4F1F-4A05-A8C9-F835E32A29A3}"/>
              </a:ext>
            </a:extLst>
          </p:cNvPr>
          <p:cNvSpPr>
            <a:spLocks noGrp="1"/>
          </p:cNvSpPr>
          <p:nvPr>
            <p:ph type="sldNum" sz="quarter" idx="12"/>
          </p:nvPr>
        </p:nvSpPr>
        <p:spPr/>
        <p:txBody>
          <a:bodyPr/>
          <a:lstStyle/>
          <a:p>
            <a:fld id="{E7A56CC9-1E1E-41D9-B5D7-E375D2141498}" type="slidenum">
              <a:rPr lang="en-US" smtClean="0"/>
              <a:t>36</a:t>
            </a:fld>
            <a:endParaRPr lang="en-US" dirty="0"/>
          </a:p>
        </p:txBody>
      </p:sp>
      <p:sp>
        <p:nvSpPr>
          <p:cNvPr id="6" name="Content Placeholder 5">
            <a:extLst>
              <a:ext uri="{FF2B5EF4-FFF2-40B4-BE49-F238E27FC236}">
                <a16:creationId xmlns:a16="http://schemas.microsoft.com/office/drawing/2014/main" id="{A04D0E39-4FA2-7FA4-F22C-E9606A540CE4}"/>
              </a:ext>
            </a:extLst>
          </p:cNvPr>
          <p:cNvSpPr>
            <a:spLocks noGrp="1"/>
          </p:cNvSpPr>
          <p:nvPr>
            <p:ph idx="1"/>
          </p:nvPr>
        </p:nvSpPr>
        <p:spPr>
          <a:xfrm>
            <a:off x="546100" y="1244600"/>
            <a:ext cx="11188700" cy="5346700"/>
          </a:xfrm>
        </p:spPr>
        <p:txBody>
          <a:bodyPr>
            <a:noAutofit/>
          </a:bodyPr>
          <a:lstStyle/>
          <a:p>
            <a:pPr marL="0" indent="0">
              <a:lnSpc>
                <a:spcPct val="120000"/>
              </a:lnSpc>
              <a:buNone/>
            </a:pPr>
            <a:r>
              <a:rPr lang="en-US" sz="2400" b="1" dirty="0">
                <a:solidFill>
                  <a:srgbClr val="FF0000"/>
                </a:solidFill>
              </a:rPr>
              <a:t>PBC 6.5: </a:t>
            </a:r>
            <a:r>
              <a:rPr lang="en-US" sz="2400" dirty="0"/>
              <a:t>Number of MSM/TG who received any </a:t>
            </a:r>
            <a:r>
              <a:rPr lang="en-US" sz="2400" dirty="0" err="1"/>
              <a:t>PrEP</a:t>
            </a:r>
            <a:r>
              <a:rPr lang="en-US" sz="2400" dirty="0"/>
              <a:t> product at least once during the reporting period.</a:t>
            </a:r>
          </a:p>
          <a:p>
            <a:pPr marL="0" indent="0">
              <a:lnSpc>
                <a:spcPct val="120000"/>
              </a:lnSpc>
              <a:buNone/>
            </a:pPr>
            <a:r>
              <a:rPr lang="en-US" sz="2400" b="1" dirty="0">
                <a:solidFill>
                  <a:srgbClr val="FF0000"/>
                </a:solidFill>
              </a:rPr>
              <a:t>Objective: </a:t>
            </a:r>
          </a:p>
          <a:p>
            <a:pPr marL="0" indent="0">
              <a:lnSpc>
                <a:spcPct val="120000"/>
              </a:lnSpc>
              <a:buNone/>
            </a:pPr>
            <a:r>
              <a:rPr lang="en-US" sz="2400" dirty="0"/>
              <a:t>To scale up </a:t>
            </a:r>
            <a:r>
              <a:rPr lang="en-US" sz="2400" dirty="0" err="1"/>
              <a:t>PrEP</a:t>
            </a:r>
            <a:r>
              <a:rPr lang="en-US" sz="2400" dirty="0"/>
              <a:t> service and uptake. </a:t>
            </a:r>
          </a:p>
          <a:p>
            <a:pPr marL="0" indent="0">
              <a:lnSpc>
                <a:spcPct val="120000"/>
              </a:lnSpc>
              <a:buNone/>
            </a:pPr>
            <a:r>
              <a:rPr lang="en-US" sz="2400" b="1" dirty="0">
                <a:solidFill>
                  <a:srgbClr val="FF0000"/>
                </a:solidFill>
              </a:rPr>
              <a:t>Activities </a:t>
            </a:r>
          </a:p>
          <a:p>
            <a:pPr marL="514350" indent="-514350">
              <a:lnSpc>
                <a:spcPct val="100000"/>
              </a:lnSpc>
              <a:buFont typeface="+mj-lt"/>
              <a:buAutoNum type="arabicPeriod"/>
            </a:pPr>
            <a:r>
              <a:rPr lang="en-US" sz="2400" dirty="0"/>
              <a:t>Roll out and simply </a:t>
            </a:r>
            <a:r>
              <a:rPr lang="en-US" sz="2400" dirty="0" err="1"/>
              <a:t>PrEP</a:t>
            </a:r>
            <a:r>
              <a:rPr lang="en-US" sz="2400" dirty="0"/>
              <a:t> services for MSM/TG</a:t>
            </a:r>
          </a:p>
          <a:p>
            <a:pPr marL="514350" indent="-514350">
              <a:lnSpc>
                <a:spcPct val="100000"/>
              </a:lnSpc>
              <a:buFont typeface="+mj-lt"/>
              <a:buAutoNum type="arabicPeriod"/>
            </a:pPr>
            <a:r>
              <a:rPr lang="en-US" sz="2400" dirty="0"/>
              <a:t>Develop and implement differentiated </a:t>
            </a:r>
            <a:r>
              <a:rPr lang="en-US" sz="2400" dirty="0" err="1"/>
              <a:t>PrEP</a:t>
            </a:r>
            <a:r>
              <a:rPr lang="en-US" sz="2400" dirty="0"/>
              <a:t> services in community </a:t>
            </a:r>
          </a:p>
        </p:txBody>
      </p:sp>
    </p:spTree>
    <p:extLst>
      <p:ext uri="{BB962C8B-B14F-4D97-AF65-F5344CB8AC3E}">
        <p14:creationId xmlns:p14="http://schemas.microsoft.com/office/powerpoint/2010/main" val="3172577099"/>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E8BD-5A34-0C66-208C-DF110D2475D6}"/>
              </a:ext>
            </a:extLst>
          </p:cNvPr>
          <p:cNvSpPr>
            <a:spLocks noGrp="1"/>
          </p:cNvSpPr>
          <p:nvPr>
            <p:ph type="title"/>
          </p:nvPr>
        </p:nvSpPr>
        <p:spPr>
          <a:xfrm>
            <a:off x="838198" y="63060"/>
            <a:ext cx="10515600" cy="805307"/>
          </a:xfrm>
        </p:spPr>
        <p:txBody>
          <a:bodyPr>
            <a:normAutofit/>
          </a:bodyPr>
          <a:lstStyle/>
          <a:p>
            <a:pPr algn="ctr"/>
            <a:r>
              <a:rPr lang="en-US" sz="3200" b="1" dirty="0"/>
              <a:t>Annual Operational Plan 2024</a:t>
            </a:r>
          </a:p>
        </p:txBody>
      </p:sp>
      <p:graphicFrame>
        <p:nvGraphicFramePr>
          <p:cNvPr id="7" name="Content Placeholder 6">
            <a:extLst>
              <a:ext uri="{FF2B5EF4-FFF2-40B4-BE49-F238E27FC236}">
                <a16:creationId xmlns:a16="http://schemas.microsoft.com/office/drawing/2014/main" id="{11DA3E6A-66BE-BEC6-7402-215132C1A91E}"/>
              </a:ext>
            </a:extLst>
          </p:cNvPr>
          <p:cNvGraphicFramePr>
            <a:graphicFrameLocks noGrp="1"/>
          </p:cNvGraphicFramePr>
          <p:nvPr>
            <p:ph idx="1"/>
            <p:extLst>
              <p:ext uri="{D42A27DB-BD31-4B8C-83A1-F6EECF244321}">
                <p14:modId xmlns:p14="http://schemas.microsoft.com/office/powerpoint/2010/main" val="2458496054"/>
              </p:ext>
            </p:extLst>
          </p:nvPr>
        </p:nvGraphicFramePr>
        <p:xfrm>
          <a:off x="159219" y="755472"/>
          <a:ext cx="11873558" cy="5393279"/>
        </p:xfrm>
        <a:graphic>
          <a:graphicData uri="http://schemas.openxmlformats.org/drawingml/2006/table">
            <a:tbl>
              <a:tblPr>
                <a:tableStyleId>{21E4AEA4-8DFA-4A89-87EB-49C32662AFE0}</a:tableStyleId>
              </a:tblPr>
              <a:tblGrid>
                <a:gridCol w="1125746">
                  <a:extLst>
                    <a:ext uri="{9D8B030D-6E8A-4147-A177-3AD203B41FA5}">
                      <a16:colId xmlns:a16="http://schemas.microsoft.com/office/drawing/2014/main" val="149087426"/>
                    </a:ext>
                  </a:extLst>
                </a:gridCol>
                <a:gridCol w="4924912">
                  <a:extLst>
                    <a:ext uri="{9D8B030D-6E8A-4147-A177-3AD203B41FA5}">
                      <a16:colId xmlns:a16="http://schemas.microsoft.com/office/drawing/2014/main" val="433622738"/>
                    </a:ext>
                  </a:extLst>
                </a:gridCol>
                <a:gridCol w="1149934">
                  <a:extLst>
                    <a:ext uri="{9D8B030D-6E8A-4147-A177-3AD203B41FA5}">
                      <a16:colId xmlns:a16="http://schemas.microsoft.com/office/drawing/2014/main" val="1994031963"/>
                    </a:ext>
                  </a:extLst>
                </a:gridCol>
                <a:gridCol w="1312785">
                  <a:extLst>
                    <a:ext uri="{9D8B030D-6E8A-4147-A177-3AD203B41FA5}">
                      <a16:colId xmlns:a16="http://schemas.microsoft.com/office/drawing/2014/main" val="290873290"/>
                    </a:ext>
                  </a:extLst>
                </a:gridCol>
                <a:gridCol w="388465">
                  <a:extLst>
                    <a:ext uri="{9D8B030D-6E8A-4147-A177-3AD203B41FA5}">
                      <a16:colId xmlns:a16="http://schemas.microsoft.com/office/drawing/2014/main" val="3898896556"/>
                    </a:ext>
                  </a:extLst>
                </a:gridCol>
                <a:gridCol w="270156">
                  <a:extLst>
                    <a:ext uri="{9D8B030D-6E8A-4147-A177-3AD203B41FA5}">
                      <a16:colId xmlns:a16="http://schemas.microsoft.com/office/drawing/2014/main" val="3510423679"/>
                    </a:ext>
                  </a:extLst>
                </a:gridCol>
                <a:gridCol w="270156">
                  <a:extLst>
                    <a:ext uri="{9D8B030D-6E8A-4147-A177-3AD203B41FA5}">
                      <a16:colId xmlns:a16="http://schemas.microsoft.com/office/drawing/2014/main" val="1342715684"/>
                    </a:ext>
                  </a:extLst>
                </a:gridCol>
                <a:gridCol w="270156">
                  <a:extLst>
                    <a:ext uri="{9D8B030D-6E8A-4147-A177-3AD203B41FA5}">
                      <a16:colId xmlns:a16="http://schemas.microsoft.com/office/drawing/2014/main" val="1223575586"/>
                    </a:ext>
                  </a:extLst>
                </a:gridCol>
                <a:gridCol w="270156">
                  <a:extLst>
                    <a:ext uri="{9D8B030D-6E8A-4147-A177-3AD203B41FA5}">
                      <a16:colId xmlns:a16="http://schemas.microsoft.com/office/drawing/2014/main" val="3044117585"/>
                    </a:ext>
                  </a:extLst>
                </a:gridCol>
                <a:gridCol w="270156">
                  <a:extLst>
                    <a:ext uri="{9D8B030D-6E8A-4147-A177-3AD203B41FA5}">
                      <a16:colId xmlns:a16="http://schemas.microsoft.com/office/drawing/2014/main" val="3248132183"/>
                    </a:ext>
                  </a:extLst>
                </a:gridCol>
                <a:gridCol w="270156">
                  <a:extLst>
                    <a:ext uri="{9D8B030D-6E8A-4147-A177-3AD203B41FA5}">
                      <a16:colId xmlns:a16="http://schemas.microsoft.com/office/drawing/2014/main" val="1410026200"/>
                    </a:ext>
                  </a:extLst>
                </a:gridCol>
                <a:gridCol w="270156">
                  <a:extLst>
                    <a:ext uri="{9D8B030D-6E8A-4147-A177-3AD203B41FA5}">
                      <a16:colId xmlns:a16="http://schemas.microsoft.com/office/drawing/2014/main" val="3606708144"/>
                    </a:ext>
                  </a:extLst>
                </a:gridCol>
                <a:gridCol w="270156">
                  <a:extLst>
                    <a:ext uri="{9D8B030D-6E8A-4147-A177-3AD203B41FA5}">
                      <a16:colId xmlns:a16="http://schemas.microsoft.com/office/drawing/2014/main" val="3892033547"/>
                    </a:ext>
                  </a:extLst>
                </a:gridCol>
                <a:gridCol w="270156">
                  <a:extLst>
                    <a:ext uri="{9D8B030D-6E8A-4147-A177-3AD203B41FA5}">
                      <a16:colId xmlns:a16="http://schemas.microsoft.com/office/drawing/2014/main" val="1346936684"/>
                    </a:ext>
                  </a:extLst>
                </a:gridCol>
                <a:gridCol w="270156">
                  <a:extLst>
                    <a:ext uri="{9D8B030D-6E8A-4147-A177-3AD203B41FA5}">
                      <a16:colId xmlns:a16="http://schemas.microsoft.com/office/drawing/2014/main" val="3588210376"/>
                    </a:ext>
                  </a:extLst>
                </a:gridCol>
                <a:gridCol w="270156">
                  <a:extLst>
                    <a:ext uri="{9D8B030D-6E8A-4147-A177-3AD203B41FA5}">
                      <a16:colId xmlns:a16="http://schemas.microsoft.com/office/drawing/2014/main" val="3687180106"/>
                    </a:ext>
                  </a:extLst>
                </a:gridCol>
              </a:tblGrid>
              <a:tr h="454738">
                <a:tc rowSpan="2">
                  <a:txBody>
                    <a:bodyPr/>
                    <a:lstStyle/>
                    <a:p>
                      <a:pPr algn="ctr" fontAlgn="ctr"/>
                      <a:r>
                        <a:rPr lang="en-US" sz="1600" u="none" strike="noStrike" dirty="0">
                          <a:solidFill>
                            <a:schemeClr val="bg1"/>
                          </a:solidFill>
                          <a:effectLst/>
                        </a:rPr>
                        <a:t>Activity Code</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Activity Description</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 Budget (US$)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rowSpan="2">
                  <a:txBody>
                    <a:bodyPr/>
                    <a:lstStyle/>
                    <a:p>
                      <a:pPr algn="ctr" fontAlgn="ctr"/>
                      <a:r>
                        <a:rPr lang="en-US" sz="1600" u="none" strike="noStrike" dirty="0">
                          <a:solidFill>
                            <a:schemeClr val="bg1"/>
                          </a:solidFill>
                          <a:effectLst/>
                        </a:rPr>
                        <a:t>Implementing Agency </a:t>
                      </a:r>
                      <a:endParaRPr lang="en-US" sz="1600" b="1" i="0" u="none" strike="noStrike" dirty="0">
                        <a:solidFill>
                          <a:schemeClr val="bg1"/>
                        </a:solidFill>
                        <a:effectLst/>
                        <a:latin typeface="Calibri" panose="020F0502020204030204" pitchFamily="34" charset="0"/>
                      </a:endParaRPr>
                    </a:p>
                  </a:txBody>
                  <a:tcPr marL="0" marR="0" marT="0" marB="0" anchor="ctr">
                    <a:solidFill>
                      <a:srgbClr val="0070C0"/>
                    </a:solidFill>
                  </a:tcPr>
                </a:tc>
                <a:tc gridSpan="12">
                  <a:txBody>
                    <a:bodyPr/>
                    <a:lstStyle/>
                    <a:p>
                      <a:pPr algn="ctr"/>
                      <a:r>
                        <a:rPr lang="en-US" sz="1600" u="none" strike="noStrike" dirty="0">
                          <a:solidFill>
                            <a:schemeClr val="bg1"/>
                          </a:solidFill>
                          <a:effectLst/>
                        </a:rPr>
                        <a:t>Implementation Month</a:t>
                      </a:r>
                      <a:endParaRPr lang="en-US" sz="1600" dirty="0"/>
                    </a:p>
                  </a:txBody>
                  <a:tcPr marL="0" marR="0" marT="0"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094059"/>
                  </a:ext>
                </a:extLst>
              </a:tr>
              <a:tr h="911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solidFill>
                            <a:schemeClr val="tx1"/>
                          </a:solidFill>
                          <a:effectLst/>
                        </a:rPr>
                        <a:t>Jan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Feb</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Apr</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May</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Jun</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Jul</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Aug</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Sep</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Oct</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Nov</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tc>
                  <a:txBody>
                    <a:bodyPr/>
                    <a:lstStyle/>
                    <a:p>
                      <a:pPr algn="ctr" fontAlgn="ctr"/>
                      <a:r>
                        <a:rPr lang="en-US" sz="1200" u="none" strike="noStrike" dirty="0">
                          <a:solidFill>
                            <a:schemeClr val="tx1"/>
                          </a:solidFill>
                          <a:effectLst/>
                        </a:rPr>
                        <a:t>Dec</a:t>
                      </a:r>
                      <a:endParaRPr lang="en-US" sz="1200" b="1" i="0" u="none" strike="noStrike" dirty="0">
                        <a:solidFill>
                          <a:schemeClr val="tx1"/>
                        </a:solidFill>
                        <a:effectLst/>
                        <a:latin typeface="Calibri" panose="020F0502020204030204" pitchFamily="34" charset="0"/>
                      </a:endParaRPr>
                    </a:p>
                  </a:txBody>
                  <a:tcPr marL="0" marR="0" marT="0" marB="0" anchor="ctr">
                    <a:solidFill>
                      <a:schemeClr val="accent4">
                        <a:lumMod val="20000"/>
                        <a:lumOff val="80000"/>
                      </a:schemeClr>
                    </a:solidFill>
                  </a:tcPr>
                </a:tc>
                <a:extLst>
                  <a:ext uri="{0D108BD9-81ED-4DB2-BD59-A6C34878D82A}">
                    <a16:rowId xmlns:a16="http://schemas.microsoft.com/office/drawing/2014/main" val="3086989986"/>
                  </a:ext>
                </a:extLst>
              </a:tr>
              <a:tr h="538277">
                <a:tc gridSpan="16">
                  <a:txBody>
                    <a:bodyPr/>
                    <a:lstStyle/>
                    <a:p>
                      <a:pPr algn="l" fontAlgn="ctr"/>
                      <a:r>
                        <a:rPr lang="en-US" sz="1800" b="1" u="none" strike="noStrike" dirty="0">
                          <a:effectLst/>
                        </a:rPr>
                        <a:t> PBC 6.5      </a:t>
                      </a:r>
                      <a:r>
                        <a:rPr lang="en-US" sz="2000" b="1" dirty="0"/>
                        <a:t>scale up </a:t>
                      </a:r>
                      <a:r>
                        <a:rPr lang="en-US" sz="2000" b="1" dirty="0" err="1"/>
                        <a:t>PrEP</a:t>
                      </a:r>
                      <a:r>
                        <a:rPr lang="en-US" sz="2000" b="1" dirty="0"/>
                        <a:t> service and uptake</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pPr algn="l"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6">
                        <a:lumMod val="40000"/>
                        <a:lumOff val="60000"/>
                      </a:schemeClr>
                    </a:solidFill>
                  </a:tcPr>
                </a:tc>
                <a:tc hMerge="1">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lang="en-US"/>
                    </a:p>
                  </a:txBody>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a:p>
                  </a:txBody>
                  <a:tcPr marL="0" marR="0" marT="0" marB="0" anchor="ctr">
                    <a:solidFill>
                      <a:schemeClr val="accent6">
                        <a:lumMod val="40000"/>
                        <a:lumOff val="60000"/>
                      </a:schemeClr>
                    </a:solidFill>
                  </a:tcPr>
                </a:tc>
                <a:tc hMerge="1">
                  <a:txBody>
                    <a:bodyPr/>
                    <a:lstStyle/>
                    <a:p>
                      <a:endParaRPr dirty="0"/>
                    </a:p>
                  </a:txBody>
                  <a:tcPr marL="0" marR="0" marT="0" marB="0" anchor="ctr">
                    <a:solidFill>
                      <a:schemeClr val="accent6">
                        <a:lumMod val="40000"/>
                        <a:lumOff val="60000"/>
                      </a:schemeClr>
                    </a:solidFill>
                  </a:tcPr>
                </a:tc>
                <a:extLst>
                  <a:ext uri="{0D108BD9-81ED-4DB2-BD59-A6C34878D82A}">
                    <a16:rowId xmlns:a16="http://schemas.microsoft.com/office/drawing/2014/main" val="4281301516"/>
                  </a:ext>
                </a:extLst>
              </a:tr>
              <a:tr h="890779">
                <a:tc>
                  <a:txBody>
                    <a:bodyPr/>
                    <a:lstStyle/>
                    <a:p>
                      <a:pPr algn="ctr" fontAlgn="ctr"/>
                      <a:r>
                        <a:rPr lang="en-US" sz="1800" b="0" i="0" u="none" strike="noStrike" dirty="0">
                          <a:solidFill>
                            <a:schemeClr val="tx1"/>
                          </a:solidFill>
                          <a:effectLst/>
                          <a:latin typeface="Calibri" panose="020F0502020204030204" pitchFamily="34" charset="0"/>
                        </a:rPr>
                        <a:t>PBC 6.5.1</a:t>
                      </a:r>
                    </a:p>
                  </a:txBody>
                  <a:tcPr marL="0" marR="0" marT="0" marB="0" anchor="ctr"/>
                </a:tc>
                <a:tc>
                  <a:txBody>
                    <a:bodyPr/>
                    <a:lstStyle/>
                    <a:p>
                      <a:pPr algn="l" fontAlgn="t"/>
                      <a:r>
                        <a:rPr lang="en-US" sz="1800" b="0" i="0" u="none" strike="noStrike" dirty="0">
                          <a:solidFill>
                            <a:srgbClr val="000000"/>
                          </a:solidFill>
                          <a:effectLst/>
                          <a:latin typeface="Calibri" panose="020F0502020204030204" pitchFamily="34" charset="0"/>
                        </a:rPr>
                        <a:t>Organize community based event to discuss the knowledge and interest of </a:t>
                      </a:r>
                      <a:r>
                        <a:rPr lang="en-US" sz="1800" b="0" i="0" u="none" strike="noStrike" dirty="0" err="1">
                          <a:solidFill>
                            <a:srgbClr val="000000"/>
                          </a:solidFill>
                          <a:effectLst/>
                          <a:latin typeface="Calibri" panose="020F0502020204030204" pitchFamily="34" charset="0"/>
                        </a:rPr>
                        <a:t>PrEP</a:t>
                      </a:r>
                      <a:r>
                        <a:rPr lang="en-US" sz="1800" b="0" i="0" u="none" strike="noStrike" dirty="0">
                          <a:solidFill>
                            <a:srgbClr val="000000"/>
                          </a:solidFill>
                          <a:effectLst/>
                          <a:latin typeface="Calibri" panose="020F0502020204030204" pitchFamily="34" charset="0"/>
                        </a:rPr>
                        <a:t>/HIV testing and care treatment among MSM/TG in the community in 4 target provinces both offline and online  </a:t>
                      </a:r>
                    </a:p>
                  </a:txBody>
                  <a:tcPr marL="0" marR="0" marT="0" marB="0"/>
                </a:tc>
                <a:tc>
                  <a:txBody>
                    <a:bodyPr/>
                    <a:lstStyle/>
                    <a:p>
                      <a:pPr algn="ctr" fontAlgn="ctr"/>
                      <a:r>
                        <a:rPr lang="en-US" sz="1800" b="0" i="0" u="none" strike="noStrike" dirty="0">
                          <a:solidFill>
                            <a:srgbClr val="000000"/>
                          </a:solidFill>
                          <a:effectLst/>
                          <a:latin typeface="Calibri" panose="020F0502020204030204" pitchFamily="34" charset="0"/>
                        </a:rPr>
                        <a:t>5,000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CHias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4143685001"/>
                  </a:ext>
                </a:extLst>
              </a:tr>
              <a:tr h="890779">
                <a:tc>
                  <a:txBody>
                    <a:bodyPr/>
                    <a:lstStyle/>
                    <a:p>
                      <a:pPr algn="ctr" fontAlgn="ctr"/>
                      <a:r>
                        <a:rPr lang="en-US" sz="1800" b="0" i="0" u="none" strike="noStrike" dirty="0">
                          <a:solidFill>
                            <a:schemeClr val="tx1"/>
                          </a:solidFill>
                          <a:effectLst/>
                          <a:latin typeface="Calibri" panose="020F0502020204030204" pitchFamily="34" charset="0"/>
                        </a:rPr>
                        <a:t>PBC 6.5.2</a:t>
                      </a:r>
                    </a:p>
                  </a:txBody>
                  <a:tcPr marL="0" marR="0" marT="0" marB="0" anchor="ctr"/>
                </a:tc>
                <a:tc>
                  <a:txBody>
                    <a:bodyPr/>
                    <a:lstStyle/>
                    <a:p>
                      <a:pPr algn="l" fontAlgn="t"/>
                      <a:r>
                        <a:rPr lang="en-US" sz="1800" b="0" i="0" u="none" strike="noStrike" dirty="0">
                          <a:solidFill>
                            <a:srgbClr val="000000"/>
                          </a:solidFill>
                          <a:effectLst/>
                          <a:latin typeface="Calibri" panose="020F0502020204030204" pitchFamily="34" charset="0"/>
                        </a:rPr>
                        <a:t>Support community-based clinic establishment at community level to provide HIV services including HIVST, ARV point of care, </a:t>
                      </a:r>
                      <a:r>
                        <a:rPr lang="en-US" sz="1800" b="0" i="0" u="none" strike="noStrike" dirty="0" err="1">
                          <a:solidFill>
                            <a:srgbClr val="000000"/>
                          </a:solidFill>
                          <a:effectLst/>
                          <a:latin typeface="Calibri" panose="020F0502020204030204" pitchFamily="34" charset="0"/>
                        </a:rPr>
                        <a:t>PrEP</a:t>
                      </a:r>
                      <a:r>
                        <a:rPr lang="en-US" sz="1800" b="0" i="0" u="none" strike="noStrike" dirty="0">
                          <a:solidFill>
                            <a:srgbClr val="000000"/>
                          </a:solidFill>
                          <a:effectLst/>
                          <a:latin typeface="Calibri" panose="020F0502020204030204" pitchFamily="34" charset="0"/>
                        </a:rPr>
                        <a:t> services and condom for prevention in priority locations.</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10,000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CHias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318071550"/>
                  </a:ext>
                </a:extLst>
              </a:tr>
              <a:tr h="717030">
                <a:tc>
                  <a:txBody>
                    <a:bodyPr/>
                    <a:lstStyle/>
                    <a:p>
                      <a:pPr algn="ctr" fontAlgn="ctr"/>
                      <a:r>
                        <a:rPr lang="en-US" sz="1800" b="0" i="0" u="none" strike="noStrike" dirty="0">
                          <a:solidFill>
                            <a:schemeClr val="tx1"/>
                          </a:solidFill>
                          <a:effectLst/>
                          <a:latin typeface="Calibri" panose="020F0502020204030204" pitchFamily="34" charset="0"/>
                        </a:rPr>
                        <a:t>PBC 6.5.3</a:t>
                      </a:r>
                    </a:p>
                  </a:txBody>
                  <a:tcPr marL="0" marR="0" marT="0" marB="0" anchor="ctr"/>
                </a:tc>
                <a:tc>
                  <a:txBody>
                    <a:bodyPr/>
                    <a:lstStyle/>
                    <a:p>
                      <a:pPr algn="l" fontAlgn="t"/>
                      <a:r>
                        <a:rPr lang="en-US" sz="1800" b="0" i="0" u="none" strike="noStrike" dirty="0">
                          <a:solidFill>
                            <a:srgbClr val="000000"/>
                          </a:solidFill>
                          <a:effectLst/>
                          <a:latin typeface="Calibri" panose="020F0502020204030204" pitchFamily="34" charset="0"/>
                        </a:rPr>
                        <a:t>Training  on data management for PCCA, health care providers and CSOs for </a:t>
                      </a:r>
                      <a:r>
                        <a:rPr lang="en-US" sz="1800" b="0" i="0" u="none" strike="noStrike" dirty="0" err="1">
                          <a:solidFill>
                            <a:srgbClr val="000000"/>
                          </a:solidFill>
                          <a:effectLst/>
                          <a:latin typeface="Calibri" panose="020F0502020204030204" pitchFamily="34" charset="0"/>
                        </a:rPr>
                        <a:t>PrEP</a:t>
                      </a:r>
                      <a:r>
                        <a:rPr lang="en-US" sz="1800" b="0" i="0" u="none" strike="noStrike" dirty="0">
                          <a:solidFill>
                            <a:srgbClr val="000000"/>
                          </a:solidFill>
                          <a:effectLst/>
                          <a:latin typeface="Calibri" panose="020F0502020204030204" pitchFamily="34" charset="0"/>
                        </a:rPr>
                        <a:t> and Index testing</a:t>
                      </a: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13,000</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494268787"/>
                  </a:ext>
                </a:extLst>
              </a:tr>
              <a:tr h="504125">
                <a:tc>
                  <a:txBody>
                    <a:bodyPr/>
                    <a:lstStyle/>
                    <a:p>
                      <a:pPr algn="ctr" fontAlgn="ctr"/>
                      <a:r>
                        <a:rPr lang="en-US" sz="1800" b="0" i="0" u="none" strike="noStrike" dirty="0">
                          <a:solidFill>
                            <a:schemeClr val="tx1"/>
                          </a:solidFill>
                          <a:effectLst/>
                          <a:latin typeface="Calibri" panose="020F0502020204030204" pitchFamily="34" charset="0"/>
                        </a:rPr>
                        <a:t>PBC 6.5.4</a:t>
                      </a:r>
                    </a:p>
                  </a:txBody>
                  <a:tcPr marL="0" marR="0" marT="0" marB="0" anchor="ctr"/>
                </a:tc>
                <a:tc>
                  <a:txBody>
                    <a:bodyPr/>
                    <a:lstStyle/>
                    <a:p>
                      <a:pPr algn="l" fontAlgn="t"/>
                      <a:r>
                        <a:rPr lang="en-US" sz="1800" b="0" i="0" u="none" strike="noStrike" dirty="0">
                          <a:solidFill>
                            <a:srgbClr val="000000"/>
                          </a:solidFill>
                          <a:effectLst/>
                          <a:latin typeface="Calibri" panose="020F0502020204030204" pitchFamily="34" charset="0"/>
                        </a:rPr>
                        <a:t>HIV campaign to promote </a:t>
                      </a:r>
                      <a:r>
                        <a:rPr lang="en-US" sz="1800" b="0" i="0" u="none" strike="noStrike" dirty="0" err="1">
                          <a:solidFill>
                            <a:srgbClr val="000000"/>
                          </a:solidFill>
                          <a:effectLst/>
                          <a:latin typeface="Calibri" panose="020F0502020204030204" pitchFamily="34" charset="0"/>
                        </a:rPr>
                        <a:t>PrEP</a:t>
                      </a:r>
                      <a:r>
                        <a:rPr lang="en-US" sz="1800" b="0" i="0" u="none" strike="noStrike" dirty="0">
                          <a:solidFill>
                            <a:srgbClr val="000000"/>
                          </a:solidFill>
                          <a:effectLst/>
                          <a:latin typeface="Calibri" panose="020F0502020204030204" pitchFamily="34" charset="0"/>
                        </a:rPr>
                        <a:t> service, stigma and discrimination reduction and reinforce U=U objectives </a:t>
                      </a:r>
                    </a:p>
                  </a:txBody>
                  <a:tcPr marL="0" marR="0" marT="0" marB="0"/>
                </a:tc>
                <a:tc>
                  <a:txBody>
                    <a:bodyPr/>
                    <a:lstStyle/>
                    <a:p>
                      <a:pPr algn="ctr" fontAlgn="ctr"/>
                      <a:r>
                        <a:rPr lang="en-US" sz="1800" b="0" i="0" u="none" strike="noStrike" dirty="0">
                          <a:solidFill>
                            <a:srgbClr val="000000"/>
                          </a:solidFill>
                          <a:effectLst/>
                          <a:latin typeface="Calibri" panose="020F0502020204030204" pitchFamily="34" charset="0"/>
                        </a:rPr>
                        <a:t>8,000</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CHAS</a:t>
                      </a: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endParaRPr lang="en-US" sz="18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0" i="0" u="none" strike="noStrike" dirty="0">
                          <a:solidFill>
                            <a:srgbClr val="000000"/>
                          </a:solidFill>
                          <a:effectLst/>
                          <a:latin typeface="Calibri" panose="020F0502020204030204" pitchFamily="34" charset="0"/>
                        </a:rPr>
                        <a:t>x</a:t>
                      </a:r>
                    </a:p>
                  </a:txBody>
                  <a:tcPr marL="0" marR="0" marT="0" marB="0"/>
                </a:tc>
                <a:extLst>
                  <a:ext uri="{0D108BD9-81ED-4DB2-BD59-A6C34878D82A}">
                    <a16:rowId xmlns:a16="http://schemas.microsoft.com/office/drawing/2014/main" val="2516182102"/>
                  </a:ext>
                </a:extLst>
              </a:tr>
              <a:tr h="482834">
                <a:tc>
                  <a:txBody>
                    <a:bodyPr/>
                    <a:lstStyle/>
                    <a:p>
                      <a:pPr algn="r" fontAlgn="ct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l" fontAlgn="t"/>
                      <a:r>
                        <a:rPr lang="en-US" sz="1800" b="1" i="0" u="none" strike="noStrike" dirty="0">
                          <a:solidFill>
                            <a:srgbClr val="000000"/>
                          </a:solidFill>
                          <a:effectLst/>
                          <a:latin typeface="Calibri" panose="020F0502020204030204" pitchFamily="34" charset="0"/>
                        </a:rPr>
                        <a:t>Sub total</a:t>
                      </a:r>
                    </a:p>
                  </a:txBody>
                  <a:tcPr marL="0" marR="0" marT="0" marB="0">
                    <a:solidFill>
                      <a:schemeClr val="accent2">
                        <a:lumMod val="20000"/>
                        <a:lumOff val="80000"/>
                      </a:schemeClr>
                    </a:solidFill>
                  </a:tcPr>
                </a:tc>
                <a:tc>
                  <a:txBody>
                    <a:bodyPr/>
                    <a:lstStyle/>
                    <a:p>
                      <a:pPr algn="ctr" fontAlgn="t"/>
                      <a:r>
                        <a:rPr lang="en-US" sz="1800" b="1" i="0" u="none" strike="noStrike" dirty="0">
                          <a:solidFill>
                            <a:srgbClr val="000000"/>
                          </a:solidFill>
                          <a:effectLst/>
                          <a:latin typeface="Calibri" panose="020F0502020204030204" pitchFamily="34" charset="0"/>
                        </a:rPr>
                        <a:t>44,350</a:t>
                      </a: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tc>
                  <a:txBody>
                    <a:bodyPr/>
                    <a:lstStyle/>
                    <a:p>
                      <a:pPr algn="ctr" fontAlgn="t"/>
                      <a:endParaRPr lang="en-US" sz="1600" b="1" i="0" u="none" strike="noStrike" dirty="0">
                        <a:solidFill>
                          <a:srgbClr val="000000"/>
                        </a:solidFill>
                        <a:effectLst/>
                        <a:highlight>
                          <a:srgbClr val="FFFFFF"/>
                        </a:highlight>
                        <a:latin typeface="Calibri" panose="020F0502020204030204" pitchFamily="34" charset="0"/>
                      </a:endParaRPr>
                    </a:p>
                  </a:txBody>
                  <a:tcPr marL="0" marR="0" marT="0" marB="0">
                    <a:solidFill>
                      <a:schemeClr val="accent2">
                        <a:lumMod val="20000"/>
                        <a:lumOff val="80000"/>
                      </a:schemeClr>
                    </a:solidFill>
                  </a:tcPr>
                </a:tc>
                <a:extLst>
                  <a:ext uri="{0D108BD9-81ED-4DB2-BD59-A6C34878D82A}">
                    <a16:rowId xmlns:a16="http://schemas.microsoft.com/office/drawing/2014/main" val="19287910"/>
                  </a:ext>
                </a:extLst>
              </a:tr>
            </a:tbl>
          </a:graphicData>
        </a:graphic>
      </p:graphicFrame>
    </p:spTree>
    <p:extLst>
      <p:ext uri="{BB962C8B-B14F-4D97-AF65-F5344CB8AC3E}">
        <p14:creationId xmlns:p14="http://schemas.microsoft.com/office/powerpoint/2010/main" val="60051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94E8BA-EFF6-16DB-C0C3-AAF54EF1C90B}"/>
              </a:ext>
            </a:extLst>
          </p:cNvPr>
          <p:cNvGraphicFramePr>
            <a:graphicFrameLocks noGrp="1"/>
          </p:cNvGraphicFramePr>
          <p:nvPr>
            <p:ph idx="1"/>
            <p:extLst>
              <p:ext uri="{D42A27DB-BD31-4B8C-83A1-F6EECF244321}">
                <p14:modId xmlns:p14="http://schemas.microsoft.com/office/powerpoint/2010/main" val="834857495"/>
              </p:ext>
            </p:extLst>
          </p:nvPr>
        </p:nvGraphicFramePr>
        <p:xfrm>
          <a:off x="106679" y="504825"/>
          <a:ext cx="11978641" cy="5364777"/>
        </p:xfrm>
        <a:graphic>
          <a:graphicData uri="http://schemas.openxmlformats.org/drawingml/2006/table">
            <a:tbl>
              <a:tblPr firstRow="1" bandRow="1">
                <a:tableStyleId>{5C22544A-7EE6-4342-B048-85BDC9FD1C3A}</a:tableStyleId>
              </a:tblPr>
              <a:tblGrid>
                <a:gridCol w="10215373">
                  <a:extLst>
                    <a:ext uri="{9D8B030D-6E8A-4147-A177-3AD203B41FA5}">
                      <a16:colId xmlns:a16="http://schemas.microsoft.com/office/drawing/2014/main" val="145351652"/>
                    </a:ext>
                  </a:extLst>
                </a:gridCol>
                <a:gridCol w="1763268">
                  <a:extLst>
                    <a:ext uri="{9D8B030D-6E8A-4147-A177-3AD203B41FA5}">
                      <a16:colId xmlns:a16="http://schemas.microsoft.com/office/drawing/2014/main" val="2518405996"/>
                    </a:ext>
                  </a:extLst>
                </a:gridCol>
              </a:tblGrid>
              <a:tr h="688358">
                <a:tc>
                  <a:txBody>
                    <a:bodyPr/>
                    <a:lstStyle/>
                    <a:p>
                      <a:pPr algn="ctr"/>
                      <a:r>
                        <a:rPr lang="en-US" sz="2800" kern="1200" dirty="0">
                          <a:effectLst/>
                          <a:latin typeface="Phetsarath OT" panose="02000500000000000001" pitchFamily="2" charset="2"/>
                          <a:ea typeface="Phetsarath OT" panose="02000500000000000001" pitchFamily="2" charset="2"/>
                          <a:cs typeface="Phetsarath OT" panose="02000500000000000001" pitchFamily="2" charset="2"/>
                        </a:rPr>
                        <a:t>Key documents requirement</a:t>
                      </a:r>
                      <a:endParaRPr lang="en-US" sz="28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tc>
                  <a:txBody>
                    <a:bodyPr/>
                    <a:lstStyle/>
                    <a:p>
                      <a:pPr algn="ctr"/>
                      <a:r>
                        <a:rPr lang="en-US" sz="2800" dirty="0">
                          <a:effectLst/>
                          <a:latin typeface="Phetsarath OT" panose="02000500000000000001" pitchFamily="2" charset="2"/>
                          <a:ea typeface="Phetsarath OT" panose="02000500000000000001" pitchFamily="2" charset="2"/>
                          <a:cs typeface="Phetsarath OT" panose="02000500000000000001" pitchFamily="2" charset="2"/>
                        </a:rPr>
                        <a:t>Progress</a:t>
                      </a:r>
                    </a:p>
                  </a:txBody>
                  <a:tcPr marL="42175" marR="42175" marT="21087" marB="21087" anchor="ctr"/>
                </a:tc>
                <a:extLst>
                  <a:ext uri="{0D108BD9-81ED-4DB2-BD59-A6C34878D82A}">
                    <a16:rowId xmlns:a16="http://schemas.microsoft.com/office/drawing/2014/main" val="3066427177"/>
                  </a:ext>
                </a:extLst>
              </a:tr>
              <a:tr h="844016">
                <a:tc>
                  <a:txBody>
                    <a:bodyPr/>
                    <a:lstStyle/>
                    <a:p>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CSOs contract (PEDA, </a:t>
                      </a:r>
                      <a:r>
                        <a:rPr lang="en-US" sz="2200" kern="1200" dirty="0" err="1">
                          <a:effectLst/>
                          <a:latin typeface="Phetsarath OT" panose="02000500000000000001" pitchFamily="2" charset="2"/>
                          <a:ea typeface="Phetsarath OT" panose="02000500000000000001" pitchFamily="2" charset="2"/>
                          <a:cs typeface="Phetsarath OT" panose="02000500000000000001" pitchFamily="2" charset="2"/>
                        </a:rPr>
                        <a:t>CHIas</a:t>
                      </a:r>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 APL+) is </a:t>
                      </a:r>
                      <a:r>
                        <a:rPr lang="en-US" sz="2200" kern="1200" dirty="0" err="1">
                          <a:effectLst/>
                          <a:latin typeface="Phetsarath OT" panose="02000500000000000001" pitchFamily="2" charset="2"/>
                          <a:ea typeface="Phetsarath OT" panose="02000500000000000001" pitchFamily="2" charset="2"/>
                          <a:cs typeface="Phetsarath OT" panose="02000500000000000001" pitchFamily="2" charset="2"/>
                        </a:rPr>
                        <a:t>conplete</a:t>
                      </a:r>
                      <a:endParaRPr lang="en-US"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tc>
                  <a:txBody>
                    <a:bodyPr/>
                    <a:lstStyle/>
                    <a:p>
                      <a:pPr algn="ctr"/>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Signed</a:t>
                      </a:r>
                      <a:endParaRPr lang="en-US"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extLst>
                  <a:ext uri="{0D108BD9-81ED-4DB2-BD59-A6C34878D82A}">
                    <a16:rowId xmlns:a16="http://schemas.microsoft.com/office/drawing/2014/main" val="3922485638"/>
                  </a:ext>
                </a:extLst>
              </a:tr>
              <a:tr h="844016">
                <a:tc>
                  <a:txBody>
                    <a:bodyPr/>
                    <a:lstStyle/>
                    <a:p>
                      <a:r>
                        <a:rPr lang="en-US" sz="2200" dirty="0">
                          <a:effectLst/>
                          <a:latin typeface="Phetsarath OT" panose="02000500000000000001" pitchFamily="2" charset="2"/>
                          <a:ea typeface="Phetsarath OT" panose="02000500000000000001" pitchFamily="2" charset="2"/>
                          <a:cs typeface="Phetsarath OT" panose="02000500000000000001" pitchFamily="2" charset="2"/>
                        </a:rPr>
                        <a:t>POM (Project Operation Manual) is complete and shared to NPCO</a:t>
                      </a:r>
                    </a:p>
                  </a:txBody>
                  <a:tcPr marL="42175" marR="42175" marT="21087" marB="2108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Complete</a:t>
                      </a:r>
                      <a:endParaRPr lang="en-US"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extLst>
                  <a:ext uri="{0D108BD9-81ED-4DB2-BD59-A6C34878D82A}">
                    <a16:rowId xmlns:a16="http://schemas.microsoft.com/office/drawing/2014/main" val="3512774978"/>
                  </a:ext>
                </a:extLst>
              </a:tr>
              <a:tr h="844016">
                <a:tc>
                  <a:txBody>
                    <a:bodyPr/>
                    <a:lstStyle/>
                    <a:p>
                      <a:r>
                        <a:rPr lang="en-US" sz="2200" dirty="0">
                          <a:effectLst/>
                          <a:latin typeface="Phetsarath OT" panose="02000500000000000001" pitchFamily="2" charset="2"/>
                          <a:ea typeface="Phetsarath OT" panose="02000500000000000001" pitchFamily="2" charset="2"/>
                          <a:cs typeface="Phetsarath OT" panose="02000500000000000001" pitchFamily="2" charset="2"/>
                        </a:rPr>
                        <a:t>Master Plan (2024-2026), AOP_2024 (Annual Operation Plan 2024), PMF (Project Performance Monitoring Framework)</a:t>
                      </a:r>
                    </a:p>
                  </a:txBody>
                  <a:tcPr marL="42175" marR="42175" marT="21087" marB="2108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Complete</a:t>
                      </a:r>
                      <a:endParaRPr lang="en-US"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extLst>
                  <a:ext uri="{0D108BD9-81ED-4DB2-BD59-A6C34878D82A}">
                    <a16:rowId xmlns:a16="http://schemas.microsoft.com/office/drawing/2014/main" val="634432642"/>
                  </a:ext>
                </a:extLst>
              </a:tr>
              <a:tr h="1300355">
                <a:tc>
                  <a:txBody>
                    <a:bodyPr/>
                    <a:lstStyle/>
                    <a:p>
                      <a:r>
                        <a:rPr lang="en-US" sz="2200" dirty="0">
                          <a:effectLst/>
                          <a:latin typeface="Phetsarath OT" panose="02000500000000000001" pitchFamily="2" charset="2"/>
                          <a:ea typeface="Phetsarath OT" panose="02000500000000000001" pitchFamily="2" charset="2"/>
                          <a:cs typeface="Phetsarath OT" panose="02000500000000000001" pitchFamily="2" charset="2"/>
                        </a:rPr>
                        <a:t>Procurement and Monitoring plan (HPMT)</a:t>
                      </a:r>
                      <a:endParaRPr lang="lo-LA"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Complete</a:t>
                      </a:r>
                      <a:endParaRPr lang="en-US"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extLst>
                  <a:ext uri="{0D108BD9-81ED-4DB2-BD59-A6C34878D82A}">
                    <a16:rowId xmlns:a16="http://schemas.microsoft.com/office/drawing/2014/main" val="1979627221"/>
                  </a:ext>
                </a:extLst>
              </a:tr>
              <a:tr h="844016">
                <a:tc>
                  <a:txBody>
                    <a:bodyPr/>
                    <a:lstStyle/>
                    <a:p>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TOR TAs (International TA from UNAIDS and CHAI)</a:t>
                      </a:r>
                      <a:endParaRPr lang="en-US"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tc>
                  <a:txBody>
                    <a:bodyPr/>
                    <a:lstStyle/>
                    <a:p>
                      <a:pPr algn="ctr"/>
                      <a:r>
                        <a:rPr lang="en-US" sz="2200" kern="1200" dirty="0">
                          <a:effectLst/>
                          <a:latin typeface="Phetsarath OT" panose="02000500000000000001" pitchFamily="2" charset="2"/>
                          <a:ea typeface="Phetsarath OT" panose="02000500000000000001" pitchFamily="2" charset="2"/>
                          <a:cs typeface="Phetsarath OT" panose="02000500000000000001" pitchFamily="2" charset="2"/>
                        </a:rPr>
                        <a:t>Complete </a:t>
                      </a:r>
                      <a:endParaRPr lang="en-US" sz="2200" dirty="0">
                        <a:effectLst/>
                        <a:latin typeface="Phetsarath OT" panose="02000500000000000001" pitchFamily="2" charset="2"/>
                        <a:ea typeface="Phetsarath OT" panose="02000500000000000001" pitchFamily="2" charset="2"/>
                        <a:cs typeface="Phetsarath OT" panose="02000500000000000001" pitchFamily="2" charset="2"/>
                      </a:endParaRPr>
                    </a:p>
                  </a:txBody>
                  <a:tcPr marL="42175" marR="42175" marT="21087" marB="21087" anchor="ctr"/>
                </a:tc>
                <a:extLst>
                  <a:ext uri="{0D108BD9-81ED-4DB2-BD59-A6C34878D82A}">
                    <a16:rowId xmlns:a16="http://schemas.microsoft.com/office/drawing/2014/main" val="3654038547"/>
                  </a:ext>
                </a:extLst>
              </a:tr>
            </a:tbl>
          </a:graphicData>
        </a:graphic>
      </p:graphicFrame>
    </p:spTree>
    <p:extLst>
      <p:ext uri="{BB962C8B-B14F-4D97-AF65-F5344CB8AC3E}">
        <p14:creationId xmlns:p14="http://schemas.microsoft.com/office/powerpoint/2010/main" val="227848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8B0E-71FA-A6A7-0C3C-3EC55437029B}"/>
              </a:ext>
            </a:extLst>
          </p:cNvPr>
          <p:cNvSpPr>
            <a:spLocks noGrp="1"/>
          </p:cNvSpPr>
          <p:nvPr>
            <p:ph type="title"/>
          </p:nvPr>
        </p:nvSpPr>
        <p:spPr>
          <a:xfrm>
            <a:off x="117957" y="50133"/>
            <a:ext cx="11955779" cy="525454"/>
          </a:xfrm>
        </p:spPr>
        <p:txBody>
          <a:bodyPr>
            <a:normAutofit fontScale="90000"/>
          </a:bodyPr>
          <a:lstStyle/>
          <a:p>
            <a:pPr algn="ctr"/>
            <a:r>
              <a:rPr lang="en-US" sz="3200" b="1" dirty="0">
                <a:solidFill>
                  <a:schemeClr val="tx2"/>
                </a:solidFill>
                <a:effectLst/>
                <a:latin typeface="Arial" panose="020B0604020202020204" pitchFamily="34" charset="0"/>
                <a:ea typeface="Calibri" panose="020F0502020204030204" pitchFamily="34" charset="0"/>
              </a:rPr>
              <a:t>Draft GC7 co-financing commitments </a:t>
            </a:r>
            <a:r>
              <a:rPr lang="en-US" sz="3200" dirty="0">
                <a:solidFill>
                  <a:schemeClr val="tx2"/>
                </a:solidFill>
                <a:effectLst/>
                <a:latin typeface="Arial" panose="020B0604020202020204" pitchFamily="34" charset="0"/>
                <a:ea typeface="Times New Roman" panose="02020603050405020304" pitchFamily="18" charset="0"/>
              </a:rPr>
              <a:t>(2024-2026)</a:t>
            </a:r>
            <a:endParaRPr lang="en-US" sz="3200" dirty="0">
              <a:solidFill>
                <a:schemeClr val="tx2"/>
              </a:solidFill>
            </a:endParaRPr>
          </a:p>
        </p:txBody>
      </p:sp>
      <p:graphicFrame>
        <p:nvGraphicFramePr>
          <p:cNvPr id="4" name="Content Placeholder 3">
            <a:extLst>
              <a:ext uri="{FF2B5EF4-FFF2-40B4-BE49-F238E27FC236}">
                <a16:creationId xmlns:a16="http://schemas.microsoft.com/office/drawing/2014/main" id="{61E95388-CE44-85BF-22A7-91F924F89611}"/>
              </a:ext>
            </a:extLst>
          </p:cNvPr>
          <p:cNvGraphicFramePr>
            <a:graphicFrameLocks noGrp="1"/>
          </p:cNvGraphicFramePr>
          <p:nvPr>
            <p:ph idx="1"/>
            <p:extLst>
              <p:ext uri="{D42A27DB-BD31-4B8C-83A1-F6EECF244321}">
                <p14:modId xmlns:p14="http://schemas.microsoft.com/office/powerpoint/2010/main" val="2217908397"/>
              </p:ext>
            </p:extLst>
          </p:nvPr>
        </p:nvGraphicFramePr>
        <p:xfrm>
          <a:off x="117957" y="508912"/>
          <a:ext cx="6827968" cy="1779719"/>
        </p:xfrm>
        <a:graphic>
          <a:graphicData uri="http://schemas.openxmlformats.org/drawingml/2006/table">
            <a:tbl>
              <a:tblPr firstRow="1" firstCol="1" bandRow="1"/>
              <a:tblGrid>
                <a:gridCol w="618939">
                  <a:extLst>
                    <a:ext uri="{9D8B030D-6E8A-4147-A177-3AD203B41FA5}">
                      <a16:colId xmlns:a16="http://schemas.microsoft.com/office/drawing/2014/main" val="23066005"/>
                    </a:ext>
                  </a:extLst>
                </a:gridCol>
                <a:gridCol w="983144">
                  <a:extLst>
                    <a:ext uri="{9D8B030D-6E8A-4147-A177-3AD203B41FA5}">
                      <a16:colId xmlns:a16="http://schemas.microsoft.com/office/drawing/2014/main" val="1831832097"/>
                    </a:ext>
                  </a:extLst>
                </a:gridCol>
                <a:gridCol w="983144">
                  <a:extLst>
                    <a:ext uri="{9D8B030D-6E8A-4147-A177-3AD203B41FA5}">
                      <a16:colId xmlns:a16="http://schemas.microsoft.com/office/drawing/2014/main" val="3286021692"/>
                    </a:ext>
                  </a:extLst>
                </a:gridCol>
                <a:gridCol w="983144">
                  <a:extLst>
                    <a:ext uri="{9D8B030D-6E8A-4147-A177-3AD203B41FA5}">
                      <a16:colId xmlns:a16="http://schemas.microsoft.com/office/drawing/2014/main" val="2354018047"/>
                    </a:ext>
                  </a:extLst>
                </a:gridCol>
                <a:gridCol w="1392077">
                  <a:extLst>
                    <a:ext uri="{9D8B030D-6E8A-4147-A177-3AD203B41FA5}">
                      <a16:colId xmlns:a16="http://schemas.microsoft.com/office/drawing/2014/main" val="1889547805"/>
                    </a:ext>
                  </a:extLst>
                </a:gridCol>
                <a:gridCol w="1867520">
                  <a:extLst>
                    <a:ext uri="{9D8B030D-6E8A-4147-A177-3AD203B41FA5}">
                      <a16:colId xmlns:a16="http://schemas.microsoft.com/office/drawing/2014/main" val="1702743314"/>
                    </a:ext>
                  </a:extLst>
                </a:gridCol>
              </a:tblGrid>
              <a:tr h="380603">
                <a:tc rowSpan="3">
                  <a:txBody>
                    <a:bodyPr/>
                    <a:lstStyle/>
                    <a:p>
                      <a:pPr algn="l" fontAlgn="ctr">
                        <a:lnSpc>
                          <a:spcPct val="107000"/>
                        </a:lnSpc>
                        <a:spcBef>
                          <a:spcPts val="0"/>
                        </a:spcBef>
                        <a:spcAft>
                          <a:spcPts val="0"/>
                        </a:spcAft>
                      </a:pPr>
                      <a:r>
                        <a:rPr lang="en-US" sz="1000" b="1" i="0" u="none" strike="noStrike">
                          <a:effectLst/>
                          <a:latin typeface="Arial" panose="020B0604020202020204" pitchFamily="34"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p>
                      <a:pPr algn="l" fontAlgn="ctr">
                        <a:lnSpc>
                          <a:spcPct val="107000"/>
                        </a:lnSpc>
                        <a:spcBef>
                          <a:spcPts val="0"/>
                        </a:spcBef>
                        <a:spcAft>
                          <a:spcPts val="0"/>
                        </a:spcAft>
                      </a:pPr>
                      <a:r>
                        <a:rPr lang="en-US" sz="10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113378" marR="113378" marT="56689" marB="566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4">
                  <a:txBody>
                    <a:bodyPr/>
                    <a:lstStyle/>
                    <a:p>
                      <a:pPr algn="ctr" fontAlgn="ctr">
                        <a:lnSpc>
                          <a:spcPct val="107000"/>
                        </a:lnSpc>
                        <a:spcBef>
                          <a:spcPts val="0"/>
                        </a:spcBef>
                        <a:spcAft>
                          <a:spcPts val="0"/>
                        </a:spcAft>
                      </a:pPr>
                      <a:r>
                        <a:rPr lang="en-US" sz="10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2024-2026 commitments (USD)</a:t>
                      </a:r>
                      <a:endParaRPr lang="en-US" sz="2200" b="0" i="0" u="none" strike="noStrike" dirty="0">
                        <a:effectLst/>
                        <a:latin typeface="Arial" panose="020B0604020202020204" pitchFamily="34" charset="0"/>
                      </a:endParaRPr>
                    </a:p>
                  </a:txBody>
                  <a:tcPr marL="113378" marR="113378" marT="56689" marB="566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lnSpc>
                          <a:spcPct val="107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Additional amount (Difference in totals) </a:t>
                      </a:r>
                      <a:r>
                        <a:rPr lang="en-US" sz="1000" b="1"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(USD)</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495950475"/>
                  </a:ext>
                </a:extLst>
              </a:tr>
              <a:tr h="218883">
                <a:tc vMerge="1">
                  <a:txBody>
                    <a:bodyPr/>
                    <a:lstStyle/>
                    <a:p>
                      <a:endParaRPr lang="en-US"/>
                    </a:p>
                  </a:txBody>
                  <a:tcPr/>
                </a:tc>
                <a:tc>
                  <a:txBody>
                    <a:bodyPr/>
                    <a:lstStyle/>
                    <a:p>
                      <a:pPr algn="ctr" fontAlgn="ctr">
                        <a:lnSpc>
                          <a:spcPct val="107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Y1</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Y2</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Y3</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algn="ctr" fontAlgn="ctr">
                        <a:lnSpc>
                          <a:spcPct val="107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n-US" sz="2200" b="0" i="0" u="none" strike="noStrike">
                        <a:effectLst/>
                        <a:latin typeface="Arial" panose="020B0604020202020204" pitchFamily="34" charset="0"/>
                      </a:endParaRPr>
                    </a:p>
                  </a:txBody>
                  <a:tcPr marL="113378" marR="113378" marT="56689" marB="566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r>
                        <a:rPr lang="en-US" sz="1000" b="0" i="0"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en-US"/>
                    </a:p>
                  </a:txBody>
                  <a:tcPr marL="113378" marR="113378" marT="56689" marB="566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3458197"/>
                  </a:ext>
                </a:extLst>
              </a:tr>
              <a:tr h="218883">
                <a:tc vMerge="1">
                  <a:txBody>
                    <a:bodyPr/>
                    <a:lstStyle/>
                    <a:p>
                      <a:endParaRPr lang="en-US"/>
                    </a:p>
                  </a:txBody>
                  <a:tcPr/>
                </a:tc>
                <a:tc>
                  <a:txBody>
                    <a:bodyPr/>
                    <a:lstStyle/>
                    <a:p>
                      <a:pPr algn="ctr" fontAlgn="ctr">
                        <a:lnSpc>
                          <a:spcPct val="107000"/>
                        </a:lnSpc>
                        <a:spcBef>
                          <a:spcPts val="0"/>
                        </a:spcBef>
                        <a:spcAft>
                          <a:spcPts val="0"/>
                        </a:spcAft>
                      </a:pPr>
                      <a:r>
                        <a:rPr lang="en-US" sz="10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Budget</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0"/>
                        </a:spcAft>
                      </a:pPr>
                      <a:r>
                        <a:rPr lang="en-US" sz="10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Budget</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lnSpc>
                          <a:spcPct val="107000"/>
                        </a:lnSpc>
                        <a:spcBef>
                          <a:spcPts val="0"/>
                        </a:spcBef>
                        <a:spcAft>
                          <a:spcPts val="0"/>
                        </a:spcAft>
                      </a:pPr>
                      <a:r>
                        <a:rPr lang="en-US" sz="10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Budget</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56254459"/>
                  </a:ext>
                </a:extLst>
              </a:tr>
              <a:tr h="320450">
                <a:tc>
                  <a:txBody>
                    <a:bodyPr/>
                    <a:lstStyle/>
                    <a:p>
                      <a:pPr algn="l" fontAlgn="ctr">
                        <a:lnSpc>
                          <a:spcPct val="107000"/>
                        </a:lnSpc>
                        <a:spcBef>
                          <a:spcPts val="0"/>
                        </a:spcBef>
                        <a:spcAft>
                          <a:spcPts val="0"/>
                        </a:spcAft>
                      </a:pPr>
                      <a:r>
                        <a:rPr lang="en-US" sz="1000" b="0" i="0" u="none" strike="noStrike">
                          <a:effectLst/>
                          <a:latin typeface="Arial" panose="020B0604020202020204" pitchFamily="34" charset="0"/>
                          <a:ea typeface="Arial" panose="020B0604020202020204" pitchFamily="34" charset="0"/>
                          <a:cs typeface="Arial" panose="020B0604020202020204" pitchFamily="34" charset="0"/>
                        </a:rPr>
                        <a:t>HIV </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1,064,902.84</a:t>
                      </a:r>
                      <a:endParaRPr lang="en-US" sz="3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917,915.64</a:t>
                      </a:r>
                      <a:endParaRPr lang="en-US" sz="3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1,124,661.50</a:t>
                      </a:r>
                      <a:endParaRPr lang="en-US" sz="3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3,107,479.98</a:t>
                      </a:r>
                      <a:endParaRPr lang="en-US" sz="3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1,345,699.28</a:t>
                      </a:r>
                      <a:endParaRPr lang="en-US" sz="2800" dirty="0"/>
                    </a:p>
                  </a:txBody>
                  <a:tcPr marL="113378" marR="113378" marT="56689" marB="566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4093364"/>
                  </a:ext>
                </a:extLst>
              </a:tr>
              <a:tr h="320450">
                <a:tc>
                  <a:txBody>
                    <a:bodyPr/>
                    <a:lstStyle/>
                    <a:p>
                      <a:pPr algn="l" fontAlgn="ctr">
                        <a:lnSpc>
                          <a:spcPct val="107000"/>
                        </a:lnSpc>
                        <a:spcBef>
                          <a:spcPts val="0"/>
                        </a:spcBef>
                        <a:spcAft>
                          <a:spcPts val="0"/>
                        </a:spcAft>
                      </a:pPr>
                      <a:r>
                        <a:rPr lang="en-US" sz="1000" b="0" i="0" u="none" strike="noStrike">
                          <a:effectLst/>
                          <a:latin typeface="Arial" panose="020B0604020202020204" pitchFamily="34" charset="0"/>
                          <a:ea typeface="Arial" panose="020B0604020202020204" pitchFamily="34" charset="0"/>
                          <a:cs typeface="Arial" panose="020B0604020202020204" pitchFamily="34" charset="0"/>
                        </a:rPr>
                        <a:t>TB </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1,005,200.81</a:t>
                      </a:r>
                      <a:endParaRPr lang="en-US" sz="3200" b="0" i="0" u="none" strike="noStrike" dirty="0">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1,201,777.40</a:t>
                      </a:r>
                      <a:endParaRPr lang="en-US" sz="3200" b="0" i="0" u="none" strike="noStrike" dirty="0">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894,465.51</a:t>
                      </a:r>
                      <a:endParaRPr lang="en-US" sz="3200" b="0" i="0" u="none" strike="noStrike" dirty="0">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3,101,443.72</a:t>
                      </a:r>
                      <a:endParaRPr lang="en-US" sz="3200" b="0" i="0" u="none" strike="noStrike" dirty="0">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2,128,961.19</a:t>
                      </a:r>
                      <a:endParaRPr lang="en-US" sz="2800" dirty="0"/>
                    </a:p>
                  </a:txBody>
                  <a:tcPr marL="113378" marR="113378" marT="56689" marB="566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823492"/>
                  </a:ext>
                </a:extLst>
              </a:tr>
              <a:tr h="320450">
                <a:tc>
                  <a:txBody>
                    <a:bodyPr/>
                    <a:lstStyle/>
                    <a:p>
                      <a:pPr algn="l" fontAlgn="ctr">
                        <a:lnSpc>
                          <a:spcPct val="107000"/>
                        </a:lnSpc>
                        <a:spcBef>
                          <a:spcPts val="0"/>
                        </a:spcBef>
                        <a:spcAft>
                          <a:spcPts val="0"/>
                        </a:spcAft>
                      </a:pPr>
                      <a:r>
                        <a:rPr lang="en-US" sz="1000" b="1" i="0" u="none" strike="noStrike">
                          <a:effectLst/>
                          <a:latin typeface="Arial" panose="020B0604020202020204" pitchFamily="34" charset="0"/>
                          <a:ea typeface="Arial" panose="020B0604020202020204" pitchFamily="34" charset="0"/>
                          <a:cs typeface="Arial" panose="020B0604020202020204" pitchFamily="34" charset="0"/>
                        </a:rPr>
                        <a:t>Totals</a:t>
                      </a:r>
                      <a:r>
                        <a:rPr lang="en-US" sz="1000" b="0" i="0" u="none" strike="noStrike">
                          <a:effectLst/>
                          <a:latin typeface="Arial" panose="020B0604020202020204" pitchFamily="34" charset="0"/>
                          <a:ea typeface="Arial" panose="020B0604020202020204" pitchFamily="34" charset="0"/>
                          <a:cs typeface="Arial" panose="020B0604020202020204" pitchFamily="34" charset="0"/>
                        </a:rPr>
                        <a:t> </a:t>
                      </a:r>
                      <a:endParaRPr lang="en-US" sz="2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2,070,103.65</a:t>
                      </a:r>
                      <a:endParaRPr lang="en-US" sz="3200" b="0" i="0" u="none" strike="noStrike" dirty="0">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2,119,693.04</a:t>
                      </a:r>
                      <a:endParaRPr lang="en-US" sz="3200" b="0" i="0" u="none" strike="noStrike">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2,019,127.01</a:t>
                      </a:r>
                      <a:endParaRPr lang="en-US" sz="3200" b="0" i="0" u="none" strike="noStrike" dirty="0">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6,208,923.70</a:t>
                      </a:r>
                      <a:endParaRPr lang="en-US" sz="3200" b="0" i="0" u="none" strike="noStrike" dirty="0">
                        <a:effectLst/>
                        <a:latin typeface="Arial" panose="020B0604020202020204" pitchFamily="34" charset="0"/>
                      </a:endParaRPr>
                    </a:p>
                  </a:txBody>
                  <a:tcPr marL="22046" marR="22046" marT="11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3,474,660.47</a:t>
                      </a:r>
                      <a:endParaRPr lang="en-US" sz="2800" dirty="0"/>
                    </a:p>
                  </a:txBody>
                  <a:tcPr marL="113378" marR="113378" marT="56689" marB="566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0374262"/>
                  </a:ext>
                </a:extLst>
              </a:tr>
            </a:tbl>
          </a:graphicData>
        </a:graphic>
      </p:graphicFrame>
      <p:graphicFrame>
        <p:nvGraphicFramePr>
          <p:cNvPr id="6" name="Table 5">
            <a:extLst>
              <a:ext uri="{FF2B5EF4-FFF2-40B4-BE49-F238E27FC236}">
                <a16:creationId xmlns:a16="http://schemas.microsoft.com/office/drawing/2014/main" id="{DBBA28BE-F495-1917-3569-C0EA8C76B105}"/>
              </a:ext>
            </a:extLst>
          </p:cNvPr>
          <p:cNvGraphicFramePr>
            <a:graphicFrameLocks noGrp="1"/>
          </p:cNvGraphicFramePr>
          <p:nvPr>
            <p:extLst>
              <p:ext uri="{D42A27DB-BD31-4B8C-83A1-F6EECF244321}">
                <p14:modId xmlns:p14="http://schemas.microsoft.com/office/powerpoint/2010/main" val="2371986957"/>
              </p:ext>
            </p:extLst>
          </p:nvPr>
        </p:nvGraphicFramePr>
        <p:xfrm>
          <a:off x="117957" y="2356945"/>
          <a:ext cx="7092468" cy="4450921"/>
        </p:xfrm>
        <a:graphic>
          <a:graphicData uri="http://schemas.openxmlformats.org/drawingml/2006/table">
            <a:tbl>
              <a:tblPr firstRow="1" firstCol="1" bandRow="1">
                <a:tableStyleId>{5C22544A-7EE6-4342-B048-85BDC9FD1C3A}</a:tableStyleId>
              </a:tblPr>
              <a:tblGrid>
                <a:gridCol w="815493">
                  <a:extLst>
                    <a:ext uri="{9D8B030D-6E8A-4147-A177-3AD203B41FA5}">
                      <a16:colId xmlns:a16="http://schemas.microsoft.com/office/drawing/2014/main" val="4257945009"/>
                    </a:ext>
                  </a:extLst>
                </a:gridCol>
                <a:gridCol w="3371850">
                  <a:extLst>
                    <a:ext uri="{9D8B030D-6E8A-4147-A177-3AD203B41FA5}">
                      <a16:colId xmlns:a16="http://schemas.microsoft.com/office/drawing/2014/main" val="954419834"/>
                    </a:ext>
                  </a:extLst>
                </a:gridCol>
                <a:gridCol w="2905125">
                  <a:extLst>
                    <a:ext uri="{9D8B030D-6E8A-4147-A177-3AD203B41FA5}">
                      <a16:colId xmlns:a16="http://schemas.microsoft.com/office/drawing/2014/main" val="2395788929"/>
                    </a:ext>
                  </a:extLst>
                </a:gridCol>
              </a:tblGrid>
              <a:tr h="343160">
                <a:tc>
                  <a:txBody>
                    <a:bodyPr/>
                    <a:lstStyle/>
                    <a:p>
                      <a:pPr algn="ctr">
                        <a:lnSpc>
                          <a:spcPts val="1210"/>
                        </a:lnSpc>
                      </a:pPr>
                      <a:r>
                        <a:rPr lang="en-US" sz="1400">
                          <a:effectLst/>
                        </a:rPr>
                        <a:t>Program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lnSpc>
                          <a:spcPts val="1210"/>
                        </a:lnSpc>
                      </a:pPr>
                      <a:r>
                        <a:rPr lang="en-US" sz="1400" dirty="0">
                          <a:effectLst/>
                        </a:rPr>
                        <a:t>Intervention/Activity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lnSpc>
                          <a:spcPts val="1210"/>
                        </a:lnSpc>
                      </a:pPr>
                      <a:r>
                        <a:rPr lang="en-US" sz="1400" dirty="0">
                          <a:effectLst/>
                        </a:rPr>
                        <a:t>Total domestic financing commitment</a:t>
                      </a:r>
                    </a:p>
                    <a:p>
                      <a:pPr algn="ctr">
                        <a:lnSpc>
                          <a:spcPts val="1210"/>
                        </a:lnSpc>
                      </a:pPr>
                      <a:r>
                        <a:rPr lang="en-US" sz="1400" dirty="0">
                          <a:effectLst/>
                        </a:rPr>
                        <a:t>for 2024-2026 (USD)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2424317214"/>
                  </a:ext>
                </a:extLst>
              </a:tr>
              <a:tr h="257047">
                <a:tc rowSpan="13">
                  <a:txBody>
                    <a:bodyPr/>
                    <a:lstStyle/>
                    <a:p>
                      <a:pPr algn="ctr">
                        <a:lnSpc>
                          <a:spcPts val="1210"/>
                        </a:lnSpc>
                      </a:pPr>
                      <a:r>
                        <a:rPr lang="en-US" sz="1600" dirty="0">
                          <a:effectLst/>
                        </a:rPr>
                        <a:t>HIV</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nSpc>
                          <a:spcPts val="1210"/>
                        </a:lnSpc>
                      </a:pPr>
                      <a:r>
                        <a:rPr lang="en-US" sz="1400" dirty="0">
                          <a:effectLst/>
                        </a:rPr>
                        <a:t>1) Antiretroviral medicines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390,588.68</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228845432"/>
                  </a:ext>
                </a:extLst>
              </a:tr>
              <a:tr h="257047">
                <a:tc vMerge="1">
                  <a:txBody>
                    <a:bodyPr/>
                    <a:lstStyle/>
                    <a:p>
                      <a:endParaRPr lang="en-US"/>
                    </a:p>
                  </a:txBody>
                  <a:tcPr/>
                </a:tc>
                <a:tc>
                  <a:txBody>
                    <a:bodyPr/>
                    <a:lstStyle/>
                    <a:p>
                      <a:pPr>
                        <a:lnSpc>
                          <a:spcPts val="1210"/>
                        </a:lnSpc>
                      </a:pPr>
                      <a:r>
                        <a:rPr lang="en-US" sz="1400" dirty="0">
                          <a:effectLst/>
                        </a:rPr>
                        <a:t>2) HIV Rapid Diagnostic Tests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157,502.12</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4211665570"/>
                  </a:ext>
                </a:extLst>
              </a:tr>
              <a:tr h="257047">
                <a:tc vMerge="1">
                  <a:txBody>
                    <a:bodyPr/>
                    <a:lstStyle/>
                    <a:p>
                      <a:endParaRPr lang="en-US"/>
                    </a:p>
                  </a:txBody>
                  <a:tcPr/>
                </a:tc>
                <a:tc>
                  <a:txBody>
                    <a:bodyPr/>
                    <a:lstStyle/>
                    <a:p>
                      <a:pPr>
                        <a:lnSpc>
                          <a:spcPts val="1210"/>
                        </a:lnSpc>
                      </a:pPr>
                      <a:r>
                        <a:rPr lang="en-US" sz="1400" dirty="0">
                          <a:effectLst/>
                        </a:rPr>
                        <a:t>3) HIV Viral Load and EID cartridge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239,773.88</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2437911113"/>
                  </a:ext>
                </a:extLst>
              </a:tr>
              <a:tr h="340890">
                <a:tc vMerge="1">
                  <a:txBody>
                    <a:bodyPr/>
                    <a:lstStyle/>
                    <a:p>
                      <a:endParaRPr lang="en-US"/>
                    </a:p>
                  </a:txBody>
                  <a:tcPr/>
                </a:tc>
                <a:tc>
                  <a:txBody>
                    <a:bodyPr/>
                    <a:lstStyle/>
                    <a:p>
                      <a:pPr>
                        <a:lnSpc>
                          <a:spcPts val="1210"/>
                        </a:lnSpc>
                      </a:pPr>
                      <a:r>
                        <a:rPr lang="en-US" sz="1400" dirty="0">
                          <a:effectLst/>
                        </a:rPr>
                        <a:t>4) Opportunistic infections and STI medicines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590,425.10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2594027118"/>
                  </a:ext>
                </a:extLst>
              </a:tr>
              <a:tr h="340890">
                <a:tc vMerge="1">
                  <a:txBody>
                    <a:bodyPr/>
                    <a:lstStyle/>
                    <a:p>
                      <a:endParaRPr lang="en-US"/>
                    </a:p>
                  </a:txBody>
                  <a:tcPr/>
                </a:tc>
                <a:tc>
                  <a:txBody>
                    <a:bodyPr/>
                    <a:lstStyle/>
                    <a:p>
                      <a:pPr>
                        <a:lnSpc>
                          <a:spcPts val="1210"/>
                        </a:lnSpc>
                      </a:pPr>
                      <a:r>
                        <a:rPr lang="en-US" sz="1400" dirty="0">
                          <a:effectLst/>
                        </a:rPr>
                        <a:t> 5) CD4 analyzers/ accessories and lab reagents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216,523.56</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540571031"/>
                  </a:ext>
                </a:extLst>
              </a:tr>
              <a:tr h="257047">
                <a:tc vMerge="1">
                  <a:txBody>
                    <a:bodyPr/>
                    <a:lstStyle/>
                    <a:p>
                      <a:endParaRPr lang="en-US"/>
                    </a:p>
                  </a:txBody>
                  <a:tcPr/>
                </a:tc>
                <a:tc>
                  <a:txBody>
                    <a:bodyPr/>
                    <a:lstStyle/>
                    <a:p>
                      <a:pPr>
                        <a:lnSpc>
                          <a:spcPts val="1210"/>
                        </a:lnSpc>
                      </a:pPr>
                      <a:r>
                        <a:rPr lang="en-US" sz="1400" dirty="0">
                          <a:effectLst/>
                        </a:rPr>
                        <a:t>6) Lab consumables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73,435.59</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2260719794"/>
                  </a:ext>
                </a:extLst>
              </a:tr>
              <a:tr h="454520">
                <a:tc vMerge="1">
                  <a:txBody>
                    <a:bodyPr/>
                    <a:lstStyle/>
                    <a:p>
                      <a:endParaRPr lang="en-US"/>
                    </a:p>
                  </a:txBody>
                  <a:tcPr/>
                </a:tc>
                <a:tc>
                  <a:txBody>
                    <a:bodyPr/>
                    <a:lstStyle/>
                    <a:p>
                      <a:pPr>
                        <a:lnSpc>
                          <a:spcPts val="1210"/>
                        </a:lnSpc>
                      </a:pPr>
                      <a:r>
                        <a:rPr lang="en-US" sz="1400" dirty="0">
                          <a:effectLst/>
                        </a:rPr>
                        <a:t>7) Expanding new POC sites in provincial and district level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88,118.00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4198643962"/>
                  </a:ext>
                </a:extLst>
              </a:tr>
              <a:tr h="490352">
                <a:tc vMerge="1">
                  <a:txBody>
                    <a:bodyPr/>
                    <a:lstStyle/>
                    <a:p>
                      <a:endParaRPr lang="en-US"/>
                    </a:p>
                  </a:txBody>
                  <a:tcPr/>
                </a:tc>
                <a:tc>
                  <a:txBody>
                    <a:bodyPr/>
                    <a:lstStyle/>
                    <a:p>
                      <a:pPr>
                        <a:lnSpc>
                          <a:spcPts val="1210"/>
                        </a:lnSpc>
                      </a:pPr>
                      <a:r>
                        <a:rPr lang="en-US" sz="1400" dirty="0">
                          <a:effectLst/>
                        </a:rPr>
                        <a:t>8) Capacity building on program management and strengthening on strategic Information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481,129.00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399574696"/>
                  </a:ext>
                </a:extLst>
              </a:tr>
              <a:tr h="340890">
                <a:tc vMerge="1">
                  <a:txBody>
                    <a:bodyPr/>
                    <a:lstStyle/>
                    <a:p>
                      <a:endParaRPr lang="en-US"/>
                    </a:p>
                  </a:txBody>
                  <a:tcPr/>
                </a:tc>
                <a:tc>
                  <a:txBody>
                    <a:bodyPr/>
                    <a:lstStyle/>
                    <a:p>
                      <a:pPr>
                        <a:lnSpc>
                          <a:spcPts val="1210"/>
                        </a:lnSpc>
                      </a:pPr>
                      <a:r>
                        <a:rPr lang="en-US" sz="1400" dirty="0">
                          <a:effectLst/>
                        </a:rPr>
                        <a:t>9) HIV Prevention Program (for KPs, OVP, AGYW, GP)</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165,671.00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4264780806"/>
                  </a:ext>
                </a:extLst>
              </a:tr>
              <a:tr h="340890">
                <a:tc vMerge="1">
                  <a:txBody>
                    <a:bodyPr/>
                    <a:lstStyle/>
                    <a:p>
                      <a:endParaRPr lang="en-US"/>
                    </a:p>
                  </a:txBody>
                  <a:tcPr/>
                </a:tc>
                <a:tc>
                  <a:txBody>
                    <a:bodyPr/>
                    <a:lstStyle/>
                    <a:p>
                      <a:pPr>
                        <a:lnSpc>
                          <a:spcPts val="1210"/>
                        </a:lnSpc>
                      </a:pPr>
                      <a:r>
                        <a:rPr lang="en-US" sz="1400" dirty="0">
                          <a:effectLst/>
                        </a:rPr>
                        <a:t>10) Differentiated HIV testing and treatment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443,590.00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1626393705"/>
                  </a:ext>
                </a:extLst>
              </a:tr>
              <a:tr h="257047">
                <a:tc vMerge="1">
                  <a:txBody>
                    <a:bodyPr/>
                    <a:lstStyle/>
                    <a:p>
                      <a:endParaRPr lang="en-US"/>
                    </a:p>
                  </a:txBody>
                  <a:tcPr/>
                </a:tc>
                <a:tc>
                  <a:txBody>
                    <a:bodyPr/>
                    <a:lstStyle/>
                    <a:p>
                      <a:pPr>
                        <a:lnSpc>
                          <a:spcPts val="1210"/>
                        </a:lnSpc>
                      </a:pPr>
                      <a:r>
                        <a:rPr lang="en-US" sz="1400" dirty="0">
                          <a:effectLst/>
                        </a:rPr>
                        <a:t>11) TB/HIV collaboration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80,000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197169347"/>
                  </a:ext>
                </a:extLst>
              </a:tr>
              <a:tr h="257047">
                <a:tc vMerge="1">
                  <a:txBody>
                    <a:bodyPr/>
                    <a:lstStyle/>
                    <a:p>
                      <a:endParaRPr lang="en-US"/>
                    </a:p>
                  </a:txBody>
                  <a:tcPr/>
                </a:tc>
                <a:tc>
                  <a:txBody>
                    <a:bodyPr/>
                    <a:lstStyle/>
                    <a:p>
                      <a:pPr>
                        <a:lnSpc>
                          <a:spcPts val="1210"/>
                        </a:lnSpc>
                      </a:pPr>
                      <a:r>
                        <a:rPr lang="en-US" sz="1400" dirty="0">
                          <a:effectLst/>
                        </a:rPr>
                        <a:t>12) PMCT program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105,223.05</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1215076184"/>
                  </a:ext>
                </a:extLst>
              </a:tr>
              <a:tr h="257047">
                <a:tc vMerge="1">
                  <a:txBody>
                    <a:bodyPr/>
                    <a:lstStyle/>
                    <a:p>
                      <a:endParaRPr lang="en-US"/>
                    </a:p>
                  </a:txBody>
                  <a:tcPr/>
                </a:tc>
                <a:tc>
                  <a:txBody>
                    <a:bodyPr/>
                    <a:lstStyle/>
                    <a:p>
                      <a:pPr>
                        <a:lnSpc>
                          <a:spcPts val="1210"/>
                        </a:lnSpc>
                      </a:pPr>
                      <a:r>
                        <a:rPr lang="en-US" sz="1400" dirty="0">
                          <a:effectLst/>
                        </a:rPr>
                        <a:t>13) S&amp;D survey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tc>
                  <a:txBody>
                    <a:bodyPr/>
                    <a:lstStyle/>
                    <a:p>
                      <a:pPr algn="ctr"/>
                      <a:r>
                        <a:rPr lang="en-US" sz="1600" dirty="0">
                          <a:effectLst/>
                        </a:rPr>
                        <a:t>75,500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953" marR="48953" marT="0" marB="0" anchor="ctr"/>
                </a:tc>
                <a:extLst>
                  <a:ext uri="{0D108BD9-81ED-4DB2-BD59-A6C34878D82A}">
                    <a16:rowId xmlns:a16="http://schemas.microsoft.com/office/drawing/2014/main" val="2487769157"/>
                  </a:ext>
                </a:extLst>
              </a:tr>
            </a:tbl>
          </a:graphicData>
        </a:graphic>
      </p:graphicFrame>
      <p:pic>
        <p:nvPicPr>
          <p:cNvPr id="5" name="Picture 4">
            <a:extLst>
              <a:ext uri="{FF2B5EF4-FFF2-40B4-BE49-F238E27FC236}">
                <a16:creationId xmlns:a16="http://schemas.microsoft.com/office/drawing/2014/main" id="{4E299997-636B-8F9D-FD10-371AD6108067}"/>
              </a:ext>
            </a:extLst>
          </p:cNvPr>
          <p:cNvPicPr>
            <a:picLocks noChangeAspect="1"/>
          </p:cNvPicPr>
          <p:nvPr/>
        </p:nvPicPr>
        <p:blipFill>
          <a:blip r:embed="rId2"/>
          <a:stretch>
            <a:fillRect/>
          </a:stretch>
        </p:blipFill>
        <p:spPr>
          <a:xfrm>
            <a:off x="7403605" y="533399"/>
            <a:ext cx="4705714" cy="6195337"/>
          </a:xfrm>
          <a:prstGeom prst="rect">
            <a:avLst/>
          </a:prstGeom>
          <a:ln>
            <a:solidFill>
              <a:schemeClr val="accent1"/>
            </a:solidFill>
          </a:ln>
        </p:spPr>
      </p:pic>
      <p:sp>
        <p:nvSpPr>
          <p:cNvPr id="7" name="Rectangle: Rounded Corners 6">
            <a:extLst>
              <a:ext uri="{FF2B5EF4-FFF2-40B4-BE49-F238E27FC236}">
                <a16:creationId xmlns:a16="http://schemas.microsoft.com/office/drawing/2014/main" id="{63ECC7F6-F0B9-28BC-9DE2-4608450EB6CE}"/>
              </a:ext>
            </a:extLst>
          </p:cNvPr>
          <p:cNvSpPr/>
          <p:nvPr/>
        </p:nvSpPr>
        <p:spPr>
          <a:xfrm>
            <a:off x="742950" y="912758"/>
            <a:ext cx="2946181" cy="71437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48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42DE-8E6A-6278-1EE6-927118ED9B7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2640FA1-7222-96B3-028E-CC97B77F72BB}"/>
              </a:ext>
            </a:extLst>
          </p:cNvPr>
          <p:cNvPicPr>
            <a:picLocks noGrp="1" noChangeAspect="1"/>
          </p:cNvPicPr>
          <p:nvPr>
            <p:ph idx="1"/>
          </p:nvPr>
        </p:nvPicPr>
        <p:blipFill rotWithShape="1">
          <a:blip r:embed="rId2"/>
          <a:srcRect l="17354" t="11124" r="15618" b="22210"/>
          <a:stretch/>
        </p:blipFill>
        <p:spPr>
          <a:xfrm>
            <a:off x="783022" y="57698"/>
            <a:ext cx="10570778" cy="5893785"/>
          </a:xfrm>
        </p:spPr>
      </p:pic>
      <p:sp>
        <p:nvSpPr>
          <p:cNvPr id="7" name="TextBox 6">
            <a:extLst>
              <a:ext uri="{FF2B5EF4-FFF2-40B4-BE49-F238E27FC236}">
                <a16:creationId xmlns:a16="http://schemas.microsoft.com/office/drawing/2014/main" id="{431820A8-28B7-989B-2F2F-3CC63F76E227}"/>
              </a:ext>
            </a:extLst>
          </p:cNvPr>
          <p:cNvSpPr txBox="1"/>
          <p:nvPr/>
        </p:nvSpPr>
        <p:spPr>
          <a:xfrm>
            <a:off x="898634" y="5951483"/>
            <a:ext cx="11067394" cy="584775"/>
          </a:xfrm>
          <a:prstGeom prst="rect">
            <a:avLst/>
          </a:prstGeom>
          <a:noFill/>
        </p:spPr>
        <p:txBody>
          <a:bodyPr wrap="square">
            <a:spAutoFit/>
          </a:bodyPr>
          <a:lstStyle/>
          <a:p>
            <a:r>
              <a:rPr lang="en-US" sz="1600" dirty="0"/>
              <a:t>The national HIV cascade was updated based on new estimates from AEM for 2023. The 2022 PLHIV estimates were retrospectively updated from 15,681 to 17,983 (14% change) in the 2022 version of the AEM</a:t>
            </a:r>
          </a:p>
        </p:txBody>
      </p:sp>
      <p:sp>
        <p:nvSpPr>
          <p:cNvPr id="9" name="TextBox 8">
            <a:extLst>
              <a:ext uri="{FF2B5EF4-FFF2-40B4-BE49-F238E27FC236}">
                <a16:creationId xmlns:a16="http://schemas.microsoft.com/office/drawing/2014/main" id="{2546F667-F017-81B6-3885-4AC0A5CB1F72}"/>
              </a:ext>
            </a:extLst>
          </p:cNvPr>
          <p:cNvSpPr txBox="1"/>
          <p:nvPr/>
        </p:nvSpPr>
        <p:spPr>
          <a:xfrm>
            <a:off x="3379732" y="6596390"/>
            <a:ext cx="8988315" cy="261610"/>
          </a:xfrm>
          <a:prstGeom prst="rect">
            <a:avLst/>
          </a:prstGeom>
          <a:noFill/>
        </p:spPr>
        <p:txBody>
          <a:bodyPr wrap="square">
            <a:spAutoFit/>
          </a:bodyPr>
          <a:lstStyle/>
          <a:p>
            <a:r>
              <a:rPr lang="en-US" sz="1100" dirty="0"/>
              <a:t>Data source: Estimated PLHIV from updated AEM Feb 2023, 95 figures from DHIS2 - MOH updated as of November 2023 and report at 2023-Q4 </a:t>
            </a:r>
          </a:p>
        </p:txBody>
      </p:sp>
    </p:spTree>
    <p:extLst>
      <p:ext uri="{BB962C8B-B14F-4D97-AF65-F5344CB8AC3E}">
        <p14:creationId xmlns:p14="http://schemas.microsoft.com/office/powerpoint/2010/main" val="388614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027DC6-2CA7-8867-0587-C8C213CABB26}"/>
              </a:ext>
            </a:extLst>
          </p:cNvPr>
          <p:cNvPicPr>
            <a:picLocks noGrp="1" noChangeAspect="1"/>
          </p:cNvPicPr>
          <p:nvPr>
            <p:ph idx="1"/>
          </p:nvPr>
        </p:nvPicPr>
        <p:blipFill rotWithShape="1">
          <a:blip r:embed="rId2"/>
          <a:srcRect l="31167" t="8588" r="29205" b="6268"/>
          <a:stretch/>
        </p:blipFill>
        <p:spPr>
          <a:xfrm>
            <a:off x="730468" y="756744"/>
            <a:ext cx="5234155" cy="5900057"/>
          </a:xfrm>
        </p:spPr>
      </p:pic>
      <p:pic>
        <p:nvPicPr>
          <p:cNvPr id="7" name="Picture 6">
            <a:extLst>
              <a:ext uri="{FF2B5EF4-FFF2-40B4-BE49-F238E27FC236}">
                <a16:creationId xmlns:a16="http://schemas.microsoft.com/office/drawing/2014/main" id="{2F36F17F-D913-7D4C-2D03-03A4C6CCDA86}"/>
              </a:ext>
            </a:extLst>
          </p:cNvPr>
          <p:cNvPicPr>
            <a:picLocks noChangeAspect="1"/>
          </p:cNvPicPr>
          <p:nvPr/>
        </p:nvPicPr>
        <p:blipFill rotWithShape="1">
          <a:blip r:embed="rId3"/>
          <a:srcRect l="32879" t="11035" r="30843" b="6207"/>
          <a:stretch/>
        </p:blipFill>
        <p:spPr>
          <a:xfrm>
            <a:off x="6660932" y="922283"/>
            <a:ext cx="4524703" cy="5734519"/>
          </a:xfrm>
          <a:prstGeom prst="rect">
            <a:avLst/>
          </a:prstGeom>
        </p:spPr>
      </p:pic>
      <p:sp>
        <p:nvSpPr>
          <p:cNvPr id="8" name="Title 1">
            <a:extLst>
              <a:ext uri="{FF2B5EF4-FFF2-40B4-BE49-F238E27FC236}">
                <a16:creationId xmlns:a16="http://schemas.microsoft.com/office/drawing/2014/main" id="{92DFD20A-5451-BABB-62C4-5087644AA812}"/>
              </a:ext>
            </a:extLst>
          </p:cNvPr>
          <p:cNvSpPr>
            <a:spLocks noGrp="1"/>
          </p:cNvSpPr>
          <p:nvPr>
            <p:ph type="title"/>
          </p:nvPr>
        </p:nvSpPr>
        <p:spPr>
          <a:xfrm>
            <a:off x="70945" y="-233965"/>
            <a:ext cx="11810999" cy="1325563"/>
          </a:xfrm>
        </p:spPr>
        <p:txBody>
          <a:bodyPr>
            <a:normAutofit/>
          </a:bodyPr>
          <a:lstStyle/>
          <a:p>
            <a:pPr algn="ctr"/>
            <a:r>
              <a:rPr lang="en-US" sz="3200" b="1" dirty="0">
                <a:solidFill>
                  <a:schemeClr val="tx2"/>
                </a:solidFill>
                <a:latin typeface="Arial" panose="020B0604020202020204" pitchFamily="34" charset="0"/>
                <a:ea typeface="Calibri" panose="020F0502020204030204" pitchFamily="34" charset="0"/>
              </a:rPr>
              <a:t>Lao government </a:t>
            </a:r>
            <a:r>
              <a:rPr lang="en-US" sz="3200" b="1" dirty="0">
                <a:solidFill>
                  <a:schemeClr val="tx2"/>
                </a:solidFill>
                <a:effectLst/>
                <a:latin typeface="Arial" panose="020B0604020202020204" pitchFamily="34" charset="0"/>
                <a:ea typeface="Calibri" panose="020F0502020204030204" pitchFamily="34" charset="0"/>
              </a:rPr>
              <a:t>co-financing commitments </a:t>
            </a:r>
            <a:r>
              <a:rPr lang="en-US" sz="3200" b="1" dirty="0">
                <a:solidFill>
                  <a:schemeClr val="tx2"/>
                </a:solidFill>
                <a:latin typeface="Arial" panose="020B0604020202020204" pitchFamily="34" charset="0"/>
                <a:ea typeface="Calibri" panose="020F0502020204030204" pitchFamily="34" charset="0"/>
              </a:rPr>
              <a:t>for </a:t>
            </a:r>
            <a:r>
              <a:rPr lang="en-US" sz="3200" b="1" dirty="0">
                <a:solidFill>
                  <a:schemeClr val="tx2"/>
                </a:solidFill>
                <a:effectLst/>
                <a:latin typeface="Arial" panose="020B0604020202020204" pitchFamily="34" charset="0"/>
                <a:ea typeface="Times New Roman" panose="02020603050405020304" pitchFamily="18" charset="0"/>
              </a:rPr>
              <a:t>2021</a:t>
            </a:r>
            <a:r>
              <a:rPr lang="en-US" sz="3200" b="1" dirty="0">
                <a:solidFill>
                  <a:schemeClr val="tx2"/>
                </a:solidFill>
                <a:latin typeface="Arial" panose="020B0604020202020204" pitchFamily="34" charset="0"/>
                <a:ea typeface="Times New Roman" panose="02020603050405020304" pitchFamily="18" charset="0"/>
              </a:rPr>
              <a:t>-</a:t>
            </a:r>
            <a:r>
              <a:rPr lang="en-US" sz="3200" b="1" dirty="0">
                <a:solidFill>
                  <a:schemeClr val="tx2"/>
                </a:solidFill>
                <a:effectLst/>
                <a:latin typeface="Arial" panose="020B0604020202020204" pitchFamily="34" charset="0"/>
                <a:ea typeface="Times New Roman" panose="02020603050405020304" pitchFamily="18" charset="0"/>
              </a:rPr>
              <a:t>2023</a:t>
            </a:r>
            <a:endParaRPr lang="en-US" sz="3200" b="1" dirty="0">
              <a:solidFill>
                <a:schemeClr val="tx2"/>
              </a:solidFill>
            </a:endParaRPr>
          </a:p>
        </p:txBody>
      </p:sp>
    </p:spTree>
    <p:extLst>
      <p:ext uri="{BB962C8B-B14F-4D97-AF65-F5344CB8AC3E}">
        <p14:creationId xmlns:p14="http://schemas.microsoft.com/office/powerpoint/2010/main" val="3203872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0F0B-11E8-357E-9839-41555280DFD9}"/>
              </a:ext>
            </a:extLst>
          </p:cNvPr>
          <p:cNvSpPr>
            <a:spLocks noGrp="1"/>
          </p:cNvSpPr>
          <p:nvPr>
            <p:ph type="title"/>
          </p:nvPr>
        </p:nvSpPr>
        <p:spPr>
          <a:xfrm>
            <a:off x="52553" y="169847"/>
            <a:ext cx="6261537" cy="713022"/>
          </a:xfrm>
          <a:solidFill>
            <a:schemeClr val="accent2">
              <a:lumMod val="40000"/>
              <a:lumOff val="60000"/>
            </a:schemeClr>
          </a:solidFill>
        </p:spPr>
        <p:txBody>
          <a:bodyPr>
            <a:normAutofit/>
          </a:bodyPr>
          <a:lstStyle/>
          <a:p>
            <a:pPr algn="ctr"/>
            <a:r>
              <a:rPr lang="en-US" sz="36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Challenges</a:t>
            </a:r>
            <a:endParaRPr lang="en-US" sz="3600" dirty="0"/>
          </a:p>
        </p:txBody>
      </p:sp>
      <p:sp>
        <p:nvSpPr>
          <p:cNvPr id="3" name="Content Placeholder 2">
            <a:extLst>
              <a:ext uri="{FF2B5EF4-FFF2-40B4-BE49-F238E27FC236}">
                <a16:creationId xmlns:a16="http://schemas.microsoft.com/office/drawing/2014/main" id="{D6C1B6F7-F317-5A0A-BC46-62C17BFABA8E}"/>
              </a:ext>
            </a:extLst>
          </p:cNvPr>
          <p:cNvSpPr>
            <a:spLocks noGrp="1"/>
          </p:cNvSpPr>
          <p:nvPr>
            <p:ph idx="1"/>
          </p:nvPr>
        </p:nvSpPr>
        <p:spPr>
          <a:xfrm>
            <a:off x="52553" y="1044797"/>
            <a:ext cx="6272048" cy="5706418"/>
          </a:xfrm>
          <a:ln w="12700">
            <a:solidFill>
              <a:srgbClr val="FF0000"/>
            </a:solidFill>
          </a:ln>
        </p:spPr>
        <p:txBody>
          <a:bodyPr>
            <a:noAutofit/>
          </a:bodyPr>
          <a:lstStyle/>
          <a:p>
            <a:pPr marL="342900" indent="-342900" algn="just" fontAlgn="t">
              <a:lnSpc>
                <a:spcPct val="100000"/>
              </a:lnSpc>
              <a:buFont typeface="Arial" panose="020B0604020202020204" pitchFamily="34" charset="0"/>
              <a:buChar char="•"/>
            </a:pPr>
            <a:r>
              <a:rPr lang="en-US" sz="2000" b="1" dirty="0">
                <a:solidFill>
                  <a:schemeClr val="accent1">
                    <a:lumMod val="75000"/>
                  </a:schemeClr>
                </a:solidFill>
                <a:latin typeface="+mj-lt"/>
                <a:ea typeface="Phetsarath OT" panose="02000500000000000001" pitchFamily="2" charset="2"/>
                <a:cs typeface="Phetsarath OT" panose="02000500000000000001" pitchFamily="2" charset="2"/>
              </a:rPr>
              <a:t>Delay on funding for PBC implementation, meanwhile MOU HANSA II project already started on 1/1/2024;</a:t>
            </a:r>
          </a:p>
          <a:p>
            <a:pPr marL="342900" indent="-342900" algn="just" fontAlgn="t">
              <a:lnSpc>
                <a:spcPct val="100000"/>
              </a:lnSpc>
              <a:buFont typeface="Arial" panose="020B0604020202020204" pitchFamily="34" charset="0"/>
              <a:buChar char="•"/>
            </a:pPr>
            <a:r>
              <a:rPr lang="en-US" sz="2000" b="1" dirty="0">
                <a:solidFill>
                  <a:schemeClr val="accent1">
                    <a:lumMod val="75000"/>
                  </a:schemeClr>
                </a:solidFill>
                <a:latin typeface="+mj-lt"/>
                <a:ea typeface="Phetsarath OT" panose="02000500000000000001" pitchFamily="2" charset="2"/>
                <a:cs typeface="Phetsarath OT" panose="02000500000000000001" pitchFamily="2" charset="2"/>
              </a:rPr>
              <a:t>Delay procurement will make potential commodity shortage for HIV services</a:t>
            </a:r>
          </a:p>
          <a:p>
            <a:pPr marL="342900" indent="-342900" algn="just" fontAlgn="t">
              <a:lnSpc>
                <a:spcPct val="100000"/>
              </a:lnSpc>
              <a:buFont typeface="Arial" panose="020B0604020202020204" pitchFamily="34" charset="0"/>
              <a:buChar char="•"/>
            </a:pPr>
            <a:r>
              <a:rPr lang="en-US" sz="22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Integrated service delivery at PHC is challenging for HIV program </a:t>
            </a:r>
          </a:p>
          <a:p>
            <a:pPr marL="342900" indent="-342900" algn="just" fontAlgn="t">
              <a:lnSpc>
                <a:spcPct val="100000"/>
              </a:lnSpc>
            </a:pPr>
            <a:r>
              <a:rPr lang="en-US" sz="2200" b="1" dirty="0">
                <a:solidFill>
                  <a:schemeClr val="accent1">
                    <a:lumMod val="75000"/>
                  </a:schemeClr>
                </a:solidFill>
                <a:latin typeface="+mj-lt"/>
                <a:ea typeface="Phetsarath OT" panose="02000500000000000001" pitchFamily="2" charset="2"/>
                <a:cs typeface="Phetsarath OT" panose="02000500000000000001" pitchFamily="2" charset="2"/>
              </a:rPr>
              <a:t>Expanding POC testing for HIV VL-GXP and EID-GXP at district level</a:t>
            </a:r>
          </a:p>
          <a:p>
            <a:pPr marL="342900" indent="-342900" algn="just" fontAlgn="t">
              <a:lnSpc>
                <a:spcPct val="100000"/>
              </a:lnSpc>
              <a:buFont typeface="Arial" panose="020B0604020202020204" pitchFamily="34" charset="0"/>
              <a:buChar char="•"/>
            </a:pPr>
            <a:r>
              <a:rPr lang="en-US" sz="2200" b="1" dirty="0">
                <a:solidFill>
                  <a:schemeClr val="accent1">
                    <a:lumMod val="75000"/>
                  </a:schemeClr>
                </a:solidFill>
                <a:latin typeface="+mj-lt"/>
                <a:ea typeface="Phetsarath OT" panose="02000500000000000001" pitchFamily="2" charset="2"/>
                <a:cs typeface="Phetsarath OT" panose="02000500000000000001" pitchFamily="2" charset="2"/>
              </a:rPr>
              <a:t>KP/PLHIV stigma and discrimination is barrier to access health services</a:t>
            </a:r>
            <a:endParaRPr lang="lo-LA" sz="22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endParaRPr>
          </a:p>
          <a:p>
            <a:pPr marL="342900" lvl="0" indent="-342900" algn="just" fontAlgn="t">
              <a:lnSpc>
                <a:spcPct val="100000"/>
              </a:lnSpc>
              <a:spcBef>
                <a:spcPts val="0"/>
              </a:spcBef>
              <a:defRPr/>
            </a:pPr>
            <a:r>
              <a:rPr lang="en-US" sz="22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CLM </a:t>
            </a:r>
            <a:r>
              <a:rPr lang="en-US" sz="2200" b="1" dirty="0">
                <a:solidFill>
                  <a:schemeClr val="accent1">
                    <a:lumMod val="75000"/>
                  </a:schemeClr>
                </a:solidFill>
                <a:latin typeface="+mj-lt"/>
                <a:ea typeface="Phetsarath OT" panose="02000500000000000001" pitchFamily="2" charset="2"/>
                <a:cs typeface="Phetsarath OT" panose="02000500000000000001" pitchFamily="2" charset="2"/>
              </a:rPr>
              <a:t>implementation under HANSA II with CSO engagement towards to build sustainability</a:t>
            </a:r>
            <a:endParaRPr lang="lo-LA" sz="22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endParaRPr>
          </a:p>
          <a:p>
            <a:pPr marL="342900" marR="0" lvl="0" indent="-34290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22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Government co-financing for 2024-2026 for HIV program is challenging – Still waiting for MPI signing-off</a:t>
            </a:r>
            <a:endParaRPr lang="en-US" sz="2200" b="1" dirty="0">
              <a:solidFill>
                <a:schemeClr val="accent1">
                  <a:lumMod val="75000"/>
                </a:schemeClr>
              </a:solidFill>
              <a:latin typeface="+mj-lt"/>
            </a:endParaRPr>
          </a:p>
          <a:p>
            <a:pPr>
              <a:lnSpc>
                <a:spcPct val="100000"/>
              </a:lnSpc>
            </a:pPr>
            <a:endParaRPr lang="en-US" sz="2200" b="1" dirty="0">
              <a:solidFill>
                <a:schemeClr val="accent1">
                  <a:lumMod val="75000"/>
                </a:schemeClr>
              </a:solidFill>
              <a:latin typeface="+mj-lt"/>
            </a:endParaRPr>
          </a:p>
        </p:txBody>
      </p:sp>
      <p:sp>
        <p:nvSpPr>
          <p:cNvPr id="4" name="Content Placeholder 2">
            <a:extLst>
              <a:ext uri="{FF2B5EF4-FFF2-40B4-BE49-F238E27FC236}">
                <a16:creationId xmlns:a16="http://schemas.microsoft.com/office/drawing/2014/main" id="{2A7CBD92-25BC-8A84-F58F-15E9EF827015}"/>
              </a:ext>
            </a:extLst>
          </p:cNvPr>
          <p:cNvSpPr txBox="1">
            <a:spLocks/>
          </p:cNvSpPr>
          <p:nvPr/>
        </p:nvSpPr>
        <p:spPr>
          <a:xfrm>
            <a:off x="6400800" y="1044797"/>
            <a:ext cx="5675585" cy="5706418"/>
          </a:xfrm>
          <a:prstGeom prst="rect">
            <a:avLst/>
          </a:prstGeom>
          <a:ln w="12700">
            <a:solidFill>
              <a:schemeClr val="accent6">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fontAlgn="t">
              <a:lnSpc>
                <a:spcPct val="100000"/>
              </a:lnSpc>
            </a:pPr>
            <a:r>
              <a:rPr lang="en-US" sz="2000" b="1" dirty="0">
                <a:latin typeface="+mj-lt"/>
                <a:ea typeface="Phetsarath OT" panose="02000500000000000001" pitchFamily="2" charset="2"/>
                <a:cs typeface="Phetsarath OT" panose="02000500000000000001" pitchFamily="2" charset="2"/>
              </a:rPr>
              <a:t>Propose DPF for possibility to advance budget</a:t>
            </a:r>
            <a:r>
              <a:rPr lang="en-US" sz="2000" b="0" baseline="0" dirty="0">
                <a:latin typeface="Times New Roman" panose="02020603050405020304" pitchFamily="18" charset="0"/>
                <a:ea typeface="Ebrima" panose="02000000000000000000" pitchFamily="2" charset="0"/>
                <a:cs typeface="Times New Roman" panose="02020603050405020304" pitchFamily="18" charset="0"/>
              </a:rPr>
              <a:t>, so each </a:t>
            </a:r>
            <a:r>
              <a:rPr lang="en-US" sz="2000" dirty="0">
                <a:latin typeface="Times New Roman" panose="02020603050405020304" pitchFamily="18" charset="0"/>
                <a:ea typeface="Ebrima" panose="02000000000000000000" pitchFamily="2" charset="0"/>
                <a:cs typeface="Times New Roman" panose="02020603050405020304" pitchFamily="18" charset="0"/>
              </a:rPr>
              <a:t>PBC</a:t>
            </a:r>
            <a:r>
              <a:rPr lang="en-US" sz="2000" b="0" baseline="0" dirty="0">
                <a:latin typeface="Times New Roman" panose="02020603050405020304" pitchFamily="18" charset="0"/>
                <a:ea typeface="Ebrima" panose="02000000000000000000" pitchFamily="2" charset="0"/>
                <a:cs typeface="Times New Roman" panose="02020603050405020304" pitchFamily="18" charset="0"/>
              </a:rPr>
              <a:t> will be able to implement activities as HANSA 2 PBC Y1 work plan </a:t>
            </a:r>
          </a:p>
          <a:p>
            <a:pPr marL="342900" indent="-342900" algn="just" fontAlgn="t">
              <a:lnSpc>
                <a:spcPct val="100000"/>
              </a:lnSpc>
            </a:pPr>
            <a:r>
              <a:rPr lang="en-US" sz="2000" dirty="0">
                <a:latin typeface="Times New Roman" panose="02020603050405020304" pitchFamily="18" charset="0"/>
                <a:ea typeface="Ebrima" panose="02000000000000000000" pitchFamily="2" charset="0"/>
                <a:cs typeface="Times New Roman" panose="02020603050405020304" pitchFamily="18" charset="0"/>
              </a:rPr>
              <a:t>Monitor closely with </a:t>
            </a:r>
            <a:r>
              <a:rPr lang="en-US" sz="2000" dirty="0"/>
              <a:t>NPCO/Procurement unit to clarify and place the order ASAP</a:t>
            </a:r>
          </a:p>
          <a:p>
            <a:pPr marL="342900" indent="-342900" algn="just" fontAlgn="t">
              <a:lnSpc>
                <a:spcPct val="100000"/>
              </a:lnSpc>
            </a:pPr>
            <a:r>
              <a:rPr lang="en-US" sz="2000" dirty="0">
                <a:solidFill>
                  <a:schemeClr val="dk1"/>
                </a:solidFill>
                <a:latin typeface="Calibri"/>
                <a:cs typeface="Calibri"/>
                <a:sym typeface="Calibri"/>
              </a:rPr>
              <a:t>Integrated PHC service delivery package need to be defined and ensuring on establishing linkages across, community, integrated outreach and health facilities</a:t>
            </a:r>
          </a:p>
          <a:p>
            <a:pPr marL="342900" indent="-342900" algn="just" fontAlgn="t">
              <a:lnSpc>
                <a:spcPct val="100000"/>
              </a:lnSpc>
            </a:pPr>
            <a:r>
              <a:rPr lang="en-US" sz="2000" dirty="0">
                <a:solidFill>
                  <a:schemeClr val="dk1"/>
                </a:solidFill>
                <a:latin typeface="Calibri"/>
                <a:cs typeface="Calibri"/>
                <a:sym typeface="Calibri"/>
              </a:rPr>
              <a:t>CHAS will list the HFs to distribute GXP machine and discuss with NCLE and NTC </a:t>
            </a:r>
          </a:p>
          <a:p>
            <a:pPr marL="342900" indent="-342900" algn="just" fontAlgn="t">
              <a:lnSpc>
                <a:spcPct val="100000"/>
              </a:lnSpc>
            </a:pPr>
            <a:r>
              <a:rPr lang="en-US" sz="2000" dirty="0">
                <a:solidFill>
                  <a:schemeClr val="dk1"/>
                </a:solidFill>
                <a:latin typeface="Calibri"/>
                <a:cs typeface="Calibri"/>
                <a:sym typeface="Calibri"/>
              </a:rPr>
              <a:t>S&amp;D reduction package for KPs is now finalizing and CHAS  will </a:t>
            </a:r>
          </a:p>
          <a:p>
            <a:pPr marL="342900" indent="-342900" algn="just" fontAlgn="t">
              <a:lnSpc>
                <a:spcPct val="100000"/>
              </a:lnSpc>
            </a:pPr>
            <a:r>
              <a:rPr lang="en-US" sz="2000" dirty="0">
                <a:solidFill>
                  <a:schemeClr val="dk1"/>
                </a:solidFill>
                <a:latin typeface="Calibri"/>
                <a:cs typeface="Calibri"/>
                <a:sym typeface="Calibri"/>
              </a:rPr>
              <a:t>CHAS allocated budget for CLM implementation to initiate and moving forward with CSO engagement for sustainability</a:t>
            </a:r>
            <a:endParaRPr lang="en-US" sz="2000" dirty="0">
              <a:solidFill>
                <a:srgbClr val="FF0000"/>
              </a:solidFill>
            </a:endParaRPr>
          </a:p>
          <a:p>
            <a:pPr marL="342900" indent="-342900" algn="just" fontAlgn="t">
              <a:lnSpc>
                <a:spcPct val="100000"/>
              </a:lnSpc>
            </a:pPr>
            <a:endParaRPr lang="en-US" sz="2200" b="1" dirty="0">
              <a:solidFill>
                <a:schemeClr val="accent1">
                  <a:lumMod val="75000"/>
                </a:schemeClr>
              </a:solidFill>
              <a:latin typeface="+mj-lt"/>
              <a:ea typeface="Phetsarath OT" panose="02000500000000000001" pitchFamily="2" charset="2"/>
              <a:cs typeface="Phetsarath OT" panose="02000500000000000001" pitchFamily="2" charset="2"/>
            </a:endParaRPr>
          </a:p>
          <a:p>
            <a:pPr marL="342900" indent="-342900" algn="just" fontAlgn="t">
              <a:lnSpc>
                <a:spcPct val="100000"/>
              </a:lnSpc>
              <a:spcBef>
                <a:spcPts val="0"/>
              </a:spcBef>
              <a:defRPr/>
            </a:pPr>
            <a:endParaRPr lang="en-US" sz="2200" b="1" dirty="0">
              <a:solidFill>
                <a:schemeClr val="accent1">
                  <a:lumMod val="75000"/>
                </a:schemeClr>
              </a:solidFill>
              <a:latin typeface="+mj-lt"/>
            </a:endParaRPr>
          </a:p>
          <a:p>
            <a:pPr>
              <a:lnSpc>
                <a:spcPct val="100000"/>
              </a:lnSpc>
            </a:pPr>
            <a:endParaRPr lang="en-US" sz="2200" b="1" dirty="0">
              <a:solidFill>
                <a:schemeClr val="accent1">
                  <a:lumMod val="75000"/>
                </a:schemeClr>
              </a:solidFill>
              <a:latin typeface="+mj-lt"/>
            </a:endParaRPr>
          </a:p>
        </p:txBody>
      </p:sp>
      <p:sp>
        <p:nvSpPr>
          <p:cNvPr id="5" name="Title 1">
            <a:extLst>
              <a:ext uri="{FF2B5EF4-FFF2-40B4-BE49-F238E27FC236}">
                <a16:creationId xmlns:a16="http://schemas.microsoft.com/office/drawing/2014/main" id="{D5CFD049-434C-8D9F-F05D-C06B5B344AB3}"/>
              </a:ext>
            </a:extLst>
          </p:cNvPr>
          <p:cNvSpPr txBox="1">
            <a:spLocks/>
          </p:cNvSpPr>
          <p:nvPr/>
        </p:nvSpPr>
        <p:spPr>
          <a:xfrm>
            <a:off x="6400800" y="169847"/>
            <a:ext cx="5675585" cy="713022"/>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Areas to improve</a:t>
            </a:r>
            <a:endParaRPr lang="en-US" sz="3600" dirty="0"/>
          </a:p>
        </p:txBody>
      </p:sp>
    </p:spTree>
    <p:extLst>
      <p:ext uri="{BB962C8B-B14F-4D97-AF65-F5344CB8AC3E}">
        <p14:creationId xmlns:p14="http://schemas.microsoft.com/office/powerpoint/2010/main" val="218252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824BD6F-1F62-44CE-ACF1-F2DEC30B730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87" t="28614" r="29663" b="5833"/>
          <a:stretch/>
        </p:blipFill>
        <p:spPr bwMode="auto">
          <a:xfrm>
            <a:off x="928255" y="893295"/>
            <a:ext cx="8700655" cy="469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5C411F-91F5-40E8-9DCA-414295F3CB45}" type="slidenum">
              <a:rPr lang="en-US" smtClean="0"/>
              <a:t>42</a:t>
            </a:fld>
            <a:endParaRPr lang="en-US"/>
          </a:p>
        </p:txBody>
      </p:sp>
      <p:pic>
        <p:nvPicPr>
          <p:cNvPr id="7" name="Picture 6">
            <a:extLst>
              <a:ext uri="{FF2B5EF4-FFF2-40B4-BE49-F238E27FC236}">
                <a16:creationId xmlns:a16="http://schemas.microsoft.com/office/drawing/2014/main" id="{58B1BEAC-15D6-4F7D-9994-16A22E4F8B29}"/>
              </a:ext>
            </a:extLst>
          </p:cNvPr>
          <p:cNvPicPr>
            <a:picLocks noChangeAspect="1"/>
          </p:cNvPicPr>
          <p:nvPr/>
        </p:nvPicPr>
        <p:blipFill rotWithShape="1">
          <a:blip r:embed="rId3"/>
          <a:srcRect b="10779"/>
          <a:stretch/>
        </p:blipFill>
        <p:spPr>
          <a:xfrm>
            <a:off x="8836912" y="2129965"/>
            <a:ext cx="2156238" cy="2965772"/>
          </a:xfrm>
          <a:prstGeom prst="rect">
            <a:avLst/>
          </a:prstGeom>
        </p:spPr>
      </p:pic>
    </p:spTree>
    <p:extLst>
      <p:ext uri="{BB962C8B-B14F-4D97-AF65-F5344CB8AC3E}">
        <p14:creationId xmlns:p14="http://schemas.microsoft.com/office/powerpoint/2010/main" val="3676535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0F0B-11E8-357E-9839-41555280DFD9}"/>
              </a:ext>
            </a:extLst>
          </p:cNvPr>
          <p:cNvSpPr>
            <a:spLocks noGrp="1"/>
          </p:cNvSpPr>
          <p:nvPr>
            <p:ph type="title"/>
          </p:nvPr>
        </p:nvSpPr>
        <p:spPr>
          <a:xfrm>
            <a:off x="838200" y="98902"/>
            <a:ext cx="10515600" cy="965970"/>
          </a:xfrm>
        </p:spPr>
        <p:txBody>
          <a:bodyPr/>
          <a:lstStyle/>
          <a:p>
            <a:pPr algn="ctr"/>
            <a:r>
              <a:rPr lang="lo-LA" sz="4400" b="1" dirty="0">
                <a:solidFill>
                  <a:srgbClr val="02069A"/>
                </a:solidFill>
                <a:latin typeface="Phetsarath OT" panose="02000500000000000001" pitchFamily="2" charset="2"/>
                <a:ea typeface="Phetsarath OT" panose="02000500000000000001" pitchFamily="2" charset="2"/>
                <a:cs typeface="Phetsarath OT" panose="02000500000000000001" pitchFamily="2" charset="2"/>
              </a:rPr>
              <a:t>ສິ່ງທ້າທາຍ</a:t>
            </a:r>
            <a:endParaRPr lang="en-US" dirty="0"/>
          </a:p>
        </p:txBody>
      </p:sp>
      <p:sp>
        <p:nvSpPr>
          <p:cNvPr id="3" name="Content Placeholder 2">
            <a:extLst>
              <a:ext uri="{FF2B5EF4-FFF2-40B4-BE49-F238E27FC236}">
                <a16:creationId xmlns:a16="http://schemas.microsoft.com/office/drawing/2014/main" id="{D6C1B6F7-F317-5A0A-BC46-62C17BFABA8E}"/>
              </a:ext>
            </a:extLst>
          </p:cNvPr>
          <p:cNvSpPr>
            <a:spLocks noGrp="1"/>
          </p:cNvSpPr>
          <p:nvPr>
            <p:ph idx="1"/>
          </p:nvPr>
        </p:nvSpPr>
        <p:spPr>
          <a:xfrm>
            <a:off x="578735" y="1064872"/>
            <a:ext cx="11204294" cy="5428003"/>
          </a:xfrm>
        </p:spPr>
        <p:txBody>
          <a:bodyPr>
            <a:normAutofit/>
          </a:bodyPr>
          <a:lstStyle/>
          <a:p>
            <a:pPr marL="342900" indent="-342900" algn="just" fontAlgn="t">
              <a:lnSpc>
                <a:spcPct val="120000"/>
              </a:lnSpc>
              <a:buFont typeface="Arial" panose="020B0604020202020204" pitchFamily="34" charset="0"/>
              <a:buChar char="•"/>
            </a:pPr>
            <a:r>
              <a:rPr lang="lo-LA" b="1" dirty="0">
                <a:solidFill>
                  <a:schemeClr val="accent1">
                    <a:lumMod val="75000"/>
                  </a:schemeClr>
                </a:solidFill>
                <a:latin typeface="+mj-lt"/>
                <a:ea typeface="Phetsarath OT" panose="02000500000000000001" pitchFamily="2" charset="2"/>
                <a:cs typeface="Phetsarath OT" panose="02000500000000000001" pitchFamily="2" charset="2"/>
              </a:rPr>
              <a:t>ອີງໃສ່ສັນຍາຂອງການຈັດຕັ້ງປະຕິບັດໂຄງການ </a:t>
            </a:r>
            <a:r>
              <a:rPr lang="en-US" b="1" dirty="0">
                <a:solidFill>
                  <a:schemeClr val="accent1">
                    <a:lumMod val="75000"/>
                  </a:schemeClr>
                </a:solidFill>
                <a:latin typeface="+mj-lt"/>
                <a:ea typeface="Phetsarath OT" panose="02000500000000000001" pitchFamily="2" charset="2"/>
                <a:cs typeface="Phetsarath OT" panose="02000500000000000001" pitchFamily="2" charset="2"/>
              </a:rPr>
              <a:t>HANSA II </a:t>
            </a:r>
            <a:r>
              <a:rPr lang="lo-LA" b="1" dirty="0">
                <a:solidFill>
                  <a:schemeClr val="accent1">
                    <a:lumMod val="75000"/>
                  </a:schemeClr>
                </a:solidFill>
                <a:latin typeface="+mj-lt"/>
                <a:ea typeface="Phetsarath OT" panose="02000500000000000001" pitchFamily="2" charset="2"/>
                <a:cs typeface="Phetsarath OT" panose="02000500000000000001" pitchFamily="2" charset="2"/>
              </a:rPr>
              <a:t>ແມ່ນເລີ່ມຕົ້ນ 1/1/2024 ແຕ່ປະຈຸບັນ ພວກເຮົາຍັງບໍ່ໄດ້ຮັບງົບປະມານ ແລະ ບໍ່ທັນເລີ່ມປະຕິບັດໄດ້</a:t>
            </a:r>
            <a:endParaRPr lang="en-US"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endParaRPr>
          </a:p>
          <a:p>
            <a:pPr marL="342900" indent="-342900" algn="just" fontAlgn="t">
              <a:lnSpc>
                <a:spcPct val="120000"/>
              </a:lnSpc>
              <a:buFont typeface="Arial" panose="020B0604020202020204" pitchFamily="34" charset="0"/>
              <a:buChar char="•"/>
            </a:pP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ການຈັດຕັ້ງ</a:t>
            </a:r>
            <a:r>
              <a:rPr lang="lo-LA" b="1" dirty="0">
                <a:solidFill>
                  <a:schemeClr val="accent1">
                    <a:lumMod val="75000"/>
                  </a:schemeClr>
                </a:solidFill>
                <a:latin typeface="+mj-lt"/>
                <a:ea typeface="Phetsarath OT" panose="02000500000000000001" pitchFamily="2" charset="2"/>
                <a:cs typeface="Phetsarath OT" panose="02000500000000000001" pitchFamily="2" charset="2"/>
              </a:rPr>
              <a:t>ປະຕິບັດກິດຈະກຳແບບເຊື່ອມສານ ຍັງເປັນສິ່ງທ້າທາຍ, ເຄື່ອງມືຕ່າງໆ ຍັງບໍ່ທັນໄດ້ປັບປຸງ</a:t>
            </a:r>
          </a:p>
          <a:p>
            <a:pPr marL="342900" indent="-342900" algn="just" fontAlgn="t">
              <a:lnSpc>
                <a:spcPct val="120000"/>
              </a:lnSpc>
              <a:buFont typeface="Arial" panose="020B0604020202020204" pitchFamily="34" charset="0"/>
              <a:buChar char="•"/>
            </a:pP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ການເຂົ້າເຖິງກຸ່ມ ສບກ </a:t>
            </a:r>
            <a:r>
              <a:rPr lang="lo-LA" b="1" dirty="0">
                <a:solidFill>
                  <a:schemeClr val="accent1">
                    <a:lumMod val="75000"/>
                  </a:schemeClr>
                </a:solidFill>
                <a:latin typeface="+mj-lt"/>
                <a:ea typeface="Phetsarath OT" panose="02000500000000000001" pitchFamily="2" charset="2"/>
                <a:cs typeface="Phetsarath OT" panose="02000500000000000001" pitchFamily="2" charset="2"/>
              </a:rPr>
              <a:t>ທີ່ເປັນກຸ່ມ</a:t>
            </a: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ເຄື່ອນຍ້າຍ ແລະ ແອບແຝງ (ສາວມືຖື) </a:t>
            </a:r>
          </a:p>
          <a:p>
            <a:pPr marL="342900" indent="-342900" algn="just" fontAlgn="t">
              <a:lnSpc>
                <a:spcPct val="120000"/>
              </a:lnSpc>
              <a:buFont typeface="Arial" panose="020B0604020202020204" pitchFamily="34" charset="0"/>
              <a:buChar char="•"/>
            </a:pP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ການເຂົ້າເຖິງກຸ່ມ ຊພຊ ໂດຍສະເພາະ ກະເທີຍ ໄວໜຸ່ມ </a:t>
            </a:r>
          </a:p>
          <a:p>
            <a:pPr marL="342900" indent="-342900" algn="just" fontAlgn="t">
              <a:lnSpc>
                <a:spcPct val="120000"/>
              </a:lnSpc>
              <a:buFont typeface="Arial" panose="020B0604020202020204" pitchFamily="34" charset="0"/>
              <a:buChar char="•"/>
            </a:pP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ການແກ້ໄຂບັນຫາຈຳແນກ - ລັງກຽດ ຕ້ອງການການມີສ່ວນຮ່ວມຈາກຫລາຍພາກສ່ວນ</a:t>
            </a:r>
          </a:p>
          <a:p>
            <a:pPr marL="342900" marR="0" lvl="0" indent="-342900" algn="just"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ການຂະຫຍາຍຕາໜ່າງກວດ </a:t>
            </a:r>
            <a:r>
              <a:rPr lang="en-US"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HIV</a:t>
            </a: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 </a:t>
            </a:r>
            <a:r>
              <a:rPr lang="en-US"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VL </a:t>
            </a: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ແລະ </a:t>
            </a:r>
            <a:r>
              <a:rPr lang="en-US"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EID </a:t>
            </a: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ດ້ວຍເຄື່ອງ </a:t>
            </a:r>
            <a:r>
              <a:rPr lang="en-US"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GXP </a:t>
            </a: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ຢູ່ຂັ້ນເມືອງ</a:t>
            </a:r>
          </a:p>
          <a:p>
            <a:pPr marL="342900" marR="0" lvl="0" indent="-342900" algn="just"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lang="lo-LA"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rPr>
              <a:t>ງົບປະມານສົມທົບຂອງລັດຖະບານ ສຳລັບປີ 2024 – 2026 ຍັງເປັນສິ່ງທ້າທາຍ</a:t>
            </a:r>
            <a:endParaRPr lang="en-US" sz="2800" b="1" i="0" u="none" strike="noStrike" dirty="0">
              <a:solidFill>
                <a:schemeClr val="accent1">
                  <a:lumMod val="75000"/>
                </a:schemeClr>
              </a:solidFill>
              <a:effectLst/>
              <a:latin typeface="+mj-lt"/>
              <a:ea typeface="Phetsarath OT" panose="02000500000000000001" pitchFamily="2" charset="2"/>
              <a:cs typeface="Phetsarath OT" panose="02000500000000000001" pitchFamily="2" charset="2"/>
            </a:endParaRPr>
          </a:p>
          <a:p>
            <a:pPr marL="342900" marR="0" lvl="0" indent="-342900" algn="just"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endParaRPr lang="lo-LA" b="1" dirty="0">
              <a:solidFill>
                <a:schemeClr val="accent1">
                  <a:lumMod val="75000"/>
                </a:schemeClr>
              </a:solidFill>
              <a:latin typeface="+mj-lt"/>
              <a:ea typeface="Phetsarath OT" panose="02000500000000000001" pitchFamily="2" charset="2"/>
              <a:cs typeface="Phetsarath OT" panose="02000500000000000001" pitchFamily="2" charset="2"/>
            </a:endParaRPr>
          </a:p>
          <a:p>
            <a:pPr marL="342900" marR="0" lvl="0" indent="-342900" algn="just"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endParaRPr lang="en-US" sz="2800" b="1" dirty="0">
              <a:solidFill>
                <a:schemeClr val="accent1">
                  <a:lumMod val="75000"/>
                </a:schemeClr>
              </a:solidFill>
              <a:latin typeface="+mj-lt"/>
            </a:endParaRPr>
          </a:p>
          <a:p>
            <a:pPr>
              <a:lnSpc>
                <a:spcPct val="120000"/>
              </a:lnSpc>
            </a:pPr>
            <a:endParaRPr lang="en-US" b="1" dirty="0">
              <a:solidFill>
                <a:schemeClr val="accent1">
                  <a:lumMod val="75000"/>
                </a:schemeClr>
              </a:solidFill>
              <a:latin typeface="+mj-lt"/>
            </a:endParaRPr>
          </a:p>
        </p:txBody>
      </p:sp>
    </p:spTree>
    <p:extLst>
      <p:ext uri="{BB962C8B-B14F-4D97-AF65-F5344CB8AC3E}">
        <p14:creationId xmlns:p14="http://schemas.microsoft.com/office/powerpoint/2010/main" val="1838741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9F0DE-DEA6-5240-267D-F58AA72504BA}"/>
              </a:ext>
            </a:extLst>
          </p:cNvPr>
          <p:cNvSpPr>
            <a:spLocks noGrp="1"/>
          </p:cNvSpPr>
          <p:nvPr>
            <p:ph idx="1"/>
          </p:nvPr>
        </p:nvSpPr>
        <p:spPr>
          <a:xfrm>
            <a:off x="453177" y="1248457"/>
            <a:ext cx="11285646" cy="4974212"/>
          </a:xfrm>
        </p:spPr>
        <p:txBody>
          <a:bodyPr anchor="ctr">
            <a:noAutofit/>
          </a:bodyPr>
          <a:lstStyle/>
          <a:p>
            <a:pPr>
              <a:spcBef>
                <a:spcPts val="600"/>
              </a:spcBef>
              <a:spcAft>
                <a:spcPts val="600"/>
              </a:spcAft>
              <a:defRPr/>
            </a:pPr>
            <a:r>
              <a:rPr lang="en-US"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Increasing new HIV diagnosed </a:t>
            </a: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a:t>
            </a:r>
            <a:r>
              <a:rPr lang="en-US"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1</a:t>
            </a: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7% </a:t>
            </a:r>
            <a:r>
              <a:rPr lang="en-US"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increased in 2023 compare to 2022 data) particularly among young MSM and TG group</a:t>
            </a:r>
            <a:endPar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endParaRPr>
          </a:p>
          <a:p>
            <a:pPr>
              <a:spcBef>
                <a:spcPts val="600"/>
              </a:spcBef>
              <a:spcAft>
                <a:spcPts val="600"/>
              </a:spcAft>
              <a:defRPr/>
            </a:pPr>
            <a:r>
              <a:rPr lang="en-US"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GF/HANSA efforts may not be enough to create visible impact on first 95 </a:t>
            </a:r>
          </a:p>
          <a:p>
            <a:pPr>
              <a:spcBef>
                <a:spcPts val="600"/>
              </a:spcBef>
              <a:spcAft>
                <a:spcPts val="600"/>
              </a:spcAft>
              <a:defRPr/>
            </a:pP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ການຄົ້ນຫາຜູ້ຕິດເຊື້ອ ໃນປີ 2023 ໄດ້ 84% ຊຶ່ງຍັງບໍ່ສາມາດບັນລຸເປົ້າໝາຍໄດ້ ເນື່ອງຈາກງົບປະມານແມ່ນອີງໃສ່ໂຄງການຊ່ວຍເຫລືອເປັນຫລັກ ຊຶ່ງການຈັດຕັ້ງປະຕິບັດຍັງບໍ່ທັນກວມເອົາໄດ້ທຸກໆແຂວງ;</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ຕາໜ່າງການບໍລິການກວດເລືອດຊອກຫາການຕິດເຊື້ອ </a:t>
            </a:r>
            <a:r>
              <a:rPr kumimoji="0" lang="en-US"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HIV </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ຍັງບໍ່ສາມາດຂະຫຍາຍລົງຮອດທຸກສຸກສາລາ, ລວມທັງສະຖານທີ່ປິ່ນປົວດ້ວຍຢາຕ້ານຕໍ່ເຊື້ອເຮສໄອວີ (</a:t>
            </a:r>
            <a:r>
              <a:rPr kumimoji="0" lang="en-US"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ARV</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a:t>
            </a:r>
            <a:r>
              <a:rPr kumimoji="0" lang="en-US"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 </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ກໍ່ຍັງມີຈຳກັດແຕ່ຢູ່ໂຮງໝໍສູນກາງ, ໂຮງໝໍແຂວງ ແລະ ເມືອງ 2 ແຫ່ງ;</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ການໂຄສະນາກ່ຽວກັບຄວາມຮູ້ ແລະ ວິທີປ້ອງກັນ </a:t>
            </a:r>
            <a:r>
              <a:rPr kumimoji="0" lang="en-US"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HIV</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 ຍັງບໍ່ກວ້າງຂວາງ. ຈາກຜົນການສຳຫຼວດ </a:t>
            </a:r>
            <a:r>
              <a:rPr kumimoji="0" lang="en-US"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LSIS 3 </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ພົບວ່າຄວາມຮູ້ກ່ຽວກັບ </a:t>
            </a:r>
            <a:r>
              <a:rPr kumimoji="0" lang="en-US"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HIV </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ໃນກຸ່ມຊາວໜຸ່ມ (15-24ປີ) ຍັງຕ່ຳ (ຜູ້ຍິງ 20,1%, ຜູ້ຊາຍ 23,1%)</a:t>
            </a:r>
          </a:p>
        </p:txBody>
      </p:sp>
      <p:sp>
        <p:nvSpPr>
          <p:cNvPr id="5" name="Title 4">
            <a:extLst>
              <a:ext uri="{FF2B5EF4-FFF2-40B4-BE49-F238E27FC236}">
                <a16:creationId xmlns:a16="http://schemas.microsoft.com/office/drawing/2014/main" id="{13C97822-C128-24F4-75D1-6DF1962DC25B}"/>
              </a:ext>
            </a:extLst>
          </p:cNvPr>
          <p:cNvSpPr>
            <a:spLocks noGrp="1"/>
          </p:cNvSpPr>
          <p:nvPr>
            <p:ph type="title"/>
          </p:nvPr>
        </p:nvSpPr>
        <p:spPr>
          <a:xfrm>
            <a:off x="838200" y="258217"/>
            <a:ext cx="10515600" cy="754227"/>
          </a:xfrm>
        </p:spPr>
        <p:txBody>
          <a:bodyPr/>
          <a:lstStyle/>
          <a:p>
            <a:pPr algn="ctr"/>
            <a:r>
              <a:rPr lang="lo-LA" b="1"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ສິ່ງທ້າທາຍ</a:t>
            </a:r>
            <a:endParaRPr lang="en-US" b="1" dirty="0">
              <a:solidFill>
                <a:srgbClr val="002060"/>
              </a:solidFill>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2754705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9AA1-EC05-224E-E04F-C0E36190EF97}"/>
              </a:ext>
            </a:extLst>
          </p:cNvPr>
          <p:cNvSpPr>
            <a:spLocks noGrp="1"/>
          </p:cNvSpPr>
          <p:nvPr>
            <p:ph type="title"/>
          </p:nvPr>
        </p:nvSpPr>
        <p:spPr>
          <a:xfrm>
            <a:off x="766948" y="242928"/>
            <a:ext cx="4766953" cy="659597"/>
          </a:xfrm>
          <a:solidFill>
            <a:schemeClr val="accent4">
              <a:lumMod val="20000"/>
              <a:lumOff val="80000"/>
            </a:schemeClr>
          </a:solidFill>
          <a:ln>
            <a:solidFill>
              <a:schemeClr val="accent1"/>
            </a:solidFill>
          </a:ln>
        </p:spPr>
        <p:txBody>
          <a:bodyPr>
            <a:normAutofit/>
          </a:bodyPr>
          <a:lstStyle/>
          <a:p>
            <a:pPr algn="ctr"/>
            <a:r>
              <a:rPr lang="lo-LA" sz="3600" b="1" dirty="0">
                <a:solidFill>
                  <a:srgbClr val="0033CC"/>
                </a:solidFill>
                <a:latin typeface="Phetsarath OT" panose="02000500000000000001" pitchFamily="2" charset="2"/>
                <a:ea typeface="Phetsarath OT" panose="02000500000000000001" pitchFamily="2" charset="2"/>
                <a:cs typeface="Phetsarath OT" panose="02000500000000000001" pitchFamily="2" charset="2"/>
              </a:rPr>
              <a:t>ບັນຫາ ແລະ ສີ່ງທ້າທາຍ</a:t>
            </a:r>
            <a:r>
              <a:rPr lang="en-US" sz="3600" b="1" dirty="0">
                <a:solidFill>
                  <a:srgbClr val="0033CC"/>
                </a:solidFill>
                <a:latin typeface="Phetsarath OT" panose="02000500000000000001" pitchFamily="2" charset="2"/>
                <a:ea typeface="Phetsarath OT" panose="02000500000000000001" pitchFamily="2" charset="2"/>
                <a:cs typeface="Phetsarath OT" panose="02000500000000000001" pitchFamily="2" charset="2"/>
              </a:rPr>
              <a:t> </a:t>
            </a:r>
            <a:r>
              <a:rPr lang="lo-LA" sz="3600" b="1" dirty="0">
                <a:solidFill>
                  <a:srgbClr val="0033CC"/>
                </a:solidFill>
                <a:latin typeface="Phetsarath OT" panose="02000500000000000001" pitchFamily="2" charset="2"/>
                <a:ea typeface="Phetsarath OT" panose="02000500000000000001" pitchFamily="2" charset="2"/>
                <a:cs typeface="Phetsarath OT" panose="02000500000000000001" pitchFamily="2" charset="2"/>
              </a:rPr>
              <a:t>(ຕໍ່)</a:t>
            </a:r>
            <a:endParaRPr lang="en-US" sz="3600" b="1" dirty="0">
              <a:solidFill>
                <a:srgbClr val="0033CC"/>
              </a:solidFill>
            </a:endParaRPr>
          </a:p>
        </p:txBody>
      </p:sp>
      <p:sp>
        <p:nvSpPr>
          <p:cNvPr id="3" name="Content Placeholder 2">
            <a:extLst>
              <a:ext uri="{FF2B5EF4-FFF2-40B4-BE49-F238E27FC236}">
                <a16:creationId xmlns:a16="http://schemas.microsoft.com/office/drawing/2014/main" id="{E309F0DE-DEA6-5240-267D-F58AA72504BA}"/>
              </a:ext>
            </a:extLst>
          </p:cNvPr>
          <p:cNvSpPr>
            <a:spLocks noGrp="1"/>
          </p:cNvSpPr>
          <p:nvPr>
            <p:ph idx="1"/>
          </p:nvPr>
        </p:nvSpPr>
        <p:spPr>
          <a:xfrm>
            <a:off x="453177" y="1426588"/>
            <a:ext cx="11285646" cy="4677329"/>
          </a:xfrm>
        </p:spPr>
        <p:txBody>
          <a:bodyPr>
            <a:noAutofit/>
          </a:bodyPr>
          <a:lstStyle/>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ຄົນເຈັບເຂົ້າມາຮັບການປິ່ນປົວຊ້າ ແລະ ຍັງມີຈຳນວນຂາດການຕິດຕາມໃນການປິ່ນປົວ;</a:t>
            </a:r>
          </a:p>
          <a:p>
            <a:pPr>
              <a:spcBef>
                <a:spcPts val="600"/>
              </a:spcBef>
              <a:spcAft>
                <a:spcPts val="600"/>
              </a:spcAft>
              <a:defRPr/>
            </a:pP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ບັນຫາການ</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ຈຳແນກ-ລັງກຽດຜູ້ຕິດເຊື້ອ ຍັງມີຢູ່ໃນສະຖານບໍລິການສາທາລະນະສຸກ, ຊຸມຊົນ, ສັງຄົມ ແລະ ກຸ່ມຜູ້ຕິດເຊື້ອເອງ;</a:t>
            </a:r>
          </a:p>
          <a:p>
            <a:pPr>
              <a:spcBef>
                <a:spcPts val="600"/>
              </a:spcBef>
              <a:spcAft>
                <a:spcPts val="600"/>
              </a:spcAft>
              <a:defRPr/>
            </a:pP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ການສະໜອງນ້ຳຢາກວດເລືອດຊອກຫາການຕິດເຊື້ອເຮສໄອວີ </a:t>
            </a: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ສຳລັບ</a:t>
            </a:r>
            <a:r>
              <a:rPr kumimoji="0" lang="lo-LA" b="0" i="0" u="none" strike="noStrike" kern="1200" cap="none" spc="0" normalizeH="0" baseline="0" noProof="0" dirty="0">
                <a:ln>
                  <a:noFill/>
                </a:ln>
                <a:solidFill>
                  <a:srgbClr val="002060"/>
                </a:solidFill>
                <a:effectLst/>
                <a:uLnTx/>
                <a:uFillTx/>
                <a:latin typeface="Phetsarath OT" panose="02000500000000000001" pitchFamily="2" charset="2"/>
                <a:ea typeface="Phetsarath OT" panose="02000500000000000001" pitchFamily="2" charset="2"/>
                <a:cs typeface="Phetsarath OT" panose="02000500000000000001" pitchFamily="2" charset="2"/>
              </a:rPr>
              <a:t>ແມ່ຍິງຖືພາ, ຢາປິ່ນປົວພະຍາດແຊກຊ້ອນ ບາງລາຍການແມ່ນບໍ່ພຽງພໍ </a:t>
            </a:r>
          </a:p>
          <a:p>
            <a:pPr>
              <a:spcBef>
                <a:spcPts val="600"/>
              </a:spcBef>
              <a:spcAft>
                <a:spcPts val="600"/>
              </a:spcAft>
              <a:defRPr/>
            </a:pP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ການມີສ່ວນຮ່ວມຂອງສັງຄົມ, ຊຸມຊົນ ແລະ ເອກະຊົນ ຍັງມີໜ້ອຍ;</a:t>
            </a:r>
          </a:p>
          <a:p>
            <a:pPr>
              <a:spcBef>
                <a:spcPts val="600"/>
              </a:spcBef>
              <a:spcAft>
                <a:spcPts val="600"/>
              </a:spcAft>
              <a:defRPr/>
            </a:pP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ງົບປະມານໃນການຈັດຕັ້ງປະຕິບັດວຽກງານຕ້ານເອດ ຍັງບໍ່ພຽງພໍ, ແລະ ທຶນຊ່ວຍເຫຼືອຈາກສາກົນ ນັບມື້ນັບຫຼຸດລົງ, ຄວາມຍືນຍົງທາງດ້ານງົບປະມານ.</a:t>
            </a:r>
          </a:p>
          <a:p>
            <a:pPr marL="0" indent="0" algn="ctr">
              <a:spcBef>
                <a:spcPts val="600"/>
              </a:spcBef>
              <a:spcAft>
                <a:spcPts val="600"/>
              </a:spcAft>
              <a:buNone/>
              <a:defRPr/>
            </a:pPr>
            <a:r>
              <a:rPr lang="lo-LA" dirty="0">
                <a:solidFill>
                  <a:srgbClr val="002060"/>
                </a:solidFill>
                <a:latin typeface="Phetsarath OT" panose="02000500000000000001" pitchFamily="2" charset="2"/>
                <a:ea typeface="Phetsarath OT" panose="02000500000000000001" pitchFamily="2" charset="2"/>
                <a:cs typeface="Phetsarath OT" panose="02000500000000000001" pitchFamily="2" charset="2"/>
              </a:rPr>
              <a:t>  </a:t>
            </a:r>
            <a:r>
              <a:rPr kumimoji="0" lang="lo-LA" b="1" i="0" u="none" strike="noStrike" kern="1200" cap="none" spc="0" normalizeH="0" baseline="0" noProof="0" dirty="0">
                <a:ln>
                  <a:noFill/>
                </a:ln>
                <a:solidFill>
                  <a:srgbClr val="7030A0"/>
                </a:solidFill>
                <a:effectLst/>
                <a:uLnTx/>
                <a:uFillTx/>
                <a:latin typeface="Phetsarath OT" panose="02000500000000000001" pitchFamily="2" charset="2"/>
                <a:ea typeface="Phetsarath OT" panose="02000500000000000001" pitchFamily="2" charset="2"/>
                <a:cs typeface="Phetsarath OT" panose="02000500000000000001" pitchFamily="2" charset="2"/>
              </a:rPr>
              <a:t>ສະນັ້ນ ການທີ່ຈະບັນລຸເປົ້າໝາຍ 95-95-95 ໃນປີ 2025 ຍັງມີຫຼາຍສິ່ງທ້າທາຍ</a:t>
            </a:r>
            <a:endParaRPr kumimoji="0" lang="en-US" b="0" i="0" u="none" strike="noStrike" kern="1200" cap="none" spc="0" normalizeH="0" baseline="0" noProof="0" dirty="0">
              <a:ln>
                <a:noFill/>
              </a:ln>
              <a:solidFill>
                <a:srgbClr val="7030A0"/>
              </a:solidFill>
              <a:effectLst/>
              <a:uLnTx/>
              <a:uFillTx/>
              <a:latin typeface="Phetsarath OT" panose="02000500000000000001" pitchFamily="2" charset="2"/>
              <a:ea typeface="Phetsarath OT" panose="02000500000000000001" pitchFamily="2" charset="2"/>
              <a:cs typeface="Phetsarath OT" panose="02000500000000000001" pitchFamily="2" charset="2"/>
            </a:endParaRPr>
          </a:p>
        </p:txBody>
      </p:sp>
    </p:spTree>
    <p:extLst>
      <p:ext uri="{BB962C8B-B14F-4D97-AF65-F5344CB8AC3E}">
        <p14:creationId xmlns:p14="http://schemas.microsoft.com/office/powerpoint/2010/main" val="13432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42DE-8E6A-6278-1EE6-927118ED9B7C}"/>
              </a:ext>
            </a:extLst>
          </p:cNvPr>
          <p:cNvSpPr>
            <a:spLocks noGrp="1"/>
          </p:cNvSpPr>
          <p:nvPr>
            <p:ph type="title"/>
          </p:nvPr>
        </p:nvSpPr>
        <p:spPr>
          <a:xfrm>
            <a:off x="5867400" y="-12706"/>
            <a:ext cx="10515600" cy="1325563"/>
          </a:xfrm>
        </p:spPr>
        <p:txBody>
          <a:bodyPr/>
          <a:lstStyle/>
          <a:p>
            <a:r>
              <a:rPr lang="en-US" b="1" dirty="0"/>
              <a:t>HIV cascade in 2023</a:t>
            </a:r>
          </a:p>
        </p:txBody>
      </p:sp>
      <p:pic>
        <p:nvPicPr>
          <p:cNvPr id="5" name="Content Placeholder 4">
            <a:extLst>
              <a:ext uri="{FF2B5EF4-FFF2-40B4-BE49-F238E27FC236}">
                <a16:creationId xmlns:a16="http://schemas.microsoft.com/office/drawing/2014/main" id="{22640FA1-7222-96B3-028E-CC97B77F72BB}"/>
              </a:ext>
            </a:extLst>
          </p:cNvPr>
          <p:cNvPicPr>
            <a:picLocks noGrp="1" noChangeAspect="1"/>
          </p:cNvPicPr>
          <p:nvPr>
            <p:ph idx="1"/>
          </p:nvPr>
        </p:nvPicPr>
        <p:blipFill rotWithShape="1">
          <a:blip r:embed="rId2"/>
          <a:srcRect l="17354" t="24648" r="48956" b="22210"/>
          <a:stretch/>
        </p:blipFill>
        <p:spPr>
          <a:xfrm>
            <a:off x="4784833" y="948797"/>
            <a:ext cx="6858001" cy="4829265"/>
          </a:xfrm>
        </p:spPr>
      </p:pic>
      <p:sp>
        <p:nvSpPr>
          <p:cNvPr id="7" name="TextBox 6">
            <a:extLst>
              <a:ext uri="{FF2B5EF4-FFF2-40B4-BE49-F238E27FC236}">
                <a16:creationId xmlns:a16="http://schemas.microsoft.com/office/drawing/2014/main" id="{431820A8-28B7-989B-2F2F-3CC63F76E227}"/>
              </a:ext>
            </a:extLst>
          </p:cNvPr>
          <p:cNvSpPr txBox="1"/>
          <p:nvPr/>
        </p:nvSpPr>
        <p:spPr>
          <a:xfrm>
            <a:off x="4871872" y="5909203"/>
            <a:ext cx="7055071" cy="461665"/>
          </a:xfrm>
          <a:prstGeom prst="rect">
            <a:avLst/>
          </a:prstGeom>
          <a:noFill/>
        </p:spPr>
        <p:txBody>
          <a:bodyPr wrap="square">
            <a:spAutoFit/>
          </a:bodyPr>
          <a:lstStyle/>
          <a:p>
            <a:r>
              <a:rPr lang="en-US" sz="1200" dirty="0"/>
              <a:t>The national HIV cascade was updated based on new estimates from AEM for 2023. The 2022 PLHIV estimates were retrospectively updated from 15,681 to 17,983 (14% change) in the 2022 version of the AEM</a:t>
            </a:r>
          </a:p>
        </p:txBody>
      </p:sp>
      <p:sp>
        <p:nvSpPr>
          <p:cNvPr id="9" name="TextBox 8">
            <a:extLst>
              <a:ext uri="{FF2B5EF4-FFF2-40B4-BE49-F238E27FC236}">
                <a16:creationId xmlns:a16="http://schemas.microsoft.com/office/drawing/2014/main" id="{2546F667-F017-81B6-3885-4AC0A5CB1F72}"/>
              </a:ext>
            </a:extLst>
          </p:cNvPr>
          <p:cNvSpPr txBox="1"/>
          <p:nvPr/>
        </p:nvSpPr>
        <p:spPr>
          <a:xfrm>
            <a:off x="3905249" y="6596390"/>
            <a:ext cx="8988315" cy="261610"/>
          </a:xfrm>
          <a:prstGeom prst="rect">
            <a:avLst/>
          </a:prstGeom>
          <a:noFill/>
        </p:spPr>
        <p:txBody>
          <a:bodyPr wrap="square">
            <a:spAutoFit/>
          </a:bodyPr>
          <a:lstStyle/>
          <a:p>
            <a:r>
              <a:rPr lang="en-US" sz="1100" dirty="0"/>
              <a:t>Data source: Estimated PLHIV from updated AEM Feb 2023, 95 figures from DHIS2 - MOH updated as of November 2023 and report at 2023-Q4 </a:t>
            </a:r>
          </a:p>
        </p:txBody>
      </p:sp>
      <p:grpSp>
        <p:nvGrpSpPr>
          <p:cNvPr id="4" name="Group 3">
            <a:extLst>
              <a:ext uri="{FF2B5EF4-FFF2-40B4-BE49-F238E27FC236}">
                <a16:creationId xmlns:a16="http://schemas.microsoft.com/office/drawing/2014/main" id="{6B35641A-60E6-97F1-AC3B-D29A13505200}"/>
              </a:ext>
            </a:extLst>
          </p:cNvPr>
          <p:cNvGrpSpPr/>
          <p:nvPr/>
        </p:nvGrpSpPr>
        <p:grpSpPr>
          <a:xfrm>
            <a:off x="244447" y="2037441"/>
            <a:ext cx="4414830" cy="3304862"/>
            <a:chOff x="94108" y="124138"/>
            <a:chExt cx="2958054" cy="1806713"/>
          </a:xfrm>
        </p:grpSpPr>
        <p:pic>
          <p:nvPicPr>
            <p:cNvPr id="6" name="Shape 264" descr="gf.png">
              <a:extLst>
                <a:ext uri="{FF2B5EF4-FFF2-40B4-BE49-F238E27FC236}">
                  <a16:creationId xmlns:a16="http://schemas.microsoft.com/office/drawing/2014/main" id="{B13062AC-CF34-97DE-BEF9-1A6B70D296AE}"/>
                </a:ext>
              </a:extLst>
            </p:cNvPr>
            <p:cNvPicPr preferRelativeResize="0"/>
            <p:nvPr/>
          </p:nvPicPr>
          <p:blipFill rotWithShape="1">
            <a:blip r:embed="rId3">
              <a:alphaModFix/>
            </a:blip>
            <a:srcRect l="79" r="89"/>
            <a:stretch/>
          </p:blipFill>
          <p:spPr>
            <a:xfrm>
              <a:off x="94108" y="124138"/>
              <a:ext cx="2958054" cy="1806713"/>
            </a:xfrm>
            <a:prstGeom prst="rect">
              <a:avLst/>
            </a:prstGeom>
            <a:noFill/>
            <a:ln>
              <a:noFill/>
            </a:ln>
          </p:spPr>
        </p:pic>
        <p:sp>
          <p:nvSpPr>
            <p:cNvPr id="8" name="Rectangle 7">
              <a:extLst>
                <a:ext uri="{FF2B5EF4-FFF2-40B4-BE49-F238E27FC236}">
                  <a16:creationId xmlns:a16="http://schemas.microsoft.com/office/drawing/2014/main" id="{D2AA159C-2B0F-A41A-7466-1F8BEB98CA4E}"/>
                </a:ext>
              </a:extLst>
            </p:cNvPr>
            <p:cNvSpPr/>
            <p:nvPr/>
          </p:nvSpPr>
          <p:spPr>
            <a:xfrm>
              <a:off x="1296266" y="440733"/>
              <a:ext cx="519834" cy="1805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rPr>
                <a:t>95%</a:t>
              </a:r>
            </a:p>
          </p:txBody>
        </p:sp>
        <p:sp>
          <p:nvSpPr>
            <p:cNvPr id="10" name="Rectangle 9">
              <a:extLst>
                <a:ext uri="{FF2B5EF4-FFF2-40B4-BE49-F238E27FC236}">
                  <a16:creationId xmlns:a16="http://schemas.microsoft.com/office/drawing/2014/main" id="{80F9247A-BDD4-F4D9-DCFE-7B1CF940C0BC}"/>
                </a:ext>
              </a:extLst>
            </p:cNvPr>
            <p:cNvSpPr/>
            <p:nvPr/>
          </p:nvSpPr>
          <p:spPr>
            <a:xfrm>
              <a:off x="1816099" y="1075264"/>
              <a:ext cx="519834" cy="214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rPr>
                <a:t>95%</a:t>
              </a:r>
            </a:p>
          </p:txBody>
        </p:sp>
        <p:sp>
          <p:nvSpPr>
            <p:cNvPr id="11" name="Rectangle 10">
              <a:extLst>
                <a:ext uri="{FF2B5EF4-FFF2-40B4-BE49-F238E27FC236}">
                  <a16:creationId xmlns:a16="http://schemas.microsoft.com/office/drawing/2014/main" id="{9AF5F695-F62A-BEFA-E3D6-333D1AADC50A}"/>
                </a:ext>
              </a:extLst>
            </p:cNvPr>
            <p:cNvSpPr/>
            <p:nvPr/>
          </p:nvSpPr>
          <p:spPr>
            <a:xfrm>
              <a:off x="764826" y="1096702"/>
              <a:ext cx="519835" cy="1796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rPr>
                <a:t>95%</a:t>
              </a:r>
            </a:p>
          </p:txBody>
        </p:sp>
      </p:grpSp>
      <p:sp>
        <p:nvSpPr>
          <p:cNvPr id="12" name="Title 1">
            <a:extLst>
              <a:ext uri="{FF2B5EF4-FFF2-40B4-BE49-F238E27FC236}">
                <a16:creationId xmlns:a16="http://schemas.microsoft.com/office/drawing/2014/main" id="{F3A5CBF7-2934-DCF2-63B6-8D798F675C61}"/>
              </a:ext>
            </a:extLst>
          </p:cNvPr>
          <p:cNvSpPr txBox="1">
            <a:spLocks/>
          </p:cNvSpPr>
          <p:nvPr/>
        </p:nvSpPr>
        <p:spPr>
          <a:xfrm>
            <a:off x="941002" y="1079938"/>
            <a:ext cx="39308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Fast Track Strategy</a:t>
            </a:r>
          </a:p>
        </p:txBody>
      </p:sp>
    </p:spTree>
    <p:extLst>
      <p:ext uri="{BB962C8B-B14F-4D97-AF65-F5344CB8AC3E}">
        <p14:creationId xmlns:p14="http://schemas.microsoft.com/office/powerpoint/2010/main" val="398619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B019-2DF9-4EBD-8C13-5078FE7AF4B1}"/>
              </a:ext>
            </a:extLst>
          </p:cNvPr>
          <p:cNvSpPr>
            <a:spLocks noGrp="1"/>
          </p:cNvSpPr>
          <p:nvPr>
            <p:ph type="title"/>
          </p:nvPr>
        </p:nvSpPr>
        <p:spPr>
          <a:xfrm>
            <a:off x="0" y="-15239"/>
            <a:ext cx="12192000" cy="867266"/>
          </a:xfrm>
          <a:solidFill>
            <a:srgbClr val="00B0F0"/>
          </a:solidFill>
        </p:spPr>
        <p:txBody>
          <a:bodyPr>
            <a:normAutofit fontScale="90000"/>
          </a:bodyPr>
          <a:lstStyle/>
          <a:p>
            <a:pPr algn="ctr"/>
            <a:r>
              <a:rPr lang="en-US" sz="4000" b="1" dirty="0">
                <a:solidFill>
                  <a:schemeClr val="bg1"/>
                </a:solidFill>
                <a:cs typeface="Phetsarath OT" pitchFamily="2" charset="0"/>
              </a:rPr>
              <a:t>Global Fund allocation budget for 2024-2026</a:t>
            </a:r>
            <a:r>
              <a:rPr kumimoji="0" lang="lo-LA" sz="4000" b="1" i="0" u="none" strike="noStrike" kern="1200" cap="none" spc="0" normalizeH="0" baseline="0" noProof="0" dirty="0">
                <a:ln>
                  <a:noFill/>
                </a:ln>
                <a:solidFill>
                  <a:schemeClr val="bg1"/>
                </a:solidFill>
                <a:effectLst/>
                <a:uLnTx/>
                <a:uFillTx/>
                <a:cs typeface="Phetsarath OT" pitchFamily="2" charset="0"/>
              </a:rPr>
              <a:t> </a:t>
            </a:r>
            <a:br>
              <a:rPr kumimoji="0" lang="en-US" sz="3200" b="1" i="0" u="none" strike="noStrike" kern="1200" cap="none" spc="0" normalizeH="0" baseline="0" noProof="0" dirty="0">
                <a:ln>
                  <a:noFill/>
                </a:ln>
                <a:solidFill>
                  <a:schemeClr val="bg1"/>
                </a:solidFill>
                <a:effectLst/>
                <a:uLnTx/>
                <a:uFillTx/>
                <a:cs typeface="Phetsarath OT" pitchFamily="2" charset="0"/>
              </a:rPr>
            </a:br>
            <a:r>
              <a:rPr kumimoji="0" lang="en-US" sz="2800" b="1" i="0" u="none" strike="noStrike" kern="1200" cap="none" spc="0" normalizeH="0" baseline="0" noProof="0" dirty="0">
                <a:ln>
                  <a:noFill/>
                </a:ln>
                <a:solidFill>
                  <a:schemeClr val="bg1"/>
                </a:solidFill>
                <a:effectLst/>
                <a:uLnTx/>
                <a:uFillTx/>
                <a:cs typeface="Phetsarath OT" pitchFamily="2" charset="0"/>
              </a:rPr>
              <a:t>(GF notification letter dated 20 </a:t>
            </a:r>
            <a:r>
              <a:rPr lang="en-US" sz="2800" b="1" dirty="0">
                <a:solidFill>
                  <a:schemeClr val="bg1"/>
                </a:solidFill>
                <a:cs typeface="Phetsarath OT" pitchFamily="2" charset="0"/>
              </a:rPr>
              <a:t>December</a:t>
            </a:r>
            <a:r>
              <a:rPr kumimoji="0" lang="en-US" sz="2800" b="1" i="0" u="none" strike="noStrike" kern="1200" cap="none" spc="0" normalizeH="0" baseline="0" noProof="0" dirty="0">
                <a:ln>
                  <a:noFill/>
                </a:ln>
                <a:solidFill>
                  <a:schemeClr val="bg1"/>
                </a:solidFill>
                <a:effectLst/>
                <a:uLnTx/>
                <a:uFillTx/>
                <a:cs typeface="Phetsarath OT" pitchFamily="2" charset="0"/>
              </a:rPr>
              <a:t> 2022)</a:t>
            </a:r>
            <a:endParaRPr lang="en-US" sz="3200" b="1" dirty="0">
              <a:solidFill>
                <a:schemeClr val="bg1"/>
              </a:solidFill>
              <a:cs typeface="Phetsarath OT" pitchFamily="2" charset="0"/>
            </a:endParaRPr>
          </a:p>
        </p:txBody>
      </p:sp>
      <p:graphicFrame>
        <p:nvGraphicFramePr>
          <p:cNvPr id="4" name="Table 4">
            <a:extLst>
              <a:ext uri="{FF2B5EF4-FFF2-40B4-BE49-F238E27FC236}">
                <a16:creationId xmlns:a16="http://schemas.microsoft.com/office/drawing/2014/main" id="{AC0BF51A-3A09-408B-80C4-5158F5D91B9B}"/>
              </a:ext>
            </a:extLst>
          </p:cNvPr>
          <p:cNvGraphicFramePr>
            <a:graphicFrameLocks noGrp="1"/>
          </p:cNvGraphicFramePr>
          <p:nvPr>
            <p:ph idx="1"/>
            <p:extLst>
              <p:ext uri="{D42A27DB-BD31-4B8C-83A1-F6EECF244321}">
                <p14:modId xmlns:p14="http://schemas.microsoft.com/office/powerpoint/2010/main" val="1865557811"/>
              </p:ext>
            </p:extLst>
          </p:nvPr>
        </p:nvGraphicFramePr>
        <p:xfrm>
          <a:off x="0" y="876694"/>
          <a:ext cx="12192001" cy="5997813"/>
        </p:xfrm>
        <a:graphic>
          <a:graphicData uri="http://schemas.openxmlformats.org/drawingml/2006/table">
            <a:tbl>
              <a:tblPr firstRow="1" bandRow="1">
                <a:tableStyleId>{5C22544A-7EE6-4342-B048-85BDC9FD1C3A}</a:tableStyleId>
              </a:tblPr>
              <a:tblGrid>
                <a:gridCol w="4057915">
                  <a:extLst>
                    <a:ext uri="{9D8B030D-6E8A-4147-A177-3AD203B41FA5}">
                      <a16:colId xmlns:a16="http://schemas.microsoft.com/office/drawing/2014/main" val="1713399676"/>
                    </a:ext>
                  </a:extLst>
                </a:gridCol>
                <a:gridCol w="4067043">
                  <a:extLst>
                    <a:ext uri="{9D8B030D-6E8A-4147-A177-3AD203B41FA5}">
                      <a16:colId xmlns:a16="http://schemas.microsoft.com/office/drawing/2014/main" val="3829392213"/>
                    </a:ext>
                  </a:extLst>
                </a:gridCol>
                <a:gridCol w="4067043">
                  <a:extLst>
                    <a:ext uri="{9D8B030D-6E8A-4147-A177-3AD203B41FA5}">
                      <a16:colId xmlns:a16="http://schemas.microsoft.com/office/drawing/2014/main" val="2258781051"/>
                    </a:ext>
                  </a:extLst>
                </a:gridCol>
              </a:tblGrid>
              <a:tr h="551651">
                <a:tc>
                  <a:txBody>
                    <a:bodyPr/>
                    <a:lstStyle/>
                    <a:p>
                      <a:pPr algn="ctr"/>
                      <a:endParaRPr lang="en-US" sz="2800" dirty="0">
                        <a:effectLst/>
                        <a:latin typeface="+mj-lt"/>
                        <a:cs typeface="Phetsarath OT" pitchFamily="2" charset="0"/>
                      </a:endParaRPr>
                    </a:p>
                  </a:txBody>
                  <a:tcPr anchor="ctr">
                    <a:solidFill>
                      <a:schemeClr val="accent5">
                        <a:lumMod val="75000"/>
                      </a:schemeClr>
                    </a:solidFill>
                  </a:tcPr>
                </a:tc>
                <a:tc>
                  <a:txBody>
                    <a:bodyPr/>
                    <a:lstStyle/>
                    <a:p>
                      <a:pPr algn="ctr"/>
                      <a:r>
                        <a:rPr lang="en-US" sz="2800" b="1" dirty="0">
                          <a:effectLst/>
                          <a:latin typeface="+mj-lt"/>
                          <a:cs typeface="Phetsarath OT" pitchFamily="2" charset="0"/>
                        </a:rPr>
                        <a:t>Budget allocation (US$) </a:t>
                      </a:r>
                      <a:endParaRPr lang="en-US" sz="2800" dirty="0">
                        <a:effectLst/>
                        <a:latin typeface="+mj-lt"/>
                        <a:cs typeface="Phetsarath OT" pitchFamily="2" charset="0"/>
                      </a:endParaRPr>
                    </a:p>
                  </a:txBody>
                  <a:tcPr anchor="ctr">
                    <a:solidFill>
                      <a:schemeClr val="accent5">
                        <a:lumMod val="75000"/>
                      </a:schemeClr>
                    </a:solidFill>
                  </a:tcPr>
                </a:tc>
                <a:tc>
                  <a:txBody>
                    <a:bodyPr/>
                    <a:lstStyle/>
                    <a:p>
                      <a:pPr algn="ctr"/>
                      <a:r>
                        <a:rPr lang="en-US" sz="2800" b="1" dirty="0">
                          <a:effectLst/>
                          <a:latin typeface="+mj-lt"/>
                          <a:cs typeface="Phetsarath OT" pitchFamily="2" charset="0"/>
                        </a:rPr>
                        <a:t>Implementation Period</a:t>
                      </a:r>
                      <a:endParaRPr lang="en-US" sz="2800" dirty="0">
                        <a:effectLst/>
                        <a:latin typeface="+mj-lt"/>
                        <a:cs typeface="Phetsarath OT" pitchFamily="2" charset="0"/>
                      </a:endParaRPr>
                    </a:p>
                  </a:txBody>
                  <a:tcPr anchor="ctr">
                    <a:solidFill>
                      <a:schemeClr val="accent5">
                        <a:lumMod val="75000"/>
                      </a:schemeClr>
                    </a:solidFill>
                  </a:tcPr>
                </a:tc>
                <a:extLst>
                  <a:ext uri="{0D108BD9-81ED-4DB2-BD59-A6C34878D82A}">
                    <a16:rowId xmlns:a16="http://schemas.microsoft.com/office/drawing/2014/main" val="1540161237"/>
                  </a:ext>
                </a:extLst>
              </a:tr>
              <a:tr h="914779">
                <a:tc>
                  <a:txBody>
                    <a:bodyPr/>
                    <a:lstStyle/>
                    <a:p>
                      <a:r>
                        <a:rPr lang="en-US" sz="2800" dirty="0">
                          <a:effectLst/>
                          <a:latin typeface="+mj-lt"/>
                          <a:cs typeface="Phetsarath OT" pitchFamily="2" charset="0"/>
                        </a:rPr>
                        <a:t>National HIV program</a:t>
                      </a:r>
                      <a:endParaRPr lang="de-DE" sz="2800" dirty="0">
                        <a:effectLst/>
                        <a:latin typeface="+mj-lt"/>
                        <a:cs typeface="Phetsarath OT" pitchFamily="2" charset="0"/>
                      </a:endParaRPr>
                    </a:p>
                  </a:txBody>
                  <a:tcPr anchor="ctr"/>
                </a:tc>
                <a:tc>
                  <a:txBody>
                    <a:bodyPr/>
                    <a:lstStyle/>
                    <a:p>
                      <a:pPr algn="ctr"/>
                      <a:r>
                        <a:rPr lang="cs-CZ" sz="2800" b="1" dirty="0">
                          <a:effectLst/>
                          <a:latin typeface="+mj-lt"/>
                          <a:cs typeface="Phetsarath OT" pitchFamily="2" charset="0"/>
                        </a:rPr>
                        <a:t>7,449,033 </a:t>
                      </a:r>
                      <a:endParaRPr lang="cs-CZ" sz="2800" dirty="0">
                        <a:effectLst/>
                        <a:latin typeface="+mj-lt"/>
                        <a:cs typeface="Phetsarath OT" pitchFamily="2" charset="0"/>
                      </a:endParaRPr>
                    </a:p>
                  </a:txBody>
                  <a:tcPr anchor="ctr"/>
                </a:tc>
                <a:tc>
                  <a:txBody>
                    <a:bodyPr/>
                    <a:lstStyle/>
                    <a:p>
                      <a:pPr algn="ctr"/>
                      <a:r>
                        <a:rPr lang="en-US" sz="2200" dirty="0">
                          <a:effectLst/>
                          <a:latin typeface="+mj-lt"/>
                          <a:cs typeface="Phetsarath OT" pitchFamily="2" charset="0"/>
                        </a:rPr>
                        <a:t>1 Jan 2024 to 31 Dec</a:t>
                      </a:r>
                      <a:r>
                        <a:rPr lang="lo-LA" sz="2200" dirty="0">
                          <a:effectLst/>
                          <a:latin typeface="+mj-lt"/>
                          <a:cs typeface="Phetsarath OT" pitchFamily="2" charset="0"/>
                        </a:rPr>
                        <a:t> </a:t>
                      </a:r>
                      <a:r>
                        <a:rPr lang="en-US" sz="2200" dirty="0">
                          <a:effectLst/>
                          <a:latin typeface="+mj-lt"/>
                          <a:cs typeface="Phetsarath OT" pitchFamily="2" charset="0"/>
                        </a:rPr>
                        <a:t>2026 </a:t>
                      </a:r>
                    </a:p>
                  </a:txBody>
                  <a:tcPr anchor="ctr"/>
                </a:tc>
                <a:extLst>
                  <a:ext uri="{0D108BD9-81ED-4DB2-BD59-A6C34878D82A}">
                    <a16:rowId xmlns:a16="http://schemas.microsoft.com/office/drawing/2014/main" val="1362329463"/>
                  </a:ext>
                </a:extLst>
              </a:tr>
              <a:tr h="914779">
                <a:tc>
                  <a:txBody>
                    <a:bodyPr/>
                    <a:lstStyle/>
                    <a:p>
                      <a:r>
                        <a:rPr lang="en-US" sz="2800" dirty="0">
                          <a:effectLst/>
                          <a:latin typeface="+mj-lt"/>
                          <a:cs typeface="Phetsarath OT" pitchFamily="2" charset="0"/>
                        </a:rPr>
                        <a:t>National TB program</a:t>
                      </a:r>
                    </a:p>
                  </a:txBody>
                  <a:tcPr anchor="ctr"/>
                </a:tc>
                <a:tc>
                  <a:txBody>
                    <a:bodyPr/>
                    <a:lstStyle/>
                    <a:p>
                      <a:pPr algn="ctr"/>
                      <a:r>
                        <a:rPr lang="is-IS" sz="2800" b="1" dirty="0">
                          <a:effectLst/>
                          <a:latin typeface="+mj-lt"/>
                          <a:cs typeface="Phetsarath OT" pitchFamily="2" charset="0"/>
                        </a:rPr>
                        <a:t>8,088,355 </a:t>
                      </a:r>
                      <a:endParaRPr lang="is-IS" sz="2800" dirty="0">
                        <a:effectLst/>
                        <a:latin typeface="+mj-lt"/>
                        <a:cs typeface="Phetsarath OT"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j-lt"/>
                          <a:ea typeface="+mn-ea"/>
                          <a:cs typeface="Phetsarath OT" pitchFamily="2" charset="0"/>
                        </a:rPr>
                        <a:t>1 Jan 2024 to 31 Dec</a:t>
                      </a:r>
                      <a:r>
                        <a:rPr kumimoji="0" lang="lo-LA" sz="2200" b="0" i="0" u="none" strike="noStrike" kern="1200" cap="none" spc="0" normalizeH="0" baseline="0" noProof="0" dirty="0">
                          <a:ln>
                            <a:noFill/>
                          </a:ln>
                          <a:solidFill>
                            <a:prstClr val="black"/>
                          </a:solidFill>
                          <a:effectLst/>
                          <a:uLnTx/>
                          <a:uFillTx/>
                          <a:latin typeface="+mj-lt"/>
                          <a:ea typeface="+mn-ea"/>
                          <a:cs typeface="Phetsarath OT" pitchFamily="2" charset="0"/>
                        </a:rPr>
                        <a:t> </a:t>
                      </a:r>
                      <a:r>
                        <a:rPr kumimoji="0" lang="en-US" sz="2200" b="0" i="0" u="none" strike="noStrike" kern="1200" cap="none" spc="0" normalizeH="0" baseline="0" noProof="0" dirty="0">
                          <a:ln>
                            <a:noFill/>
                          </a:ln>
                          <a:solidFill>
                            <a:prstClr val="black"/>
                          </a:solidFill>
                          <a:effectLst/>
                          <a:uLnTx/>
                          <a:uFillTx/>
                          <a:latin typeface="+mj-lt"/>
                          <a:ea typeface="+mn-ea"/>
                          <a:cs typeface="Phetsarath OT" pitchFamily="2" charset="0"/>
                        </a:rPr>
                        <a:t>2026 </a:t>
                      </a:r>
                    </a:p>
                  </a:txBody>
                  <a:tcPr anchor="ctr"/>
                </a:tc>
                <a:extLst>
                  <a:ext uri="{0D108BD9-81ED-4DB2-BD59-A6C34878D82A}">
                    <a16:rowId xmlns:a16="http://schemas.microsoft.com/office/drawing/2014/main" val="3805265630"/>
                  </a:ext>
                </a:extLst>
              </a:tr>
              <a:tr h="501653">
                <a:tc>
                  <a:txBody>
                    <a:bodyPr/>
                    <a:lstStyle/>
                    <a:p>
                      <a:r>
                        <a:rPr lang="en-US" sz="2800" b="1" dirty="0">
                          <a:effectLst/>
                          <a:latin typeface="+mj-lt"/>
                          <a:cs typeface="Phetsarath OT" pitchFamily="2" charset="0"/>
                        </a:rPr>
                        <a:t>Total</a:t>
                      </a:r>
                      <a:endParaRPr lang="en-US" sz="2800" dirty="0">
                        <a:effectLst/>
                        <a:latin typeface="+mj-lt"/>
                        <a:cs typeface="Phetsarath OT" pitchFamily="2" charset="0"/>
                      </a:endParaRPr>
                    </a:p>
                  </a:txBody>
                  <a:tcPr anchor="ctr"/>
                </a:tc>
                <a:tc>
                  <a:txBody>
                    <a:bodyPr/>
                    <a:lstStyle/>
                    <a:p>
                      <a:pPr algn="ctr"/>
                      <a:r>
                        <a:rPr lang="uk-UA" sz="2800" b="1" dirty="0">
                          <a:effectLst/>
                          <a:latin typeface="+mj-lt"/>
                          <a:cs typeface="Phetsarath OT" pitchFamily="2" charset="0"/>
                        </a:rPr>
                        <a:t>15,537,388 </a:t>
                      </a:r>
                      <a:endParaRPr lang="uk-UA" sz="2800" dirty="0">
                        <a:effectLst/>
                        <a:latin typeface="+mj-lt"/>
                        <a:cs typeface="Phetsarath OT" pitchFamily="2" charset="0"/>
                      </a:endParaRPr>
                    </a:p>
                  </a:txBody>
                  <a:tcPr anchor="ctr"/>
                </a:tc>
                <a:tc>
                  <a:txBody>
                    <a:bodyPr/>
                    <a:lstStyle/>
                    <a:p>
                      <a:endParaRPr lang="en-US" sz="2800" dirty="0">
                        <a:effectLst/>
                        <a:latin typeface="+mj-lt"/>
                        <a:cs typeface="Phetsarath OT" pitchFamily="2" charset="0"/>
                      </a:endParaRPr>
                    </a:p>
                  </a:txBody>
                  <a:tcPr anchor="ctr"/>
                </a:tc>
                <a:extLst>
                  <a:ext uri="{0D108BD9-81ED-4DB2-BD59-A6C34878D82A}">
                    <a16:rowId xmlns:a16="http://schemas.microsoft.com/office/drawing/2014/main" val="2895538627"/>
                  </a:ext>
                </a:extLst>
              </a:tr>
              <a:tr h="3098444">
                <a:tc gridSpan="3">
                  <a:txBody>
                    <a:bodyPr/>
                    <a:lstStyle/>
                    <a:p>
                      <a:endParaRPr kumimoji="0" lang="en-US" sz="2400" b="1" i="0" u="none" strike="noStrike" kern="1200" cap="none" spc="0" normalizeH="0" baseline="0" noProof="0" dirty="0">
                        <a:ln>
                          <a:noFill/>
                        </a:ln>
                        <a:solidFill>
                          <a:prstClr val="black"/>
                        </a:solidFill>
                        <a:effectLst/>
                        <a:uLnTx/>
                        <a:uFillTx/>
                        <a:latin typeface="+mj-lt"/>
                        <a:ea typeface="+mj-ea"/>
                        <a:cs typeface="Phetsarath OT" pitchFamily="2" charset="0"/>
                      </a:endParaRPr>
                    </a:p>
                    <a:p>
                      <a:r>
                        <a:rPr kumimoji="0" lang="lo-LA" sz="2400" b="1" i="0" u="none" strike="noStrike" kern="1200" cap="none" spc="0" normalizeH="0" baseline="0" noProof="0" dirty="0">
                          <a:ln>
                            <a:noFill/>
                          </a:ln>
                          <a:solidFill>
                            <a:prstClr val="black"/>
                          </a:solidFill>
                          <a:effectLst/>
                          <a:uLnTx/>
                          <a:uFillTx/>
                          <a:latin typeface="+mj-lt"/>
                          <a:ea typeface="+mj-ea"/>
                          <a:cs typeface="Phetsarath OT" pitchFamily="2" charset="0"/>
                        </a:rPr>
                        <a:t>ການໄດ້ຮັບທຶນເພີ້ມຕື່ມຈາກກອງທຶນໂລກ ສຳລັບການສ້າງຄວາມເຂັ້ມແຂງໃຫ້ແກ່ລະບົບຫ້ອງວິເຄາະ</a:t>
                      </a:r>
                      <a:r>
                        <a:rPr kumimoji="0" lang="en-US" sz="2400" b="1" i="0" u="none" strike="noStrike" kern="1200" cap="none" spc="0" normalizeH="0" baseline="0" noProof="0" dirty="0">
                          <a:ln>
                            <a:noFill/>
                          </a:ln>
                          <a:solidFill>
                            <a:prstClr val="black"/>
                          </a:solidFill>
                          <a:effectLst/>
                          <a:uLnTx/>
                          <a:uFillTx/>
                          <a:latin typeface="+mj-lt"/>
                          <a:ea typeface="+mj-ea"/>
                          <a:cs typeface="Phetsarath OT" pitchFamily="2" charset="0"/>
                        </a:rPr>
                        <a:t> (LSS)</a:t>
                      </a:r>
                      <a:r>
                        <a:rPr kumimoji="0" lang="lo-LA" sz="2400" b="0" i="0" u="none" strike="noStrike" kern="1200" cap="none" spc="0" normalizeH="0" baseline="0" noProof="0" dirty="0">
                          <a:ln>
                            <a:noFill/>
                          </a:ln>
                          <a:solidFill>
                            <a:prstClr val="black"/>
                          </a:solidFill>
                          <a:effectLst/>
                          <a:uLnTx/>
                          <a:uFillTx/>
                          <a:latin typeface="+mj-lt"/>
                          <a:ea typeface="+mj-ea"/>
                          <a:cs typeface="Phetsarath OT" pitchFamily="2" charset="0"/>
                        </a:rPr>
                        <a:t>:</a:t>
                      </a:r>
                    </a:p>
                    <a:p>
                      <a:pPr marL="342900" indent="-342900">
                        <a:buFont typeface="Arial" panose="020B0604020202020204" pitchFamily="34" charset="0"/>
                        <a:buChar char="•"/>
                      </a:pPr>
                      <a:r>
                        <a:rPr kumimoji="0" lang="lo-LA" sz="2400" b="0" i="0" u="none" strike="noStrike" kern="1200" cap="none" spc="0" normalizeH="0" baseline="0" noProof="0" dirty="0">
                          <a:ln>
                            <a:noFill/>
                          </a:ln>
                          <a:solidFill>
                            <a:prstClr val="black"/>
                          </a:solidFill>
                          <a:effectLst/>
                          <a:uLnTx/>
                          <a:uFillTx/>
                          <a:latin typeface="+mj-lt"/>
                          <a:ea typeface="+mj-ea"/>
                          <a:cs typeface="Phetsarath OT" pitchFamily="2" charset="0"/>
                        </a:rPr>
                        <a:t>ສປປ ລາວ ແມ່ນຈັດຢູ່ໃນບັນດາປະເທດ ທີ່ມີເງື່ອນໄຂ ທີ່ໄດ້ຮັບທຶນເພີ້ມຕື່ມອີກ ຈາກຈຳນວນທີ່ໄດ້ຈັດສັນໃຫ້ແລ້ວ ຮ້ອງວ່າ</a:t>
                      </a:r>
                      <a:r>
                        <a:rPr kumimoji="0" lang="en-US" sz="2400" b="0" i="0" u="none" strike="noStrike" kern="1200" cap="none" spc="0" normalizeH="0" baseline="0" noProof="0" dirty="0">
                          <a:ln>
                            <a:noFill/>
                          </a:ln>
                          <a:solidFill>
                            <a:prstClr val="black"/>
                          </a:solidFill>
                          <a:effectLst/>
                          <a:uLnTx/>
                          <a:uFillTx/>
                          <a:latin typeface="+mj-lt"/>
                          <a:ea typeface="+mn-ea"/>
                          <a:cs typeface="+mn-cs"/>
                        </a:rPr>
                        <a:t> “Matching Funds”</a:t>
                      </a:r>
                      <a:r>
                        <a:rPr kumimoji="0" lang="lo-LA" sz="2400" b="0" i="0" u="none" strike="noStrike" kern="1200" cap="none" spc="0" normalizeH="0" baseline="0" noProof="0" dirty="0">
                          <a:ln>
                            <a:noFill/>
                          </a:ln>
                          <a:solidFill>
                            <a:prstClr val="black"/>
                          </a:solidFill>
                          <a:effectLst/>
                          <a:uLnTx/>
                          <a:uFillTx/>
                          <a:latin typeface="+mj-lt"/>
                          <a:ea typeface="+mn-ea"/>
                          <a:cs typeface="+mn-cs"/>
                        </a:rPr>
                        <a:t> </a:t>
                      </a:r>
                      <a:r>
                        <a:rPr kumimoji="0" lang="lo-LA" sz="2400" b="0" i="0" u="none" strike="noStrike" kern="1200" cap="none" spc="0" normalizeH="0" baseline="0" noProof="0" dirty="0">
                          <a:ln>
                            <a:noFill/>
                          </a:ln>
                          <a:solidFill>
                            <a:prstClr val="black"/>
                          </a:solidFill>
                          <a:effectLst/>
                          <a:uLnTx/>
                          <a:uFillTx/>
                          <a:latin typeface="+mj-lt"/>
                          <a:ea typeface="+mn-ea"/>
                          <a:cs typeface="Phetsarath OT" pitchFamily="2" charset="0"/>
                        </a:rPr>
                        <a:t>ເປັນຈຳນວນເງິນ </a:t>
                      </a:r>
                      <a:r>
                        <a:rPr kumimoji="0" lang="en-US" sz="2400" b="0" i="0" u="none" strike="noStrike" kern="1200" cap="none" spc="0" normalizeH="0" baseline="0" noProof="0" dirty="0">
                          <a:ln>
                            <a:noFill/>
                          </a:ln>
                          <a:solidFill>
                            <a:prstClr val="black"/>
                          </a:solidFill>
                          <a:effectLst/>
                          <a:uLnTx/>
                          <a:uFillTx/>
                          <a:latin typeface="+mj-lt"/>
                          <a:ea typeface="+mn-ea"/>
                          <a:cs typeface="+mn-cs"/>
                          <a:sym typeface="Wingdings" panose="05000000000000000000" pitchFamily="2" charset="2"/>
                        </a:rPr>
                        <a:t> </a:t>
                      </a:r>
                      <a:r>
                        <a:rPr kumimoji="0" lang="en-US" sz="2400" b="1" i="0" u="none" strike="noStrike" kern="1200" cap="none" spc="0" normalizeH="0" baseline="0" noProof="0" dirty="0">
                          <a:ln>
                            <a:noFill/>
                          </a:ln>
                          <a:solidFill>
                            <a:srgbClr val="0070C0"/>
                          </a:solidFill>
                          <a:effectLst/>
                          <a:uLnTx/>
                          <a:uFillTx/>
                          <a:latin typeface="+mj-lt"/>
                          <a:ea typeface="+mn-ea"/>
                          <a:cs typeface="+mn-cs"/>
                        </a:rPr>
                        <a:t>US$2,000,000</a:t>
                      </a:r>
                      <a:r>
                        <a:rPr kumimoji="0" lang="en-US" sz="2400" b="0" i="0" u="none" strike="noStrike" kern="1200" cap="none" spc="0" normalizeH="0" baseline="0" noProof="0" dirty="0">
                          <a:ln>
                            <a:noFill/>
                          </a:ln>
                          <a:solidFill>
                            <a:srgbClr val="0070C0"/>
                          </a:solidFill>
                          <a:effectLst/>
                          <a:uLnTx/>
                          <a:uFillTx/>
                          <a:latin typeface="+mj-lt"/>
                          <a:ea typeface="+mn-ea"/>
                          <a:cs typeface="+mn-cs"/>
                        </a:rPr>
                        <a:t> </a:t>
                      </a:r>
                      <a:r>
                        <a:rPr kumimoji="0" lang="lo-LA" sz="2400" b="0" i="0" u="none" strike="noStrike" kern="1200" cap="none" spc="0" normalizeH="0" baseline="0" noProof="0" dirty="0">
                          <a:ln>
                            <a:noFill/>
                          </a:ln>
                          <a:solidFill>
                            <a:prstClr val="black"/>
                          </a:solidFill>
                          <a:effectLst/>
                          <a:uLnTx/>
                          <a:uFillTx/>
                          <a:latin typeface="+mj-lt"/>
                          <a:ea typeface="+mn-ea"/>
                          <a:cs typeface="Phetsarath OT" pitchFamily="2" charset="0"/>
                        </a:rPr>
                        <a:t>ເພື່ອສ້າງຄວາມເຂັ້ມແຂງ ໃຫ້ແກ່ລະບົບຫ້ອງວິເຄາະ ແບບເຊື່ອມສານ </a:t>
                      </a:r>
                      <a:r>
                        <a:rPr kumimoji="0" lang="lo-LA" sz="2400" b="0" i="0" u="none" strike="noStrike" kern="1200" cap="none" spc="0" normalizeH="0" baseline="0" noProof="0" dirty="0">
                          <a:ln>
                            <a:noFill/>
                          </a:ln>
                          <a:solidFill>
                            <a:prstClr val="black"/>
                          </a:solidFill>
                          <a:effectLst/>
                          <a:uLnTx/>
                          <a:uFillTx/>
                          <a:latin typeface="+mj-lt"/>
                          <a:ea typeface="+mn-ea"/>
                          <a:cs typeface="+mn-cs"/>
                        </a:rPr>
                        <a:t>(</a:t>
                      </a:r>
                      <a:r>
                        <a:rPr kumimoji="0" lang="en-US" sz="2400" b="0" i="0" u="none" strike="noStrike" kern="1200" cap="none" spc="0" normalizeH="0" baseline="0" noProof="0" dirty="0">
                          <a:ln>
                            <a:noFill/>
                          </a:ln>
                          <a:solidFill>
                            <a:prstClr val="black"/>
                          </a:solidFill>
                          <a:effectLst/>
                          <a:uLnTx/>
                          <a:uFillTx/>
                          <a:latin typeface="+mj-lt"/>
                          <a:ea typeface="+mn-ea"/>
                          <a:cs typeface="+mn-cs"/>
                        </a:rPr>
                        <a:t>Laboratory  Systems Strengthening).</a:t>
                      </a:r>
                      <a:br>
                        <a:rPr kumimoji="0" lang="en-US" sz="2400" b="0" i="0" u="none" strike="noStrike" kern="1200" cap="none" spc="0" normalizeH="0" baseline="0" noProof="0" dirty="0">
                          <a:ln>
                            <a:noFill/>
                          </a:ln>
                          <a:solidFill>
                            <a:prstClr val="black"/>
                          </a:solidFill>
                          <a:effectLst/>
                          <a:uLnTx/>
                          <a:uFillTx/>
                          <a:latin typeface="+mj-lt"/>
                          <a:ea typeface="+mn-ea"/>
                          <a:cs typeface="+mn-cs"/>
                        </a:rPr>
                      </a:br>
                      <a:endParaRPr kumimoji="0" lang="en-US" sz="2400" b="0" i="0" u="none" strike="noStrike" kern="1200" cap="none" spc="0" normalizeH="0" baseline="0" noProof="0" dirty="0">
                        <a:ln>
                          <a:noFill/>
                        </a:ln>
                        <a:solidFill>
                          <a:prstClr val="black"/>
                        </a:solidFill>
                        <a:effectLst/>
                        <a:uLnTx/>
                        <a:uFillTx/>
                        <a:latin typeface="+mj-lt"/>
                        <a:ea typeface="+mn-ea"/>
                        <a:cs typeface="+mn-cs"/>
                      </a:endParaRPr>
                    </a:p>
                    <a:p>
                      <a:br>
                        <a:rPr kumimoji="0" lang="en-US" sz="1800" b="0" i="0" u="none" strike="noStrike" kern="1200" cap="none" spc="0" normalizeH="0" baseline="0" noProof="0" dirty="0">
                          <a:ln>
                            <a:noFill/>
                          </a:ln>
                          <a:solidFill>
                            <a:prstClr val="black"/>
                          </a:solidFill>
                          <a:effectLst/>
                          <a:uLnTx/>
                          <a:uFillTx/>
                          <a:latin typeface="+mj-lt"/>
                          <a:ea typeface="+mj-ea"/>
                          <a:cs typeface="+mj-cs"/>
                        </a:rPr>
                      </a:br>
                      <a:endParaRPr lang="en-US" sz="1800" b="0" dirty="0">
                        <a:effectLst/>
                        <a:latin typeface="+mj-lt"/>
                      </a:endParaRPr>
                    </a:p>
                  </a:txBody>
                  <a:tcPr anchor="ctr"/>
                </a:tc>
                <a:tc hMerge="1">
                  <a:txBody>
                    <a:bodyPr/>
                    <a:lstStyle/>
                    <a:p>
                      <a:endParaRPr lang="uk-UA" dirty="0">
                        <a:effectLst/>
                      </a:endParaRPr>
                    </a:p>
                  </a:txBody>
                  <a:tcPr anchor="ctr"/>
                </a:tc>
                <a:tc hMerge="1">
                  <a:txBody>
                    <a:bodyPr/>
                    <a:lstStyle/>
                    <a:p>
                      <a:endParaRPr lang="en-US" dirty="0">
                        <a:effectLst/>
                      </a:endParaRPr>
                    </a:p>
                  </a:txBody>
                  <a:tcPr anchor="ctr"/>
                </a:tc>
                <a:extLst>
                  <a:ext uri="{0D108BD9-81ED-4DB2-BD59-A6C34878D82A}">
                    <a16:rowId xmlns:a16="http://schemas.microsoft.com/office/drawing/2014/main" val="1408033659"/>
                  </a:ext>
                </a:extLst>
              </a:tr>
            </a:tbl>
          </a:graphicData>
        </a:graphic>
      </p:graphicFrame>
    </p:spTree>
    <p:extLst>
      <p:ext uri="{BB962C8B-B14F-4D97-AF65-F5344CB8AC3E}">
        <p14:creationId xmlns:p14="http://schemas.microsoft.com/office/powerpoint/2010/main" val="105242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4F09-8E79-73EE-8CB9-6FA1F170D257}"/>
              </a:ext>
            </a:extLst>
          </p:cNvPr>
          <p:cNvSpPr>
            <a:spLocks noGrp="1"/>
          </p:cNvSpPr>
          <p:nvPr>
            <p:ph type="title"/>
          </p:nvPr>
        </p:nvSpPr>
        <p:spPr>
          <a:xfrm>
            <a:off x="764014" y="0"/>
            <a:ext cx="10515600" cy="754227"/>
          </a:xfrm>
        </p:spPr>
        <p:txBody>
          <a:bodyPr/>
          <a:lstStyle/>
          <a:p>
            <a:pPr algn="ctr"/>
            <a:r>
              <a:rPr lang="en-US" b="1" dirty="0"/>
              <a:t>HIV Procurement Plan </a:t>
            </a:r>
          </a:p>
        </p:txBody>
      </p:sp>
      <p:graphicFrame>
        <p:nvGraphicFramePr>
          <p:cNvPr id="4" name="Content Placeholder 3">
            <a:extLst>
              <a:ext uri="{FF2B5EF4-FFF2-40B4-BE49-F238E27FC236}">
                <a16:creationId xmlns:a16="http://schemas.microsoft.com/office/drawing/2014/main" id="{417D7AF1-8A87-838E-8EC7-2C86796FFBCF}"/>
              </a:ext>
            </a:extLst>
          </p:cNvPr>
          <p:cNvGraphicFramePr>
            <a:graphicFrameLocks noGrp="1"/>
          </p:cNvGraphicFramePr>
          <p:nvPr>
            <p:ph idx="1"/>
            <p:extLst>
              <p:ext uri="{D42A27DB-BD31-4B8C-83A1-F6EECF244321}">
                <p14:modId xmlns:p14="http://schemas.microsoft.com/office/powerpoint/2010/main" val="2977408133"/>
              </p:ext>
            </p:extLst>
          </p:nvPr>
        </p:nvGraphicFramePr>
        <p:xfrm>
          <a:off x="51238" y="822895"/>
          <a:ext cx="12089523" cy="5872195"/>
        </p:xfrm>
        <a:graphic>
          <a:graphicData uri="http://schemas.openxmlformats.org/drawingml/2006/table">
            <a:tbl>
              <a:tblPr>
                <a:tableStyleId>{5C22544A-7EE6-4342-B048-85BDC9FD1C3A}</a:tableStyleId>
              </a:tblPr>
              <a:tblGrid>
                <a:gridCol w="1377288">
                  <a:extLst>
                    <a:ext uri="{9D8B030D-6E8A-4147-A177-3AD203B41FA5}">
                      <a16:colId xmlns:a16="http://schemas.microsoft.com/office/drawing/2014/main" val="1466800864"/>
                    </a:ext>
                  </a:extLst>
                </a:gridCol>
                <a:gridCol w="4641198">
                  <a:extLst>
                    <a:ext uri="{9D8B030D-6E8A-4147-A177-3AD203B41FA5}">
                      <a16:colId xmlns:a16="http://schemas.microsoft.com/office/drawing/2014/main" val="2386110890"/>
                    </a:ext>
                  </a:extLst>
                </a:gridCol>
                <a:gridCol w="1513490">
                  <a:extLst>
                    <a:ext uri="{9D8B030D-6E8A-4147-A177-3AD203B41FA5}">
                      <a16:colId xmlns:a16="http://schemas.microsoft.com/office/drawing/2014/main" val="2170711491"/>
                    </a:ext>
                  </a:extLst>
                </a:gridCol>
                <a:gridCol w="1513489">
                  <a:extLst>
                    <a:ext uri="{9D8B030D-6E8A-4147-A177-3AD203B41FA5}">
                      <a16:colId xmlns:a16="http://schemas.microsoft.com/office/drawing/2014/main" val="4035986324"/>
                    </a:ext>
                  </a:extLst>
                </a:gridCol>
                <a:gridCol w="1537138">
                  <a:extLst>
                    <a:ext uri="{9D8B030D-6E8A-4147-A177-3AD203B41FA5}">
                      <a16:colId xmlns:a16="http://schemas.microsoft.com/office/drawing/2014/main" val="3775084143"/>
                    </a:ext>
                  </a:extLst>
                </a:gridCol>
                <a:gridCol w="1506920">
                  <a:extLst>
                    <a:ext uri="{9D8B030D-6E8A-4147-A177-3AD203B41FA5}">
                      <a16:colId xmlns:a16="http://schemas.microsoft.com/office/drawing/2014/main" val="1560485844"/>
                    </a:ext>
                  </a:extLst>
                </a:gridCol>
              </a:tblGrid>
              <a:tr h="342235">
                <a:tc>
                  <a:txBody>
                    <a:bodyPr/>
                    <a:lstStyle/>
                    <a:p>
                      <a:pPr algn="l" fontAlgn="b"/>
                      <a:r>
                        <a:rPr lang="en-US" sz="2000" b="1" u="none" strike="noStrike" dirty="0">
                          <a:effectLst/>
                          <a:highlight>
                            <a:srgbClr val="DDEBF7"/>
                          </a:highlight>
                        </a:rPr>
                        <a:t>Component</a:t>
                      </a:r>
                      <a:endParaRPr lang="en-US" sz="2000" b="1" i="0" u="none" strike="noStrike" dirty="0">
                        <a:solidFill>
                          <a:srgbClr val="000000"/>
                        </a:solidFill>
                        <a:effectLst/>
                        <a:highlight>
                          <a:srgbClr val="DDEBF7"/>
                        </a:highlight>
                        <a:latin typeface="Calibri" panose="020F0502020204030204" pitchFamily="34" charset="0"/>
                      </a:endParaRPr>
                    </a:p>
                  </a:txBody>
                  <a:tcPr marL="4840" marR="4840" marT="4840" marB="0" anchor="b">
                    <a:solidFill>
                      <a:schemeClr val="accent1">
                        <a:lumMod val="20000"/>
                        <a:lumOff val="80000"/>
                      </a:schemeClr>
                    </a:solidFill>
                  </a:tcPr>
                </a:tc>
                <a:tc>
                  <a:txBody>
                    <a:bodyPr/>
                    <a:lstStyle/>
                    <a:p>
                      <a:pPr algn="l" fontAlgn="b"/>
                      <a:r>
                        <a:rPr lang="en-US" sz="2000" b="1" u="none" strike="noStrike" dirty="0">
                          <a:effectLst/>
                          <a:highlight>
                            <a:srgbClr val="DDEBF7"/>
                          </a:highlight>
                        </a:rPr>
                        <a:t>Cost Input</a:t>
                      </a:r>
                      <a:endParaRPr lang="en-US" sz="2000" b="1" i="0" u="none" strike="noStrike" dirty="0">
                        <a:solidFill>
                          <a:srgbClr val="000000"/>
                        </a:solidFill>
                        <a:effectLst/>
                        <a:highlight>
                          <a:srgbClr val="DDEBF7"/>
                        </a:highlight>
                        <a:latin typeface="Calibri" panose="020F0502020204030204" pitchFamily="34" charset="0"/>
                      </a:endParaRPr>
                    </a:p>
                  </a:txBody>
                  <a:tcPr marL="4840" marR="4840" marT="4840" marB="0" anchor="b">
                    <a:solidFill>
                      <a:schemeClr val="accent1">
                        <a:lumMod val="20000"/>
                        <a:lumOff val="80000"/>
                      </a:schemeClr>
                    </a:solidFill>
                  </a:tcPr>
                </a:tc>
                <a:tc>
                  <a:txBody>
                    <a:bodyPr/>
                    <a:lstStyle/>
                    <a:p>
                      <a:pPr algn="ctr" fontAlgn="b"/>
                      <a:r>
                        <a:rPr lang="en-US" sz="2000" b="1" u="none" strike="noStrike" dirty="0">
                          <a:effectLst/>
                          <a:highlight>
                            <a:srgbClr val="DDEBF7"/>
                          </a:highlight>
                        </a:rPr>
                        <a:t>Y1 (2024)</a:t>
                      </a:r>
                      <a:endParaRPr lang="en-US" sz="2000" b="1" i="0" u="none" strike="noStrike" dirty="0">
                        <a:solidFill>
                          <a:srgbClr val="000000"/>
                        </a:solidFill>
                        <a:effectLst/>
                        <a:highlight>
                          <a:srgbClr val="DDEBF7"/>
                        </a:highlight>
                        <a:latin typeface="Calibri" panose="020F0502020204030204" pitchFamily="34" charset="0"/>
                      </a:endParaRPr>
                    </a:p>
                  </a:txBody>
                  <a:tcPr marL="4840" marR="4840" marT="4840" marB="0" anchor="b">
                    <a:solidFill>
                      <a:schemeClr val="accent1">
                        <a:lumMod val="20000"/>
                        <a:lumOff val="80000"/>
                      </a:schemeClr>
                    </a:solidFill>
                  </a:tcPr>
                </a:tc>
                <a:tc>
                  <a:txBody>
                    <a:bodyPr/>
                    <a:lstStyle/>
                    <a:p>
                      <a:pPr algn="ctr" fontAlgn="b"/>
                      <a:r>
                        <a:rPr lang="en-US" sz="2000" b="1" u="none" strike="noStrike" dirty="0">
                          <a:effectLst/>
                          <a:highlight>
                            <a:srgbClr val="DDEBF7"/>
                          </a:highlight>
                        </a:rPr>
                        <a:t>Y2 (2025)</a:t>
                      </a:r>
                      <a:endParaRPr lang="en-US" sz="2000" b="1" i="0" u="none" strike="noStrike" dirty="0">
                        <a:solidFill>
                          <a:srgbClr val="000000"/>
                        </a:solidFill>
                        <a:effectLst/>
                        <a:highlight>
                          <a:srgbClr val="DDEBF7"/>
                        </a:highlight>
                        <a:latin typeface="Calibri" panose="020F0502020204030204" pitchFamily="34" charset="0"/>
                      </a:endParaRPr>
                    </a:p>
                  </a:txBody>
                  <a:tcPr marL="4840" marR="4840" marT="4840" marB="0" anchor="b">
                    <a:solidFill>
                      <a:schemeClr val="accent1">
                        <a:lumMod val="20000"/>
                        <a:lumOff val="80000"/>
                      </a:schemeClr>
                    </a:solidFill>
                  </a:tcPr>
                </a:tc>
                <a:tc>
                  <a:txBody>
                    <a:bodyPr/>
                    <a:lstStyle/>
                    <a:p>
                      <a:pPr algn="ctr" fontAlgn="b"/>
                      <a:r>
                        <a:rPr lang="en-US" sz="2000" b="1" u="none" strike="noStrike" dirty="0">
                          <a:effectLst/>
                          <a:highlight>
                            <a:srgbClr val="DDEBF7"/>
                          </a:highlight>
                        </a:rPr>
                        <a:t>Y3 (2026)</a:t>
                      </a:r>
                      <a:endParaRPr lang="en-US" sz="2000" b="1" i="0" u="none" strike="noStrike" dirty="0">
                        <a:solidFill>
                          <a:srgbClr val="000000"/>
                        </a:solidFill>
                        <a:effectLst/>
                        <a:highlight>
                          <a:srgbClr val="DDEBF7"/>
                        </a:highlight>
                        <a:latin typeface="Calibri" panose="020F0502020204030204" pitchFamily="34" charset="0"/>
                      </a:endParaRPr>
                    </a:p>
                  </a:txBody>
                  <a:tcPr marL="4840" marR="4840" marT="4840" marB="0" anchor="b">
                    <a:solidFill>
                      <a:schemeClr val="accent1">
                        <a:lumMod val="20000"/>
                        <a:lumOff val="80000"/>
                      </a:schemeClr>
                    </a:solidFill>
                  </a:tcPr>
                </a:tc>
                <a:tc>
                  <a:txBody>
                    <a:bodyPr/>
                    <a:lstStyle/>
                    <a:p>
                      <a:pPr algn="ctr" fontAlgn="b"/>
                      <a:r>
                        <a:rPr lang="en-US" sz="2000" b="1" u="none" strike="noStrike" dirty="0">
                          <a:effectLst/>
                          <a:highlight>
                            <a:srgbClr val="DDEBF7"/>
                          </a:highlight>
                        </a:rPr>
                        <a:t>Total 3 years</a:t>
                      </a:r>
                      <a:endParaRPr lang="en-US" sz="2000" b="1" i="0" u="none" strike="noStrike" dirty="0">
                        <a:solidFill>
                          <a:srgbClr val="000000"/>
                        </a:solidFill>
                        <a:effectLst/>
                        <a:highlight>
                          <a:srgbClr val="DDEBF7"/>
                        </a:highlight>
                        <a:latin typeface="Calibri" panose="020F0502020204030204" pitchFamily="34" charset="0"/>
                      </a:endParaRPr>
                    </a:p>
                  </a:txBody>
                  <a:tcPr marL="4840" marR="4840" marT="4840" marB="0" anchor="b">
                    <a:solidFill>
                      <a:schemeClr val="accent1">
                        <a:lumMod val="20000"/>
                        <a:lumOff val="80000"/>
                      </a:schemeClr>
                    </a:solidFill>
                  </a:tcPr>
                </a:tc>
                <a:extLst>
                  <a:ext uri="{0D108BD9-81ED-4DB2-BD59-A6C34878D82A}">
                    <a16:rowId xmlns:a16="http://schemas.microsoft.com/office/drawing/2014/main" val="3081152456"/>
                  </a:ext>
                </a:extLst>
              </a:tr>
              <a:tr h="342235">
                <a:tc>
                  <a:txBody>
                    <a:bodyPr/>
                    <a:lstStyle/>
                    <a:p>
                      <a:pPr algn="l" fontAlgn="b"/>
                      <a:r>
                        <a:rPr lang="en-US" sz="2000" b="1" u="none" strike="noStrike" dirty="0">
                          <a:effectLst/>
                        </a:rPr>
                        <a:t>HIV</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4.1 Antiretroviral medicines</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473,944.10 </a:t>
                      </a:r>
                      <a:endParaRPr lang="en-US" sz="2000" b="1" i="0" u="none" strike="noStrike">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444,269.40 </a:t>
                      </a:r>
                      <a:endParaRPr lang="en-US" sz="2000" b="1" i="0" u="none" strike="noStrike">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521,531.80 </a:t>
                      </a:r>
                      <a:endParaRPr lang="en-US" sz="2000" b="1" i="0" u="none" strike="noStrike">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      1,439,745.30 </a:t>
                      </a:r>
                      <a:endParaRPr lang="en-US" sz="2000" b="1" i="0" u="none" strike="noStrike" dirty="0">
                        <a:solidFill>
                          <a:srgbClr val="000000"/>
                        </a:solidFill>
                        <a:effectLst/>
                        <a:latin typeface="Calibri" panose="020F0502020204030204" pitchFamily="34" charset="0"/>
                      </a:endParaRPr>
                    </a:p>
                  </a:txBody>
                  <a:tcPr marL="4840" marR="4840" marT="4840" marB="0" anchor="b"/>
                </a:tc>
                <a:extLst>
                  <a:ext uri="{0D108BD9-81ED-4DB2-BD59-A6C34878D82A}">
                    <a16:rowId xmlns:a16="http://schemas.microsoft.com/office/drawing/2014/main" val="538353462"/>
                  </a:ext>
                </a:extLst>
              </a:tr>
              <a:tr h="342235">
                <a:tc>
                  <a:txBody>
                    <a:bodyPr/>
                    <a:lstStyle/>
                    <a:p>
                      <a:pPr algn="l" fontAlgn="b"/>
                      <a:endParaRPr lang="en-US" sz="2000" b="1" i="0" u="none" strike="noStrike">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5.13 Molecular testing reagents, test kits and consumables</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305,301.00 </a:t>
                      </a:r>
                      <a:endParaRPr lang="en-US" sz="2000" b="1" i="0" u="none" strike="noStrike">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         296,659.00 </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         200,405.00 </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         802,365.00 </a:t>
                      </a:r>
                      <a:endParaRPr lang="en-US" sz="2000" b="1" i="0" u="none" strike="noStrike" dirty="0">
                        <a:solidFill>
                          <a:srgbClr val="000000"/>
                        </a:solidFill>
                        <a:effectLst/>
                        <a:latin typeface="Calibri" panose="020F0502020204030204" pitchFamily="34" charset="0"/>
                      </a:endParaRPr>
                    </a:p>
                  </a:txBody>
                  <a:tcPr marL="4840" marR="4840" marT="4840" marB="0" anchor="b"/>
                </a:tc>
                <a:extLst>
                  <a:ext uri="{0D108BD9-81ED-4DB2-BD59-A6C34878D82A}">
                    <a16:rowId xmlns:a16="http://schemas.microsoft.com/office/drawing/2014/main" val="2739806975"/>
                  </a:ext>
                </a:extLst>
              </a:tr>
              <a:tr h="162248">
                <a:tc>
                  <a:txBody>
                    <a:bodyPr/>
                    <a:lstStyle/>
                    <a:p>
                      <a:pPr algn="l" fontAlgn="b"/>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5.2 Condoms - Male</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           37,647.00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a:effectLst/>
                        </a:rPr>
                        <a:t>           16,242.50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a:effectLst/>
                        </a:rPr>
                        <a:t>           18,467.50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a:effectLst/>
                        </a:rPr>
                        <a:t>           72,357.00 </a:t>
                      </a:r>
                      <a:endParaRPr lang="en-US" sz="2000" b="1" i="0" u="none" strike="noStrike">
                        <a:solidFill>
                          <a:srgbClr val="000000"/>
                        </a:solidFill>
                        <a:effectLst/>
                        <a:latin typeface="Calibri" panose="020F0502020204030204" pitchFamily="34" charset="0"/>
                      </a:endParaRPr>
                    </a:p>
                  </a:txBody>
                  <a:tcPr marL="4840" marR="4840" marT="4840" marB="0"/>
                </a:tc>
                <a:extLst>
                  <a:ext uri="{0D108BD9-81ED-4DB2-BD59-A6C34878D82A}">
                    <a16:rowId xmlns:a16="http://schemas.microsoft.com/office/drawing/2014/main" val="3517840409"/>
                  </a:ext>
                </a:extLst>
              </a:tr>
              <a:tr h="342235">
                <a:tc>
                  <a:txBody>
                    <a:bodyPr/>
                    <a:lstStyle/>
                    <a:p>
                      <a:pPr algn="l" fontAlgn="b"/>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5.4 Rapid Diagnostic Tests</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202,851.80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220,263.50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a:effectLst/>
                        </a:rPr>
                        <a:t>         208,254.50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631,369.80 </a:t>
                      </a:r>
                      <a:endParaRPr lang="en-US" sz="2000" b="1" i="0" u="none" strike="noStrike" dirty="0">
                        <a:solidFill>
                          <a:srgbClr val="000000"/>
                        </a:solidFill>
                        <a:effectLst/>
                        <a:latin typeface="Calibri" panose="020F0502020204030204" pitchFamily="34" charset="0"/>
                      </a:endParaRPr>
                    </a:p>
                  </a:txBody>
                  <a:tcPr marL="4840" marR="4840" marT="4840" marB="0"/>
                </a:tc>
                <a:extLst>
                  <a:ext uri="{0D108BD9-81ED-4DB2-BD59-A6C34878D82A}">
                    <a16:rowId xmlns:a16="http://schemas.microsoft.com/office/drawing/2014/main" val="2332640948"/>
                  </a:ext>
                </a:extLst>
              </a:tr>
              <a:tr h="342235">
                <a:tc>
                  <a:txBody>
                    <a:bodyPr/>
                    <a:lstStyle/>
                    <a:p>
                      <a:pPr algn="l" fontAlgn="b"/>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5.8 Other consumables</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              9,400.00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4,400.00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a:effectLst/>
                        </a:rPr>
                        <a:t>              5,600.00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19,400.00 </a:t>
                      </a:r>
                      <a:endParaRPr lang="en-US" sz="2000" b="1" i="0" u="none" strike="noStrike" dirty="0">
                        <a:solidFill>
                          <a:srgbClr val="000000"/>
                        </a:solidFill>
                        <a:effectLst/>
                        <a:latin typeface="Calibri" panose="020F0502020204030204" pitchFamily="34" charset="0"/>
                      </a:endParaRPr>
                    </a:p>
                  </a:txBody>
                  <a:tcPr marL="4840" marR="4840" marT="4840" marB="0"/>
                </a:tc>
                <a:extLst>
                  <a:ext uri="{0D108BD9-81ED-4DB2-BD59-A6C34878D82A}">
                    <a16:rowId xmlns:a16="http://schemas.microsoft.com/office/drawing/2014/main" val="1558998686"/>
                  </a:ext>
                </a:extLst>
              </a:tr>
              <a:tr h="342235">
                <a:tc>
                  <a:txBody>
                    <a:bodyPr/>
                    <a:lstStyle/>
                    <a:p>
                      <a:pPr algn="l" fontAlgn="b"/>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7.1 Procurement agent and handling fees</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15,547.07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14,304.07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15,273.99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45,125.12 </a:t>
                      </a:r>
                      <a:endParaRPr lang="en-US" sz="2000" b="1" i="0" u="none" strike="noStrike" dirty="0">
                        <a:solidFill>
                          <a:srgbClr val="000000"/>
                        </a:solidFill>
                        <a:effectLst/>
                        <a:latin typeface="Calibri" panose="020F0502020204030204" pitchFamily="34" charset="0"/>
                      </a:endParaRPr>
                    </a:p>
                  </a:txBody>
                  <a:tcPr marL="4840" marR="4840" marT="4840" marB="0"/>
                </a:tc>
                <a:extLst>
                  <a:ext uri="{0D108BD9-81ED-4DB2-BD59-A6C34878D82A}">
                    <a16:rowId xmlns:a16="http://schemas.microsoft.com/office/drawing/2014/main" val="3724555073"/>
                  </a:ext>
                </a:extLst>
              </a:tr>
              <a:tr h="342235">
                <a:tc>
                  <a:txBody>
                    <a:bodyPr/>
                    <a:lstStyle/>
                    <a:p>
                      <a:pPr algn="l" fontAlgn="b"/>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7.2 Freight and insurance costs</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189,152.32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180,914.66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180,109.49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550,176.46 </a:t>
                      </a:r>
                      <a:endParaRPr lang="en-US" sz="2000" b="1" i="0" u="none" strike="noStrike" dirty="0">
                        <a:solidFill>
                          <a:srgbClr val="000000"/>
                        </a:solidFill>
                        <a:effectLst/>
                        <a:latin typeface="Calibri" panose="020F0502020204030204" pitchFamily="34" charset="0"/>
                      </a:endParaRPr>
                    </a:p>
                  </a:txBody>
                  <a:tcPr marL="4840" marR="4840" marT="4840" marB="0"/>
                </a:tc>
                <a:extLst>
                  <a:ext uri="{0D108BD9-81ED-4DB2-BD59-A6C34878D82A}">
                    <a16:rowId xmlns:a16="http://schemas.microsoft.com/office/drawing/2014/main" val="2178091684"/>
                  </a:ext>
                </a:extLst>
              </a:tr>
              <a:tr h="342235">
                <a:tc>
                  <a:txBody>
                    <a:bodyPr/>
                    <a:lstStyle/>
                    <a:p>
                      <a:pPr algn="l" fontAlgn="b"/>
                      <a:endParaRPr lang="en-US" sz="2000" b="1" i="0" u="none" strike="noStrike">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7.5 Quality assurance and quality control costs (QA/QC)</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a:effectLst/>
                        </a:rPr>
                        <a:t>              2,352.35 </a:t>
                      </a:r>
                      <a:endParaRPr lang="en-US" sz="2000" b="1" i="0" u="none" strike="noStrike">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1,032.13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1,203.38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4,587.85 </a:t>
                      </a:r>
                      <a:endParaRPr lang="en-US" sz="2000" b="1" i="0" u="none" strike="noStrike" dirty="0">
                        <a:solidFill>
                          <a:srgbClr val="000000"/>
                        </a:solidFill>
                        <a:effectLst/>
                        <a:latin typeface="Calibri" panose="020F0502020204030204" pitchFamily="34" charset="0"/>
                      </a:endParaRPr>
                    </a:p>
                  </a:txBody>
                  <a:tcPr marL="4840" marR="4840" marT="4840" marB="0"/>
                </a:tc>
                <a:extLst>
                  <a:ext uri="{0D108BD9-81ED-4DB2-BD59-A6C34878D82A}">
                    <a16:rowId xmlns:a16="http://schemas.microsoft.com/office/drawing/2014/main" val="2226379682"/>
                  </a:ext>
                </a:extLst>
              </a:tr>
              <a:tr h="342235">
                <a:tc>
                  <a:txBody>
                    <a:bodyPr/>
                    <a:lstStyle/>
                    <a:p>
                      <a:pPr algn="l" fontAlgn="b"/>
                      <a:r>
                        <a:rPr lang="en-US" sz="2000" b="1" u="none" strike="noStrike" dirty="0">
                          <a:effectLst/>
                        </a:rPr>
                        <a:t>Total ($US)</a:t>
                      </a:r>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endParaRPr lang="en-US" sz="2000" b="1" i="0" u="none" strike="noStrike" dirty="0">
                        <a:solidFill>
                          <a:srgbClr val="000000"/>
                        </a:solidFill>
                        <a:effectLst/>
                        <a:latin typeface="Calibri" panose="020F0502020204030204" pitchFamily="34" charset="0"/>
                      </a:endParaRPr>
                    </a:p>
                  </a:txBody>
                  <a:tcPr marL="4840" marR="4840" marT="4840" marB="0" anchor="b"/>
                </a:tc>
                <a:tc>
                  <a:txBody>
                    <a:bodyPr/>
                    <a:lstStyle/>
                    <a:p>
                      <a:pPr algn="l" fontAlgn="b"/>
                      <a:r>
                        <a:rPr lang="en-US" sz="2000" b="1" u="none" strike="noStrike" dirty="0">
                          <a:effectLst/>
                        </a:rPr>
                        <a:t>      1,236,195.64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1,178,085.25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1,150,845.65 </a:t>
                      </a:r>
                      <a:endParaRPr lang="en-US" sz="2000" b="1" i="0" u="none" strike="noStrike" dirty="0">
                        <a:solidFill>
                          <a:srgbClr val="000000"/>
                        </a:solidFill>
                        <a:effectLst/>
                        <a:latin typeface="Calibri" panose="020F0502020204030204" pitchFamily="34" charset="0"/>
                      </a:endParaRPr>
                    </a:p>
                  </a:txBody>
                  <a:tcPr marL="4840" marR="4840" marT="4840" marB="0"/>
                </a:tc>
                <a:tc>
                  <a:txBody>
                    <a:bodyPr/>
                    <a:lstStyle/>
                    <a:p>
                      <a:pPr algn="l" fontAlgn="b"/>
                      <a:r>
                        <a:rPr lang="en-US" sz="2000" b="1" u="none" strike="noStrike" dirty="0">
                          <a:effectLst/>
                        </a:rPr>
                        <a:t>      3,565,126.53 </a:t>
                      </a:r>
                      <a:endParaRPr lang="en-US" sz="2000" b="1" i="0" u="none" strike="noStrike" dirty="0">
                        <a:solidFill>
                          <a:srgbClr val="000000"/>
                        </a:solidFill>
                        <a:effectLst/>
                        <a:latin typeface="Calibri" panose="020F0502020204030204" pitchFamily="34" charset="0"/>
                      </a:endParaRPr>
                    </a:p>
                  </a:txBody>
                  <a:tcPr marL="4840" marR="4840" marT="4840" marB="0"/>
                </a:tc>
                <a:extLst>
                  <a:ext uri="{0D108BD9-81ED-4DB2-BD59-A6C34878D82A}">
                    <a16:rowId xmlns:a16="http://schemas.microsoft.com/office/drawing/2014/main" val="1620985874"/>
                  </a:ext>
                </a:extLst>
              </a:tr>
            </a:tbl>
          </a:graphicData>
        </a:graphic>
      </p:graphicFrame>
    </p:spTree>
    <p:extLst>
      <p:ext uri="{BB962C8B-B14F-4D97-AF65-F5344CB8AC3E}">
        <p14:creationId xmlns:p14="http://schemas.microsoft.com/office/powerpoint/2010/main" val="77867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96C0-6C5B-4AD1-BDEB-9083017B499A}"/>
              </a:ext>
            </a:extLst>
          </p:cNvPr>
          <p:cNvSpPr>
            <a:spLocks noGrp="1"/>
          </p:cNvSpPr>
          <p:nvPr>
            <p:ph type="title"/>
          </p:nvPr>
        </p:nvSpPr>
        <p:spPr>
          <a:xfrm>
            <a:off x="838200" y="365125"/>
            <a:ext cx="10515600" cy="899647"/>
          </a:xfrm>
        </p:spPr>
        <p:txBody>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HANSA2 - Project Preparation, (Cont1)</a:t>
            </a:r>
            <a:endParaRPr lang="en-US" dirty="0"/>
          </a:p>
        </p:txBody>
      </p:sp>
      <p:sp>
        <p:nvSpPr>
          <p:cNvPr id="3" name="Content Placeholder 2">
            <a:extLst>
              <a:ext uri="{FF2B5EF4-FFF2-40B4-BE49-F238E27FC236}">
                <a16:creationId xmlns:a16="http://schemas.microsoft.com/office/drawing/2014/main" id="{FEBF7AD9-5593-47A5-8A11-59FAFCE67FB8}"/>
              </a:ext>
            </a:extLst>
          </p:cNvPr>
          <p:cNvSpPr>
            <a:spLocks noGrp="1"/>
          </p:cNvSpPr>
          <p:nvPr>
            <p:ph idx="1"/>
          </p:nvPr>
        </p:nvSpPr>
        <p:spPr>
          <a:xfrm>
            <a:off x="838200" y="1305857"/>
            <a:ext cx="10242176" cy="899646"/>
          </a:xfrm>
        </p:spPr>
        <p:txBody>
          <a:bodyPr/>
          <a:lstStyle/>
          <a:p>
            <a:r>
              <a:rPr lang="en-US" dirty="0"/>
              <a:t>The disbursement schedule to technical and development partners for technical assistance is planned as follows: </a:t>
            </a:r>
          </a:p>
        </p:txBody>
      </p:sp>
      <p:sp>
        <p:nvSpPr>
          <p:cNvPr id="4" name="Slide Number Placeholder 3">
            <a:extLst>
              <a:ext uri="{FF2B5EF4-FFF2-40B4-BE49-F238E27FC236}">
                <a16:creationId xmlns:a16="http://schemas.microsoft.com/office/drawing/2014/main" id="{38DCCC9F-2D9E-44AA-8C57-A10F0184DDBB}"/>
              </a:ext>
            </a:extLst>
          </p:cNvPr>
          <p:cNvSpPr>
            <a:spLocks noGrp="1"/>
          </p:cNvSpPr>
          <p:nvPr>
            <p:ph type="sldNum" sz="quarter" idx="12"/>
          </p:nvPr>
        </p:nvSpPr>
        <p:spPr/>
        <p:txBody>
          <a:bodyPr/>
          <a:lstStyle/>
          <a:p>
            <a:fld id="{DE55F050-0DEA-414B-B82C-799239A7D53B}" type="slidenum">
              <a:rPr lang="en-US" smtClean="0"/>
              <a:t>8</a:t>
            </a:fld>
            <a:endParaRPr lang="en-US"/>
          </a:p>
        </p:txBody>
      </p:sp>
      <p:pic>
        <p:nvPicPr>
          <p:cNvPr id="5" name="Picture 4">
            <a:extLst>
              <a:ext uri="{FF2B5EF4-FFF2-40B4-BE49-F238E27FC236}">
                <a16:creationId xmlns:a16="http://schemas.microsoft.com/office/drawing/2014/main" id="{6DF589CD-1BAC-4A62-A64B-F6EF77FF5BB7}"/>
              </a:ext>
            </a:extLst>
          </p:cNvPr>
          <p:cNvPicPr>
            <a:picLocks noChangeAspect="1"/>
          </p:cNvPicPr>
          <p:nvPr/>
        </p:nvPicPr>
        <p:blipFill>
          <a:blip r:embed="rId2"/>
          <a:stretch>
            <a:fillRect/>
          </a:stretch>
        </p:blipFill>
        <p:spPr>
          <a:xfrm>
            <a:off x="1658471" y="2145368"/>
            <a:ext cx="8741238" cy="4210981"/>
          </a:xfrm>
          <a:prstGeom prst="rect">
            <a:avLst/>
          </a:prstGeom>
        </p:spPr>
      </p:pic>
    </p:spTree>
    <p:extLst>
      <p:ext uri="{BB962C8B-B14F-4D97-AF65-F5344CB8AC3E}">
        <p14:creationId xmlns:p14="http://schemas.microsoft.com/office/powerpoint/2010/main" val="374007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0F9B1F-21B8-47FA-ACB5-1F5796D67F0D}"/>
              </a:ext>
            </a:extLst>
          </p:cNvPr>
          <p:cNvSpPr txBox="1">
            <a:spLocks/>
          </p:cNvSpPr>
          <p:nvPr/>
        </p:nvSpPr>
        <p:spPr>
          <a:xfrm>
            <a:off x="172002" y="144905"/>
            <a:ext cx="11704312" cy="8740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4472C4">
                    <a:lumMod val="50000"/>
                  </a:srgbClr>
                </a:solidFill>
                <a:effectLst/>
                <a:uLnTx/>
                <a:uFillTx/>
                <a:latin typeface="Franklin Gothic Demi" panose="020B0703020102020204" pitchFamily="34" charset="0"/>
                <a:ea typeface="Ebrima" panose="02000000000000000000" pitchFamily="2" charset="0"/>
                <a:cs typeface="Ebrima" panose="02000000000000000000" pitchFamily="2" charset="0"/>
                <a:sym typeface="Roboto Condensed"/>
              </a:rPr>
              <a:t>Improving quality and access to essential health services through integrated PHC service delivery</a:t>
            </a:r>
            <a:endParaRPr kumimoji="0" lang="en-US" sz="2800" b="1" i="0" u="none" strike="noStrike" kern="0" cap="none" spc="0" normalizeH="0" baseline="0" noProof="0" dirty="0">
              <a:ln>
                <a:noFill/>
              </a:ln>
              <a:solidFill>
                <a:srgbClr val="4472C4">
                  <a:lumMod val="50000"/>
                </a:srgbClr>
              </a:solidFill>
              <a:effectLst/>
              <a:uLnTx/>
              <a:uFillTx/>
              <a:latin typeface="Franklin Gothic Demi" panose="020B0703020102020204" pitchFamily="34" charset="0"/>
              <a:ea typeface="Ebrima" panose="02000000000000000000" pitchFamily="2" charset="0"/>
              <a:cs typeface="Ebrima" panose="02000000000000000000" pitchFamily="2" charset="0"/>
            </a:endParaRPr>
          </a:p>
        </p:txBody>
      </p:sp>
      <p:cxnSp>
        <p:nvCxnSpPr>
          <p:cNvPr id="7" name="Straight Connector 6">
            <a:extLst>
              <a:ext uri="{FF2B5EF4-FFF2-40B4-BE49-F238E27FC236}">
                <a16:creationId xmlns:a16="http://schemas.microsoft.com/office/drawing/2014/main" id="{A46722C3-FA4F-4A71-A916-502423FDC8E2}"/>
              </a:ext>
            </a:extLst>
          </p:cNvPr>
          <p:cNvCxnSpPr/>
          <p:nvPr/>
        </p:nvCxnSpPr>
        <p:spPr>
          <a:xfrm>
            <a:off x="0" y="1592860"/>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8B31F66-E2AD-4E7F-BF72-DCA0EB419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F053A-9E31-435A-911A-19F925B353B1}" type="slidenum">
              <a:rPr kumimoji="0" lang="en-US" sz="1200" b="0" i="0" u="none" strike="noStrike" kern="1200" cap="none" spc="0" normalizeH="0" baseline="0" noProof="0" smtClean="0">
                <a:ln>
                  <a:noFill/>
                </a:ln>
                <a:solidFill>
                  <a:srgbClr val="4472C4">
                    <a:lumMod val="50000"/>
                  </a:srgbClr>
                </a:solidFill>
                <a:effectLst/>
                <a:uLnTx/>
                <a:uFillTx/>
                <a:latin typeface="Franklin Gothic Demi" panose="020B07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472C4">
                  <a:lumMod val="50000"/>
                </a:srgbClr>
              </a:solidFill>
              <a:effectLst/>
              <a:uLnTx/>
              <a:uFillTx/>
              <a:latin typeface="Franklin Gothic Demi" panose="020B0703020102020204" pitchFamily="34" charset="0"/>
              <a:ea typeface="+mn-ea"/>
              <a:cs typeface="+mn-cs"/>
            </a:endParaRPr>
          </a:p>
        </p:txBody>
      </p:sp>
      <p:grpSp>
        <p:nvGrpSpPr>
          <p:cNvPr id="5" name="Group 4">
            <a:extLst>
              <a:ext uri="{FF2B5EF4-FFF2-40B4-BE49-F238E27FC236}">
                <a16:creationId xmlns:a16="http://schemas.microsoft.com/office/drawing/2014/main" id="{2F9DAD46-1780-4055-AAE0-7040B0056231}"/>
              </a:ext>
            </a:extLst>
          </p:cNvPr>
          <p:cNvGrpSpPr/>
          <p:nvPr/>
        </p:nvGrpSpPr>
        <p:grpSpPr>
          <a:xfrm>
            <a:off x="241425" y="1101315"/>
            <a:ext cx="3846356" cy="4604631"/>
            <a:chOff x="642323" y="1339046"/>
            <a:chExt cx="3846356" cy="4604631"/>
          </a:xfrm>
        </p:grpSpPr>
        <p:sp>
          <p:nvSpPr>
            <p:cNvPr id="8" name="Rectangle: Rounded Corners 7">
              <a:extLst>
                <a:ext uri="{FF2B5EF4-FFF2-40B4-BE49-F238E27FC236}">
                  <a16:creationId xmlns:a16="http://schemas.microsoft.com/office/drawing/2014/main" id="{BD8FD077-E4C2-48F4-9289-2973EE4EC799}"/>
                </a:ext>
              </a:extLst>
            </p:cNvPr>
            <p:cNvSpPr/>
            <p:nvPr/>
          </p:nvSpPr>
          <p:spPr>
            <a:xfrm>
              <a:off x="642323" y="1339046"/>
              <a:ext cx="3780136" cy="4604631"/>
            </a:xfrm>
            <a:prstGeom prst="roundRect">
              <a:avLst>
                <a:gd name="adj" fmla="val 3401"/>
              </a:avLst>
            </a:prstGeom>
            <a:solidFill>
              <a:srgbClr val="FFFFF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ranklin Gothic Medium Cond" panose="020B06060304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EF6B41A8-3DAD-4A69-9135-3D686729857B}"/>
                </a:ext>
              </a:extLst>
            </p:cNvPr>
            <p:cNvPicPr>
              <a:picLocks noChangeAspect="1"/>
            </p:cNvPicPr>
            <p:nvPr/>
          </p:nvPicPr>
          <p:blipFill>
            <a:blip r:embed="rId2"/>
            <a:stretch>
              <a:fillRect/>
            </a:stretch>
          </p:blipFill>
          <p:spPr>
            <a:xfrm>
              <a:off x="841589" y="1878535"/>
              <a:ext cx="597409" cy="527728"/>
            </a:xfrm>
            <a:prstGeom prst="rect">
              <a:avLst/>
            </a:prstGeom>
          </p:spPr>
        </p:pic>
        <p:pic>
          <p:nvPicPr>
            <p:cNvPr id="12" name="Picture 4" descr="medical supplies – Ashtons Hospital Pharmacy">
              <a:extLst>
                <a:ext uri="{FF2B5EF4-FFF2-40B4-BE49-F238E27FC236}">
                  <a16:creationId xmlns:a16="http://schemas.microsoft.com/office/drawing/2014/main" id="{1E474C89-2495-4711-9911-6F6D6BE54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35" y="2607787"/>
              <a:ext cx="436717" cy="467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Worker Icons - Download 51 Free Worker icons here">
              <a:extLst>
                <a:ext uri="{FF2B5EF4-FFF2-40B4-BE49-F238E27FC236}">
                  <a16:creationId xmlns:a16="http://schemas.microsoft.com/office/drawing/2014/main" id="{B9478742-2FA0-4B12-A9CE-C301B5BE3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17" y="3256652"/>
              <a:ext cx="448953" cy="4801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Management Icon at Vectorified.com | Collection of Management Icon free for  personal use">
              <a:extLst>
                <a:ext uri="{FF2B5EF4-FFF2-40B4-BE49-F238E27FC236}">
                  <a16:creationId xmlns:a16="http://schemas.microsoft.com/office/drawing/2014/main" id="{22FA5523-416F-4909-A19B-5E1331A642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817" y="3939614"/>
              <a:ext cx="448953" cy="465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DHIS | OpenHIE">
              <a:extLst>
                <a:ext uri="{FF2B5EF4-FFF2-40B4-BE49-F238E27FC236}">
                  <a16:creationId xmlns:a16="http://schemas.microsoft.com/office/drawing/2014/main" id="{CBC9B110-FB0B-4A6C-A107-D50ACB44D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025" y="4641811"/>
              <a:ext cx="654537" cy="342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75DA8D2-A2EB-4DB1-B5CB-4C892DD3D32E}"/>
                </a:ext>
              </a:extLst>
            </p:cNvPr>
            <p:cNvSpPr txBox="1"/>
            <p:nvPr/>
          </p:nvSpPr>
          <p:spPr>
            <a:xfrm>
              <a:off x="1467562" y="1897664"/>
              <a:ext cx="2812162" cy="442035"/>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9B4332"/>
                  </a:solidFill>
                  <a:effectLst/>
                  <a:uLnTx/>
                  <a:uFillTx/>
                  <a:latin typeface="Franklin Gothic Demi" panose="020B0703020102020204" pitchFamily="34" charset="0"/>
                  <a:ea typeface="+mn-ea"/>
                  <a:cs typeface="Arial" panose="020B0604020202020204" pitchFamily="34" charset="0"/>
                </a:rPr>
                <a:t>Improving quality of primary health care using QPS as management tools</a:t>
              </a:r>
            </a:p>
          </p:txBody>
        </p:sp>
        <p:sp>
          <p:nvSpPr>
            <p:cNvPr id="18" name="TextBox 17">
              <a:extLst>
                <a:ext uri="{FF2B5EF4-FFF2-40B4-BE49-F238E27FC236}">
                  <a16:creationId xmlns:a16="http://schemas.microsoft.com/office/drawing/2014/main" id="{B01B9BEF-5101-44EA-A5CB-F4F4523397D8}"/>
                </a:ext>
              </a:extLst>
            </p:cNvPr>
            <p:cNvSpPr txBox="1"/>
            <p:nvPr/>
          </p:nvSpPr>
          <p:spPr>
            <a:xfrm>
              <a:off x="1483256" y="2588289"/>
              <a:ext cx="2812162" cy="442035"/>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00A79D"/>
                  </a:solidFill>
                  <a:effectLst/>
                  <a:uLnTx/>
                  <a:uFillTx/>
                  <a:latin typeface="Franklin Gothic Demi" panose="020B0703020102020204" pitchFamily="34" charset="0"/>
                  <a:ea typeface="+mn-ea"/>
                  <a:cs typeface="Arial" panose="020B0604020202020204" pitchFamily="34" charset="0"/>
                </a:rPr>
                <a:t>Supply of essential drugs and supplies at Health Center</a:t>
              </a:r>
            </a:p>
          </p:txBody>
        </p:sp>
        <p:sp>
          <p:nvSpPr>
            <p:cNvPr id="19" name="TextBox 18">
              <a:extLst>
                <a:ext uri="{FF2B5EF4-FFF2-40B4-BE49-F238E27FC236}">
                  <a16:creationId xmlns:a16="http://schemas.microsoft.com/office/drawing/2014/main" id="{7A2CD097-F44C-437D-A150-B5241B7AD0CD}"/>
                </a:ext>
              </a:extLst>
            </p:cNvPr>
            <p:cNvSpPr txBox="1"/>
            <p:nvPr/>
          </p:nvSpPr>
          <p:spPr>
            <a:xfrm>
              <a:off x="1499431" y="3275722"/>
              <a:ext cx="2812162" cy="442035"/>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FFC000">
                      <a:lumMod val="75000"/>
                    </a:srgbClr>
                  </a:solidFill>
                  <a:effectLst/>
                  <a:uLnTx/>
                  <a:uFillTx/>
                  <a:latin typeface="Franklin Gothic Demi" panose="020B0703020102020204" pitchFamily="34" charset="0"/>
                  <a:ea typeface="+mn-ea"/>
                  <a:cs typeface="Arial" panose="020B0604020202020204" pitchFamily="34" charset="0"/>
                </a:rPr>
                <a:t>Deployment of trained clinical health worker at Health Center</a:t>
              </a:r>
            </a:p>
          </p:txBody>
        </p:sp>
        <p:sp>
          <p:nvSpPr>
            <p:cNvPr id="20" name="TextBox 19">
              <a:extLst>
                <a:ext uri="{FF2B5EF4-FFF2-40B4-BE49-F238E27FC236}">
                  <a16:creationId xmlns:a16="http://schemas.microsoft.com/office/drawing/2014/main" id="{EE2590F7-B56E-44E1-8789-D0550E4E2C9A}"/>
                </a:ext>
              </a:extLst>
            </p:cNvPr>
            <p:cNvSpPr txBox="1"/>
            <p:nvPr/>
          </p:nvSpPr>
          <p:spPr>
            <a:xfrm>
              <a:off x="1498171" y="3954645"/>
              <a:ext cx="2812162" cy="442035"/>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698731"/>
                  </a:solidFill>
                  <a:effectLst/>
                  <a:uLnTx/>
                  <a:uFillTx/>
                  <a:latin typeface="Franklin Gothic Demi" panose="020B0703020102020204" pitchFamily="34" charset="0"/>
                  <a:ea typeface="+mn-ea"/>
                  <a:cs typeface="Arial" panose="020B0604020202020204" pitchFamily="34" charset="0"/>
                </a:rPr>
                <a:t>Financial management for Health Center (planning, reporting, and evaluation)</a:t>
              </a:r>
            </a:p>
          </p:txBody>
        </p:sp>
        <p:sp>
          <p:nvSpPr>
            <p:cNvPr id="21" name="TextBox 20">
              <a:extLst>
                <a:ext uri="{FF2B5EF4-FFF2-40B4-BE49-F238E27FC236}">
                  <a16:creationId xmlns:a16="http://schemas.microsoft.com/office/drawing/2014/main" id="{8E4E01CB-1B39-4126-B5DD-60DB06FB3609}"/>
                </a:ext>
              </a:extLst>
            </p:cNvPr>
            <p:cNvSpPr txBox="1"/>
            <p:nvPr/>
          </p:nvSpPr>
          <p:spPr>
            <a:xfrm>
              <a:off x="1542973" y="4673494"/>
              <a:ext cx="2812162" cy="257369"/>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1D5288"/>
                  </a:solidFill>
                  <a:effectLst/>
                  <a:uLnTx/>
                  <a:uFillTx/>
                  <a:latin typeface="Franklin Gothic Demi" panose="020B0703020102020204" pitchFamily="34" charset="0"/>
                  <a:ea typeface="+mn-ea"/>
                  <a:cs typeface="Arial" panose="020B0604020202020204" pitchFamily="34" charset="0"/>
                </a:rPr>
                <a:t>Data for Planning and Management</a:t>
              </a:r>
            </a:p>
          </p:txBody>
        </p:sp>
        <p:pic>
          <p:nvPicPr>
            <p:cNvPr id="34" name="Picture 33">
              <a:extLst>
                <a:ext uri="{FF2B5EF4-FFF2-40B4-BE49-F238E27FC236}">
                  <a16:creationId xmlns:a16="http://schemas.microsoft.com/office/drawing/2014/main" id="{E46366E7-6DCD-47B6-B2F7-56A01D4260CF}"/>
                </a:ext>
              </a:extLst>
            </p:cNvPr>
            <p:cNvPicPr>
              <a:picLocks noChangeAspect="1"/>
            </p:cNvPicPr>
            <p:nvPr/>
          </p:nvPicPr>
          <p:blipFill>
            <a:blip r:embed="rId7"/>
            <a:stretch>
              <a:fillRect/>
            </a:stretch>
          </p:blipFill>
          <p:spPr>
            <a:xfrm>
              <a:off x="940249" y="5307078"/>
              <a:ext cx="400089" cy="445534"/>
            </a:xfrm>
            <a:prstGeom prst="rect">
              <a:avLst/>
            </a:prstGeom>
          </p:spPr>
        </p:pic>
        <p:sp>
          <p:nvSpPr>
            <p:cNvPr id="35" name="TextBox 34">
              <a:extLst>
                <a:ext uri="{FF2B5EF4-FFF2-40B4-BE49-F238E27FC236}">
                  <a16:creationId xmlns:a16="http://schemas.microsoft.com/office/drawing/2014/main" id="{4462ED6B-5DE2-4A2B-B05F-B798BCFFF9E8}"/>
                </a:ext>
              </a:extLst>
            </p:cNvPr>
            <p:cNvSpPr txBox="1"/>
            <p:nvPr/>
          </p:nvSpPr>
          <p:spPr>
            <a:xfrm>
              <a:off x="1540411" y="5304401"/>
              <a:ext cx="2948268" cy="442035"/>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ED7D31">
                      <a:lumMod val="75000"/>
                    </a:srgbClr>
                  </a:solidFill>
                  <a:effectLst/>
                  <a:uLnTx/>
                  <a:uFillTx/>
                  <a:latin typeface="Franklin Gothic Demi" panose="020B0703020102020204" pitchFamily="34" charset="0"/>
                  <a:ea typeface="+mn-ea"/>
                  <a:cs typeface="Arial" panose="020B0604020202020204" pitchFamily="34" charset="0"/>
                </a:rPr>
                <a:t>Health security and pandemic preparedness</a:t>
              </a:r>
            </a:p>
          </p:txBody>
        </p:sp>
      </p:grpSp>
      <p:grpSp>
        <p:nvGrpSpPr>
          <p:cNvPr id="51" name="Group 50">
            <a:extLst>
              <a:ext uri="{FF2B5EF4-FFF2-40B4-BE49-F238E27FC236}">
                <a16:creationId xmlns:a16="http://schemas.microsoft.com/office/drawing/2014/main" id="{99134E10-9FAD-4606-B0CE-836F0D6C00C4}"/>
              </a:ext>
            </a:extLst>
          </p:cNvPr>
          <p:cNvGrpSpPr/>
          <p:nvPr/>
        </p:nvGrpSpPr>
        <p:grpSpPr>
          <a:xfrm>
            <a:off x="7972004" y="1094305"/>
            <a:ext cx="4130935" cy="4698240"/>
            <a:chOff x="5996045" y="1614251"/>
            <a:chExt cx="4130935" cy="4298141"/>
          </a:xfrm>
        </p:grpSpPr>
        <p:sp>
          <p:nvSpPr>
            <p:cNvPr id="23" name="Rectangle: Rounded Corners 22">
              <a:extLst>
                <a:ext uri="{FF2B5EF4-FFF2-40B4-BE49-F238E27FC236}">
                  <a16:creationId xmlns:a16="http://schemas.microsoft.com/office/drawing/2014/main" id="{7BC0B5B2-2877-418F-82B8-0D2455E72A66}"/>
                </a:ext>
              </a:extLst>
            </p:cNvPr>
            <p:cNvSpPr/>
            <p:nvPr/>
          </p:nvSpPr>
          <p:spPr>
            <a:xfrm>
              <a:off x="5996045" y="1614251"/>
              <a:ext cx="4130935" cy="4298141"/>
            </a:xfrm>
            <a:prstGeom prst="roundRect">
              <a:avLst>
                <a:gd name="adj" fmla="val 3401"/>
              </a:avLst>
            </a:prstGeom>
            <a:solidFill>
              <a:srgbClr val="FEF0F2"/>
            </a:solidFill>
            <a:ln>
              <a:solidFill>
                <a:srgbClr val="9B4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526A28A7-084A-4184-B4BC-EEED6CC711B0}"/>
                </a:ext>
              </a:extLst>
            </p:cNvPr>
            <p:cNvPicPr>
              <a:picLocks noChangeAspect="1"/>
            </p:cNvPicPr>
            <p:nvPr/>
          </p:nvPicPr>
          <p:blipFill>
            <a:blip r:embed="rId8"/>
            <a:stretch>
              <a:fillRect/>
            </a:stretch>
          </p:blipFill>
          <p:spPr>
            <a:xfrm>
              <a:off x="6178336" y="2063297"/>
              <a:ext cx="436717" cy="485350"/>
            </a:xfrm>
            <a:prstGeom prst="rect">
              <a:avLst/>
            </a:prstGeom>
          </p:spPr>
        </p:pic>
        <p:sp>
          <p:nvSpPr>
            <p:cNvPr id="17" name="TextBox 16">
              <a:extLst>
                <a:ext uri="{FF2B5EF4-FFF2-40B4-BE49-F238E27FC236}">
                  <a16:creationId xmlns:a16="http://schemas.microsoft.com/office/drawing/2014/main" id="{EA7E057D-AC49-4481-86DD-443F3178EC30}"/>
                </a:ext>
              </a:extLst>
            </p:cNvPr>
            <p:cNvSpPr txBox="1"/>
            <p:nvPr/>
          </p:nvSpPr>
          <p:spPr>
            <a:xfrm>
              <a:off x="6733788" y="2177073"/>
              <a:ext cx="3312000" cy="235452"/>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rPr>
                <a:t>Ensuring access to PHC services by the poor</a:t>
              </a:r>
            </a:p>
          </p:txBody>
        </p:sp>
        <p:pic>
          <p:nvPicPr>
            <p:cNvPr id="24" name="Picture 14" descr="JME-Stunting Map 2019 - Infogram">
              <a:extLst>
                <a:ext uri="{FF2B5EF4-FFF2-40B4-BE49-F238E27FC236}">
                  <a16:creationId xmlns:a16="http://schemas.microsoft.com/office/drawing/2014/main" id="{927F6D61-9E82-4C31-8F44-0F32774013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2598" y="2686144"/>
              <a:ext cx="429056" cy="52052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0B60C74-AF0F-4FD9-8170-B21AADA936E2}"/>
                </a:ext>
              </a:extLst>
            </p:cNvPr>
            <p:cNvSpPr txBox="1"/>
            <p:nvPr/>
          </p:nvSpPr>
          <p:spPr>
            <a:xfrm>
              <a:off x="6719491" y="2752957"/>
              <a:ext cx="3312000" cy="404392"/>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00A79D"/>
                  </a:solidFill>
                  <a:effectLst/>
                  <a:uLnTx/>
                  <a:uFillTx/>
                  <a:latin typeface="Franklin Gothic Demi" panose="020B0703020102020204" pitchFamily="34" charset="0"/>
                  <a:ea typeface="+mn-ea"/>
                  <a:cs typeface="Arial" panose="020B0604020202020204" pitchFamily="34" charset="0"/>
                </a:rPr>
                <a:t>Implementation of Integrated Social and Behavioral Change Communication</a:t>
              </a:r>
            </a:p>
          </p:txBody>
        </p:sp>
        <p:pic>
          <p:nvPicPr>
            <p:cNvPr id="26" name="Picture 6" descr="Vaccine Operations - Luma Health">
              <a:extLst>
                <a:ext uri="{FF2B5EF4-FFF2-40B4-BE49-F238E27FC236}">
                  <a16:creationId xmlns:a16="http://schemas.microsoft.com/office/drawing/2014/main" id="{CD8F31E2-0F8B-4420-AFE0-547A03171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4574" y="3974354"/>
              <a:ext cx="449800" cy="3964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Trained 1,500 Nurses And Midwives In Skilled Birth - Health Care Workers Icon, transparent png">
              <a:extLst>
                <a:ext uri="{FF2B5EF4-FFF2-40B4-BE49-F238E27FC236}">
                  <a16:creationId xmlns:a16="http://schemas.microsoft.com/office/drawing/2014/main" id="{E1BE5068-6DDA-459D-8A79-BBF87EA348A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233" t="4774" r="29512" b="4774"/>
            <a:stretch/>
          </p:blipFill>
          <p:spPr bwMode="auto">
            <a:xfrm>
              <a:off x="6237446" y="3332755"/>
              <a:ext cx="286549" cy="52052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C82DA98-66F2-47F6-AC4D-56D1B4D8FCBA}"/>
                </a:ext>
              </a:extLst>
            </p:cNvPr>
            <p:cNvSpPr txBox="1"/>
            <p:nvPr/>
          </p:nvSpPr>
          <p:spPr>
            <a:xfrm>
              <a:off x="6733788" y="3337137"/>
              <a:ext cx="3312000" cy="404392"/>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1D5288"/>
                  </a:solidFill>
                  <a:effectLst/>
                  <a:uLnTx/>
                  <a:uFillTx/>
                  <a:latin typeface="Franklin Gothic Demi" panose="020B0703020102020204" pitchFamily="34" charset="0"/>
                  <a:ea typeface="+mn-ea"/>
                  <a:cs typeface="Arial" panose="020B0604020202020204" pitchFamily="34" charset="0"/>
                </a:rPr>
                <a:t>Integrated outreach services (EPI, FP, ANC, PNC, GMP, HIV, TB) in rural and remote villages </a:t>
              </a:r>
            </a:p>
          </p:txBody>
        </p:sp>
        <p:sp>
          <p:nvSpPr>
            <p:cNvPr id="29" name="TextBox 28">
              <a:extLst>
                <a:ext uri="{FF2B5EF4-FFF2-40B4-BE49-F238E27FC236}">
                  <a16:creationId xmlns:a16="http://schemas.microsoft.com/office/drawing/2014/main" id="{0A3F2D61-B634-447C-8B1E-060677A622CF}"/>
                </a:ext>
              </a:extLst>
            </p:cNvPr>
            <p:cNvSpPr txBox="1"/>
            <p:nvPr/>
          </p:nvSpPr>
          <p:spPr>
            <a:xfrm>
              <a:off x="6814980" y="3974354"/>
              <a:ext cx="3312000" cy="404392"/>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rPr>
                <a:t>Immunization focusing on lowest performing districts and deliveries with SBA</a:t>
              </a:r>
            </a:p>
          </p:txBody>
        </p:sp>
        <p:pic>
          <p:nvPicPr>
            <p:cNvPr id="30" name="Picture 29">
              <a:extLst>
                <a:ext uri="{FF2B5EF4-FFF2-40B4-BE49-F238E27FC236}">
                  <a16:creationId xmlns:a16="http://schemas.microsoft.com/office/drawing/2014/main" id="{F1257F32-2914-453C-A661-12DF18C22CD0}"/>
                </a:ext>
              </a:extLst>
            </p:cNvPr>
            <p:cNvPicPr/>
            <p:nvPr/>
          </p:nvPicPr>
          <p:blipFill rotWithShape="1">
            <a:blip r:embed="rId12">
              <a:extLst>
                <a:ext uri="{28A0092B-C50C-407E-A947-70E740481C1C}">
                  <a14:useLocalDpi xmlns:a14="http://schemas.microsoft.com/office/drawing/2010/main" val="0"/>
                </a:ext>
              </a:extLst>
            </a:blip>
            <a:srcRect l="12064" t="6030" r="12728" b="13173"/>
            <a:stretch/>
          </p:blipFill>
          <p:spPr bwMode="auto">
            <a:xfrm>
              <a:off x="6205677" y="5185302"/>
              <a:ext cx="432886" cy="474449"/>
            </a:xfrm>
            <a:prstGeom prst="rect">
              <a:avLst/>
            </a:prstGeom>
            <a:noFill/>
            <a:ln>
              <a:noFill/>
            </a:ln>
          </p:spPr>
        </p:pic>
        <p:pic>
          <p:nvPicPr>
            <p:cNvPr id="31" name="Picture 30" descr="World Tuberculosis Day 2020: Logo (PNG) - PAHO/WHO | Pan American Health  Organization">
              <a:extLst>
                <a:ext uri="{FF2B5EF4-FFF2-40B4-BE49-F238E27FC236}">
                  <a16:creationId xmlns:a16="http://schemas.microsoft.com/office/drawing/2014/main" id="{ADEEFC0D-9F5E-4EB7-9893-D30665284927}"/>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6258406" y="4590016"/>
              <a:ext cx="327428" cy="357992"/>
            </a:xfrm>
            <a:prstGeom prst="rect">
              <a:avLst/>
            </a:prstGeom>
            <a:noFill/>
            <a:ln>
              <a:noFill/>
            </a:ln>
          </p:spPr>
        </p:pic>
        <p:sp>
          <p:nvSpPr>
            <p:cNvPr id="32" name="TextBox 31">
              <a:extLst>
                <a:ext uri="{FF2B5EF4-FFF2-40B4-BE49-F238E27FC236}">
                  <a16:creationId xmlns:a16="http://schemas.microsoft.com/office/drawing/2014/main" id="{518E9332-FFE6-4251-B606-BC42AE356403}"/>
                </a:ext>
              </a:extLst>
            </p:cNvPr>
            <p:cNvSpPr txBox="1"/>
            <p:nvPr/>
          </p:nvSpPr>
          <p:spPr>
            <a:xfrm>
              <a:off x="6814980" y="4627665"/>
              <a:ext cx="3312000" cy="257369"/>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FFC000">
                      <a:lumMod val="75000"/>
                    </a:srgbClr>
                  </a:solidFill>
                  <a:effectLst/>
                  <a:uLnTx/>
                  <a:uFillTx/>
                  <a:latin typeface="Franklin Gothic Demi" panose="020B0703020102020204" pitchFamily="34" charset="0"/>
                  <a:ea typeface="+mn-ea"/>
                  <a:cs typeface="Arial" panose="020B0604020202020204" pitchFamily="34" charset="0"/>
                </a:rPr>
                <a:t>Notified TB cases of all forms</a:t>
              </a:r>
            </a:p>
          </p:txBody>
        </p:sp>
        <p:sp>
          <p:nvSpPr>
            <p:cNvPr id="33" name="TextBox 32">
              <a:extLst>
                <a:ext uri="{FF2B5EF4-FFF2-40B4-BE49-F238E27FC236}">
                  <a16:creationId xmlns:a16="http://schemas.microsoft.com/office/drawing/2014/main" id="{7B177F05-75DC-4769-BD8B-D29ACD27B88C}"/>
                </a:ext>
              </a:extLst>
            </p:cNvPr>
            <p:cNvSpPr txBox="1"/>
            <p:nvPr/>
          </p:nvSpPr>
          <p:spPr>
            <a:xfrm>
              <a:off x="6774384" y="5150556"/>
              <a:ext cx="3312000" cy="442035"/>
            </a:xfrm>
            <a:prstGeom prst="rect">
              <a:avLst/>
            </a:prstGeom>
            <a:noFill/>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1333"/>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Arial" panose="020B0604020202020204" pitchFamily="34" charset="0"/>
                </a:rPr>
                <a:t>HIV testing among key populations (FSW &amp;MSM) and HIV treatment</a:t>
              </a:r>
            </a:p>
          </p:txBody>
        </p:sp>
        <p:sp>
          <p:nvSpPr>
            <p:cNvPr id="47" name="Text Placeholder 23">
              <a:extLst>
                <a:ext uri="{FF2B5EF4-FFF2-40B4-BE49-F238E27FC236}">
                  <a16:creationId xmlns:a16="http://schemas.microsoft.com/office/drawing/2014/main" id="{877D1497-63D8-4F17-8FA5-7A66CFF2AECA}"/>
                </a:ext>
              </a:extLst>
            </p:cNvPr>
            <p:cNvSpPr txBox="1">
              <a:spLocks/>
            </p:cNvSpPr>
            <p:nvPr/>
          </p:nvSpPr>
          <p:spPr>
            <a:xfrm>
              <a:off x="6704114" y="3085986"/>
              <a:ext cx="1600964" cy="216000"/>
            </a:xfrm>
            <a:prstGeom prst="rect">
              <a:avLst/>
            </a:prstGeom>
          </p:spPr>
          <p:txBody>
            <a:bodyPr lIns="36000" tIns="36000" rIns="36000" bIns="3600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D" sz="1600" b="0" i="0" u="none" strike="noStrike" kern="1200" cap="none" spc="0" normalizeH="0" baseline="0" noProof="0" dirty="0">
                <a:ln>
                  <a:noFill/>
                </a:ln>
                <a:solidFill>
                  <a:srgbClr val="0067BC"/>
                </a:solidFill>
                <a:effectLst/>
                <a:uLnTx/>
                <a:uFillTx/>
                <a:latin typeface="Franklin Gothic Demi" panose="020B0703020102020204" pitchFamily="34" charset="0"/>
                <a:ea typeface="+mn-ea"/>
                <a:cs typeface="+mn-cs"/>
              </a:endParaRPr>
            </a:p>
          </p:txBody>
        </p:sp>
      </p:grpSp>
      <p:sp>
        <p:nvSpPr>
          <p:cNvPr id="54" name="TextBox 53">
            <a:extLst>
              <a:ext uri="{FF2B5EF4-FFF2-40B4-BE49-F238E27FC236}">
                <a16:creationId xmlns:a16="http://schemas.microsoft.com/office/drawing/2014/main" id="{6182336D-5EC3-4528-89C8-2FD762155B0C}"/>
              </a:ext>
            </a:extLst>
          </p:cNvPr>
          <p:cNvSpPr txBox="1"/>
          <p:nvPr/>
        </p:nvSpPr>
        <p:spPr>
          <a:xfrm>
            <a:off x="701673" y="1144840"/>
            <a:ext cx="3068548" cy="380480"/>
          </a:xfrm>
          <a:prstGeom prst="rect">
            <a:avLst/>
          </a:prstGeom>
          <a:no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Strengthening PHC system</a:t>
            </a:r>
          </a:p>
        </p:txBody>
      </p:sp>
      <p:sp>
        <p:nvSpPr>
          <p:cNvPr id="55" name="TextBox 54">
            <a:extLst>
              <a:ext uri="{FF2B5EF4-FFF2-40B4-BE49-F238E27FC236}">
                <a16:creationId xmlns:a16="http://schemas.microsoft.com/office/drawing/2014/main" id="{54584D0D-5FD2-4F90-B26E-ACC6F3E32D5B}"/>
              </a:ext>
            </a:extLst>
          </p:cNvPr>
          <p:cNvSpPr txBox="1"/>
          <p:nvPr/>
        </p:nvSpPr>
        <p:spPr>
          <a:xfrm>
            <a:off x="8353085" y="1101858"/>
            <a:ext cx="3403600" cy="380480"/>
          </a:xfrm>
          <a:prstGeom prst="rect">
            <a:avLst/>
          </a:prstGeom>
          <a:noFill/>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Arial" panose="020B0604020202020204" pitchFamily="34" charset="0"/>
              </a:rPr>
              <a:t>PHC Service Delivery</a:t>
            </a:r>
          </a:p>
        </p:txBody>
      </p:sp>
      <p:grpSp>
        <p:nvGrpSpPr>
          <p:cNvPr id="63" name="Group 62">
            <a:extLst>
              <a:ext uri="{FF2B5EF4-FFF2-40B4-BE49-F238E27FC236}">
                <a16:creationId xmlns:a16="http://schemas.microsoft.com/office/drawing/2014/main" id="{A43CDFC4-721F-4AC8-BCD9-A0885A80ACDE}"/>
              </a:ext>
            </a:extLst>
          </p:cNvPr>
          <p:cNvGrpSpPr/>
          <p:nvPr/>
        </p:nvGrpSpPr>
        <p:grpSpPr>
          <a:xfrm>
            <a:off x="4645973" y="2737419"/>
            <a:ext cx="2712500" cy="1941388"/>
            <a:chOff x="218228" y="5064846"/>
            <a:chExt cx="2291225" cy="3142722"/>
          </a:xfrm>
        </p:grpSpPr>
        <p:sp>
          <p:nvSpPr>
            <p:cNvPr id="56" name="Rectangle: Rounded Corners 55">
              <a:extLst>
                <a:ext uri="{FF2B5EF4-FFF2-40B4-BE49-F238E27FC236}">
                  <a16:creationId xmlns:a16="http://schemas.microsoft.com/office/drawing/2014/main" id="{3DC4E200-A5D6-4D38-8902-D2872923E70F}"/>
                </a:ext>
              </a:extLst>
            </p:cNvPr>
            <p:cNvSpPr/>
            <p:nvPr/>
          </p:nvSpPr>
          <p:spPr>
            <a:xfrm>
              <a:off x="218228" y="5064846"/>
              <a:ext cx="2291225" cy="2790992"/>
            </a:xfrm>
            <a:prstGeom prst="roundRect">
              <a:avLst>
                <a:gd name="adj" fmla="val 3401"/>
              </a:avLst>
            </a:prstGeom>
            <a:solidFill>
              <a:srgbClr val="F3FFF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endParaRPr>
            </a:p>
          </p:txBody>
        </p:sp>
        <p:sp>
          <p:nvSpPr>
            <p:cNvPr id="58" name="TextBox 57">
              <a:extLst>
                <a:ext uri="{FF2B5EF4-FFF2-40B4-BE49-F238E27FC236}">
                  <a16:creationId xmlns:a16="http://schemas.microsoft.com/office/drawing/2014/main" id="{912FB581-0AC4-4B42-98F3-8685CDA85D94}"/>
                </a:ext>
              </a:extLst>
            </p:cNvPr>
            <p:cNvSpPr txBox="1"/>
            <p:nvPr/>
          </p:nvSpPr>
          <p:spPr>
            <a:xfrm>
              <a:off x="251860" y="5068725"/>
              <a:ext cx="2197451" cy="31388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rPr>
                <a:t>Delivery of Quality Essential Health Services Package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Aligned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Essential Health Service Package 2018/20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Policy on PHC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Model Healthy Village 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Integrated Community Health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endParaRPr>
            </a:p>
          </p:txBody>
        </p:sp>
      </p:grpSp>
      <p:pic>
        <p:nvPicPr>
          <p:cNvPr id="6" name="Picture 5">
            <a:extLst>
              <a:ext uri="{FF2B5EF4-FFF2-40B4-BE49-F238E27FC236}">
                <a16:creationId xmlns:a16="http://schemas.microsoft.com/office/drawing/2014/main" id="{990F3FEF-715D-48F5-9809-A054FD1194F4}"/>
              </a:ext>
            </a:extLst>
          </p:cNvPr>
          <p:cNvPicPr>
            <a:picLocks noChangeAspect="1"/>
          </p:cNvPicPr>
          <p:nvPr/>
        </p:nvPicPr>
        <p:blipFill>
          <a:blip r:embed="rId14"/>
          <a:stretch>
            <a:fillRect/>
          </a:stretch>
        </p:blipFill>
        <p:spPr>
          <a:xfrm>
            <a:off x="5569622" y="1941469"/>
            <a:ext cx="833386" cy="723247"/>
          </a:xfrm>
          <a:prstGeom prst="rect">
            <a:avLst/>
          </a:prstGeom>
        </p:spPr>
      </p:pic>
      <p:sp>
        <p:nvSpPr>
          <p:cNvPr id="43" name="Ribbon: Curved and Tilted Up 42">
            <a:extLst>
              <a:ext uri="{FF2B5EF4-FFF2-40B4-BE49-F238E27FC236}">
                <a16:creationId xmlns:a16="http://schemas.microsoft.com/office/drawing/2014/main" id="{21BDBAB2-69D3-4E97-AC2D-7D14289BA392}"/>
              </a:ext>
            </a:extLst>
          </p:cNvPr>
          <p:cNvSpPr/>
          <p:nvPr/>
        </p:nvSpPr>
        <p:spPr>
          <a:xfrm>
            <a:off x="4554719" y="1267541"/>
            <a:ext cx="2825314" cy="686167"/>
          </a:xfrm>
          <a:prstGeom prst="ellipseRibbon2">
            <a:avLst>
              <a:gd name="adj1" fmla="val 25000"/>
              <a:gd name="adj2" fmla="val 64195"/>
              <a:gd name="adj3" fmla="val 125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ED7D31"/>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People Centered PHC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45BCBF80-A9FA-4717-860D-C8BB594F1377}"/>
              </a:ext>
            </a:extLst>
          </p:cNvPr>
          <p:cNvSpPr/>
          <p:nvPr/>
        </p:nvSpPr>
        <p:spPr>
          <a:xfrm>
            <a:off x="4610019" y="4637443"/>
            <a:ext cx="2839747" cy="11551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70AD47"/>
                </a:solidFill>
                <a:effectLst/>
                <a:uLnTx/>
                <a:uFillTx/>
                <a:latin typeface="Calibri" panose="020F0502020204030204"/>
                <a:ea typeface="+mn-ea"/>
                <a:cs typeface="Arial" panose="020B0604020202020204" pitchFamily="34" charset="0"/>
              </a:rPr>
              <a:t>Financing PHC using NHI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rPr>
              <a:t>Performance payment linked to verified  QPS score by 3 party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panose="020B0604020202020204" pitchFamily="34" charset="0"/>
              </a:rPr>
              <a:t>Direct facility transfer to Health Centers using NHI</a:t>
            </a:r>
          </a:p>
        </p:txBody>
      </p:sp>
      <p:sp>
        <p:nvSpPr>
          <p:cNvPr id="9" name="Rectangle: Rounded Corners 8">
            <a:extLst>
              <a:ext uri="{FF2B5EF4-FFF2-40B4-BE49-F238E27FC236}">
                <a16:creationId xmlns:a16="http://schemas.microsoft.com/office/drawing/2014/main" id="{6B6BED7E-7D6F-471F-B5F2-52E0E0A4BB91}"/>
              </a:ext>
            </a:extLst>
          </p:cNvPr>
          <p:cNvSpPr/>
          <p:nvPr/>
        </p:nvSpPr>
        <p:spPr>
          <a:xfrm>
            <a:off x="331316" y="5909843"/>
            <a:ext cx="11529368" cy="6747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Governance and accountability</a:t>
            </a:r>
            <a:r>
              <a:rPr kumimoji="0" lang="en-US" sz="13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300" b="1" i="0" u="none" strike="noStrike" kern="1200" cap="none" spc="0" normalizeH="0" baseline="0" noProof="0" dirty="0">
                <a:ln>
                  <a:noFill/>
                </a:ln>
                <a:solidFill>
                  <a:srgbClr val="C00000"/>
                </a:solidFill>
                <a:effectLst/>
                <a:uLnTx/>
                <a:uFillTx/>
                <a:latin typeface="Calibri" panose="020F0502020204030204"/>
                <a:ea typeface="+mn-ea"/>
                <a:cs typeface="+mn-cs"/>
              </a:rPr>
              <a:t>Local health governance</a:t>
            </a:r>
            <a:r>
              <a:rPr kumimoji="0" lang="en-US" sz="13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 Province and District Integrated Planning and Budgeting; (ii) management of health program (i.e. improvement of HC using QPS)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C00000"/>
                </a:solidFill>
                <a:effectLst/>
                <a:uLnTx/>
                <a:uFillTx/>
                <a:latin typeface="Calibri" panose="020F0502020204030204"/>
                <a:ea typeface="+mn-ea"/>
                <a:cs typeface="+mn-cs"/>
              </a:rPr>
              <a:t>Community engagement</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village-level participatory planning for health services, management of community-based services</a:t>
            </a:r>
          </a:p>
        </p:txBody>
      </p:sp>
    </p:spTree>
    <p:extLst>
      <p:ext uri="{BB962C8B-B14F-4D97-AF65-F5344CB8AC3E}">
        <p14:creationId xmlns:p14="http://schemas.microsoft.com/office/powerpoint/2010/main" val="4176402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7250</TotalTime>
  <Words>6857</Words>
  <Application>Microsoft Office PowerPoint</Application>
  <PresentationFormat>Widescreen</PresentationFormat>
  <Paragraphs>1596</Paragraphs>
  <Slides>45</Slides>
  <Notes>12</Notes>
  <HiddenSlides>14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Arial Narrow</vt:lpstr>
      <vt:lpstr>Calibri</vt:lpstr>
      <vt:lpstr>Calibri </vt:lpstr>
      <vt:lpstr>Calibri Light</vt:lpstr>
      <vt:lpstr>Franklin Gothic</vt:lpstr>
      <vt:lpstr>Franklin Gothic Demi</vt:lpstr>
      <vt:lpstr>Franklin Gothic Medium Cond</vt:lpstr>
      <vt:lpstr>Libre Franklin Medium</vt:lpstr>
      <vt:lpstr>Phetsarath OT</vt:lpstr>
      <vt:lpstr>Times New Roman</vt:lpstr>
      <vt:lpstr>Wingdings</vt:lpstr>
      <vt:lpstr>Office Theme</vt:lpstr>
      <vt:lpstr>Progress Update HIV - PBC preparation under HANSA II (2024 – 2026) (PBC-6)</vt:lpstr>
      <vt:lpstr>Outline</vt:lpstr>
      <vt:lpstr>PowerPoint Presentation</vt:lpstr>
      <vt:lpstr>PowerPoint Presentation</vt:lpstr>
      <vt:lpstr>HIV cascade in 2023</vt:lpstr>
      <vt:lpstr>Global Fund allocation budget for 2024-2026  (GF notification letter dated 20 December 2022)</vt:lpstr>
      <vt:lpstr>HIV Procurement Plan </vt:lpstr>
      <vt:lpstr>HANSA2 - Project Preparation, (Cont1)</vt:lpstr>
      <vt:lpstr>PowerPoint Presentation</vt:lpstr>
      <vt:lpstr>PowerPoint Presentation</vt:lpstr>
      <vt:lpstr>PowerPoint Presentation</vt:lpstr>
      <vt:lpstr>PowerPoint Presentation</vt:lpstr>
      <vt:lpstr>PBC 6 Overall objective</vt:lpstr>
      <vt:lpstr>PowerPoint Presentation</vt:lpstr>
      <vt:lpstr>PowerPoint Presentation</vt:lpstr>
      <vt:lpstr>#. PBC 6.1 Percentage of female sex workers (FSW) in the 5 target sites that have received an HIV test during the reporting period and know their results  </vt:lpstr>
      <vt:lpstr>#. PBC 6.2 Percentage of men who have sex with men/transgender (MSM/TG) in the 5 target sites that have received an HIV test during the reporting period and know their results  </vt:lpstr>
      <vt:lpstr>#. PBC 6.3 Percentage of people living with HIV (PLHIV) on ART among all estimated PLHIV at the end of the reporting period (Nationwide)</vt:lpstr>
      <vt:lpstr>#. PBC 6.4 Percentage of people living with HIV (PLHIV) on ART with a viral load test result at least once during the reporting period (Nationwide) </vt:lpstr>
      <vt:lpstr>#. PBC 6.5 Number of men who have sex with men (MSM)/transgender (TG) who received any PrEP product at least once during the reporting period (Nationwide)</vt:lpstr>
      <vt:lpstr>PBC 6 Value</vt:lpstr>
      <vt:lpstr>PowerPoint Presentation</vt:lpstr>
      <vt:lpstr>Specific objective PBC 6.1</vt:lpstr>
      <vt:lpstr>Annual Operational Plan 2024</vt:lpstr>
      <vt:lpstr>Annual Operational Plan 2024</vt:lpstr>
      <vt:lpstr>Annual Operational Plan 2024</vt:lpstr>
      <vt:lpstr>Specific objective PBC 6.2 </vt:lpstr>
      <vt:lpstr>Annual Operational Plan 2024</vt:lpstr>
      <vt:lpstr>Annual Operational Plan 2024</vt:lpstr>
      <vt:lpstr>Specific objective PBC 6.3 </vt:lpstr>
      <vt:lpstr>Annual Operational Plan 2024</vt:lpstr>
      <vt:lpstr>Annual Operational Plan 2024</vt:lpstr>
      <vt:lpstr>Annual Operational Plan 2024</vt:lpstr>
      <vt:lpstr>Specific objective PBC 6.4 </vt:lpstr>
      <vt:lpstr>Annual Operational Plan 2024</vt:lpstr>
      <vt:lpstr>Specific objective PBC 6.5 </vt:lpstr>
      <vt:lpstr>Annual Operational Plan 2024</vt:lpstr>
      <vt:lpstr>PowerPoint Presentation</vt:lpstr>
      <vt:lpstr>Draft GC7 co-financing commitments (2024-2026)</vt:lpstr>
      <vt:lpstr>Lao government co-financing commitments for 2021-2023</vt:lpstr>
      <vt:lpstr>Challenges</vt:lpstr>
      <vt:lpstr>PowerPoint Presentation</vt:lpstr>
      <vt:lpstr>ສິ່ງທ້າທາຍ</vt:lpstr>
      <vt:lpstr>ສິ່ງທ້າທາຍ</vt:lpstr>
      <vt:lpstr>ບັນຫາ ແລະ ສີ່ງທ້າທາຍ (ຕໍ່)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ບົດລາຍງານ  ຄວາມຄືບໜ້າ, ຂໍ້ຄົງຄ້າງ ແລະ ສິ່ງທ້າທາຍ ຂອງການຈັດຕັ້ງປະຕິບັດ DLI-K ໂຄງການເຂົ້າເຖິງການບໍລິການສຸຂະພາບ ແລະ ໂພຊະນາການ</dc:title>
  <dc:creator>Thanaphone Insixiengmay</dc:creator>
  <cp:lastModifiedBy>chanvilay</cp:lastModifiedBy>
  <cp:revision>256</cp:revision>
  <cp:lastPrinted>2022-12-12T03:46:29Z</cp:lastPrinted>
  <dcterms:created xsi:type="dcterms:W3CDTF">2022-11-24T01:09:42Z</dcterms:created>
  <dcterms:modified xsi:type="dcterms:W3CDTF">2024-03-26T03:59:19Z</dcterms:modified>
</cp:coreProperties>
</file>