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276" r:id="rId3"/>
    <p:sldId id="277" r:id="rId4"/>
    <p:sldId id="259" r:id="rId5"/>
    <p:sldId id="279" r:id="rId6"/>
    <p:sldId id="257" r:id="rId7"/>
    <p:sldId id="266" r:id="rId8"/>
    <p:sldId id="267" r:id="rId9"/>
    <p:sldId id="261" r:id="rId10"/>
    <p:sldId id="263" r:id="rId11"/>
    <p:sldId id="274" r:id="rId12"/>
    <p:sldId id="272" r:id="rId13"/>
    <p:sldId id="273" r:id="rId14"/>
    <p:sldId id="275" r:id="rId15"/>
    <p:sldId id="28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48" autoAdjust="0"/>
    <p:restoredTop sz="94872"/>
  </p:normalViewPr>
  <p:slideViewPr>
    <p:cSldViewPr snapToGrid="0">
      <p:cViewPr>
        <p:scale>
          <a:sx n="76" d="100"/>
          <a:sy n="76" d="100"/>
        </p:scale>
        <p:origin x="-648" y="1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8AF3FC-D05B-BB42-8E08-0D949F2E5BD6}" type="datetimeFigureOut">
              <a:rPr lang="en-GB" smtClean="0"/>
              <a:t>30/11/2021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83B9A-CF63-1946-B33C-74F6F191BF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767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83B9A-CF63-1946-B33C-74F6F191BFC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0915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B93AC4-4FAD-2744-9BBD-DDE7D24AA9C6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45725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B93AC4-4FAD-2744-9BBD-DDE7D24AA9C6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16945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B93AC4-4FAD-2744-9BBD-DDE7D24AA9C6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571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83B9A-CF63-1946-B33C-74F6F191BFC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6194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43D4-C970-49F3-B5EE-D27CF0BF3D7B}" type="datetimeFigureOut">
              <a:rPr lang="en-US" smtClean="0"/>
              <a:t>30-Nov-21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8E5E-5608-45BE-92C4-F08F36AB479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0982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43D4-C970-49F3-B5EE-D27CF0BF3D7B}" type="datetimeFigureOut">
              <a:rPr lang="en-US" smtClean="0"/>
              <a:t>30-Nov-21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8E5E-5608-45BE-92C4-F08F36AB4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024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43D4-C970-49F3-B5EE-D27CF0BF3D7B}" type="datetimeFigureOut">
              <a:rPr lang="en-US" smtClean="0"/>
              <a:t>30-Nov-21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8E5E-5608-45BE-92C4-F08F36AB4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120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29449"/>
          </a:xfrm>
        </p:spPr>
        <p:txBody>
          <a:bodyPr/>
          <a:lstStyle>
            <a:lvl1pPr marL="0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43D4-C970-49F3-B5EE-D27CF0BF3D7B}" type="datetimeFigureOut">
              <a:rPr lang="en-US" smtClean="0"/>
              <a:t>30-Nov-21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8E5E-5608-45BE-92C4-F08F36AB4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797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43D4-C970-49F3-B5EE-D27CF0BF3D7B}" type="datetimeFigureOut">
              <a:rPr lang="en-US" smtClean="0"/>
              <a:t>30-Nov-21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8E5E-5608-45BE-92C4-F08F36AB479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3483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43D4-C970-49F3-B5EE-D27CF0BF3D7B}" type="datetimeFigureOut">
              <a:rPr lang="en-US" smtClean="0"/>
              <a:t>30-Nov-21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8E5E-5608-45BE-92C4-F08F36AB4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243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43D4-C970-49F3-B5EE-D27CF0BF3D7B}" type="datetimeFigureOut">
              <a:rPr lang="en-US" smtClean="0"/>
              <a:t>30-Nov-21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8E5E-5608-45BE-92C4-F08F36AB4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415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43D4-C970-49F3-B5EE-D27CF0BF3D7B}" type="datetimeFigureOut">
              <a:rPr lang="en-US" smtClean="0"/>
              <a:t>30-Nov-21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8E5E-5608-45BE-92C4-F08F36AB4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312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43D4-C970-49F3-B5EE-D27CF0BF3D7B}" type="datetimeFigureOut">
              <a:rPr lang="en-US" smtClean="0"/>
              <a:t>30-Nov-21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8E5E-5608-45BE-92C4-F08F36AB4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624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E1743D4-C970-49F3-B5EE-D27CF0BF3D7B}" type="datetimeFigureOut">
              <a:rPr lang="en-US" smtClean="0"/>
              <a:t>30-Nov-21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8A8E5E-5608-45BE-92C4-F08F36AB4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214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43D4-C970-49F3-B5EE-D27CF0BF3D7B}" type="datetimeFigureOut">
              <a:rPr lang="en-US" smtClean="0"/>
              <a:t>30-Nov-21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8E5E-5608-45BE-92C4-F08F36AB4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406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E1743D4-C970-49F3-B5EE-D27CF0BF3D7B}" type="datetimeFigureOut">
              <a:rPr lang="en-US" smtClean="0"/>
              <a:t>30-Nov-21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08A8E5E-5608-45BE-92C4-F08F36AB479D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274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579120"/>
            <a:ext cx="10520680" cy="3189317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 Progress update and action plan  </a:t>
            </a:r>
            <a:b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(including COVID-19 mitigation)         </a:t>
            </a:r>
            <a:b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achieve Y2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0744" y="4378035"/>
            <a:ext cx="9144000" cy="1521691"/>
          </a:xfrm>
        </p:spPr>
        <p:txBody>
          <a:bodyPr>
            <a:no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NTC </a:t>
            </a: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9 </a:t>
            </a:r>
            <a:r>
              <a:rPr lang="en-US" sz="3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DecEMBER</a:t>
            </a: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747404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8620" y="193964"/>
            <a:ext cx="10515600" cy="158273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Current progress and challenges (3)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 patient tracker and report on DHIS2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8633" y="1798129"/>
            <a:ext cx="5157787" cy="720437"/>
          </a:xfrm>
        </p:spPr>
        <p:txBody>
          <a:bodyPr anchor="ctr">
            <a:normAutofit/>
          </a:bodyPr>
          <a:lstStyle/>
          <a:p>
            <a:r>
              <a:rPr lang="en-US" sz="3200" b="1" dirty="0"/>
              <a:t>CHALLENGES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8633" y="2539999"/>
            <a:ext cx="5157787" cy="374202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  Delay to data entry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  Data quality improvement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72727" y="1653309"/>
            <a:ext cx="5582661" cy="709536"/>
          </a:xfrm>
        </p:spPr>
        <p:txBody>
          <a:bodyPr anchor="ctr">
            <a:normAutofit/>
          </a:bodyPr>
          <a:lstStyle/>
          <a:p>
            <a:r>
              <a:rPr lang="en-US" sz="3200" b="1" dirty="0"/>
              <a:t>Action taken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72727" y="2362846"/>
            <a:ext cx="5783829" cy="3714682"/>
          </a:xfrm>
        </p:spPr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en-US" sz="2800" dirty="0"/>
              <a:t>  Conducting weekly video meeting to follow up  by coaching and exchange via WA group with implementing sites.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2800" dirty="0"/>
              <a:t>  On site supervision visit provinces and districts where there is no </a:t>
            </a:r>
            <a:r>
              <a:rPr lang="en-US" sz="2800" dirty="0" err="1"/>
              <a:t>Covid</a:t>
            </a:r>
            <a:r>
              <a:rPr lang="en-US" sz="2800" dirty="0"/>
              <a:t> outbreak.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2800" dirty="0"/>
              <a:t>  Set-up plan for retraining by tele-conference or social media discussion.</a:t>
            </a:r>
          </a:p>
        </p:txBody>
      </p:sp>
    </p:spTree>
    <p:extLst>
      <p:ext uri="{BB962C8B-B14F-4D97-AF65-F5344CB8AC3E}">
        <p14:creationId xmlns:p14="http://schemas.microsoft.com/office/powerpoint/2010/main" val="914119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D93909-86D9-4A3A-ACD4-69EBA6AC3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286603"/>
            <a:ext cx="10456545" cy="1450757"/>
          </a:xfrm>
        </p:spPr>
        <p:txBody>
          <a:bodyPr/>
          <a:lstStyle/>
          <a:p>
            <a:r>
              <a:rPr lang="en-US" dirty="0"/>
              <a:t>GF and Co-financing budget for TB and HIV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BC1A0F49-42DE-493C-A996-ECA1C03F9A71}"/>
              </a:ext>
            </a:extLst>
          </p:cNvPr>
          <p:cNvGraphicFramePr>
            <a:graphicFrameLocks noGrp="1"/>
          </p:cNvGraphicFramePr>
          <p:nvPr/>
        </p:nvGraphicFramePr>
        <p:xfrm>
          <a:off x="300037" y="1737360"/>
          <a:ext cx="11591926" cy="45362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83797">
                  <a:extLst>
                    <a:ext uri="{9D8B030D-6E8A-4147-A177-3AD203B41FA5}">
                      <a16:colId xmlns:a16="http://schemas.microsoft.com/office/drawing/2014/main" xmlns="" val="1579584023"/>
                    </a:ext>
                  </a:extLst>
                </a:gridCol>
                <a:gridCol w="1661384">
                  <a:extLst>
                    <a:ext uri="{9D8B030D-6E8A-4147-A177-3AD203B41FA5}">
                      <a16:colId xmlns:a16="http://schemas.microsoft.com/office/drawing/2014/main" xmlns="" val="2667308889"/>
                    </a:ext>
                  </a:extLst>
                </a:gridCol>
                <a:gridCol w="1774659">
                  <a:extLst>
                    <a:ext uri="{9D8B030D-6E8A-4147-A177-3AD203B41FA5}">
                      <a16:colId xmlns:a16="http://schemas.microsoft.com/office/drawing/2014/main" xmlns="" val="3960616684"/>
                    </a:ext>
                  </a:extLst>
                </a:gridCol>
                <a:gridCol w="1661384">
                  <a:extLst>
                    <a:ext uri="{9D8B030D-6E8A-4147-A177-3AD203B41FA5}">
                      <a16:colId xmlns:a16="http://schemas.microsoft.com/office/drawing/2014/main" xmlns="" val="650516307"/>
                    </a:ext>
                  </a:extLst>
                </a:gridCol>
                <a:gridCol w="1774659">
                  <a:extLst>
                    <a:ext uri="{9D8B030D-6E8A-4147-A177-3AD203B41FA5}">
                      <a16:colId xmlns:a16="http://schemas.microsoft.com/office/drawing/2014/main" xmlns="" val="129834120"/>
                    </a:ext>
                  </a:extLst>
                </a:gridCol>
                <a:gridCol w="1661384">
                  <a:extLst>
                    <a:ext uri="{9D8B030D-6E8A-4147-A177-3AD203B41FA5}">
                      <a16:colId xmlns:a16="http://schemas.microsoft.com/office/drawing/2014/main" xmlns="" val="3975149547"/>
                    </a:ext>
                  </a:extLst>
                </a:gridCol>
                <a:gridCol w="1774659">
                  <a:extLst>
                    <a:ext uri="{9D8B030D-6E8A-4147-A177-3AD203B41FA5}">
                      <a16:colId xmlns:a16="http://schemas.microsoft.com/office/drawing/2014/main" xmlns="" val="768224571"/>
                    </a:ext>
                  </a:extLst>
                </a:gridCol>
              </a:tblGrid>
              <a:tr h="907257"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 1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 2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 3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406038845"/>
                  </a:ext>
                </a:extLst>
              </a:tr>
              <a:tr h="907257"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 dirty="0">
                          <a:effectLst/>
                        </a:rPr>
                        <a:t>Sum of GF Y1 cash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>
                          <a:effectLst/>
                        </a:rPr>
                        <a:t>Sum of GoL Y1 cash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 dirty="0">
                          <a:effectLst/>
                        </a:rPr>
                        <a:t>Sum of GF Y2 cash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u="none" strike="noStrike" dirty="0">
                          <a:effectLst/>
                        </a:rPr>
                        <a:t>Sum of </a:t>
                      </a:r>
                      <a:r>
                        <a:rPr lang="en-GB" sz="2000" b="1" u="none" strike="noStrike" dirty="0" err="1">
                          <a:effectLst/>
                        </a:rPr>
                        <a:t>GoL</a:t>
                      </a:r>
                      <a:r>
                        <a:rPr lang="en-GB" sz="2000" b="1" u="none" strike="noStrike" dirty="0">
                          <a:effectLst/>
                        </a:rPr>
                        <a:t> Y2 cash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>
                          <a:effectLst/>
                        </a:rPr>
                        <a:t>Sum of GF Y3 cash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u="none" strike="noStrike" dirty="0">
                          <a:effectLst/>
                        </a:rPr>
                        <a:t>Sum of </a:t>
                      </a:r>
                      <a:r>
                        <a:rPr lang="en-GB" sz="2000" b="1" u="none" strike="noStrike" dirty="0" err="1">
                          <a:effectLst/>
                        </a:rPr>
                        <a:t>GoL</a:t>
                      </a:r>
                      <a:r>
                        <a:rPr lang="en-GB" sz="2000" b="1" u="none" strike="noStrike" dirty="0">
                          <a:effectLst/>
                        </a:rPr>
                        <a:t> Y3 cash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388143571"/>
                  </a:ext>
                </a:extLst>
              </a:tr>
              <a:tr h="9072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CHAS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1,550,309.26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182,655.67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694,342.87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687,554.13 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520,133.76 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881,918.96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752280517"/>
                  </a:ext>
                </a:extLst>
              </a:tr>
              <a:tr h="9072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NTC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748,341.56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247,588.00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660,756.42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461,493.45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533,346.23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646,519.13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59852351"/>
                  </a:ext>
                </a:extLst>
              </a:tr>
              <a:tr h="9072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Grand Total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2,298,650.82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430,243.67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1,355,099.29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1,149,047.58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1,053,479.99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1,528,438.09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089774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8066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xmlns="" id="{286D8DAC-4F8E-4847-B6F7-D35446F05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Fund and Co-financing budget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xmlns="" id="{17589D97-BDD5-4ADD-998A-21E3D631E227}"/>
              </a:ext>
            </a:extLst>
          </p:cNvPr>
          <p:cNvGraphicFramePr>
            <a:graphicFrameLocks noGrp="1"/>
          </p:cNvGraphicFramePr>
          <p:nvPr/>
        </p:nvGraphicFramePr>
        <p:xfrm>
          <a:off x="76200" y="1737359"/>
          <a:ext cx="11991976" cy="52506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95625">
                  <a:extLst>
                    <a:ext uri="{9D8B030D-6E8A-4147-A177-3AD203B41FA5}">
                      <a16:colId xmlns:a16="http://schemas.microsoft.com/office/drawing/2014/main" xmlns="" val="3888043416"/>
                    </a:ext>
                  </a:extLst>
                </a:gridCol>
                <a:gridCol w="1602427">
                  <a:extLst>
                    <a:ext uri="{9D8B030D-6E8A-4147-A177-3AD203B41FA5}">
                      <a16:colId xmlns:a16="http://schemas.microsoft.com/office/drawing/2014/main" xmlns="" val="2494216649"/>
                    </a:ext>
                  </a:extLst>
                </a:gridCol>
                <a:gridCol w="1497006">
                  <a:extLst>
                    <a:ext uri="{9D8B030D-6E8A-4147-A177-3AD203B41FA5}">
                      <a16:colId xmlns:a16="http://schemas.microsoft.com/office/drawing/2014/main" xmlns="" val="3677584654"/>
                    </a:ext>
                  </a:extLst>
                </a:gridCol>
                <a:gridCol w="1401453">
                  <a:extLst>
                    <a:ext uri="{9D8B030D-6E8A-4147-A177-3AD203B41FA5}">
                      <a16:colId xmlns:a16="http://schemas.microsoft.com/office/drawing/2014/main" xmlns="" val="2207614354"/>
                    </a:ext>
                  </a:extLst>
                </a:gridCol>
                <a:gridCol w="1497006">
                  <a:extLst>
                    <a:ext uri="{9D8B030D-6E8A-4147-A177-3AD203B41FA5}">
                      <a16:colId xmlns:a16="http://schemas.microsoft.com/office/drawing/2014/main" xmlns="" val="1177589049"/>
                    </a:ext>
                  </a:extLst>
                </a:gridCol>
                <a:gridCol w="1401453">
                  <a:extLst>
                    <a:ext uri="{9D8B030D-6E8A-4147-A177-3AD203B41FA5}">
                      <a16:colId xmlns:a16="http://schemas.microsoft.com/office/drawing/2014/main" xmlns="" val="3652759772"/>
                    </a:ext>
                  </a:extLst>
                </a:gridCol>
                <a:gridCol w="1497006">
                  <a:extLst>
                    <a:ext uri="{9D8B030D-6E8A-4147-A177-3AD203B41FA5}">
                      <a16:colId xmlns:a16="http://schemas.microsoft.com/office/drawing/2014/main" xmlns="" val="3571774713"/>
                    </a:ext>
                  </a:extLst>
                </a:gridCol>
              </a:tblGrid>
              <a:tr h="615762">
                <a:tc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 1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 2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 3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4267500860"/>
                  </a:ext>
                </a:extLst>
              </a:tr>
              <a:tr h="615762">
                <a:tc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u="none" strike="noStrike" dirty="0">
                          <a:effectLst/>
                        </a:rPr>
                        <a:t>Sum of GF Y1 cash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u="none" strike="noStrike" dirty="0">
                          <a:effectLst/>
                        </a:rPr>
                        <a:t>Sum of </a:t>
                      </a:r>
                      <a:r>
                        <a:rPr lang="en-GB" sz="1800" b="1" u="none" strike="noStrike" dirty="0" err="1">
                          <a:effectLst/>
                        </a:rPr>
                        <a:t>GoL</a:t>
                      </a:r>
                      <a:r>
                        <a:rPr lang="en-GB" sz="1800" b="1" u="none" strike="noStrike" dirty="0">
                          <a:effectLst/>
                        </a:rPr>
                        <a:t> Y1 cash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u="none" strike="noStrike" dirty="0">
                          <a:effectLst/>
                        </a:rPr>
                        <a:t>Sum of GF Y2 cash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u="none" strike="noStrike" dirty="0">
                          <a:effectLst/>
                        </a:rPr>
                        <a:t>Sum of </a:t>
                      </a:r>
                      <a:r>
                        <a:rPr lang="en-GB" sz="1800" b="1" u="none" strike="noStrike" dirty="0" err="1">
                          <a:effectLst/>
                        </a:rPr>
                        <a:t>GoL</a:t>
                      </a:r>
                      <a:r>
                        <a:rPr lang="en-GB" sz="1800" b="1" u="none" strike="noStrike" dirty="0">
                          <a:effectLst/>
                        </a:rPr>
                        <a:t> Y2 cash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u="none" strike="noStrike" dirty="0">
                          <a:effectLst/>
                        </a:rPr>
                        <a:t>Sum of GF Y3 cash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u="none" strike="noStrike" dirty="0">
                          <a:effectLst/>
                        </a:rPr>
                        <a:t>Sum of </a:t>
                      </a:r>
                      <a:r>
                        <a:rPr lang="en-GB" sz="1800" b="1" u="none" strike="noStrike" dirty="0" err="1">
                          <a:effectLst/>
                        </a:rPr>
                        <a:t>GoL</a:t>
                      </a:r>
                      <a:r>
                        <a:rPr lang="en-GB" sz="1800" b="1" u="none" strike="noStrike" dirty="0">
                          <a:effectLst/>
                        </a:rPr>
                        <a:t> Y3 cash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779191059"/>
                  </a:ext>
                </a:extLst>
              </a:tr>
              <a:tr h="61576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4.2 Anti-tuberculosis medicines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227,792.26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                  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217,460.43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213,568.20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236,402.57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232,952.57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01099847"/>
                  </a:ext>
                </a:extLst>
              </a:tr>
              <a:tr h="36197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5.6 Laboratory reagents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17,771.40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270.00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22,092.80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22,342.80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763235672"/>
                  </a:ext>
                </a:extLst>
              </a:tr>
              <a:tr h="36197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5.8 Other consumables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109,424.60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94,610.60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94,610.60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612597828"/>
                  </a:ext>
                </a:extLst>
              </a:tr>
              <a:tr h="36197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6.3 Microscopes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10,000.00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5121779"/>
                  </a:ext>
                </a:extLst>
              </a:tr>
              <a:tr h="36197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 dirty="0">
                          <a:effectLst/>
                        </a:rPr>
                        <a:t>6.4 TB Molecular Test equipment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344,030.00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228,700.00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401,555.00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102,155.00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259,340.00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259,340.00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125320427"/>
                  </a:ext>
                </a:extLst>
              </a:tr>
              <a:tr h="36197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6.6 Other health equipment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9,000.00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79479161"/>
                  </a:ext>
                </a:extLst>
              </a:tr>
              <a:tr h="615762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7.2 Freight and insurance costs (Health products)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36,323.30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6,888.00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38,470.99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26,066.85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34,583.66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34,273.16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766495128"/>
                  </a:ext>
                </a:extLst>
              </a:tr>
              <a:tr h="615762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7.5 Quality assurance and quality control costs (QA/QC)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726067839"/>
                  </a:ext>
                </a:extLst>
              </a:tr>
              <a:tr h="36197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Grand Total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748,341.56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247,588.00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660,756.42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461,493.45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533,346.23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646,519.13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12345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5444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xmlns="" id="{286D8DAC-4F8E-4847-B6F7-D35446F05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Fund and Co-financing budget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xmlns="" id="{17589D97-BDD5-4ADD-998A-21E3D631E227}"/>
              </a:ext>
            </a:extLst>
          </p:cNvPr>
          <p:cNvGraphicFramePr>
            <a:graphicFrameLocks noGrp="1"/>
          </p:cNvGraphicFramePr>
          <p:nvPr/>
        </p:nvGraphicFramePr>
        <p:xfrm>
          <a:off x="100012" y="1527808"/>
          <a:ext cx="11991976" cy="52506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95625">
                  <a:extLst>
                    <a:ext uri="{9D8B030D-6E8A-4147-A177-3AD203B41FA5}">
                      <a16:colId xmlns:a16="http://schemas.microsoft.com/office/drawing/2014/main" xmlns="" val="3888043416"/>
                    </a:ext>
                  </a:extLst>
                </a:gridCol>
                <a:gridCol w="1602427">
                  <a:extLst>
                    <a:ext uri="{9D8B030D-6E8A-4147-A177-3AD203B41FA5}">
                      <a16:colId xmlns:a16="http://schemas.microsoft.com/office/drawing/2014/main" xmlns="" val="2494216649"/>
                    </a:ext>
                  </a:extLst>
                </a:gridCol>
                <a:gridCol w="1497006">
                  <a:extLst>
                    <a:ext uri="{9D8B030D-6E8A-4147-A177-3AD203B41FA5}">
                      <a16:colId xmlns:a16="http://schemas.microsoft.com/office/drawing/2014/main" xmlns="" val="3677584654"/>
                    </a:ext>
                  </a:extLst>
                </a:gridCol>
                <a:gridCol w="1401453">
                  <a:extLst>
                    <a:ext uri="{9D8B030D-6E8A-4147-A177-3AD203B41FA5}">
                      <a16:colId xmlns:a16="http://schemas.microsoft.com/office/drawing/2014/main" xmlns="" val="2207614354"/>
                    </a:ext>
                  </a:extLst>
                </a:gridCol>
                <a:gridCol w="1497006">
                  <a:extLst>
                    <a:ext uri="{9D8B030D-6E8A-4147-A177-3AD203B41FA5}">
                      <a16:colId xmlns:a16="http://schemas.microsoft.com/office/drawing/2014/main" xmlns="" val="1177589049"/>
                    </a:ext>
                  </a:extLst>
                </a:gridCol>
                <a:gridCol w="1401453">
                  <a:extLst>
                    <a:ext uri="{9D8B030D-6E8A-4147-A177-3AD203B41FA5}">
                      <a16:colId xmlns:a16="http://schemas.microsoft.com/office/drawing/2014/main" xmlns="" val="3652759772"/>
                    </a:ext>
                  </a:extLst>
                </a:gridCol>
                <a:gridCol w="1497006">
                  <a:extLst>
                    <a:ext uri="{9D8B030D-6E8A-4147-A177-3AD203B41FA5}">
                      <a16:colId xmlns:a16="http://schemas.microsoft.com/office/drawing/2014/main" xmlns="" val="3571774713"/>
                    </a:ext>
                  </a:extLst>
                </a:gridCol>
              </a:tblGrid>
              <a:tr h="615762">
                <a:tc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 1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 2</a:t>
                      </a: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 3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466607226"/>
                  </a:ext>
                </a:extLst>
              </a:tr>
              <a:tr h="615762">
                <a:tc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Sum of GF Y1 cash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Sum of </a:t>
                      </a:r>
                      <a:r>
                        <a:rPr lang="en-GB" sz="1800" b="1" u="none" strike="noStrike" dirty="0" err="1">
                          <a:effectLst/>
                        </a:rPr>
                        <a:t>GoL</a:t>
                      </a:r>
                      <a:r>
                        <a:rPr lang="en-GB" sz="1800" b="1" u="none" strike="noStrike" dirty="0">
                          <a:effectLst/>
                        </a:rPr>
                        <a:t> Y1 cash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Sum of GF Y2 cash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Sum of </a:t>
                      </a:r>
                      <a:r>
                        <a:rPr lang="en-GB" sz="18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GF</a:t>
                      </a:r>
                      <a:r>
                        <a:rPr lang="en-GB" sz="1800" b="1" u="none" strike="noStrike" dirty="0">
                          <a:effectLst/>
                        </a:rPr>
                        <a:t> Y3 cash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Sum of </a:t>
                      </a:r>
                      <a:r>
                        <a:rPr lang="en-GB" sz="18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GoL</a:t>
                      </a:r>
                      <a:r>
                        <a:rPr lang="en-GB" sz="1800" b="1" u="none" strike="noStrike" dirty="0">
                          <a:effectLst/>
                        </a:rPr>
                        <a:t> Y3 cash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Sum of </a:t>
                      </a:r>
                      <a:r>
                        <a:rPr lang="en-GB" sz="1800" b="1" u="none" strike="noStrike" dirty="0" err="1">
                          <a:effectLst/>
                        </a:rPr>
                        <a:t>GoL</a:t>
                      </a:r>
                      <a:r>
                        <a:rPr lang="en-GB" sz="1800" b="1" u="none" strike="noStrike" dirty="0">
                          <a:effectLst/>
                        </a:rPr>
                        <a:t> Y3 cash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779191059"/>
                  </a:ext>
                </a:extLst>
              </a:tr>
              <a:tr h="61576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4.2 Anti-tuberculosis medicines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227,792.26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                  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217,460.43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213,568.20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236,402.57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232,952.57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01099847"/>
                  </a:ext>
                </a:extLst>
              </a:tr>
              <a:tr h="36197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5.6 Laboratory reagents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17,771.40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270.00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22,092.80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22,342.80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763235672"/>
                  </a:ext>
                </a:extLst>
              </a:tr>
              <a:tr h="36197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5.8 Other consumables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109,424.60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94,610.60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94,610.60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612597828"/>
                  </a:ext>
                </a:extLst>
              </a:tr>
              <a:tr h="36197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6.3 Microscopes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10,000.00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5121779"/>
                  </a:ext>
                </a:extLst>
              </a:tr>
              <a:tr h="36197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 dirty="0">
                          <a:effectLst/>
                        </a:rPr>
                        <a:t>6.4 TB Molecular Test equipment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344,030.00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228,700.00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401,555.00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102,155.00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259,340.00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259,340.00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125320427"/>
                  </a:ext>
                </a:extLst>
              </a:tr>
              <a:tr h="36197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6.6 Other health equipment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9,000.00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79479161"/>
                  </a:ext>
                </a:extLst>
              </a:tr>
              <a:tr h="615762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7.2 Freight and insurance costs (Health products)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36,323.30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6,888.00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38,470.99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26,066.85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34,583.66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34,273.16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766495128"/>
                  </a:ext>
                </a:extLst>
              </a:tr>
              <a:tr h="615762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>
                          <a:effectLst/>
                        </a:rPr>
                        <a:t>7.5 Quality assurance and quality control costs (QA/QC)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726067839"/>
                  </a:ext>
                </a:extLst>
              </a:tr>
              <a:tr h="36197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Grand Total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748,341.56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247,588.00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660,756.42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461,493.45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533,346.23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646,519.13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12345015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BF38BB3-9EF2-401F-BAC5-3CB2641E8A04}"/>
              </a:ext>
            </a:extLst>
          </p:cNvPr>
          <p:cNvSpPr/>
          <p:nvPr/>
        </p:nvSpPr>
        <p:spPr>
          <a:xfrm>
            <a:off x="9155905" y="2171698"/>
            <a:ext cx="1419225" cy="46257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093C315-494E-4B39-A715-96FAAA453EB0}"/>
              </a:ext>
            </a:extLst>
          </p:cNvPr>
          <p:cNvSpPr/>
          <p:nvPr/>
        </p:nvSpPr>
        <p:spPr>
          <a:xfrm>
            <a:off x="7639047" y="2181223"/>
            <a:ext cx="1419225" cy="462578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Arrow: Curved Down 2">
            <a:extLst>
              <a:ext uri="{FF2B5EF4-FFF2-40B4-BE49-F238E27FC236}">
                <a16:creationId xmlns:a16="http://schemas.microsoft.com/office/drawing/2014/main" xmlns="" id="{45CED57D-464E-45B7-8883-413E929560E2}"/>
              </a:ext>
            </a:extLst>
          </p:cNvPr>
          <p:cNvSpPr/>
          <p:nvPr/>
        </p:nvSpPr>
        <p:spPr>
          <a:xfrm>
            <a:off x="8599251" y="1828800"/>
            <a:ext cx="1525824" cy="352423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Arrow: Curved Down 6">
            <a:extLst>
              <a:ext uri="{FF2B5EF4-FFF2-40B4-BE49-F238E27FC236}">
                <a16:creationId xmlns:a16="http://schemas.microsoft.com/office/drawing/2014/main" xmlns="" id="{22AC0D6F-1A7C-4229-BE9E-13EE39CC7C05}"/>
              </a:ext>
            </a:extLst>
          </p:cNvPr>
          <p:cNvSpPr/>
          <p:nvPr/>
        </p:nvSpPr>
        <p:spPr>
          <a:xfrm rot="10800000">
            <a:off x="8618300" y="2509833"/>
            <a:ext cx="1525824" cy="352423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493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317480" cy="1020904"/>
          </a:xfrm>
        </p:spPr>
        <p:txBody>
          <a:bodyPr anchor="ctr"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 Procurement 2022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66754"/>
            <a:ext cx="5030165" cy="4282908"/>
          </a:xfrm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/>
              <a:t>NTC has submitted to PR (DPC, NPCO) the 2022 full needs for TB drugs (US$ 500k) and TB laboratory US$ 650k including GeneXpert tests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/>
              <a:t>NTC requested quotation to Global Drug Facility for TB drugs order 2022 with expected amount $500,000</a:t>
            </a:r>
          </a:p>
          <a:p>
            <a:endParaRPr lang="en-US" sz="28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0BE56774-2026-1442-AD44-5AD57CC9D86B}"/>
              </a:ext>
            </a:extLst>
          </p:cNvPr>
          <p:cNvGraphicFramePr>
            <a:graphicFrameLocks noGrp="1"/>
          </p:cNvGraphicFramePr>
          <p:nvPr/>
        </p:nvGraphicFramePr>
        <p:xfrm>
          <a:off x="6435523" y="1666754"/>
          <a:ext cx="5197034" cy="37750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33509">
                  <a:extLst>
                    <a:ext uri="{9D8B030D-6E8A-4147-A177-3AD203B41FA5}">
                      <a16:colId xmlns:a16="http://schemas.microsoft.com/office/drawing/2014/main" xmlns="" val="3718191142"/>
                    </a:ext>
                  </a:extLst>
                </a:gridCol>
                <a:gridCol w="1863525">
                  <a:extLst>
                    <a:ext uri="{9D8B030D-6E8A-4147-A177-3AD203B41FA5}">
                      <a16:colId xmlns:a16="http://schemas.microsoft.com/office/drawing/2014/main" xmlns="" val="1553127832"/>
                    </a:ext>
                  </a:extLst>
                </a:gridCol>
              </a:tblGrid>
              <a:tr h="5102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effectLst/>
                          <a:latin typeface="Arial" panose="020B0604020202020204" pitchFamily="34" charset="0"/>
                        </a:rPr>
                        <a:t>Product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effectLst/>
                          <a:latin typeface="Arial" panose="020B0604020202020204" pitchFamily="34" charset="0"/>
                        </a:rPr>
                        <a:t>Cost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698774048"/>
                  </a:ext>
                </a:extLst>
              </a:tr>
              <a:tr h="5102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Total TB drugs Order (FLDs + SLDs)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 $           385,289.43 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250814232"/>
                  </a:ext>
                </a:extLst>
              </a:tr>
              <a:tr h="5102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PSM costs of TB drugs 30%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           105,821.80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603355413"/>
                  </a:ext>
                </a:extLst>
              </a:tr>
              <a:tr h="5102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effectLst/>
                          <a:latin typeface="Arial" panose="020B0604020202020204" pitchFamily="34" charset="0"/>
                        </a:rPr>
                        <a:t>TB laboratory consumables and reagents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           115,586.83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872798207"/>
                  </a:ext>
                </a:extLst>
              </a:tr>
              <a:tr h="5102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effectLst/>
                          <a:latin typeface="Arial" panose="020B0604020202020204" pitchFamily="34" charset="0"/>
                        </a:rPr>
                        <a:t>GeneXpert needs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           464,980.00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022354203"/>
                  </a:ext>
                </a:extLst>
              </a:tr>
              <a:tr h="5102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PSM costs of laboratory 25%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     116,245.00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287156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Grant Total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$   1,187,923.06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668339137"/>
                  </a:ext>
                </a:extLst>
              </a:tr>
              <a:tr h="400899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Ceiling budget from GF Y2 + Y3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 1,194,102.65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78985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8986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ow TB Spreads | Basic TB Facts | TB | CD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041" y="2744829"/>
            <a:ext cx="3229946" cy="2215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Tuberculosis - Wikipe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6428" y="2766937"/>
            <a:ext cx="2809739" cy="209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Effective Use of GeneXpert Machine at Apac Hospital in Uganda Improves  Identification of TB Cases - JS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274" y="4601865"/>
            <a:ext cx="2961867" cy="202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First-line tuberculosis drugs initiative - Unitai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685" y="432640"/>
            <a:ext cx="2981031" cy="2085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Content Placeholder 3"/>
          <p:cNvPicPr>
            <a:picLocks/>
          </p:cNvPicPr>
          <p:nvPr/>
        </p:nvPicPr>
        <p:blipFill>
          <a:blip r:embed="rId6" cstate="print"/>
          <a:srcRect l="13461" t="22508" r="11250" b="11436"/>
          <a:stretch>
            <a:fillRect/>
          </a:stretch>
        </p:blipFill>
        <p:spPr>
          <a:xfrm>
            <a:off x="8274" y="432640"/>
            <a:ext cx="3646585" cy="208509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733423" y="1327617"/>
            <a:ext cx="4351859" cy="283442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dirty="0"/>
              <a:t>Thank you </a:t>
            </a:r>
            <a:endParaRPr lang="en-US" sz="7375" b="1" dirty="0">
              <a:solidFill>
                <a:srgbClr val="0070C0"/>
              </a:solidFill>
              <a:latin typeface="Phetsarath OT" panose="02000500000000000000" pitchFamily="2" charset="0"/>
              <a:cs typeface="Phetsarath OT" panose="02000500000000000000" pitchFamily="2" charset="0"/>
            </a:endParaRPr>
          </a:p>
        </p:txBody>
      </p:sp>
      <p:sp>
        <p:nvSpPr>
          <p:cNvPr id="14" name="Curved Right Arrow 13"/>
          <p:cNvSpPr/>
          <p:nvPr/>
        </p:nvSpPr>
        <p:spPr>
          <a:xfrm rot="20349860">
            <a:off x="244416" y="2676034"/>
            <a:ext cx="740384" cy="157132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54">
              <a:solidFill>
                <a:schemeClr val="tx1"/>
              </a:solidFill>
            </a:endParaRPr>
          </a:p>
        </p:txBody>
      </p:sp>
      <p:sp>
        <p:nvSpPr>
          <p:cNvPr id="15" name="Curved Right Arrow 14"/>
          <p:cNvSpPr/>
          <p:nvPr/>
        </p:nvSpPr>
        <p:spPr>
          <a:xfrm rot="18561076">
            <a:off x="3107453" y="5010858"/>
            <a:ext cx="765599" cy="177668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54">
              <a:solidFill>
                <a:schemeClr val="tx1"/>
              </a:solidFill>
            </a:endParaRPr>
          </a:p>
        </p:txBody>
      </p:sp>
      <p:sp>
        <p:nvSpPr>
          <p:cNvPr id="16" name="Curved Right Arrow 15"/>
          <p:cNvSpPr/>
          <p:nvPr/>
        </p:nvSpPr>
        <p:spPr>
          <a:xfrm rot="14323686">
            <a:off x="8456458" y="4774120"/>
            <a:ext cx="740384" cy="1937621"/>
          </a:xfrm>
          <a:prstGeom prst="curvedRightArrow">
            <a:avLst>
              <a:gd name="adj1" fmla="val 25000"/>
              <a:gd name="adj2" fmla="val 50000"/>
              <a:gd name="adj3" fmla="val 220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54">
              <a:solidFill>
                <a:schemeClr val="tx1"/>
              </a:solidFill>
            </a:endParaRPr>
          </a:p>
        </p:txBody>
      </p:sp>
      <p:sp>
        <p:nvSpPr>
          <p:cNvPr id="17" name="Curved Right Arrow 16"/>
          <p:cNvSpPr/>
          <p:nvPr/>
        </p:nvSpPr>
        <p:spPr>
          <a:xfrm rot="12742082">
            <a:off x="11065892" y="2741077"/>
            <a:ext cx="740384" cy="157132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54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744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CDA5F7-F66C-2C47-BD10-D311E656A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9C6E2DA-6C01-7241-8496-68E9B102D6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1. NTP strategy </a:t>
            </a:r>
          </a:p>
          <a:p>
            <a:r>
              <a:rPr lang="en-GB" sz="3200" dirty="0"/>
              <a:t>2. Current Progress and Challenges</a:t>
            </a:r>
          </a:p>
          <a:p>
            <a:r>
              <a:rPr lang="en-GB" sz="3200" dirty="0"/>
              <a:t>3. Coordination and cooperation from others development partners to further support NTCP achieving the strategy</a:t>
            </a:r>
          </a:p>
        </p:txBody>
      </p:sp>
    </p:spTree>
    <p:extLst>
      <p:ext uri="{BB962C8B-B14F-4D97-AF65-F5344CB8AC3E}">
        <p14:creationId xmlns:p14="http://schemas.microsoft.com/office/powerpoint/2010/main" val="731391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A1EEAF2-000E-3A4F-8E59-E29C40B72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527" y="365127"/>
            <a:ext cx="11457709" cy="746982"/>
          </a:xfrm>
        </p:spPr>
        <p:txBody>
          <a:bodyPr>
            <a:normAutofit/>
          </a:bodyPr>
          <a:lstStyle/>
          <a:p>
            <a:r>
              <a:rPr lang="en-GB" noProof="0" dirty="0"/>
              <a:t>1. NTP strategy 2021-2025 (1)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8B13BF74-4527-5A48-82A0-891632CDB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765" y="1717963"/>
            <a:ext cx="10751126" cy="41840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3200" b="1" noProof="0" dirty="0"/>
              <a:t>Vision</a:t>
            </a:r>
            <a:r>
              <a:rPr lang="en-GB" sz="3200" noProof="0" dirty="0"/>
              <a:t>: END TB in Lao PDR</a:t>
            </a:r>
          </a:p>
          <a:p>
            <a:pPr marL="0" indent="0">
              <a:buNone/>
            </a:pPr>
            <a:r>
              <a:rPr lang="en-GB" sz="3200" b="1" noProof="0" dirty="0"/>
              <a:t>Objectives</a:t>
            </a:r>
            <a:r>
              <a:rPr lang="en-GB" sz="3200" noProof="0" dirty="0"/>
              <a:t>:</a:t>
            </a:r>
          </a:p>
          <a:p>
            <a:pPr lvl="1"/>
            <a:r>
              <a:rPr lang="en-GB" sz="2800" dirty="0"/>
              <a:t>To </a:t>
            </a:r>
            <a:r>
              <a:rPr lang="en-GB" sz="2800" noProof="0" dirty="0"/>
              <a:t>decrease mortality and morbidity due to TB as per End TB targets milestones (50% reduction in TB incidence and 75% reduction in mortality due to TB by 2025 compared to 2015)</a:t>
            </a:r>
          </a:p>
          <a:p>
            <a:pPr lvl="1"/>
            <a:r>
              <a:rPr lang="en-GB" sz="2800" dirty="0"/>
              <a:t>To develop patient centred approach and equity in access to quality TB services</a:t>
            </a:r>
          </a:p>
          <a:p>
            <a:pPr lvl="1"/>
            <a:r>
              <a:rPr lang="en-GB" sz="2800" dirty="0"/>
              <a:t>To protect all TB patients under the National Health insurance system</a:t>
            </a:r>
          </a:p>
          <a:p>
            <a:pPr lvl="1"/>
            <a:r>
              <a:rPr lang="en-GB" sz="2800" noProof="0" dirty="0"/>
              <a:t>To contribute to the Universal Health Coverage (quality TB services in primary health care at province, district and health centre levels)</a:t>
            </a:r>
          </a:p>
        </p:txBody>
      </p:sp>
    </p:spTree>
    <p:extLst>
      <p:ext uri="{BB962C8B-B14F-4D97-AF65-F5344CB8AC3E}">
        <p14:creationId xmlns:p14="http://schemas.microsoft.com/office/powerpoint/2010/main" val="3180728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B92AA2AA-80A2-754F-88E3-DA6C0AEFC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/>
              <a:t>1. NTP strategy 2021-2025 (2)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84C126E2-C3AC-5E49-BF87-DA9210188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7526" y="1845734"/>
            <a:ext cx="10158153" cy="4023360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400" dirty="0"/>
              <a:t>Increase </a:t>
            </a:r>
            <a:r>
              <a:rPr lang="en-GB" sz="3400" b="1" dirty="0"/>
              <a:t>awareness</a:t>
            </a:r>
            <a:r>
              <a:rPr lang="en-GB" sz="3400" dirty="0"/>
              <a:t> and access for all TB patients from village to health centre level with community based approaches/partners;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400" dirty="0"/>
              <a:t>Tested for resistance to Rifampicin all TB presumptive using Xpert;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400" noProof="0" dirty="0"/>
              <a:t>Free screening by chest X-ray to all TB contacts;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400" b="1" noProof="0" dirty="0"/>
              <a:t>ACF</a:t>
            </a:r>
            <a:r>
              <a:rPr lang="en-GB" sz="3400" noProof="0" dirty="0"/>
              <a:t> among high risk groups;</a:t>
            </a:r>
            <a:endParaRPr lang="en-GB" sz="3400" dirty="0"/>
          </a:p>
          <a:p>
            <a:pPr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400" dirty="0"/>
              <a:t>Streamline TB and HIV collaborative activities within UHC;</a:t>
            </a:r>
            <a:endParaRPr lang="en-GB" sz="3400" noProof="0" dirty="0"/>
          </a:p>
          <a:p>
            <a:pPr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400" noProof="0" dirty="0"/>
              <a:t>Real time surveillance with DHIS 2 TB tracker countrywide;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400" dirty="0"/>
              <a:t>PHO/DHO analyse reports in DHIS2 </a:t>
            </a:r>
            <a:r>
              <a:rPr lang="en-GB" sz="3400" noProof="0" dirty="0"/>
              <a:t>and adapt interventions;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400" dirty="0"/>
              <a:t>NHI coverage and  social support to all TB/MDR-TB patients;</a:t>
            </a:r>
          </a:p>
        </p:txBody>
      </p:sp>
    </p:spTree>
    <p:extLst>
      <p:ext uri="{BB962C8B-B14F-4D97-AF65-F5344CB8AC3E}">
        <p14:creationId xmlns:p14="http://schemas.microsoft.com/office/powerpoint/2010/main" val="2506718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CC1E871-F247-0A4B-BB0E-EF6611ECA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3. Coordination and cooperation from others development partners to achieve the strategy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DE1FACF0-1550-DF46-9418-0EBADFE10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843" y="1759527"/>
            <a:ext cx="10737273" cy="4502728"/>
          </a:xfrm>
        </p:spPr>
        <p:txBody>
          <a:bodyPr>
            <a:normAutofit fontScale="85000" lnSpcReduction="20000"/>
          </a:bodyPr>
          <a:lstStyle/>
          <a:p>
            <a:r>
              <a:rPr lang="fr-FR" sz="2800" b="1" i="1" dirty="0"/>
              <a:t>NTC </a:t>
            </a:r>
            <a:r>
              <a:rPr lang="fr-FR" sz="2800" b="1" i="1" dirty="0" err="1"/>
              <a:t>is</a:t>
            </a:r>
            <a:r>
              <a:rPr lang="fr-FR" sz="2800" b="1" i="1" dirty="0"/>
              <a:t> </a:t>
            </a:r>
            <a:r>
              <a:rPr lang="fr-FR" sz="2800" b="1" i="1" dirty="0" err="1"/>
              <a:t>ensuring</a:t>
            </a:r>
            <a:r>
              <a:rPr lang="fr-FR" sz="2800" b="1" i="1" dirty="0"/>
              <a:t> </a:t>
            </a:r>
            <a:r>
              <a:rPr lang="fr-FR" sz="2800" b="1" i="1" dirty="0" err="1"/>
              <a:t>regular</a:t>
            </a:r>
            <a:r>
              <a:rPr lang="fr-FR" sz="2800" b="1" i="1" dirty="0"/>
              <a:t> coordination and </a:t>
            </a:r>
            <a:r>
              <a:rPr lang="fr-FR" sz="2800" b="1" i="1" dirty="0" err="1"/>
              <a:t>cooperation</a:t>
            </a:r>
            <a:r>
              <a:rPr lang="fr-FR" sz="2800" b="1" i="1" dirty="0"/>
              <a:t> </a:t>
            </a:r>
            <a:r>
              <a:rPr lang="fr-FR" sz="2800" b="1" i="1" dirty="0" err="1"/>
              <a:t>with</a:t>
            </a:r>
            <a:r>
              <a:rPr lang="fr-FR" sz="2800" b="1" i="1" dirty="0"/>
              <a:t>:</a:t>
            </a:r>
          </a:p>
          <a:p>
            <a:r>
              <a:rPr lang="fr-FR" sz="2800" b="1" i="1" dirty="0"/>
              <a:t>Central </a:t>
            </a:r>
            <a:r>
              <a:rPr lang="fr-FR" sz="2800" b="1" i="1" dirty="0" err="1"/>
              <a:t>level</a:t>
            </a:r>
            <a:r>
              <a:rPr lang="fr-FR" sz="2800" b="1" i="1" dirty="0"/>
              <a:t>:</a:t>
            </a:r>
          </a:p>
          <a:p>
            <a:r>
              <a:rPr lang="fr-FR" sz="2800" dirty="0"/>
              <a:t>DPC, DCDC, DHR, FDD, National Nutrition Centre, NCLE, </a:t>
            </a:r>
            <a:r>
              <a:rPr lang="fr-FR" sz="2800" dirty="0" err="1"/>
              <a:t>Health</a:t>
            </a:r>
            <a:r>
              <a:rPr lang="fr-FR" sz="2800" dirty="0"/>
              <a:t> Education Centre, MPSC, NTC, CHAS Ministry of labour and social </a:t>
            </a:r>
            <a:r>
              <a:rPr lang="fr-FR" sz="2800" dirty="0" err="1"/>
              <a:t>welfare</a:t>
            </a:r>
            <a:r>
              <a:rPr lang="fr-FR" sz="2800" dirty="0"/>
              <a:t> (NHI bureau), </a:t>
            </a:r>
            <a:r>
              <a:rPr lang="fr-FR" sz="2800" dirty="0" err="1"/>
              <a:t>Department</a:t>
            </a:r>
            <a:r>
              <a:rPr lang="fr-FR" sz="2800" dirty="0"/>
              <a:t> of Security, Trade Union, Lao </a:t>
            </a:r>
            <a:r>
              <a:rPr lang="fr-FR" sz="2800" dirty="0" err="1"/>
              <a:t>Women</a:t>
            </a:r>
            <a:r>
              <a:rPr lang="fr-FR" sz="2800" dirty="0"/>
              <a:t> Union, </a:t>
            </a:r>
            <a:r>
              <a:rPr lang="fr-FR" sz="2800" dirty="0" err="1"/>
              <a:t>Youth</a:t>
            </a:r>
            <a:r>
              <a:rPr lang="fr-FR" sz="2800" dirty="0"/>
              <a:t> Union;</a:t>
            </a:r>
            <a:endParaRPr lang="fr-FR" sz="2800" b="1" dirty="0"/>
          </a:p>
          <a:p>
            <a:r>
              <a:rPr lang="fr-FR" sz="2800" b="1" dirty="0"/>
              <a:t>Provincial and district </a:t>
            </a:r>
            <a:r>
              <a:rPr lang="fr-FR" sz="2800" b="1" dirty="0" err="1"/>
              <a:t>levels</a:t>
            </a:r>
            <a:r>
              <a:rPr lang="fr-FR" sz="2800" b="1" dirty="0"/>
              <a:t>: </a:t>
            </a:r>
            <a:r>
              <a:rPr lang="fr-FR" sz="2800" dirty="0" err="1"/>
              <a:t>PHOs</a:t>
            </a:r>
            <a:r>
              <a:rPr lang="fr-FR" sz="2800" dirty="0"/>
              <a:t> and </a:t>
            </a:r>
            <a:r>
              <a:rPr lang="fr-FR" sz="2800" dirty="0" err="1"/>
              <a:t>DHOs</a:t>
            </a:r>
            <a:r>
              <a:rPr lang="fr-FR" sz="2800" dirty="0"/>
              <a:t>, all </a:t>
            </a:r>
            <a:r>
              <a:rPr lang="fr-FR" sz="2800" dirty="0" err="1"/>
              <a:t>hospitals</a:t>
            </a:r>
            <a:r>
              <a:rPr lang="fr-FR" sz="2800" dirty="0"/>
              <a:t> (central, province, district) and all </a:t>
            </a:r>
            <a:r>
              <a:rPr lang="fr-FR" sz="2800" dirty="0" err="1"/>
              <a:t>health</a:t>
            </a:r>
            <a:r>
              <a:rPr lang="fr-FR" sz="2800" dirty="0"/>
              <a:t> centres;</a:t>
            </a:r>
          </a:p>
          <a:p>
            <a:r>
              <a:rPr lang="fr-FR" sz="2800" dirty="0" err="1"/>
              <a:t>VHWs</a:t>
            </a:r>
            <a:r>
              <a:rPr lang="fr-FR" sz="2800" dirty="0"/>
              <a:t>, </a:t>
            </a:r>
            <a:r>
              <a:rPr lang="fr-FR" sz="2800" dirty="0" err="1"/>
              <a:t>VHVs</a:t>
            </a:r>
            <a:r>
              <a:rPr lang="fr-FR" sz="2800" dirty="0"/>
              <a:t> at </a:t>
            </a:r>
            <a:r>
              <a:rPr lang="fr-FR" sz="2800" dirty="0" err="1"/>
              <a:t>community</a:t>
            </a:r>
            <a:r>
              <a:rPr lang="fr-FR" sz="2800" dirty="0"/>
              <a:t> </a:t>
            </a:r>
            <a:r>
              <a:rPr lang="fr-FR" sz="2800" dirty="0" err="1"/>
              <a:t>level</a:t>
            </a:r>
            <a:r>
              <a:rPr lang="fr-FR" sz="2800" dirty="0"/>
              <a:t> country </a:t>
            </a:r>
            <a:r>
              <a:rPr lang="fr-FR" sz="2800" dirty="0" err="1"/>
              <a:t>wide</a:t>
            </a:r>
            <a:endParaRPr lang="fr-FR" sz="2800" dirty="0"/>
          </a:p>
          <a:p>
            <a:r>
              <a:rPr lang="fr-FR" sz="2800" dirty="0" err="1"/>
              <a:t>Community</a:t>
            </a:r>
            <a:r>
              <a:rPr lang="fr-FR" sz="2800" dirty="0"/>
              <a:t> </a:t>
            </a:r>
            <a:r>
              <a:rPr lang="fr-FR" sz="2800" dirty="0" err="1"/>
              <a:t>based</a:t>
            </a:r>
            <a:r>
              <a:rPr lang="fr-FR" sz="2800" dirty="0"/>
              <a:t> </a:t>
            </a:r>
            <a:r>
              <a:rPr lang="fr-FR" sz="2800" dirty="0" err="1"/>
              <a:t>partners</a:t>
            </a:r>
            <a:r>
              <a:rPr lang="fr-FR" sz="2800" dirty="0"/>
              <a:t> in </a:t>
            </a:r>
            <a:r>
              <a:rPr lang="fr-FR" sz="2800" dirty="0" err="1"/>
              <a:t>selected</a:t>
            </a:r>
            <a:r>
              <a:rPr lang="fr-FR" sz="2800" dirty="0"/>
              <a:t> ares: CHIAS, PEDA, HPP</a:t>
            </a:r>
          </a:p>
          <a:p>
            <a:r>
              <a:rPr lang="fr-FR" sz="2800" b="1" i="1" dirty="0" err="1"/>
              <a:t>Other</a:t>
            </a:r>
            <a:r>
              <a:rPr lang="fr-FR" sz="2800" b="1" i="1" dirty="0"/>
              <a:t> </a:t>
            </a:r>
            <a:r>
              <a:rPr lang="fr-FR" sz="2800" b="1" i="1" dirty="0" err="1"/>
              <a:t>partners</a:t>
            </a:r>
            <a:r>
              <a:rPr lang="fr-FR" sz="2800" b="1" i="1" dirty="0"/>
              <a:t>:</a:t>
            </a:r>
          </a:p>
          <a:p>
            <a:r>
              <a:rPr lang="fr-FR" sz="2800" dirty="0"/>
              <a:t>Global </a:t>
            </a:r>
            <a:r>
              <a:rPr lang="fr-FR" sz="2800" dirty="0" err="1"/>
              <a:t>Fund</a:t>
            </a:r>
            <a:r>
              <a:rPr lang="fr-FR" sz="2800" dirty="0"/>
              <a:t>, World Bank, </a:t>
            </a:r>
            <a:r>
              <a:rPr lang="fr-FR" sz="2800" dirty="0" err="1"/>
              <a:t>private</a:t>
            </a:r>
            <a:r>
              <a:rPr lang="fr-FR" sz="2800" dirty="0"/>
              <a:t> </a:t>
            </a:r>
            <a:r>
              <a:rPr lang="fr-FR" sz="2800" dirty="0" err="1"/>
              <a:t>sector</a:t>
            </a:r>
            <a:r>
              <a:rPr lang="fr-FR" sz="2800" dirty="0"/>
              <a:t>, international </a:t>
            </a:r>
            <a:r>
              <a:rPr lang="fr-FR" sz="2800" dirty="0" err="1"/>
              <a:t>technical</a:t>
            </a:r>
            <a:r>
              <a:rPr lang="fr-FR" sz="2800" dirty="0"/>
              <a:t> </a:t>
            </a:r>
            <a:r>
              <a:rPr lang="fr-FR" sz="2800" dirty="0" err="1"/>
              <a:t>partners</a:t>
            </a:r>
            <a:r>
              <a:rPr lang="fr-FR" sz="2800" dirty="0"/>
              <a:t> (WHO, CHAI, CILM, KIT)</a:t>
            </a:r>
          </a:p>
        </p:txBody>
      </p:sp>
    </p:spTree>
    <p:extLst>
      <p:ext uri="{BB962C8B-B14F-4D97-AF65-F5344CB8AC3E}">
        <p14:creationId xmlns:p14="http://schemas.microsoft.com/office/powerpoint/2010/main" val="2514577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216" y="134216"/>
            <a:ext cx="11397675" cy="752475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Current progress and challenges (1)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7589943"/>
              </p:ext>
            </p:extLst>
          </p:nvPr>
        </p:nvGraphicFramePr>
        <p:xfrm>
          <a:off x="286325" y="1122361"/>
          <a:ext cx="11545456" cy="50616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1381">
                  <a:extLst>
                    <a:ext uri="{9D8B030D-6E8A-4147-A177-3AD203B41FA5}">
                      <a16:colId xmlns:a16="http://schemas.microsoft.com/office/drawing/2014/main" xmlns="" val="1489630330"/>
                    </a:ext>
                  </a:extLst>
                </a:gridCol>
                <a:gridCol w="3295766">
                  <a:extLst>
                    <a:ext uri="{9D8B030D-6E8A-4147-A177-3AD203B41FA5}">
                      <a16:colId xmlns:a16="http://schemas.microsoft.com/office/drawing/2014/main" xmlns="" val="3482160430"/>
                    </a:ext>
                  </a:extLst>
                </a:gridCol>
                <a:gridCol w="3255034">
                  <a:extLst>
                    <a:ext uri="{9D8B030D-6E8A-4147-A177-3AD203B41FA5}">
                      <a16:colId xmlns:a16="http://schemas.microsoft.com/office/drawing/2014/main" xmlns="" val="2270438030"/>
                    </a:ext>
                  </a:extLst>
                </a:gridCol>
                <a:gridCol w="2713275">
                  <a:extLst>
                    <a:ext uri="{9D8B030D-6E8A-4147-A177-3AD203B41FA5}">
                      <a16:colId xmlns:a16="http://schemas.microsoft.com/office/drawing/2014/main" xmlns="" val="2798466239"/>
                    </a:ext>
                  </a:extLst>
                </a:gridCol>
              </a:tblGrid>
              <a:tr h="707872"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DLI-J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Y2 (Jun</a:t>
                      </a:r>
                      <a:r>
                        <a:rPr lang="en-US" sz="2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r>
                        <a:rPr lang="en-US" sz="2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 May 2022)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16819154"/>
                  </a:ext>
                </a:extLst>
              </a:tr>
              <a:tr h="522396">
                <a:tc vMerge="1"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 June 2021-May 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Preliminary Result Jun.-Nov. 2021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 of target for the reported period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7207344"/>
                  </a:ext>
                </a:extLst>
              </a:tr>
              <a:tr h="1778025"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TB notification</a:t>
                      </a:r>
                    </a:p>
                    <a:p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#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7,537 TB cases notified for the period of Jun/21-May 2022 for the whole country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2,574 TB cases notified during the period of Jun-Nov 2021 (source TB tracker DHIS2)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35145299"/>
                  </a:ext>
                </a:extLst>
              </a:tr>
              <a:tr h="1752766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Xpert coverage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r>
                        <a:rPr lang="en-US" sz="24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for the period of Jun/21-May 2022 for the whole country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99% in 2021 (source: aggregated quarterly report in DHIS2 Q1-Q3 2021)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82834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9929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46FAA0-DD1B-4654-9207-968BC9748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113" y="286604"/>
            <a:ext cx="10933042" cy="462152"/>
          </a:xfrm>
        </p:spPr>
        <p:txBody>
          <a:bodyPr>
            <a:normAutofit/>
          </a:bodyPr>
          <a:lstStyle/>
          <a:p>
            <a:pPr algn="ctr"/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DLI J Condition1:Provinces that achieved the targeted number of notified TB cases of all forms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2EB84188-1D3F-48E9-BEF0-88D4917970E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82714" y="821578"/>
          <a:ext cx="11549069" cy="5675337"/>
        </p:xfrm>
        <a:graphic>
          <a:graphicData uri="http://schemas.openxmlformats.org/drawingml/2006/table">
            <a:tbl>
              <a:tblPr/>
              <a:tblGrid>
                <a:gridCol w="480099">
                  <a:extLst>
                    <a:ext uri="{9D8B030D-6E8A-4147-A177-3AD203B41FA5}">
                      <a16:colId xmlns:a16="http://schemas.microsoft.com/office/drawing/2014/main" xmlns="" val="4168989849"/>
                    </a:ext>
                  </a:extLst>
                </a:gridCol>
                <a:gridCol w="1902619">
                  <a:extLst>
                    <a:ext uri="{9D8B030D-6E8A-4147-A177-3AD203B41FA5}">
                      <a16:colId xmlns:a16="http://schemas.microsoft.com/office/drawing/2014/main" xmlns="" val="2010936266"/>
                    </a:ext>
                  </a:extLst>
                </a:gridCol>
                <a:gridCol w="746824">
                  <a:extLst>
                    <a:ext uri="{9D8B030D-6E8A-4147-A177-3AD203B41FA5}">
                      <a16:colId xmlns:a16="http://schemas.microsoft.com/office/drawing/2014/main" xmlns="" val="3442509408"/>
                    </a:ext>
                  </a:extLst>
                </a:gridCol>
                <a:gridCol w="480099">
                  <a:extLst>
                    <a:ext uri="{9D8B030D-6E8A-4147-A177-3AD203B41FA5}">
                      <a16:colId xmlns:a16="http://schemas.microsoft.com/office/drawing/2014/main" xmlns="" val="2949012268"/>
                    </a:ext>
                  </a:extLst>
                </a:gridCol>
                <a:gridCol w="497883">
                  <a:extLst>
                    <a:ext uri="{9D8B030D-6E8A-4147-A177-3AD203B41FA5}">
                      <a16:colId xmlns:a16="http://schemas.microsoft.com/office/drawing/2014/main" xmlns="" val="590673117"/>
                    </a:ext>
                  </a:extLst>
                </a:gridCol>
                <a:gridCol w="497883">
                  <a:extLst>
                    <a:ext uri="{9D8B030D-6E8A-4147-A177-3AD203B41FA5}">
                      <a16:colId xmlns:a16="http://schemas.microsoft.com/office/drawing/2014/main" xmlns="" val="3845586964"/>
                    </a:ext>
                  </a:extLst>
                </a:gridCol>
                <a:gridCol w="497883">
                  <a:extLst>
                    <a:ext uri="{9D8B030D-6E8A-4147-A177-3AD203B41FA5}">
                      <a16:colId xmlns:a16="http://schemas.microsoft.com/office/drawing/2014/main" xmlns="" val="3874044911"/>
                    </a:ext>
                  </a:extLst>
                </a:gridCol>
                <a:gridCol w="480099">
                  <a:extLst>
                    <a:ext uri="{9D8B030D-6E8A-4147-A177-3AD203B41FA5}">
                      <a16:colId xmlns:a16="http://schemas.microsoft.com/office/drawing/2014/main" xmlns="" val="3378670515"/>
                    </a:ext>
                  </a:extLst>
                </a:gridCol>
                <a:gridCol w="480099">
                  <a:extLst>
                    <a:ext uri="{9D8B030D-6E8A-4147-A177-3AD203B41FA5}">
                      <a16:colId xmlns:a16="http://schemas.microsoft.com/office/drawing/2014/main" xmlns="" val="2320587536"/>
                    </a:ext>
                  </a:extLst>
                </a:gridCol>
                <a:gridCol w="408973">
                  <a:extLst>
                    <a:ext uri="{9D8B030D-6E8A-4147-A177-3AD203B41FA5}">
                      <a16:colId xmlns:a16="http://schemas.microsoft.com/office/drawing/2014/main" xmlns="" val="2228146032"/>
                    </a:ext>
                  </a:extLst>
                </a:gridCol>
                <a:gridCol w="408973">
                  <a:extLst>
                    <a:ext uri="{9D8B030D-6E8A-4147-A177-3AD203B41FA5}">
                      <a16:colId xmlns:a16="http://schemas.microsoft.com/office/drawing/2014/main" xmlns="" val="2380086903"/>
                    </a:ext>
                  </a:extLst>
                </a:gridCol>
                <a:gridCol w="408973">
                  <a:extLst>
                    <a:ext uri="{9D8B030D-6E8A-4147-A177-3AD203B41FA5}">
                      <a16:colId xmlns:a16="http://schemas.microsoft.com/office/drawing/2014/main" xmlns="" val="45348516"/>
                    </a:ext>
                  </a:extLst>
                </a:gridCol>
                <a:gridCol w="391192">
                  <a:extLst>
                    <a:ext uri="{9D8B030D-6E8A-4147-A177-3AD203B41FA5}">
                      <a16:colId xmlns:a16="http://schemas.microsoft.com/office/drawing/2014/main" xmlns="" val="3057439225"/>
                    </a:ext>
                  </a:extLst>
                </a:gridCol>
                <a:gridCol w="408973">
                  <a:extLst>
                    <a:ext uri="{9D8B030D-6E8A-4147-A177-3AD203B41FA5}">
                      <a16:colId xmlns:a16="http://schemas.microsoft.com/office/drawing/2014/main" xmlns="" val="1290377526"/>
                    </a:ext>
                  </a:extLst>
                </a:gridCol>
                <a:gridCol w="413419">
                  <a:extLst>
                    <a:ext uri="{9D8B030D-6E8A-4147-A177-3AD203B41FA5}">
                      <a16:colId xmlns:a16="http://schemas.microsoft.com/office/drawing/2014/main" xmlns="" val="3190852236"/>
                    </a:ext>
                  </a:extLst>
                </a:gridCol>
                <a:gridCol w="588204">
                  <a:extLst>
                    <a:ext uri="{9D8B030D-6E8A-4147-A177-3AD203B41FA5}">
                      <a16:colId xmlns:a16="http://schemas.microsoft.com/office/drawing/2014/main" xmlns="" val="447111070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xmlns="" val="2028530684"/>
                    </a:ext>
                  </a:extLst>
                </a:gridCol>
                <a:gridCol w="655782">
                  <a:extLst>
                    <a:ext uri="{9D8B030D-6E8A-4147-A177-3AD203B41FA5}">
                      <a16:colId xmlns:a16="http://schemas.microsoft.com/office/drawing/2014/main" xmlns="" val="3227036098"/>
                    </a:ext>
                  </a:extLst>
                </a:gridCol>
                <a:gridCol w="1136074">
                  <a:extLst>
                    <a:ext uri="{9D8B030D-6E8A-4147-A177-3AD203B41FA5}">
                      <a16:colId xmlns:a16="http://schemas.microsoft.com/office/drawing/2014/main" xmlns="" val="1195193440"/>
                    </a:ext>
                  </a:extLst>
                </a:gridCol>
              </a:tblGrid>
              <a:tr h="40591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No.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Provinces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Baseline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2021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2022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Total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Target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Progress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 of target for the reported period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Phetsarath OT" panose="02000500000000000001" pitchFamily="2" charset="2"/>
                      </a:endParaRP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2161459"/>
                  </a:ext>
                </a:extLst>
              </a:tr>
              <a:tr h="4982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Jun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Jul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Aug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Sep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Oct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Nov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Dec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Jan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Feb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Mar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Apr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May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40746092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01 Vientiane Capital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1,524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93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102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128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49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464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990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46%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94%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09969177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02 Phongsali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189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203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22%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44%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49149892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03 Louangnamtha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219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201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43%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87%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84645796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04 Oudomxai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334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23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29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138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365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37%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76%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97249821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05 Bokeo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169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19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13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202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28%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56%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61673365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6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06 Louangphabang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379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22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23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83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147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509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28%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58%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52052683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07 Houaphan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277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12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75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358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20%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42%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72136056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08 Xainyabouli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216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16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74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420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17%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35%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88014161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09 Xiangkhouang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224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6%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13%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20510276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10 Vientiane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439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197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19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256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566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45%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90%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06198253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11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Bolikhamxai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Phetsarath OT" panose="02000500000000000001" pitchFamily="2" charset="2"/>
                      </a:endParaRP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194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56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26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118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325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36%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73%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63572611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12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12 Khammouan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577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110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218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457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47%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95%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17999934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13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13 Savannakhet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1,190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247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1,116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22%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44%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23138652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14 Salavan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497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77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92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247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447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55%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111%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3130595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15 Xekong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209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26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126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20%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41%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42171054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16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16 Champasak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954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76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61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60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64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322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810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39%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80%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83882659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17 Attapu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159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11%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23%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58083689"/>
                  </a:ext>
                </a:extLst>
              </a:tr>
              <a:tr h="2511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18 Xaisomboun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18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60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33%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67%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74128344"/>
                  </a:ext>
                </a:extLst>
              </a:tr>
              <a:tr h="25111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Total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7,565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440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629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757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391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241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116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2,574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7,537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34%</a:t>
                      </a:r>
                    </a:p>
                  </a:txBody>
                  <a:tcPr marL="8745" marR="8745" marT="87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68%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782936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324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27BDD267-BE24-4B28-87FF-43FBD308A68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40143" y="184726"/>
          <a:ext cx="11545461" cy="6171134"/>
        </p:xfrm>
        <a:graphic>
          <a:graphicData uri="http://schemas.openxmlformats.org/drawingml/2006/table">
            <a:tbl>
              <a:tblPr/>
              <a:tblGrid>
                <a:gridCol w="602278">
                  <a:extLst>
                    <a:ext uri="{9D8B030D-6E8A-4147-A177-3AD203B41FA5}">
                      <a16:colId xmlns:a16="http://schemas.microsoft.com/office/drawing/2014/main" xmlns="" val="3865711387"/>
                    </a:ext>
                  </a:extLst>
                </a:gridCol>
                <a:gridCol w="1507010">
                  <a:extLst>
                    <a:ext uri="{9D8B030D-6E8A-4147-A177-3AD203B41FA5}">
                      <a16:colId xmlns:a16="http://schemas.microsoft.com/office/drawing/2014/main" xmlns="" val="1223547642"/>
                    </a:ext>
                  </a:extLst>
                </a:gridCol>
                <a:gridCol w="755568">
                  <a:extLst>
                    <a:ext uri="{9D8B030D-6E8A-4147-A177-3AD203B41FA5}">
                      <a16:colId xmlns:a16="http://schemas.microsoft.com/office/drawing/2014/main" xmlns="" val="1517581779"/>
                    </a:ext>
                  </a:extLst>
                </a:gridCol>
                <a:gridCol w="831121">
                  <a:extLst>
                    <a:ext uri="{9D8B030D-6E8A-4147-A177-3AD203B41FA5}">
                      <a16:colId xmlns:a16="http://schemas.microsoft.com/office/drawing/2014/main" xmlns="" val="1368145048"/>
                    </a:ext>
                  </a:extLst>
                </a:gridCol>
                <a:gridCol w="814330">
                  <a:extLst>
                    <a:ext uri="{9D8B030D-6E8A-4147-A177-3AD203B41FA5}">
                      <a16:colId xmlns:a16="http://schemas.microsoft.com/office/drawing/2014/main" xmlns="" val="209527188"/>
                    </a:ext>
                  </a:extLst>
                </a:gridCol>
                <a:gridCol w="831121">
                  <a:extLst>
                    <a:ext uri="{9D8B030D-6E8A-4147-A177-3AD203B41FA5}">
                      <a16:colId xmlns:a16="http://schemas.microsoft.com/office/drawing/2014/main" xmlns="" val="3472415782"/>
                    </a:ext>
                  </a:extLst>
                </a:gridCol>
                <a:gridCol w="831121">
                  <a:extLst>
                    <a:ext uri="{9D8B030D-6E8A-4147-A177-3AD203B41FA5}">
                      <a16:colId xmlns:a16="http://schemas.microsoft.com/office/drawing/2014/main" xmlns="" val="575688702"/>
                    </a:ext>
                  </a:extLst>
                </a:gridCol>
                <a:gridCol w="814330">
                  <a:extLst>
                    <a:ext uri="{9D8B030D-6E8A-4147-A177-3AD203B41FA5}">
                      <a16:colId xmlns:a16="http://schemas.microsoft.com/office/drawing/2014/main" xmlns="" val="2765399230"/>
                    </a:ext>
                  </a:extLst>
                </a:gridCol>
                <a:gridCol w="596058">
                  <a:extLst>
                    <a:ext uri="{9D8B030D-6E8A-4147-A177-3AD203B41FA5}">
                      <a16:colId xmlns:a16="http://schemas.microsoft.com/office/drawing/2014/main" xmlns="" val="4252708982"/>
                    </a:ext>
                  </a:extLst>
                </a:gridCol>
                <a:gridCol w="596058">
                  <a:extLst>
                    <a:ext uri="{9D8B030D-6E8A-4147-A177-3AD203B41FA5}">
                      <a16:colId xmlns:a16="http://schemas.microsoft.com/office/drawing/2014/main" xmlns="" val="990551500"/>
                    </a:ext>
                  </a:extLst>
                </a:gridCol>
                <a:gridCol w="596058">
                  <a:extLst>
                    <a:ext uri="{9D8B030D-6E8A-4147-A177-3AD203B41FA5}">
                      <a16:colId xmlns:a16="http://schemas.microsoft.com/office/drawing/2014/main" xmlns="" val="3218618701"/>
                    </a:ext>
                  </a:extLst>
                </a:gridCol>
                <a:gridCol w="596058">
                  <a:extLst>
                    <a:ext uri="{9D8B030D-6E8A-4147-A177-3AD203B41FA5}">
                      <a16:colId xmlns:a16="http://schemas.microsoft.com/office/drawing/2014/main" xmlns="" val="2443474878"/>
                    </a:ext>
                  </a:extLst>
                </a:gridCol>
                <a:gridCol w="898285">
                  <a:extLst>
                    <a:ext uri="{9D8B030D-6E8A-4147-A177-3AD203B41FA5}">
                      <a16:colId xmlns:a16="http://schemas.microsoft.com/office/drawing/2014/main" xmlns="" val="465866808"/>
                    </a:ext>
                  </a:extLst>
                </a:gridCol>
                <a:gridCol w="831121">
                  <a:extLst>
                    <a:ext uri="{9D8B030D-6E8A-4147-A177-3AD203B41FA5}">
                      <a16:colId xmlns:a16="http://schemas.microsoft.com/office/drawing/2014/main" xmlns="" val="2812671656"/>
                    </a:ext>
                  </a:extLst>
                </a:gridCol>
                <a:gridCol w="444944">
                  <a:extLst>
                    <a:ext uri="{9D8B030D-6E8A-4147-A177-3AD203B41FA5}">
                      <a16:colId xmlns:a16="http://schemas.microsoft.com/office/drawing/2014/main" xmlns="" val="3290654947"/>
                    </a:ext>
                  </a:extLst>
                </a:gridCol>
              </a:tblGrid>
              <a:tr h="378311">
                <a:tc gridSpan="15"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DLI J condition 2:Provinces which have achieved an increase of twenty (20) percentage points over the previous year; or reached or maintained one hundred percent (100%) GeneXpert coverage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13881305"/>
                  </a:ext>
                </a:extLst>
              </a:tr>
              <a:tr h="275054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No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Provinces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Baseline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2021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Tatal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37861854"/>
                  </a:ext>
                </a:extLst>
              </a:tr>
              <a:tr h="2750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Q1 (Jan – Mar)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Q2 (Apr – Jun)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Q3 (Jul – Sep)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2208983"/>
                  </a:ext>
                </a:extLst>
              </a:tr>
              <a:tr h="8084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No. of Xpert Test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No. of TT of SC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No. of Xpert Test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No. of TT of SC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No. of Xpert Test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No. of TT of SC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No. of Xpert Test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No. of TT of SC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56244857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01 Vientiane Cap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2818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2819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1832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1861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2478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2505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7128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7185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07016774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02 Phongsaly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70%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142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142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217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217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146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146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505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505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90689089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03 Louangnamtha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77%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528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528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252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254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309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311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1089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1093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65840746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04 Oudomxai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608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608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260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260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469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469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1337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1337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13651950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05 Bokeo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199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199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89%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233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233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471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476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37718336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06 Louangphabang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65%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454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454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346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367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552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558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1352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1379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96187490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07 Houaphan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75%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306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306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312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312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463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463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1081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1081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53515999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08 Xainyabouli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71%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479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517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351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351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391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391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1221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1259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14970859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09 Xiangkhouang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83%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344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351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230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235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681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693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8327748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 Vientiane Pro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79%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476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488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358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359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808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819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1642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1666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16209585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11 Bolikhamxai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68%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209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224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192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201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486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486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887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911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19806999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12 Khammouan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72%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668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668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531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536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741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741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1940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1945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90568327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13 Savannakhet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60%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913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913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667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668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927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927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2507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2508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35282939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14 Salavan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56%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1574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1576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333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334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592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593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2499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2503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42862255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15 Sekong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81%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267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275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156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64%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82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449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522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86%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86061744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16 Champasak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95%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1069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1069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803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803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1039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1039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2911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2911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23544505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17 Attapue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73%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193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193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85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85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378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378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9212819"/>
                  </a:ext>
                </a:extLst>
              </a:tr>
              <a:tr h="2333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18 Xaisomboun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72%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32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53%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63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86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73%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170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218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78%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27827545"/>
                  </a:ext>
                </a:extLst>
              </a:tr>
              <a:tr h="233380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Total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FF0000"/>
                          </a:solidFill>
                          <a:effectLst/>
                          <a:latin typeface="Phetsarath OT" panose="02000500000000000000" pitchFamily="2" charset="0"/>
                        </a:rPr>
                        <a:t>74%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11337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11430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6817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6962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10094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10178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28248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28570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0"/>
                        </a:rPr>
                        <a:t>99%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208524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2752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492" y="134290"/>
            <a:ext cx="11628580" cy="761710"/>
          </a:xfrm>
        </p:spPr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Current progress and challenges (2)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764" y="972108"/>
            <a:ext cx="5498812" cy="507855"/>
          </a:xfrm>
        </p:spPr>
        <p:txBody>
          <a:bodyPr anchor="t">
            <a:noAutofit/>
          </a:bodyPr>
          <a:lstStyle/>
          <a:p>
            <a:r>
              <a:rPr lang="en-US" sz="3200" b="1" dirty="0"/>
              <a:t>CHALLENGES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764" y="1736436"/>
            <a:ext cx="5498812" cy="4433455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b="1" dirty="0"/>
              <a:t> Drop in TB notification is due to:</a:t>
            </a:r>
          </a:p>
          <a:p>
            <a:pPr lvl="1">
              <a:buFontTx/>
              <a:buChar char="-"/>
            </a:pPr>
            <a:r>
              <a:rPr lang="en-GB" sz="2000" dirty="0"/>
              <a:t>Drop in sending sputum specimen to Xpert  testing</a:t>
            </a:r>
          </a:p>
          <a:p>
            <a:pPr lvl="1">
              <a:buFontTx/>
              <a:buChar char="-"/>
            </a:pPr>
            <a:r>
              <a:rPr lang="en-US" sz="2000" dirty="0"/>
              <a:t>Limited access of the patient to health facility.</a:t>
            </a:r>
          </a:p>
          <a:p>
            <a:pPr lvl="1">
              <a:buFontTx/>
              <a:buChar char="-"/>
            </a:pPr>
            <a:r>
              <a:rPr lang="en-US" sz="2000" dirty="0"/>
              <a:t>Limitation of activities due to COVID19 lockdown.</a:t>
            </a:r>
          </a:p>
          <a:p>
            <a:pPr lvl="1">
              <a:buFontTx/>
              <a:buChar char="-"/>
            </a:pPr>
            <a:r>
              <a:rPr lang="en-US" sz="2000" dirty="0"/>
              <a:t>Implementation at BMU not well functioned due to </a:t>
            </a:r>
            <a:r>
              <a:rPr lang="en-US" sz="2000" dirty="0" err="1"/>
              <a:t>Covid</a:t>
            </a:r>
            <a:r>
              <a:rPr lang="en-US" sz="2000" dirty="0"/>
              <a:t> situation.</a:t>
            </a:r>
          </a:p>
          <a:p>
            <a:pPr lvl="1">
              <a:buFontTx/>
              <a:buChar char="-"/>
            </a:pPr>
            <a:r>
              <a:rPr lang="en-US" sz="2000" dirty="0"/>
              <a:t>Limitation and re-tasking of human resource at all levels, particularly district hospital.</a:t>
            </a:r>
          </a:p>
          <a:p>
            <a:pPr lvl="1">
              <a:buFontTx/>
              <a:buChar char="-"/>
            </a:pPr>
            <a:r>
              <a:rPr lang="en-US" sz="2000" dirty="0"/>
              <a:t>Many activities were not implemented including active case-finding.</a:t>
            </a:r>
          </a:p>
          <a:p>
            <a:pPr lvl="1">
              <a:buFontTx/>
              <a:buChar char="-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199" y="939233"/>
            <a:ext cx="5631872" cy="563346"/>
          </a:xfrm>
        </p:spPr>
        <p:txBody>
          <a:bodyPr anchor="ctr">
            <a:noAutofit/>
          </a:bodyPr>
          <a:lstStyle/>
          <a:p>
            <a:r>
              <a:rPr lang="en-US" sz="3200" b="1" dirty="0" err="1"/>
              <a:t>ActionS</a:t>
            </a:r>
            <a:r>
              <a:rPr lang="en-US" sz="3200" b="1" dirty="0"/>
              <a:t> taken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>
          <a:xfrm>
            <a:off x="6172199" y="1736436"/>
            <a:ext cx="5631873" cy="4433455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en-US"/>
              <a:t> NTC is continuing  monitoring and coaching the implementation at all levels, </a:t>
            </a:r>
            <a:r>
              <a:rPr lang="en-US" dirty="0"/>
              <a:t>using real time surveillance from DHIS2 TB Tracker and GeneXpert laboratories monthly reports.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Conducting quarterly video meeting in provinces to follow-up catch up plans from and districts level as well.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dirty="0"/>
              <a:t> Reviewing plan of ACF and Supervision.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dirty="0"/>
              <a:t> Restarting ACF at all levels as soon as possible.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Adapting activities for following the COVID-19 task force guidance such as wearing mask, avoiding crowding, social distancing.</a:t>
            </a:r>
          </a:p>
        </p:txBody>
      </p:sp>
    </p:spTree>
    <p:extLst>
      <p:ext uri="{BB962C8B-B14F-4D97-AF65-F5344CB8AC3E}">
        <p14:creationId xmlns:p14="http://schemas.microsoft.com/office/powerpoint/2010/main" val="331485495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719</TotalTime>
  <Words>2012</Words>
  <Application>Microsoft Office PowerPoint</Application>
  <PresentationFormat>Custom</PresentationFormat>
  <Paragraphs>959</Paragraphs>
  <Slides>15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Retrospect</vt:lpstr>
      <vt:lpstr>TB Progress update and action plan   (including COVID-19 mitigation)          to achieve Y2</vt:lpstr>
      <vt:lpstr>Content</vt:lpstr>
      <vt:lpstr>1. NTP strategy 2021-2025 (1)</vt:lpstr>
      <vt:lpstr>1. NTP strategy 2021-2025 (2)</vt:lpstr>
      <vt:lpstr>3. Coordination and cooperation from others development partners to achieve the strategy</vt:lpstr>
      <vt:lpstr>2. Current progress and challenges (1)</vt:lpstr>
      <vt:lpstr>DLI J Condition1:Provinces that achieved the targeted number of notified TB cases of all forms</vt:lpstr>
      <vt:lpstr>PowerPoint Presentation</vt:lpstr>
      <vt:lpstr>2. Current progress and challenges (2)</vt:lpstr>
      <vt:lpstr>2. Current progress and challenges (3)  TB patient tracker and report on DHIS2 </vt:lpstr>
      <vt:lpstr>GF and Co-financing budget for TB and HIV</vt:lpstr>
      <vt:lpstr>Global Fund and Co-financing budget</vt:lpstr>
      <vt:lpstr>Global Fund and Co-financing budget</vt:lpstr>
      <vt:lpstr>TB Procurement 2022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Progress update and action plan (including COVID-19 mitigation) to achieve Y2</dc:title>
  <dc:creator>Windows 10</dc:creator>
  <cp:lastModifiedBy>DELL</cp:lastModifiedBy>
  <cp:revision>70</cp:revision>
  <dcterms:created xsi:type="dcterms:W3CDTF">2021-11-12T07:21:34Z</dcterms:created>
  <dcterms:modified xsi:type="dcterms:W3CDTF">2021-11-30T07:04:45Z</dcterms:modified>
</cp:coreProperties>
</file>