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1" r:id="rId3"/>
    <p:sldId id="270" r:id="rId4"/>
    <p:sldId id="263" r:id="rId5"/>
    <p:sldId id="264" r:id="rId6"/>
    <p:sldId id="265" r:id="rId7"/>
    <p:sldId id="266" r:id="rId8"/>
    <p:sldId id="267" r:id="rId9"/>
    <p:sldId id="268" r:id="rId10"/>
    <p:sldId id="260" r:id="rId11"/>
    <p:sldId id="262" r:id="rId12"/>
    <p:sldId id="285" r:id="rId13"/>
    <p:sldId id="286" r:id="rId14"/>
    <p:sldId id="28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4A3B2-FE5B-4A12-ABD0-90B3C9262A1D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01C4B-9312-4E67-8A6A-27F3DBCEE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50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1 not applicable if there is no Fast Track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564ED-961D-4FD7-A2C1-B6FA5404E0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8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564ED-961D-4FD7-A2C1-B6FA5404E0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55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564ED-961D-4FD7-A2C1-B6FA5404E0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23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8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88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90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7091FA2-7A8B-254F-B972-F59401137FCD}"/>
              </a:ext>
            </a:extLst>
          </p:cNvPr>
          <p:cNvGrpSpPr/>
          <p:nvPr userDrawn="1"/>
        </p:nvGrpSpPr>
        <p:grpSpPr>
          <a:xfrm>
            <a:off x="-366627" y="-360000"/>
            <a:ext cx="12913200" cy="7578000"/>
            <a:chOff x="-360000" y="-360000"/>
            <a:chExt cx="12913200" cy="757800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D90501F-B110-B348-9594-35423D3C9DF5}"/>
                </a:ext>
              </a:extLst>
            </p:cNvPr>
            <p:cNvGrpSpPr/>
            <p:nvPr userDrawn="1"/>
          </p:nvGrpSpPr>
          <p:grpSpPr>
            <a:xfrm>
              <a:off x="-360000" y="-360000"/>
              <a:ext cx="12552000" cy="7041363"/>
              <a:chOff x="-360000" y="-360000"/>
              <a:chExt cx="12552000" cy="7041363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0564CC9-AD79-4E45-A929-0A73FA444133}"/>
                  </a:ext>
                </a:extLst>
              </p:cNvPr>
              <p:cNvGrpSpPr/>
              <p:nvPr userDrawn="1"/>
            </p:nvGrpSpPr>
            <p:grpSpPr>
              <a:xfrm>
                <a:off x="0" y="-360000"/>
                <a:ext cx="12192000" cy="180000"/>
                <a:chOff x="0" y="-360000"/>
                <a:chExt cx="12192000" cy="180000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CE4369FA-222E-E948-B9C1-23511CFDC85D}"/>
                    </a:ext>
                  </a:extLst>
                </p:cNvPr>
                <p:cNvCxnSpPr/>
                <p:nvPr userDrawn="1"/>
              </p:nvCxnSpPr>
              <p:spPr>
                <a:xfrm>
                  <a:off x="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4BF27477-5FF7-814A-B3D9-F8C2436ABD9C}"/>
                    </a:ext>
                  </a:extLst>
                </p:cNvPr>
                <p:cNvCxnSpPr/>
                <p:nvPr userDrawn="1"/>
              </p:nvCxnSpPr>
              <p:spPr>
                <a:xfrm>
                  <a:off x="6096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6A9214B9-4D10-6A45-81E3-9A1B72A73C3F}"/>
                    </a:ext>
                  </a:extLst>
                </p:cNvPr>
                <p:cNvCxnSpPr/>
                <p:nvPr userDrawn="1"/>
              </p:nvCxnSpPr>
              <p:spPr>
                <a:xfrm>
                  <a:off x="12192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7924955E-B0C3-9542-90AB-3A94B8E85089}"/>
                    </a:ext>
                  </a:extLst>
                </p:cNvPr>
                <p:cNvCxnSpPr/>
                <p:nvPr userDrawn="1"/>
              </p:nvCxnSpPr>
              <p:spPr>
                <a:xfrm>
                  <a:off x="18288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40E95E8E-7C8B-684A-965A-DCFAEF616CF2}"/>
                    </a:ext>
                  </a:extLst>
                </p:cNvPr>
                <p:cNvCxnSpPr/>
                <p:nvPr userDrawn="1"/>
              </p:nvCxnSpPr>
              <p:spPr>
                <a:xfrm>
                  <a:off x="24384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78BED12A-5252-C24C-BBA6-017F2C56D584}"/>
                    </a:ext>
                  </a:extLst>
                </p:cNvPr>
                <p:cNvCxnSpPr/>
                <p:nvPr userDrawn="1"/>
              </p:nvCxnSpPr>
              <p:spPr>
                <a:xfrm>
                  <a:off x="30480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0BE55F50-3897-E847-8E0C-59E420FCD3EB}"/>
                    </a:ext>
                  </a:extLst>
                </p:cNvPr>
                <p:cNvCxnSpPr/>
                <p:nvPr userDrawn="1"/>
              </p:nvCxnSpPr>
              <p:spPr>
                <a:xfrm>
                  <a:off x="36576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48E402A2-AA33-5140-8B28-E63FE50CC697}"/>
                    </a:ext>
                  </a:extLst>
                </p:cNvPr>
                <p:cNvCxnSpPr/>
                <p:nvPr userDrawn="1"/>
              </p:nvCxnSpPr>
              <p:spPr>
                <a:xfrm>
                  <a:off x="42672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CB37B78F-F327-5240-92BD-E7AA1AA67967}"/>
                    </a:ext>
                  </a:extLst>
                </p:cNvPr>
                <p:cNvCxnSpPr/>
                <p:nvPr userDrawn="1"/>
              </p:nvCxnSpPr>
              <p:spPr>
                <a:xfrm>
                  <a:off x="48768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66858BB6-42CC-FF49-AB43-065458E3CBF6}"/>
                    </a:ext>
                  </a:extLst>
                </p:cNvPr>
                <p:cNvCxnSpPr/>
                <p:nvPr userDrawn="1"/>
              </p:nvCxnSpPr>
              <p:spPr>
                <a:xfrm>
                  <a:off x="54864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DDC49498-9A96-4F4B-81A4-26D9E0E618D3}"/>
                    </a:ext>
                  </a:extLst>
                </p:cNvPr>
                <p:cNvCxnSpPr/>
                <p:nvPr userDrawn="1"/>
              </p:nvCxnSpPr>
              <p:spPr>
                <a:xfrm>
                  <a:off x="60960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28456579-0EDF-B541-9B27-E91E742C9BB6}"/>
                    </a:ext>
                  </a:extLst>
                </p:cNvPr>
                <p:cNvCxnSpPr/>
                <p:nvPr userDrawn="1"/>
              </p:nvCxnSpPr>
              <p:spPr>
                <a:xfrm>
                  <a:off x="67056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35D9DF4E-0F99-9E40-B549-8334240B974C}"/>
                    </a:ext>
                  </a:extLst>
                </p:cNvPr>
                <p:cNvCxnSpPr/>
                <p:nvPr userDrawn="1"/>
              </p:nvCxnSpPr>
              <p:spPr>
                <a:xfrm>
                  <a:off x="73152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2AC8D9C9-C681-EC41-9F5C-1861003DFB81}"/>
                    </a:ext>
                  </a:extLst>
                </p:cNvPr>
                <p:cNvCxnSpPr/>
                <p:nvPr userDrawn="1"/>
              </p:nvCxnSpPr>
              <p:spPr>
                <a:xfrm>
                  <a:off x="79248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5477CA2E-BBB4-9042-9CFB-37694FD30099}"/>
                    </a:ext>
                  </a:extLst>
                </p:cNvPr>
                <p:cNvCxnSpPr/>
                <p:nvPr userDrawn="1"/>
              </p:nvCxnSpPr>
              <p:spPr>
                <a:xfrm>
                  <a:off x="85344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F2C98666-7A41-0249-B412-A07E9192C68E}"/>
                    </a:ext>
                  </a:extLst>
                </p:cNvPr>
                <p:cNvCxnSpPr/>
                <p:nvPr userDrawn="1"/>
              </p:nvCxnSpPr>
              <p:spPr>
                <a:xfrm>
                  <a:off x="91440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3D2A260D-E5FB-2C4C-B3A7-63697B07581A}"/>
                    </a:ext>
                  </a:extLst>
                </p:cNvPr>
                <p:cNvCxnSpPr/>
                <p:nvPr userDrawn="1"/>
              </p:nvCxnSpPr>
              <p:spPr>
                <a:xfrm>
                  <a:off x="97536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8B8705CE-3C9B-3842-905B-E36BDC60CA1E}"/>
                    </a:ext>
                  </a:extLst>
                </p:cNvPr>
                <p:cNvCxnSpPr/>
                <p:nvPr userDrawn="1"/>
              </p:nvCxnSpPr>
              <p:spPr>
                <a:xfrm>
                  <a:off x="103632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BB5FFA08-69BB-C545-9F1A-73BAEE159E3E}"/>
                    </a:ext>
                  </a:extLst>
                </p:cNvPr>
                <p:cNvCxnSpPr/>
                <p:nvPr userDrawn="1"/>
              </p:nvCxnSpPr>
              <p:spPr>
                <a:xfrm>
                  <a:off x="109728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B2D2AEE3-D054-1245-9440-05C8E5B98935}"/>
                    </a:ext>
                  </a:extLst>
                </p:cNvPr>
                <p:cNvCxnSpPr/>
                <p:nvPr userDrawn="1"/>
              </p:nvCxnSpPr>
              <p:spPr>
                <a:xfrm>
                  <a:off x="115824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9BE2E133-811B-D740-B333-C8910A607837}"/>
                    </a:ext>
                  </a:extLst>
                </p:cNvPr>
                <p:cNvCxnSpPr/>
                <p:nvPr userDrawn="1"/>
              </p:nvCxnSpPr>
              <p:spPr>
                <a:xfrm>
                  <a:off x="12192000" y="-360000"/>
                  <a:ext cx="0" cy="18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0A371F3F-8805-8F47-9842-AFCC0C9C5F0A}"/>
                  </a:ext>
                </a:extLst>
              </p:cNvPr>
              <p:cNvGrpSpPr/>
              <p:nvPr userDrawn="1"/>
            </p:nvGrpSpPr>
            <p:grpSpPr>
              <a:xfrm>
                <a:off x="-360000" y="0"/>
                <a:ext cx="180000" cy="6681363"/>
                <a:chOff x="-360000" y="0"/>
                <a:chExt cx="180000" cy="6681363"/>
              </a:xfrm>
            </p:grpSpPr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E6AFE193-BB4C-8041-AFBF-176A7646431A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0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08C4B343-83B1-B24D-95E5-0DBF601F3A23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607397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CC1E444E-955A-DC43-8EF5-178B24920546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1214794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C64C74FB-813E-FA4E-9A56-B5A0DFB70E01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1822191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DE2696AA-A8F0-E243-9EE9-FBD0DC315F48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2429588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83C10C08-85B1-564B-B9DB-F902BB6475F6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3036985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17D26369-7700-1F44-BD86-287B6C78EE43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3644382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5B251DA8-0F20-A245-8B76-AC41A8D799D5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4251779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FB7D292B-2F51-3F44-B257-F3A88D13E784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4859176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C8A0B51D-D80E-854B-941F-3B5A269ACF75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5466573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8AFEDA0-82B3-5A47-9B5E-BCE53CB5DE0C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6073970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CEF18844-16AB-BB47-ABD0-67372DC4D28F}"/>
                    </a:ext>
                  </a:extLst>
                </p:cNvPr>
                <p:cNvCxnSpPr/>
                <p:nvPr userDrawn="1"/>
              </p:nvCxnSpPr>
              <p:spPr>
                <a:xfrm>
                  <a:off x="-360000" y="6681363"/>
                  <a:ext cx="180000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1DBFCE4-D494-D74A-82C5-50AB3DE5A1E3}"/>
                </a:ext>
              </a:extLst>
            </p:cNvPr>
            <p:cNvGrpSpPr/>
            <p:nvPr userDrawn="1"/>
          </p:nvGrpSpPr>
          <p:grpSpPr>
            <a:xfrm>
              <a:off x="12192000" y="6858000"/>
              <a:ext cx="361200" cy="360000"/>
              <a:chOff x="12192000" y="6858000"/>
              <a:chExt cx="361200" cy="360000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310570E-0934-A84A-83D9-68DBEA996838}"/>
                  </a:ext>
                </a:extLst>
              </p:cNvPr>
              <p:cNvCxnSpPr/>
              <p:nvPr userDrawn="1"/>
            </p:nvCxnSpPr>
            <p:spPr>
              <a:xfrm>
                <a:off x="12373200" y="6858000"/>
                <a:ext cx="180000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D39F603B-1E43-6649-A728-0326A0158BA3}"/>
                  </a:ext>
                </a:extLst>
              </p:cNvPr>
              <p:cNvCxnSpPr/>
              <p:nvPr userDrawn="1"/>
            </p:nvCxnSpPr>
            <p:spPr>
              <a:xfrm>
                <a:off x="12192000" y="7038000"/>
                <a:ext cx="0" cy="18000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9A49ED34-D110-9A4D-A8CE-833C3205F6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1663" y="2165350"/>
            <a:ext cx="8535987" cy="1697313"/>
          </a:xfrm>
        </p:spPr>
        <p:txBody>
          <a:bodyPr numCol="2" spcCol="360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C5FB23-220E-8949-9F39-46F5BE87526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r"/>
            <a:endParaRPr lang="en-GB"/>
          </a:p>
        </p:txBody>
      </p:sp>
      <p:sp>
        <p:nvSpPr>
          <p:cNvPr id="44" name="Slide Number Placeholder 43">
            <a:extLst>
              <a:ext uri="{FF2B5EF4-FFF2-40B4-BE49-F238E27FC236}">
                <a16:creationId xmlns:a16="http://schemas.microsoft.com/office/drawing/2014/main" id="{B7E58829-60EC-5143-951F-1A254C2BCAC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B2D2347-4BA4-BC41-B48C-85D3549E68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9753B7F6-058D-6B4D-92E2-75B8C0235DF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1663" y="1822450"/>
            <a:ext cx="5494337" cy="342900"/>
          </a:xfrm>
        </p:spPr>
        <p:txBody>
          <a:bodyPr/>
          <a:lstStyle/>
          <a:p>
            <a:pPr lvl="3"/>
            <a:r>
              <a:rPr lang="en-GB"/>
              <a:t>Fourth level</a:t>
            </a:r>
          </a:p>
        </p:txBody>
      </p:sp>
      <p:sp>
        <p:nvSpPr>
          <p:cNvPr id="47" name="Title 49">
            <a:extLst>
              <a:ext uri="{FF2B5EF4-FFF2-40B4-BE49-F238E27FC236}">
                <a16:creationId xmlns:a16="http://schemas.microsoft.com/office/drawing/2014/main" id="{A0A52154-DBEC-FD4A-B362-5836C9F66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414" y="655200"/>
            <a:ext cx="10972800" cy="493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6053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9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3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6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4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2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1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3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5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9A48D-44B5-42BA-800C-AA2B28EF181E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D84F0-2DE9-43B4-87C4-789BF67FB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952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globalfund.org/media/10749/covid19_c19rm-technical_informationnote_en.pdf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6137" y="1109300"/>
            <a:ext cx="9779726" cy="2387600"/>
          </a:xfrm>
        </p:spPr>
        <p:txBody>
          <a:bodyPr/>
          <a:lstStyle/>
          <a:p>
            <a:r>
              <a:rPr lang="en-US" dirty="0" smtClean="0"/>
              <a:t>CCM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18 </a:t>
            </a:r>
            <a:r>
              <a:rPr lang="en-US" dirty="0" smtClean="0"/>
              <a:t>JUNE </a:t>
            </a:r>
            <a:r>
              <a:rPr lang="en-US" dirty="0" smtClean="0"/>
              <a:t>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39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BFA082A-39A6-465C-A476-E4CF8D3AEB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04626" y="6471502"/>
            <a:ext cx="251999" cy="251999"/>
          </a:xfrm>
        </p:spPr>
        <p:txBody>
          <a:bodyPr/>
          <a:lstStyle/>
          <a:p>
            <a:fld id="{1B2D2347-4BA4-BC41-B48C-85D3549E683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84CF2918-6BDB-4C5D-9DED-27BF1CA8D65F}"/>
              </a:ext>
            </a:extLst>
          </p:cNvPr>
          <p:cNvSpPr txBox="1">
            <a:spLocks/>
          </p:cNvSpPr>
          <p:nvPr/>
        </p:nvSpPr>
        <p:spPr>
          <a:xfrm>
            <a:off x="431826" y="520349"/>
            <a:ext cx="10972800" cy="493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42984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GB" sz="4000" b="1" i="0" kern="1200" cap="all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tabLst>
                <a:tab pos="100584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Finance CONSIDERATIONS </a:t>
            </a:r>
            <a:r>
              <a:rPr lang="en-US" sz="2800">
                <a:solidFill>
                  <a:srgbClr val="00B0CA"/>
                </a:solidFill>
                <a:latin typeface="Open Sans"/>
                <a:ea typeface="Open Sans"/>
                <a:cs typeface="Open Sans"/>
              </a:rPr>
              <a:t>|</a:t>
            </a:r>
            <a:r>
              <a:rPr lang="en-US" sz="28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2800" b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KEY MESSAGES</a:t>
            </a:r>
            <a:endParaRPr lang="en-US" sz="2800">
              <a:solidFill>
                <a:srgbClr val="000000"/>
              </a:solidFill>
              <a:ea typeface="Open Sans"/>
              <a:cs typeface="Open San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B87C21-AB7C-4C2C-A7D8-F53D50C45832}"/>
              </a:ext>
            </a:extLst>
          </p:cNvPr>
          <p:cNvSpPr/>
          <p:nvPr/>
        </p:nvSpPr>
        <p:spPr>
          <a:xfrm>
            <a:off x="428981" y="1085141"/>
            <a:ext cx="11227644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spcBef>
                <a:spcPts val="1800"/>
              </a:spcBef>
              <a:buClr>
                <a:srgbClr val="00B0CA"/>
              </a:buClr>
              <a:buFont typeface="Arial" panose="020B0604020202020204" pitchFamily="34" charset="0"/>
              <a:buChar char="•"/>
            </a:pPr>
            <a:r>
              <a:rPr lang="en-US" sz="2400">
                <a:latin typeface="Open Sans" panose="020B0606030504020204"/>
                <a:ea typeface="+mn-lt"/>
                <a:cs typeface="+mn-lt"/>
              </a:rPr>
              <a:t>C19RM Funding Requests </a:t>
            </a:r>
            <a:r>
              <a:rPr lang="en-US" sz="2400" b="1">
                <a:latin typeface="Open Sans" panose="020B0606030504020204"/>
                <a:ea typeface="+mn-lt"/>
                <a:cs typeface="+mn-lt"/>
              </a:rPr>
              <a:t>must be captured in the C19RM Budget</a:t>
            </a:r>
            <a:r>
              <a:rPr lang="en-US" sz="2400">
                <a:latin typeface="Open Sans" panose="020B0606030504020204"/>
                <a:ea typeface="+mn-lt"/>
                <a:cs typeface="+mn-lt"/>
              </a:rPr>
              <a:t> (which has one COVID-19 module with 18 interventions and 9 new cost inputs).</a:t>
            </a:r>
            <a:endParaRPr lang="en-US" sz="2400">
              <a:latin typeface="Open Sans" panose="020B0606030504020204"/>
              <a:cs typeface="Arial"/>
            </a:endParaRPr>
          </a:p>
          <a:p>
            <a:endParaRPr lang="en-US" sz="2400" b="1">
              <a:latin typeface="Open Sans" panose="020B0606030504020204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AE92136-2431-48DE-8912-581CF7D50BBB}"/>
              </a:ext>
            </a:extLst>
          </p:cNvPr>
          <p:cNvGrpSpPr/>
          <p:nvPr/>
        </p:nvGrpSpPr>
        <p:grpSpPr>
          <a:xfrm>
            <a:off x="2492827" y="2199582"/>
            <a:ext cx="7086600" cy="1517942"/>
            <a:chOff x="2492827" y="2683944"/>
            <a:chExt cx="7086600" cy="1517942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B728A8F1-D024-43FE-83CC-7F15F67876F6}"/>
                </a:ext>
              </a:extLst>
            </p:cNvPr>
            <p:cNvSpPr/>
            <p:nvPr/>
          </p:nvSpPr>
          <p:spPr>
            <a:xfrm>
              <a:off x="2873829" y="2683944"/>
              <a:ext cx="6444342" cy="1169599"/>
            </a:xfrm>
            <a:prstGeom prst="roundRect">
              <a:avLst/>
            </a:prstGeom>
            <a:noFill/>
            <a:ln w="38100" cmpd="sng">
              <a:solidFill>
                <a:srgbClr val="007D8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47E2FDD-A941-49D4-A8B6-296884E19C50}"/>
                </a:ext>
              </a:extLst>
            </p:cNvPr>
            <p:cNvSpPr/>
            <p:nvPr/>
          </p:nvSpPr>
          <p:spPr>
            <a:xfrm>
              <a:off x="2492827" y="3091543"/>
              <a:ext cx="7086600" cy="1110343"/>
            </a:xfrm>
            <a:prstGeom prst="rect">
              <a:avLst/>
            </a:prstGeom>
            <a:solidFill>
              <a:srgbClr val="FFFFFF"/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/>
            </a:p>
          </p:txBody>
        </p:sp>
      </p:grp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7041568-C5B7-4AA8-8CF2-490EDB8089A8}"/>
              </a:ext>
            </a:extLst>
          </p:cNvPr>
          <p:cNvSpPr/>
          <p:nvPr/>
        </p:nvSpPr>
        <p:spPr>
          <a:xfrm>
            <a:off x="535374" y="2754314"/>
            <a:ext cx="5486400" cy="3580238"/>
          </a:xfrm>
          <a:prstGeom prst="roundRect">
            <a:avLst>
              <a:gd name="adj" fmla="val 6183"/>
            </a:avLst>
          </a:prstGeom>
          <a:solidFill>
            <a:schemeClr val="bg1"/>
          </a:solidFill>
          <a:ln w="38100" cmpd="sng">
            <a:solidFill>
              <a:srgbClr val="00B0C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marL="342900" indent="-342900">
              <a:spcBef>
                <a:spcPts val="1800"/>
              </a:spcBef>
              <a:buClr>
                <a:srgbClr val="00B0CA"/>
              </a:buClr>
              <a:buFont typeface="Arial" panose="020B0604020202020204" pitchFamily="34" charset="0"/>
              <a:buChar char="•"/>
            </a:pPr>
            <a:endParaRPr lang="en-US" sz="2000">
              <a:solidFill>
                <a:schemeClr val="tx1"/>
              </a:solidFill>
              <a:latin typeface="Open Sans" panose="020B0606030504020204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830F178-69D2-495F-9716-D0B3DE2ABC15}"/>
              </a:ext>
            </a:extLst>
          </p:cNvPr>
          <p:cNvSpPr/>
          <p:nvPr/>
        </p:nvSpPr>
        <p:spPr>
          <a:xfrm>
            <a:off x="535374" y="2601915"/>
            <a:ext cx="5486400" cy="549555"/>
          </a:xfrm>
          <a:prstGeom prst="roundRect">
            <a:avLst/>
          </a:prstGeom>
          <a:solidFill>
            <a:srgbClr val="00B0CA"/>
          </a:solidFill>
          <a:ln w="38100" cmpd="sng">
            <a:solidFill>
              <a:srgbClr val="00B0C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Open Sans" panose="020B0606030504020204"/>
                <a:ea typeface="+mn-lt"/>
                <a:cs typeface="+mn-lt"/>
              </a:rPr>
              <a:t>Fast-Track Funding Request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82D1F12-EF97-409F-936D-3F399C06354A}"/>
              </a:ext>
            </a:extLst>
          </p:cNvPr>
          <p:cNvSpPr/>
          <p:nvPr/>
        </p:nvSpPr>
        <p:spPr>
          <a:xfrm>
            <a:off x="6564081" y="2754314"/>
            <a:ext cx="5486400" cy="3611925"/>
          </a:xfrm>
          <a:prstGeom prst="roundRect">
            <a:avLst>
              <a:gd name="adj" fmla="val 6183"/>
            </a:avLst>
          </a:prstGeom>
          <a:solidFill>
            <a:schemeClr val="bg1"/>
          </a:solidFill>
          <a:ln w="38100" cmpd="sng">
            <a:solidFill>
              <a:srgbClr val="7FBE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marL="342900" indent="-342900">
              <a:spcBef>
                <a:spcPts val="1800"/>
              </a:spcBef>
              <a:buClr>
                <a:srgbClr val="00B0CA"/>
              </a:buClr>
              <a:buFont typeface="Arial" panose="020B0604020202020204" pitchFamily="34" charset="0"/>
              <a:buChar char="•"/>
            </a:pPr>
            <a:endParaRPr lang="en-US" sz="2000">
              <a:solidFill>
                <a:srgbClr val="C00000"/>
              </a:solidFill>
              <a:latin typeface="Open Sans" panose="020B0606030504020204"/>
              <a:ea typeface="+mn-lt"/>
              <a:cs typeface="+mn-lt"/>
            </a:endParaRPr>
          </a:p>
          <a:p>
            <a:pPr marL="342900" indent="-342900">
              <a:spcBef>
                <a:spcPts val="1800"/>
              </a:spcBef>
              <a:buClr>
                <a:srgbClr val="00B0CA"/>
              </a:buClr>
              <a:buFont typeface="Arial" panose="020B0604020202020204" pitchFamily="34" charset="0"/>
              <a:buChar char="•"/>
            </a:pPr>
            <a:endParaRPr lang="en-US" sz="2000">
              <a:solidFill>
                <a:srgbClr val="C00000"/>
              </a:solidFill>
              <a:latin typeface="Open Sans" panose="020B0606030504020204"/>
              <a:cs typeface="Arial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4ED9655-D45E-47A9-9448-3E839D49AAEB}"/>
              </a:ext>
            </a:extLst>
          </p:cNvPr>
          <p:cNvSpPr/>
          <p:nvPr/>
        </p:nvSpPr>
        <p:spPr>
          <a:xfrm>
            <a:off x="6564081" y="2601915"/>
            <a:ext cx="5486400" cy="549555"/>
          </a:xfrm>
          <a:prstGeom prst="roundRect">
            <a:avLst/>
          </a:prstGeom>
          <a:solidFill>
            <a:srgbClr val="7FBEC0"/>
          </a:solidFill>
          <a:ln w="38100" cmpd="sng">
            <a:solidFill>
              <a:srgbClr val="7FBE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>
                <a:solidFill>
                  <a:schemeClr val="tx1"/>
                </a:solidFill>
                <a:latin typeface="Open Sans" panose="020B0606030504020204"/>
                <a:ea typeface="+mn-lt"/>
                <a:cs typeface="+mn-lt"/>
              </a:rPr>
              <a:t>C19RM Full Funding Request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2353FB1-8F21-43C4-A51F-455EC8D5AA64}"/>
              </a:ext>
            </a:extLst>
          </p:cNvPr>
          <p:cNvSpPr/>
          <p:nvPr/>
        </p:nvSpPr>
        <p:spPr>
          <a:xfrm>
            <a:off x="535372" y="3196141"/>
            <a:ext cx="548640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B0CA"/>
              </a:buClr>
              <a:buFont typeface="Arial" panose="020B0604020202020204" pitchFamily="34" charset="0"/>
              <a:buChar char="•"/>
            </a:pPr>
            <a:r>
              <a:rPr lang="en-US">
                <a:latin typeface="Open Sans" panose="020B0606030504020204"/>
                <a:ea typeface="+mn-lt"/>
                <a:cs typeface="+mn-lt"/>
              </a:rPr>
              <a:t>on a grant-by-grant basis.</a:t>
            </a:r>
          </a:p>
          <a:p>
            <a:pPr marL="342900" indent="-342900">
              <a:spcBef>
                <a:spcPts val="600"/>
              </a:spcBef>
              <a:buClr>
                <a:srgbClr val="00B0CA"/>
              </a:buClr>
              <a:buFont typeface="Arial" panose="020B0604020202020204" pitchFamily="34" charset="0"/>
              <a:buChar char="•"/>
            </a:pPr>
            <a:r>
              <a:rPr lang="en-US">
                <a:latin typeface="Open Sans" panose="020B0606030504020204"/>
                <a:ea typeface="+mn-lt"/>
                <a:cs typeface="+mn-lt"/>
              </a:rPr>
              <a:t>Includes: </a:t>
            </a:r>
          </a:p>
          <a:p>
            <a:pPr marL="800100" lvl="1" indent="-342900">
              <a:spcBef>
                <a:spcPts val="600"/>
              </a:spcBef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>
                <a:latin typeface="Open Sans" panose="020B0606030504020204"/>
                <a:ea typeface="+mn-lt"/>
                <a:cs typeface="+mn-lt"/>
              </a:rPr>
              <a:t>PPE, </a:t>
            </a:r>
          </a:p>
          <a:p>
            <a:pPr marL="800100" lvl="1" indent="-342900">
              <a:spcBef>
                <a:spcPts val="600"/>
              </a:spcBef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>
                <a:latin typeface="Open Sans" panose="020B0606030504020204"/>
                <a:ea typeface="+mn-lt"/>
                <a:cs typeface="+mn-lt"/>
              </a:rPr>
              <a:t>Diagnostics, </a:t>
            </a:r>
          </a:p>
          <a:p>
            <a:pPr marL="800100" lvl="1" indent="-342900">
              <a:spcBef>
                <a:spcPts val="600"/>
              </a:spcBef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>
                <a:latin typeface="Open Sans" panose="020B0606030504020204"/>
                <a:ea typeface="+mn-lt"/>
                <a:cs typeface="+mn-lt"/>
              </a:rPr>
              <a:t>Therapeutics, and</a:t>
            </a:r>
          </a:p>
          <a:p>
            <a:pPr marL="800100" lvl="1" indent="-342900">
              <a:spcBef>
                <a:spcPts val="600"/>
              </a:spcBef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>
                <a:latin typeface="Open Sans" panose="020B0606030504020204"/>
                <a:ea typeface="+mn-lt"/>
                <a:cs typeface="+mn-lt"/>
              </a:rPr>
              <a:t>Costs relating to the effective deployment of such health products, including technical assistance.</a:t>
            </a:r>
            <a:endParaRPr lang="en-US">
              <a:latin typeface="Open Sans" panose="020B060603050402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3F9E181-7A3A-4130-8528-863704C9D83D}"/>
              </a:ext>
            </a:extLst>
          </p:cNvPr>
          <p:cNvSpPr/>
          <p:nvPr/>
        </p:nvSpPr>
        <p:spPr>
          <a:xfrm>
            <a:off x="6627428" y="3196141"/>
            <a:ext cx="5486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B0CA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/>
                <a:ea typeface="+mn-lt"/>
                <a:cs typeface="+mn-lt"/>
              </a:rPr>
              <a:t>on a grant-by-grant basis.</a:t>
            </a:r>
          </a:p>
          <a:p>
            <a:pPr marL="342900" indent="-342900">
              <a:spcBef>
                <a:spcPts val="600"/>
              </a:spcBef>
              <a:buClr>
                <a:srgbClr val="00B0CA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/>
                <a:ea typeface="+mn-lt"/>
                <a:cs typeface="+mn-lt"/>
              </a:rPr>
              <a:t>Includes: </a:t>
            </a:r>
          </a:p>
          <a:p>
            <a:pPr marL="800100" lvl="1" indent="-342900">
              <a:spcBef>
                <a:spcPts val="600"/>
              </a:spcBef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dirty="0">
                <a:latin typeface="Open Sans" panose="020B0606030504020204"/>
                <a:ea typeface="+mn-lt"/>
                <a:cs typeface="+mn-lt"/>
              </a:rPr>
              <a:t>C19RM Base Allocation (net off any funding awarded through the C19RM Fast-track process) </a:t>
            </a:r>
          </a:p>
          <a:p>
            <a:pPr marL="800100" lvl="1" indent="-342900">
              <a:spcBef>
                <a:spcPts val="600"/>
              </a:spcBef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dirty="0">
                <a:latin typeface="Open Sans" panose="020B0606030504020204"/>
                <a:ea typeface="+mn-lt"/>
                <a:cs typeface="+mn-lt"/>
              </a:rPr>
              <a:t>C19RM Above Base Allocation Request</a:t>
            </a:r>
          </a:p>
          <a:p>
            <a:pPr marL="800100" lvl="1" indent="-342900">
              <a:spcBef>
                <a:spcPts val="600"/>
              </a:spcBef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dirty="0">
                <a:latin typeface="Open Sans" panose="020B0606030504020204"/>
                <a:ea typeface="+mn-lt"/>
                <a:cs typeface="+mn-lt"/>
              </a:rPr>
              <a:t>Any estimated available uncommitted funds and financial obligations (such as orders pending delivery) as of 30 June 2021 from the C19RM 2020 Award (where relevant). 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EB47FE3E-CF18-42FD-96DE-A11D36538E42}"/>
              </a:ext>
            </a:extLst>
          </p:cNvPr>
          <p:cNvSpPr/>
          <p:nvPr/>
        </p:nvSpPr>
        <p:spPr>
          <a:xfrm>
            <a:off x="4396093" y="1941113"/>
            <a:ext cx="3793670" cy="549555"/>
          </a:xfrm>
          <a:prstGeom prst="roundRect">
            <a:avLst/>
          </a:prstGeom>
          <a:solidFill>
            <a:srgbClr val="DFDFDF"/>
          </a:solidFill>
          <a:ln w="38100" cmpd="sng">
            <a:solidFill>
              <a:srgbClr val="DFDF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Open Sans" panose="020B0606030504020204"/>
                <a:ea typeface="+mn-lt"/>
                <a:cs typeface="+mn-lt"/>
              </a:rPr>
              <a:t>C19RM Budget</a:t>
            </a:r>
          </a:p>
        </p:txBody>
      </p:sp>
    </p:spTree>
    <p:extLst>
      <p:ext uri="{BB962C8B-B14F-4D97-AF65-F5344CB8AC3E}">
        <p14:creationId xmlns:p14="http://schemas.microsoft.com/office/powerpoint/2010/main" val="291134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FDC1-C74A-46D3-8382-C05E8E51567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B2D2347-4BA4-BC41-B48C-85D3549E683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D6B91B-6E2A-4608-9C5E-9DDD7A3B1EB3}"/>
              </a:ext>
            </a:extLst>
          </p:cNvPr>
          <p:cNvSpPr/>
          <p:nvPr/>
        </p:nvSpPr>
        <p:spPr>
          <a:xfrm>
            <a:off x="95960" y="1352636"/>
            <a:ext cx="2558096" cy="4652556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r">
              <a:spcAft>
                <a:spcPts val="1000"/>
              </a:spcAft>
            </a:pPr>
            <a:r>
              <a:rPr lang="en-US" sz="2400" b="1" dirty="0">
                <a:latin typeface="Open Sans" panose="020B0606030504020204"/>
              </a:rPr>
              <a:t>The Global Fund does </a:t>
            </a:r>
            <a:r>
              <a:rPr lang="en-US" sz="2400" b="1" dirty="0" smtClean="0">
                <a:solidFill>
                  <a:srgbClr val="C00000"/>
                </a:solidFill>
                <a:latin typeface="Open Sans" panose="020B0606030504020204"/>
              </a:rPr>
              <a:t>NOT</a:t>
            </a:r>
            <a:r>
              <a:rPr lang="en-US" sz="2400" b="1" dirty="0" smtClean="0">
                <a:latin typeface="Open Sans" panose="020B0606030504020204"/>
              </a:rPr>
              <a:t> </a:t>
            </a:r>
            <a:r>
              <a:rPr lang="en-US" sz="2400" b="1" dirty="0">
                <a:latin typeface="Open Sans" panose="020B0606030504020204"/>
              </a:rPr>
              <a:t>intend to use C19RM to fund vaccine procurement &amp; deployment.</a:t>
            </a:r>
          </a:p>
          <a:p>
            <a:pPr algn="r">
              <a:spcAft>
                <a:spcPts val="1000"/>
              </a:spcAft>
            </a:pPr>
            <a:r>
              <a:rPr lang="en-US" sz="2400" b="1" dirty="0">
                <a:solidFill>
                  <a:srgbClr val="007D82"/>
                </a:solidFill>
                <a:latin typeface="Open Sans" panose="020B0606030504020204"/>
              </a:rPr>
              <a:t>Six targeted activities are considered “in scope” within C19RM.</a:t>
            </a:r>
            <a:endParaRPr lang="en-US" sz="2400" b="1" dirty="0">
              <a:solidFill>
                <a:srgbClr val="007D82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FDD6DCF-AB39-4D04-A419-D1C78F628348}"/>
              </a:ext>
            </a:extLst>
          </p:cNvPr>
          <p:cNvGrpSpPr/>
          <p:nvPr/>
        </p:nvGrpSpPr>
        <p:grpSpPr>
          <a:xfrm>
            <a:off x="2636715" y="1061007"/>
            <a:ext cx="9373647" cy="746821"/>
            <a:chOff x="299403" y="1873988"/>
            <a:chExt cx="9373647" cy="746821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84608072-543A-4A9E-B78D-0FA01E15E442}"/>
                </a:ext>
              </a:extLst>
            </p:cNvPr>
            <p:cNvSpPr/>
            <p:nvPr/>
          </p:nvSpPr>
          <p:spPr>
            <a:xfrm>
              <a:off x="401002" y="1980729"/>
              <a:ext cx="9272048" cy="640080"/>
            </a:xfrm>
            <a:prstGeom prst="roundRect">
              <a:avLst/>
            </a:prstGeom>
            <a:solidFill>
              <a:srgbClr val="DFDFDF"/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365760"/>
              <a:r>
                <a:rPr lang="en-US" sz="2000" dirty="0">
                  <a:solidFill>
                    <a:schemeClr val="tx1"/>
                  </a:solidFill>
                  <a:latin typeface="Open Sans" panose="020B0606030504020204"/>
                </a:rPr>
                <a:t>Plans to address COVID-19 testing, treatment and vaccine hesitancy in communities. 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FF266F1-54F4-4C70-BE87-40D2682FA9F0}"/>
                </a:ext>
              </a:extLst>
            </p:cNvPr>
            <p:cNvSpPr/>
            <p:nvPr/>
          </p:nvSpPr>
          <p:spPr>
            <a:xfrm>
              <a:off x="299403" y="1873988"/>
              <a:ext cx="457200" cy="457200"/>
            </a:xfrm>
            <a:prstGeom prst="ellipse">
              <a:avLst/>
            </a:prstGeom>
            <a:solidFill>
              <a:srgbClr val="00B0CA"/>
            </a:solidFill>
            <a:ln w="38100" cmpd="sng">
              <a:solidFill>
                <a:srgbClr val="00B0CA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latin typeface="Open Sans" panose="020B0606030504020204"/>
                </a:rPr>
                <a:t>1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6020AE28-84CA-4B79-980F-773A1B1B2EEE}"/>
              </a:ext>
            </a:extLst>
          </p:cNvPr>
          <p:cNvGrpSpPr/>
          <p:nvPr/>
        </p:nvGrpSpPr>
        <p:grpSpPr>
          <a:xfrm>
            <a:off x="2636715" y="1783082"/>
            <a:ext cx="9373647" cy="1001394"/>
            <a:chOff x="6028814" y="1950190"/>
            <a:chExt cx="9373647" cy="944939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0C298957-2704-42BA-82FA-108ABA637F16}"/>
                </a:ext>
              </a:extLst>
            </p:cNvPr>
            <p:cNvSpPr/>
            <p:nvPr/>
          </p:nvSpPr>
          <p:spPr>
            <a:xfrm>
              <a:off x="6131876" y="1980729"/>
              <a:ext cx="9270585" cy="914400"/>
            </a:xfrm>
            <a:prstGeom prst="roundRect">
              <a:avLst/>
            </a:prstGeom>
            <a:solidFill>
              <a:srgbClr val="007D82">
                <a:alpha val="50196"/>
              </a:srgbClr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365760"/>
              <a:r>
                <a:rPr lang="en-US" sz="2000">
                  <a:solidFill>
                    <a:schemeClr val="tx1"/>
                  </a:solidFill>
                  <a:latin typeface="Open Sans" panose="020B0606030504020204"/>
                </a:rPr>
                <a:t>Apply Infection Prevention and Control (IPC) measures and provide COVID-19 response-related training of community HCWs that also support vaccine delivery. 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483013F-DEE7-4C1C-AA36-601CCD0072A3}"/>
                </a:ext>
              </a:extLst>
            </p:cNvPr>
            <p:cNvSpPr/>
            <p:nvPr/>
          </p:nvSpPr>
          <p:spPr>
            <a:xfrm>
              <a:off x="6028814" y="1950190"/>
              <a:ext cx="457200" cy="457200"/>
            </a:xfrm>
            <a:prstGeom prst="ellipse">
              <a:avLst/>
            </a:prstGeom>
            <a:solidFill>
              <a:srgbClr val="00B0CA"/>
            </a:solidFill>
            <a:ln w="38100" cmpd="sng">
              <a:solidFill>
                <a:srgbClr val="00B0CA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latin typeface="Open Sans" panose="020B0606030504020204"/>
                </a:rPr>
                <a:t>2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8B57AC68-6581-4C20-83E1-FE913E7FCB3C}"/>
              </a:ext>
            </a:extLst>
          </p:cNvPr>
          <p:cNvGrpSpPr/>
          <p:nvPr/>
        </p:nvGrpSpPr>
        <p:grpSpPr>
          <a:xfrm>
            <a:off x="2636715" y="2816183"/>
            <a:ext cx="9372185" cy="974652"/>
            <a:chOff x="299403" y="3117662"/>
            <a:chExt cx="9372185" cy="974652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1CE94038-0ECA-4BAA-9697-2A9CD68547EF}"/>
                </a:ext>
              </a:extLst>
            </p:cNvPr>
            <p:cNvSpPr/>
            <p:nvPr/>
          </p:nvSpPr>
          <p:spPr>
            <a:xfrm>
              <a:off x="401004" y="3177914"/>
              <a:ext cx="9270584" cy="914400"/>
            </a:xfrm>
            <a:prstGeom prst="roundRect">
              <a:avLst/>
            </a:prstGeom>
            <a:solidFill>
              <a:srgbClr val="DFDFDF"/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365760"/>
              <a:r>
                <a:rPr lang="en-US" sz="2000" dirty="0">
                  <a:solidFill>
                    <a:schemeClr val="tx1"/>
                  </a:solidFill>
                  <a:latin typeface="Open Sans" panose="020B0606030504020204"/>
                </a:rPr>
                <a:t>Activities to identify and reach those excluded or not covered by the public health system: detainees, migrants and refugees, and stigmatized populations, with COVID-19-related services, that may support vaccination services.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D57CFD5-8183-4347-8274-BA2D21C0384C}"/>
                </a:ext>
              </a:extLst>
            </p:cNvPr>
            <p:cNvSpPr/>
            <p:nvPr/>
          </p:nvSpPr>
          <p:spPr>
            <a:xfrm>
              <a:off x="299403" y="3117662"/>
              <a:ext cx="457200" cy="457200"/>
            </a:xfrm>
            <a:prstGeom prst="ellipse">
              <a:avLst/>
            </a:prstGeom>
            <a:solidFill>
              <a:srgbClr val="00B0CA"/>
            </a:solidFill>
            <a:ln w="38100" cmpd="sng">
              <a:solidFill>
                <a:srgbClr val="00B0CA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latin typeface="Open Sans" panose="020B0606030504020204"/>
                </a:rPr>
                <a:t>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5A1F92E-2308-4F1E-A522-B79EB5A01A30}"/>
              </a:ext>
            </a:extLst>
          </p:cNvPr>
          <p:cNvGrpSpPr/>
          <p:nvPr/>
        </p:nvGrpSpPr>
        <p:grpSpPr>
          <a:xfrm>
            <a:off x="2636715" y="5266692"/>
            <a:ext cx="9370720" cy="964019"/>
            <a:chOff x="299403" y="5339785"/>
            <a:chExt cx="9370720" cy="964019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BF7852AF-E4B9-4FC8-A49A-0C2344A31364}"/>
                </a:ext>
              </a:extLst>
            </p:cNvPr>
            <p:cNvSpPr/>
            <p:nvPr/>
          </p:nvSpPr>
          <p:spPr>
            <a:xfrm>
              <a:off x="401003" y="5389404"/>
              <a:ext cx="9269120" cy="914400"/>
            </a:xfrm>
            <a:prstGeom prst="roundRect">
              <a:avLst/>
            </a:prstGeom>
            <a:solidFill>
              <a:srgbClr val="007D82">
                <a:alpha val="50196"/>
              </a:srgbClr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365760"/>
              <a:r>
                <a:rPr lang="en-US" sz="2000">
                  <a:solidFill>
                    <a:schemeClr val="tx1"/>
                  </a:solidFill>
                  <a:latin typeface="Open Sans" panose="020B0606030504020204"/>
                </a:rPr>
                <a:t>Adapt and apply existing Health Management Information Systems to monitor progress and coverage among different at-risk and marginalized groups in order to facilitate vaccine delivery and timely reporting.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63EA4D7-ED06-4653-A132-FB8C5B897080}"/>
                </a:ext>
              </a:extLst>
            </p:cNvPr>
            <p:cNvSpPr/>
            <p:nvPr/>
          </p:nvSpPr>
          <p:spPr>
            <a:xfrm>
              <a:off x="299403" y="5339785"/>
              <a:ext cx="457200" cy="457200"/>
            </a:xfrm>
            <a:prstGeom prst="ellipse">
              <a:avLst/>
            </a:prstGeom>
            <a:solidFill>
              <a:srgbClr val="00B0CA"/>
            </a:solidFill>
            <a:ln w="38100" cmpd="sng">
              <a:solidFill>
                <a:srgbClr val="00B0CA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latin typeface="Open Sans" panose="020B0606030504020204"/>
                </a:rPr>
                <a:t>6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6181083-5675-4C1B-8B9D-A2FCAA911800}"/>
              </a:ext>
            </a:extLst>
          </p:cNvPr>
          <p:cNvGrpSpPr/>
          <p:nvPr/>
        </p:nvGrpSpPr>
        <p:grpSpPr>
          <a:xfrm>
            <a:off x="2636715" y="3822543"/>
            <a:ext cx="9372182" cy="690366"/>
            <a:chOff x="299403" y="4141933"/>
            <a:chExt cx="9372182" cy="690366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6FEEE4A1-0B7C-487E-B28D-A81D0FCD8ACE}"/>
                </a:ext>
              </a:extLst>
            </p:cNvPr>
            <p:cNvSpPr/>
            <p:nvPr/>
          </p:nvSpPr>
          <p:spPr>
            <a:xfrm>
              <a:off x="401002" y="4192219"/>
              <a:ext cx="9270583" cy="640080"/>
            </a:xfrm>
            <a:prstGeom prst="roundRect">
              <a:avLst/>
            </a:prstGeom>
            <a:solidFill>
              <a:srgbClr val="007D82">
                <a:alpha val="50196"/>
              </a:srgbClr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365760"/>
              <a:r>
                <a:rPr lang="en-US" sz="2000" dirty="0">
                  <a:solidFill>
                    <a:schemeClr val="tx1"/>
                  </a:solidFill>
                  <a:latin typeface="Open Sans" panose="020B0606030504020204"/>
                </a:rPr>
                <a:t>Conduct COVID-19 vaccine table-top (simulation) exercises to test on-going country readiness.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52A5DCE-C117-4BBA-BABC-3706D9AC0CE4}"/>
                </a:ext>
              </a:extLst>
            </p:cNvPr>
            <p:cNvSpPr/>
            <p:nvPr/>
          </p:nvSpPr>
          <p:spPr>
            <a:xfrm>
              <a:off x="299403" y="4141933"/>
              <a:ext cx="457200" cy="457200"/>
            </a:xfrm>
            <a:prstGeom prst="ellipse">
              <a:avLst/>
            </a:prstGeom>
            <a:solidFill>
              <a:srgbClr val="00B0CA"/>
            </a:solidFill>
            <a:ln w="38100" cmpd="sng">
              <a:solidFill>
                <a:srgbClr val="00B0CA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latin typeface="Open Sans" panose="020B0606030504020204"/>
                </a:rPr>
                <a:t>4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62B098E-2AC1-4BED-8D71-5D1F000B296C}"/>
              </a:ext>
            </a:extLst>
          </p:cNvPr>
          <p:cNvGrpSpPr/>
          <p:nvPr/>
        </p:nvGrpSpPr>
        <p:grpSpPr>
          <a:xfrm>
            <a:off x="2636715" y="4544617"/>
            <a:ext cx="9372182" cy="690366"/>
            <a:chOff x="6028814" y="4141933"/>
            <a:chExt cx="9372182" cy="690366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D62D243E-F997-4343-95C0-C536DAA9E4E7}"/>
                </a:ext>
              </a:extLst>
            </p:cNvPr>
            <p:cNvSpPr/>
            <p:nvPr/>
          </p:nvSpPr>
          <p:spPr>
            <a:xfrm>
              <a:off x="6131876" y="4192219"/>
              <a:ext cx="9269120" cy="640080"/>
            </a:xfrm>
            <a:prstGeom prst="roundRect">
              <a:avLst/>
            </a:prstGeom>
            <a:solidFill>
              <a:srgbClr val="DFDFDF"/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365760"/>
              <a:r>
                <a:rPr lang="en-US" sz="2000" dirty="0">
                  <a:solidFill>
                    <a:schemeClr val="tx1"/>
                  </a:solidFill>
                  <a:latin typeface="Open Sans" panose="020B0606030504020204"/>
                </a:rPr>
                <a:t>Adapt and apply existing surveillance and monitoring frameworks to address vaccination coverage, acceptability and adverse events reporting.</a:t>
              </a:r>
              <a:endParaRPr lang="en-US" sz="2000" dirty="0">
                <a:solidFill>
                  <a:schemeClr val="tx1"/>
                </a:solidFill>
                <a:latin typeface="Open Sans" panose="020B0606030504020204"/>
                <a:ea typeface="Open Sans"/>
                <a:cs typeface="Open Sans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CA04FC3-CAB8-4182-831D-1265035D04FE}"/>
                </a:ext>
              </a:extLst>
            </p:cNvPr>
            <p:cNvSpPr/>
            <p:nvPr/>
          </p:nvSpPr>
          <p:spPr>
            <a:xfrm>
              <a:off x="6028814" y="4141933"/>
              <a:ext cx="457200" cy="457200"/>
            </a:xfrm>
            <a:prstGeom prst="ellipse">
              <a:avLst/>
            </a:prstGeom>
            <a:solidFill>
              <a:srgbClr val="00B0CA"/>
            </a:solidFill>
            <a:ln w="38100" cmpd="sng">
              <a:solidFill>
                <a:srgbClr val="00B0CA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  <a:latin typeface="Open Sans" panose="020B0606030504020204"/>
                </a:rPr>
                <a:t>5</a:t>
              </a: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F5EBA09-9211-4ABA-AE16-853FF03B7543}"/>
              </a:ext>
            </a:extLst>
          </p:cNvPr>
          <p:cNvSpPr/>
          <p:nvPr/>
        </p:nvSpPr>
        <p:spPr>
          <a:xfrm>
            <a:off x="337260" y="584932"/>
            <a:ext cx="11571502" cy="43088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b="1">
                <a:solidFill>
                  <a:srgbClr val="007D82"/>
                </a:solidFill>
                <a:latin typeface="Open Sans" panose="020B0606030504020204"/>
                <a:ea typeface="+mn-lt"/>
                <a:cs typeface="+mn-lt"/>
              </a:rPr>
              <a:t>Systems Support Contributing to Vaccine Delivery Services </a:t>
            </a:r>
            <a:r>
              <a:rPr lang="en-US" sz="2200">
                <a:latin typeface="Open Sans" panose="020B0606030504020204"/>
                <a:ea typeface="+mn-lt"/>
                <a:cs typeface="+mn-lt"/>
              </a:rPr>
              <a:t>(What does C19RM Cover?)</a:t>
            </a:r>
          </a:p>
        </p:txBody>
      </p:sp>
      <p:sp>
        <p:nvSpPr>
          <p:cNvPr id="29" name="Title 24">
            <a:extLst>
              <a:ext uri="{FF2B5EF4-FFF2-40B4-BE49-F238E27FC236}">
                <a16:creationId xmlns:a16="http://schemas.microsoft.com/office/drawing/2014/main" id="{E99E8B0B-CFAA-487C-865F-2F7FC2910ECB}"/>
              </a:ext>
            </a:extLst>
          </p:cNvPr>
          <p:cNvSpPr txBox="1">
            <a:spLocks/>
          </p:cNvSpPr>
          <p:nvPr/>
        </p:nvSpPr>
        <p:spPr>
          <a:xfrm>
            <a:off x="337260" y="226731"/>
            <a:ext cx="10972800" cy="30270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42984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GB" sz="4000" b="1" i="0" kern="1200" cap="all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600">
                <a:latin typeface="Open Sans"/>
                <a:ea typeface="Open Sans"/>
                <a:cs typeface="Open Sans"/>
              </a:rPr>
              <a:t>Pillar 10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59081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Documents needed for C19RM FR submission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961156"/>
              </p:ext>
            </p:extLst>
          </p:nvPr>
        </p:nvGraphicFramePr>
        <p:xfrm>
          <a:off x="1091837" y="1474200"/>
          <a:ext cx="10008326" cy="4846320"/>
        </p:xfrm>
        <a:graphic>
          <a:graphicData uri="http://schemas.openxmlformats.org/drawingml/2006/table">
            <a:tbl>
              <a:tblPr/>
              <a:tblGrid>
                <a:gridCol w="542974">
                  <a:extLst>
                    <a:ext uri="{9D8B030D-6E8A-4147-A177-3AD203B41FA5}">
                      <a16:colId xmlns:a16="http://schemas.microsoft.com/office/drawing/2014/main" val="1655237577"/>
                    </a:ext>
                  </a:extLst>
                </a:gridCol>
                <a:gridCol w="9465352">
                  <a:extLst>
                    <a:ext uri="{9D8B030D-6E8A-4147-A177-3AD203B41FA5}">
                      <a16:colId xmlns:a16="http://schemas.microsoft.com/office/drawing/2014/main" val="4110081713"/>
                    </a:ext>
                  </a:extLst>
                </a:gridCol>
              </a:tblGrid>
              <a:tr h="351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 dirty="0" smtClean="0">
                          <a:effectLst/>
                          <a:latin typeface="+mn-lt"/>
                        </a:rPr>
                        <a:t>☐</a:t>
                      </a:r>
                      <a:r>
                        <a:rPr lang="en-US" sz="1800" b="0" i="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C19RM Funding Request Form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E1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E1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E1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308832"/>
                  </a:ext>
                </a:extLst>
              </a:tr>
              <a:tr h="351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0E9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E9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E9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0" i="0" dirty="0">
                          <a:effectLst/>
                          <a:latin typeface="+mn-lt"/>
                        </a:rPr>
                        <a:t>C19RM Consolidated Budget (including C19RM Above Base Allocation Request)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0E9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E1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62638"/>
                  </a:ext>
                </a:extLst>
              </a:tr>
              <a:tr h="57869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50F2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F2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E9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F2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Quantification or needs assessment for COVID-19 health products (including contribution and projected pipeline from domestic and other sources of funding) (any format suitable to the applicant)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50F2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1440670"/>
                  </a:ext>
                </a:extLst>
              </a:tr>
              <a:tr h="351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0E7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E7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F2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E7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COVID-19 National Testing Strategy, where available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0E7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100190"/>
                  </a:ext>
                </a:extLst>
              </a:tr>
              <a:tr h="351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0EE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EE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E7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EE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C19RM Health Product Management Template (HPMT) per grant 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0EE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070275"/>
                  </a:ext>
                </a:extLst>
              </a:tr>
              <a:tr h="351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EE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0" i="0" dirty="0">
                          <a:effectLst/>
                          <a:latin typeface="+mn-lt"/>
                        </a:rPr>
                        <a:t>C19RM Funding Landscape Table 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12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8187865"/>
                  </a:ext>
                </a:extLst>
              </a:tr>
              <a:tr h="351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40E8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E8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E8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1" i="0" dirty="0">
                          <a:effectLst/>
                          <a:latin typeface="+mn-lt"/>
                        </a:rPr>
                        <a:t>CCM Endorsement of the C19RM Full Funding </a:t>
                      </a:r>
                      <a:r>
                        <a:rPr lang="en-US" sz="1800" b="1" i="0" dirty="0" smtClean="0">
                          <a:effectLst/>
                          <a:latin typeface="+mn-lt"/>
                        </a:rPr>
                        <a:t>Request</a:t>
                      </a:r>
                      <a:endParaRPr lang="en-US" sz="1800" b="1" i="0" dirty="0">
                        <a:effectLst/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40E8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501978"/>
                  </a:ext>
                </a:extLst>
              </a:tr>
              <a:tr h="57869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80E6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E6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E8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E6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1" i="0" dirty="0">
                          <a:effectLst/>
                          <a:latin typeface="+mn-lt"/>
                        </a:rPr>
                        <a:t>Endorsement by the national COVID-19 response coordinating body of the COVID-19 control and containment interventions of the C19RM Full Funding Request (where relevant)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80E6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18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18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192640"/>
                  </a:ext>
                </a:extLst>
              </a:tr>
              <a:tr h="351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60F5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F5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E6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F5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National Strategic Preparedness and Response Plan for COVID-19 and budget (ideally for 2021)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60F5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18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9221469"/>
                  </a:ext>
                </a:extLst>
              </a:tr>
              <a:tr h="351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F5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HIV, TB and malaria program mitigation plans (where relevant) 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41635"/>
                  </a:ext>
                </a:extLst>
              </a:tr>
              <a:tr h="351353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 b="0" i="0">
                          <a:effectLst/>
                          <a:latin typeface="+mn-lt"/>
                        </a:rPr>
                        <a:t>☐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B0E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E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3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E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b="0" i="0" dirty="0">
                          <a:effectLst/>
                          <a:latin typeface="+mn-lt"/>
                        </a:rPr>
                        <a:t>List of Civil Society suggestions for inclusion in the C19RM Full Funding Request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B0EF9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1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084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862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Clarification on PR and SRs funding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99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58628"/>
              </p:ext>
            </p:extLst>
          </p:nvPr>
        </p:nvGraphicFramePr>
        <p:xfrm>
          <a:off x="836023" y="1690689"/>
          <a:ext cx="10763794" cy="22719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6103">
                  <a:extLst>
                    <a:ext uri="{9D8B030D-6E8A-4147-A177-3AD203B41FA5}">
                      <a16:colId xmlns:a16="http://schemas.microsoft.com/office/drawing/2014/main" val="2047453832"/>
                    </a:ext>
                  </a:extLst>
                </a:gridCol>
                <a:gridCol w="6001376">
                  <a:extLst>
                    <a:ext uri="{9D8B030D-6E8A-4147-A177-3AD203B41FA5}">
                      <a16:colId xmlns:a16="http://schemas.microsoft.com/office/drawing/2014/main" val="651063364"/>
                    </a:ext>
                  </a:extLst>
                </a:gridCol>
                <a:gridCol w="3286315">
                  <a:extLst>
                    <a:ext uri="{9D8B030D-6E8A-4147-A177-3AD203B41FA5}">
                      <a16:colId xmlns:a16="http://schemas.microsoft.com/office/drawing/2014/main" val="102322225"/>
                    </a:ext>
                  </a:extLst>
                </a:gridCol>
              </a:tblGrid>
              <a:tr h="789882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u="none" strike="noStrike" dirty="0">
                          <a:effectLst/>
                        </a:rPr>
                        <a:t>18-Jun-21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u="none" strike="noStrike" dirty="0">
                          <a:effectLst/>
                        </a:rPr>
                        <a:t>CCM Meeting to review the draft of C19RM2 full funding request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u="none" strike="noStrike">
                          <a:effectLst/>
                        </a:rPr>
                        <a:t>CCM, OC, RMC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69567295"/>
                  </a:ext>
                </a:extLst>
              </a:tr>
              <a:tr h="394941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u="none" strike="noStrike">
                          <a:effectLst/>
                        </a:rPr>
                        <a:t>21-Jun-21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u="none" strike="noStrike" dirty="0">
                          <a:effectLst/>
                        </a:rPr>
                        <a:t>Submission of the final draft to CCM by noon time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u="none" strike="noStrike">
                          <a:effectLst/>
                        </a:rPr>
                        <a:t>writing team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67988769"/>
                  </a:ext>
                </a:extLst>
              </a:tr>
              <a:tr h="394941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u="none" strike="noStrike">
                          <a:effectLst/>
                        </a:rPr>
                        <a:t>21-Jun-21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u="none" strike="noStrike">
                          <a:effectLst/>
                        </a:rPr>
                        <a:t>Submission of C19RM2 full funding request to the GF</a:t>
                      </a:r>
                      <a:endParaRPr lang="en-US" sz="24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u="none" strike="noStrike" dirty="0">
                          <a:effectLst/>
                        </a:rPr>
                        <a:t>Writing team, CCM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50418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04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Overview of C19RM funding opportunity, application process, and progress to </a:t>
            </a:r>
            <a:r>
              <a:rPr lang="en-US" dirty="0" smtClean="0"/>
              <a:t>date</a:t>
            </a:r>
          </a:p>
          <a:p>
            <a:pPr lvl="0"/>
            <a:r>
              <a:rPr lang="en-US" dirty="0" smtClean="0"/>
              <a:t>Documents needed for submission</a:t>
            </a:r>
          </a:p>
          <a:p>
            <a:r>
              <a:rPr lang="en-US" dirty="0"/>
              <a:t>Clarification on PR and SRs funding </a:t>
            </a:r>
            <a:r>
              <a:rPr lang="en-US" dirty="0" smtClean="0"/>
              <a:t>flow</a:t>
            </a:r>
            <a:endParaRPr lang="en-US" dirty="0" smtClean="0"/>
          </a:p>
          <a:p>
            <a:pPr lvl="0"/>
            <a:r>
              <a:rPr lang="en-US" dirty="0" smtClean="0"/>
              <a:t>Next steps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19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3868"/>
            <a:ext cx="10515600" cy="1325563"/>
          </a:xfrm>
        </p:spPr>
        <p:txBody>
          <a:bodyPr/>
          <a:lstStyle/>
          <a:p>
            <a:r>
              <a:rPr lang="en-US" dirty="0"/>
              <a:t>Budget request overview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-2099183" y="0"/>
            <a:ext cx="1669918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194765"/>
              </p:ext>
            </p:extLst>
          </p:nvPr>
        </p:nvGraphicFramePr>
        <p:xfrm>
          <a:off x="963639" y="1021980"/>
          <a:ext cx="10179425" cy="5729632"/>
        </p:xfrm>
        <a:graphic>
          <a:graphicData uri="http://schemas.openxmlformats.org/drawingml/2006/table">
            <a:tbl>
              <a:tblPr/>
              <a:tblGrid>
                <a:gridCol w="4020671">
                  <a:extLst>
                    <a:ext uri="{9D8B030D-6E8A-4147-A177-3AD203B41FA5}">
                      <a16:colId xmlns:a16="http://schemas.microsoft.com/office/drawing/2014/main" val="2735752546"/>
                    </a:ext>
                  </a:extLst>
                </a:gridCol>
                <a:gridCol w="1694329">
                  <a:extLst>
                    <a:ext uri="{9D8B030D-6E8A-4147-A177-3AD203B41FA5}">
                      <a16:colId xmlns:a16="http://schemas.microsoft.com/office/drawing/2014/main" val="2026222245"/>
                    </a:ext>
                  </a:extLst>
                </a:gridCol>
                <a:gridCol w="2232212">
                  <a:extLst>
                    <a:ext uri="{9D8B030D-6E8A-4147-A177-3AD203B41FA5}">
                      <a16:colId xmlns:a16="http://schemas.microsoft.com/office/drawing/2014/main" val="1006601234"/>
                    </a:ext>
                  </a:extLst>
                </a:gridCol>
                <a:gridCol w="1250577">
                  <a:extLst>
                    <a:ext uri="{9D8B030D-6E8A-4147-A177-3AD203B41FA5}">
                      <a16:colId xmlns:a16="http://schemas.microsoft.com/office/drawing/2014/main" val="3162793789"/>
                    </a:ext>
                  </a:extLst>
                </a:gridCol>
                <a:gridCol w="981636">
                  <a:extLst>
                    <a:ext uri="{9D8B030D-6E8A-4147-A177-3AD203B41FA5}">
                      <a16:colId xmlns:a16="http://schemas.microsoft.com/office/drawing/2014/main" val="1816775772"/>
                    </a:ext>
                  </a:extLst>
                </a:gridCol>
              </a:tblGrid>
              <a:tr h="514397">
                <a:tc>
                  <a:txBody>
                    <a:bodyPr/>
                    <a:lstStyle/>
                    <a:p>
                      <a:r>
                        <a:rPr lang="en-US" sz="1800"/>
                        <a:t>Implementer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Approved Funding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C19RM Above Base Allocation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Total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% 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318101"/>
                  </a:ext>
                </a:extLst>
              </a:tr>
              <a:tr h="734852">
                <a:tc>
                  <a:txBody>
                    <a:bodyPr/>
                    <a:lstStyle/>
                    <a:p>
                      <a:r>
                        <a:rPr lang="en-US" sz="1800" dirty="0"/>
                        <a:t>Ministry of Health of the Lao People's Democratic Republic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143,127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91,601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234,728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2.71%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408064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/>
                        <a:t>Lao Red Cross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145,990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94,489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240,479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2.77%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008882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/>
                        <a:t>Lao Women Union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119,912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123,404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243,315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2.81%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868200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/>
                        <a:t>MoH FDD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204,600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233,350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437,950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5.05%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9335838"/>
                  </a:ext>
                </a:extLst>
              </a:tr>
              <a:tr h="514397">
                <a:tc>
                  <a:txBody>
                    <a:bodyPr/>
                    <a:lstStyle/>
                    <a:p>
                      <a:r>
                        <a:rPr lang="en-US" sz="1800"/>
                        <a:t>CHIAS/APL+/PEDA/HPP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335,720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290,272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625,992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7.22%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107181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/>
                        <a:t>MoH NCLE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462,607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540,800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1,003,407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11.57%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570061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/>
                        <a:t>MoH CMPE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621,746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585,172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1,206,919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13.92%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5834668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/>
                        <a:t>MoH DHR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720,875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675,663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1,396,538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16.11%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426879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/>
                        <a:t>MoH NTC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779,037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623,296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1,402,333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16.17%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111617"/>
                  </a:ext>
                </a:extLst>
              </a:tr>
              <a:tr h="514397">
                <a:tc>
                  <a:txBody>
                    <a:bodyPr/>
                    <a:lstStyle/>
                    <a:p>
                      <a:r>
                        <a:rPr lang="en-US" sz="1800"/>
                        <a:t>MoH CHAS/ HIV activities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800,440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1,078,138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1,878,578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21.67%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121284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/>
                        <a:t>Grand Total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4,334,054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4,336,185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8,670,239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100.00%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80121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 b="1"/>
                        <a:t>Ceiling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4,336,143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4,336,143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8,672,286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b="1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430975"/>
                  </a:ext>
                </a:extLst>
              </a:tr>
              <a:tr h="293941">
                <a:tc>
                  <a:txBody>
                    <a:bodyPr/>
                    <a:lstStyle/>
                    <a:p>
                      <a:r>
                        <a:rPr lang="en-US" sz="1800" b="1"/>
                        <a:t>Variance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2,089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42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2,047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1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92857"/>
                  </a:ext>
                </a:extLst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-2751173" y="0"/>
            <a:ext cx="1760905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7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28220557-C98A-4FF6-8B5C-3B0D7F751E3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r"/>
            <a:endParaRPr lang="en-GB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BFA082A-39A6-465C-A476-E4CF8D3AEB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04626" y="6471502"/>
            <a:ext cx="251999" cy="251999"/>
          </a:xfrm>
        </p:spPr>
        <p:txBody>
          <a:bodyPr/>
          <a:lstStyle/>
          <a:p>
            <a:fld id="{1B2D2347-4BA4-BC41-B48C-85D3549E683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84CF2918-6BDB-4C5D-9DED-27BF1CA8D65F}"/>
              </a:ext>
            </a:extLst>
          </p:cNvPr>
          <p:cNvSpPr txBox="1">
            <a:spLocks/>
          </p:cNvSpPr>
          <p:nvPr/>
        </p:nvSpPr>
        <p:spPr>
          <a:xfrm>
            <a:off x="431826" y="520349"/>
            <a:ext cx="10972800" cy="493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42984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GB" sz="4000" b="1" i="0" kern="1200" cap="all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742984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 panose="020B0606030504020204" pitchFamily="34" charset="0"/>
              </a:rPr>
              <a:t>C19rm Funding Request form </a:t>
            </a:r>
            <a:r>
              <a:rPr kumimoji="0" lang="en-US" sz="2800" b="1" i="0" u="none" strike="noStrike" kern="1200" cap="all" spc="0" normalizeH="0" baseline="0" noProof="0">
                <a:ln>
                  <a:noFill/>
                </a:ln>
                <a:solidFill>
                  <a:srgbClr val="00B0CA"/>
                </a:solidFill>
                <a:effectLst/>
                <a:uLnTx/>
                <a:uFillTx/>
                <a:latin typeface="Open Sans" panose="020B0606030504020204" pitchFamily="34" charset="0"/>
              </a:rPr>
              <a:t>|</a:t>
            </a:r>
            <a:r>
              <a:rPr kumimoji="0" lang="en-US" sz="28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 panose="020B0606030504020204" pitchFamily="34" charset="0"/>
              </a:rPr>
              <a:t> </a:t>
            </a:r>
            <a:r>
              <a:rPr kumimoji="0" lang="en-US" sz="2800" b="0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 panose="020B0606030504020204" pitchFamily="34" charset="0"/>
              </a:rPr>
              <a:t>Overview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B87C21-AB7C-4C2C-A7D8-F53D50C45832}"/>
              </a:ext>
            </a:extLst>
          </p:cNvPr>
          <p:cNvSpPr/>
          <p:nvPr/>
        </p:nvSpPr>
        <p:spPr>
          <a:xfrm>
            <a:off x="431826" y="2890605"/>
            <a:ext cx="6562803" cy="101566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000" b="1">
                <a:solidFill>
                  <a:srgbClr val="007D82"/>
                </a:solidFill>
                <a:latin typeface="Open Sans" panose="020B0606030504020204"/>
              </a:rPr>
              <a:t>Section 1 </a:t>
            </a:r>
            <a:r>
              <a:rPr lang="en-US" sz="2000" b="1">
                <a:latin typeface="Open Sans" panose="020B0606030504020204"/>
              </a:rPr>
              <a:t>is the C19RM Fast-Track Funding Request.</a:t>
            </a:r>
          </a:p>
          <a:p>
            <a:endParaRPr lang="en-US" sz="2000" b="1">
              <a:latin typeface="Open Sans" panose="020B0606030504020204"/>
            </a:endParaRPr>
          </a:p>
          <a:p>
            <a:r>
              <a:rPr lang="en-US" sz="2000" b="1">
                <a:solidFill>
                  <a:schemeClr val="bg2">
                    <a:lumMod val="50000"/>
                  </a:schemeClr>
                </a:solidFill>
                <a:latin typeface="Open Sans" panose="020B0606030504020204"/>
              </a:rPr>
              <a:t>Section 2 </a:t>
            </a:r>
            <a:r>
              <a:rPr lang="en-US" sz="2000" b="1">
                <a:latin typeface="Open Sans" panose="020B0606030504020204"/>
              </a:rPr>
              <a:t>is the C19RM Full Funding Request.</a:t>
            </a:r>
            <a:endParaRPr lang="en-US" sz="2000">
              <a:latin typeface="Open Sans" panose="020B060603050402020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27DA2B-4B2A-4C4C-81E2-39A5E7AAD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8160" y="2313662"/>
            <a:ext cx="3271269" cy="3657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4BB93EC-19F0-4800-956F-35CF1096903E}"/>
              </a:ext>
            </a:extLst>
          </p:cNvPr>
          <p:cNvSpPr/>
          <p:nvPr/>
        </p:nvSpPr>
        <p:spPr>
          <a:xfrm>
            <a:off x="-59871" y="1310807"/>
            <a:ext cx="12311743" cy="640080"/>
          </a:xfrm>
          <a:prstGeom prst="rect">
            <a:avLst/>
          </a:prstGeom>
          <a:solidFill>
            <a:srgbClr val="007D82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1218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There is only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ONE </a:t>
            </a:r>
            <a:r>
              <a:rPr kumimoji="0" lang="en-US" sz="28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/>
                <a:ea typeface="+mn-ea"/>
                <a:cs typeface="+mn-cs"/>
              </a:rPr>
              <a:t>form for C19RM funding.</a:t>
            </a:r>
          </a:p>
        </p:txBody>
      </p:sp>
    </p:spTree>
    <p:extLst>
      <p:ext uri="{BB962C8B-B14F-4D97-AF65-F5344CB8AC3E}">
        <p14:creationId xmlns:p14="http://schemas.microsoft.com/office/powerpoint/2010/main" val="316718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50F852-6688-46A5-B74A-70D93557CC0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marL="0" marR="0" lvl="0" indent="0" algn="r" defTabSz="1218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 panose="020B0606030504020204" pitchFamily="34" charset="0"/>
              <a:ea typeface="+mn-e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937CF-0CD8-4031-8DB0-1B3408ED547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marL="0" marR="0" lvl="0" indent="0" algn="ctr" defTabSz="1218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2D2347-4BA4-BC41-B48C-85D3549E683F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7D82"/>
                </a:solidFill>
                <a:effectLst/>
                <a:uLnTx/>
                <a:uFillTx/>
                <a:latin typeface="Open Sans" panose="020B0606030504020204" pitchFamily="34" charset="0"/>
              </a:rPr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7D82"/>
              </a:solidFill>
              <a:effectLst/>
              <a:uLnTx/>
              <a:uFillTx/>
              <a:latin typeface="Open Sans" panose="020B0606030504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AF2DF89-24E5-475E-831D-67F8293031A8}"/>
              </a:ext>
            </a:extLst>
          </p:cNvPr>
          <p:cNvGrpSpPr/>
          <p:nvPr/>
        </p:nvGrpSpPr>
        <p:grpSpPr>
          <a:xfrm>
            <a:off x="406112" y="822750"/>
            <a:ext cx="11551425" cy="5259052"/>
            <a:chOff x="406112" y="1165650"/>
            <a:chExt cx="11551425" cy="525905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64B03A64-5F6B-48BE-ADFF-6C941E3C09E2}"/>
                </a:ext>
              </a:extLst>
            </p:cNvPr>
            <p:cNvGrpSpPr/>
            <p:nvPr/>
          </p:nvGrpSpPr>
          <p:grpSpPr>
            <a:xfrm>
              <a:off x="3621504" y="1165650"/>
              <a:ext cx="4114800" cy="3167359"/>
              <a:chOff x="406112" y="1210254"/>
              <a:chExt cx="3108960" cy="3167359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409EE32-7F1D-4254-83F0-3D57017AF196}"/>
                  </a:ext>
                </a:extLst>
              </p:cNvPr>
              <p:cNvSpPr/>
              <p:nvPr/>
            </p:nvSpPr>
            <p:spPr>
              <a:xfrm>
                <a:off x="406112" y="1210254"/>
                <a:ext cx="3108960" cy="3167359"/>
              </a:xfrm>
              <a:prstGeom prst="rect">
                <a:avLst/>
              </a:prstGeom>
              <a:solidFill>
                <a:srgbClr val="00B0CA">
                  <a:alpha val="50196"/>
                </a:srgbClr>
              </a:solidFill>
              <a:ln w="762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121895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E1005EB9-DFD7-4642-9DD1-027BD5CB4CFD}"/>
                  </a:ext>
                </a:extLst>
              </p:cNvPr>
              <p:cNvSpPr/>
              <p:nvPr/>
            </p:nvSpPr>
            <p:spPr>
              <a:xfrm>
                <a:off x="406112" y="1210254"/>
                <a:ext cx="3108960" cy="640080"/>
              </a:xfrm>
              <a:prstGeom prst="rect">
                <a:avLst/>
              </a:prstGeom>
              <a:solidFill>
                <a:srgbClr val="00B0CA"/>
              </a:solidFill>
              <a:ln w="381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121895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Open Sans" panose="020B0606030504020204"/>
                    <a:ea typeface="+mn-ea"/>
                    <a:cs typeface="+mn-cs"/>
                  </a:rPr>
                  <a:t>Section 1:</a:t>
                </a:r>
              </a:p>
              <a:p>
                <a:pPr marL="0" marR="0" lvl="0" indent="0" algn="ctr" defTabSz="121895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Open Sans" panose="020B0606030504020204"/>
                    <a:ea typeface="+mn-ea"/>
                    <a:cs typeface="+mn-cs"/>
                  </a:rPr>
                  <a:t>Fast-Track Submission</a:t>
                </a: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6DDF19E6-0F3F-4309-A44B-5550C203658B}"/>
                </a:ext>
              </a:extLst>
            </p:cNvPr>
            <p:cNvGrpSpPr/>
            <p:nvPr/>
          </p:nvGrpSpPr>
          <p:grpSpPr>
            <a:xfrm>
              <a:off x="7842737" y="1165650"/>
              <a:ext cx="4114800" cy="5259052"/>
              <a:chOff x="406112" y="1210254"/>
              <a:chExt cx="3108960" cy="5259052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4CAB7B64-DCF4-4F86-8A1E-87C6E53ED561}"/>
                  </a:ext>
                </a:extLst>
              </p:cNvPr>
              <p:cNvSpPr/>
              <p:nvPr/>
            </p:nvSpPr>
            <p:spPr>
              <a:xfrm>
                <a:off x="406112" y="1210254"/>
                <a:ext cx="3108960" cy="5259052"/>
              </a:xfrm>
              <a:prstGeom prst="rect">
                <a:avLst/>
              </a:prstGeom>
              <a:solidFill>
                <a:srgbClr val="007D82">
                  <a:alpha val="50196"/>
                </a:srgbClr>
              </a:solidFill>
              <a:ln w="762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121895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C2A82E23-23E4-4FF9-9F42-2E976148C17B}"/>
                  </a:ext>
                </a:extLst>
              </p:cNvPr>
              <p:cNvSpPr/>
              <p:nvPr/>
            </p:nvSpPr>
            <p:spPr>
              <a:xfrm>
                <a:off x="406112" y="1210254"/>
                <a:ext cx="3108960" cy="640080"/>
              </a:xfrm>
              <a:prstGeom prst="rect">
                <a:avLst/>
              </a:prstGeom>
              <a:solidFill>
                <a:srgbClr val="007D82"/>
              </a:solidFill>
              <a:ln w="381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121895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Open Sans" panose="020B0606030504020204"/>
                    <a:ea typeface="+mn-ea"/>
                    <a:cs typeface="+mn-cs"/>
                  </a:rPr>
                  <a:t>Section 2:</a:t>
                </a:r>
              </a:p>
              <a:p>
                <a:pPr marL="0" marR="0" lvl="0" indent="0" algn="ctr" defTabSz="121895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Open Sans" panose="020B0606030504020204"/>
                    <a:ea typeface="+mn-ea"/>
                    <a:cs typeface="+mn-cs"/>
                  </a:rPr>
                  <a:t>Full Submission</a:t>
                </a: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E3E0B01-859D-4922-8CE7-DC1CD68D2E29}"/>
                </a:ext>
              </a:extLst>
            </p:cNvPr>
            <p:cNvGrpSpPr/>
            <p:nvPr/>
          </p:nvGrpSpPr>
          <p:grpSpPr>
            <a:xfrm>
              <a:off x="406112" y="1165650"/>
              <a:ext cx="3108960" cy="5259052"/>
              <a:chOff x="406112" y="1210254"/>
              <a:chExt cx="3108960" cy="5259052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CA43D8AC-2F2A-44D7-9A8E-447F7189D20C}"/>
                  </a:ext>
                </a:extLst>
              </p:cNvPr>
              <p:cNvSpPr/>
              <p:nvPr/>
            </p:nvSpPr>
            <p:spPr>
              <a:xfrm>
                <a:off x="406112" y="1210254"/>
                <a:ext cx="3108960" cy="5259052"/>
              </a:xfrm>
              <a:prstGeom prst="rect">
                <a:avLst/>
              </a:prstGeom>
              <a:solidFill>
                <a:schemeClr val="bg1">
                  <a:lumMod val="50000"/>
                  <a:alpha val="50196"/>
                </a:schemeClr>
              </a:solidFill>
              <a:ln w="762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121895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DB474F9-DC9D-4387-BE3D-10425A5F981D}"/>
                  </a:ext>
                </a:extLst>
              </p:cNvPr>
              <p:cNvSpPr/>
              <p:nvPr/>
            </p:nvSpPr>
            <p:spPr>
              <a:xfrm>
                <a:off x="406112" y="1210254"/>
                <a:ext cx="3108960" cy="64008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121895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Open Sans" panose="020B0606030504020204"/>
                    <a:ea typeface="+mn-ea"/>
                    <a:cs typeface="+mn-cs"/>
                  </a:rPr>
                  <a:t>Summary Information</a:t>
                </a:r>
              </a:p>
            </p:txBody>
          </p:sp>
        </p:grp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A2E0DFE4-04E1-41B5-8D6D-9591BACE0A55}"/>
                </a:ext>
              </a:extLst>
            </p:cNvPr>
            <p:cNvSpPr/>
            <p:nvPr/>
          </p:nvSpPr>
          <p:spPr>
            <a:xfrm>
              <a:off x="8071337" y="1870495"/>
              <a:ext cx="36576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1218956">
                <a:defRPr/>
              </a:pPr>
              <a:r>
                <a:rPr lang="en-US" sz="1600" b="1">
                  <a:solidFill>
                    <a:sysClr val="windowText" lastClr="000000"/>
                  </a:solidFill>
                  <a:latin typeface="Open Sans" panose="020B0606030504020204"/>
                </a:rPr>
                <a:t>2.1: 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Context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E0DB413-CADC-48A8-AD1F-98146A15FE4F}"/>
                </a:ext>
              </a:extLst>
            </p:cNvPr>
            <p:cNvSpPr/>
            <p:nvPr/>
          </p:nvSpPr>
          <p:spPr>
            <a:xfrm>
              <a:off x="8071337" y="2628680"/>
              <a:ext cx="36576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1218956">
                <a:defRPr/>
              </a:pPr>
              <a:r>
                <a:rPr lang="en-US" sz="1600" b="1">
                  <a:solidFill>
                    <a:sysClr val="windowText" lastClr="000000"/>
                  </a:solidFill>
                  <a:latin typeface="Open Sans" panose="020B0606030504020204"/>
                </a:rPr>
                <a:t>2.2: 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Implementation of</a:t>
              </a:r>
            </a:p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2020 C19RM Award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D5A08589-AF15-409A-A286-F177E126616D}"/>
                </a:ext>
              </a:extLst>
            </p:cNvPr>
            <p:cNvSpPr/>
            <p:nvPr/>
          </p:nvSpPr>
          <p:spPr>
            <a:xfrm>
              <a:off x="8071337" y="3386865"/>
              <a:ext cx="36576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1218956">
                <a:defRPr/>
              </a:pPr>
              <a:r>
                <a:rPr lang="en-US" sz="1600" b="1">
                  <a:solidFill>
                    <a:sysClr val="windowText" lastClr="000000"/>
                  </a:solidFill>
                  <a:latin typeface="Open Sans" panose="020B0606030504020204"/>
                </a:rPr>
                <a:t>2.3: </a:t>
              </a:r>
              <a:r>
                <a:rPr kumimoji="0" lang="en-US" sz="160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Funding Request</a:t>
              </a:r>
            </a:p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&amp; Prioritization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EA70D2F8-66DB-4580-9E2E-D45D1711693A}"/>
                </a:ext>
              </a:extLst>
            </p:cNvPr>
            <p:cNvSpPr/>
            <p:nvPr/>
          </p:nvSpPr>
          <p:spPr>
            <a:xfrm>
              <a:off x="3850104" y="1870495"/>
              <a:ext cx="36576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1.1: 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Funding Priorities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4D2E1569-A59A-420D-AD02-113C96556CD9}"/>
                </a:ext>
              </a:extLst>
            </p:cNvPr>
            <p:cNvSpPr/>
            <p:nvPr/>
          </p:nvSpPr>
          <p:spPr>
            <a:xfrm>
              <a:off x="3850104" y="2628680"/>
              <a:ext cx="36576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1218956">
                <a:defRPr/>
              </a:pPr>
              <a:r>
                <a:rPr lang="en-US" sz="1600" b="1">
                  <a:solidFill>
                    <a:sysClr val="windowText" lastClr="000000"/>
                  </a:solidFill>
                  <a:latin typeface="Open Sans" panose="020B0606030504020204"/>
                </a:rPr>
                <a:t>1.2: 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Program Implementation</a:t>
              </a:r>
            </a:p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Arrangements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B57489BA-8831-4383-9814-18687EDEE62F}"/>
                </a:ext>
              </a:extLst>
            </p:cNvPr>
            <p:cNvSpPr/>
            <p:nvPr/>
          </p:nvSpPr>
          <p:spPr>
            <a:xfrm>
              <a:off x="3850104" y="3402106"/>
              <a:ext cx="36576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1218956">
                <a:defRPr/>
              </a:pPr>
              <a:r>
                <a:rPr lang="en-US" sz="1600" b="1">
                  <a:solidFill>
                    <a:sysClr val="windowText" lastClr="000000"/>
                  </a:solidFill>
                  <a:latin typeface="Open Sans" panose="020B0606030504020204"/>
                </a:rPr>
                <a:t>1.3: 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Supporting Documents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113E7739-E2A5-4E64-8EEC-21C11734BFA0}"/>
                </a:ext>
              </a:extLst>
            </p:cNvPr>
            <p:cNvSpPr/>
            <p:nvPr/>
          </p:nvSpPr>
          <p:spPr>
            <a:xfrm>
              <a:off x="8071337" y="4145050"/>
              <a:ext cx="36576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1218956">
                <a:defRPr/>
              </a:pPr>
              <a:r>
                <a:rPr lang="en-US" sz="1600" b="1">
                  <a:solidFill>
                    <a:sysClr val="windowText" lastClr="000000"/>
                  </a:solidFill>
                  <a:latin typeface="Open Sans" panose="020B0606030504020204"/>
                </a:rPr>
                <a:t>2.4: 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Implementation Arrangements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95D0111-57D7-4CB0-95CA-CD405F0D10B3}"/>
                </a:ext>
              </a:extLst>
            </p:cNvPr>
            <p:cNvSpPr/>
            <p:nvPr/>
          </p:nvSpPr>
          <p:spPr>
            <a:xfrm>
              <a:off x="8071337" y="4903235"/>
              <a:ext cx="36576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1218956">
                <a:defRPr/>
              </a:pPr>
              <a:r>
                <a:rPr lang="en-US" sz="1600" b="1">
                  <a:solidFill>
                    <a:sysClr val="windowText" lastClr="000000"/>
                  </a:solidFill>
                  <a:latin typeface="Open Sans" panose="020B0606030504020204"/>
                </a:rPr>
                <a:t>2.5: 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Funding Landscape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54076546-8D80-472E-97FE-4D467D70C18B}"/>
                </a:ext>
              </a:extLst>
            </p:cNvPr>
            <p:cNvSpPr/>
            <p:nvPr/>
          </p:nvSpPr>
          <p:spPr>
            <a:xfrm>
              <a:off x="8071337" y="5661422"/>
              <a:ext cx="36576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1218956">
                <a:defRPr/>
              </a:pPr>
              <a:r>
                <a:rPr lang="en-US" sz="1600" b="1">
                  <a:solidFill>
                    <a:sysClr val="windowText" lastClr="000000"/>
                  </a:solidFill>
                  <a:latin typeface="Open Sans" panose="020B0606030504020204"/>
                </a:rPr>
                <a:t>2.6: 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Supporting Documents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85F4E212-7ECA-4728-98DE-003ECD42D48C}"/>
                </a:ext>
              </a:extLst>
            </p:cNvPr>
            <p:cNvSpPr/>
            <p:nvPr/>
          </p:nvSpPr>
          <p:spPr>
            <a:xfrm>
              <a:off x="588992" y="1870495"/>
              <a:ext cx="27432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Country </a:t>
              </a:r>
            </a:p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(or </a:t>
              </a:r>
              <a:r>
                <a:rPr kumimoji="0" lang="en-US" sz="1600" b="0" i="0" u="none" strike="noStrike" kern="1200" cap="none" spc="0" normalizeH="0" baseline="0" noProof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multicountry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)</a:t>
              </a: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B5CA94DE-48BD-47DB-8F37-9117F4232280}"/>
                </a:ext>
              </a:extLst>
            </p:cNvPr>
            <p:cNvSpPr/>
            <p:nvPr/>
          </p:nvSpPr>
          <p:spPr>
            <a:xfrm>
              <a:off x="588992" y="2628680"/>
              <a:ext cx="27432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Principal Recipient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4A0407E0-DEA1-4398-936B-2CD948474DB7}"/>
                </a:ext>
              </a:extLst>
            </p:cNvPr>
            <p:cNvSpPr/>
            <p:nvPr/>
          </p:nvSpPr>
          <p:spPr>
            <a:xfrm>
              <a:off x="588992" y="3386865"/>
              <a:ext cx="27432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Existing Grant &amp;</a:t>
              </a:r>
            </a:p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IP information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176C1C5C-1594-4816-8456-791CEEE9374F}"/>
                </a:ext>
              </a:extLst>
            </p:cNvPr>
            <p:cNvSpPr/>
            <p:nvPr/>
          </p:nvSpPr>
          <p:spPr>
            <a:xfrm>
              <a:off x="588992" y="4903235"/>
              <a:ext cx="27432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C19RM Allocation</a:t>
              </a:r>
            </a:p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Funding Request Amount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8BEFD038-FF61-4E8E-97B6-DD5D95ACBFAF}"/>
                </a:ext>
              </a:extLst>
            </p:cNvPr>
            <p:cNvSpPr/>
            <p:nvPr/>
          </p:nvSpPr>
          <p:spPr>
            <a:xfrm>
              <a:off x="588992" y="5661422"/>
              <a:ext cx="27432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C19RM PAAR Amount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6E7F13B1-E9B7-401D-B215-591C4D574927}"/>
                </a:ext>
              </a:extLst>
            </p:cNvPr>
            <p:cNvSpPr/>
            <p:nvPr/>
          </p:nvSpPr>
          <p:spPr>
            <a:xfrm>
              <a:off x="588992" y="4145050"/>
              <a:ext cx="2743200" cy="640080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12189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Open Sans" panose="020B0606030504020204"/>
                  <a:ea typeface="+mn-ea"/>
                  <a:cs typeface="+mn-cs"/>
                </a:rPr>
                <a:t>Start Date</a:t>
              </a:r>
            </a:p>
          </p:txBody>
        </p:sp>
      </p:grpSp>
      <p:sp>
        <p:nvSpPr>
          <p:cNvPr id="37" name="Title 5">
            <a:extLst>
              <a:ext uri="{FF2B5EF4-FFF2-40B4-BE49-F238E27FC236}">
                <a16:creationId xmlns:a16="http://schemas.microsoft.com/office/drawing/2014/main" id="{41EAECB1-211A-4907-BB95-10D72E955921}"/>
              </a:ext>
            </a:extLst>
          </p:cNvPr>
          <p:cNvSpPr txBox="1">
            <a:spLocks/>
          </p:cNvSpPr>
          <p:nvPr/>
        </p:nvSpPr>
        <p:spPr>
          <a:xfrm>
            <a:off x="322860" y="289439"/>
            <a:ext cx="10972800" cy="493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42984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GB" sz="4000" b="1" i="0" kern="1200" cap="all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>
              <a:defRPr/>
            </a:pPr>
            <a:r>
              <a:rPr lang="en-US" sz="2800">
                <a:solidFill>
                  <a:srgbClr val="000000"/>
                </a:solidFill>
              </a:rPr>
              <a:t>C19rm Funding Request form </a:t>
            </a:r>
            <a:r>
              <a:rPr lang="en-US" sz="2800">
                <a:solidFill>
                  <a:srgbClr val="00B0CA"/>
                </a:solidFill>
              </a:rPr>
              <a:t>|</a:t>
            </a:r>
            <a:r>
              <a:rPr lang="en-US" sz="2800">
                <a:solidFill>
                  <a:srgbClr val="000000"/>
                </a:solidFill>
              </a:rPr>
              <a:t> </a:t>
            </a:r>
            <a:r>
              <a:rPr lang="en-US" sz="2800" b="0">
                <a:solidFill>
                  <a:srgbClr val="000000"/>
                </a:solidFill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107839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4B24A-426B-4320-B562-F4EFC4C0DBC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04626" y="6471502"/>
            <a:ext cx="251999" cy="251999"/>
          </a:xfrm>
        </p:spPr>
        <p:txBody>
          <a:bodyPr/>
          <a:lstStyle/>
          <a:p>
            <a:fld id="{1B2D2347-4BA4-BC41-B48C-85D3549E683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4C70CF3-B83D-487E-8752-FCDC4C74F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414" y="687857"/>
            <a:ext cx="10972800" cy="493200"/>
          </a:xfrm>
        </p:spPr>
        <p:txBody>
          <a:bodyPr/>
          <a:lstStyle/>
          <a:p>
            <a:r>
              <a:rPr lang="en-US" sz="2800"/>
              <a:t>2.3 Funding request &amp; prioritization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17B661-AC74-497A-B8F2-2E697BF9255E}"/>
              </a:ext>
            </a:extLst>
          </p:cNvPr>
          <p:cNvSpPr/>
          <p:nvPr/>
        </p:nvSpPr>
        <p:spPr>
          <a:xfrm>
            <a:off x="0" y="182094"/>
            <a:ext cx="12192000" cy="365760"/>
          </a:xfrm>
          <a:prstGeom prst="rect">
            <a:avLst/>
          </a:prstGeom>
          <a:solidFill>
            <a:srgbClr val="007D82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/>
          </a:p>
        </p:txBody>
      </p:sp>
      <p:sp>
        <p:nvSpPr>
          <p:cNvPr id="9" name="Title 24">
            <a:extLst>
              <a:ext uri="{FF2B5EF4-FFF2-40B4-BE49-F238E27FC236}">
                <a16:creationId xmlns:a16="http://schemas.microsoft.com/office/drawing/2014/main" id="{30C3021A-ADD1-4854-B7C2-CD86800F4F39}"/>
              </a:ext>
            </a:extLst>
          </p:cNvPr>
          <p:cNvSpPr txBox="1">
            <a:spLocks/>
          </p:cNvSpPr>
          <p:nvPr/>
        </p:nvSpPr>
        <p:spPr>
          <a:xfrm>
            <a:off x="542414" y="227814"/>
            <a:ext cx="10972800" cy="27432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42984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GB" sz="4000" b="1" i="0" kern="1200" cap="all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2400">
                <a:solidFill>
                  <a:schemeClr val="bg1"/>
                </a:solidFill>
              </a:rPr>
              <a:t>Section 2: C19RM Full Funding Request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BBD355-5D6B-4FC7-951C-168BA0A3C3C6}"/>
              </a:ext>
            </a:extLst>
          </p:cNvPr>
          <p:cNvSpPr/>
          <p:nvPr/>
        </p:nvSpPr>
        <p:spPr>
          <a:xfrm>
            <a:off x="401025" y="1146890"/>
            <a:ext cx="11430000" cy="1097280"/>
          </a:xfrm>
          <a:prstGeom prst="rect">
            <a:avLst/>
          </a:prstGeom>
          <a:solidFill>
            <a:srgbClr val="007D82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spcAft>
                <a:spcPts val="600"/>
              </a:spcAft>
              <a:defRPr/>
            </a:pPr>
            <a:r>
              <a:rPr lang="en-US">
                <a:solidFill>
                  <a:schemeClr val="tx1"/>
                </a:solidFill>
                <a:latin typeface="Open Sans" panose="020B0606030504020204"/>
              </a:rPr>
              <a:t>Applicants should become familiar with </a:t>
            </a:r>
            <a:r>
              <a:rPr lang="en-US" b="1">
                <a:solidFill>
                  <a:schemeClr val="tx1"/>
                </a:solidFill>
                <a:latin typeface="Open Sans" panose="020B0606030504020204"/>
              </a:rPr>
              <a:t>COVID-19 Modular Framework</a:t>
            </a:r>
            <a:r>
              <a:rPr lang="en-US">
                <a:solidFill>
                  <a:schemeClr val="tx1"/>
                </a:solidFill>
                <a:latin typeface="Open Sans" panose="020B0606030504020204"/>
              </a:rPr>
              <a:t> and the </a:t>
            </a:r>
            <a:r>
              <a:rPr lang="en-US" b="1">
                <a:solidFill>
                  <a:srgbClr val="1B53CF"/>
                </a:solidFill>
                <a:latin typeface="Open Sans" panose="020B0606030504020204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C19RM Technical Information Note</a:t>
            </a:r>
            <a:r>
              <a:rPr lang="en-US">
                <a:solidFill>
                  <a:schemeClr val="tx1"/>
                </a:solidFill>
                <a:latin typeface="Open Sans" panose="020B0606030504020204"/>
              </a:rPr>
              <a:t>, prior to filling in this section. 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DC05961-8EB7-4D12-9821-D0E1F382C0C3}"/>
              </a:ext>
            </a:extLst>
          </p:cNvPr>
          <p:cNvSpPr/>
          <p:nvPr/>
        </p:nvSpPr>
        <p:spPr>
          <a:xfrm>
            <a:off x="401025" y="2529642"/>
            <a:ext cx="11430000" cy="1097280"/>
          </a:xfrm>
          <a:prstGeom prst="rect">
            <a:avLst/>
          </a:prstGeom>
          <a:solidFill>
            <a:srgbClr val="007D82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spcAft>
                <a:spcPts val="600"/>
              </a:spcAft>
              <a:defRPr/>
            </a:pPr>
            <a:r>
              <a:rPr lang="en-US">
                <a:solidFill>
                  <a:schemeClr val="tx1"/>
                </a:solidFill>
                <a:latin typeface="Open Sans" panose="020B0606030504020204"/>
              </a:rPr>
              <a:t>Important annexes for this section include:</a:t>
            </a:r>
            <a:endParaRPr lang="en-US">
              <a:solidFill>
                <a:schemeClr val="tx1"/>
              </a:solidFill>
              <a:latin typeface="Open Sans" panose="020B0606030504020204"/>
              <a:ea typeface="Open Sans"/>
              <a:cs typeface="Open Sans"/>
            </a:endParaRPr>
          </a:p>
          <a:p>
            <a:pPr marL="285750" lvl="0" indent="-285750">
              <a:spcAft>
                <a:spcPts val="600"/>
              </a:spcAft>
              <a:buFontTx/>
              <a:buChar char="-"/>
              <a:defRPr/>
            </a:pPr>
            <a:r>
              <a:rPr lang="en-US">
                <a:solidFill>
                  <a:schemeClr val="tx1"/>
                </a:solidFill>
                <a:latin typeface="Open Sans" panose="020B0606030504020204"/>
              </a:rPr>
              <a:t>C19RM Budget template</a:t>
            </a:r>
            <a:endParaRPr lang="en-US">
              <a:solidFill>
                <a:schemeClr val="tx1"/>
              </a:solidFill>
              <a:latin typeface="Open Sans" panose="020B0606030504020204"/>
              <a:ea typeface="Open Sans"/>
              <a:cs typeface="Open Sans"/>
            </a:endParaRPr>
          </a:p>
          <a:p>
            <a:pPr marL="285750" lvl="0" indent="-285750">
              <a:spcAft>
                <a:spcPts val="600"/>
              </a:spcAft>
              <a:buFontTx/>
              <a:buChar char="-"/>
              <a:defRPr/>
            </a:pPr>
            <a:r>
              <a:rPr lang="en-US">
                <a:solidFill>
                  <a:schemeClr val="tx1"/>
                </a:solidFill>
                <a:latin typeface="Open Sans" panose="020B0606030504020204"/>
              </a:rPr>
              <a:t>C19RM Funding Landscape Table.</a:t>
            </a:r>
            <a:endParaRPr lang="en-US">
              <a:solidFill>
                <a:schemeClr val="tx1"/>
              </a:solidFill>
              <a:latin typeface="Open Sans" panose="020B0606030504020204"/>
              <a:ea typeface="Open Sans"/>
              <a:cs typeface="Open San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FED800-B05D-4500-A82F-1E35A7C63D04}"/>
              </a:ext>
            </a:extLst>
          </p:cNvPr>
          <p:cNvSpPr/>
          <p:nvPr/>
        </p:nvSpPr>
        <p:spPr>
          <a:xfrm>
            <a:off x="401024" y="3912395"/>
            <a:ext cx="11430000" cy="1097280"/>
          </a:xfrm>
          <a:prstGeom prst="rect">
            <a:avLst/>
          </a:prstGeom>
          <a:solidFill>
            <a:srgbClr val="007D82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spcAft>
                <a:spcPts val="600"/>
              </a:spcAft>
              <a:defRPr/>
            </a:pPr>
            <a:r>
              <a:rPr lang="en-US">
                <a:solidFill>
                  <a:schemeClr val="tx1"/>
                </a:solidFill>
                <a:latin typeface="Open Sans" panose="020B0606030504020204"/>
              </a:rPr>
              <a:t>Where relevant, applicants should describe the </a:t>
            </a:r>
            <a:r>
              <a:rPr lang="en-US" b="1" u="sng">
                <a:solidFill>
                  <a:schemeClr val="tx1"/>
                </a:solidFill>
                <a:latin typeface="Open Sans" panose="020B0606030504020204"/>
              </a:rPr>
              <a:t>disruption of HIV, TB and/or malaria services</a:t>
            </a:r>
            <a:r>
              <a:rPr lang="en-US" b="1">
                <a:solidFill>
                  <a:schemeClr val="tx1"/>
                </a:solidFill>
                <a:latin typeface="Open Sans" panose="020B0606030504020204"/>
              </a:rPr>
              <a:t> </a:t>
            </a:r>
            <a:r>
              <a:rPr lang="en-US">
                <a:solidFill>
                  <a:schemeClr val="tx1"/>
                </a:solidFill>
                <a:latin typeface="Open Sans" panose="020B0606030504020204"/>
              </a:rPr>
              <a:t>(particularly for key and vulnerable populations) and if the program(s) already included </a:t>
            </a:r>
            <a:r>
              <a:rPr lang="en-US" b="1" u="sng">
                <a:solidFill>
                  <a:schemeClr val="tx1"/>
                </a:solidFill>
                <a:latin typeface="Open Sans" panose="020B0606030504020204"/>
              </a:rPr>
              <a:t>funding for adaptations to the COVID-19 context</a:t>
            </a:r>
            <a:r>
              <a:rPr lang="en-US">
                <a:solidFill>
                  <a:schemeClr val="tx1"/>
                </a:solidFill>
                <a:latin typeface="Open Sans" panose="020B0606030504020204"/>
              </a:rPr>
              <a:t>.</a:t>
            </a:r>
            <a:endParaRPr lang="en-US">
              <a:solidFill>
                <a:schemeClr val="tx1"/>
              </a:solidFill>
              <a:latin typeface="Open Sans" panose="020B0606030504020204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48600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659AE2-DC2B-403C-9C4B-9093BB922EA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r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4B24A-426B-4320-B562-F4EFC4C0DBC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04626" y="6471502"/>
            <a:ext cx="251999" cy="251999"/>
          </a:xfrm>
        </p:spPr>
        <p:txBody>
          <a:bodyPr/>
          <a:lstStyle/>
          <a:p>
            <a:fld id="{1B2D2347-4BA4-BC41-B48C-85D3549E683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4C70CF3-B83D-487E-8752-FCDC4C74F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414" y="687857"/>
            <a:ext cx="10972800" cy="493200"/>
          </a:xfrm>
        </p:spPr>
        <p:txBody>
          <a:bodyPr/>
          <a:lstStyle/>
          <a:p>
            <a:r>
              <a:rPr lang="en-US" sz="2800"/>
              <a:t>2.3 Funding request &amp; prioritization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17B661-AC74-497A-B8F2-2E697BF9255E}"/>
              </a:ext>
            </a:extLst>
          </p:cNvPr>
          <p:cNvSpPr/>
          <p:nvPr/>
        </p:nvSpPr>
        <p:spPr>
          <a:xfrm>
            <a:off x="0" y="182094"/>
            <a:ext cx="12192000" cy="365760"/>
          </a:xfrm>
          <a:prstGeom prst="rect">
            <a:avLst/>
          </a:prstGeom>
          <a:solidFill>
            <a:srgbClr val="007D82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/>
          </a:p>
        </p:txBody>
      </p:sp>
      <p:sp>
        <p:nvSpPr>
          <p:cNvPr id="9" name="Title 24">
            <a:extLst>
              <a:ext uri="{FF2B5EF4-FFF2-40B4-BE49-F238E27FC236}">
                <a16:creationId xmlns:a16="http://schemas.microsoft.com/office/drawing/2014/main" id="{30C3021A-ADD1-4854-B7C2-CD86800F4F39}"/>
              </a:ext>
            </a:extLst>
          </p:cNvPr>
          <p:cNvSpPr txBox="1">
            <a:spLocks/>
          </p:cNvSpPr>
          <p:nvPr/>
        </p:nvSpPr>
        <p:spPr>
          <a:xfrm>
            <a:off x="542414" y="227814"/>
            <a:ext cx="10972800" cy="27432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42984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GB" sz="4000" b="1" i="0" kern="1200" cap="all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2400">
                <a:solidFill>
                  <a:schemeClr val="bg1"/>
                </a:solidFill>
              </a:rPr>
              <a:t>Section 2: C19RM Full Funding Request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EC59D0F-46E4-4C44-B471-1B72209EC8F4}"/>
              </a:ext>
            </a:extLst>
          </p:cNvPr>
          <p:cNvGrpSpPr/>
          <p:nvPr/>
        </p:nvGrpSpPr>
        <p:grpSpPr>
          <a:xfrm>
            <a:off x="2597422" y="1528627"/>
            <a:ext cx="6997156" cy="3800746"/>
            <a:chOff x="379828" y="2266422"/>
            <a:chExt cx="6997156" cy="3800746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4DA28882-BCCA-4590-BD0A-D5D4959BD69C}"/>
                </a:ext>
              </a:extLst>
            </p:cNvPr>
            <p:cNvSpPr/>
            <p:nvPr/>
          </p:nvSpPr>
          <p:spPr>
            <a:xfrm>
              <a:off x="379828" y="2436584"/>
              <a:ext cx="6997156" cy="3630584"/>
            </a:xfrm>
            <a:prstGeom prst="roundRect">
              <a:avLst>
                <a:gd name="adj" fmla="val 5676"/>
              </a:avLst>
            </a:prstGeom>
            <a:solidFill>
              <a:schemeClr val="bg1"/>
            </a:solidFill>
            <a:ln w="38100" cmpd="sng">
              <a:solidFill>
                <a:srgbClr val="007D8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b="1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8A1964A-600B-4D39-AF4B-0C526411F9D6}"/>
                </a:ext>
              </a:extLst>
            </p:cNvPr>
            <p:cNvSpPr/>
            <p:nvPr/>
          </p:nvSpPr>
          <p:spPr>
            <a:xfrm>
              <a:off x="855563" y="2266422"/>
              <a:ext cx="6162917" cy="3657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>
                <a:spcAft>
                  <a:spcPts val="600"/>
                </a:spcAft>
                <a:defRPr/>
              </a:pPr>
              <a:r>
                <a:rPr lang="en-US" b="1">
                  <a:solidFill>
                    <a:schemeClr val="tx1"/>
                  </a:solidFill>
                  <a:latin typeface="Open Sans" panose="020B0606030504020204"/>
                </a:rPr>
                <a:t>Each table corresponds to on eligible investment area: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B09C1BE-D675-4515-9331-025CF4704FBA}"/>
                </a:ext>
              </a:extLst>
            </p:cNvPr>
            <p:cNvSpPr/>
            <p:nvPr/>
          </p:nvSpPr>
          <p:spPr>
            <a:xfrm>
              <a:off x="678006" y="2781137"/>
              <a:ext cx="6400800" cy="914400"/>
            </a:xfrm>
            <a:prstGeom prst="roundRect">
              <a:avLst>
                <a:gd name="adj" fmla="val 50000"/>
              </a:avLst>
            </a:prstGeom>
            <a:solidFill>
              <a:srgbClr val="00B0CA"/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>
                  <a:solidFill>
                    <a:schemeClr val="bg1"/>
                  </a:solidFill>
                  <a:latin typeface="Open Sans" panose="020B0606030504020204"/>
                </a:rPr>
                <a:t>a. COVID-19 Control and containment interventions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7E359DB4-C858-4A26-BD61-CE60F6FB8CB8}"/>
                </a:ext>
              </a:extLst>
            </p:cNvPr>
            <p:cNvSpPr/>
            <p:nvPr/>
          </p:nvSpPr>
          <p:spPr>
            <a:xfrm>
              <a:off x="678006" y="3837621"/>
              <a:ext cx="6400800" cy="914400"/>
            </a:xfrm>
            <a:prstGeom prst="roundRect">
              <a:avLst>
                <a:gd name="adj" fmla="val 50000"/>
              </a:avLst>
            </a:prstGeom>
            <a:solidFill>
              <a:srgbClr val="007D82"/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>
                  <a:solidFill>
                    <a:schemeClr val="bg1"/>
                  </a:solidFill>
                  <a:latin typeface="Open Sans" panose="020B0606030504020204"/>
                </a:rPr>
                <a:t>b. COVID-19-related risk mitigation measures</a:t>
              </a:r>
            </a:p>
            <a:p>
              <a:pPr algn="ctr"/>
              <a:r>
                <a:rPr lang="en-US">
                  <a:solidFill>
                    <a:schemeClr val="bg1"/>
                  </a:solidFill>
                  <a:latin typeface="Open Sans" panose="020B0606030504020204"/>
                </a:rPr>
                <a:t>for programs to fight HIV/AIDS, TB, and malaria 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34AB4D1E-74EF-4039-9156-B8BBD2BAC3D1}"/>
                </a:ext>
              </a:extLst>
            </p:cNvPr>
            <p:cNvSpPr/>
            <p:nvPr/>
          </p:nvSpPr>
          <p:spPr>
            <a:xfrm>
              <a:off x="678006" y="4894104"/>
              <a:ext cx="6400800" cy="914400"/>
            </a:xfrm>
            <a:prstGeom prst="roundRect">
              <a:avLst>
                <a:gd name="adj" fmla="val 50000"/>
              </a:avLst>
            </a:prstGeom>
            <a:solidFill>
              <a:srgbClr val="007D82"/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>
                  <a:solidFill>
                    <a:schemeClr val="bg1"/>
                  </a:solidFill>
                  <a:latin typeface="Open Sans" panose="020B0606030504020204"/>
                </a:rPr>
                <a:t>c. Expanded reinforcement of key aspects of</a:t>
              </a:r>
            </a:p>
            <a:p>
              <a:pPr algn="ctr"/>
              <a:r>
                <a:rPr lang="en-US">
                  <a:solidFill>
                    <a:schemeClr val="bg1"/>
                  </a:solidFill>
                  <a:latin typeface="Open Sans" panose="020B0606030504020204"/>
                </a:rPr>
                <a:t>health systems and community-led response systems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709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BFA082A-39A6-465C-A476-E4CF8D3AEB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04626" y="6471502"/>
            <a:ext cx="251999" cy="251999"/>
          </a:xfrm>
        </p:spPr>
        <p:txBody>
          <a:bodyPr/>
          <a:lstStyle/>
          <a:p>
            <a:fld id="{1B2D2347-4BA4-BC41-B48C-85D3549E683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FFC4F55-9D6E-46FE-8C84-398045C8C7E0}"/>
              </a:ext>
            </a:extLst>
          </p:cNvPr>
          <p:cNvSpPr/>
          <p:nvPr/>
        </p:nvSpPr>
        <p:spPr>
          <a:xfrm>
            <a:off x="256665" y="1101697"/>
            <a:ext cx="11690564" cy="529375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</a:pPr>
            <a:r>
              <a:rPr lang="en-US" sz="2400" b="1">
                <a:solidFill>
                  <a:srgbClr val="007D82"/>
                </a:solidFill>
                <a:latin typeface="Open Sans" panose="020B0606030504020204"/>
                <a:ea typeface="+mn-lt"/>
                <a:cs typeface="+mn-lt"/>
              </a:rPr>
              <a:t>Human Resources for Health</a:t>
            </a:r>
            <a:r>
              <a:rPr lang="en-US" sz="2400">
                <a:solidFill>
                  <a:srgbClr val="007D82"/>
                </a:solidFill>
                <a:latin typeface="Open Sans" panose="020B0606030504020204"/>
                <a:ea typeface="+mn-lt"/>
                <a:cs typeface="+mn-lt"/>
              </a:rPr>
              <a:t> </a:t>
            </a:r>
            <a:r>
              <a:rPr lang="en-US" sz="2400">
                <a:latin typeface="Open Sans" panose="020B0606030504020204"/>
                <a:ea typeface="+mn-lt"/>
                <a:cs typeface="+mn-lt"/>
              </a:rPr>
              <a:t>includes: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sz="2400">
                <a:latin typeface="Open Sans" panose="020B0606030504020204"/>
                <a:ea typeface="+mn-lt"/>
                <a:cs typeface="+mn-lt"/>
              </a:rPr>
              <a:t>Support for health care workers, community health workers;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sz="2400">
                <a:latin typeface="Open Sans" panose="020B0606030504020204"/>
                <a:ea typeface="+mn-lt"/>
                <a:cs typeface="+mn-lt"/>
              </a:rPr>
              <a:t>Staff involved in surveillance, contact tracing, referrals, infection prevention control, case management, vaccination and others.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sz="2400">
                <a:latin typeface="Open Sans" panose="020B0606030504020204"/>
                <a:ea typeface="+mn-lt"/>
                <a:cs typeface="+mn-lt"/>
              </a:rPr>
              <a:t>Safeguarding front-line health workers with PPE, IPC programs and others;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sz="2400">
                <a:latin typeface="Open Sans" panose="020B0606030504020204"/>
                <a:ea typeface="Open Sans" panose="020B0606030504020204"/>
                <a:cs typeface="Arial"/>
              </a:rPr>
              <a:t>Enhance effectiveness of health worker performance through web-enable training and supervision platforms;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sz="2400">
                <a:latin typeface="Open Sans" panose="020B0606030504020204"/>
                <a:ea typeface="Open Sans" panose="020B0606030504020204"/>
                <a:cs typeface="Arial"/>
              </a:rPr>
              <a:t>Staff hired for C19RM funding expected to be temporary;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sz="2400">
                <a:latin typeface="Open Sans" panose="020B0606030504020204"/>
                <a:ea typeface="Open Sans" panose="020B0606030504020204"/>
                <a:cs typeface="Arial"/>
              </a:rPr>
              <a:t>Surge capacity to complement existing staff capacity;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sz="2400">
                <a:latin typeface="Open Sans" panose="020B0606030504020204"/>
                <a:ea typeface="Open Sans" panose="020B0606030504020204"/>
                <a:cs typeface="Arial"/>
              </a:rPr>
              <a:t>Appropriate funding should be allocated to knowledge transfer.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Arial" panose="020B0604020202020204" pitchFamily="34" charset="0"/>
              <a:buChar char="•"/>
            </a:pPr>
            <a:endParaRPr lang="en-US">
              <a:latin typeface="Arial"/>
              <a:ea typeface="Open Sans"/>
              <a:cs typeface="Arial"/>
            </a:endParaRPr>
          </a:p>
        </p:txBody>
      </p:sp>
      <p:sp>
        <p:nvSpPr>
          <p:cNvPr id="9" name="Title 5">
            <a:extLst>
              <a:ext uri="{FF2B5EF4-FFF2-40B4-BE49-F238E27FC236}">
                <a16:creationId xmlns:a16="http://schemas.microsoft.com/office/drawing/2014/main" id="{319EFEF8-C0EC-4997-AFC4-E90C89F17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665" y="655200"/>
            <a:ext cx="10972800" cy="493200"/>
          </a:xfrm>
        </p:spPr>
        <p:txBody>
          <a:bodyPr/>
          <a:lstStyle/>
          <a:p>
            <a:r>
              <a:rPr lang="en-US" sz="2800">
                <a:latin typeface="Open Sans"/>
                <a:ea typeface="Open Sans"/>
                <a:cs typeface="Open Sans"/>
              </a:rPr>
              <a:t>Health and community System Strengthening</a:t>
            </a:r>
          </a:p>
        </p:txBody>
      </p:sp>
    </p:spTree>
    <p:extLst>
      <p:ext uri="{BB962C8B-B14F-4D97-AF65-F5344CB8AC3E}">
        <p14:creationId xmlns:p14="http://schemas.microsoft.com/office/powerpoint/2010/main" val="119862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BFA082A-39A6-465C-A476-E4CF8D3AEB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04626" y="6471502"/>
            <a:ext cx="251999" cy="251999"/>
          </a:xfrm>
        </p:spPr>
        <p:txBody>
          <a:bodyPr/>
          <a:lstStyle/>
          <a:p>
            <a:fld id="{1B2D2347-4BA4-BC41-B48C-85D3549E683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D77DD139-C55B-439A-8DD8-C0890E298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383" y="238271"/>
            <a:ext cx="10984706" cy="814668"/>
          </a:xfrm>
        </p:spPr>
        <p:txBody>
          <a:bodyPr/>
          <a:lstStyle/>
          <a:p>
            <a:r>
              <a:rPr lang="en-US" sz="2800" dirty="0">
                <a:latin typeface="Open Sans"/>
                <a:ea typeface="Open Sans"/>
                <a:cs typeface="Open Sans"/>
              </a:rPr>
              <a:t>H</a:t>
            </a:r>
            <a:r>
              <a:rPr lang="en-US" sz="2800" dirty="0" smtClean="0">
                <a:latin typeface="Open Sans"/>
                <a:ea typeface="Open Sans"/>
                <a:cs typeface="Open Sans"/>
              </a:rPr>
              <a:t>ealth </a:t>
            </a:r>
            <a:r>
              <a:rPr lang="en-US" sz="2800" dirty="0">
                <a:latin typeface="Open Sans"/>
                <a:ea typeface="Open Sans"/>
                <a:cs typeface="Open Sans"/>
              </a:rPr>
              <a:t>and community system strengthening</a:t>
            </a:r>
            <a:endParaRPr lang="en-US" sz="2800" b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66B35B-256D-456D-9DBE-319DE941D72D}"/>
              </a:ext>
            </a:extLst>
          </p:cNvPr>
          <p:cNvSpPr/>
          <p:nvPr/>
        </p:nvSpPr>
        <p:spPr>
          <a:xfrm>
            <a:off x="0" y="817094"/>
            <a:ext cx="12192000" cy="914400"/>
          </a:xfrm>
          <a:prstGeom prst="rect">
            <a:avLst/>
          </a:prstGeom>
          <a:solidFill>
            <a:srgbClr val="007D82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FFC4F55-9D6E-46FE-8C84-398045C8C7E0}"/>
              </a:ext>
            </a:extLst>
          </p:cNvPr>
          <p:cNvSpPr/>
          <p:nvPr/>
        </p:nvSpPr>
        <p:spPr>
          <a:xfrm>
            <a:off x="292383" y="1905769"/>
            <a:ext cx="11857252" cy="495520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Arial" panose="020B0604020202020204" pitchFamily="34" charset="0"/>
              <a:buChar char="•"/>
            </a:pPr>
            <a:r>
              <a:rPr lang="en-US" sz="2400">
                <a:latin typeface="Open Sans" panose="020B0606030504020204"/>
                <a:ea typeface="+mn-lt"/>
                <a:cs typeface="+mn-lt"/>
              </a:rPr>
              <a:t>Applicants are strongly encouraged to prioritize activities in this section for support.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Arial" panose="020B0604020202020204" pitchFamily="34" charset="0"/>
              <a:buChar char="•"/>
            </a:pPr>
            <a:r>
              <a:rPr lang="en-US" sz="2400">
                <a:latin typeface="Open Sans" panose="020B0606030504020204"/>
                <a:ea typeface="+mn-lt"/>
                <a:cs typeface="+mn-lt"/>
              </a:rPr>
              <a:t>Interventions that allow COVID-19 responses to be embedded into health systems to enable a more sustainable response.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Arial" panose="020B0604020202020204" pitchFamily="34" charset="0"/>
              <a:buChar char="•"/>
            </a:pPr>
            <a:r>
              <a:rPr lang="en-US" sz="2400">
                <a:latin typeface="Open Sans" panose="020B0606030504020204"/>
                <a:ea typeface="+mn-lt"/>
                <a:cs typeface="+mn-lt"/>
              </a:rPr>
              <a:t>Where health systems investments contribute to future pandemic preparedness, CCMs will be requested to ensure: </a:t>
            </a:r>
            <a:endParaRPr lang="en-US" sz="2400">
              <a:latin typeface="Open Sans" panose="020B0606030504020204"/>
              <a:ea typeface="Open Sans" panose="020B0606030504020204"/>
              <a:cs typeface="+mn-lt"/>
            </a:endParaRP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sz="2200">
                <a:latin typeface="Open Sans" panose="020B0606030504020204"/>
                <a:ea typeface="+mn-lt"/>
                <a:cs typeface="+mn-lt"/>
              </a:rPr>
              <a:t>Involvement of relevant actors, such as national International Health Regulation (IHR) focal points and epidemic preparedness coordinating bodies; </a:t>
            </a:r>
            <a:endParaRPr lang="en-US" sz="2200">
              <a:latin typeface="Open Sans"/>
              <a:ea typeface="Open Sans"/>
              <a:cs typeface="+mn-lt"/>
            </a:endParaRP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Clr>
                <a:srgbClr val="00B0CA"/>
              </a:buClr>
              <a:buFont typeface="Courier New" panose="02070309020205020404" pitchFamily="49" charset="0"/>
              <a:buChar char="o"/>
            </a:pPr>
            <a:r>
              <a:rPr lang="en-US" sz="2200">
                <a:latin typeface="Open Sans" panose="020B0606030504020204"/>
                <a:ea typeface="+mn-lt"/>
                <a:cs typeface="+mn-lt"/>
              </a:rPr>
              <a:t>Alignment with relevant technical frameworks including International Health Regulations (IHR), the Global Health Security Agenda/Joint External Evaluations, WHO Benchmarks for IHR Capacities, and, where available, National Action Plans for Health Security (NAPHS). </a:t>
            </a:r>
            <a:endParaRPr lang="en-US" sz="2200">
              <a:latin typeface="Open Sans"/>
              <a:ea typeface="Open Sans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71B46C0-9CBB-4626-90B2-59E7C7B48F05}"/>
              </a:ext>
            </a:extLst>
          </p:cNvPr>
          <p:cNvSpPr/>
          <p:nvPr/>
        </p:nvSpPr>
        <p:spPr>
          <a:xfrm>
            <a:off x="292383" y="857935"/>
            <a:ext cx="116072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B0CA"/>
              </a:buClr>
            </a:pPr>
            <a:r>
              <a:rPr lang="en-US" sz="2400" b="1">
                <a:solidFill>
                  <a:schemeClr val="bg1"/>
                </a:solidFill>
                <a:latin typeface="Open Sans" panose="020B0606030504020204"/>
                <a:ea typeface="+mn-lt"/>
                <a:cs typeface="+mn-lt"/>
              </a:rPr>
              <a:t>RSSH interventions critical to respond to COVID-19 and</a:t>
            </a:r>
          </a:p>
          <a:p>
            <a:pPr algn="ctr">
              <a:buClr>
                <a:srgbClr val="00B0CA"/>
              </a:buClr>
            </a:pPr>
            <a:r>
              <a:rPr lang="en-US" sz="2400" b="1">
                <a:solidFill>
                  <a:schemeClr val="bg1"/>
                </a:solidFill>
                <a:latin typeface="Open Sans" panose="020B0606030504020204"/>
                <a:ea typeface="+mn-lt"/>
                <a:cs typeface="+mn-lt"/>
              </a:rPr>
              <a:t>to strengthen underlying health systems.</a:t>
            </a:r>
          </a:p>
        </p:txBody>
      </p:sp>
    </p:spTree>
    <p:extLst>
      <p:ext uri="{BB962C8B-B14F-4D97-AF65-F5344CB8AC3E}">
        <p14:creationId xmlns:p14="http://schemas.microsoft.com/office/powerpoint/2010/main" val="375605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1205</Words>
  <Application>Microsoft Office PowerPoint</Application>
  <PresentationFormat>Widescreen</PresentationFormat>
  <Paragraphs>218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Open Sans</vt:lpstr>
      <vt:lpstr>Office Theme</vt:lpstr>
      <vt:lpstr>CCM Meeting</vt:lpstr>
      <vt:lpstr>Agenda</vt:lpstr>
      <vt:lpstr>Budget request overview</vt:lpstr>
      <vt:lpstr>PowerPoint Presentation</vt:lpstr>
      <vt:lpstr>PowerPoint Presentation</vt:lpstr>
      <vt:lpstr>2.3 Funding request &amp; prioritization </vt:lpstr>
      <vt:lpstr>2.3 Funding request &amp; prioritization </vt:lpstr>
      <vt:lpstr>Health and community System Strengthening</vt:lpstr>
      <vt:lpstr>Health and community system strengthening</vt:lpstr>
      <vt:lpstr>PowerPoint Presentation</vt:lpstr>
      <vt:lpstr>PowerPoint Presentation</vt:lpstr>
      <vt:lpstr>Documents needed for C19RM FR submission</vt:lpstr>
      <vt:lpstr>Clarification on PR and SRs funding flow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Seng Bu</dc:creator>
  <cp:lastModifiedBy>Seng Bu</cp:lastModifiedBy>
  <cp:revision>43</cp:revision>
  <dcterms:created xsi:type="dcterms:W3CDTF">2021-06-02T03:17:08Z</dcterms:created>
  <dcterms:modified xsi:type="dcterms:W3CDTF">2021-06-14T07:57:31Z</dcterms:modified>
</cp:coreProperties>
</file>