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2" r:id="rId4"/>
    <p:sldId id="265" r:id="rId5"/>
    <p:sldId id="267" r:id="rId6"/>
    <p:sldId id="269" r:id="rId7"/>
    <p:sldId id="268" r:id="rId8"/>
    <p:sldId id="270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C6B1C-2F61-EF46-95BC-53A79500C245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E3867-E55D-DF4B-953B-69A7F7D8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1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 8, define the</a:t>
            </a:r>
            <a:r>
              <a:rPr lang="en-US" baseline="0" dirty="0" smtClean="0"/>
              <a:t> ideal implementer for the purpose  of the discussion.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Statement of work and TORs are the same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are them minimum in terms of structure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idea is to minimize to as much as possible the management costs of managing mini grants. So </a:t>
            </a:r>
            <a:r>
              <a:rPr lang="en-US" baseline="0" dirty="0" err="1" smtClean="0"/>
              <a:t>athe</a:t>
            </a:r>
            <a:r>
              <a:rPr lang="en-US" baseline="0" dirty="0" smtClean="0"/>
              <a:t> funds are being directed to the most needed areas, and not loose the funds through admin costs.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 8, define the</a:t>
            </a:r>
            <a:r>
              <a:rPr lang="en-US" baseline="0" dirty="0" smtClean="0"/>
              <a:t> ideal implementer for the purpose  of the discussion.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Statement of work and TORs are the same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are them minimum in terms of structure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idea is to minimize to as much as possible the management costs of managing mini grants. So </a:t>
            </a:r>
            <a:r>
              <a:rPr lang="en-US" baseline="0" dirty="0" err="1" smtClean="0"/>
              <a:t>athe</a:t>
            </a:r>
            <a:r>
              <a:rPr lang="en-US" baseline="0" dirty="0" smtClean="0"/>
              <a:t> funds are being directed to the most needed areas, and not loose the funds through admin costs.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8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E3867-E55D-DF4B-953B-69A7F7D828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6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3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9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7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3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2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1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2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E628A-0B24-6249-84A3-BB64B14B021D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1AC85-127D-A545-B660-CB2F07823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7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599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GF/</a:t>
            </a:r>
            <a:r>
              <a:rPr lang="en-US" smtClean="0"/>
              <a:t>Catalytic Funding-</a:t>
            </a:r>
            <a:r>
              <a:rPr lang="en-US" dirty="0" err="1" smtClean="0"/>
              <a:t>Multicountry</a:t>
            </a:r>
            <a:r>
              <a:rPr lang="en-US" dirty="0" smtClean="0"/>
              <a:t> Grant to support SKPA, </a:t>
            </a:r>
            <a:r>
              <a:rPr lang="en-US" sz="2200" dirty="0" smtClean="0"/>
              <a:t>USD</a:t>
            </a:r>
            <a:r>
              <a:rPr lang="en-US" dirty="0" smtClean="0"/>
              <a:t> $12.5 m </a:t>
            </a:r>
            <a:br>
              <a:rPr lang="en-US" dirty="0" smtClean="0"/>
            </a:br>
            <a:r>
              <a:rPr lang="en-US" dirty="0" smtClean="0"/>
              <a:t>2019-2021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9346"/>
            <a:ext cx="6400800" cy="2137054"/>
          </a:xfrm>
        </p:spPr>
        <p:txBody>
          <a:bodyPr>
            <a:normAutofit/>
          </a:bodyPr>
          <a:lstStyle/>
          <a:p>
            <a:r>
              <a:rPr lang="en-US" dirty="0" smtClean="0"/>
              <a:t>GF’s </a:t>
            </a:r>
            <a:r>
              <a:rPr lang="en-US" dirty="0" err="1" smtClean="0"/>
              <a:t>Multicountry</a:t>
            </a:r>
            <a:r>
              <a:rPr lang="en-US" dirty="0" smtClean="0"/>
              <a:t> grant to support the Sustainable Scale-up of HIV Services for Key Populations in South East Asia </a:t>
            </a:r>
            <a:r>
              <a:rPr lang="en-US" b="1" dirty="0" smtClean="0"/>
              <a:t>(SKPA)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63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4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70" y="479453"/>
            <a:ext cx="8064000" cy="67512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Which countries?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2524" y="1154579"/>
            <a:ext cx="80633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Those with smaller allocations which as a result need reinforced financing to achieve systemic 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Bhutan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Lao PDR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Malaysia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Mongolia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Papua New Guinea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Philippines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Sri Lanka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Timor-Leste</a:t>
            </a:r>
            <a:r>
              <a:rPr lang="en-GB" dirty="0"/>
              <a:t>	</a:t>
            </a:r>
            <a:r>
              <a:rPr lang="en-GB" dirty="0" smtClean="0"/>
              <a:t>	</a:t>
            </a:r>
          </a:p>
          <a:p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en-GB" b="1" i="1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en-GB" b="1" i="1" dirty="0" smtClean="0">
                <a:solidFill>
                  <a:srgbClr val="FF0000"/>
                </a:solidFill>
              </a:rPr>
              <a:t>	To support the scale-up of service delivery to 90% coverage of key populations, to secure zero new transmission by 2030</a:t>
            </a:r>
            <a:endParaRPr lang="en-GB" dirty="0"/>
          </a:p>
          <a:p>
            <a:r>
              <a:rPr lang="en-GB" dirty="0" smtClean="0"/>
              <a:t>		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30510" y="5240318"/>
            <a:ext cx="595618" cy="3243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70" y="479453"/>
            <a:ext cx="8064000" cy="67512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Objectives of multi-country grant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2524" y="1154580"/>
            <a:ext cx="806334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Secure strategic information to inform program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Scale-up outreach to key populations aiming for 90% coverage and retention in the treatment cascade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Strengthen community responses &amp; systems for scale-up of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Address barriers to accessing services incl. human rights &amp; gender-related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Secure long-term sustainability of service delivery through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Focusing domestic financing to have impact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Increasing domestic investments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Exploring innovative &amp; more effective &amp; efficient approaches for service delivery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Stimulating increase in financing from alternate sources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</a:t>
            </a:r>
          </a:p>
          <a:p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en-GB" b="1" i="1" dirty="0" smtClean="0">
                <a:solidFill>
                  <a:srgbClr val="FF0000"/>
                </a:solidFill>
              </a:rPr>
              <a:t>	Support national HIV programs and complement national grants, to secure zero new transmission by 2030</a:t>
            </a:r>
            <a:endParaRPr lang="en-GB" dirty="0"/>
          </a:p>
          <a:p>
            <a:r>
              <a:rPr lang="en-GB" dirty="0" smtClean="0"/>
              <a:t>		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30510" y="5637399"/>
            <a:ext cx="595618" cy="3243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5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PDR’s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Promote and expand access to community-based testing, self-testing and </a:t>
            </a:r>
            <a:r>
              <a:rPr lang="en-AU" dirty="0" err="1"/>
              <a:t>PrEP</a:t>
            </a:r>
            <a:endParaRPr lang="en-US" dirty="0"/>
          </a:p>
          <a:p>
            <a:r>
              <a:rPr lang="en-AU" dirty="0"/>
              <a:t>Increase domestic financing to support transition and sustainability </a:t>
            </a:r>
            <a:endParaRPr lang="en-US" dirty="0"/>
          </a:p>
          <a:p>
            <a:r>
              <a:rPr lang="en-AU" dirty="0"/>
              <a:t>Peer-led demand creation and service re-orientation to increase treatment uptake and reduce loss to follow-up </a:t>
            </a:r>
            <a:endParaRPr lang="en-US" dirty="0"/>
          </a:p>
          <a:p>
            <a:r>
              <a:rPr lang="en-AU" dirty="0"/>
              <a:t>Develop strategic information for PWID, TG and low-risk women to inform planning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2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implemented by CHIAS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1. Community Base Monitoring (CBM) consultation training in </a:t>
            </a:r>
            <a:r>
              <a:rPr lang="en-US" dirty="0" err="1"/>
              <a:t>Khammoune</a:t>
            </a:r>
            <a:r>
              <a:rPr lang="en-US" dirty="0"/>
              <a:t> Province </a:t>
            </a:r>
          </a:p>
          <a:p>
            <a:r>
              <a:rPr lang="en-US" dirty="0"/>
              <a:t>2. Community Base Monitoring (CBM) consultation training in Vientiane Capital</a:t>
            </a:r>
          </a:p>
          <a:p>
            <a:r>
              <a:rPr lang="en-US" dirty="0"/>
              <a:t>3. Stigma &amp; Discrimination training for health care workers and Peer supporters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4. Demand Creation detail activity work plan and budget with APCOM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5. </a:t>
            </a:r>
            <a:r>
              <a:rPr lang="en-US" dirty="0" smtClean="0"/>
              <a:t>MSM/TG focus </a:t>
            </a:r>
            <a:r>
              <a:rPr lang="en-US" dirty="0"/>
              <a:t>group discussion (FGD) on community demands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6. </a:t>
            </a:r>
            <a:r>
              <a:rPr lang="en-US" dirty="0" err="1" smtClean="0"/>
              <a:t>PrEP</a:t>
            </a:r>
            <a:r>
              <a:rPr lang="en-US" dirty="0" smtClean="0"/>
              <a:t> </a:t>
            </a:r>
            <a:r>
              <a:rPr lang="en-US" dirty="0"/>
              <a:t>and tests (Oral Quick</a:t>
            </a:r>
            <a:r>
              <a:rPr lang="en-US" dirty="0" smtClean="0"/>
              <a:t>)-HIVST </a:t>
            </a:r>
            <a:r>
              <a:rPr lang="en-US" dirty="0"/>
              <a:t>to cover </a:t>
            </a:r>
            <a:r>
              <a:rPr lang="en-US" dirty="0" smtClean="0"/>
              <a:t>216 </a:t>
            </a:r>
            <a:r>
              <a:rPr lang="en-US" dirty="0"/>
              <a:t>MSM/</a:t>
            </a:r>
            <a:r>
              <a:rPr lang="en-US" dirty="0" smtClean="0"/>
              <a:t>TG. </a:t>
            </a:r>
          </a:p>
          <a:p>
            <a:r>
              <a:rPr lang="en-US" dirty="0"/>
              <a:t>7. </a:t>
            </a:r>
            <a:r>
              <a:rPr lang="en-US" dirty="0" smtClean="0"/>
              <a:t>PWID Rapid Assessment 2021 with budget $85,000/</a:t>
            </a:r>
            <a:r>
              <a:rPr lang="en-US" dirty="0" err="1" smtClean="0"/>
              <a:t>afao</a:t>
            </a:r>
            <a:r>
              <a:rPr lang="en-US" dirty="0" smtClean="0"/>
              <a:t> and 117,000 euro/French 5% Initiative.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31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7486"/>
            <a:ext cx="7772400" cy="30286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Sub-recipients</a:t>
            </a:r>
            <a:br>
              <a:rPr lang="en-US" dirty="0" smtClean="0"/>
            </a:br>
            <a:r>
              <a:rPr lang="en-US" dirty="0" smtClean="0"/>
              <a:t>1) Centre for HIV/AIDS &amp; STI (CHAS) Ministry of Health</a:t>
            </a:r>
            <a:br>
              <a:rPr lang="en-US" dirty="0" smtClean="0"/>
            </a:br>
            <a:r>
              <a:rPr lang="en-US" dirty="0" smtClean="0"/>
              <a:t>2) Community Health &amp; Inclusion Association (CHIAs)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Agreement signed by</a:t>
            </a:r>
          </a:p>
          <a:p>
            <a:r>
              <a:rPr lang="en-US" dirty="0" smtClean="0"/>
              <a:t>AFAO &amp; PMU/DPC-MOH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Fund Flow</a:t>
            </a:r>
            <a:r>
              <a:rPr lang="en-US" b="1" dirty="0"/>
              <a:t> </a:t>
            </a:r>
            <a:r>
              <a:rPr lang="en-US" b="1" dirty="0" smtClean="0"/>
              <a:t>- </a:t>
            </a:r>
            <a:r>
              <a:rPr lang="en-US" b="1" dirty="0" err="1" smtClean="0"/>
              <a:t>afao</a:t>
            </a:r>
            <a:r>
              <a:rPr lang="en-US" b="1" dirty="0" smtClean="0"/>
              <a:t> to PMU</a:t>
            </a:r>
            <a:br>
              <a:rPr lang="en-US" b="1" dirty="0" smtClean="0"/>
            </a:br>
            <a:r>
              <a:rPr lang="en-US" b="1" dirty="0" smtClean="0"/>
              <a:t>Budget and expenditures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8046"/>
            <a:ext cx="8229600" cy="4525963"/>
          </a:xfrm>
        </p:spPr>
        <p:txBody>
          <a:bodyPr/>
          <a:lstStyle/>
          <a:p>
            <a:r>
              <a:rPr lang="en-US" dirty="0" smtClean="0"/>
              <a:t>Y1 (2019) – Planned budget $194,257 and utilized $23,266</a:t>
            </a:r>
          </a:p>
          <a:p>
            <a:endParaRPr lang="en-US" dirty="0" smtClean="0"/>
          </a:p>
          <a:p>
            <a:r>
              <a:rPr lang="en-US" dirty="0" smtClean="0"/>
              <a:t>Y2 (2020) – Planned budget $ 617,628 and utilized $ 172,184</a:t>
            </a:r>
          </a:p>
          <a:p>
            <a:endParaRPr lang="en-US" dirty="0" smtClean="0"/>
          </a:p>
          <a:p>
            <a:r>
              <a:rPr lang="en-US" dirty="0" smtClean="0"/>
              <a:t>Y3 (2021) Reprogramming?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3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SKPA Phase 2?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AFAO has consulted with country and CCM through Zoom.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5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71732" y="120770"/>
            <a:ext cx="8708366" cy="92003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Lao PDR </a:t>
            </a:r>
          </a:p>
          <a:p>
            <a:r>
              <a:rPr lang="en-US" sz="3200" b="1" dirty="0" smtClean="0"/>
              <a:t>Presentation </a:t>
            </a:r>
            <a:r>
              <a:rPr lang="en-US" sz="3200" b="1" dirty="0"/>
              <a:t>on </a:t>
            </a:r>
            <a:r>
              <a:rPr lang="en-US" sz="3200" b="1" dirty="0" smtClean="0"/>
              <a:t>Priorities, </a:t>
            </a:r>
            <a:r>
              <a:rPr lang="en-US" sz="3200" b="1" dirty="0"/>
              <a:t>Identified Strategies and Activities</a:t>
            </a:r>
            <a:br>
              <a:rPr lang="en-US" sz="3200" b="1" dirty="0"/>
            </a:b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104" y="1370960"/>
            <a:ext cx="6734294" cy="418397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1732" y="5624423"/>
            <a:ext cx="2342072" cy="7438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dirty="0" smtClean="0"/>
              <a:t>Regional Dialogue Workshop</a:t>
            </a:r>
          </a:p>
          <a:p>
            <a:pPr algn="l"/>
            <a:r>
              <a:rPr lang="en-US" sz="1500" dirty="0" smtClean="0"/>
              <a:t>16-18 July 2018</a:t>
            </a:r>
          </a:p>
          <a:p>
            <a:pPr algn="l"/>
            <a:r>
              <a:rPr lang="en-US" sz="1500" dirty="0" smtClean="0"/>
              <a:t>Bangkok, Thailand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9261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516</Words>
  <Application>Microsoft Office PowerPoint</Application>
  <PresentationFormat>On-screen Show (4:3)</PresentationFormat>
  <Paragraphs>77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GF/Catalytic Funding-Multicountry Grant to support SKPA, USD $12.5 m  2019-2021</vt:lpstr>
      <vt:lpstr>Which countries?</vt:lpstr>
      <vt:lpstr>Objectives of multi-country grant</vt:lpstr>
      <vt:lpstr>Lao PDR’s Objectives</vt:lpstr>
      <vt:lpstr>Activities implemented by CHIAS</vt:lpstr>
      <vt:lpstr>Sub-recipients 1) Centre for HIV/AIDS &amp; STI (CHAS) Ministry of Health 2) Community Health &amp; Inclusion Association (CHIAs)</vt:lpstr>
      <vt:lpstr>Fund Flow - afao to PMU Budget and expenditures</vt:lpstr>
      <vt:lpstr>SKPA Phase 2?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GF/Catalytic Fund-Multicountry Grant to support SKPA  2019-2021</dc:title>
  <dc:creator>MacBook Air</dc:creator>
  <cp:lastModifiedBy>Dell</cp:lastModifiedBy>
  <cp:revision>17</cp:revision>
  <dcterms:created xsi:type="dcterms:W3CDTF">2021-06-15T03:20:47Z</dcterms:created>
  <dcterms:modified xsi:type="dcterms:W3CDTF">2021-06-15T08:13:55Z</dcterms:modified>
</cp:coreProperties>
</file>