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3"/>
  </p:notesMasterIdLst>
  <p:sldIdLst>
    <p:sldId id="256" r:id="rId2"/>
    <p:sldId id="267" r:id="rId3"/>
    <p:sldId id="268" r:id="rId4"/>
    <p:sldId id="269" r:id="rId5"/>
    <p:sldId id="270" r:id="rId6"/>
    <p:sldId id="271" r:id="rId7"/>
    <p:sldId id="275" r:id="rId8"/>
    <p:sldId id="276" r:id="rId9"/>
    <p:sldId id="272" r:id="rId10"/>
    <p:sldId id="27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51D4B58-A06C-7B4E-9E84-AB0782EC5693}">
          <p14:sldIdLst>
            <p14:sldId id="256"/>
            <p14:sldId id="267"/>
            <p14:sldId id="268"/>
            <p14:sldId id="269"/>
            <p14:sldId id="270"/>
            <p14:sldId id="271"/>
            <p14:sldId id="275"/>
            <p14:sldId id="276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33"/>
    <p:restoredTop sz="65185"/>
  </p:normalViewPr>
  <p:slideViewPr>
    <p:cSldViewPr snapToGrid="0" snapToObjects="1">
      <p:cViewPr varScale="1">
        <p:scale>
          <a:sx n="69" d="100"/>
          <a:sy n="69" d="100"/>
        </p:scale>
        <p:origin x="19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23860-50F2-8044-90EE-D0E73CB96722}" type="datetimeFigureOut">
              <a:rPr lang="en-US" smtClean="0"/>
              <a:t>6/22/22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7F7F5-94BA-EF4A-A5E4-138C78C6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68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37F7F5-94BA-EF4A-A5E4-138C78C6EBA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23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37F7F5-94BA-EF4A-A5E4-138C78C6EBA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06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6/22/22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59A28-01B1-384F-BBC5-DA85154552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Lao PDR CCM Draft Oversight Plan 2021-2023 -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56AAEB-12C7-5447-92BE-7F4A216C66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56075" y="5555462"/>
            <a:ext cx="2557585" cy="41732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23</a:t>
            </a:r>
            <a:r>
              <a:rPr lang="en-US" baseline="30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rd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June 2022</a:t>
            </a:r>
          </a:p>
        </p:txBody>
      </p:sp>
    </p:spTree>
    <p:extLst>
      <p:ext uri="{BB962C8B-B14F-4D97-AF65-F5344CB8AC3E}">
        <p14:creationId xmlns:p14="http://schemas.microsoft.com/office/powerpoint/2010/main" val="1588896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DE7D-CBB9-8D4C-B9A7-4729AB7F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Annexes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3D49-BF51-1448-BC3F-1F37E1EC6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Summary of active grants</a:t>
            </a:r>
          </a:p>
          <a:p>
            <a:r>
              <a:rPr lang="en-US" sz="3200" dirty="0"/>
              <a:t>Current Oversight Committee TOR</a:t>
            </a:r>
          </a:p>
          <a:p>
            <a:r>
              <a:rPr lang="en-US" sz="3200" dirty="0"/>
              <a:t>Field visit tools</a:t>
            </a:r>
          </a:p>
          <a:p>
            <a:r>
              <a:rPr lang="en-US" sz="3200" dirty="0"/>
              <a:t>CCM workplan 2022</a:t>
            </a:r>
          </a:p>
          <a:p>
            <a:r>
              <a:rPr lang="en-US" sz="3200" dirty="0"/>
              <a:t>Key risks for HANSA grant</a:t>
            </a:r>
          </a:p>
          <a:p>
            <a:r>
              <a:rPr lang="en-US" sz="3200" dirty="0"/>
              <a:t>Oversight Officer TOR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44740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DE7D-CBB9-8D4C-B9A7-4729AB7F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3D49-BF51-1448-BC3F-1F37E1EC6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Discussion/Endorsement of plan by CCM</a:t>
            </a:r>
          </a:p>
          <a:p>
            <a:r>
              <a:rPr lang="en-US" sz="3200" dirty="0"/>
              <a:t>Modifications once CCM re-positioning process has been completed</a:t>
            </a:r>
          </a:p>
          <a:p>
            <a:r>
              <a:rPr lang="en-US" sz="3200" dirty="0"/>
              <a:t>Training for Oversight Officer on risk management</a:t>
            </a:r>
          </a:p>
          <a:p>
            <a:r>
              <a:rPr lang="en-US" sz="3200" dirty="0"/>
              <a:t>Formalization of CBM/CLM data flow into Oversight Committee</a:t>
            </a:r>
          </a:p>
          <a:p>
            <a:r>
              <a:rPr lang="en-US" sz="3200" dirty="0"/>
              <a:t>Consideration of whether co-financing tracking can be further strengthened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71606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DE7D-CBB9-8D4C-B9A7-4729AB7F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3D49-BF51-1448-BC3F-1F37E1EC6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CCM Evolution threshold assessment (2020) identified need for additional support to the oversight function</a:t>
            </a:r>
          </a:p>
          <a:p>
            <a:r>
              <a:rPr lang="en-US" sz="2800" dirty="0"/>
              <a:t>It is a Global Fund eligibility requirement that all CCMs have an Oversight Plan</a:t>
            </a:r>
          </a:p>
          <a:p>
            <a:r>
              <a:rPr lang="en-US" sz="2800" dirty="0"/>
              <a:t>Previous Oversight Plan expired in December 2020</a:t>
            </a:r>
          </a:p>
          <a:p>
            <a:r>
              <a:rPr lang="en-US" sz="2800" dirty="0"/>
              <a:t>A new plan (2021-2023) has been drafted for consideration and endorsement by the CCM</a:t>
            </a:r>
          </a:p>
          <a:p>
            <a:r>
              <a:rPr lang="en-US" sz="2800" dirty="0"/>
              <a:t>The new plan is structured according to the CCM’s current guidance</a:t>
            </a:r>
          </a:p>
        </p:txBody>
      </p:sp>
    </p:spTree>
    <p:extLst>
      <p:ext uri="{BB962C8B-B14F-4D97-AF65-F5344CB8AC3E}">
        <p14:creationId xmlns:p14="http://schemas.microsoft.com/office/powerpoint/2010/main" val="385495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DE7D-CBB9-8D4C-B9A7-4729AB7F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3D49-BF51-1448-BC3F-1F37E1EC6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2940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The new plan;</a:t>
            </a:r>
          </a:p>
          <a:p>
            <a:r>
              <a:rPr lang="en-US" sz="2800" dirty="0"/>
              <a:t>concerns oversight of 3 grants:</a:t>
            </a:r>
          </a:p>
          <a:p>
            <a:pPr marL="502920" lvl="1" indent="0">
              <a:buNone/>
            </a:pPr>
            <a:r>
              <a:rPr lang="en-US" sz="2400" b="1" dirty="0"/>
              <a:t>National</a:t>
            </a:r>
            <a:endParaRPr lang="en-MY" sz="2400" dirty="0"/>
          </a:p>
          <a:p>
            <a:pPr lvl="1"/>
            <a:r>
              <a:rPr lang="en-US" sz="2400" b="1" dirty="0"/>
              <a:t>LAO-C-MOH:</a:t>
            </a:r>
            <a:r>
              <a:rPr lang="en-US" sz="2400" dirty="0"/>
              <a:t> Improving health services access to strengthen the sustainability and quality of the national TB and HIV response </a:t>
            </a:r>
            <a:endParaRPr lang="en-MY" sz="2400" dirty="0"/>
          </a:p>
          <a:p>
            <a:pPr marL="502920" lvl="1" indent="0">
              <a:buNone/>
            </a:pPr>
            <a:r>
              <a:rPr lang="en-US" sz="2400" b="1" dirty="0"/>
              <a:t>Regional</a:t>
            </a:r>
            <a:endParaRPr lang="en-MY" sz="2400" dirty="0"/>
          </a:p>
          <a:p>
            <a:pPr lvl="1"/>
            <a:r>
              <a:rPr lang="en-US" sz="2400" b="1" dirty="0"/>
              <a:t>QSE-M-UNOPS: </a:t>
            </a:r>
            <a:r>
              <a:rPr lang="en-US" sz="2400" dirty="0"/>
              <a:t>Regional Artemisinin Initiative 3 Elimination (RAI3E)</a:t>
            </a:r>
            <a:endParaRPr lang="en-MY" sz="2400" dirty="0"/>
          </a:p>
          <a:p>
            <a:pPr lvl="1"/>
            <a:r>
              <a:rPr lang="en-US" sz="2400" b="1" dirty="0"/>
              <a:t>QSE-T-IOM: </a:t>
            </a:r>
            <a:r>
              <a:rPr lang="en-US" sz="2400" dirty="0"/>
              <a:t>TEAM2: Tuberculosis Elimination among Migrants</a:t>
            </a:r>
            <a:endParaRPr lang="en-MY" sz="2400" dirty="0"/>
          </a:p>
          <a:p>
            <a:r>
              <a:rPr lang="en-US" sz="2800" dirty="0"/>
              <a:t>acknowledges the not-yet-completed CCM re-positioning process (will need updating when the process is completed.)</a:t>
            </a:r>
          </a:p>
        </p:txBody>
      </p:sp>
    </p:spTree>
    <p:extLst>
      <p:ext uri="{BB962C8B-B14F-4D97-AF65-F5344CB8AC3E}">
        <p14:creationId xmlns:p14="http://schemas.microsoft.com/office/powerpoint/2010/main" val="1863802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DE7D-CBB9-8D4C-B9A7-4729AB7F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3D49-BF51-1448-BC3F-1F37E1EC6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Introduction</a:t>
            </a:r>
          </a:p>
          <a:p>
            <a:r>
              <a:rPr lang="en-US" sz="3200" dirty="0"/>
              <a:t>Framework and Concepts</a:t>
            </a:r>
          </a:p>
          <a:p>
            <a:r>
              <a:rPr lang="en-US" sz="3200" dirty="0"/>
              <a:t>Oversight Processes</a:t>
            </a:r>
          </a:p>
          <a:p>
            <a:pPr lvl="1"/>
            <a:r>
              <a:rPr lang="en-US" sz="2800" dirty="0"/>
              <a:t>Site visits</a:t>
            </a:r>
          </a:p>
          <a:p>
            <a:pPr lvl="1"/>
            <a:r>
              <a:rPr lang="en-US" sz="2800" dirty="0"/>
              <a:t>Risk management</a:t>
            </a:r>
          </a:p>
          <a:p>
            <a:pPr lvl="1"/>
            <a:r>
              <a:rPr lang="en-US" sz="2800" dirty="0"/>
              <a:t>Co-financing tracking</a:t>
            </a:r>
          </a:p>
          <a:p>
            <a:pPr lvl="1"/>
            <a:r>
              <a:rPr lang="en-US" sz="2800" dirty="0"/>
              <a:t>Community-Based Monitoring</a:t>
            </a:r>
          </a:p>
          <a:p>
            <a:r>
              <a:rPr lang="en-US" sz="3200" dirty="0"/>
              <a:t>Stakeholder Roles</a:t>
            </a:r>
          </a:p>
          <a:p>
            <a:r>
              <a:rPr lang="en-US" sz="3200" dirty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2455752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DE7D-CBB9-8D4C-B9A7-4729AB7F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 and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3D49-BF51-1448-BC3F-1F37E1EC6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7 Core Principles </a:t>
            </a:r>
          </a:p>
          <a:p>
            <a:r>
              <a:rPr lang="en-US" sz="3200" dirty="0"/>
              <a:t>Accountability</a:t>
            </a:r>
          </a:p>
          <a:p>
            <a:r>
              <a:rPr lang="en-US" sz="3200" dirty="0"/>
              <a:t>Strategic focus</a:t>
            </a:r>
          </a:p>
          <a:p>
            <a:r>
              <a:rPr lang="en-US" sz="3200" dirty="0"/>
              <a:t>Risk-based</a:t>
            </a:r>
          </a:p>
          <a:p>
            <a:r>
              <a:rPr lang="en-US" sz="3200" dirty="0"/>
              <a:t>Continuous across grant cycle</a:t>
            </a:r>
          </a:p>
          <a:p>
            <a:r>
              <a:rPr lang="en-US" sz="3200" dirty="0"/>
              <a:t>Engagement of relevant technical expertise</a:t>
            </a:r>
          </a:p>
          <a:p>
            <a:r>
              <a:rPr lang="en-US" sz="3200" dirty="0"/>
              <a:t>Avoidance of conflict of interest</a:t>
            </a:r>
          </a:p>
          <a:p>
            <a:r>
              <a:rPr lang="en-US" sz="3200" dirty="0"/>
              <a:t>Supportive and constructive approach</a:t>
            </a:r>
          </a:p>
        </p:txBody>
      </p:sp>
    </p:spTree>
    <p:extLst>
      <p:ext uri="{BB962C8B-B14F-4D97-AF65-F5344CB8AC3E}">
        <p14:creationId xmlns:p14="http://schemas.microsoft.com/office/powerpoint/2010/main" val="3806199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DE7D-CBB9-8D4C-B9A7-4729AB7F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3D49-BF51-1448-BC3F-1F37E1EC6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200" dirty="0"/>
              <a:t>Site visits (</a:t>
            </a:r>
            <a:r>
              <a:rPr lang="en-US" sz="3200" b="1" dirty="0"/>
              <a:t>no change</a:t>
            </a:r>
            <a:r>
              <a:rPr lang="en-US" sz="3200" dirty="0"/>
              <a:t>)</a:t>
            </a:r>
          </a:p>
          <a:p>
            <a:pPr algn="just"/>
            <a:r>
              <a:rPr lang="en-US" sz="3200" dirty="0"/>
              <a:t>Risk management (</a:t>
            </a:r>
            <a:r>
              <a:rPr lang="en-US" sz="3200" b="1" i="1" dirty="0"/>
              <a:t>new</a:t>
            </a:r>
            <a:r>
              <a:rPr lang="en-US" sz="3200" dirty="0"/>
              <a:t>)</a:t>
            </a:r>
          </a:p>
          <a:p>
            <a:r>
              <a:rPr lang="en-US" sz="3200" dirty="0"/>
              <a:t>Co-financing tracking (</a:t>
            </a:r>
            <a:r>
              <a:rPr lang="en-US" sz="3200" b="1" i="1" dirty="0"/>
              <a:t>stronger emphasis</a:t>
            </a:r>
            <a:r>
              <a:rPr lang="en-US" sz="3200" dirty="0"/>
              <a:t>)</a:t>
            </a:r>
          </a:p>
          <a:p>
            <a:r>
              <a:rPr lang="en-US" sz="3200" dirty="0"/>
              <a:t>Community-Based/Led Monitoring (</a:t>
            </a:r>
            <a:r>
              <a:rPr lang="en-US" sz="3200" b="1" i="1" dirty="0"/>
              <a:t>new</a:t>
            </a:r>
            <a:r>
              <a:rPr lang="en-US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90901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DE7D-CBB9-8D4C-B9A7-4729AB7F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3D49-BF51-1448-BC3F-1F37E1EC6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3000" dirty="0"/>
              <a:t>Key Risks from Funding Request</a:t>
            </a:r>
          </a:p>
          <a:p>
            <a:pPr lvl="1"/>
            <a:r>
              <a:rPr lang="en-US" sz="2600" b="1" dirty="0"/>
              <a:t>Decentralization Risk:</a:t>
            </a:r>
            <a:r>
              <a:rPr lang="en-US" sz="2600" dirty="0"/>
              <a:t> The risk of reduced support for TB /HIV programs as management responsibility decentralizes</a:t>
            </a:r>
            <a:endParaRPr lang="en-MY" sz="2600" dirty="0"/>
          </a:p>
          <a:p>
            <a:pPr lvl="1"/>
            <a:r>
              <a:rPr lang="en-US" sz="2600" b="1" dirty="0"/>
              <a:t>Co-Financing Risk: </a:t>
            </a:r>
            <a:r>
              <a:rPr lang="en-US" sz="2600" dirty="0"/>
              <a:t>The risk of delays in realization of domestic funding commitments particularly in relation to procurement</a:t>
            </a:r>
            <a:endParaRPr lang="en-MY" sz="2600" dirty="0"/>
          </a:p>
          <a:p>
            <a:pPr lvl="1"/>
            <a:r>
              <a:rPr lang="en-US" sz="2600" b="1" dirty="0"/>
              <a:t>CSO Engagement Risk:</a:t>
            </a:r>
            <a:r>
              <a:rPr lang="en-US" sz="2600" dirty="0"/>
              <a:t> The risk of limited CSO resourcing and engagement</a:t>
            </a:r>
            <a:endParaRPr lang="en-MY" sz="2600" dirty="0"/>
          </a:p>
          <a:p>
            <a:pPr algn="just"/>
            <a:r>
              <a:rPr lang="en-US" sz="3000" dirty="0"/>
              <a:t>Main questions for Oversight Committee:</a:t>
            </a:r>
          </a:p>
          <a:p>
            <a:pPr lvl="1" algn="just"/>
            <a:r>
              <a:rPr lang="en-US" sz="3000" dirty="0"/>
              <a:t>Are the risks still key?</a:t>
            </a:r>
          </a:p>
          <a:p>
            <a:pPr lvl="1" algn="just"/>
            <a:r>
              <a:rPr lang="en-US" sz="3000" dirty="0"/>
              <a:t>Have the planned mitigations been implemented?</a:t>
            </a:r>
          </a:p>
          <a:p>
            <a:pPr lvl="1" algn="just"/>
            <a:r>
              <a:rPr lang="en-US" sz="3000" dirty="0"/>
              <a:t>Are the mitigations reducing the risks?</a:t>
            </a:r>
          </a:p>
        </p:txBody>
      </p:sp>
    </p:spTree>
    <p:extLst>
      <p:ext uri="{BB962C8B-B14F-4D97-AF65-F5344CB8AC3E}">
        <p14:creationId xmlns:p14="http://schemas.microsoft.com/office/powerpoint/2010/main" val="145868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DE7D-CBB9-8D4C-B9A7-4729AB7F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Community-Based/Led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3D49-BF51-1448-BC3F-1F37E1EC6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3200" dirty="0"/>
              <a:t>Important for identifying critical key population service access issues</a:t>
            </a:r>
          </a:p>
          <a:p>
            <a:pPr algn="just"/>
            <a:r>
              <a:rPr lang="en-US" sz="3200" dirty="0"/>
              <a:t>An initial call has taken place with CHIAS</a:t>
            </a:r>
          </a:p>
          <a:p>
            <a:pPr algn="just"/>
            <a:r>
              <a:rPr lang="en-US" sz="3200" dirty="0"/>
              <a:t>It was not then clear who would implement CLM and what form it would take</a:t>
            </a:r>
          </a:p>
          <a:p>
            <a:pPr algn="just"/>
            <a:r>
              <a:rPr lang="en-US" sz="3200" dirty="0"/>
              <a:t>Key questions for the oversight process:</a:t>
            </a:r>
          </a:p>
          <a:p>
            <a:pPr lvl="1" algn="just"/>
            <a:r>
              <a:rPr lang="en-US" sz="3000" dirty="0"/>
              <a:t>Frequency of CLM data output</a:t>
            </a:r>
          </a:p>
          <a:p>
            <a:pPr lvl="1"/>
            <a:r>
              <a:rPr lang="en-US" sz="3000" dirty="0"/>
              <a:t>Scope of CLM (</a:t>
            </a:r>
            <a:r>
              <a:rPr lang="en-US" sz="3000"/>
              <a:t>populations/ facilities/ services </a:t>
            </a:r>
            <a:r>
              <a:rPr lang="en-US" sz="3000" dirty="0"/>
              <a:t>covered)</a:t>
            </a:r>
          </a:p>
          <a:p>
            <a:pPr lvl="1" algn="just"/>
            <a:r>
              <a:rPr lang="en-US" sz="3000" dirty="0"/>
              <a:t>Type of data generated</a:t>
            </a:r>
          </a:p>
        </p:txBody>
      </p:sp>
    </p:spTree>
    <p:extLst>
      <p:ext uri="{BB962C8B-B14F-4D97-AF65-F5344CB8AC3E}">
        <p14:creationId xmlns:p14="http://schemas.microsoft.com/office/powerpoint/2010/main" val="3690403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DE7D-CBB9-8D4C-B9A7-4729AB7F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3D49-BF51-1448-BC3F-1F37E1EC6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Secretariat</a:t>
            </a:r>
          </a:p>
          <a:p>
            <a:r>
              <a:rPr lang="en-US" sz="3200" dirty="0"/>
              <a:t>Oversight Committee Members</a:t>
            </a:r>
          </a:p>
          <a:p>
            <a:r>
              <a:rPr lang="en-US" sz="3200" dirty="0"/>
              <a:t>Implementers</a:t>
            </a:r>
          </a:p>
          <a:p>
            <a:r>
              <a:rPr lang="en-US" sz="3200" dirty="0"/>
              <a:t>CCM</a:t>
            </a:r>
          </a:p>
          <a:p>
            <a:r>
              <a:rPr lang="en-US" sz="3200" dirty="0"/>
              <a:t>Key Populations and People Living with Disease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5251218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333</TotalTime>
  <Words>440</Words>
  <Application>Microsoft Macintosh PowerPoint</Application>
  <PresentationFormat>Widescreen</PresentationFormat>
  <Paragraphs>79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Corbel</vt:lpstr>
      <vt:lpstr>Wingdings 2</vt:lpstr>
      <vt:lpstr>Frame</vt:lpstr>
      <vt:lpstr>Lao PDR CCM Draft Oversight Plan 2021-2023 - Overview</vt:lpstr>
      <vt:lpstr>Background</vt:lpstr>
      <vt:lpstr>Context</vt:lpstr>
      <vt:lpstr>Contents Overview</vt:lpstr>
      <vt:lpstr>Framework and Concepts</vt:lpstr>
      <vt:lpstr>Processes</vt:lpstr>
      <vt:lpstr>Risk Management</vt:lpstr>
      <vt:lpstr>Community-Based/Led Monitoring</vt:lpstr>
      <vt:lpstr>Roles</vt:lpstr>
      <vt:lpstr>Annexes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Graham Smith</cp:lastModifiedBy>
  <cp:revision>100</cp:revision>
  <dcterms:created xsi:type="dcterms:W3CDTF">2020-11-11T06:50:27Z</dcterms:created>
  <dcterms:modified xsi:type="dcterms:W3CDTF">2022-06-22T07:43:54Z</dcterms:modified>
</cp:coreProperties>
</file>