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712" r:id="rId3"/>
    <p:sldId id="723" r:id="rId4"/>
    <p:sldId id="525" r:id="rId5"/>
    <p:sldId id="527" r:id="rId6"/>
    <p:sldId id="526" r:id="rId7"/>
    <p:sldId id="524" r:id="rId8"/>
    <p:sldId id="672" r:id="rId9"/>
    <p:sldId id="673" r:id="rId10"/>
    <p:sldId id="674" r:id="rId11"/>
    <p:sldId id="675" r:id="rId12"/>
    <p:sldId id="676" r:id="rId13"/>
    <p:sldId id="682" r:id="rId14"/>
    <p:sldId id="678" r:id="rId15"/>
    <p:sldId id="756" r:id="rId16"/>
    <p:sldId id="772" r:id="rId17"/>
    <p:sldId id="775" r:id="rId18"/>
    <p:sldId id="713" r:id="rId19"/>
    <p:sldId id="715" r:id="rId20"/>
    <p:sldId id="757" r:id="rId21"/>
    <p:sldId id="717" r:id="rId22"/>
    <p:sldId id="719" r:id="rId23"/>
    <p:sldId id="718" r:id="rId24"/>
    <p:sldId id="773" r:id="rId25"/>
    <p:sldId id="774" r:id="rId26"/>
    <p:sldId id="727" r:id="rId27"/>
    <p:sldId id="765" r:id="rId28"/>
    <p:sldId id="766" r:id="rId29"/>
    <p:sldId id="768" r:id="rId30"/>
    <p:sldId id="777" r:id="rId31"/>
    <p:sldId id="721" r:id="rId32"/>
    <p:sldId id="758" r:id="rId33"/>
    <p:sldId id="759" r:id="rId34"/>
    <p:sldId id="760" r:id="rId35"/>
    <p:sldId id="776" r:id="rId36"/>
    <p:sldId id="761" r:id="rId37"/>
    <p:sldId id="762" r:id="rId38"/>
    <p:sldId id="763" r:id="rId39"/>
    <p:sldId id="667" r:id="rId4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A86ED4"/>
    <a:srgbClr val="E27ECF"/>
    <a:srgbClr val="BC8EDE"/>
    <a:srgbClr val="D74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48" autoAdjust="0"/>
    <p:restoredTop sz="94660"/>
  </p:normalViewPr>
  <p:slideViewPr>
    <p:cSldViewPr snapToGrid="0">
      <p:cViewPr>
        <p:scale>
          <a:sx n="51" d="100"/>
          <a:sy n="51" d="100"/>
        </p:scale>
        <p:origin x="-1200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223004743813217"/>
          <c:y val="3.5944015334035344E-2"/>
          <c:w val="0.59260327419847381"/>
          <c:h val="0.68031789087180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Sheet!$G$1</c:f>
              <c:strCache>
                <c:ptCount val="1"/>
                <c:pt idx="0">
                  <c:v>ຈຳນວນຄົນເຈັບ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E5-45D8-90D9-7A1A5ABD5679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E5-45D8-90D9-7A1A5ABD5679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755DD9">
                      <a:lumMod val="0"/>
                      <a:lumOff val="100000"/>
                    </a:srgbClr>
                  </a:gs>
                  <a:gs pos="35000">
                    <a:srgbClr val="755DD9">
                      <a:lumMod val="0"/>
                      <a:lumOff val="100000"/>
                    </a:srgbClr>
                  </a:gs>
                  <a:gs pos="100000">
                    <a:srgbClr val="755DD9">
                      <a:lumMod val="100000"/>
                    </a:srgb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0E5-45D8-90D9-7A1A5ABD5679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45A5ED">
                      <a:lumMod val="0"/>
                      <a:lumOff val="100000"/>
                    </a:srgbClr>
                  </a:gs>
                  <a:gs pos="35000">
                    <a:srgbClr val="45A5ED">
                      <a:lumMod val="0"/>
                      <a:lumOff val="100000"/>
                    </a:srgbClr>
                  </a:gs>
                  <a:gs pos="100000">
                    <a:srgbClr val="45A5ED">
                      <a:lumMod val="100000"/>
                    </a:srgb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0E5-45D8-90D9-7A1A5ABD5679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C49-4301-ABFC-5C80400423BB}"/>
              </c:ext>
            </c:extLst>
          </c:dPt>
          <c:dPt>
            <c:idx val="6"/>
            <c:invertIfNegative val="0"/>
            <c:bubble3D val="0"/>
            <c:spPr>
              <a:gradFill flip="none" rotWithShape="1">
                <a:gsLst>
                  <a:gs pos="0">
                    <a:srgbClr val="9B57D3">
                      <a:lumMod val="0"/>
                      <a:lumOff val="100000"/>
                    </a:srgbClr>
                  </a:gs>
                  <a:gs pos="35000">
                    <a:srgbClr val="9B57D3">
                      <a:lumMod val="0"/>
                      <a:lumOff val="100000"/>
                    </a:srgbClr>
                  </a:gs>
                  <a:gs pos="100000">
                    <a:srgbClr val="9B57D3">
                      <a:lumMod val="100000"/>
                    </a:srgb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0E5-45D8-90D9-7A1A5ABD5679}"/>
              </c:ext>
            </c:extLst>
          </c:dPt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rgbClr val="45A5ED">
                      <a:lumMod val="67000"/>
                    </a:srgbClr>
                  </a:gs>
                  <a:gs pos="48000">
                    <a:srgbClr val="45A5ED">
                      <a:lumMod val="97000"/>
                      <a:lumOff val="3000"/>
                    </a:srgbClr>
                  </a:gs>
                  <a:gs pos="100000">
                    <a:srgbClr val="45A5ED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0E5-45D8-90D9-7A1A5ABD5679}"/>
              </c:ext>
            </c:extLst>
          </c:dPt>
          <c:dPt>
            <c:idx val="8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0E5-45D8-90D9-7A1A5ABD5679}"/>
              </c:ext>
            </c:extLst>
          </c:dPt>
          <c:dLbls>
            <c:dLbl>
              <c:idx val="2"/>
              <c:layout>
                <c:manualLayout>
                  <c:x val="1.0837669040969149E-3"/>
                  <c:y val="5.23658042190649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E5-45D8-90D9-7A1A5ABD5679}"/>
                </c:ext>
              </c:extLst>
            </c:dLbl>
            <c:dLbl>
              <c:idx val="3"/>
              <c:layout>
                <c:manualLayout>
                  <c:x val="0"/>
                  <c:y val="4.6800416797605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E5-45D8-90D9-7A1A5ABD5679}"/>
                </c:ext>
              </c:extLst>
            </c:dLbl>
            <c:dLbl>
              <c:idx val="4"/>
              <c:layout>
                <c:manualLayout>
                  <c:x val="-7.5863683286786828E-3"/>
                  <c:y val="1.92855265745227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C49-4301-ABFC-5C80400423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hetsarath OT" panose="02000500000000000001" pitchFamily="2" charset="2"/>
                    <a:ea typeface="Phetsarath OT" panose="02000500000000000001" pitchFamily="2" charset="2"/>
                    <a:cs typeface="Phetsarath OT" panose="02000500000000000001" pitchFamily="2" charset="2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Sheet!$F$2:$F$10</c:f>
              <c:strCache>
                <c:ptCount val="9"/>
                <c:pt idx="0">
                  <c:v>commulative HIV+</c:v>
                </c:pt>
                <c:pt idx="1">
                  <c:v>Register</c:v>
                </c:pt>
                <c:pt idx="2">
                  <c:v>Death before ARV</c:v>
                </c:pt>
                <c:pt idx="3">
                  <c:v>Lost before ARV</c:v>
                </c:pt>
                <c:pt idx="4">
                  <c:v>Register but did not get ARV yet  </c:v>
                </c:pt>
                <c:pt idx="5">
                  <c:v>on ARV</c:v>
                </c:pt>
                <c:pt idx="6">
                  <c:v>Death during ARV</c:v>
                </c:pt>
                <c:pt idx="7">
                  <c:v>LFU</c:v>
                </c:pt>
                <c:pt idx="8">
                  <c:v>Retention on ARV</c:v>
                </c:pt>
              </c:strCache>
            </c:strRef>
          </c:cat>
          <c:val>
            <c:numRef>
              <c:f>Sheet!$G$2:$G$10</c:f>
              <c:numCache>
                <c:formatCode>#,##0</c:formatCode>
                <c:ptCount val="9"/>
                <c:pt idx="0">
                  <c:v>16132</c:v>
                </c:pt>
                <c:pt idx="1">
                  <c:v>13691</c:v>
                </c:pt>
                <c:pt idx="2">
                  <c:v>1015</c:v>
                </c:pt>
                <c:pt idx="3">
                  <c:v>1053</c:v>
                </c:pt>
                <c:pt idx="4" formatCode="General">
                  <c:v>78</c:v>
                </c:pt>
                <c:pt idx="5">
                  <c:v>11893</c:v>
                </c:pt>
                <c:pt idx="6">
                  <c:v>1271</c:v>
                </c:pt>
                <c:pt idx="7">
                  <c:v>1773</c:v>
                </c:pt>
                <c:pt idx="8">
                  <c:v>8551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40E5-45D8-90D9-7A1A5ABD56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238482176"/>
        <c:axId val="238483712"/>
      </c:barChart>
      <c:lineChart>
        <c:grouping val="standard"/>
        <c:varyColors val="0"/>
        <c:ser>
          <c:idx val="1"/>
          <c:order val="1"/>
          <c:tx>
            <c:strRef>
              <c:f>Sheet!$H$1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4.7398588218668658E-2"/>
                  <c:y val="-4.8510426372188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C49-4301-ABFC-5C80400423BB}"/>
                </c:ext>
              </c:extLst>
            </c:dLbl>
            <c:dLbl>
              <c:idx val="6"/>
              <c:layout>
                <c:manualLayout>
                  <c:x val="-1.307295961466385E-2"/>
                  <c:y val="-4.8510426372188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C49-4301-ABFC-5C80400423BB}"/>
                </c:ext>
              </c:extLst>
            </c:dLbl>
            <c:dLbl>
              <c:idx val="7"/>
              <c:layout>
                <c:manualLayout>
                  <c:x val="-3.7403526611640321E-2"/>
                  <c:y val="-4.8510426372188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C49-4301-ABFC-5C80400423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Phetsarath OT" panose="02000500000000000001" pitchFamily="2" charset="2"/>
                    <a:ea typeface="Phetsarath OT" panose="02000500000000000001" pitchFamily="2" charset="2"/>
                    <a:cs typeface="Phetsarath OT" panose="02000500000000000001" pitchFamily="2" charset="2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Sheet!$F$2:$F$10</c:f>
              <c:strCache>
                <c:ptCount val="9"/>
                <c:pt idx="0">
                  <c:v>commulative HIV+</c:v>
                </c:pt>
                <c:pt idx="1">
                  <c:v>Register</c:v>
                </c:pt>
                <c:pt idx="2">
                  <c:v>Death before ARV</c:v>
                </c:pt>
                <c:pt idx="3">
                  <c:v>Lost before ARV</c:v>
                </c:pt>
                <c:pt idx="4">
                  <c:v>Register but did not get ARV yet  </c:v>
                </c:pt>
                <c:pt idx="5">
                  <c:v>on ARV</c:v>
                </c:pt>
                <c:pt idx="6">
                  <c:v>Death during ARV</c:v>
                </c:pt>
                <c:pt idx="7">
                  <c:v>LFU</c:v>
                </c:pt>
                <c:pt idx="8">
                  <c:v>Retention on ARV</c:v>
                </c:pt>
              </c:strCache>
            </c:strRef>
          </c:cat>
          <c:val>
            <c:numRef>
              <c:f>Sheet!$H$2:$H$10</c:f>
              <c:numCache>
                <c:formatCode>0%</c:formatCode>
                <c:ptCount val="9"/>
                <c:pt idx="1">
                  <c:v>0.84868584180510787</c:v>
                </c:pt>
                <c:pt idx="2" formatCode="0.0%">
                  <c:v>7.0000000000000007E-2</c:v>
                </c:pt>
                <c:pt idx="3" formatCode="0.0%">
                  <c:v>7.0000000000000007E-2</c:v>
                </c:pt>
                <c:pt idx="4" formatCode="0.0%">
                  <c:v>7.0000000000000007E-2</c:v>
                </c:pt>
                <c:pt idx="5">
                  <c:v>0.84</c:v>
                </c:pt>
                <c:pt idx="6">
                  <c:v>0.09</c:v>
                </c:pt>
                <c:pt idx="7">
                  <c:v>0.13</c:v>
                </c:pt>
                <c:pt idx="8">
                  <c:v>0.62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D-40E5-45D8-90D9-7A1A5ABD5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212416"/>
        <c:axId val="239210880"/>
      </c:lineChart>
      <c:catAx>
        <c:axId val="23848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defRPr>
            </a:pPr>
            <a:endParaRPr lang="en-US"/>
          </a:p>
        </c:txPr>
        <c:crossAx val="238483712"/>
        <c:crosses val="autoZero"/>
        <c:auto val="1"/>
        <c:lblAlgn val="ctr"/>
        <c:lblOffset val="100"/>
        <c:noMultiLvlLbl val="0"/>
      </c:catAx>
      <c:valAx>
        <c:axId val="2384837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hetsarath OT" panose="02000500000000000001" pitchFamily="2" charset="2"/>
                    <a:ea typeface="Phetsarath OT" panose="02000500000000000001" pitchFamily="2" charset="2"/>
                    <a:cs typeface="Phetsarath OT" panose="02000500000000000001" pitchFamily="2" charset="2"/>
                  </a:defRPr>
                </a:pPr>
                <a:r>
                  <a:rPr lang="en-US" b="1" dirty="0"/>
                  <a:t>No.</a:t>
                </a:r>
                <a:r>
                  <a:rPr lang="en-US" b="1" baseline="0" dirty="0"/>
                  <a:t> PLHIV </a:t>
                </a:r>
                <a:r>
                  <a:rPr lang="lo-LA" b="1" dirty="0"/>
                  <a:t>ຜູ້ຕິດເຊື້ເຮສໄອວີ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.19633165343039721"/>
              <c:y val="0.3078219384764099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rgbClr val="92278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defRPr>
            </a:pPr>
            <a:endParaRPr lang="en-US"/>
          </a:p>
        </c:txPr>
        <c:crossAx val="238482176"/>
        <c:crosses val="autoZero"/>
        <c:crossBetween val="between"/>
      </c:valAx>
      <c:valAx>
        <c:axId val="239210880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solidFill>
              <a:srgbClr val="92278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defRPr>
            </a:pPr>
            <a:endParaRPr lang="en-US"/>
          </a:p>
        </c:txPr>
        <c:crossAx val="239212416"/>
        <c:crosses val="max"/>
        <c:crossBetween val="between"/>
        <c:majorUnit val="0.2"/>
      </c:valAx>
      <c:catAx>
        <c:axId val="239212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9210880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85000"/>
              <a:lumOff val="15000"/>
            </a:schemeClr>
          </a:solidFill>
          <a:latin typeface="Phetsarath OT" panose="02000500000000000001" pitchFamily="2" charset="2"/>
          <a:ea typeface="Phetsarath OT" panose="02000500000000000001" pitchFamily="2" charset="2"/>
          <a:cs typeface="Phetsarath OT" panose="02000500000000000001" pitchFamily="2" charset="2"/>
        </a:defRPr>
      </a:pPr>
      <a:endParaRPr lang="en-US"/>
    </a:p>
  </c:txPr>
  <c:externalData r:id="rId2">
    <c:autoUpdate val="0"/>
  </c:externalData>
  <c:userShapes r:id="rId3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ED69A-FFB8-4C10-A76B-A065A7A091F1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6DAD6D-12AF-4F3A-AA5D-AC0B14D5FE74}">
      <dgm:prSet phldrT="[Text]"/>
      <dgm:spPr/>
      <dgm:t>
        <a:bodyPr/>
        <a:lstStyle/>
        <a:p>
          <a:r>
            <a: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rPr>
            <a:t>1</a:t>
          </a:r>
          <a:r>
            <a:rPr lang="lo-LA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rPr>
            <a:t>4 ແຂວງ</a:t>
          </a:r>
          <a:endParaRPr lang="en-US" dirty="0">
            <a:latin typeface="Phetsarath OT" panose="02000500000000000001" pitchFamily="2" charset="2"/>
            <a:ea typeface="Phetsarath OT" panose="02000500000000000001" pitchFamily="2" charset="2"/>
            <a:cs typeface="Phetsarath OT" panose="02000500000000000001" pitchFamily="2" charset="2"/>
          </a:endParaRPr>
        </a:p>
      </dgm:t>
    </dgm:pt>
    <dgm:pt modelId="{3738E575-E07D-4940-9B59-A7850870B7E0}" type="parTrans" cxnId="{511AB5A2-05E6-4A44-9A13-7E4F5F09A1EB}">
      <dgm:prSet/>
      <dgm:spPr/>
      <dgm:t>
        <a:bodyPr/>
        <a:lstStyle/>
        <a:p>
          <a:endParaRPr lang="en-US"/>
        </a:p>
      </dgm:t>
    </dgm:pt>
    <dgm:pt modelId="{387D1B25-A08F-4751-AD58-5BBBCEFAF30B}" type="sibTrans" cxnId="{511AB5A2-05E6-4A44-9A13-7E4F5F09A1EB}">
      <dgm:prSet/>
      <dgm:spPr/>
      <dgm:t>
        <a:bodyPr/>
        <a:lstStyle/>
        <a:p>
          <a:endParaRPr lang="en-US"/>
        </a:p>
      </dgm:t>
    </dgm:pt>
    <dgm:pt modelId="{702DD942-7B86-4CA5-8A31-A7C046F5B38D}">
      <dgm:prSet phldrT="[Text]"/>
      <dgm:spPr/>
      <dgm:t>
        <a:bodyPr/>
        <a:lstStyle/>
        <a:p>
          <a:r>
            <a:rPr lang="lo-LA" dirty="0"/>
            <a:t>11 </a:t>
          </a:r>
          <a:r>
            <a:rPr lang="en-US" dirty="0"/>
            <a:t>ARV</a:t>
          </a:r>
        </a:p>
      </dgm:t>
    </dgm:pt>
    <dgm:pt modelId="{E8450531-9A5F-4EF5-9201-B51869FA225C}" type="parTrans" cxnId="{6AFA8C22-EA42-4206-B2C3-79B99A483EE8}">
      <dgm:prSet/>
      <dgm:spPr/>
      <dgm:t>
        <a:bodyPr/>
        <a:lstStyle/>
        <a:p>
          <a:endParaRPr lang="en-US"/>
        </a:p>
      </dgm:t>
    </dgm:pt>
    <dgm:pt modelId="{E35B445C-9122-4BB8-B7B1-68152063D66F}" type="sibTrans" cxnId="{6AFA8C22-EA42-4206-B2C3-79B99A483EE8}">
      <dgm:prSet/>
      <dgm:spPr/>
      <dgm:t>
        <a:bodyPr/>
        <a:lstStyle/>
        <a:p>
          <a:endParaRPr lang="en-US"/>
        </a:p>
      </dgm:t>
    </dgm:pt>
    <dgm:pt modelId="{FD248C21-C0EB-4FBE-B98B-648437B70EF7}">
      <dgm:prSet phldrT="[Text]"/>
      <dgm:spPr/>
      <dgm:t>
        <a:bodyPr/>
        <a:lstStyle/>
        <a:p>
          <a:r>
            <a:rPr lang="lo-LA" dirty="0"/>
            <a:t>7 </a:t>
          </a:r>
          <a:r>
            <a:rPr lang="en-US" dirty="0"/>
            <a:t>POC</a:t>
          </a:r>
        </a:p>
      </dgm:t>
    </dgm:pt>
    <dgm:pt modelId="{36E3AED1-B086-48D7-A4EB-F25B8AC91AAA}" type="parTrans" cxnId="{BB2B49A2-CCEE-4AA8-9550-216294B45AA6}">
      <dgm:prSet/>
      <dgm:spPr/>
      <dgm:t>
        <a:bodyPr/>
        <a:lstStyle/>
        <a:p>
          <a:endParaRPr lang="en-US"/>
        </a:p>
      </dgm:t>
    </dgm:pt>
    <dgm:pt modelId="{7DE9AEC2-BCB4-4277-AF9A-39F16E474C54}" type="sibTrans" cxnId="{BB2B49A2-CCEE-4AA8-9550-216294B45AA6}">
      <dgm:prSet/>
      <dgm:spPr/>
      <dgm:t>
        <a:bodyPr/>
        <a:lstStyle/>
        <a:p>
          <a:endParaRPr lang="en-US"/>
        </a:p>
      </dgm:t>
    </dgm:pt>
    <dgm:pt modelId="{6982DFB0-5A17-4F48-BBB4-04A95FE18BF6}" type="pres">
      <dgm:prSet presAssocID="{0AAED69A-FFB8-4C10-A76B-A065A7A091F1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337DDDF-C8CB-4A38-A16C-9CAC27A7F2F8}" type="pres">
      <dgm:prSet presAssocID="{586DAD6D-12AF-4F3A-AA5D-AC0B14D5FE74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FBCD0EF8-1D4A-4720-93BE-13836366D536}" type="pres">
      <dgm:prSet presAssocID="{702DD942-7B86-4CA5-8A31-A7C046F5B38D}" presName="Accent" presStyleLbl="node1" presStyleIdx="1" presStyleCnt="2"/>
      <dgm:spPr/>
    </dgm:pt>
    <dgm:pt modelId="{746E11C6-8976-4428-8758-E4B6FCE32E7A}" type="pres">
      <dgm:prSet presAssocID="{702DD942-7B86-4CA5-8A31-A7C046F5B38D}" presName="Image1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EF5F710B-81C8-4BC0-AABA-BBE50BE11313}" type="pres">
      <dgm:prSet presAssocID="{702DD942-7B86-4CA5-8A31-A7C046F5B38D}" presName="Child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70D15-CA00-46FE-A1F0-220830A76E45}" type="pres">
      <dgm:prSet presAssocID="{FD248C21-C0EB-4FBE-B98B-648437B70EF7}" presName="Image2" presStyleCnt="0"/>
      <dgm:spPr/>
    </dgm:pt>
    <dgm:pt modelId="{A8DE0E80-F247-42AF-8728-EA73461FC831}" type="pres">
      <dgm:prSet presAssocID="{FD248C21-C0EB-4FBE-B98B-648437B70EF7}" presName="Image" presStyleLbl="fgImgPlace1" presStyleIdx="1" presStyleCnt="2" custScaleX="88938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3124D7B3-2787-436E-BD18-79E421423C97}" type="pres">
      <dgm:prSet presAssocID="{FD248C21-C0EB-4FBE-B98B-648437B70EF7}" presName="Child2" presStyleLbl="revTx" presStyleIdx="1" presStyleCnt="2" custLinFactNeighborX="-9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C04A83-2EDC-4F70-B480-ACA15A87AC70}" type="presOf" srcId="{FD248C21-C0EB-4FBE-B98B-648437B70EF7}" destId="{3124D7B3-2787-436E-BD18-79E421423C97}" srcOrd="0" destOrd="0" presId="urn:microsoft.com/office/officeart/2011/layout/RadialPictureList"/>
    <dgm:cxn modelId="{BB2B49A2-CCEE-4AA8-9550-216294B45AA6}" srcId="{586DAD6D-12AF-4F3A-AA5D-AC0B14D5FE74}" destId="{FD248C21-C0EB-4FBE-B98B-648437B70EF7}" srcOrd="1" destOrd="0" parTransId="{36E3AED1-B086-48D7-A4EB-F25B8AC91AAA}" sibTransId="{7DE9AEC2-BCB4-4277-AF9A-39F16E474C54}"/>
    <dgm:cxn modelId="{67029ABB-42A5-4138-94E5-887C4CDB3CD9}" type="presOf" srcId="{0AAED69A-FFB8-4C10-A76B-A065A7A091F1}" destId="{6982DFB0-5A17-4F48-BBB4-04A95FE18BF6}" srcOrd="0" destOrd="0" presId="urn:microsoft.com/office/officeart/2011/layout/RadialPictureList"/>
    <dgm:cxn modelId="{511AB5A2-05E6-4A44-9A13-7E4F5F09A1EB}" srcId="{0AAED69A-FFB8-4C10-A76B-A065A7A091F1}" destId="{586DAD6D-12AF-4F3A-AA5D-AC0B14D5FE74}" srcOrd="0" destOrd="0" parTransId="{3738E575-E07D-4940-9B59-A7850870B7E0}" sibTransId="{387D1B25-A08F-4751-AD58-5BBBCEFAF30B}"/>
    <dgm:cxn modelId="{D72061F7-EED4-401D-9704-61CB5625F1EC}" type="presOf" srcId="{586DAD6D-12AF-4F3A-AA5D-AC0B14D5FE74}" destId="{0337DDDF-C8CB-4A38-A16C-9CAC27A7F2F8}" srcOrd="0" destOrd="0" presId="urn:microsoft.com/office/officeart/2011/layout/RadialPictureList"/>
    <dgm:cxn modelId="{6AFA8C22-EA42-4206-B2C3-79B99A483EE8}" srcId="{586DAD6D-12AF-4F3A-AA5D-AC0B14D5FE74}" destId="{702DD942-7B86-4CA5-8A31-A7C046F5B38D}" srcOrd="0" destOrd="0" parTransId="{E8450531-9A5F-4EF5-9201-B51869FA225C}" sibTransId="{E35B445C-9122-4BB8-B7B1-68152063D66F}"/>
    <dgm:cxn modelId="{1DFD49F5-EFFF-4523-8109-0D1C3FB6293E}" type="presOf" srcId="{702DD942-7B86-4CA5-8A31-A7C046F5B38D}" destId="{EF5F710B-81C8-4BC0-AABA-BBE50BE11313}" srcOrd="0" destOrd="0" presId="urn:microsoft.com/office/officeart/2011/layout/RadialPictureList"/>
    <dgm:cxn modelId="{68A8C653-D13B-4794-967E-BE7F44691C48}" type="presParOf" srcId="{6982DFB0-5A17-4F48-BBB4-04A95FE18BF6}" destId="{0337DDDF-C8CB-4A38-A16C-9CAC27A7F2F8}" srcOrd="0" destOrd="0" presId="urn:microsoft.com/office/officeart/2011/layout/RadialPictureList"/>
    <dgm:cxn modelId="{83768721-1BBA-42E6-BA44-F3D3FEF1E3C7}" type="presParOf" srcId="{6982DFB0-5A17-4F48-BBB4-04A95FE18BF6}" destId="{FBCD0EF8-1D4A-4720-93BE-13836366D536}" srcOrd="1" destOrd="0" presId="urn:microsoft.com/office/officeart/2011/layout/RadialPictureList"/>
    <dgm:cxn modelId="{82B2EC42-3DF3-4A66-A717-BBD2A7CF39B7}" type="presParOf" srcId="{6982DFB0-5A17-4F48-BBB4-04A95FE18BF6}" destId="{746E11C6-8976-4428-8758-E4B6FCE32E7A}" srcOrd="2" destOrd="0" presId="urn:microsoft.com/office/officeart/2011/layout/RadialPictureList"/>
    <dgm:cxn modelId="{BF477505-7E3D-4EC7-8935-D41542921F5A}" type="presParOf" srcId="{6982DFB0-5A17-4F48-BBB4-04A95FE18BF6}" destId="{EF5F710B-81C8-4BC0-AABA-BBE50BE11313}" srcOrd="3" destOrd="0" presId="urn:microsoft.com/office/officeart/2011/layout/RadialPictureList"/>
    <dgm:cxn modelId="{9CD860A9-DD4B-45A9-8687-760174F1F16F}" type="presParOf" srcId="{6982DFB0-5A17-4F48-BBB4-04A95FE18BF6}" destId="{21B70D15-CA00-46FE-A1F0-220830A76E45}" srcOrd="4" destOrd="0" presId="urn:microsoft.com/office/officeart/2011/layout/RadialPictureList"/>
    <dgm:cxn modelId="{B4E71198-53BE-425E-88E4-D1B7455A2ED1}" type="presParOf" srcId="{21B70D15-CA00-46FE-A1F0-220830A76E45}" destId="{A8DE0E80-F247-42AF-8728-EA73461FC831}" srcOrd="0" destOrd="0" presId="urn:microsoft.com/office/officeart/2011/layout/RadialPictureList"/>
    <dgm:cxn modelId="{D0CC219E-53B9-4FE4-94FE-7E500826A52C}" type="presParOf" srcId="{6982DFB0-5A17-4F48-BBB4-04A95FE18BF6}" destId="{3124D7B3-2787-436E-BD18-79E421423C97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19136-C49C-4B86-9EFA-92A25739192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AB6990-74EE-4462-BB96-DABB9D213557}">
      <dgm:prSet phldrT="[Text]"/>
      <dgm:spPr/>
      <dgm:t>
        <a:bodyPr/>
        <a:lstStyle/>
        <a:p>
          <a:r>
            <a:rPr lang="en-US" b="1" dirty="0"/>
            <a:t>ARV</a:t>
          </a:r>
        </a:p>
      </dgm:t>
    </dgm:pt>
    <dgm:pt modelId="{D2ECA3CB-E966-40A7-8F24-523B3BB1910A}" type="parTrans" cxnId="{797CA7CE-D607-443E-B9A3-F88B72748FBA}">
      <dgm:prSet/>
      <dgm:spPr/>
      <dgm:t>
        <a:bodyPr/>
        <a:lstStyle/>
        <a:p>
          <a:endParaRPr lang="en-US"/>
        </a:p>
      </dgm:t>
    </dgm:pt>
    <dgm:pt modelId="{D378183E-A7CC-4489-A527-79D4944BA94D}" type="sibTrans" cxnId="{797CA7CE-D607-443E-B9A3-F88B72748FBA}">
      <dgm:prSet/>
      <dgm:spPr/>
      <dgm:t>
        <a:bodyPr/>
        <a:lstStyle/>
        <a:p>
          <a:endParaRPr lang="en-US"/>
        </a:p>
      </dgm:t>
    </dgm:pt>
    <dgm:pt modelId="{76B09536-F2BF-4A93-850A-5F43DB532E64}">
      <dgm:prSet phldrT="[Text]" custT="1"/>
      <dgm:spPr/>
      <dgm:t>
        <a:bodyPr anchor="t"/>
        <a:lstStyle/>
        <a:p>
          <a:pPr algn="l">
            <a:buFont typeface="+mj-lt"/>
            <a:buNone/>
          </a:pPr>
          <a:endParaRPr lang="en-US" sz="2000" dirty="0">
            <a:latin typeface="Phetsarath OT" panose="02000500000000000001" pitchFamily="2" charset="2"/>
            <a:ea typeface="Phetsarath OT" panose="02000500000000000001" pitchFamily="2" charset="2"/>
            <a:cs typeface="Phetsarath OT" panose="02000500000000000001" pitchFamily="2" charset="2"/>
          </a:endParaRPr>
        </a:p>
      </dgm:t>
    </dgm:pt>
    <dgm:pt modelId="{A252ADEB-7C50-434C-8217-00D3ECF9998A}" type="parTrans" cxnId="{2936B212-C736-4397-9E57-61B3134F875E}">
      <dgm:prSet/>
      <dgm:spPr/>
      <dgm:t>
        <a:bodyPr/>
        <a:lstStyle/>
        <a:p>
          <a:endParaRPr lang="en-US"/>
        </a:p>
      </dgm:t>
    </dgm:pt>
    <dgm:pt modelId="{F24744CD-D0A3-4EDB-9978-DCE4F94CA0D3}" type="sibTrans" cxnId="{2936B212-C736-4397-9E57-61B3134F875E}">
      <dgm:prSet/>
      <dgm:spPr/>
      <dgm:t>
        <a:bodyPr/>
        <a:lstStyle/>
        <a:p>
          <a:endParaRPr lang="en-US"/>
        </a:p>
      </dgm:t>
    </dgm:pt>
    <dgm:pt modelId="{165AF786-40D9-4C69-933B-FD514CF7B0BC}">
      <dgm:prSet phldrT="[Text]" custT="1"/>
      <dgm:spPr/>
      <dgm:t>
        <a:bodyPr anchor="t"/>
        <a:lstStyle/>
        <a:p>
          <a:pPr algn="l"/>
          <a:endParaRPr lang="en-US" sz="2000" dirty="0">
            <a:latin typeface="Phetsarath OT" panose="02000500000000000001" pitchFamily="2" charset="2"/>
            <a:ea typeface="Phetsarath OT" panose="02000500000000000001" pitchFamily="2" charset="2"/>
            <a:cs typeface="Phetsarath OT" panose="02000500000000000001" pitchFamily="2" charset="2"/>
          </a:endParaRPr>
        </a:p>
      </dgm:t>
    </dgm:pt>
    <dgm:pt modelId="{292E4765-A713-44D3-AE8E-A29DFFE4B854}" type="parTrans" cxnId="{3DB844DA-3CE4-46B6-B217-74861CD2B104}">
      <dgm:prSet/>
      <dgm:spPr/>
      <dgm:t>
        <a:bodyPr/>
        <a:lstStyle/>
        <a:p>
          <a:endParaRPr lang="en-US"/>
        </a:p>
      </dgm:t>
    </dgm:pt>
    <dgm:pt modelId="{38207BB5-3A90-491E-9500-95F7171C41E2}" type="sibTrans" cxnId="{3DB844DA-3CE4-46B6-B217-74861CD2B104}">
      <dgm:prSet/>
      <dgm:spPr/>
      <dgm:t>
        <a:bodyPr/>
        <a:lstStyle/>
        <a:p>
          <a:endParaRPr lang="en-US"/>
        </a:p>
      </dgm:t>
    </dgm:pt>
    <dgm:pt modelId="{11AFF6F7-DDD9-4487-8A12-E09450FCC95C}">
      <dgm:prSet phldrT="[Text]" custT="1"/>
      <dgm:spPr/>
      <dgm:t>
        <a:bodyPr anchor="t"/>
        <a:lstStyle/>
        <a:p>
          <a:pPr algn="l"/>
          <a:endParaRPr lang="en-US" sz="2000" dirty="0">
            <a:latin typeface="Phetsarath OT" panose="02000500000000000001" pitchFamily="2" charset="2"/>
            <a:ea typeface="Phetsarath OT" panose="02000500000000000001" pitchFamily="2" charset="2"/>
            <a:cs typeface="Phetsarath OT" panose="02000500000000000001" pitchFamily="2" charset="2"/>
          </a:endParaRPr>
        </a:p>
      </dgm:t>
    </dgm:pt>
    <dgm:pt modelId="{5C1F1221-6B5A-4CE6-BE29-0C7BC162EEDD}" type="parTrans" cxnId="{2E101247-4FB9-4011-AF7F-8F72C8F95171}">
      <dgm:prSet/>
      <dgm:spPr/>
      <dgm:t>
        <a:bodyPr/>
        <a:lstStyle/>
        <a:p>
          <a:endParaRPr lang="en-US"/>
        </a:p>
      </dgm:t>
    </dgm:pt>
    <dgm:pt modelId="{2EF9B0F7-F7D4-4BC1-86A8-162C1C56CEBD}" type="sibTrans" cxnId="{2E101247-4FB9-4011-AF7F-8F72C8F95171}">
      <dgm:prSet/>
      <dgm:spPr/>
      <dgm:t>
        <a:bodyPr/>
        <a:lstStyle/>
        <a:p>
          <a:endParaRPr lang="en-US"/>
        </a:p>
      </dgm:t>
    </dgm:pt>
    <dgm:pt modelId="{68029686-9777-46B5-820C-C062375D22C4}" type="pres">
      <dgm:prSet presAssocID="{19D19136-C49C-4B86-9EFA-92A2573919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FA18CD-CCD1-4E45-B905-19EEC047EAF8}" type="pres">
      <dgm:prSet presAssocID="{D1AB6990-74EE-4462-BB96-DABB9D213557}" presName="linNode" presStyleCnt="0"/>
      <dgm:spPr/>
    </dgm:pt>
    <dgm:pt modelId="{1581B2B0-21A1-43CC-8BDE-E0F3228F1C8D}" type="pres">
      <dgm:prSet presAssocID="{D1AB6990-74EE-4462-BB96-DABB9D213557}" presName="parentText" presStyleLbl="node1" presStyleIdx="0" presStyleCnt="1" custScaleX="19912" custScaleY="69849" custLinFactNeighborX="-709" custLinFactNeighborY="-67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79ED6-FD31-4512-ACEA-A9B80400243A}" type="pres">
      <dgm:prSet presAssocID="{D1AB6990-74EE-4462-BB96-DABB9D213557}" presName="descendantText" presStyleLbl="alignAccFollowNode1" presStyleIdx="0" presStyleCnt="1" custScaleX="138571" custScaleY="102757" custLinFactNeighborX="1637" custLinFactNeighborY="-31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0135BF-5CF0-42F9-A33C-6F346885067D}" type="presOf" srcId="{11AFF6F7-DDD9-4487-8A12-E09450FCC95C}" destId="{79179ED6-FD31-4512-ACEA-A9B80400243A}" srcOrd="0" destOrd="1" presId="urn:microsoft.com/office/officeart/2005/8/layout/vList5"/>
    <dgm:cxn modelId="{7AF72982-129F-4660-BAE9-DB46E7B1B546}" type="presOf" srcId="{19D19136-C49C-4B86-9EFA-92A25739192F}" destId="{68029686-9777-46B5-820C-C062375D22C4}" srcOrd="0" destOrd="0" presId="urn:microsoft.com/office/officeart/2005/8/layout/vList5"/>
    <dgm:cxn modelId="{3DB844DA-3CE4-46B6-B217-74861CD2B104}" srcId="{D1AB6990-74EE-4462-BB96-DABB9D213557}" destId="{165AF786-40D9-4C69-933B-FD514CF7B0BC}" srcOrd="2" destOrd="0" parTransId="{292E4765-A713-44D3-AE8E-A29DFFE4B854}" sibTransId="{38207BB5-3A90-491E-9500-95F7171C41E2}"/>
    <dgm:cxn modelId="{797CA7CE-D607-443E-B9A3-F88B72748FBA}" srcId="{19D19136-C49C-4B86-9EFA-92A25739192F}" destId="{D1AB6990-74EE-4462-BB96-DABB9D213557}" srcOrd="0" destOrd="0" parTransId="{D2ECA3CB-E966-40A7-8F24-523B3BB1910A}" sibTransId="{D378183E-A7CC-4489-A527-79D4944BA94D}"/>
    <dgm:cxn modelId="{2936B212-C736-4397-9E57-61B3134F875E}" srcId="{D1AB6990-74EE-4462-BB96-DABB9D213557}" destId="{76B09536-F2BF-4A93-850A-5F43DB532E64}" srcOrd="0" destOrd="0" parTransId="{A252ADEB-7C50-434C-8217-00D3ECF9998A}" sibTransId="{F24744CD-D0A3-4EDB-9978-DCE4F94CA0D3}"/>
    <dgm:cxn modelId="{2E101247-4FB9-4011-AF7F-8F72C8F95171}" srcId="{D1AB6990-74EE-4462-BB96-DABB9D213557}" destId="{11AFF6F7-DDD9-4487-8A12-E09450FCC95C}" srcOrd="1" destOrd="0" parTransId="{5C1F1221-6B5A-4CE6-BE29-0C7BC162EEDD}" sibTransId="{2EF9B0F7-F7D4-4BC1-86A8-162C1C56CEBD}"/>
    <dgm:cxn modelId="{403FBE22-EBF4-4AB9-AD49-BC0E3A242F66}" type="presOf" srcId="{76B09536-F2BF-4A93-850A-5F43DB532E64}" destId="{79179ED6-FD31-4512-ACEA-A9B80400243A}" srcOrd="0" destOrd="0" presId="urn:microsoft.com/office/officeart/2005/8/layout/vList5"/>
    <dgm:cxn modelId="{7258EED8-E9B7-4C04-8176-327A20DA2C02}" type="presOf" srcId="{D1AB6990-74EE-4462-BB96-DABB9D213557}" destId="{1581B2B0-21A1-43CC-8BDE-E0F3228F1C8D}" srcOrd="0" destOrd="0" presId="urn:microsoft.com/office/officeart/2005/8/layout/vList5"/>
    <dgm:cxn modelId="{B7430AFC-9091-4BBE-BA48-10F74C9D8BA2}" type="presOf" srcId="{165AF786-40D9-4C69-933B-FD514CF7B0BC}" destId="{79179ED6-FD31-4512-ACEA-A9B80400243A}" srcOrd="0" destOrd="2" presId="urn:microsoft.com/office/officeart/2005/8/layout/vList5"/>
    <dgm:cxn modelId="{33322855-96F4-466C-9911-008D3252F9B9}" type="presParOf" srcId="{68029686-9777-46B5-820C-C062375D22C4}" destId="{78FA18CD-CCD1-4E45-B905-19EEC047EAF8}" srcOrd="0" destOrd="0" presId="urn:microsoft.com/office/officeart/2005/8/layout/vList5"/>
    <dgm:cxn modelId="{9A9DF478-6648-45D6-86A3-8A05751CEF1A}" type="presParOf" srcId="{78FA18CD-CCD1-4E45-B905-19EEC047EAF8}" destId="{1581B2B0-21A1-43CC-8BDE-E0F3228F1C8D}" srcOrd="0" destOrd="0" presId="urn:microsoft.com/office/officeart/2005/8/layout/vList5"/>
    <dgm:cxn modelId="{C2320B61-C7AC-4743-A60C-A355E97EB06A}" type="presParOf" srcId="{78FA18CD-CCD1-4E45-B905-19EEC047EAF8}" destId="{79179ED6-FD31-4512-ACEA-A9B8040024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7DDDF-C8CB-4A38-A16C-9CAC27A7F2F8}">
      <dsp:nvSpPr>
        <dsp:cNvPr id="0" name=""/>
        <dsp:cNvSpPr/>
      </dsp:nvSpPr>
      <dsp:spPr>
        <a:xfrm>
          <a:off x="897359" y="768696"/>
          <a:ext cx="1382527" cy="1382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rPr>
            <a:t>1</a:t>
          </a:r>
          <a:r>
            <a:rPr lang="lo-LA" sz="2400" kern="12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rPr>
            <a:t>4 ແຂວງ</a:t>
          </a:r>
          <a:endParaRPr lang="en-US" sz="2400" kern="1200" dirty="0">
            <a:latin typeface="Phetsarath OT" panose="02000500000000000001" pitchFamily="2" charset="2"/>
            <a:ea typeface="Phetsarath OT" panose="02000500000000000001" pitchFamily="2" charset="2"/>
            <a:cs typeface="Phetsarath OT" panose="02000500000000000001" pitchFamily="2" charset="2"/>
          </a:endParaRPr>
        </a:p>
      </dsp:txBody>
      <dsp:txXfrm>
        <a:off x="1099825" y="971165"/>
        <a:ext cx="977595" cy="977610"/>
      </dsp:txXfrm>
    </dsp:sp>
    <dsp:sp modelId="{FBCD0EF8-1D4A-4720-93BE-13836366D536}">
      <dsp:nvSpPr>
        <dsp:cNvPr id="0" name=""/>
        <dsp:cNvSpPr/>
      </dsp:nvSpPr>
      <dsp:spPr>
        <a:xfrm>
          <a:off x="184430" y="0"/>
          <a:ext cx="2786719" cy="2905125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E11C6-8976-4428-8758-E4B6FCE32E7A}">
      <dsp:nvSpPr>
        <dsp:cNvPr id="0" name=""/>
        <dsp:cNvSpPr/>
      </dsp:nvSpPr>
      <dsp:spPr>
        <a:xfrm>
          <a:off x="2403455" y="460462"/>
          <a:ext cx="740611" cy="74080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F710B-81C8-4BC0-AABA-BBE50BE11313}">
      <dsp:nvSpPr>
        <dsp:cNvPr id="0" name=""/>
        <dsp:cNvSpPr/>
      </dsp:nvSpPr>
      <dsp:spPr>
        <a:xfrm>
          <a:off x="3205048" y="470049"/>
          <a:ext cx="991359" cy="71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lo-LA" sz="2300" kern="1200" dirty="0"/>
            <a:t>11 </a:t>
          </a:r>
          <a:r>
            <a:rPr lang="en-US" sz="2300" kern="1200" dirty="0"/>
            <a:t>ARV</a:t>
          </a:r>
        </a:p>
      </dsp:txBody>
      <dsp:txXfrm>
        <a:off x="3205048" y="470049"/>
        <a:ext cx="991359" cy="716984"/>
      </dsp:txXfrm>
    </dsp:sp>
    <dsp:sp modelId="{A8DE0E80-F247-42AF-8728-EA73461FC831}">
      <dsp:nvSpPr>
        <dsp:cNvPr id="0" name=""/>
        <dsp:cNvSpPr/>
      </dsp:nvSpPr>
      <dsp:spPr>
        <a:xfrm>
          <a:off x="2444418" y="1633842"/>
          <a:ext cx="658684" cy="74080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4D7B3-2787-436E-BD18-79E421423C97}">
      <dsp:nvSpPr>
        <dsp:cNvPr id="0" name=""/>
        <dsp:cNvSpPr/>
      </dsp:nvSpPr>
      <dsp:spPr>
        <a:xfrm>
          <a:off x="3195521" y="1643429"/>
          <a:ext cx="991359" cy="71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lo-LA" sz="2300" kern="1200" dirty="0"/>
            <a:t>7 </a:t>
          </a:r>
          <a:r>
            <a:rPr lang="en-US" sz="2300" kern="1200" dirty="0"/>
            <a:t>POC</a:t>
          </a:r>
        </a:p>
      </dsp:txBody>
      <dsp:txXfrm>
        <a:off x="3195521" y="1643429"/>
        <a:ext cx="991359" cy="716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79ED6-FD31-4512-ACEA-A9B80400243A}">
      <dsp:nvSpPr>
        <dsp:cNvPr id="0" name=""/>
        <dsp:cNvSpPr/>
      </dsp:nvSpPr>
      <dsp:spPr>
        <a:xfrm rot="5400000">
          <a:off x="3995675" y="-2838110"/>
          <a:ext cx="4766419" cy="104426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endParaRPr lang="en-US" sz="2000" kern="1200" dirty="0">
            <a:latin typeface="Phetsarath OT" panose="02000500000000000001" pitchFamily="2" charset="2"/>
            <a:ea typeface="Phetsarath OT" panose="02000500000000000001" pitchFamily="2" charset="2"/>
            <a:cs typeface="Phetsarath OT" panose="02000500000000000001" pitchFamily="2" charset="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Phetsarath OT" panose="02000500000000000001" pitchFamily="2" charset="2"/>
            <a:ea typeface="Phetsarath OT" panose="02000500000000000001" pitchFamily="2" charset="2"/>
            <a:cs typeface="Phetsarath OT" panose="02000500000000000001" pitchFamily="2" charset="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Phetsarath OT" panose="02000500000000000001" pitchFamily="2" charset="2"/>
            <a:ea typeface="Phetsarath OT" panose="02000500000000000001" pitchFamily="2" charset="2"/>
            <a:cs typeface="Phetsarath OT" panose="02000500000000000001" pitchFamily="2" charset="2"/>
          </a:endParaRPr>
        </a:p>
      </dsp:txBody>
      <dsp:txXfrm rot="-5400000">
        <a:off x="1157565" y="232677"/>
        <a:ext cx="10209964" cy="4301065"/>
      </dsp:txXfrm>
    </dsp:sp>
    <dsp:sp modelId="{1581B2B0-21A1-43CC-8BDE-E0F3228F1C8D}">
      <dsp:nvSpPr>
        <dsp:cNvPr id="0" name=""/>
        <dsp:cNvSpPr/>
      </dsp:nvSpPr>
      <dsp:spPr>
        <a:xfrm>
          <a:off x="190678" y="481682"/>
          <a:ext cx="844064" cy="4049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ARV</a:t>
          </a:r>
        </a:p>
      </dsp:txBody>
      <dsp:txXfrm>
        <a:off x="231882" y="522886"/>
        <a:ext cx="761656" cy="3967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0.11833</cdr:x>
      <cdr:y>0</cdr:y>
    </cdr:from>
    <cdr:to>
      <cdr:x>0.17656</cdr:x>
      <cdr:y>0.04013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86613" y="-1311002"/>
          <a:ext cx="682388" cy="218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0.12765</cdr:x>
      <cdr:y>0.05503</cdr:y>
    </cdr:from>
    <cdr:to>
      <cdr:x>0.18238</cdr:x>
      <cdr:y>0.09516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95795" y="299434"/>
          <a:ext cx="641444" cy="218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0.02508</cdr:y>
    </cdr:from>
    <cdr:to>
      <cdr:x>0.06871</cdr:x>
      <cdr:y>0.09516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-483132" y="136476"/>
          <a:ext cx="724539" cy="381321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rPr>
            <a:t>HIV+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</cdr:x>
      <cdr:y>0.44073</cdr:y>
    </cdr:from>
    <cdr:to>
      <cdr:x>0.06871</cdr:x>
      <cdr:y>0.5108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-483132" y="2398213"/>
          <a:ext cx="724539" cy="381321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rPr>
            <a:t>LFU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</cdr:x>
      <cdr:y>0.34793</cdr:y>
    </cdr:from>
    <cdr:to>
      <cdr:x>0.10303</cdr:x>
      <cdr:y>0.418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-483132" y="1893246"/>
          <a:ext cx="1086361" cy="381321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rPr>
            <a:t>Retention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0.1548</cdr:y>
    </cdr:from>
    <cdr:to>
      <cdr:x>0.08232</cdr:x>
      <cdr:y>0.22488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0" y="842369"/>
          <a:ext cx="867996" cy="38132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rPr>
            <a:t>Register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</cdr:x>
      <cdr:y>0.25513</cdr:y>
    </cdr:from>
    <cdr:to>
      <cdr:x>0.06871</cdr:x>
      <cdr:y>0.3252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-483132" y="1388278"/>
          <a:ext cx="724539" cy="38132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On ART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0.53419</cdr:x>
      <cdr:y>0.76065</cdr:y>
    </cdr:from>
    <cdr:to>
      <cdr:x>0.69074</cdr:x>
      <cdr:y>0.94833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632660" y="4139064"/>
          <a:ext cx="1650670" cy="1021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7105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7105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CA5AEDA-51E0-4221-B44B-81BB654C814B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3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7105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3"/>
            <a:ext cx="3077739" cy="47105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2B18CD0-76BF-4AD2-AA0D-4087A067C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4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FSW:</a:t>
            </a:r>
            <a:r>
              <a:rPr lang="en-US" baseline="0" dirty="0"/>
              <a:t> </a:t>
            </a:r>
            <a:r>
              <a:rPr lang="en-US" dirty="0"/>
              <a:t>Consider</a:t>
            </a:r>
            <a:r>
              <a:rPr lang="en-US" baseline="0" dirty="0"/>
              <a:t> 2 more provinces for FSW intervention such as LNT and XK</a:t>
            </a:r>
          </a:p>
          <a:p>
            <a:r>
              <a:rPr lang="en-US" baseline="0" dirty="0"/>
              <a:t>MSM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0F4D-9015-0C4E-9CCF-E4F7352ABF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5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FSW:</a:t>
            </a:r>
            <a:r>
              <a:rPr lang="en-US" baseline="0" dirty="0"/>
              <a:t> </a:t>
            </a:r>
            <a:r>
              <a:rPr lang="en-US" dirty="0"/>
              <a:t>Consider</a:t>
            </a:r>
            <a:r>
              <a:rPr lang="en-US" baseline="0" dirty="0"/>
              <a:t> 2 more provinces for FSW intervention such as LNT and XK</a:t>
            </a:r>
          </a:p>
          <a:p>
            <a:r>
              <a:rPr lang="en-US" baseline="0" dirty="0"/>
              <a:t>MSM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0F4D-9015-0C4E-9CCF-E4F7352ABF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90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FSW:</a:t>
            </a:r>
            <a:r>
              <a:rPr lang="en-US" baseline="0" dirty="0"/>
              <a:t> </a:t>
            </a:r>
            <a:r>
              <a:rPr lang="en-US" dirty="0"/>
              <a:t>Consider</a:t>
            </a:r>
            <a:r>
              <a:rPr lang="en-US" baseline="0" dirty="0"/>
              <a:t> 2 more provinces for FSW intervention such as LNT and XK</a:t>
            </a:r>
          </a:p>
          <a:p>
            <a:r>
              <a:rPr lang="en-US" baseline="0" dirty="0"/>
              <a:t>MSM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0F4D-9015-0C4E-9CCF-E4F7352ABF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6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77F2C-6525-4D6E-9A07-85139A0F977B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5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ABFA5C-68EC-44EF-B2DD-0D159E940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F77048-D540-46A3-B85A-FC7263AE0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5CC81-4E0E-4C53-9BCE-F1412B03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736F99-B685-4789-92B7-52C35A160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DBAC56-8407-4E72-BCD2-05F9AB3C6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8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EC29FD-B6D5-4A76-B0DD-F0D79741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2FFD8C-B25E-48CE-A967-2B9DDCE67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7F7944-B3C6-4AA5-8715-295853C3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4F4C81-D583-43D6-B9AC-6B95635F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955384-34E6-4F91-8CFE-B32B67BE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0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EF34F49-C025-4211-83D5-AB294F84D5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063933-A2A3-4EBE-BE5D-23745A834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2B2D54-D354-429B-9F35-6B288FF8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6F7255-D9D2-4F29-8777-F1E7FE69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8A8E75-C9E3-4905-A94B-88F4DBDD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4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53BA4-17CC-4612-BBB3-88A2F53B4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80F1E2-3501-4906-A4FF-B0D4C9AFF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458587-6A51-486C-84F4-9D044C2A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03FA24-FE84-42A1-9E65-E88809010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6E5689-ED27-41D6-B9C5-B2E314ED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3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FDB9A3-CCF2-4E44-B6A4-6C5BBBE9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381E7F-48C7-4B9F-BA83-16CAB37B4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96BF62-7208-452F-B240-67772B8F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31378F-4CC8-474A-8CB1-7B76275A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C09A6A-6268-4650-A045-CECD4FEB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243179-FFC4-4F39-87DB-9288815E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9A3BAC-395A-45A4-B085-73C561A48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606AAB-AF42-414C-9A17-3FEC2DDF4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4AB337-AFC1-41A3-96E0-2FB4DB03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0761C9-B60B-4622-A606-1B9B612BB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931D6C-56F4-4492-9061-10816039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1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B6DBED-30DD-41A4-B6E8-ACBAAFEC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0C9F4E-4056-4E9F-8B77-C86825C3D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0DAADF-3944-4DB4-9DA8-6D66EED78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9F7B4C-229C-4D0C-8CF6-36869599A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77BBCA6-82A7-4DDC-873C-756C1B300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995C8F-E26D-4C4C-BFC6-76267760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85EE377-87C5-4020-A45B-7C7A0DA5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256ABB1-E24B-4A11-AD54-35A08625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95BB4B-40E9-4A15-9CCE-2C79EF2C1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BD204A-9CB1-4E55-81BD-56845A5A8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9650EC-0F26-48F7-8354-6F06C5F6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EB265D-C734-4301-B4E3-5250B6F0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1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8FB0364-2D62-4796-B51D-CA450A9D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032479-57F9-4E4D-913C-75E448AB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269661-9512-4317-A1A8-6A527D3D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2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215310-EA8C-4CED-ABF5-ABBC59B51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39E338-99B5-4204-AA58-584BB1DBB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62B97F-A3C3-49B5-928F-526D22D54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3179D8-E454-464F-9E96-F255823B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4B4564-F4AA-47E1-ADFC-C85AD34B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395EBF-F8E7-4630-A7AA-DF680E74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4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A3ABF6-49E5-4907-8A43-F52E59A89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8A11DED-8BC7-4D7A-AC85-7D61B3C97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99217F-18AF-4096-8949-7E4A28B9F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D96738-9873-46F4-B0B5-C6546396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C799-9ABD-4C21-A28A-D5427608E223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35D9E3-BD25-4D9D-86D6-4C5BB4AD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C07860-913C-4A37-B3F4-E2C5CF18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1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8EF55C7-DAD5-41FF-84F0-96328EE4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C23E8A-F955-4D15-9702-0F611FBB9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C14DC2-1798-427D-938E-626A38CED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C799-9ABD-4C21-A28A-D5427608E223}" type="datetimeFigureOut">
              <a:rPr lang="en-US" smtClean="0"/>
              <a:t>30-Nov-21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106C1-2396-46D7-B378-96439B8D6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1CB185-9C93-4BAE-87B0-48248DF0C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967A9-9D64-47AE-9A43-2B0ABEEE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7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ABB33C-0AE1-4A76-B5CB-EE68E6968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1481" y="3806190"/>
            <a:ext cx="8915649" cy="1441411"/>
          </a:xfrm>
          <a:noFill/>
        </p:spPr>
        <p:txBody>
          <a:bodyPr anchor="b">
            <a:normAutofit/>
          </a:bodyPr>
          <a:lstStyle/>
          <a:p>
            <a:endParaRPr lang="en-US" b="1" i="1" u="sng" dirty="0">
              <a:solidFill>
                <a:srgbClr val="FF0000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Health and Nutrition Service Access (HANSA)</a:t>
            </a:r>
          </a:p>
          <a:p>
            <a:r>
              <a:rPr lang="en-US" b="1" i="1" u="sng" dirty="0">
                <a:solidFill>
                  <a:srgbClr val="FF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(Center for HIV/AIDS and STI)</a:t>
            </a:r>
            <a:endParaRPr lang="en-US" sz="2000" b="1" i="1" dirty="0">
              <a:solidFill>
                <a:srgbClr val="FF0000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EF955-0EB7-4461-9982-7A125426B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7963" y="1636191"/>
            <a:ext cx="8984847" cy="2150719"/>
          </a:xfrm>
          <a:noFill/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Progress report on DLI-K (HIV)</a:t>
            </a:r>
            <a:endParaRPr lang="en-US" sz="4000" i="1" dirty="0">
              <a:solidFill>
                <a:srgbClr val="0070C0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9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9534"/>
            <a:ext cx="2578101" cy="6238934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Target  Y2:  </a:t>
            </a:r>
            <a:b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</a:b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</a:b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DLIK-(C)</a:t>
            </a:r>
            <a:br>
              <a:rPr lang="en-US" sz="18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</a:b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 Increase </a:t>
            </a:r>
            <a:r>
              <a:rPr lang="lo-LA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4%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 of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Number 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HIV positive cases currently on treatment</a:t>
            </a: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7B077D33-A388-4614-95E8-2E839BE5C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235675"/>
              </p:ext>
            </p:extLst>
          </p:nvPr>
        </p:nvGraphicFramePr>
        <p:xfrm>
          <a:off x="2852531" y="268161"/>
          <a:ext cx="8925486" cy="5979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5353">
                  <a:extLst>
                    <a:ext uri="{9D8B030D-6E8A-4147-A177-3AD203B41FA5}">
                      <a16:colId xmlns:a16="http://schemas.microsoft.com/office/drawing/2014/main" xmlns="" val="3764473292"/>
                    </a:ext>
                  </a:extLst>
                </a:gridCol>
                <a:gridCol w="3041329">
                  <a:extLst>
                    <a:ext uri="{9D8B030D-6E8A-4147-A177-3AD203B41FA5}">
                      <a16:colId xmlns:a16="http://schemas.microsoft.com/office/drawing/2014/main" xmlns="" val="3954297996"/>
                    </a:ext>
                  </a:extLst>
                </a:gridCol>
                <a:gridCol w="2412038">
                  <a:extLst>
                    <a:ext uri="{9D8B030D-6E8A-4147-A177-3AD203B41FA5}">
                      <a16:colId xmlns:a16="http://schemas.microsoft.com/office/drawing/2014/main" xmlns="" val="2238157113"/>
                    </a:ext>
                  </a:extLst>
                </a:gridCol>
                <a:gridCol w="2846766">
                  <a:extLst>
                    <a:ext uri="{9D8B030D-6E8A-4147-A177-3AD203B41FA5}">
                      <a16:colId xmlns:a16="http://schemas.microsoft.com/office/drawing/2014/main" xmlns="" val="4050819033"/>
                    </a:ext>
                  </a:extLst>
                </a:gridCol>
              </a:tblGrid>
              <a:tr h="5674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 of Health Facilities (ART and POC sites)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Y1</a:t>
                      </a:r>
                      <a:b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(end of may.21)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sng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Target  Y2 (+4%)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(end of may.22)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602726935"/>
                  </a:ext>
                </a:extLst>
              </a:tr>
              <a:tr h="283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Savannakhet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1,367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1,422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67152588"/>
                  </a:ext>
                </a:extLst>
              </a:tr>
              <a:tr h="283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Setthathilath HP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2,736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2,845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4764340"/>
                  </a:ext>
                </a:extLst>
              </a:tr>
              <a:tr h="283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Mahosot HP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1,420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1,477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00469190"/>
                  </a:ext>
                </a:extLst>
              </a:tr>
              <a:tr h="283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Louangphrabang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596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95340270"/>
                  </a:ext>
                </a:extLst>
              </a:tr>
              <a:tr h="283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Champasack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58725431"/>
                  </a:ext>
                </a:extLst>
              </a:tr>
              <a:tr h="283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Bokeo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64662255"/>
                  </a:ext>
                </a:extLst>
              </a:tr>
              <a:tr h="283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Louangnamtha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37015373"/>
                  </a:ext>
                </a:extLst>
              </a:tr>
              <a:tr h="283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Khammouane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57034269"/>
                  </a:ext>
                </a:extLst>
              </a:tr>
              <a:tr h="283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Tonpheung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Dist. Hospital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21881225"/>
                  </a:ext>
                </a:extLst>
              </a:tr>
              <a:tr h="283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Houaphan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1255782"/>
                  </a:ext>
                </a:extLst>
              </a:tr>
              <a:tr h="283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Friendship HP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57832120"/>
                  </a:ext>
                </a:extLst>
              </a:tr>
              <a:tr h="283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Saravanh 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46004641"/>
                  </a:ext>
                </a:extLst>
              </a:tr>
              <a:tr h="283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Oudomxay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95393558"/>
                  </a:ext>
                </a:extLst>
              </a:tr>
              <a:tr h="283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Songkhone Dist. Hospital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8094621"/>
                  </a:ext>
                </a:extLst>
              </a:tr>
              <a:tr h="283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Sayaboury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9022698"/>
                  </a:ext>
                </a:extLst>
              </a:tr>
              <a:tr h="283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Vientiane Province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08687949"/>
                  </a:ext>
                </a:extLst>
              </a:tr>
              <a:tr h="283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Bolikhamxay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44911028"/>
                  </a:ext>
                </a:extLst>
              </a:tr>
              <a:tr h="2837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Xiengkuang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40754462"/>
                  </a:ext>
                </a:extLst>
              </a:tr>
              <a:tr h="30000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8,433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8,770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1549999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A99F3468-1AB6-418F-BD74-4E4912D31BCB}"/>
              </a:ext>
            </a:extLst>
          </p:cNvPr>
          <p:cNvSpPr/>
          <p:nvPr/>
        </p:nvSpPr>
        <p:spPr>
          <a:xfrm>
            <a:off x="2138333" y="2569817"/>
            <a:ext cx="685801" cy="327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7B61B2DE-E04A-4337-A8E3-31131EA489E1}"/>
              </a:ext>
            </a:extLst>
          </p:cNvPr>
          <p:cNvSpPr/>
          <p:nvPr/>
        </p:nvSpPr>
        <p:spPr>
          <a:xfrm>
            <a:off x="8311487" y="5942354"/>
            <a:ext cx="1551680" cy="227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863167" y="5793821"/>
            <a:ext cx="1142081" cy="524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47652" y="5502586"/>
            <a:ext cx="128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337 (+4%)</a:t>
            </a:r>
          </a:p>
        </p:txBody>
      </p:sp>
    </p:spTree>
    <p:extLst>
      <p:ext uri="{BB962C8B-B14F-4D97-AF65-F5344CB8AC3E}">
        <p14:creationId xmlns:p14="http://schemas.microsoft.com/office/powerpoint/2010/main" val="244885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A6659-1AB0-494C-B7FB-0976D2C58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2160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/>
            </a:r>
            <a:b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</a:b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Progress report on DLI K Y</a:t>
            </a:r>
            <a:r>
              <a:rPr lang="lo-LA" sz="4800" b="1" dirty="0">
                <a:solidFill>
                  <a:srgbClr val="0070C0"/>
                </a:solidFill>
                <a:latin typeface="Times New Roman" pitchFamily="18" charset="0"/>
                <a:ea typeface="Phetsarath OT" panose="02000500000000000001" pitchFamily="2" charset="2"/>
                <a:cs typeface="Phetsarath OT" panose="02000500000000000001" pitchFamily="2" charset="2"/>
              </a:rPr>
              <a:t>2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 </a:t>
            </a:r>
            <a:b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</a:br>
            <a:endParaRPr lang="en-US" sz="4800" b="1" dirty="0">
              <a:solidFill>
                <a:srgbClr val="0070C0"/>
              </a:solidFill>
              <a:latin typeface="Times New Roman" pitchFamily="18" charset="0"/>
              <a:ea typeface="Phetsarath OT" panose="02000500000000000001" pitchFamily="2" charset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1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FE29A6C-A5D6-463C-BD4F-E4503774C2CA}"/>
              </a:ext>
            </a:extLst>
          </p:cNvPr>
          <p:cNvSpPr txBox="1"/>
          <p:nvPr/>
        </p:nvSpPr>
        <p:spPr>
          <a:xfrm>
            <a:off x="235131" y="381356"/>
            <a:ext cx="11855269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Progress-DLI K Y2:</a:t>
            </a:r>
          </a:p>
          <a:p>
            <a:pPr algn="ctr"/>
            <a:endParaRPr lang="en-US" sz="2000" dirty="0"/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DLIK-A: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Phetsarath OT" panose="02000500000000020004" pitchFamily="2" charset="0"/>
                <a:cs typeface="Times New Roman" pitchFamily="18" charset="0"/>
              </a:rPr>
              <a:t>Increasing </a:t>
            </a:r>
            <a:r>
              <a:rPr lang="lo-LA" sz="2000" b="1" dirty="0">
                <a:solidFill>
                  <a:srgbClr val="002060"/>
                </a:solidFill>
                <a:latin typeface="Times New Roman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000" b="1" dirty="0">
                <a:solidFill>
                  <a:srgbClr val="FF0000"/>
                </a:solidFill>
                <a:latin typeface="Times New Roman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2%</a:t>
            </a:r>
            <a:r>
              <a:rPr lang="lo-LA" sz="2000" dirty="0">
                <a:solidFill>
                  <a:srgbClr val="FF0000"/>
                </a:solidFill>
                <a:latin typeface="Times New Roman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Phetsarath OT" panose="02000500000000020004" pitchFamily="2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Phetsarath OT" panose="02000500000000020004" pitchFamily="2" charset="0"/>
                <a:cs typeface="Times New Roman" pitchFamily="18" charset="0"/>
              </a:rPr>
              <a:t>of 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FSW  received an HIV test in the past twelve (12) months and know their results</a:t>
            </a:r>
            <a:endParaRPr lang="en-US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6527C24-0309-4210-8DF6-11F74D8E1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865928"/>
              </p:ext>
            </p:extLst>
          </p:nvPr>
        </p:nvGraphicFramePr>
        <p:xfrm>
          <a:off x="235134" y="1897039"/>
          <a:ext cx="11855266" cy="4272955"/>
        </p:xfrm>
        <a:graphic>
          <a:graphicData uri="http://schemas.openxmlformats.org/drawingml/2006/table">
            <a:tbl>
              <a:tblPr/>
              <a:tblGrid>
                <a:gridCol w="429752">
                  <a:extLst>
                    <a:ext uri="{9D8B030D-6E8A-4147-A177-3AD203B41FA5}">
                      <a16:colId xmlns:a16="http://schemas.microsoft.com/office/drawing/2014/main" xmlns="" val="866335474"/>
                    </a:ext>
                  </a:extLst>
                </a:gridCol>
                <a:gridCol w="1600461">
                  <a:extLst>
                    <a:ext uri="{9D8B030D-6E8A-4147-A177-3AD203B41FA5}">
                      <a16:colId xmlns:a16="http://schemas.microsoft.com/office/drawing/2014/main" xmlns="" val="1250127535"/>
                    </a:ext>
                  </a:extLst>
                </a:gridCol>
                <a:gridCol w="1141070">
                  <a:extLst>
                    <a:ext uri="{9D8B030D-6E8A-4147-A177-3AD203B41FA5}">
                      <a16:colId xmlns:a16="http://schemas.microsoft.com/office/drawing/2014/main" xmlns="" val="2033663212"/>
                    </a:ext>
                  </a:extLst>
                </a:gridCol>
                <a:gridCol w="785411">
                  <a:extLst>
                    <a:ext uri="{9D8B030D-6E8A-4147-A177-3AD203B41FA5}">
                      <a16:colId xmlns:a16="http://schemas.microsoft.com/office/drawing/2014/main" xmlns="" val="1924048791"/>
                    </a:ext>
                  </a:extLst>
                </a:gridCol>
                <a:gridCol w="429752">
                  <a:extLst>
                    <a:ext uri="{9D8B030D-6E8A-4147-A177-3AD203B41FA5}">
                      <a16:colId xmlns:a16="http://schemas.microsoft.com/office/drawing/2014/main" xmlns="" val="2744704207"/>
                    </a:ext>
                  </a:extLst>
                </a:gridCol>
                <a:gridCol w="444573">
                  <a:extLst>
                    <a:ext uri="{9D8B030D-6E8A-4147-A177-3AD203B41FA5}">
                      <a16:colId xmlns:a16="http://schemas.microsoft.com/office/drawing/2014/main" xmlns="" val="2102139211"/>
                    </a:ext>
                  </a:extLst>
                </a:gridCol>
                <a:gridCol w="444573">
                  <a:extLst>
                    <a:ext uri="{9D8B030D-6E8A-4147-A177-3AD203B41FA5}">
                      <a16:colId xmlns:a16="http://schemas.microsoft.com/office/drawing/2014/main" xmlns="" val="2321529800"/>
                    </a:ext>
                  </a:extLst>
                </a:gridCol>
                <a:gridCol w="444573">
                  <a:extLst>
                    <a:ext uri="{9D8B030D-6E8A-4147-A177-3AD203B41FA5}">
                      <a16:colId xmlns:a16="http://schemas.microsoft.com/office/drawing/2014/main" xmlns="" val="524389110"/>
                    </a:ext>
                  </a:extLst>
                </a:gridCol>
                <a:gridCol w="444573">
                  <a:extLst>
                    <a:ext uri="{9D8B030D-6E8A-4147-A177-3AD203B41FA5}">
                      <a16:colId xmlns:a16="http://schemas.microsoft.com/office/drawing/2014/main" xmlns="" val="1181109248"/>
                    </a:ext>
                  </a:extLst>
                </a:gridCol>
                <a:gridCol w="459392">
                  <a:extLst>
                    <a:ext uri="{9D8B030D-6E8A-4147-A177-3AD203B41FA5}">
                      <a16:colId xmlns:a16="http://schemas.microsoft.com/office/drawing/2014/main" xmlns="" val="49322499"/>
                    </a:ext>
                  </a:extLst>
                </a:gridCol>
                <a:gridCol w="459392">
                  <a:extLst>
                    <a:ext uri="{9D8B030D-6E8A-4147-A177-3AD203B41FA5}">
                      <a16:colId xmlns:a16="http://schemas.microsoft.com/office/drawing/2014/main" xmlns="" val="1414063666"/>
                    </a:ext>
                  </a:extLst>
                </a:gridCol>
                <a:gridCol w="429752">
                  <a:extLst>
                    <a:ext uri="{9D8B030D-6E8A-4147-A177-3AD203B41FA5}">
                      <a16:colId xmlns:a16="http://schemas.microsoft.com/office/drawing/2014/main" xmlns="" val="500708388"/>
                    </a:ext>
                  </a:extLst>
                </a:gridCol>
                <a:gridCol w="429752">
                  <a:extLst>
                    <a:ext uri="{9D8B030D-6E8A-4147-A177-3AD203B41FA5}">
                      <a16:colId xmlns:a16="http://schemas.microsoft.com/office/drawing/2014/main" xmlns="" val="478877674"/>
                    </a:ext>
                  </a:extLst>
                </a:gridCol>
                <a:gridCol w="429752">
                  <a:extLst>
                    <a:ext uri="{9D8B030D-6E8A-4147-A177-3AD203B41FA5}">
                      <a16:colId xmlns:a16="http://schemas.microsoft.com/office/drawing/2014/main" xmlns="" val="4282549029"/>
                    </a:ext>
                  </a:extLst>
                </a:gridCol>
                <a:gridCol w="474211">
                  <a:extLst>
                    <a:ext uri="{9D8B030D-6E8A-4147-A177-3AD203B41FA5}">
                      <a16:colId xmlns:a16="http://schemas.microsoft.com/office/drawing/2014/main" xmlns="" val="1351121505"/>
                    </a:ext>
                  </a:extLst>
                </a:gridCol>
                <a:gridCol w="548307">
                  <a:extLst>
                    <a:ext uri="{9D8B030D-6E8A-4147-A177-3AD203B41FA5}">
                      <a16:colId xmlns:a16="http://schemas.microsoft.com/office/drawing/2014/main" xmlns="" val="499922749"/>
                    </a:ext>
                  </a:extLst>
                </a:gridCol>
                <a:gridCol w="548307">
                  <a:extLst>
                    <a:ext uri="{9D8B030D-6E8A-4147-A177-3AD203B41FA5}">
                      <a16:colId xmlns:a16="http://schemas.microsoft.com/office/drawing/2014/main" xmlns="" val="3523037846"/>
                    </a:ext>
                  </a:extLst>
                </a:gridCol>
                <a:gridCol w="444573">
                  <a:extLst>
                    <a:ext uri="{9D8B030D-6E8A-4147-A177-3AD203B41FA5}">
                      <a16:colId xmlns:a16="http://schemas.microsoft.com/office/drawing/2014/main" xmlns="" val="3527905449"/>
                    </a:ext>
                  </a:extLst>
                </a:gridCol>
                <a:gridCol w="637222">
                  <a:extLst>
                    <a:ext uri="{9D8B030D-6E8A-4147-A177-3AD203B41FA5}">
                      <a16:colId xmlns:a16="http://schemas.microsoft.com/office/drawing/2014/main" xmlns="" val="4269152748"/>
                    </a:ext>
                  </a:extLst>
                </a:gridCol>
                <a:gridCol w="829868">
                  <a:extLst>
                    <a:ext uri="{9D8B030D-6E8A-4147-A177-3AD203B41FA5}">
                      <a16:colId xmlns:a16="http://schemas.microsoft.com/office/drawing/2014/main" xmlns="" val="3165634617"/>
                    </a:ext>
                  </a:extLst>
                </a:gridCol>
              </a:tblGrid>
              <a:tr h="4105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Provinces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Denominator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Baseline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Target: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 +2%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Progress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8328942"/>
                  </a:ext>
                </a:extLst>
              </a:tr>
              <a:tr h="442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Jun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Jul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Aug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Sep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Oct 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Nov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Dec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Jan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Feb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Mar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Apr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May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Sum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9813132"/>
                  </a:ext>
                </a:extLst>
              </a:tr>
              <a:tr h="583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Vientiane Capital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3,465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99.6%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408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896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101.6%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9114914"/>
                  </a:ext>
                </a:extLst>
              </a:tr>
              <a:tr h="5671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Vientiane Province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1,587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68.9%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340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70.9%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4162574"/>
                  </a:ext>
                </a:extLst>
              </a:tr>
              <a:tr h="5671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Khammouan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hetsarath OT" panose="02000500000000000001" pitchFamily="2" charset="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1,319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93.8%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299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95.8%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0986053"/>
                  </a:ext>
                </a:extLst>
              </a:tr>
              <a:tr h="5671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Savannakhet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hetsarath OT" panose="02000500000000000001" pitchFamily="2" charset="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1,605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197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1229672"/>
                  </a:ext>
                </a:extLst>
              </a:tr>
              <a:tr h="5671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Champasak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hetsarath OT" panose="02000500000000000001" pitchFamily="2" charset="2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1,285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80.8%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82.8%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8572708"/>
                  </a:ext>
                </a:extLst>
              </a:tr>
              <a:tr h="56713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9,260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443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663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478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1,961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7023587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B5E0B5A-601C-45E4-9A1E-17E9F4DECE8A}"/>
              </a:ext>
            </a:extLst>
          </p:cNvPr>
          <p:cNvSpPr/>
          <p:nvPr/>
        </p:nvSpPr>
        <p:spPr>
          <a:xfrm>
            <a:off x="11267108" y="5603460"/>
            <a:ext cx="785766" cy="5665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2549" y="6334061"/>
            <a:ext cx="45778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Y1 target : + 2%= 3741  (98%) /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2208 (60%)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99844" y="6334061"/>
            <a:ext cx="135303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Y2= 8,336</a:t>
            </a:r>
          </a:p>
        </p:txBody>
      </p:sp>
    </p:spTree>
    <p:extLst>
      <p:ext uri="{BB962C8B-B14F-4D97-AF65-F5344CB8AC3E}">
        <p14:creationId xmlns:p14="http://schemas.microsoft.com/office/powerpoint/2010/main" val="345758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331DCA-1C5E-4B1E-B76E-38B05B87E416}"/>
              </a:ext>
            </a:extLst>
          </p:cNvPr>
          <p:cNvSpPr txBox="1"/>
          <p:nvPr/>
        </p:nvSpPr>
        <p:spPr>
          <a:xfrm>
            <a:off x="266701" y="384787"/>
            <a:ext cx="11811000" cy="11387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Progress-DLI K Y2: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DLIK-B: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Phetsarath OT" panose="02000500000000020004" pitchFamily="2" charset="0"/>
                <a:cs typeface="Times New Roman" pitchFamily="18" charset="0"/>
              </a:rPr>
              <a:t>Increasing </a:t>
            </a:r>
            <a:r>
              <a:rPr lang="lo-LA" sz="2000" b="1" dirty="0">
                <a:solidFill>
                  <a:srgbClr val="002060"/>
                </a:solidFill>
                <a:latin typeface="Times New Roman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Phetsarath OT" panose="02000500000000020004" pitchFamily="2" charset="0"/>
                <a:cs typeface="Times New Roman" pitchFamily="18" charset="0"/>
              </a:rPr>
              <a:t>6</a:t>
            </a:r>
            <a:r>
              <a:rPr lang="lo-LA" sz="2000" b="1" dirty="0">
                <a:solidFill>
                  <a:srgbClr val="FF0000"/>
                </a:solidFill>
                <a:latin typeface="Times New Roman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%</a:t>
            </a:r>
            <a:r>
              <a:rPr lang="lo-LA" sz="2000" dirty="0">
                <a:solidFill>
                  <a:srgbClr val="FF0000"/>
                </a:solidFill>
                <a:latin typeface="Times New Roman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Phetsarath OT" panose="02000500000000020004" pitchFamily="2" charset="0"/>
                <a:cs typeface="Times New Roman" pitchFamily="18" charset="0"/>
              </a:rPr>
              <a:t>of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Phetsarath OT" panose="02000500000000020004" pitchFamily="2" charset="0"/>
                <a:cs typeface="Times New Roman" pitchFamily="18" charset="0"/>
              </a:rPr>
              <a:t>MSM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who received an HIV test in the past twelve (12) months and know their results</a:t>
            </a:r>
            <a:endParaRPr lang="en-US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BBB3B27-7E2D-42C4-A67E-D190C8B4D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65206"/>
              </p:ext>
            </p:extLst>
          </p:nvPr>
        </p:nvGraphicFramePr>
        <p:xfrm>
          <a:off x="483128" y="1932055"/>
          <a:ext cx="11157100" cy="4353342"/>
        </p:xfrm>
        <a:graphic>
          <a:graphicData uri="http://schemas.openxmlformats.org/drawingml/2006/table">
            <a:tbl>
              <a:tblPr/>
              <a:tblGrid>
                <a:gridCol w="408466">
                  <a:extLst>
                    <a:ext uri="{9D8B030D-6E8A-4147-A177-3AD203B41FA5}">
                      <a16:colId xmlns:a16="http://schemas.microsoft.com/office/drawing/2014/main" xmlns="" val="1522780470"/>
                    </a:ext>
                  </a:extLst>
                </a:gridCol>
                <a:gridCol w="1285076">
                  <a:extLst>
                    <a:ext uri="{9D8B030D-6E8A-4147-A177-3AD203B41FA5}">
                      <a16:colId xmlns:a16="http://schemas.microsoft.com/office/drawing/2014/main" xmlns="" val="1574289416"/>
                    </a:ext>
                  </a:extLst>
                </a:gridCol>
                <a:gridCol w="1038947">
                  <a:extLst>
                    <a:ext uri="{9D8B030D-6E8A-4147-A177-3AD203B41FA5}">
                      <a16:colId xmlns:a16="http://schemas.microsoft.com/office/drawing/2014/main" xmlns="" val="3595047967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xmlns="" val="4166678143"/>
                    </a:ext>
                  </a:extLst>
                </a:gridCol>
                <a:gridCol w="408466">
                  <a:extLst>
                    <a:ext uri="{9D8B030D-6E8A-4147-A177-3AD203B41FA5}">
                      <a16:colId xmlns:a16="http://schemas.microsoft.com/office/drawing/2014/main" xmlns="" val="2302319202"/>
                    </a:ext>
                  </a:extLst>
                </a:gridCol>
                <a:gridCol w="422549">
                  <a:extLst>
                    <a:ext uri="{9D8B030D-6E8A-4147-A177-3AD203B41FA5}">
                      <a16:colId xmlns:a16="http://schemas.microsoft.com/office/drawing/2014/main" xmlns="" val="4263439906"/>
                    </a:ext>
                  </a:extLst>
                </a:gridCol>
                <a:gridCol w="422549">
                  <a:extLst>
                    <a:ext uri="{9D8B030D-6E8A-4147-A177-3AD203B41FA5}">
                      <a16:colId xmlns:a16="http://schemas.microsoft.com/office/drawing/2014/main" xmlns="" val="1557132118"/>
                    </a:ext>
                  </a:extLst>
                </a:gridCol>
                <a:gridCol w="422549">
                  <a:extLst>
                    <a:ext uri="{9D8B030D-6E8A-4147-A177-3AD203B41FA5}">
                      <a16:colId xmlns:a16="http://schemas.microsoft.com/office/drawing/2014/main" xmlns="" val="2358332667"/>
                    </a:ext>
                  </a:extLst>
                </a:gridCol>
                <a:gridCol w="422549">
                  <a:extLst>
                    <a:ext uri="{9D8B030D-6E8A-4147-A177-3AD203B41FA5}">
                      <a16:colId xmlns:a16="http://schemas.microsoft.com/office/drawing/2014/main" xmlns="" val="2910151585"/>
                    </a:ext>
                  </a:extLst>
                </a:gridCol>
                <a:gridCol w="436635">
                  <a:extLst>
                    <a:ext uri="{9D8B030D-6E8A-4147-A177-3AD203B41FA5}">
                      <a16:colId xmlns:a16="http://schemas.microsoft.com/office/drawing/2014/main" xmlns="" val="2422358967"/>
                    </a:ext>
                  </a:extLst>
                </a:gridCol>
                <a:gridCol w="436635">
                  <a:extLst>
                    <a:ext uri="{9D8B030D-6E8A-4147-A177-3AD203B41FA5}">
                      <a16:colId xmlns:a16="http://schemas.microsoft.com/office/drawing/2014/main" xmlns="" val="4174739503"/>
                    </a:ext>
                  </a:extLst>
                </a:gridCol>
                <a:gridCol w="408466">
                  <a:extLst>
                    <a:ext uri="{9D8B030D-6E8A-4147-A177-3AD203B41FA5}">
                      <a16:colId xmlns:a16="http://schemas.microsoft.com/office/drawing/2014/main" xmlns="" val="3735169753"/>
                    </a:ext>
                  </a:extLst>
                </a:gridCol>
                <a:gridCol w="408466">
                  <a:extLst>
                    <a:ext uri="{9D8B030D-6E8A-4147-A177-3AD203B41FA5}">
                      <a16:colId xmlns:a16="http://schemas.microsoft.com/office/drawing/2014/main" xmlns="" val="1520399441"/>
                    </a:ext>
                  </a:extLst>
                </a:gridCol>
                <a:gridCol w="408466">
                  <a:extLst>
                    <a:ext uri="{9D8B030D-6E8A-4147-A177-3AD203B41FA5}">
                      <a16:colId xmlns:a16="http://schemas.microsoft.com/office/drawing/2014/main" xmlns="" val="1885067647"/>
                    </a:ext>
                  </a:extLst>
                </a:gridCol>
                <a:gridCol w="450720">
                  <a:extLst>
                    <a:ext uri="{9D8B030D-6E8A-4147-A177-3AD203B41FA5}">
                      <a16:colId xmlns:a16="http://schemas.microsoft.com/office/drawing/2014/main" xmlns="" val="2323641868"/>
                    </a:ext>
                  </a:extLst>
                </a:gridCol>
                <a:gridCol w="619740">
                  <a:extLst>
                    <a:ext uri="{9D8B030D-6E8A-4147-A177-3AD203B41FA5}">
                      <a16:colId xmlns:a16="http://schemas.microsoft.com/office/drawing/2014/main" xmlns="" val="1681216789"/>
                    </a:ext>
                  </a:extLst>
                </a:gridCol>
                <a:gridCol w="619740">
                  <a:extLst>
                    <a:ext uri="{9D8B030D-6E8A-4147-A177-3AD203B41FA5}">
                      <a16:colId xmlns:a16="http://schemas.microsoft.com/office/drawing/2014/main" xmlns="" val="1832757418"/>
                    </a:ext>
                  </a:extLst>
                </a:gridCol>
                <a:gridCol w="422549">
                  <a:extLst>
                    <a:ext uri="{9D8B030D-6E8A-4147-A177-3AD203B41FA5}">
                      <a16:colId xmlns:a16="http://schemas.microsoft.com/office/drawing/2014/main" xmlns="" val="3761086379"/>
                    </a:ext>
                  </a:extLst>
                </a:gridCol>
                <a:gridCol w="647909">
                  <a:extLst>
                    <a:ext uri="{9D8B030D-6E8A-4147-A177-3AD203B41FA5}">
                      <a16:colId xmlns:a16="http://schemas.microsoft.com/office/drawing/2014/main" xmlns="" val="3667100668"/>
                    </a:ext>
                  </a:extLst>
                </a:gridCol>
                <a:gridCol w="788760">
                  <a:extLst>
                    <a:ext uri="{9D8B030D-6E8A-4147-A177-3AD203B41FA5}">
                      <a16:colId xmlns:a16="http://schemas.microsoft.com/office/drawing/2014/main" xmlns="" val="251992896"/>
                    </a:ext>
                  </a:extLst>
                </a:gridCol>
              </a:tblGrid>
              <a:tr h="3610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Provinces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Denominator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Baseline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Target: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Progress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9447264"/>
                  </a:ext>
                </a:extLst>
              </a:tr>
              <a:tr h="3756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Oct 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Tested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1939779"/>
                  </a:ext>
                </a:extLst>
              </a:tr>
              <a:tr h="602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Louangphabang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1,689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9213798"/>
                  </a:ext>
                </a:extLst>
              </a:tr>
              <a:tr h="602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Xainyabouli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1,139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3069159"/>
                  </a:ext>
                </a:extLst>
              </a:tr>
              <a:tr h="602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Vientiane Province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4198666"/>
                  </a:ext>
                </a:extLst>
              </a:tr>
              <a:tr h="602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Bolikhamxai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695384"/>
                  </a:ext>
                </a:extLst>
              </a:tr>
              <a:tr h="602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Khammouan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1,097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1542982"/>
                  </a:ext>
                </a:extLst>
              </a:tr>
              <a:tr h="6027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3251151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2682752-2A20-4AB2-8622-E4518A143452}"/>
              </a:ext>
            </a:extLst>
          </p:cNvPr>
          <p:cNvSpPr/>
          <p:nvPr/>
        </p:nvSpPr>
        <p:spPr>
          <a:xfrm>
            <a:off x="10923104" y="5706165"/>
            <a:ext cx="785766" cy="5665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2548" y="6334061"/>
            <a:ext cx="50691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Y1 target : +5% = 871 (32%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882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(101%)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74041" y="6334061"/>
            <a:ext cx="124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Y2=2,198</a:t>
            </a:r>
          </a:p>
        </p:txBody>
      </p:sp>
    </p:spTree>
    <p:extLst>
      <p:ext uri="{BB962C8B-B14F-4D97-AF65-F5344CB8AC3E}">
        <p14:creationId xmlns:p14="http://schemas.microsoft.com/office/powerpoint/2010/main" val="389028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FE29A6C-A5D6-463C-BD4F-E4503774C2CA}"/>
              </a:ext>
            </a:extLst>
          </p:cNvPr>
          <p:cNvSpPr txBox="1"/>
          <p:nvPr/>
        </p:nvSpPr>
        <p:spPr>
          <a:xfrm>
            <a:off x="403616" y="59135"/>
            <a:ext cx="11225741" cy="11387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3200" dirty="0"/>
              <a:t>Progress-DLI K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Y2: 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    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DLIK-(C) increase + </a:t>
            </a:r>
            <a:r>
              <a:rPr lang="lo-LA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Phetsarath OT" panose="02000500000000000001" pitchFamily="2" charset="2"/>
                <a:cs typeface="Phetsarath OT" panose="02000500000000000001" pitchFamily="2" charset="2"/>
              </a:rPr>
              <a:t>4%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  of  </a:t>
            </a:r>
            <a:r>
              <a:rPr lang="en-US" sz="2000" b="1" dirty="0"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Number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HIV positive cases currently on treatment</a:t>
            </a:r>
            <a:endParaRPr lang="en-US" sz="1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26EE399-A062-4BA0-99CD-63F99BCF3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24032"/>
              </p:ext>
            </p:extLst>
          </p:nvPr>
        </p:nvGraphicFramePr>
        <p:xfrm>
          <a:off x="510425" y="1282142"/>
          <a:ext cx="11225741" cy="4989260"/>
        </p:xfrm>
        <a:graphic>
          <a:graphicData uri="http://schemas.openxmlformats.org/drawingml/2006/table">
            <a:tbl>
              <a:tblPr/>
              <a:tblGrid>
                <a:gridCol w="390885">
                  <a:extLst>
                    <a:ext uri="{9D8B030D-6E8A-4147-A177-3AD203B41FA5}">
                      <a16:colId xmlns:a16="http://schemas.microsoft.com/office/drawing/2014/main" xmlns="" val="2986484567"/>
                    </a:ext>
                  </a:extLst>
                </a:gridCol>
                <a:gridCol w="1563542">
                  <a:extLst>
                    <a:ext uri="{9D8B030D-6E8A-4147-A177-3AD203B41FA5}">
                      <a16:colId xmlns:a16="http://schemas.microsoft.com/office/drawing/2014/main" xmlns="" val="2463567997"/>
                    </a:ext>
                  </a:extLst>
                </a:gridCol>
                <a:gridCol w="781770">
                  <a:extLst>
                    <a:ext uri="{9D8B030D-6E8A-4147-A177-3AD203B41FA5}">
                      <a16:colId xmlns:a16="http://schemas.microsoft.com/office/drawing/2014/main" xmlns="" val="4098282966"/>
                    </a:ext>
                  </a:extLst>
                </a:gridCol>
                <a:gridCol w="855062">
                  <a:extLst>
                    <a:ext uri="{9D8B030D-6E8A-4147-A177-3AD203B41FA5}">
                      <a16:colId xmlns:a16="http://schemas.microsoft.com/office/drawing/2014/main" xmlns="" val="2000054368"/>
                    </a:ext>
                  </a:extLst>
                </a:gridCol>
                <a:gridCol w="403101">
                  <a:extLst>
                    <a:ext uri="{9D8B030D-6E8A-4147-A177-3AD203B41FA5}">
                      <a16:colId xmlns:a16="http://schemas.microsoft.com/office/drawing/2014/main" xmlns="" val="2587786180"/>
                    </a:ext>
                  </a:extLst>
                </a:gridCol>
                <a:gridCol w="635189">
                  <a:extLst>
                    <a:ext uri="{9D8B030D-6E8A-4147-A177-3AD203B41FA5}">
                      <a16:colId xmlns:a16="http://schemas.microsoft.com/office/drawing/2014/main" xmlns="" val="2609043430"/>
                    </a:ext>
                  </a:extLst>
                </a:gridCol>
                <a:gridCol w="635189">
                  <a:extLst>
                    <a:ext uri="{9D8B030D-6E8A-4147-A177-3AD203B41FA5}">
                      <a16:colId xmlns:a16="http://schemas.microsoft.com/office/drawing/2014/main" xmlns="" val="640290584"/>
                    </a:ext>
                  </a:extLst>
                </a:gridCol>
                <a:gridCol w="525252">
                  <a:extLst>
                    <a:ext uri="{9D8B030D-6E8A-4147-A177-3AD203B41FA5}">
                      <a16:colId xmlns:a16="http://schemas.microsoft.com/office/drawing/2014/main" xmlns="" val="345479801"/>
                    </a:ext>
                  </a:extLst>
                </a:gridCol>
                <a:gridCol w="415316">
                  <a:extLst>
                    <a:ext uri="{9D8B030D-6E8A-4147-A177-3AD203B41FA5}">
                      <a16:colId xmlns:a16="http://schemas.microsoft.com/office/drawing/2014/main" xmlns="" val="1806401823"/>
                    </a:ext>
                  </a:extLst>
                </a:gridCol>
                <a:gridCol w="403101">
                  <a:extLst>
                    <a:ext uri="{9D8B030D-6E8A-4147-A177-3AD203B41FA5}">
                      <a16:colId xmlns:a16="http://schemas.microsoft.com/office/drawing/2014/main" xmlns="" val="4010844616"/>
                    </a:ext>
                  </a:extLst>
                </a:gridCol>
                <a:gridCol w="390885">
                  <a:extLst>
                    <a:ext uri="{9D8B030D-6E8A-4147-A177-3AD203B41FA5}">
                      <a16:colId xmlns:a16="http://schemas.microsoft.com/office/drawing/2014/main" xmlns="" val="2221626419"/>
                    </a:ext>
                  </a:extLst>
                </a:gridCol>
                <a:gridCol w="390885">
                  <a:extLst>
                    <a:ext uri="{9D8B030D-6E8A-4147-A177-3AD203B41FA5}">
                      <a16:colId xmlns:a16="http://schemas.microsoft.com/office/drawing/2014/main" xmlns="" val="3795328955"/>
                    </a:ext>
                  </a:extLst>
                </a:gridCol>
                <a:gridCol w="354239">
                  <a:extLst>
                    <a:ext uri="{9D8B030D-6E8A-4147-A177-3AD203B41FA5}">
                      <a16:colId xmlns:a16="http://schemas.microsoft.com/office/drawing/2014/main" xmlns="" val="2343349802"/>
                    </a:ext>
                  </a:extLst>
                </a:gridCol>
                <a:gridCol w="354239">
                  <a:extLst>
                    <a:ext uri="{9D8B030D-6E8A-4147-A177-3AD203B41FA5}">
                      <a16:colId xmlns:a16="http://schemas.microsoft.com/office/drawing/2014/main" xmlns="" val="3565226650"/>
                    </a:ext>
                  </a:extLst>
                </a:gridCol>
                <a:gridCol w="415316">
                  <a:extLst>
                    <a:ext uri="{9D8B030D-6E8A-4147-A177-3AD203B41FA5}">
                      <a16:colId xmlns:a16="http://schemas.microsoft.com/office/drawing/2014/main" xmlns="" val="3516813794"/>
                    </a:ext>
                  </a:extLst>
                </a:gridCol>
                <a:gridCol w="415316">
                  <a:extLst>
                    <a:ext uri="{9D8B030D-6E8A-4147-A177-3AD203B41FA5}">
                      <a16:colId xmlns:a16="http://schemas.microsoft.com/office/drawing/2014/main" xmlns="" val="515521467"/>
                    </a:ext>
                  </a:extLst>
                </a:gridCol>
                <a:gridCol w="1380315">
                  <a:extLst>
                    <a:ext uri="{9D8B030D-6E8A-4147-A177-3AD203B41FA5}">
                      <a16:colId xmlns:a16="http://schemas.microsoft.com/office/drawing/2014/main" xmlns="" val="2504704266"/>
                    </a:ext>
                  </a:extLst>
                </a:gridCol>
                <a:gridCol w="916139">
                  <a:extLst>
                    <a:ext uri="{9D8B030D-6E8A-4147-A177-3AD203B41FA5}">
                      <a16:colId xmlns:a16="http://schemas.microsoft.com/office/drawing/2014/main" xmlns="" val="2074326521"/>
                    </a:ext>
                  </a:extLst>
                </a:gridCol>
              </a:tblGrid>
              <a:tr h="2372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ARV/POC Site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Baseline*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Target: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Progress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8129040"/>
                  </a:ext>
                </a:extLst>
              </a:tr>
              <a:tr h="237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Jun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Jul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Aug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Sep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Oct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Nov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Dec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Jan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Feb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Mar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Apr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May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061464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PH Savannakhet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1,367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1,422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1,323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1,323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100.5%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8455598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CH Setthathirath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2,736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2,845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2,884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2,884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136812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CH Mahosod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1,420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1,477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1,414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1,414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0196739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PH Luangprabang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2609673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PH Champasak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8735481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PH Bokeo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5084024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 PH Luangnamtha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0851217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 PH Khammuane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1435163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DH Tonpheung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8888333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PH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Huaphanh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5208281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CH Mittaphab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1971275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PH Saravanh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1261822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PH Oudomexai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0583154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DH songkhone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976181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PH Xainyabouli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8244505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PH Vientiane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7413725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PH Borlikhhamxai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9070809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PH Xiangkhouang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5413429"/>
                  </a:ext>
                </a:extLst>
              </a:tr>
              <a:tr h="2372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212529"/>
                          </a:solidFill>
                          <a:effectLst/>
                          <a:latin typeface="Phetsarath OT" panose="02000500000000000001" pitchFamily="2" charset="2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212529"/>
                          </a:solidFill>
                          <a:effectLst/>
                          <a:latin typeface="Phetsarath OT" panose="02000500000000000001" pitchFamily="2" charset="2"/>
                        </a:rPr>
                        <a:t>8,433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212529"/>
                          </a:solidFill>
                          <a:effectLst/>
                          <a:latin typeface="Phetsarath OT" panose="02000500000000000001" pitchFamily="2" charset="2"/>
                        </a:rPr>
                        <a:t>8,770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8,814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212529"/>
                          </a:solidFill>
                          <a:effectLst/>
                          <a:latin typeface="Phetsarath OT" panose="02000500000000000001" pitchFamily="2" charset="2"/>
                        </a:rPr>
                        <a:t>8,814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212529"/>
                          </a:solidFill>
                          <a:effectLst/>
                          <a:latin typeface="Phetsarath OT" panose="02000500000000000001" pitchFamily="2" charset="2"/>
                        </a:rPr>
                        <a:t>100.5%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697009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8B98B18-32CA-43AF-9228-411E01A6D696}"/>
              </a:ext>
            </a:extLst>
          </p:cNvPr>
          <p:cNvSpPr/>
          <p:nvPr/>
        </p:nvSpPr>
        <p:spPr>
          <a:xfrm>
            <a:off x="10843591" y="5813215"/>
            <a:ext cx="785766" cy="5665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8618" y="6341996"/>
            <a:ext cx="46051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Y1 target : + 1.7%= 7,744 /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8433 = (109%)</a:t>
            </a:r>
          </a:p>
        </p:txBody>
      </p:sp>
    </p:spTree>
    <p:extLst>
      <p:ext uri="{BB962C8B-B14F-4D97-AF65-F5344CB8AC3E}">
        <p14:creationId xmlns:p14="http://schemas.microsoft.com/office/powerpoint/2010/main" val="2033081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27" y="2862666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Budget  for DLI-K and Co-financing in Y2</a:t>
            </a:r>
          </a:p>
        </p:txBody>
      </p:sp>
    </p:spTree>
    <p:extLst>
      <p:ext uri="{BB962C8B-B14F-4D97-AF65-F5344CB8AC3E}">
        <p14:creationId xmlns:p14="http://schemas.microsoft.com/office/powerpoint/2010/main" val="2350734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Celling  Budget of DLI-K in 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Year 0 and Year1 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for CHAS  CSO </a:t>
            </a:r>
            <a:r>
              <a:rPr lang="lo-LA" sz="36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Phetsarath OT" panose="02000500000000000001" pitchFamily="2" charset="2"/>
              </a:rPr>
              <a:t/>
            </a:r>
            <a:br>
              <a:rPr lang="lo-LA" sz="36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Phetsarath OT" panose="02000500000000000001" pitchFamily="2" charset="2"/>
              </a:rPr>
            </a:b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7" t="31343" r="27834" b="27798"/>
          <a:stretch/>
        </p:blipFill>
        <p:spPr bwMode="auto">
          <a:xfrm>
            <a:off x="1201003" y="1269242"/>
            <a:ext cx="9826388" cy="52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492621" y="5950424"/>
            <a:ext cx="1624083" cy="6823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55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67" y="255944"/>
            <a:ext cx="10515600" cy="83587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lo-L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Co- financing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5" t="16697" r="26312" b="19633"/>
          <a:stretch/>
        </p:blipFill>
        <p:spPr bwMode="auto">
          <a:xfrm>
            <a:off x="504968" y="1228300"/>
            <a:ext cx="3220871" cy="492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1" t="19170" r="18392" b="17584"/>
          <a:stretch/>
        </p:blipFill>
        <p:spPr bwMode="auto">
          <a:xfrm>
            <a:off x="3671248" y="1228298"/>
            <a:ext cx="4213988" cy="547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71529" y="3999635"/>
            <a:ext cx="25290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182,655 $</a:t>
            </a:r>
          </a:p>
        </p:txBody>
      </p:sp>
      <p:sp>
        <p:nvSpPr>
          <p:cNvPr id="5" name="Left Arrow 4"/>
          <p:cNvSpPr/>
          <p:nvPr/>
        </p:nvSpPr>
        <p:spPr>
          <a:xfrm>
            <a:off x="7940883" y="399963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88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Y2</a:t>
            </a:r>
            <a:r>
              <a:rPr lang="lo-L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022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Co- financing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t="16406" r="18540" b="2865"/>
          <a:stretch/>
        </p:blipFill>
        <p:spPr bwMode="auto">
          <a:xfrm>
            <a:off x="791569" y="1581150"/>
            <a:ext cx="655347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53451" y="2703499"/>
            <a:ext cx="34671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Co-financing  Y2</a:t>
            </a:r>
          </a:p>
          <a:p>
            <a:r>
              <a:rPr lang="en-US" sz="3600" b="1" dirty="0"/>
              <a:t>  =   </a:t>
            </a:r>
            <a:r>
              <a:rPr lang="en-US" sz="3600" b="1" i="1" u="sng" dirty="0"/>
              <a:t>704,792  $</a:t>
            </a:r>
          </a:p>
        </p:txBody>
      </p:sp>
      <p:sp>
        <p:nvSpPr>
          <p:cNvPr id="6" name="Left Arrow 5"/>
          <p:cNvSpPr/>
          <p:nvPr/>
        </p:nvSpPr>
        <p:spPr>
          <a:xfrm rot="20324421">
            <a:off x="7193014" y="3569848"/>
            <a:ext cx="1182410" cy="3619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782051" y="3303663"/>
            <a:ext cx="3009900" cy="830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45048" y="5287054"/>
            <a:ext cx="4846952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This amount  was focus on Health product and equipment  procurement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submitted on March 2021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5400000">
            <a:off x="9881572" y="4485454"/>
            <a:ext cx="884275" cy="4352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82051" y="736979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Co- financing Y1 in letter was  </a:t>
            </a:r>
            <a:r>
              <a:rPr lang="en-US" dirty="0" err="1"/>
              <a:t>progess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3211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248" y="144408"/>
            <a:ext cx="10515600" cy="80152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Progress updated on Y2 co-financing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5386" y="1390486"/>
            <a:ext cx="3220872" cy="521526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MOH approved on 1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November 2021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list of health products (ARV, OI, Lab equipment and reagent were submitted to DPC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7" t="12284" r="34448" b="12716"/>
          <a:stretch/>
        </p:blipFill>
        <p:spPr bwMode="auto">
          <a:xfrm>
            <a:off x="220717" y="1261241"/>
            <a:ext cx="3988675" cy="506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6" t="11961" r="33602" b="14763"/>
          <a:stretch/>
        </p:blipFill>
        <p:spPr bwMode="auto">
          <a:xfrm>
            <a:off x="4020206" y="1261240"/>
            <a:ext cx="4257514" cy="511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7930055" y="3421117"/>
            <a:ext cx="695330" cy="10405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7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878" y="1825625"/>
            <a:ext cx="10385946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Areas of implementation for Key Pop  and ART sites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Indicators for FSW and MSM in year Y2 period on June2021- May2022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Progress report DLIK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 financing in Y2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C19RM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Challenges and Mitigation</a:t>
            </a:r>
          </a:p>
        </p:txBody>
      </p:sp>
    </p:spTree>
    <p:extLst>
      <p:ext uri="{BB962C8B-B14F-4D97-AF65-F5344CB8AC3E}">
        <p14:creationId xmlns:p14="http://schemas.microsoft.com/office/powerpoint/2010/main" val="2314847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61" y="2821722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DokChampa" panose="020B0604020202020204" pitchFamily="34" charset="-34"/>
              </a:rPr>
              <a:t/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DokChampa" panose="020B0604020202020204" pitchFamily="34" charset="-34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DokChampa" panose="020B0604020202020204" pitchFamily="34" charset="-34"/>
              </a:rPr>
              <a:t>Challenges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38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606"/>
            <a:ext cx="10515600" cy="468935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Corona virus 19(COVID-1) pandemic since 1 April 2020 the country was lock down, it have impacted to PLHIV patience and it hard to reach the target group  (Key population FSW and MSM) 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Entertainments, bar beers,  resorts, Massage shops, guesthouses, schools  those places were closed up service.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Transportation and travelling were restricted:  </a:t>
            </a:r>
          </a:p>
          <a:p>
            <a:pPr lvl="2"/>
            <a:r>
              <a:rPr lang="en-US" dirty="0">
                <a:latin typeface="Times New Roman" pitchFamily="18" charset="0"/>
                <a:cs typeface="Times New Roman" pitchFamily="18" charset="0"/>
              </a:rPr>
              <a:t> PLHIV could not come to pick up ARV at the  health facilities(ART).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dirty="0">
                <a:latin typeface="Times New Roman" pitchFamily="18" charset="0"/>
                <a:cs typeface="Times New Roman" pitchFamily="18" charset="0"/>
              </a:rPr>
              <a:t>Vulnerable people could not come to service for HIV testing and treatment.</a:t>
            </a:r>
          </a:p>
          <a:p>
            <a:pPr lvl="2"/>
            <a:r>
              <a:rPr lang="en-US" dirty="0">
                <a:latin typeface="Times New Roman" pitchFamily="18" charset="0"/>
                <a:cs typeface="Times New Roman" pitchFamily="18" charset="0"/>
              </a:rPr>
              <a:t> Patients are reluctant to come for health service at Health facilities.</a:t>
            </a:r>
          </a:p>
          <a:p>
            <a:pPr lvl="2"/>
            <a:r>
              <a:rPr lang="en-US" dirty="0">
                <a:latin typeface="Times New Roman" pitchFamily="18" charset="0"/>
                <a:cs typeface="Times New Roman" pitchFamily="18" charset="0"/>
              </a:rPr>
              <a:t>Increasing of PLHIV lost of follow up.</a:t>
            </a:r>
          </a:p>
        </p:txBody>
      </p:sp>
    </p:spTree>
    <p:extLst>
      <p:ext uri="{BB962C8B-B14F-4D97-AF65-F5344CB8AC3E}">
        <p14:creationId xmlns:p14="http://schemas.microsoft.com/office/powerpoint/2010/main" val="481736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282" y="1682921"/>
            <a:ext cx="2966881" cy="500602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Spa &amp; Beauty Massage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1" t="31750" r="16966" b="21516"/>
          <a:stretch/>
        </p:blipFill>
        <p:spPr bwMode="auto">
          <a:xfrm>
            <a:off x="491321" y="2404785"/>
            <a:ext cx="4940488" cy="283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8" t="10214" r="37273" b="31576"/>
          <a:stretch/>
        </p:blipFill>
        <p:spPr bwMode="auto">
          <a:xfrm>
            <a:off x="5759355" y="859809"/>
            <a:ext cx="4667535" cy="30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t="13014" r="3148" b="11800"/>
          <a:stretch/>
        </p:blipFill>
        <p:spPr bwMode="auto">
          <a:xfrm>
            <a:off x="5759355" y="4367284"/>
            <a:ext cx="4558352" cy="21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7797" y="142457"/>
            <a:ext cx="10022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HIV test for  FSW  in field during covid19 situation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49804" y="3949762"/>
            <a:ext cx="154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Rental room</a:t>
            </a:r>
          </a:p>
        </p:txBody>
      </p:sp>
    </p:spTree>
    <p:extLst>
      <p:ext uri="{BB962C8B-B14F-4D97-AF65-F5344CB8AC3E}">
        <p14:creationId xmlns:p14="http://schemas.microsoft.com/office/powerpoint/2010/main" val="1924159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54" y="1058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Challenges(continue..)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048" y="2320121"/>
            <a:ext cx="6387152" cy="3985145"/>
          </a:xfrm>
        </p:spPr>
        <p:txBody>
          <a:bodyPr>
            <a:normAutofit/>
          </a:bodyPr>
          <a:lstStyle/>
          <a:p>
            <a:r>
              <a:rPr lang="en-US" dirty="0"/>
              <a:t>DHIS2  needs to continue improved the system such as :</a:t>
            </a:r>
          </a:p>
          <a:p>
            <a:pPr lvl="1"/>
            <a:r>
              <a:rPr lang="en-US" sz="2000" dirty="0"/>
              <a:t>Adherence calculate it not match with ARV drug on hand’s PLHIV.</a:t>
            </a:r>
          </a:p>
          <a:p>
            <a:pPr lvl="1"/>
            <a:r>
              <a:rPr lang="en-US" sz="2000" dirty="0"/>
              <a:t>PLHIV Next appoint date did not save in system..</a:t>
            </a:r>
          </a:p>
          <a:p>
            <a:pPr lvl="1"/>
            <a:r>
              <a:rPr lang="en-US" sz="2000" dirty="0"/>
              <a:t>Daily ARV regiment dose</a:t>
            </a:r>
            <a:r>
              <a:rPr lang="lo-LA" sz="2000" dirty="0"/>
              <a:t> </a:t>
            </a:r>
            <a:r>
              <a:rPr lang="en-US" sz="2000" dirty="0"/>
              <a:t>missed on</a:t>
            </a:r>
            <a:r>
              <a:rPr lang="lo-LA" sz="2000" dirty="0"/>
              <a:t> </a:t>
            </a:r>
            <a:r>
              <a:rPr lang="en-US" sz="2000" dirty="0"/>
              <a:t>Event report</a:t>
            </a:r>
            <a:r>
              <a:rPr lang="lo-LA" sz="2000" dirty="0"/>
              <a:t> </a:t>
            </a:r>
            <a:r>
              <a:rPr lang="en-US" sz="2000" dirty="0"/>
              <a:t>page…………..</a:t>
            </a:r>
          </a:p>
          <a:p>
            <a:pPr lvl="1"/>
            <a:r>
              <a:rPr lang="en-US" sz="2000" dirty="0"/>
              <a:t>DHIS2 system have not opened box yet to accept the result of VL result from Gen X-pert…………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8" t="22201" r="15561" b="9516"/>
          <a:stretch/>
        </p:blipFill>
        <p:spPr bwMode="auto">
          <a:xfrm>
            <a:off x="300252" y="2134275"/>
            <a:ext cx="5063319" cy="453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" y="1333777"/>
            <a:ext cx="1205552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Request from 23 point  to DPC on Mach 2021  and 17 point July 2021  until now  it will continued  to fix on DHIS2 system 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45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882531"/>
              </p:ext>
            </p:extLst>
          </p:nvPr>
        </p:nvGraphicFramePr>
        <p:xfrm>
          <a:off x="696191" y="173657"/>
          <a:ext cx="10775374" cy="795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996">
                  <a:extLst>
                    <a:ext uri="{9D8B030D-6E8A-4147-A177-3AD203B41FA5}">
                      <a16:colId xmlns:a16="http://schemas.microsoft.com/office/drawing/2014/main" xmlns="" val="2395227004"/>
                    </a:ext>
                  </a:extLst>
                </a:gridCol>
                <a:gridCol w="2412640">
                  <a:extLst>
                    <a:ext uri="{9D8B030D-6E8A-4147-A177-3AD203B41FA5}">
                      <a16:colId xmlns:a16="http://schemas.microsoft.com/office/drawing/2014/main" xmlns="" val="3942387803"/>
                    </a:ext>
                  </a:extLst>
                </a:gridCol>
                <a:gridCol w="7222738">
                  <a:extLst>
                    <a:ext uri="{9D8B030D-6E8A-4147-A177-3AD203B41FA5}">
                      <a16:colId xmlns:a16="http://schemas.microsoft.com/office/drawing/2014/main" xmlns="" val="2104455418"/>
                    </a:ext>
                  </a:extLst>
                </a:gridCol>
              </a:tblGrid>
              <a:tr h="306254">
                <a:tc gridSpan="3"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 risks to HIV Grant: FSW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5946776"/>
                  </a:ext>
                </a:extLst>
              </a:tr>
              <a:tr h="255212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Mitigation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 management actions during COVID-19</a:t>
                      </a:r>
                      <a:endParaRPr lang="en-US" sz="1400" b="1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5940061"/>
                  </a:ext>
                </a:extLst>
              </a:tr>
              <a:tr h="4313083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Hidden high-risk populations FSW not being reached for VCT  and services (Covid19 pandemic)</a:t>
                      </a:r>
                    </a:p>
                    <a:p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(June-Oct/2021)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thaiDist"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0" pitchFamily="2" charset="0"/>
                        <a:cs typeface="Phetsarath OT" panose="02000500000000000000" pitchFamily="2" charset="0"/>
                        <a:sym typeface="Wingdings" panose="05000000000000000000" pitchFamily="2" charset="2"/>
                      </a:endParaRPr>
                    </a:p>
                    <a:p>
                      <a:pPr marL="285750" lvl="0" indent="-285750" algn="thaiDist">
                        <a:buFont typeface="Wingdings"/>
                        <a:buChar char="è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0" pitchFamily="2" charset="0"/>
                          <a:ea typeface="Phetsarath OT" panose="02000500000000000001" pitchFamily="2" charset="2"/>
                          <a:cs typeface="Phetsarath OT" panose="02000500000000000000" pitchFamily="2" charset="0"/>
                        </a:rPr>
                        <a:t>Developing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0" pitchFamily="2" charset="0"/>
                          <a:ea typeface="Phetsarath OT" panose="02000500000000000001" pitchFamily="2" charset="2"/>
                          <a:cs typeface="Phetsarath OT" panose="02000500000000000000" pitchFamily="2" charset="0"/>
                        </a:rPr>
                        <a:t>  mechanism to reach the hidden of FSW. 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0" pitchFamily="2" charset="0"/>
                        <a:ea typeface="Phetsarath OT" panose="02000500000000000001" pitchFamily="2" charset="2"/>
                        <a:cs typeface="Phetsarath OT" panose="02000500000000000000" pitchFamily="2" charset="0"/>
                      </a:endParaRPr>
                    </a:p>
                    <a:p>
                      <a:pPr marL="285750" lvl="0" indent="-285750" algn="thaiDist">
                        <a:buFont typeface="Wingdings" panose="05000000000000000000" pitchFamily="2" charset="2"/>
                        <a:buChar char="è"/>
                      </a:pP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0" pitchFamily="2" charset="0"/>
                        <a:cs typeface="Phetsarath OT" panose="02000500000000000000" pitchFamily="2" charset="0"/>
                        <a:sym typeface="Wingdings" panose="05000000000000000000" pitchFamily="2" charset="2"/>
                      </a:endParaRPr>
                    </a:p>
                    <a:p>
                      <a:pPr marL="285750" lvl="0" indent="-285750" algn="thaiDist">
                        <a:buFont typeface="Wingdings" panose="05000000000000000000" pitchFamily="2" charset="2"/>
                        <a:buChar char="è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0" pitchFamily="2" charset="0"/>
                          <a:cs typeface="Phetsarath OT" panose="02000500000000000000" pitchFamily="2" charset="0"/>
                          <a:sym typeface="Wingdings" panose="05000000000000000000" pitchFamily="2" charset="2"/>
                        </a:rPr>
                        <a:t>Using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0" pitchFamily="2" charset="0"/>
                          <a:cs typeface="Phetsarath OT" panose="02000500000000000000" pitchFamily="2" charset="0"/>
                          <a:sym typeface="Wingdings" panose="05000000000000000000" pitchFamily="2" charset="2"/>
                        </a:rPr>
                        <a:t>  social media to promote and link  with network to access key population and HIV testing</a:t>
                      </a:r>
                      <a:endParaRPr lang="lo-LA" sz="1400" dirty="0">
                        <a:solidFill>
                          <a:schemeClr val="tx1"/>
                        </a:solidFill>
                        <a:latin typeface="Phetsarath OT" panose="02000500000000000000" pitchFamily="2" charset="0"/>
                        <a:cs typeface="Phetsarath OT" panose="02000500000000000000" pitchFamily="2" charset="0"/>
                        <a:sym typeface="Wingdings" panose="05000000000000000000" pitchFamily="2" charset="2"/>
                      </a:endParaRPr>
                    </a:p>
                    <a:p>
                      <a:pPr marL="285750" lvl="0" indent="-285750" algn="thaiDist">
                        <a:buFont typeface="Wingdings" panose="05000000000000000000" pitchFamily="2" charset="2"/>
                        <a:buChar char="è"/>
                      </a:pPr>
                      <a:endParaRPr lang="lo-LA" sz="1400" dirty="0">
                        <a:latin typeface="Phetsarath OT" panose="02000500000000000000" pitchFamily="2" charset="0"/>
                        <a:cs typeface="Phetsarath OT" panose="02000500000000000000" pitchFamily="2" charset="0"/>
                        <a:sym typeface="Wingdings" panose="05000000000000000000" pitchFamily="2" charset="2"/>
                      </a:endParaRPr>
                    </a:p>
                    <a:p>
                      <a:pPr marL="285750" lvl="0" indent="-285750" algn="thaiDist">
                        <a:buFont typeface="Wingdings" panose="05000000000000000000" pitchFamily="2" charset="2"/>
                        <a:buChar char="è"/>
                      </a:pPr>
                      <a:endParaRPr lang="en-US" sz="1400" strike="noStrike" dirty="0">
                        <a:latin typeface="Phetsarath OT" panose="02000500000000000000" pitchFamily="2" charset="0"/>
                        <a:ea typeface="Phetsarath OT" panose="02000500000000000001" pitchFamily="2" charset="2"/>
                        <a:cs typeface="Phetsarath OT" panose="020005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thaiDist">
                        <a:buFont typeface="+mj-lt"/>
                        <a:buAutoNum type="arabicPeriod"/>
                      </a:pPr>
                      <a:r>
                        <a:rPr lang="en-US" sz="1800" baseline="0" dirty="0">
                          <a:solidFill>
                            <a:srgbClr val="0070C0"/>
                          </a:solidFill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Strengthening the closed coordination, collaboration and plan due to Covid-19 situation among CHAS, PCCAs/DCCAs, PE and CSOs to fit the real time situation.</a:t>
                      </a:r>
                    </a:p>
                    <a:p>
                      <a:pPr marL="228600" lvl="0" indent="-228600" algn="thaiDist">
                        <a:buFont typeface="+mj-lt"/>
                        <a:buAutoNum type="arabicPeriod"/>
                      </a:pPr>
                      <a:endParaRPr lang="en-US" sz="1800" baseline="0" dirty="0">
                        <a:solidFill>
                          <a:srgbClr val="0070C0"/>
                        </a:solidFill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  <a:p>
                      <a:pPr marL="228600" lvl="0" indent="-228600" algn="thaiDist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latin typeface="Phetsarath OT" panose="02000500000000000000" pitchFamily="2" charset="0"/>
                          <a:ea typeface="Phetsarath OT" panose="02000500000000000001" pitchFamily="2" charset="2"/>
                          <a:cs typeface="Phetsarath OT" panose="02000500000000000000" pitchFamily="2" charset="0"/>
                        </a:rPr>
                        <a:t>Continuing</a:t>
                      </a:r>
                      <a:r>
                        <a:rPr lang="en-US" sz="1800" baseline="0" dirty="0">
                          <a:solidFill>
                            <a:srgbClr val="0070C0"/>
                          </a:solidFill>
                          <a:latin typeface="Phetsarath OT" panose="02000500000000000000" pitchFamily="2" charset="0"/>
                          <a:ea typeface="Phetsarath OT" panose="02000500000000000001" pitchFamily="2" charset="2"/>
                          <a:cs typeface="Phetsarath OT" panose="02000500000000000000" pitchFamily="2" charset="0"/>
                        </a:rPr>
                        <a:t> the  implementation of activities on raising awareness and providing mobile HIV testing services  at the sites and hotspots.</a:t>
                      </a:r>
                    </a:p>
                    <a:p>
                      <a:pPr marL="228600" lvl="0" indent="-228600" algn="thaiDist">
                        <a:buFont typeface="+mj-lt"/>
                        <a:buAutoNum type="arabicPeriod"/>
                      </a:pPr>
                      <a:endParaRPr lang="en-US" sz="1800" dirty="0">
                        <a:solidFill>
                          <a:srgbClr val="0070C0"/>
                        </a:solidFill>
                        <a:latin typeface="Phetsarath OT" panose="02000500000000000000" pitchFamily="2" charset="0"/>
                        <a:ea typeface="Phetsarath OT" panose="02000500000000000001" pitchFamily="2" charset="2"/>
                        <a:cs typeface="Phetsarath OT" panose="02000500000000000000" pitchFamily="2" charset="0"/>
                      </a:endParaRPr>
                    </a:p>
                    <a:p>
                      <a:pPr marL="228600" lvl="0" indent="-228600" algn="thaiDist">
                        <a:buFont typeface="+mj-lt"/>
                        <a:buAutoNum type="arabicPeriod"/>
                      </a:pPr>
                      <a:endParaRPr lang="en-US" sz="400" dirty="0">
                        <a:solidFill>
                          <a:srgbClr val="0070C0"/>
                        </a:solidFill>
                        <a:latin typeface="Phetsarath OT" panose="02000500000000000000" pitchFamily="2" charset="0"/>
                        <a:ea typeface="Phetsarath OT" panose="02000500000000000001" pitchFamily="2" charset="2"/>
                        <a:cs typeface="Phetsarath OT" panose="02000500000000000000" pitchFamily="2" charset="0"/>
                      </a:endParaRPr>
                    </a:p>
                    <a:p>
                      <a:pPr marL="228600" lvl="0" indent="-228600" algn="thaiDist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Increasing</a:t>
                      </a:r>
                      <a:r>
                        <a:rPr lang="en-US" sz="1800" baseline="0" dirty="0">
                          <a:solidFill>
                            <a:srgbClr val="0070C0"/>
                          </a:solidFill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 the frequency to reach FWS in collaboration with the national and local TASK Force Committee against Covid-19 to find the way how to access to key population.</a:t>
                      </a:r>
                    </a:p>
                    <a:p>
                      <a:pPr marL="0" lvl="0" indent="0" algn="thaiDist">
                        <a:buFont typeface="+mj-lt"/>
                        <a:buNone/>
                      </a:pPr>
                      <a:endParaRPr lang="en-US" sz="1800" baseline="0" dirty="0">
                        <a:solidFill>
                          <a:srgbClr val="0070C0"/>
                        </a:solidFill>
                        <a:latin typeface="Phetsarath OT" panose="02000500000000000000" pitchFamily="2" charset="0"/>
                        <a:cs typeface="Phetsarath OT" panose="02000500000000000000" pitchFamily="2" charset="0"/>
                      </a:endParaRPr>
                    </a:p>
                    <a:p>
                      <a:pPr marL="228600" lvl="0" indent="-228600" algn="thaiDist">
                        <a:buFont typeface="+mj-lt"/>
                        <a:buAutoNum type="arabicPeriod"/>
                      </a:pPr>
                      <a:endParaRPr lang="en-US" sz="400" dirty="0">
                        <a:solidFill>
                          <a:srgbClr val="0070C0"/>
                        </a:solidFill>
                        <a:latin typeface="Phetsarath OT" panose="02000500000000000000" pitchFamily="2" charset="0"/>
                        <a:ea typeface="Phetsarath OT" panose="02000500000000000001" pitchFamily="2" charset="2"/>
                        <a:cs typeface="Phetsarath OT" panose="02000500000000000000" pitchFamily="2" charset="0"/>
                      </a:endParaRP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latin typeface="Phetsarath OT" panose="02000500000000000000" pitchFamily="2" charset="0"/>
                          <a:ea typeface="Phetsarath OT" panose="02000500000000000001" pitchFamily="2" charset="2"/>
                          <a:cs typeface="Phetsarath OT" panose="02000500000000000000" pitchFamily="2" charset="0"/>
                        </a:rPr>
                        <a:t>4. Recommending</a:t>
                      </a:r>
                      <a:r>
                        <a:rPr lang="en-US" sz="1800" baseline="0" dirty="0">
                          <a:solidFill>
                            <a:srgbClr val="0070C0"/>
                          </a:solidFill>
                          <a:latin typeface="Phetsarath OT" panose="02000500000000000000" pitchFamily="2" charset="0"/>
                          <a:ea typeface="Phetsarath OT" panose="02000500000000000001" pitchFamily="2" charset="2"/>
                          <a:cs typeface="Phetsarath OT" panose="02000500000000000000" pitchFamily="2" charset="0"/>
                        </a:rPr>
                        <a:t> and providing the team at the implemented sites on the   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rgbClr val="0070C0"/>
                          </a:solidFill>
                          <a:latin typeface="Phetsarath OT" panose="02000500000000000000" pitchFamily="2" charset="0"/>
                          <a:ea typeface="Phetsarath OT" panose="02000500000000000001" pitchFamily="2" charset="2"/>
                          <a:cs typeface="Phetsarath OT" panose="02000500000000000000" pitchFamily="2" charset="0"/>
                        </a:rPr>
                        <a:t>     national guidelines of the prevention and control Covid-19.  All should be 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rgbClr val="0070C0"/>
                          </a:solidFill>
                          <a:latin typeface="Phetsarath OT" panose="02000500000000000000" pitchFamily="2" charset="0"/>
                          <a:ea typeface="Phetsarath OT" panose="02000500000000000001" pitchFamily="2" charset="2"/>
                          <a:cs typeface="Phetsarath OT" panose="02000500000000000000" pitchFamily="2" charset="0"/>
                        </a:rPr>
                        <a:t>     healthy and safe.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5.</a:t>
                      </a:r>
                      <a:r>
                        <a:rPr lang="en-US" sz="1800" baseline="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Closely monitoring</a:t>
                      </a:r>
                      <a:r>
                        <a:rPr lang="en-US" sz="1800" baseline="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activities   and  ensuring data entry through DHIS2 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   system.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3532600"/>
                  </a:ext>
                </a:extLst>
              </a:tr>
              <a:tr h="1308144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thaiDist">
                        <a:buFont typeface="Wingdings" panose="05000000000000000000" pitchFamily="2" charset="2"/>
                        <a:buChar char="è"/>
                      </a:pPr>
                      <a:endParaRPr lang="en-US" sz="1400" strike="noStrike" dirty="0">
                        <a:latin typeface="Phetsarath OT" panose="02000500000000000000" pitchFamily="2" charset="0"/>
                        <a:ea typeface="Phetsarath OT" panose="02000500000000000001" pitchFamily="2" charset="2"/>
                        <a:cs typeface="Phetsarath OT" panose="020005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FFDA-8C2C-4CDD-9B52-550DAAD6F22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91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532718"/>
              </p:ext>
            </p:extLst>
          </p:nvPr>
        </p:nvGraphicFramePr>
        <p:xfrm>
          <a:off x="409435" y="163771"/>
          <a:ext cx="11477766" cy="6472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126">
                  <a:extLst>
                    <a:ext uri="{9D8B030D-6E8A-4147-A177-3AD203B41FA5}">
                      <a16:colId xmlns:a16="http://schemas.microsoft.com/office/drawing/2014/main" xmlns="" val="2395227004"/>
                    </a:ext>
                  </a:extLst>
                </a:gridCol>
                <a:gridCol w="2872266">
                  <a:extLst>
                    <a:ext uri="{9D8B030D-6E8A-4147-A177-3AD203B41FA5}">
                      <a16:colId xmlns:a16="http://schemas.microsoft.com/office/drawing/2014/main" xmlns="" val="3942387803"/>
                    </a:ext>
                  </a:extLst>
                </a:gridCol>
                <a:gridCol w="7346374">
                  <a:extLst>
                    <a:ext uri="{9D8B030D-6E8A-4147-A177-3AD203B41FA5}">
                      <a16:colId xmlns:a16="http://schemas.microsoft.com/office/drawing/2014/main" xmlns="" val="2104455418"/>
                    </a:ext>
                  </a:extLst>
                </a:gridCol>
              </a:tblGrid>
              <a:tr h="356703">
                <a:tc gridSpan="3"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 risks to HIV Grant: MSM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5946776"/>
                  </a:ext>
                </a:extLst>
              </a:tr>
              <a:tr h="505330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Mitigation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 management actions_ Covid19 Pandemic</a:t>
                      </a:r>
                      <a:endParaRPr lang="en-US" sz="1400" dirty="0"/>
                    </a:p>
                    <a:p>
                      <a:pPr algn="ctr"/>
                      <a:endParaRPr lang="en-US" sz="1400" b="1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5940061"/>
                  </a:ext>
                </a:extLst>
              </a:tr>
              <a:tr h="5588352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Hidden high-risk populations MSM not being reached for VCT  and services (Covid19 pandemic)</a:t>
                      </a:r>
                    </a:p>
                    <a:p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(June-Oct/2021)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thaiDist">
                        <a:buFont typeface="Wingdings" panose="05000000000000000000" pitchFamily="2" charset="2"/>
                        <a:buChar char="Ø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0" pitchFamily="2" charset="0"/>
                          <a:cs typeface="Phetsarath OT" panose="02000500000000000000" pitchFamily="2" charset="0"/>
                          <a:sym typeface="Wingdings" panose="05000000000000000000" pitchFamily="2" charset="2"/>
                        </a:rPr>
                        <a:t>Continuing to strengthen strategy for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0" pitchFamily="2" charset="0"/>
                          <a:cs typeface="Phetsarath OT" panose="02000500000000000000" pitchFamily="2" charset="0"/>
                          <a:sym typeface="Wingdings" panose="05000000000000000000" pitchFamily="2" charset="2"/>
                        </a:rPr>
                        <a:t> reaching MSM and providing health services.</a:t>
                      </a:r>
                    </a:p>
                    <a:p>
                      <a:pPr marL="285750" lvl="0" indent="-285750" algn="thaiDist">
                        <a:buFont typeface="Wingdings" panose="05000000000000000000" pitchFamily="2" charset="2"/>
                        <a:buChar char="Ø"/>
                      </a:pPr>
                      <a:endParaRPr lang="lo-LA" sz="1400" dirty="0">
                        <a:solidFill>
                          <a:schemeClr val="tx1"/>
                        </a:solidFill>
                        <a:latin typeface="Phetsarath OT" panose="02000500000000000000" pitchFamily="2" charset="0"/>
                        <a:cs typeface="Phetsarath OT" panose="02000500000000000000" pitchFamily="2" charset="0"/>
                        <a:sym typeface="Wingdings" panose="05000000000000000000" pitchFamily="2" charset="2"/>
                      </a:endParaRPr>
                    </a:p>
                    <a:p>
                      <a:pPr marL="285750" lvl="0" indent="-285750" algn="thaiDist">
                        <a:buFont typeface="Wingdings" panose="05000000000000000000" pitchFamily="2" charset="2"/>
                        <a:buChar char="Ø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0" pitchFamily="2" charset="0"/>
                          <a:cs typeface="Phetsarath OT" panose="02000500000000000000" pitchFamily="2" charset="0"/>
                          <a:sym typeface="Wingdings" panose="05000000000000000000" pitchFamily="2" charset="2"/>
                        </a:rPr>
                        <a:t>Improving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0" pitchFamily="2" charset="0"/>
                          <a:cs typeface="Phetsarath OT" panose="02000500000000000000" pitchFamily="2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0" pitchFamily="2" charset="0"/>
                          <a:cs typeface="Phetsarath OT" panose="02000500000000000000" pitchFamily="2" charset="0"/>
                          <a:sym typeface="Wingdings" panose="05000000000000000000" pitchFamily="2" charset="2"/>
                        </a:rPr>
                        <a:t>Index testing activities</a:t>
                      </a:r>
                      <a:endParaRPr lang="lo-LA" sz="1400" dirty="0">
                        <a:solidFill>
                          <a:schemeClr val="tx1"/>
                        </a:solidFill>
                        <a:latin typeface="Phetsarath OT" panose="02000500000000000000" pitchFamily="2" charset="0"/>
                        <a:cs typeface="Phetsarath OT" panose="02000500000000000000" pitchFamily="2" charset="0"/>
                        <a:sym typeface="Wingdings" panose="05000000000000000000" pitchFamily="2" charset="2"/>
                      </a:endParaRPr>
                    </a:p>
                    <a:p>
                      <a:pPr marL="0" lvl="0" indent="0" algn="thaiDist">
                        <a:buFont typeface="Wingdings" panose="05000000000000000000" pitchFamily="2" charset="2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0" pitchFamily="2" charset="0"/>
                        <a:cs typeface="Phetsarath OT" panose="02000500000000000000" pitchFamily="2" charset="0"/>
                        <a:sym typeface="Wingdings" panose="05000000000000000000" pitchFamily="2" charset="2"/>
                      </a:endParaRPr>
                    </a:p>
                    <a:p>
                      <a:pPr marL="285750" marR="0" lvl="0" indent="-2857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0" pitchFamily="2" charset="0"/>
                          <a:cs typeface="Phetsarath OT" panose="02000500000000000000" pitchFamily="2" charset="0"/>
                          <a:sym typeface="Wingdings" panose="05000000000000000000" pitchFamily="2" charset="2"/>
                        </a:rPr>
                        <a:t>Using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0" pitchFamily="2" charset="0"/>
                          <a:cs typeface="Phetsarath OT" panose="02000500000000000000" pitchFamily="2" charset="0"/>
                          <a:sym typeface="Wingdings" panose="05000000000000000000" pitchFamily="2" charset="2"/>
                        </a:rPr>
                        <a:t> social media and linking  with network to promote and access the   HIV testing</a:t>
                      </a:r>
                      <a:endParaRPr lang="lo-LA" sz="1400" dirty="0">
                        <a:solidFill>
                          <a:schemeClr val="tx1"/>
                        </a:solidFill>
                        <a:latin typeface="Phetsarath OT" panose="02000500000000000000" pitchFamily="2" charset="0"/>
                        <a:cs typeface="Phetsarath OT" panose="02000500000000000000" pitchFamily="2" charset="0"/>
                        <a:sym typeface="Wingdings" panose="05000000000000000000" pitchFamily="2" charset="2"/>
                      </a:endParaRPr>
                    </a:p>
                    <a:p>
                      <a:pPr marL="0" lvl="0" indent="0" algn="thaiDist">
                        <a:buFont typeface="Wingdings" panose="05000000000000000000" pitchFamily="2" charset="2"/>
                        <a:buNone/>
                      </a:pPr>
                      <a:endParaRPr lang="lo-LA" sz="1400" dirty="0">
                        <a:solidFill>
                          <a:schemeClr val="tx1"/>
                        </a:solidFill>
                        <a:latin typeface="Phetsarath OT" panose="02000500000000000000" pitchFamily="2" charset="0"/>
                        <a:cs typeface="Phetsarath OT" panose="02000500000000000000" pitchFamily="2" charset="0"/>
                        <a:sym typeface="Wingdings" panose="05000000000000000000" pitchFamily="2" charset="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buFont typeface="+mj-lt"/>
                        <a:buAutoNum type="arabicPeriod"/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Consultation with partners at Provincial level and PCCAs</a:t>
                      </a:r>
                      <a:r>
                        <a:rPr lang="en-US" sz="1600" baseline="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for the guidance and set up plan to reach MSM target </a:t>
                      </a:r>
                    </a:p>
                    <a:p>
                      <a:pPr lvl="0" algn="just">
                        <a:buFont typeface="+mj-lt"/>
                        <a:buAutoNum type="arabicPeriod"/>
                      </a:pPr>
                      <a:endParaRPr lang="en-US" sz="1600" dirty="0">
                        <a:solidFill>
                          <a:srgbClr val="0070C0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lvl="0" algn="just">
                        <a:buFont typeface="+mj-lt"/>
                        <a:buAutoNum type="arabicPeriod"/>
                      </a:pPr>
                      <a:endParaRPr lang="en-US" sz="800" dirty="0">
                        <a:solidFill>
                          <a:srgbClr val="0070C0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Phetsarath OT" panose="02000500000000000000" pitchFamily="2" charset="0"/>
                          <a:cs typeface="Phetsarath OT" panose="02000500000000000000" pitchFamily="2" charset="0"/>
                          <a:sym typeface="Wingdings" panose="05000000000000000000" pitchFamily="2" charset="2"/>
                        </a:rPr>
                        <a:t> Using</a:t>
                      </a:r>
                      <a:r>
                        <a:rPr lang="en-US" sz="1600" baseline="0" dirty="0">
                          <a:solidFill>
                            <a:srgbClr val="0070C0"/>
                          </a:solidFill>
                          <a:latin typeface="Phetsarath OT" panose="02000500000000000000" pitchFamily="2" charset="0"/>
                          <a:cs typeface="Phetsarath OT" panose="02000500000000000000" pitchFamily="2" charset="0"/>
                          <a:sym typeface="Wingdings" panose="05000000000000000000" pitchFamily="2" charset="2"/>
                        </a:rPr>
                        <a:t> Social media or online network (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WhatsApp, Facebook, MSM application group)</a:t>
                      </a:r>
                      <a:r>
                        <a:rPr lang="en-US" sz="1600" baseline="0" dirty="0">
                          <a:solidFill>
                            <a:srgbClr val="0070C0"/>
                          </a:solidFill>
                          <a:latin typeface="Phetsarath OT" panose="02000500000000000000" pitchFamily="2" charset="0"/>
                          <a:cs typeface="Phetsarath OT" panose="02000500000000000000" pitchFamily="2" charset="0"/>
                          <a:sym typeface="Wingdings" panose="05000000000000000000" pitchFamily="2" charset="2"/>
                        </a:rPr>
                        <a:t> to promote and access HIV testing and </a:t>
                      </a:r>
                      <a:r>
                        <a:rPr lang="en-US" sz="1600" baseline="0" dirty="0" err="1">
                          <a:solidFill>
                            <a:srgbClr val="0070C0"/>
                          </a:solidFill>
                          <a:latin typeface="Phetsarath OT" panose="02000500000000000000" pitchFamily="2" charset="0"/>
                          <a:cs typeface="Phetsarath OT" panose="02000500000000000000" pitchFamily="2" charset="0"/>
                          <a:sym typeface="Wingdings" panose="05000000000000000000" pitchFamily="2" charset="2"/>
                        </a:rPr>
                        <a:t>PrEP</a:t>
                      </a:r>
                      <a:r>
                        <a:rPr lang="en-US" sz="1600" baseline="0" dirty="0">
                          <a:solidFill>
                            <a:srgbClr val="0070C0"/>
                          </a:solidFill>
                          <a:latin typeface="Phetsarath OT" panose="02000500000000000000" pitchFamily="2" charset="0"/>
                          <a:cs typeface="Phetsarath OT" panose="02000500000000000000" pitchFamily="2" charset="0"/>
                          <a:sym typeface="Wingdings" panose="05000000000000000000" pitchFamily="2" charset="2"/>
                        </a:rPr>
                        <a:t> for key population such MSM.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lo-LA" sz="1600" dirty="0">
                        <a:solidFill>
                          <a:srgbClr val="0070C0"/>
                        </a:solidFill>
                        <a:latin typeface="Phetsarath OT" panose="02000500000000000000" pitchFamily="2" charset="0"/>
                        <a:cs typeface="Phetsarath OT" panose="02000500000000000000" pitchFamily="2" charset="0"/>
                        <a:sym typeface="Wingdings" panose="05000000000000000000" pitchFamily="2" charset="2"/>
                      </a:endParaRPr>
                    </a:p>
                    <a:p>
                      <a:pPr lvl="0" algn="just">
                        <a:buFont typeface="+mj-lt"/>
                        <a:buNone/>
                      </a:pPr>
                      <a:endParaRPr lang="en-US" sz="1000" dirty="0">
                        <a:solidFill>
                          <a:srgbClr val="0070C0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lvl="0" algn="just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3. Training</a:t>
                      </a:r>
                      <a:r>
                        <a:rPr lang="en-US" sz="1600" baseline="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-Retraining Peers and field teams on the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Implementation of </a:t>
                      </a:r>
                      <a:r>
                        <a:rPr lang="en-US" sz="1600" baseline="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index testing and </a:t>
                      </a:r>
                      <a:r>
                        <a:rPr lang="en-US" sz="1600" baseline="0" dirty="0" err="1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PrEP.</a:t>
                      </a:r>
                      <a:endParaRPr lang="en-US" sz="1600" baseline="0" dirty="0">
                        <a:solidFill>
                          <a:srgbClr val="0070C0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lvl="0" algn="just">
                        <a:buFont typeface="+mj-lt"/>
                        <a:buNone/>
                      </a:pPr>
                      <a:endParaRPr lang="en-US" sz="1000" dirty="0">
                        <a:solidFill>
                          <a:srgbClr val="0070C0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lvl="0" algn="l">
                        <a:buFont typeface="+mj-lt"/>
                        <a:buNone/>
                      </a:pPr>
                      <a:r>
                        <a:rPr lang="en-US" sz="1600" baseline="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4. Improving coordination and collaboration between outreach activity teams  and health care providers at health facilities on HIV testing and referral to ART sites.</a:t>
                      </a:r>
                      <a:endParaRPr lang="en-US" sz="1600" dirty="0">
                        <a:solidFill>
                          <a:srgbClr val="0070C0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lvl="0" algn="just">
                        <a:buFont typeface="+mj-lt"/>
                        <a:buNone/>
                      </a:pPr>
                      <a:endParaRPr lang="en-US" sz="1600" dirty="0">
                        <a:solidFill>
                          <a:srgbClr val="0070C0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Phetsarath OT" panose="02000500000000000000" pitchFamily="2" charset="0"/>
                          <a:ea typeface="Phetsarath OT" panose="02000500000000000001" pitchFamily="2" charset="2"/>
                          <a:cs typeface="Phetsarath OT" panose="02000500000000000000" pitchFamily="2" charset="0"/>
                        </a:rPr>
                        <a:t>5.Using safety</a:t>
                      </a:r>
                      <a:r>
                        <a:rPr lang="en-US" sz="1600" baseline="0" dirty="0">
                          <a:solidFill>
                            <a:srgbClr val="0070C0"/>
                          </a:solidFill>
                          <a:latin typeface="Phetsarath OT" panose="02000500000000000000" pitchFamily="2" charset="0"/>
                          <a:ea typeface="Phetsarath OT" panose="02000500000000000001" pitchFamily="2" charset="2"/>
                          <a:cs typeface="Phetsarath OT" panose="02000500000000000000" pitchFamily="2" charset="0"/>
                        </a:rPr>
                        <a:t> IPC equipment during implemented activities such as 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Phetsarath OT" panose="02000500000000000000" pitchFamily="2" charset="0"/>
                          <a:ea typeface="Phetsarath OT" panose="02000500000000000001" pitchFamily="2" charset="2"/>
                          <a:cs typeface="Phetsarath OT" panose="02000500000000000000" pitchFamily="2" charset="0"/>
                        </a:rPr>
                        <a:t>PPE,</a:t>
                      </a:r>
                      <a:r>
                        <a:rPr lang="en-US" sz="1600" baseline="0" dirty="0">
                          <a:solidFill>
                            <a:srgbClr val="0070C0"/>
                          </a:solidFill>
                          <a:latin typeface="Phetsarath OT" panose="02000500000000000000" pitchFamily="2" charset="0"/>
                          <a:ea typeface="Phetsarath OT" panose="02000500000000000001" pitchFamily="2" charset="2"/>
                          <a:cs typeface="Phetsarath OT" panose="02000500000000000000" pitchFamily="2" charset="0"/>
                        </a:rPr>
                        <a:t> mask, alcohol, gloves, self-face cap….for Peers.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baseline="0" dirty="0">
                        <a:solidFill>
                          <a:srgbClr val="0070C0"/>
                        </a:solidFill>
                        <a:latin typeface="Phetsarath OT" panose="02000500000000000000" pitchFamily="2" charset="0"/>
                        <a:ea typeface="Phetsarath OT" panose="02000500000000000001" pitchFamily="2" charset="2"/>
                        <a:cs typeface="Phetsarath OT" panose="02000500000000000000" pitchFamily="2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0070C0"/>
                          </a:solidFill>
                          <a:latin typeface="Phetsarath OT" panose="02000500000000000000" pitchFamily="2" charset="0"/>
                          <a:ea typeface="Phetsarath OT" panose="02000500000000000001" pitchFamily="2" charset="2"/>
                          <a:cs typeface="Phetsarath OT" panose="02000500000000000000" pitchFamily="2" charset="0"/>
                        </a:rPr>
                        <a:t>6. 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Closely monitoring</a:t>
                      </a:r>
                      <a:r>
                        <a:rPr lang="en-US" sz="1600" baseline="0" dirty="0">
                          <a:solidFill>
                            <a:srgbClr val="0070C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activities   and  ensuring data entry through DHIS2 system.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FF0000"/>
                        </a:solidFill>
                        <a:latin typeface="Phetsarath OT" panose="02000500000000000000" pitchFamily="2" charset="0"/>
                        <a:ea typeface="Phetsarath OT" panose="02000500000000000001" pitchFamily="2" charset="2"/>
                        <a:cs typeface="Phetsarath OT" panose="020005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35326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FFDA-8C2C-4CDD-9B52-550DAAD6F22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51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966337"/>
              </p:ext>
            </p:extLst>
          </p:nvPr>
        </p:nvGraphicFramePr>
        <p:xfrm>
          <a:off x="0" y="280958"/>
          <a:ext cx="12192000" cy="5812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550">
                  <a:extLst>
                    <a:ext uri="{9D8B030D-6E8A-4147-A177-3AD203B41FA5}">
                      <a16:colId xmlns:a16="http://schemas.microsoft.com/office/drawing/2014/main" xmlns="" val="2395227004"/>
                    </a:ext>
                  </a:extLst>
                </a:gridCol>
                <a:gridCol w="2541375">
                  <a:extLst>
                    <a:ext uri="{9D8B030D-6E8A-4147-A177-3AD203B41FA5}">
                      <a16:colId xmlns:a16="http://schemas.microsoft.com/office/drawing/2014/main" xmlns="" val="3942387803"/>
                    </a:ext>
                  </a:extLst>
                </a:gridCol>
                <a:gridCol w="7771075">
                  <a:extLst>
                    <a:ext uri="{9D8B030D-6E8A-4147-A177-3AD203B41FA5}">
                      <a16:colId xmlns:a16="http://schemas.microsoft.com/office/drawing/2014/main" xmlns="" val="2104455418"/>
                    </a:ext>
                  </a:extLst>
                </a:gridCol>
              </a:tblGrid>
              <a:tr h="378576">
                <a:tc gridSpan="3"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 risks to HIV Grant: PLHIV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5946776"/>
                  </a:ext>
                </a:extLst>
              </a:tr>
              <a:tr h="53631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Mitigation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 management actions_ Covid19 Pandemic</a:t>
                      </a:r>
                      <a:endParaRPr lang="en-US" sz="1400" dirty="0">
                        <a:latin typeface="+mn-lt"/>
                      </a:endParaRPr>
                    </a:p>
                    <a:p>
                      <a:pPr algn="ctr"/>
                      <a:endParaRPr lang="en-US" sz="1400" b="1" dirty="0">
                        <a:latin typeface="+mn-lt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5940061"/>
                  </a:ext>
                </a:extLst>
              </a:tr>
              <a:tr h="4897827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Disruption to ARV pick up and Care seeking </a:t>
                      </a:r>
                      <a:r>
                        <a:rPr lang="lo-LA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due to COVID Lockdown 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 and peer-support for drug delivery to ensure continuity of HIV treatment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MMD Strategy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Phetsarath OT" panose="02000500000000000000" pitchFamily="2" charset="0"/>
                        <a:sym typeface="Wingdings" panose="05000000000000000000" pitchFamily="2" charset="2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Phetsarath OT" panose="02000500000000000000" pitchFamily="2" charset="0"/>
                        <a:sym typeface="Wingdings" panose="05000000000000000000" pitchFamily="2" charset="2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Phetsarath OT" panose="02000500000000000000" pitchFamily="2" charset="0"/>
                          <a:sym typeface="Wingdings" panose="05000000000000000000" pitchFamily="2" charset="2"/>
                        </a:rPr>
                        <a:t>Telehealth Provider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Phetsarath OT" panose="02000500000000000000" pitchFamily="2" charset="0"/>
                          <a:sym typeface="Wingdings" panose="05000000000000000000" pitchFamily="2" charset="2"/>
                        </a:rPr>
                        <a:t>Fast Track ARV pick up at ART sites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en-US" sz="1600" dirty="0">
                        <a:latin typeface="+mn-lt"/>
                        <a:cs typeface="Phetsarath OT" panose="02000500000000000000" pitchFamily="2" charset="0"/>
                        <a:sym typeface="Wingdings" panose="05000000000000000000" pitchFamily="2" charset="2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n-lt"/>
                          <a:cs typeface="Phetsarath OT" panose="02000500000000000000" pitchFamily="2" charset="0"/>
                          <a:sym typeface="Wingdings" panose="05000000000000000000" pitchFamily="2" charset="2"/>
                        </a:rPr>
                        <a:t>Scaling up Point of Care (POC) sites </a:t>
                      </a:r>
                      <a:endParaRPr lang="lo-LA" sz="1600" dirty="0">
                        <a:latin typeface="+mn-lt"/>
                        <a:cs typeface="Phetsarath OT" panose="02000500000000000000" pitchFamily="2" charset="0"/>
                        <a:sym typeface="Wingdings" panose="05000000000000000000" pitchFamily="2" charset="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During COVID-19 outbreak, PLHIV were affected by travel restriction and had disruption in continuity of treatment. 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Peer support provides home delivery of MMD ARV</a:t>
                      </a:r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refill during COVID lockdown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Telehealth provider done by health care workers</a:t>
                      </a:r>
                      <a:r>
                        <a:rPr lang="en-US" sz="1800" b="1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 Peers at ART sites </a:t>
                      </a:r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very crucial to follow up patient’s health and adherence. Using technology on mobile phone to have a video call for checking ARV drug and psycho-support during COVID lockdown.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Fast track ARV pick up is more implemented</a:t>
                      </a:r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during COVID-19 pandemic at ART sites according to the guidance and SOP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Scaling up POC sites at provincial and district level </a:t>
                      </a:r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make PLHIV more accessible to HIV treatment, reduce transportation cost for ARV refill at ART sites and reduce LTFU cases particularly during COVID lockdown</a:t>
                      </a:r>
                      <a:endParaRPr lang="en-US" sz="1800" dirty="0">
                        <a:solidFill>
                          <a:srgbClr val="0070C0"/>
                        </a:solidFill>
                        <a:latin typeface="+mn-lt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35326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FFDA-8C2C-4CDD-9B52-550DAAD6F22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20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52E64330-3F58-400B-A516-F9CF6928720F}"/>
              </a:ext>
            </a:extLst>
          </p:cNvPr>
          <p:cNvSpPr txBox="1">
            <a:spLocks/>
          </p:cNvSpPr>
          <p:nvPr/>
        </p:nvSpPr>
        <p:spPr>
          <a:xfrm>
            <a:off x="232012" y="296898"/>
            <a:ext cx="3261816" cy="677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lo-LA" sz="2800" dirty="0">
                <a:solidFill>
                  <a:schemeClr val="accent1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(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Mitigation Plan</a:t>
            </a:r>
            <a:r>
              <a:rPr lang="lo-LA" sz="2800" dirty="0">
                <a:solidFill>
                  <a:schemeClr val="accent1">
                    <a:lumMod val="75000"/>
                  </a:schemeClr>
                </a:solidFill>
                <a:effectLst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)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/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6DBF0DFB-48C3-498B-9C2C-457DCD0F2E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493994"/>
              </p:ext>
            </p:extLst>
          </p:nvPr>
        </p:nvGraphicFramePr>
        <p:xfrm>
          <a:off x="125342" y="968390"/>
          <a:ext cx="11774922" cy="579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xmlns="" id="{90E394E3-85D5-44CD-97CB-A8E5BEB30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070161"/>
              </p:ext>
            </p:extLst>
          </p:nvPr>
        </p:nvGraphicFramePr>
        <p:xfrm>
          <a:off x="1282891" y="969084"/>
          <a:ext cx="7956643" cy="4598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48">
                  <a:extLst>
                    <a:ext uri="{9D8B030D-6E8A-4147-A177-3AD203B41FA5}">
                      <a16:colId xmlns:a16="http://schemas.microsoft.com/office/drawing/2014/main" xmlns="" val="2662197848"/>
                    </a:ext>
                  </a:extLst>
                </a:gridCol>
                <a:gridCol w="4599295">
                  <a:extLst>
                    <a:ext uri="{9D8B030D-6E8A-4147-A177-3AD203B41FA5}">
                      <a16:colId xmlns:a16="http://schemas.microsoft.com/office/drawing/2014/main" xmlns="" val="280592523"/>
                    </a:ext>
                  </a:extLst>
                </a:gridCol>
              </a:tblGrid>
              <a:tr h="53915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Scenario</a:t>
                      </a:r>
                    </a:p>
                  </a:txBody>
                  <a:tcPr marL="12246" marR="12246" marT="6123" marB="61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Strategies</a:t>
                      </a:r>
                    </a:p>
                  </a:txBody>
                  <a:tcPr marL="12246" marR="12246" marT="6123" marB="6123" anchor="ctr"/>
                </a:tc>
                <a:extLst>
                  <a:ext uri="{0D108BD9-81ED-4DB2-BD59-A6C34878D82A}">
                    <a16:rowId xmlns:a16="http://schemas.microsoft.com/office/drawing/2014/main" xmlns="" val="1808334909"/>
                  </a:ext>
                </a:extLst>
              </a:tr>
              <a:tr h="7151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PLHIV living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near ART </a:t>
                      </a:r>
                      <a:r>
                        <a:rPr lang="en-US" sz="2000" b="1" dirty="0"/>
                        <a:t>sites</a:t>
                      </a:r>
                    </a:p>
                  </a:txBody>
                  <a:tcPr marL="12246" marR="12246" marT="6123" marB="6123"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Fast track ART pick-up at ART sites</a:t>
                      </a:r>
                    </a:p>
                  </a:txBody>
                  <a:tcPr marL="12246" marR="12246" marT="6123" marB="6123" anchor="ctr"/>
                </a:tc>
                <a:extLst>
                  <a:ext uri="{0D108BD9-81ED-4DB2-BD59-A6C34878D82A}">
                    <a16:rowId xmlns:a16="http://schemas.microsoft.com/office/drawing/2014/main" xmlns="" val="452117888"/>
                  </a:ext>
                </a:extLst>
              </a:tr>
              <a:tr h="10659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PLHIV living in the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urban</a:t>
                      </a:r>
                      <a:r>
                        <a:rPr lang="en-US" sz="2000" b="1" dirty="0"/>
                        <a:t> area</a:t>
                      </a:r>
                    </a:p>
                  </a:txBody>
                  <a:tcPr marL="12246" marR="12246" marT="6123" marB="6123"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Home-based ART delivery by peers and health care workers</a:t>
                      </a:r>
                    </a:p>
                  </a:txBody>
                  <a:tcPr marL="12246" marR="12246" marT="6123" marB="6123" anchor="ctr"/>
                </a:tc>
                <a:extLst>
                  <a:ext uri="{0D108BD9-81ED-4DB2-BD59-A6C34878D82A}">
                    <a16:rowId xmlns:a16="http://schemas.microsoft.com/office/drawing/2014/main" xmlns="" val="2172812735"/>
                  </a:ext>
                </a:extLst>
              </a:tr>
              <a:tr h="13001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PLHIV living in the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rural area</a:t>
                      </a:r>
                    </a:p>
                  </a:txBody>
                  <a:tcPr marL="12246" marR="12246" marT="6123" marB="6123"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C</a:t>
                      </a:r>
                      <a:r>
                        <a:rPr lang="en-US" sz="2000" dirty="0"/>
                        <a:t>ommunity ART group delivery by peers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20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F</a:t>
                      </a:r>
                      <a:r>
                        <a:rPr lang="en-US" sz="2000" dirty="0"/>
                        <a:t>amily group ART delivery</a:t>
                      </a:r>
                    </a:p>
                  </a:txBody>
                  <a:tcPr marL="12246" marR="12246" marT="6123" marB="6123" anchor="ctr"/>
                </a:tc>
                <a:extLst>
                  <a:ext uri="{0D108BD9-81ED-4DB2-BD59-A6C34878D82A}">
                    <a16:rowId xmlns:a16="http://schemas.microsoft.com/office/drawing/2014/main" xmlns="" val="2213029238"/>
                  </a:ext>
                </a:extLst>
              </a:tr>
              <a:tr h="9781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PLHIV living in other countries e.g., Thailand</a:t>
                      </a:r>
                    </a:p>
                  </a:txBody>
                  <a:tcPr marL="12246" marR="12246" marT="6123" marB="6123"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ART refill by post</a:t>
                      </a:r>
                    </a:p>
                  </a:txBody>
                  <a:tcPr marL="12246" marR="12246" marT="6123" marB="6123" anchor="ctr"/>
                </a:tc>
                <a:extLst>
                  <a:ext uri="{0D108BD9-81ED-4DB2-BD59-A6C34878D82A}">
                    <a16:rowId xmlns:a16="http://schemas.microsoft.com/office/drawing/2014/main" xmlns="" val="167415161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088567-CC32-45F7-922B-E25E606D53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534" y="969084"/>
            <a:ext cx="2320121" cy="2306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67C58C2-2498-4037-A5D8-5D9221A188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41891" y="3282287"/>
            <a:ext cx="2115403" cy="2320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3825" y="365137"/>
            <a:ext cx="806582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SOP on community based ART Delivery model in Lao PDR</a:t>
            </a:r>
          </a:p>
        </p:txBody>
      </p:sp>
    </p:spTree>
    <p:extLst>
      <p:ext uri="{BB962C8B-B14F-4D97-AF65-F5344CB8AC3E}">
        <p14:creationId xmlns:p14="http://schemas.microsoft.com/office/powerpoint/2010/main" val="3260047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ACFA4747-967C-4D8C-B87F-5606FDCC42DC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037229" y="342237"/>
            <a:ext cx="1071349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Number of PLHIV received ARV delivery in </a:t>
            </a:r>
            <a:r>
              <a:rPr lang="lo-LA" sz="2400" b="1" dirty="0">
                <a:solidFill>
                  <a:srgbClr val="0070C0"/>
                </a:solidFill>
                <a:latin typeface="Times New Roman" pitchFamily="18" charset="0"/>
                <a:ea typeface="Phetsarath OT" panose="02000500000000000001" pitchFamily="2" charset="2"/>
                <a:cs typeface="Phetsarath OT" panose="02000500000000000001" pitchFamily="2" charset="2"/>
              </a:rPr>
              <a:t>2021</a:t>
            </a:r>
            <a:endParaRPr lang="en-US" sz="2400" b="1" dirty="0" err="1">
              <a:solidFill>
                <a:srgbClr val="0070C0"/>
              </a:solidFill>
              <a:latin typeface="Times New Roman" pitchFamily="18" charset="0"/>
              <a:ea typeface="Phetsarath OT" panose="02000500000000000001" pitchFamily="2" charset="2"/>
              <a:cs typeface="Times New Roman" pitchFamily="18" charset="0"/>
            </a:endParaRP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xmlns="" id="{33BE24D7-B295-4D11-B7C2-AEE5A49524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545351"/>
              </p:ext>
            </p:extLst>
          </p:nvPr>
        </p:nvGraphicFramePr>
        <p:xfrm>
          <a:off x="873456" y="1200998"/>
          <a:ext cx="10808259" cy="5351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7229">
                  <a:extLst>
                    <a:ext uri="{9D8B030D-6E8A-4147-A177-3AD203B41FA5}">
                      <a16:colId xmlns:a16="http://schemas.microsoft.com/office/drawing/2014/main" xmlns="" val="3329521775"/>
                    </a:ext>
                  </a:extLst>
                </a:gridCol>
                <a:gridCol w="2987010">
                  <a:extLst>
                    <a:ext uri="{9D8B030D-6E8A-4147-A177-3AD203B41FA5}">
                      <a16:colId xmlns:a16="http://schemas.microsoft.com/office/drawing/2014/main" xmlns="" val="960325784"/>
                    </a:ext>
                  </a:extLst>
                </a:gridCol>
                <a:gridCol w="2987010">
                  <a:extLst>
                    <a:ext uri="{9D8B030D-6E8A-4147-A177-3AD203B41FA5}">
                      <a16:colId xmlns:a16="http://schemas.microsoft.com/office/drawing/2014/main" xmlns="" val="2612504654"/>
                    </a:ext>
                  </a:extLst>
                </a:gridCol>
                <a:gridCol w="2987010">
                  <a:extLst>
                    <a:ext uri="{9D8B030D-6E8A-4147-A177-3AD203B41FA5}">
                      <a16:colId xmlns:a16="http://schemas.microsoft.com/office/drawing/2014/main" xmlns="" val="3085582298"/>
                    </a:ext>
                  </a:extLst>
                </a:gridCol>
              </a:tblGrid>
              <a:tr h="461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ART sites</a:t>
                      </a:r>
                      <a:endParaRPr lang="en-US" sz="18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Phetsarath OT" panose="02000500000000000001" pitchFamily="2" charset="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Q2 (Apr-Jun)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Q3 (Jul-Sep)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Q4</a:t>
                      </a:r>
                      <a:r>
                        <a:rPr lang="lo-LA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(only October)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04129391"/>
                  </a:ext>
                </a:extLst>
              </a:tr>
              <a:tr h="3892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SVK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591557163"/>
                  </a:ext>
                </a:extLst>
              </a:tr>
              <a:tr h="506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937674366"/>
                  </a:ext>
                </a:extLst>
              </a:tr>
              <a:tr h="3892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MHS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215015712"/>
                  </a:ext>
                </a:extLst>
              </a:tr>
              <a:tr h="3892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LPB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041053322"/>
                  </a:ext>
                </a:extLst>
              </a:tr>
              <a:tr h="3892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CPS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253217187"/>
                  </a:ext>
                </a:extLst>
              </a:tr>
              <a:tr h="3892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BK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571715388"/>
                  </a:ext>
                </a:extLst>
              </a:tr>
              <a:tr h="3892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LNT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131486675"/>
                  </a:ext>
                </a:extLst>
              </a:tr>
              <a:tr h="3892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KM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940995354"/>
                  </a:ext>
                </a:extLst>
              </a:tr>
              <a:tr h="492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TP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635573897"/>
                  </a:ext>
                </a:extLst>
              </a:tr>
              <a:tr h="3892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HP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61082150"/>
                  </a:ext>
                </a:extLst>
              </a:tr>
              <a:tr h="3892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FSH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234030389"/>
                  </a:ext>
                </a:extLst>
              </a:tr>
              <a:tr h="3892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1559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1631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609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2672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848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607309B5-5F44-4343-9E6D-669AC99A729E}"/>
              </a:ext>
            </a:extLst>
          </p:cNvPr>
          <p:cNvGrpSpPr/>
          <p:nvPr/>
        </p:nvGrpSpPr>
        <p:grpSpPr>
          <a:xfrm>
            <a:off x="373276" y="1037692"/>
            <a:ext cx="11541220" cy="4981548"/>
            <a:chOff x="2428874" y="1250132"/>
            <a:chExt cx="13248237" cy="5922912"/>
          </a:xfrm>
        </p:grpSpPr>
        <p:sp>
          <p:nvSpPr>
            <p:cNvPr id="4" name="object 9">
              <a:extLst>
                <a:ext uri="{FF2B5EF4-FFF2-40B4-BE49-F238E27FC236}">
                  <a16:creationId xmlns:a16="http://schemas.microsoft.com/office/drawing/2014/main" xmlns="" id="{8C0C995C-AC1B-4E77-A6FC-C0FFA26149E3}"/>
                </a:ext>
              </a:extLst>
            </p:cNvPr>
            <p:cNvSpPr/>
            <p:nvPr/>
          </p:nvSpPr>
          <p:spPr>
            <a:xfrm>
              <a:off x="2428874" y="1259248"/>
              <a:ext cx="12637992" cy="588530"/>
            </a:xfrm>
            <a:custGeom>
              <a:avLst/>
              <a:gdLst/>
              <a:ahLst/>
              <a:cxnLst/>
              <a:rect l="l" t="t" r="r" b="b"/>
              <a:pathLst>
                <a:path w="13381990" h="1256664">
                  <a:moveTo>
                    <a:pt x="13381793" y="1256506"/>
                  </a:moveTo>
                  <a:lnTo>
                    <a:pt x="0" y="1256506"/>
                  </a:lnTo>
                  <a:lnTo>
                    <a:pt x="0" y="0"/>
                  </a:lnTo>
                  <a:lnTo>
                    <a:pt x="13381793" y="0"/>
                  </a:lnTo>
                  <a:lnTo>
                    <a:pt x="13381793" y="12565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" name="object 10">
              <a:extLst>
                <a:ext uri="{FF2B5EF4-FFF2-40B4-BE49-F238E27FC236}">
                  <a16:creationId xmlns:a16="http://schemas.microsoft.com/office/drawing/2014/main" xmlns="" id="{DEB508B6-BBC8-42C0-9B73-345416C75F9E}"/>
                </a:ext>
              </a:extLst>
            </p:cNvPr>
            <p:cNvSpPr txBox="1"/>
            <p:nvPr/>
          </p:nvSpPr>
          <p:spPr>
            <a:xfrm>
              <a:off x="3393962" y="1250132"/>
              <a:ext cx="1264920" cy="935513"/>
            </a:xfrm>
            <a:prstGeom prst="rect">
              <a:avLst/>
            </a:prstGeom>
          </p:spPr>
          <p:txBody>
            <a:bodyPr vert="horz" wrap="square" lIns="0" tIns="10795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850"/>
                </a:spcBef>
              </a:pPr>
              <a:r>
                <a:rPr lang="en-US" sz="2800" b="1" spc="-5" dirty="0">
                  <a:solidFill>
                    <a:srgbClr val="242322"/>
                  </a:solidFill>
                  <a:latin typeface="Segoe UI"/>
                  <a:cs typeface="Segoe UI"/>
                </a:rPr>
                <a:t>966</a:t>
              </a:r>
              <a:endParaRPr sz="2800" b="1" dirty="0">
                <a:latin typeface="Segoe UI"/>
                <a:cs typeface="Segoe UI"/>
              </a:endParaRPr>
            </a:p>
            <a:p>
              <a:pPr>
                <a:lnSpc>
                  <a:spcPct val="100000"/>
                </a:lnSpc>
                <a:spcBef>
                  <a:spcPts val="484"/>
                </a:spcBef>
              </a:pPr>
              <a:r>
                <a:rPr sz="1600" b="1" spc="10" dirty="0">
                  <a:solidFill>
                    <a:srgbClr val="5F5E5C"/>
                  </a:solidFill>
                  <a:latin typeface="Segoe UI"/>
                  <a:cs typeface="Segoe UI"/>
                </a:rPr>
                <a:t>0-12</a:t>
              </a:r>
              <a:r>
                <a:rPr sz="1600" b="1" spc="-65" dirty="0">
                  <a:solidFill>
                    <a:srgbClr val="5F5E5C"/>
                  </a:solidFill>
                  <a:latin typeface="Segoe UI"/>
                  <a:cs typeface="Segoe UI"/>
                </a:rPr>
                <a:t> </a:t>
              </a:r>
              <a:r>
                <a:rPr sz="1600" b="1" spc="15" dirty="0">
                  <a:solidFill>
                    <a:srgbClr val="5F5E5C"/>
                  </a:solidFill>
                  <a:latin typeface="Segoe UI"/>
                  <a:cs typeface="Segoe UI"/>
                </a:rPr>
                <a:t>weeks</a:t>
              </a:r>
              <a:endParaRPr sz="1600" b="1" dirty="0">
                <a:latin typeface="Segoe UI"/>
                <a:cs typeface="Segoe UI"/>
              </a:endParaRPr>
            </a:p>
          </p:txBody>
        </p:sp>
        <p:sp>
          <p:nvSpPr>
            <p:cNvPr id="6" name="object 11">
              <a:extLst>
                <a:ext uri="{FF2B5EF4-FFF2-40B4-BE49-F238E27FC236}">
                  <a16:creationId xmlns:a16="http://schemas.microsoft.com/office/drawing/2014/main" xmlns="" id="{6BD1F75D-43FC-4398-AFC1-11539480513E}"/>
                </a:ext>
              </a:extLst>
            </p:cNvPr>
            <p:cNvSpPr txBox="1"/>
            <p:nvPr/>
          </p:nvSpPr>
          <p:spPr>
            <a:xfrm>
              <a:off x="5153187" y="1250132"/>
              <a:ext cx="1400175" cy="935513"/>
            </a:xfrm>
            <a:prstGeom prst="rect">
              <a:avLst/>
            </a:prstGeom>
          </p:spPr>
          <p:txBody>
            <a:bodyPr vert="horz" wrap="square" lIns="0" tIns="10795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850"/>
                </a:spcBef>
              </a:pPr>
              <a:r>
                <a:rPr lang="en-US" sz="2800" b="1" spc="-5" dirty="0">
                  <a:solidFill>
                    <a:srgbClr val="242322"/>
                  </a:solidFill>
                  <a:latin typeface="Segoe UI"/>
                  <a:cs typeface="Segoe UI"/>
                </a:rPr>
                <a:t>6183</a:t>
              </a:r>
              <a:endParaRPr sz="2800" b="1" dirty="0">
                <a:latin typeface="Segoe UI"/>
                <a:cs typeface="Segoe UI"/>
              </a:endParaRPr>
            </a:p>
            <a:p>
              <a:pPr>
                <a:lnSpc>
                  <a:spcPct val="100000"/>
                </a:lnSpc>
                <a:spcBef>
                  <a:spcPts val="484"/>
                </a:spcBef>
              </a:pPr>
              <a:r>
                <a:rPr sz="1600" b="1" spc="10" dirty="0">
                  <a:solidFill>
                    <a:srgbClr val="5F5E5C"/>
                  </a:solidFill>
                  <a:latin typeface="Segoe UI"/>
                  <a:cs typeface="Segoe UI"/>
                </a:rPr>
                <a:t>13-16</a:t>
              </a:r>
              <a:r>
                <a:rPr sz="1600" b="1" spc="-60" dirty="0">
                  <a:solidFill>
                    <a:srgbClr val="5F5E5C"/>
                  </a:solidFill>
                  <a:latin typeface="Segoe UI"/>
                  <a:cs typeface="Segoe UI"/>
                </a:rPr>
                <a:t> </a:t>
              </a:r>
              <a:r>
                <a:rPr sz="1600" b="1" spc="15" dirty="0">
                  <a:solidFill>
                    <a:srgbClr val="5F5E5C"/>
                  </a:solidFill>
                  <a:latin typeface="Segoe UI"/>
                  <a:cs typeface="Segoe UI"/>
                </a:rPr>
                <a:t>weeks</a:t>
              </a:r>
              <a:endParaRPr sz="1600" b="1" dirty="0">
                <a:latin typeface="Segoe UI"/>
                <a:cs typeface="Segoe UI"/>
              </a:endParaRPr>
            </a:p>
          </p:txBody>
        </p:sp>
        <p:sp>
          <p:nvSpPr>
            <p:cNvPr id="7" name="object 12">
              <a:extLst>
                <a:ext uri="{FF2B5EF4-FFF2-40B4-BE49-F238E27FC236}">
                  <a16:creationId xmlns:a16="http://schemas.microsoft.com/office/drawing/2014/main" xmlns="" id="{25DFF4B6-55E2-48D7-9050-93DFE0338852}"/>
                </a:ext>
              </a:extLst>
            </p:cNvPr>
            <p:cNvSpPr txBox="1"/>
            <p:nvPr/>
          </p:nvSpPr>
          <p:spPr>
            <a:xfrm>
              <a:off x="7798966" y="1250132"/>
              <a:ext cx="1400175" cy="935513"/>
            </a:xfrm>
            <a:prstGeom prst="rect">
              <a:avLst/>
            </a:prstGeom>
          </p:spPr>
          <p:txBody>
            <a:bodyPr vert="horz" wrap="square" lIns="0" tIns="10795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850"/>
                </a:spcBef>
              </a:pPr>
              <a:r>
                <a:rPr lang="en-US" sz="2800" b="1" spc="-5" dirty="0">
                  <a:solidFill>
                    <a:srgbClr val="242322"/>
                  </a:solidFill>
                  <a:latin typeface="Segoe UI"/>
                  <a:cs typeface="Segoe UI"/>
                </a:rPr>
                <a:t>1263</a:t>
              </a:r>
              <a:endParaRPr sz="2800" b="1" dirty="0">
                <a:latin typeface="Segoe UI"/>
                <a:cs typeface="Segoe UI"/>
              </a:endParaRPr>
            </a:p>
            <a:p>
              <a:pPr>
                <a:lnSpc>
                  <a:spcPct val="100000"/>
                </a:lnSpc>
                <a:spcBef>
                  <a:spcPts val="484"/>
                </a:spcBef>
              </a:pPr>
              <a:r>
                <a:rPr sz="1600" b="1" spc="10" dirty="0">
                  <a:solidFill>
                    <a:srgbClr val="5F5E5C"/>
                  </a:solidFill>
                  <a:latin typeface="Segoe UI"/>
                  <a:cs typeface="Segoe UI"/>
                </a:rPr>
                <a:t>17-20</a:t>
              </a:r>
              <a:r>
                <a:rPr sz="1600" b="1" spc="-60" dirty="0">
                  <a:solidFill>
                    <a:srgbClr val="5F5E5C"/>
                  </a:solidFill>
                  <a:latin typeface="Segoe UI"/>
                  <a:cs typeface="Segoe UI"/>
                </a:rPr>
                <a:t> </a:t>
              </a:r>
              <a:r>
                <a:rPr sz="1600" b="1" spc="15" dirty="0">
                  <a:solidFill>
                    <a:srgbClr val="5F5E5C"/>
                  </a:solidFill>
                  <a:latin typeface="Segoe UI"/>
                  <a:cs typeface="Segoe UI"/>
                </a:rPr>
                <a:t>weeks</a:t>
              </a:r>
              <a:endParaRPr sz="1600" b="1" dirty="0">
                <a:latin typeface="Segoe UI"/>
                <a:cs typeface="Segoe UI"/>
              </a:endParaRPr>
            </a:p>
          </p:txBody>
        </p:sp>
        <p:sp>
          <p:nvSpPr>
            <p:cNvPr id="8" name="object 13">
              <a:extLst>
                <a:ext uri="{FF2B5EF4-FFF2-40B4-BE49-F238E27FC236}">
                  <a16:creationId xmlns:a16="http://schemas.microsoft.com/office/drawing/2014/main" xmlns="" id="{137AD0D6-7825-48D6-B39C-08C3D34834AF}"/>
                </a:ext>
              </a:extLst>
            </p:cNvPr>
            <p:cNvSpPr txBox="1"/>
            <p:nvPr/>
          </p:nvSpPr>
          <p:spPr>
            <a:xfrm>
              <a:off x="10444747" y="1250132"/>
              <a:ext cx="1400175" cy="935513"/>
            </a:xfrm>
            <a:prstGeom prst="rect">
              <a:avLst/>
            </a:prstGeom>
          </p:spPr>
          <p:txBody>
            <a:bodyPr vert="horz" wrap="square" lIns="0" tIns="10795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850"/>
                </a:spcBef>
              </a:pPr>
              <a:r>
                <a:rPr lang="en-US" sz="2800" b="1" spc="-5" dirty="0">
                  <a:solidFill>
                    <a:srgbClr val="242322"/>
                  </a:solidFill>
                  <a:latin typeface="Segoe UI"/>
                  <a:cs typeface="Segoe UI"/>
                </a:rPr>
                <a:t>2</a:t>
              </a:r>
              <a:r>
                <a:rPr sz="2800" b="1" spc="-5" dirty="0">
                  <a:solidFill>
                    <a:srgbClr val="242322"/>
                  </a:solidFill>
                  <a:latin typeface="Segoe UI"/>
                  <a:cs typeface="Segoe UI"/>
                </a:rPr>
                <a:t>89</a:t>
              </a:r>
              <a:endParaRPr sz="2800" b="1" dirty="0">
                <a:latin typeface="Segoe UI"/>
                <a:cs typeface="Segoe UI"/>
              </a:endParaRPr>
            </a:p>
            <a:p>
              <a:pPr>
                <a:lnSpc>
                  <a:spcPct val="100000"/>
                </a:lnSpc>
                <a:spcBef>
                  <a:spcPts val="484"/>
                </a:spcBef>
              </a:pPr>
              <a:r>
                <a:rPr sz="1600" b="1" spc="10" dirty="0">
                  <a:solidFill>
                    <a:srgbClr val="5F5E5C"/>
                  </a:solidFill>
                  <a:latin typeface="Segoe UI"/>
                  <a:cs typeface="Segoe UI"/>
                </a:rPr>
                <a:t>21-24</a:t>
              </a:r>
              <a:r>
                <a:rPr sz="1600" b="1" spc="-60" dirty="0">
                  <a:solidFill>
                    <a:srgbClr val="5F5E5C"/>
                  </a:solidFill>
                  <a:latin typeface="Segoe UI"/>
                  <a:cs typeface="Segoe UI"/>
                </a:rPr>
                <a:t> </a:t>
              </a:r>
              <a:r>
                <a:rPr sz="1600" b="1" spc="15" dirty="0">
                  <a:solidFill>
                    <a:srgbClr val="5F5E5C"/>
                  </a:solidFill>
                  <a:latin typeface="Segoe UI"/>
                  <a:cs typeface="Segoe UI"/>
                </a:rPr>
                <a:t>weeks</a:t>
              </a:r>
              <a:endParaRPr sz="1600" b="1" dirty="0">
                <a:latin typeface="Segoe UI"/>
                <a:cs typeface="Segoe UI"/>
              </a:endParaRPr>
            </a:p>
          </p:txBody>
        </p:sp>
        <p:sp>
          <p:nvSpPr>
            <p:cNvPr id="9" name="object 14">
              <a:extLst>
                <a:ext uri="{FF2B5EF4-FFF2-40B4-BE49-F238E27FC236}">
                  <a16:creationId xmlns:a16="http://schemas.microsoft.com/office/drawing/2014/main" xmlns="" id="{000F72C1-6547-4DAB-8762-C0A9C165EFE5}"/>
                </a:ext>
              </a:extLst>
            </p:cNvPr>
            <p:cNvSpPr txBox="1"/>
            <p:nvPr/>
          </p:nvSpPr>
          <p:spPr>
            <a:xfrm>
              <a:off x="13090527" y="1250132"/>
              <a:ext cx="1200786" cy="935513"/>
            </a:xfrm>
            <a:prstGeom prst="rect">
              <a:avLst/>
            </a:prstGeom>
          </p:spPr>
          <p:txBody>
            <a:bodyPr vert="horz" wrap="square" lIns="0" tIns="10795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850"/>
                </a:spcBef>
              </a:pPr>
              <a:r>
                <a:rPr sz="2800" b="1" spc="-5" dirty="0">
                  <a:solidFill>
                    <a:srgbClr val="242322"/>
                  </a:solidFill>
                  <a:latin typeface="Segoe UI"/>
                  <a:cs typeface="Segoe UI"/>
                </a:rPr>
                <a:t>1</a:t>
              </a:r>
              <a:r>
                <a:rPr lang="en-US" sz="2800" b="1" spc="-5" dirty="0">
                  <a:solidFill>
                    <a:srgbClr val="242322"/>
                  </a:solidFill>
                  <a:latin typeface="Segoe UI"/>
                  <a:cs typeface="Segoe UI"/>
                </a:rPr>
                <a:t>1</a:t>
              </a:r>
              <a:r>
                <a:rPr sz="2800" b="1" spc="-5" dirty="0">
                  <a:solidFill>
                    <a:srgbClr val="242322"/>
                  </a:solidFill>
                  <a:latin typeface="Segoe UI"/>
                  <a:cs typeface="Segoe UI"/>
                </a:rPr>
                <a:t>3</a:t>
              </a:r>
              <a:endParaRPr sz="2800" b="1" dirty="0">
                <a:latin typeface="Segoe UI"/>
                <a:cs typeface="Segoe UI"/>
              </a:endParaRPr>
            </a:p>
            <a:p>
              <a:pPr>
                <a:lnSpc>
                  <a:spcPct val="100000"/>
                </a:lnSpc>
                <a:spcBef>
                  <a:spcPts val="484"/>
                </a:spcBef>
              </a:pPr>
              <a:r>
                <a:rPr sz="1600" b="1" spc="15" dirty="0">
                  <a:solidFill>
                    <a:srgbClr val="5F5E5C"/>
                  </a:solidFill>
                  <a:latin typeface="Segoe UI"/>
                  <a:cs typeface="Segoe UI"/>
                </a:rPr>
                <a:t>&gt;24</a:t>
              </a:r>
              <a:r>
                <a:rPr sz="1600" b="1" spc="-75" dirty="0">
                  <a:solidFill>
                    <a:srgbClr val="5F5E5C"/>
                  </a:solidFill>
                  <a:latin typeface="Segoe UI"/>
                  <a:cs typeface="Segoe UI"/>
                </a:rPr>
                <a:t> </a:t>
              </a:r>
              <a:r>
                <a:rPr sz="1600" b="1" spc="15" dirty="0">
                  <a:solidFill>
                    <a:srgbClr val="5F5E5C"/>
                  </a:solidFill>
                  <a:latin typeface="Segoe UI"/>
                  <a:cs typeface="Segoe UI"/>
                </a:rPr>
                <a:t>weeks</a:t>
              </a:r>
              <a:endParaRPr sz="1600" b="1" dirty="0">
                <a:latin typeface="Segoe UI"/>
                <a:cs typeface="Segoe UI"/>
              </a:endParaRPr>
            </a:p>
          </p:txBody>
        </p:sp>
        <p:sp>
          <p:nvSpPr>
            <p:cNvPr id="10" name="object 23">
              <a:extLst>
                <a:ext uri="{FF2B5EF4-FFF2-40B4-BE49-F238E27FC236}">
                  <a16:creationId xmlns:a16="http://schemas.microsoft.com/office/drawing/2014/main" xmlns="" id="{61E8C5C3-5713-4CFE-8E91-39BDA2C14C94}"/>
                </a:ext>
              </a:extLst>
            </p:cNvPr>
            <p:cNvSpPr/>
            <p:nvPr/>
          </p:nvSpPr>
          <p:spPr>
            <a:xfrm>
              <a:off x="8077169" y="2775034"/>
              <a:ext cx="7599942" cy="4398010"/>
            </a:xfrm>
            <a:custGeom>
              <a:avLst/>
              <a:gdLst/>
              <a:ahLst/>
              <a:cxnLst/>
              <a:rect l="l" t="t" r="r" b="b"/>
              <a:pathLst>
                <a:path w="7738744" h="4398009">
                  <a:moveTo>
                    <a:pt x="0" y="0"/>
                  </a:moveTo>
                  <a:lnTo>
                    <a:pt x="7738483" y="0"/>
                  </a:lnTo>
                  <a:lnTo>
                    <a:pt x="7738483" y="4397771"/>
                  </a:lnTo>
                  <a:lnTo>
                    <a:pt x="0" y="4397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1" name="object 24">
              <a:extLst>
                <a:ext uri="{FF2B5EF4-FFF2-40B4-BE49-F238E27FC236}">
                  <a16:creationId xmlns:a16="http://schemas.microsoft.com/office/drawing/2014/main" xmlns="" id="{9A5FDED4-575F-4A45-8AB6-FEC39B0C716C}"/>
                </a:ext>
              </a:extLst>
            </p:cNvPr>
            <p:cNvSpPr txBox="1"/>
            <p:nvPr/>
          </p:nvSpPr>
          <p:spPr>
            <a:xfrm rot="19560000">
              <a:off x="8095552" y="6180660"/>
              <a:ext cx="907542" cy="2285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485"/>
                </a:lnSpc>
              </a:pPr>
              <a:r>
                <a:rPr sz="1200" spc="15" dirty="0">
                  <a:solidFill>
                    <a:srgbClr val="5F5E5C"/>
                  </a:solidFill>
                  <a:latin typeface="Segoe UI"/>
                  <a:cs typeface="Segoe UI"/>
                </a:rPr>
                <a:t>Setthathi…</a:t>
              </a:r>
              <a:endParaRPr sz="1200" dirty="0">
                <a:latin typeface="Segoe UI"/>
                <a:cs typeface="Segoe UI"/>
              </a:endParaRPr>
            </a:p>
          </p:txBody>
        </p:sp>
        <p:sp>
          <p:nvSpPr>
            <p:cNvPr id="12" name="object 25">
              <a:extLst>
                <a:ext uri="{FF2B5EF4-FFF2-40B4-BE49-F238E27FC236}">
                  <a16:creationId xmlns:a16="http://schemas.microsoft.com/office/drawing/2014/main" xmlns="" id="{0058E69A-6AD8-46B5-8EB6-3E61EB716B1A}"/>
                </a:ext>
              </a:extLst>
            </p:cNvPr>
            <p:cNvSpPr txBox="1"/>
            <p:nvPr/>
          </p:nvSpPr>
          <p:spPr>
            <a:xfrm rot="19560000">
              <a:off x="8628694" y="6138063"/>
              <a:ext cx="764667" cy="2285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485"/>
                </a:lnSpc>
              </a:pPr>
              <a:r>
                <a:rPr sz="1200" spc="15" dirty="0">
                  <a:solidFill>
                    <a:srgbClr val="5F5E5C"/>
                  </a:solidFill>
                  <a:latin typeface="Segoe UI"/>
                  <a:cs typeface="Segoe UI"/>
                </a:rPr>
                <a:t>Mahosot</a:t>
              </a:r>
              <a:endParaRPr sz="1200">
                <a:latin typeface="Segoe UI"/>
                <a:cs typeface="Segoe UI"/>
              </a:endParaRPr>
            </a:p>
          </p:txBody>
        </p:sp>
        <p:sp>
          <p:nvSpPr>
            <p:cNvPr id="13" name="object 26">
              <a:extLst>
                <a:ext uri="{FF2B5EF4-FFF2-40B4-BE49-F238E27FC236}">
                  <a16:creationId xmlns:a16="http://schemas.microsoft.com/office/drawing/2014/main" xmlns="" id="{E725A525-9AC0-49E0-873D-F7DB284AEC7A}"/>
                </a:ext>
              </a:extLst>
            </p:cNvPr>
            <p:cNvSpPr txBox="1"/>
            <p:nvPr/>
          </p:nvSpPr>
          <p:spPr>
            <a:xfrm rot="19560000">
              <a:off x="8832498" y="6202292"/>
              <a:ext cx="980336" cy="2285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485"/>
                </a:lnSpc>
              </a:pPr>
              <a:r>
                <a:rPr sz="1200" spc="15" dirty="0">
                  <a:solidFill>
                    <a:srgbClr val="5F5E5C"/>
                  </a:solidFill>
                  <a:latin typeface="Segoe UI"/>
                  <a:cs typeface="Segoe UI"/>
                </a:rPr>
                <a:t>Champasak</a:t>
              </a:r>
              <a:endParaRPr sz="1200">
                <a:latin typeface="Segoe UI"/>
                <a:cs typeface="Segoe UI"/>
              </a:endParaRPr>
            </a:p>
          </p:txBody>
        </p:sp>
        <p:sp>
          <p:nvSpPr>
            <p:cNvPr id="14" name="object 27">
              <a:extLst>
                <a:ext uri="{FF2B5EF4-FFF2-40B4-BE49-F238E27FC236}">
                  <a16:creationId xmlns:a16="http://schemas.microsoft.com/office/drawing/2014/main" xmlns="" id="{99ECBD9C-0DBF-4811-A67F-63D68D7E14B4}"/>
                </a:ext>
              </a:extLst>
            </p:cNvPr>
            <p:cNvSpPr txBox="1"/>
            <p:nvPr/>
          </p:nvSpPr>
          <p:spPr>
            <a:xfrm rot="19560000">
              <a:off x="9147826" y="6230256"/>
              <a:ext cx="1075214" cy="2285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485"/>
                </a:lnSpc>
              </a:pPr>
              <a:r>
                <a:rPr sz="1200" spc="15" dirty="0">
                  <a:solidFill>
                    <a:srgbClr val="5F5E5C"/>
                  </a:solidFill>
                  <a:latin typeface="Segoe UI"/>
                  <a:cs typeface="Segoe UI"/>
                </a:rPr>
                <a:t>Savannakhet</a:t>
              </a:r>
              <a:endParaRPr sz="1200">
                <a:latin typeface="Segoe UI"/>
                <a:cs typeface="Segoe UI"/>
              </a:endParaRPr>
            </a:p>
          </p:txBody>
        </p:sp>
        <p:sp>
          <p:nvSpPr>
            <p:cNvPr id="15" name="object 28">
              <a:extLst>
                <a:ext uri="{FF2B5EF4-FFF2-40B4-BE49-F238E27FC236}">
                  <a16:creationId xmlns:a16="http://schemas.microsoft.com/office/drawing/2014/main" xmlns="" id="{FBA9AF89-8E08-44CB-A029-835D6D979EE9}"/>
                </a:ext>
              </a:extLst>
            </p:cNvPr>
            <p:cNvSpPr txBox="1"/>
            <p:nvPr/>
          </p:nvSpPr>
          <p:spPr>
            <a:xfrm rot="19560000">
              <a:off x="9721806" y="6174625"/>
              <a:ext cx="887055" cy="2285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485"/>
                </a:lnSpc>
              </a:pPr>
              <a:r>
                <a:rPr sz="1200" spc="15" dirty="0">
                  <a:solidFill>
                    <a:srgbClr val="5F5E5C"/>
                  </a:solidFill>
                  <a:latin typeface="Segoe UI"/>
                  <a:cs typeface="Segoe UI"/>
                </a:rPr>
                <a:t>Friendship</a:t>
              </a:r>
              <a:endParaRPr sz="1200">
                <a:latin typeface="Segoe UI"/>
                <a:cs typeface="Segoe UI"/>
              </a:endParaRPr>
            </a:p>
          </p:txBody>
        </p:sp>
        <p:sp>
          <p:nvSpPr>
            <p:cNvPr id="16" name="object 29">
              <a:extLst>
                <a:ext uri="{FF2B5EF4-FFF2-40B4-BE49-F238E27FC236}">
                  <a16:creationId xmlns:a16="http://schemas.microsoft.com/office/drawing/2014/main" xmlns="" id="{B7EC4B68-7B80-4F23-8022-2040F1727C51}"/>
                </a:ext>
              </a:extLst>
            </p:cNvPr>
            <p:cNvSpPr txBox="1"/>
            <p:nvPr/>
          </p:nvSpPr>
          <p:spPr>
            <a:xfrm rot="19560000">
              <a:off x="9773630" y="6289726"/>
              <a:ext cx="1270110" cy="2243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485"/>
                </a:lnSpc>
              </a:pPr>
              <a:r>
                <a:rPr sz="1200" spc="15" dirty="0">
                  <a:solidFill>
                    <a:srgbClr val="5F5E5C"/>
                  </a:solidFill>
                  <a:latin typeface="Segoe UI"/>
                  <a:cs typeface="Segoe UI"/>
                </a:rPr>
                <a:t>Luang</a:t>
              </a:r>
              <a:r>
                <a:rPr sz="1200" spc="-70" dirty="0">
                  <a:solidFill>
                    <a:srgbClr val="5F5E5C"/>
                  </a:solidFill>
                  <a:latin typeface="Segoe UI"/>
                  <a:cs typeface="Segoe UI"/>
                </a:rPr>
                <a:t> </a:t>
              </a:r>
              <a:r>
                <a:rPr spc="22" baseline="3831" dirty="0">
                  <a:solidFill>
                    <a:srgbClr val="5F5E5C"/>
                  </a:solidFill>
                  <a:latin typeface="Segoe UI"/>
                  <a:cs typeface="Segoe UI"/>
                </a:rPr>
                <a:t>Prabang</a:t>
              </a:r>
              <a:endParaRPr baseline="3831">
                <a:latin typeface="Segoe UI"/>
                <a:cs typeface="Segoe UI"/>
              </a:endParaRPr>
            </a:p>
          </p:txBody>
        </p:sp>
        <p:sp>
          <p:nvSpPr>
            <p:cNvPr id="17" name="object 30">
              <a:extLst>
                <a:ext uri="{FF2B5EF4-FFF2-40B4-BE49-F238E27FC236}">
                  <a16:creationId xmlns:a16="http://schemas.microsoft.com/office/drawing/2014/main" xmlns="" id="{C5FDBF08-AF44-4E4D-B748-6AD32FAF1603}"/>
                </a:ext>
              </a:extLst>
            </p:cNvPr>
            <p:cNvSpPr txBox="1"/>
            <p:nvPr/>
          </p:nvSpPr>
          <p:spPr>
            <a:xfrm rot="19560000">
              <a:off x="10362402" y="6227397"/>
              <a:ext cx="1065838" cy="2285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485"/>
                </a:lnSpc>
              </a:pPr>
              <a:r>
                <a:rPr sz="1200" spc="20" dirty="0">
                  <a:solidFill>
                    <a:srgbClr val="5F5E5C"/>
                  </a:solidFill>
                  <a:latin typeface="Segoe UI"/>
                  <a:cs typeface="Segoe UI"/>
                </a:rPr>
                <a:t>Khammuane</a:t>
              </a:r>
              <a:endParaRPr sz="1200">
                <a:latin typeface="Segoe UI"/>
                <a:cs typeface="Segoe UI"/>
              </a:endParaRPr>
            </a:p>
          </p:txBody>
        </p:sp>
        <p:sp>
          <p:nvSpPr>
            <p:cNvPr id="18" name="object 31">
              <a:extLst>
                <a:ext uri="{FF2B5EF4-FFF2-40B4-BE49-F238E27FC236}">
                  <a16:creationId xmlns:a16="http://schemas.microsoft.com/office/drawing/2014/main" xmlns="" id="{7CA6D49F-1515-49D3-B71E-2AE9507561EE}"/>
                </a:ext>
              </a:extLst>
            </p:cNvPr>
            <p:cNvSpPr txBox="1"/>
            <p:nvPr/>
          </p:nvSpPr>
          <p:spPr>
            <a:xfrm rot="19560000">
              <a:off x="10860035" y="6196470"/>
              <a:ext cx="961026" cy="2285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485"/>
                </a:lnSpc>
              </a:pPr>
              <a:r>
                <a:rPr sz="1200" spc="-165" dirty="0">
                  <a:solidFill>
                    <a:srgbClr val="5F5E5C"/>
                  </a:solidFill>
                  <a:latin typeface="Segoe UI"/>
                  <a:cs typeface="Segoe UI"/>
                </a:rPr>
                <a:t>T</a:t>
              </a:r>
              <a:r>
                <a:rPr sz="1200" spc="15" dirty="0">
                  <a:solidFill>
                    <a:srgbClr val="5F5E5C"/>
                  </a:solidFill>
                  <a:latin typeface="Segoe UI"/>
                  <a:cs typeface="Segoe UI"/>
                </a:rPr>
                <a:t>onpheung</a:t>
              </a:r>
              <a:endParaRPr sz="1200" dirty="0">
                <a:latin typeface="Segoe UI"/>
                <a:cs typeface="Segoe UI"/>
              </a:endParaRPr>
            </a:p>
          </p:txBody>
        </p:sp>
        <p:sp>
          <p:nvSpPr>
            <p:cNvPr id="19" name="object 32">
              <a:extLst>
                <a:ext uri="{FF2B5EF4-FFF2-40B4-BE49-F238E27FC236}">
                  <a16:creationId xmlns:a16="http://schemas.microsoft.com/office/drawing/2014/main" xmlns="" id="{96D7074E-AF34-4F7B-80BF-FF58900858AD}"/>
                </a:ext>
              </a:extLst>
            </p:cNvPr>
            <p:cNvSpPr txBox="1"/>
            <p:nvPr/>
          </p:nvSpPr>
          <p:spPr>
            <a:xfrm rot="19560000">
              <a:off x="11002492" y="6282277"/>
              <a:ext cx="1244997" cy="2243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485"/>
                </a:lnSpc>
              </a:pPr>
              <a:r>
                <a:rPr sz="1200" spc="15" dirty="0">
                  <a:solidFill>
                    <a:srgbClr val="5F5E5C"/>
                  </a:solidFill>
                  <a:latin typeface="Segoe UI"/>
                  <a:cs typeface="Segoe UI"/>
                </a:rPr>
                <a:t>Luang</a:t>
              </a:r>
              <a:r>
                <a:rPr sz="1200" spc="-60" dirty="0">
                  <a:solidFill>
                    <a:srgbClr val="5F5E5C"/>
                  </a:solidFill>
                  <a:latin typeface="Segoe UI"/>
                  <a:cs typeface="Segoe UI"/>
                </a:rPr>
                <a:t> </a:t>
              </a:r>
              <a:r>
                <a:rPr spc="22" baseline="3831" dirty="0">
                  <a:solidFill>
                    <a:srgbClr val="5F5E5C"/>
                  </a:solidFill>
                  <a:latin typeface="Segoe UI"/>
                  <a:cs typeface="Segoe UI"/>
                </a:rPr>
                <a:t>Namtha</a:t>
              </a:r>
              <a:endParaRPr baseline="3831">
                <a:latin typeface="Segoe UI"/>
                <a:cs typeface="Segoe UI"/>
              </a:endParaRPr>
            </a:p>
          </p:txBody>
        </p:sp>
        <p:sp>
          <p:nvSpPr>
            <p:cNvPr id="20" name="object 33">
              <a:extLst>
                <a:ext uri="{FF2B5EF4-FFF2-40B4-BE49-F238E27FC236}">
                  <a16:creationId xmlns:a16="http://schemas.microsoft.com/office/drawing/2014/main" xmlns="" id="{BE7DDBF5-35CC-4734-B884-22A4D1A20128}"/>
                </a:ext>
              </a:extLst>
            </p:cNvPr>
            <p:cNvSpPr txBox="1"/>
            <p:nvPr/>
          </p:nvSpPr>
          <p:spPr>
            <a:xfrm rot="19560000">
              <a:off x="12034680" y="6075568"/>
              <a:ext cx="558580" cy="2285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485"/>
                </a:lnSpc>
              </a:pPr>
              <a:r>
                <a:rPr sz="1200" spc="15" dirty="0">
                  <a:solidFill>
                    <a:srgbClr val="5F5E5C"/>
                  </a:solidFill>
                  <a:latin typeface="Segoe UI"/>
                  <a:cs typeface="Segoe UI"/>
                </a:rPr>
                <a:t>Bokeo</a:t>
              </a:r>
              <a:endParaRPr sz="1200">
                <a:latin typeface="Segoe UI"/>
                <a:cs typeface="Segoe UI"/>
              </a:endParaRPr>
            </a:p>
          </p:txBody>
        </p:sp>
        <p:sp>
          <p:nvSpPr>
            <p:cNvPr id="21" name="object 34">
              <a:extLst>
                <a:ext uri="{FF2B5EF4-FFF2-40B4-BE49-F238E27FC236}">
                  <a16:creationId xmlns:a16="http://schemas.microsoft.com/office/drawing/2014/main" xmlns="" id="{8C46C6D4-463E-48B4-8B29-F76B485D6A09}"/>
                </a:ext>
              </a:extLst>
            </p:cNvPr>
            <p:cNvSpPr txBox="1"/>
            <p:nvPr/>
          </p:nvSpPr>
          <p:spPr>
            <a:xfrm rot="19560000">
              <a:off x="12134970" y="6174064"/>
              <a:ext cx="885193" cy="2285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485"/>
                </a:lnSpc>
              </a:pPr>
              <a:r>
                <a:rPr sz="1200" spc="15" dirty="0">
                  <a:solidFill>
                    <a:srgbClr val="5F5E5C"/>
                  </a:solidFill>
                  <a:latin typeface="Segoe UI"/>
                  <a:cs typeface="Segoe UI"/>
                </a:rPr>
                <a:t>Oudomxai</a:t>
              </a:r>
              <a:endParaRPr sz="1200">
                <a:latin typeface="Segoe UI"/>
                <a:cs typeface="Segoe UI"/>
              </a:endParaRPr>
            </a:p>
          </p:txBody>
        </p:sp>
        <p:sp>
          <p:nvSpPr>
            <p:cNvPr id="22" name="object 35">
              <a:extLst>
                <a:ext uri="{FF2B5EF4-FFF2-40B4-BE49-F238E27FC236}">
                  <a16:creationId xmlns:a16="http://schemas.microsoft.com/office/drawing/2014/main" xmlns="" id="{2633A32A-A978-4964-9B4E-82ADAB099649}"/>
                </a:ext>
              </a:extLst>
            </p:cNvPr>
            <p:cNvSpPr txBox="1"/>
            <p:nvPr/>
          </p:nvSpPr>
          <p:spPr>
            <a:xfrm rot="19560000">
              <a:off x="12435603" y="6206832"/>
              <a:ext cx="995919" cy="2285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485"/>
                </a:lnSpc>
              </a:pPr>
              <a:r>
                <a:rPr sz="1200" spc="15" dirty="0">
                  <a:solidFill>
                    <a:srgbClr val="5F5E5C"/>
                  </a:solidFill>
                  <a:latin typeface="Segoe UI"/>
                  <a:cs typeface="Segoe UI"/>
                </a:rPr>
                <a:t>Houaphanh</a:t>
              </a:r>
              <a:endParaRPr sz="1200">
                <a:latin typeface="Segoe UI"/>
                <a:cs typeface="Segoe UI"/>
              </a:endParaRPr>
            </a:p>
          </p:txBody>
        </p:sp>
        <p:sp>
          <p:nvSpPr>
            <p:cNvPr id="23" name="object 36">
              <a:extLst>
                <a:ext uri="{FF2B5EF4-FFF2-40B4-BE49-F238E27FC236}">
                  <a16:creationId xmlns:a16="http://schemas.microsoft.com/office/drawing/2014/main" xmlns="" id="{601D6023-D48E-47C7-96D0-DB9F930D98D3}"/>
                </a:ext>
              </a:extLst>
            </p:cNvPr>
            <p:cNvSpPr txBox="1"/>
            <p:nvPr/>
          </p:nvSpPr>
          <p:spPr>
            <a:xfrm rot="19560000">
              <a:off x="13144005" y="6107269"/>
              <a:ext cx="662414" cy="2285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485"/>
                </a:lnSpc>
              </a:pPr>
              <a:r>
                <a:rPr sz="1200" spc="15" dirty="0">
                  <a:solidFill>
                    <a:srgbClr val="5F5E5C"/>
                  </a:solidFill>
                  <a:latin typeface="Segoe UI"/>
                  <a:cs typeface="Segoe UI"/>
                </a:rPr>
                <a:t>Salavan</a:t>
              </a:r>
              <a:endParaRPr sz="1200">
                <a:latin typeface="Segoe UI"/>
                <a:cs typeface="Segoe UI"/>
              </a:endParaRPr>
            </a:p>
          </p:txBody>
        </p:sp>
        <p:grpSp>
          <p:nvGrpSpPr>
            <p:cNvPr id="24" name="object 37">
              <a:extLst>
                <a:ext uri="{FF2B5EF4-FFF2-40B4-BE49-F238E27FC236}">
                  <a16:creationId xmlns:a16="http://schemas.microsoft.com/office/drawing/2014/main" xmlns="" id="{444CCB3E-0F34-49AF-AD66-A882A7B633FA}"/>
                </a:ext>
              </a:extLst>
            </p:cNvPr>
            <p:cNvGrpSpPr/>
            <p:nvPr/>
          </p:nvGrpSpPr>
          <p:grpSpPr>
            <a:xfrm>
              <a:off x="8866208" y="2994849"/>
              <a:ext cx="5477510" cy="2907030"/>
              <a:chOff x="12883410" y="2994849"/>
              <a:chExt cx="5477510" cy="2907030"/>
            </a:xfrm>
          </p:grpSpPr>
          <p:sp>
            <p:nvSpPr>
              <p:cNvPr id="25" name="object 38">
                <a:extLst>
                  <a:ext uri="{FF2B5EF4-FFF2-40B4-BE49-F238E27FC236}">
                    <a16:creationId xmlns:a16="http://schemas.microsoft.com/office/drawing/2014/main" xmlns="" id="{5B95EB57-50DD-4085-BF3D-407EEE2A98CB}"/>
                  </a:ext>
                </a:extLst>
              </p:cNvPr>
              <p:cNvSpPr/>
              <p:nvPr/>
            </p:nvSpPr>
            <p:spPr>
              <a:xfrm>
                <a:off x="12883400" y="5018064"/>
                <a:ext cx="5140325" cy="883919"/>
              </a:xfrm>
              <a:custGeom>
                <a:avLst/>
                <a:gdLst/>
                <a:ahLst/>
                <a:cxnLst/>
                <a:rect l="l" t="t" r="r" b="b"/>
                <a:pathLst>
                  <a:path w="5140325" h="883920">
                    <a:moveTo>
                      <a:pt x="316865" y="530987"/>
                    </a:moveTo>
                    <a:lnTo>
                      <a:pt x="0" y="530987"/>
                    </a:lnTo>
                    <a:lnTo>
                      <a:pt x="0" y="883373"/>
                    </a:lnTo>
                    <a:lnTo>
                      <a:pt x="316865" y="883373"/>
                    </a:lnTo>
                    <a:lnTo>
                      <a:pt x="316865" y="530987"/>
                    </a:lnTo>
                    <a:close/>
                  </a:path>
                  <a:path w="5140325" h="883920">
                    <a:moveTo>
                      <a:pt x="718769" y="507187"/>
                    </a:moveTo>
                    <a:lnTo>
                      <a:pt x="401904" y="507187"/>
                    </a:lnTo>
                    <a:lnTo>
                      <a:pt x="401904" y="883373"/>
                    </a:lnTo>
                    <a:lnTo>
                      <a:pt x="718769" y="883373"/>
                    </a:lnTo>
                    <a:lnTo>
                      <a:pt x="718769" y="507187"/>
                    </a:lnTo>
                    <a:close/>
                  </a:path>
                  <a:path w="5140325" h="883920">
                    <a:moveTo>
                      <a:pt x="1120673" y="442455"/>
                    </a:moveTo>
                    <a:lnTo>
                      <a:pt x="803821" y="442455"/>
                    </a:lnTo>
                    <a:lnTo>
                      <a:pt x="803821" y="883373"/>
                    </a:lnTo>
                    <a:lnTo>
                      <a:pt x="1120673" y="883373"/>
                    </a:lnTo>
                    <a:lnTo>
                      <a:pt x="1120673" y="442455"/>
                    </a:lnTo>
                    <a:close/>
                  </a:path>
                  <a:path w="5140325" h="883920">
                    <a:moveTo>
                      <a:pt x="1522590" y="621017"/>
                    </a:moveTo>
                    <a:lnTo>
                      <a:pt x="1205725" y="621017"/>
                    </a:lnTo>
                    <a:lnTo>
                      <a:pt x="1205725" y="883373"/>
                    </a:lnTo>
                    <a:lnTo>
                      <a:pt x="1522590" y="883373"/>
                    </a:lnTo>
                    <a:lnTo>
                      <a:pt x="1522590" y="621017"/>
                    </a:lnTo>
                    <a:close/>
                  </a:path>
                  <a:path w="5140325" h="883920">
                    <a:moveTo>
                      <a:pt x="1924494" y="234061"/>
                    </a:moveTo>
                    <a:lnTo>
                      <a:pt x="1607629" y="234061"/>
                    </a:lnTo>
                    <a:lnTo>
                      <a:pt x="1607629" y="883373"/>
                    </a:lnTo>
                    <a:lnTo>
                      <a:pt x="1924494" y="883373"/>
                    </a:lnTo>
                    <a:lnTo>
                      <a:pt x="1924494" y="234061"/>
                    </a:lnTo>
                    <a:close/>
                  </a:path>
                  <a:path w="5140325" h="883920">
                    <a:moveTo>
                      <a:pt x="2326398" y="648309"/>
                    </a:moveTo>
                    <a:lnTo>
                      <a:pt x="2009533" y="648309"/>
                    </a:lnTo>
                    <a:lnTo>
                      <a:pt x="2009533" y="883373"/>
                    </a:lnTo>
                    <a:lnTo>
                      <a:pt x="2326398" y="883373"/>
                    </a:lnTo>
                    <a:lnTo>
                      <a:pt x="2326398" y="648309"/>
                    </a:lnTo>
                    <a:close/>
                  </a:path>
                  <a:path w="5140325" h="883920">
                    <a:moveTo>
                      <a:pt x="2728303" y="623036"/>
                    </a:moveTo>
                    <a:lnTo>
                      <a:pt x="2411438" y="623036"/>
                    </a:lnTo>
                    <a:lnTo>
                      <a:pt x="2411438" y="883373"/>
                    </a:lnTo>
                    <a:lnTo>
                      <a:pt x="2728303" y="883373"/>
                    </a:lnTo>
                    <a:lnTo>
                      <a:pt x="2728303" y="623036"/>
                    </a:lnTo>
                    <a:close/>
                  </a:path>
                  <a:path w="5140325" h="883920">
                    <a:moveTo>
                      <a:pt x="3130207" y="0"/>
                    </a:moveTo>
                    <a:lnTo>
                      <a:pt x="2813342" y="0"/>
                    </a:lnTo>
                    <a:lnTo>
                      <a:pt x="2813342" y="883373"/>
                    </a:lnTo>
                    <a:lnTo>
                      <a:pt x="3130207" y="883373"/>
                    </a:lnTo>
                    <a:lnTo>
                      <a:pt x="3130207" y="0"/>
                    </a:lnTo>
                    <a:close/>
                  </a:path>
                  <a:path w="5140325" h="883920">
                    <a:moveTo>
                      <a:pt x="3532111" y="646480"/>
                    </a:moveTo>
                    <a:lnTo>
                      <a:pt x="3215246" y="646480"/>
                    </a:lnTo>
                    <a:lnTo>
                      <a:pt x="3215246" y="883373"/>
                    </a:lnTo>
                    <a:lnTo>
                      <a:pt x="3532111" y="883373"/>
                    </a:lnTo>
                    <a:lnTo>
                      <a:pt x="3532111" y="646480"/>
                    </a:lnTo>
                    <a:close/>
                  </a:path>
                  <a:path w="5140325" h="883920">
                    <a:moveTo>
                      <a:pt x="3934015" y="733640"/>
                    </a:moveTo>
                    <a:lnTo>
                      <a:pt x="3617150" y="733640"/>
                    </a:lnTo>
                    <a:lnTo>
                      <a:pt x="3617150" y="883373"/>
                    </a:lnTo>
                    <a:lnTo>
                      <a:pt x="3934015" y="883373"/>
                    </a:lnTo>
                    <a:lnTo>
                      <a:pt x="3934015" y="733640"/>
                    </a:lnTo>
                    <a:close/>
                  </a:path>
                  <a:path w="5140325" h="883920">
                    <a:moveTo>
                      <a:pt x="4335919" y="90678"/>
                    </a:moveTo>
                    <a:lnTo>
                      <a:pt x="4019054" y="90678"/>
                    </a:lnTo>
                    <a:lnTo>
                      <a:pt x="4019054" y="883373"/>
                    </a:lnTo>
                    <a:lnTo>
                      <a:pt x="4335919" y="883373"/>
                    </a:lnTo>
                    <a:lnTo>
                      <a:pt x="4335919" y="90678"/>
                    </a:lnTo>
                    <a:close/>
                  </a:path>
                  <a:path w="5140325" h="883920">
                    <a:moveTo>
                      <a:pt x="4737824" y="695299"/>
                    </a:moveTo>
                    <a:lnTo>
                      <a:pt x="4420971" y="695299"/>
                    </a:lnTo>
                    <a:lnTo>
                      <a:pt x="4420971" y="883373"/>
                    </a:lnTo>
                    <a:lnTo>
                      <a:pt x="4737824" y="883373"/>
                    </a:lnTo>
                    <a:lnTo>
                      <a:pt x="4737824" y="695299"/>
                    </a:lnTo>
                    <a:close/>
                  </a:path>
                  <a:path w="5140325" h="883920">
                    <a:moveTo>
                      <a:pt x="5139741" y="665378"/>
                    </a:moveTo>
                    <a:lnTo>
                      <a:pt x="4822876" y="665378"/>
                    </a:lnTo>
                    <a:lnTo>
                      <a:pt x="4822876" y="883373"/>
                    </a:lnTo>
                    <a:lnTo>
                      <a:pt x="5139741" y="883373"/>
                    </a:lnTo>
                    <a:lnTo>
                      <a:pt x="5139741" y="665378"/>
                    </a:lnTo>
                    <a:close/>
                  </a:path>
                </a:pathLst>
              </a:custGeom>
              <a:solidFill>
                <a:srgbClr val="EBA6B1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26" name="object 39">
                <a:extLst>
                  <a:ext uri="{FF2B5EF4-FFF2-40B4-BE49-F238E27FC236}">
                    <a16:creationId xmlns:a16="http://schemas.microsoft.com/office/drawing/2014/main" xmlns="" id="{B0460057-D83A-403F-8E31-DBAA0E549785}"/>
                  </a:ext>
                </a:extLst>
              </p:cNvPr>
              <p:cNvSpPr/>
              <p:nvPr/>
            </p:nvSpPr>
            <p:spPr>
              <a:xfrm>
                <a:off x="12883400" y="2994852"/>
                <a:ext cx="5140325" cy="2757170"/>
              </a:xfrm>
              <a:custGeom>
                <a:avLst/>
                <a:gdLst/>
                <a:ahLst/>
                <a:cxnLst/>
                <a:rect l="l" t="t" r="r" b="b"/>
                <a:pathLst>
                  <a:path w="5140325" h="2757170">
                    <a:moveTo>
                      <a:pt x="316865" y="555879"/>
                    </a:moveTo>
                    <a:lnTo>
                      <a:pt x="0" y="555879"/>
                    </a:lnTo>
                    <a:lnTo>
                      <a:pt x="0" y="2554198"/>
                    </a:lnTo>
                    <a:lnTo>
                      <a:pt x="316865" y="2554198"/>
                    </a:lnTo>
                    <a:lnTo>
                      <a:pt x="316865" y="555879"/>
                    </a:lnTo>
                    <a:close/>
                  </a:path>
                  <a:path w="5140325" h="2757170">
                    <a:moveTo>
                      <a:pt x="718769" y="46240"/>
                    </a:moveTo>
                    <a:lnTo>
                      <a:pt x="401904" y="46240"/>
                    </a:lnTo>
                    <a:lnTo>
                      <a:pt x="401904" y="2530398"/>
                    </a:lnTo>
                    <a:lnTo>
                      <a:pt x="718769" y="2530398"/>
                    </a:lnTo>
                    <a:lnTo>
                      <a:pt x="718769" y="46240"/>
                    </a:lnTo>
                    <a:close/>
                  </a:path>
                  <a:path w="5140325" h="2757170">
                    <a:moveTo>
                      <a:pt x="1120673" y="4775"/>
                    </a:moveTo>
                    <a:lnTo>
                      <a:pt x="803821" y="4775"/>
                    </a:lnTo>
                    <a:lnTo>
                      <a:pt x="803821" y="2465667"/>
                    </a:lnTo>
                    <a:lnTo>
                      <a:pt x="1120673" y="2465667"/>
                    </a:lnTo>
                    <a:lnTo>
                      <a:pt x="1120673" y="4775"/>
                    </a:lnTo>
                    <a:close/>
                  </a:path>
                  <a:path w="5140325" h="2757170">
                    <a:moveTo>
                      <a:pt x="1522590" y="15176"/>
                    </a:moveTo>
                    <a:lnTo>
                      <a:pt x="1205725" y="15176"/>
                    </a:lnTo>
                    <a:lnTo>
                      <a:pt x="1205725" y="2644229"/>
                    </a:lnTo>
                    <a:lnTo>
                      <a:pt x="1522590" y="2644229"/>
                    </a:lnTo>
                    <a:lnTo>
                      <a:pt x="1522590" y="15176"/>
                    </a:lnTo>
                    <a:close/>
                  </a:path>
                  <a:path w="5140325" h="2757170">
                    <a:moveTo>
                      <a:pt x="1924494" y="970902"/>
                    </a:moveTo>
                    <a:lnTo>
                      <a:pt x="1607629" y="970902"/>
                    </a:lnTo>
                    <a:lnTo>
                      <a:pt x="1607629" y="2257272"/>
                    </a:lnTo>
                    <a:lnTo>
                      <a:pt x="1924494" y="2257272"/>
                    </a:lnTo>
                    <a:lnTo>
                      <a:pt x="1924494" y="970902"/>
                    </a:lnTo>
                    <a:close/>
                  </a:path>
                  <a:path w="5140325" h="2757170">
                    <a:moveTo>
                      <a:pt x="2326398" y="9791"/>
                    </a:moveTo>
                    <a:lnTo>
                      <a:pt x="2009533" y="9791"/>
                    </a:lnTo>
                    <a:lnTo>
                      <a:pt x="2009533" y="2671521"/>
                    </a:lnTo>
                    <a:lnTo>
                      <a:pt x="2326398" y="2671521"/>
                    </a:lnTo>
                    <a:lnTo>
                      <a:pt x="2326398" y="9791"/>
                    </a:lnTo>
                    <a:close/>
                  </a:path>
                  <a:path w="5140325" h="2757170">
                    <a:moveTo>
                      <a:pt x="2728303" y="148297"/>
                    </a:moveTo>
                    <a:lnTo>
                      <a:pt x="2411438" y="148297"/>
                    </a:lnTo>
                    <a:lnTo>
                      <a:pt x="2411438" y="2646248"/>
                    </a:lnTo>
                    <a:lnTo>
                      <a:pt x="2728303" y="2646248"/>
                    </a:lnTo>
                    <a:lnTo>
                      <a:pt x="2728303" y="148297"/>
                    </a:lnTo>
                    <a:close/>
                  </a:path>
                  <a:path w="5140325" h="2757170">
                    <a:moveTo>
                      <a:pt x="3130207" y="28498"/>
                    </a:moveTo>
                    <a:lnTo>
                      <a:pt x="2813342" y="28498"/>
                    </a:lnTo>
                    <a:lnTo>
                      <a:pt x="2813342" y="2023211"/>
                    </a:lnTo>
                    <a:lnTo>
                      <a:pt x="3130207" y="2023211"/>
                    </a:lnTo>
                    <a:lnTo>
                      <a:pt x="3130207" y="28498"/>
                    </a:lnTo>
                    <a:close/>
                  </a:path>
                  <a:path w="5140325" h="2757170">
                    <a:moveTo>
                      <a:pt x="3532111" y="72898"/>
                    </a:moveTo>
                    <a:lnTo>
                      <a:pt x="3215246" y="72898"/>
                    </a:lnTo>
                    <a:lnTo>
                      <a:pt x="3215246" y="2669692"/>
                    </a:lnTo>
                    <a:lnTo>
                      <a:pt x="3532111" y="2669692"/>
                    </a:lnTo>
                    <a:lnTo>
                      <a:pt x="3532111" y="72898"/>
                    </a:lnTo>
                    <a:close/>
                  </a:path>
                  <a:path w="5140325" h="2757170">
                    <a:moveTo>
                      <a:pt x="3934015" y="334695"/>
                    </a:moveTo>
                    <a:lnTo>
                      <a:pt x="3617150" y="334695"/>
                    </a:lnTo>
                    <a:lnTo>
                      <a:pt x="3617150" y="2756852"/>
                    </a:lnTo>
                    <a:lnTo>
                      <a:pt x="3934015" y="2756852"/>
                    </a:lnTo>
                    <a:lnTo>
                      <a:pt x="3934015" y="334695"/>
                    </a:lnTo>
                    <a:close/>
                  </a:path>
                  <a:path w="5140325" h="2757170">
                    <a:moveTo>
                      <a:pt x="4335919" y="105702"/>
                    </a:moveTo>
                    <a:lnTo>
                      <a:pt x="4019054" y="105702"/>
                    </a:lnTo>
                    <a:lnTo>
                      <a:pt x="4019054" y="2113889"/>
                    </a:lnTo>
                    <a:lnTo>
                      <a:pt x="4335919" y="2113889"/>
                    </a:lnTo>
                    <a:lnTo>
                      <a:pt x="4335919" y="105702"/>
                    </a:lnTo>
                    <a:close/>
                  </a:path>
                  <a:path w="5140325" h="2757170">
                    <a:moveTo>
                      <a:pt x="4737824" y="102590"/>
                    </a:moveTo>
                    <a:lnTo>
                      <a:pt x="4420971" y="102590"/>
                    </a:lnTo>
                    <a:lnTo>
                      <a:pt x="4420971" y="2718511"/>
                    </a:lnTo>
                    <a:lnTo>
                      <a:pt x="4737824" y="2718511"/>
                    </a:lnTo>
                    <a:lnTo>
                      <a:pt x="4737824" y="102590"/>
                    </a:lnTo>
                    <a:close/>
                  </a:path>
                  <a:path w="5140325" h="2757170">
                    <a:moveTo>
                      <a:pt x="5139741" y="0"/>
                    </a:moveTo>
                    <a:lnTo>
                      <a:pt x="4822876" y="0"/>
                    </a:lnTo>
                    <a:lnTo>
                      <a:pt x="4822876" y="2688590"/>
                    </a:lnTo>
                    <a:lnTo>
                      <a:pt x="5139741" y="2688590"/>
                    </a:lnTo>
                    <a:lnTo>
                      <a:pt x="5139741" y="0"/>
                    </a:lnTo>
                    <a:close/>
                  </a:path>
                </a:pathLst>
              </a:custGeom>
              <a:solidFill>
                <a:srgbClr val="3156A8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27" name="object 40">
                <a:extLst>
                  <a:ext uri="{FF2B5EF4-FFF2-40B4-BE49-F238E27FC236}">
                    <a16:creationId xmlns:a16="http://schemas.microsoft.com/office/drawing/2014/main" xmlns="" id="{ECF57083-134C-4D73-8B7A-F02A4D7D5739}"/>
                  </a:ext>
                </a:extLst>
              </p:cNvPr>
              <p:cNvSpPr/>
              <p:nvPr/>
            </p:nvSpPr>
            <p:spPr>
              <a:xfrm>
                <a:off x="12883400" y="2994852"/>
                <a:ext cx="4738370" cy="970915"/>
              </a:xfrm>
              <a:custGeom>
                <a:avLst/>
                <a:gdLst/>
                <a:ahLst/>
                <a:cxnLst/>
                <a:rect l="l" t="t" r="r" b="b"/>
                <a:pathLst>
                  <a:path w="4738369" h="970914">
                    <a:moveTo>
                      <a:pt x="316865" y="51409"/>
                    </a:moveTo>
                    <a:lnTo>
                      <a:pt x="0" y="51409"/>
                    </a:lnTo>
                    <a:lnTo>
                      <a:pt x="0" y="555879"/>
                    </a:lnTo>
                    <a:lnTo>
                      <a:pt x="316865" y="555879"/>
                    </a:lnTo>
                    <a:lnTo>
                      <a:pt x="316865" y="51409"/>
                    </a:lnTo>
                    <a:close/>
                  </a:path>
                  <a:path w="4738369" h="970914">
                    <a:moveTo>
                      <a:pt x="718769" y="21018"/>
                    </a:moveTo>
                    <a:lnTo>
                      <a:pt x="401904" y="21018"/>
                    </a:lnTo>
                    <a:lnTo>
                      <a:pt x="401904" y="46240"/>
                    </a:lnTo>
                    <a:lnTo>
                      <a:pt x="718769" y="46240"/>
                    </a:lnTo>
                    <a:lnTo>
                      <a:pt x="718769" y="21018"/>
                    </a:lnTo>
                    <a:close/>
                  </a:path>
                  <a:path w="4738369" h="970914">
                    <a:moveTo>
                      <a:pt x="1120673" y="0"/>
                    </a:moveTo>
                    <a:lnTo>
                      <a:pt x="803821" y="0"/>
                    </a:lnTo>
                    <a:lnTo>
                      <a:pt x="803821" y="4775"/>
                    </a:lnTo>
                    <a:lnTo>
                      <a:pt x="1120673" y="4775"/>
                    </a:lnTo>
                    <a:lnTo>
                      <a:pt x="1120673" y="0"/>
                    </a:lnTo>
                    <a:close/>
                  </a:path>
                  <a:path w="4738369" h="970914">
                    <a:moveTo>
                      <a:pt x="1522590" y="2171"/>
                    </a:moveTo>
                    <a:lnTo>
                      <a:pt x="1205725" y="2171"/>
                    </a:lnTo>
                    <a:lnTo>
                      <a:pt x="1205725" y="15176"/>
                    </a:lnTo>
                    <a:lnTo>
                      <a:pt x="1522590" y="15176"/>
                    </a:lnTo>
                    <a:lnTo>
                      <a:pt x="1522590" y="2171"/>
                    </a:lnTo>
                    <a:close/>
                  </a:path>
                  <a:path w="4738369" h="970914">
                    <a:moveTo>
                      <a:pt x="1924494" y="214401"/>
                    </a:moveTo>
                    <a:lnTo>
                      <a:pt x="1607629" y="214401"/>
                    </a:lnTo>
                    <a:lnTo>
                      <a:pt x="1607629" y="970902"/>
                    </a:lnTo>
                    <a:lnTo>
                      <a:pt x="1924494" y="970902"/>
                    </a:lnTo>
                    <a:lnTo>
                      <a:pt x="1924494" y="214401"/>
                    </a:lnTo>
                    <a:close/>
                  </a:path>
                  <a:path w="4738369" h="970914">
                    <a:moveTo>
                      <a:pt x="2326398" y="7353"/>
                    </a:moveTo>
                    <a:lnTo>
                      <a:pt x="2009533" y="7353"/>
                    </a:lnTo>
                    <a:lnTo>
                      <a:pt x="2009533" y="9791"/>
                    </a:lnTo>
                    <a:lnTo>
                      <a:pt x="2326398" y="9791"/>
                    </a:lnTo>
                    <a:lnTo>
                      <a:pt x="2326398" y="7353"/>
                    </a:lnTo>
                    <a:close/>
                  </a:path>
                  <a:path w="4738369" h="970914">
                    <a:moveTo>
                      <a:pt x="2728303" y="13182"/>
                    </a:moveTo>
                    <a:lnTo>
                      <a:pt x="2411438" y="13182"/>
                    </a:lnTo>
                    <a:lnTo>
                      <a:pt x="2411438" y="148297"/>
                    </a:lnTo>
                    <a:lnTo>
                      <a:pt x="2728303" y="148297"/>
                    </a:lnTo>
                    <a:lnTo>
                      <a:pt x="2728303" y="13182"/>
                    </a:lnTo>
                    <a:close/>
                  </a:path>
                  <a:path w="4738369" h="970914">
                    <a:moveTo>
                      <a:pt x="3130207" y="0"/>
                    </a:moveTo>
                    <a:lnTo>
                      <a:pt x="2813342" y="0"/>
                    </a:lnTo>
                    <a:lnTo>
                      <a:pt x="2813342" y="28498"/>
                    </a:lnTo>
                    <a:lnTo>
                      <a:pt x="3130207" y="28498"/>
                    </a:lnTo>
                    <a:lnTo>
                      <a:pt x="3130207" y="0"/>
                    </a:lnTo>
                    <a:close/>
                  </a:path>
                  <a:path w="4738369" h="970914">
                    <a:moveTo>
                      <a:pt x="3532111" y="54673"/>
                    </a:moveTo>
                    <a:lnTo>
                      <a:pt x="3215246" y="54673"/>
                    </a:lnTo>
                    <a:lnTo>
                      <a:pt x="3215246" y="72898"/>
                    </a:lnTo>
                    <a:lnTo>
                      <a:pt x="3532111" y="72898"/>
                    </a:lnTo>
                    <a:lnTo>
                      <a:pt x="3532111" y="54673"/>
                    </a:lnTo>
                    <a:close/>
                  </a:path>
                  <a:path w="4738369" h="970914">
                    <a:moveTo>
                      <a:pt x="3934015" y="44043"/>
                    </a:moveTo>
                    <a:lnTo>
                      <a:pt x="3617150" y="44043"/>
                    </a:lnTo>
                    <a:lnTo>
                      <a:pt x="3617150" y="334695"/>
                    </a:lnTo>
                    <a:lnTo>
                      <a:pt x="3934015" y="334695"/>
                    </a:lnTo>
                    <a:lnTo>
                      <a:pt x="3934015" y="44043"/>
                    </a:lnTo>
                    <a:close/>
                  </a:path>
                  <a:path w="4738369" h="970914">
                    <a:moveTo>
                      <a:pt x="4335919" y="0"/>
                    </a:moveTo>
                    <a:lnTo>
                      <a:pt x="4019054" y="0"/>
                    </a:lnTo>
                    <a:lnTo>
                      <a:pt x="4019054" y="105702"/>
                    </a:lnTo>
                    <a:lnTo>
                      <a:pt x="4335919" y="105702"/>
                    </a:lnTo>
                    <a:lnTo>
                      <a:pt x="4335919" y="0"/>
                    </a:lnTo>
                    <a:close/>
                  </a:path>
                  <a:path w="4738369" h="970914">
                    <a:moveTo>
                      <a:pt x="4737824" y="85496"/>
                    </a:moveTo>
                    <a:lnTo>
                      <a:pt x="4420971" y="85496"/>
                    </a:lnTo>
                    <a:lnTo>
                      <a:pt x="4420971" y="102590"/>
                    </a:lnTo>
                    <a:lnTo>
                      <a:pt x="4737824" y="102590"/>
                    </a:lnTo>
                    <a:lnTo>
                      <a:pt x="4737824" y="85496"/>
                    </a:lnTo>
                    <a:close/>
                  </a:path>
                </a:pathLst>
              </a:custGeom>
              <a:solidFill>
                <a:srgbClr val="37A793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28" name="object 41">
                <a:extLst>
                  <a:ext uri="{FF2B5EF4-FFF2-40B4-BE49-F238E27FC236}">
                    <a16:creationId xmlns:a16="http://schemas.microsoft.com/office/drawing/2014/main" xmlns="" id="{D5760D8C-7A17-4EFF-B105-C27C75D56A29}"/>
                  </a:ext>
                </a:extLst>
              </p:cNvPr>
              <p:cNvSpPr/>
              <p:nvPr/>
            </p:nvSpPr>
            <p:spPr>
              <a:xfrm>
                <a:off x="12883400" y="2998154"/>
                <a:ext cx="3934460" cy="211454"/>
              </a:xfrm>
              <a:custGeom>
                <a:avLst/>
                <a:gdLst/>
                <a:ahLst/>
                <a:cxnLst/>
                <a:rect l="l" t="t" r="r" b="b"/>
                <a:pathLst>
                  <a:path w="3934459" h="211455">
                    <a:moveTo>
                      <a:pt x="316865" y="33261"/>
                    </a:moveTo>
                    <a:lnTo>
                      <a:pt x="0" y="33261"/>
                    </a:lnTo>
                    <a:lnTo>
                      <a:pt x="0" y="48107"/>
                    </a:lnTo>
                    <a:lnTo>
                      <a:pt x="316865" y="48107"/>
                    </a:lnTo>
                    <a:lnTo>
                      <a:pt x="316865" y="33261"/>
                    </a:lnTo>
                    <a:close/>
                  </a:path>
                  <a:path w="3934459" h="211455">
                    <a:moveTo>
                      <a:pt x="718769" y="15621"/>
                    </a:moveTo>
                    <a:lnTo>
                      <a:pt x="401904" y="15621"/>
                    </a:lnTo>
                    <a:lnTo>
                      <a:pt x="401904" y="17716"/>
                    </a:lnTo>
                    <a:lnTo>
                      <a:pt x="718769" y="17716"/>
                    </a:lnTo>
                    <a:lnTo>
                      <a:pt x="718769" y="15621"/>
                    </a:lnTo>
                    <a:close/>
                  </a:path>
                  <a:path w="3934459" h="211455">
                    <a:moveTo>
                      <a:pt x="1924494" y="42646"/>
                    </a:moveTo>
                    <a:lnTo>
                      <a:pt x="1607629" y="42646"/>
                    </a:lnTo>
                    <a:lnTo>
                      <a:pt x="1607629" y="211099"/>
                    </a:lnTo>
                    <a:lnTo>
                      <a:pt x="1924494" y="211099"/>
                    </a:lnTo>
                    <a:lnTo>
                      <a:pt x="1924494" y="42646"/>
                    </a:lnTo>
                    <a:close/>
                  </a:path>
                  <a:path w="3934459" h="211455">
                    <a:moveTo>
                      <a:pt x="2728303" y="0"/>
                    </a:moveTo>
                    <a:lnTo>
                      <a:pt x="2411438" y="0"/>
                    </a:lnTo>
                    <a:lnTo>
                      <a:pt x="2411438" y="9880"/>
                    </a:lnTo>
                    <a:lnTo>
                      <a:pt x="2728303" y="9880"/>
                    </a:lnTo>
                    <a:lnTo>
                      <a:pt x="2728303" y="0"/>
                    </a:lnTo>
                    <a:close/>
                  </a:path>
                  <a:path w="3934459" h="211455">
                    <a:moveTo>
                      <a:pt x="3934015" y="31927"/>
                    </a:moveTo>
                    <a:lnTo>
                      <a:pt x="3617150" y="31927"/>
                    </a:lnTo>
                    <a:lnTo>
                      <a:pt x="3617150" y="40741"/>
                    </a:lnTo>
                    <a:lnTo>
                      <a:pt x="3934015" y="40741"/>
                    </a:lnTo>
                    <a:lnTo>
                      <a:pt x="3934015" y="31927"/>
                    </a:lnTo>
                    <a:close/>
                  </a:path>
                </a:pathLst>
              </a:custGeom>
              <a:solidFill>
                <a:srgbClr val="DD6B7E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29" name="object 42">
                <a:extLst>
                  <a:ext uri="{FF2B5EF4-FFF2-40B4-BE49-F238E27FC236}">
                    <a16:creationId xmlns:a16="http://schemas.microsoft.com/office/drawing/2014/main" xmlns="" id="{A18AEBBC-C67C-400B-814A-ABD8C2711CCC}"/>
                  </a:ext>
                </a:extLst>
              </p:cNvPr>
              <p:cNvSpPr/>
              <p:nvPr/>
            </p:nvSpPr>
            <p:spPr>
              <a:xfrm>
                <a:off x="12883400" y="2994852"/>
                <a:ext cx="473837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4738369" h="85725">
                    <a:moveTo>
                      <a:pt x="316865" y="0"/>
                    </a:moveTo>
                    <a:lnTo>
                      <a:pt x="0" y="0"/>
                    </a:lnTo>
                    <a:lnTo>
                      <a:pt x="0" y="36563"/>
                    </a:lnTo>
                    <a:lnTo>
                      <a:pt x="316865" y="36563"/>
                    </a:lnTo>
                    <a:lnTo>
                      <a:pt x="316865" y="0"/>
                    </a:lnTo>
                    <a:close/>
                  </a:path>
                  <a:path w="4738369" h="85725">
                    <a:moveTo>
                      <a:pt x="718769" y="0"/>
                    </a:moveTo>
                    <a:lnTo>
                      <a:pt x="401904" y="0"/>
                    </a:lnTo>
                    <a:lnTo>
                      <a:pt x="401904" y="18923"/>
                    </a:lnTo>
                    <a:lnTo>
                      <a:pt x="718769" y="18923"/>
                    </a:lnTo>
                    <a:lnTo>
                      <a:pt x="718769" y="0"/>
                    </a:lnTo>
                    <a:close/>
                  </a:path>
                  <a:path w="4738369" h="85725">
                    <a:moveTo>
                      <a:pt x="1522590" y="0"/>
                    </a:moveTo>
                    <a:lnTo>
                      <a:pt x="1205725" y="0"/>
                    </a:lnTo>
                    <a:lnTo>
                      <a:pt x="1205725" y="2171"/>
                    </a:lnTo>
                    <a:lnTo>
                      <a:pt x="1522590" y="2171"/>
                    </a:lnTo>
                    <a:lnTo>
                      <a:pt x="1522590" y="0"/>
                    </a:lnTo>
                    <a:close/>
                  </a:path>
                  <a:path w="4738369" h="85725">
                    <a:moveTo>
                      <a:pt x="1924494" y="0"/>
                    </a:moveTo>
                    <a:lnTo>
                      <a:pt x="1607629" y="0"/>
                    </a:lnTo>
                    <a:lnTo>
                      <a:pt x="1607629" y="45948"/>
                    </a:lnTo>
                    <a:lnTo>
                      <a:pt x="1924494" y="45948"/>
                    </a:lnTo>
                    <a:lnTo>
                      <a:pt x="1924494" y="0"/>
                    </a:lnTo>
                    <a:close/>
                  </a:path>
                  <a:path w="4738369" h="85725">
                    <a:moveTo>
                      <a:pt x="2326398" y="0"/>
                    </a:moveTo>
                    <a:lnTo>
                      <a:pt x="2009533" y="0"/>
                    </a:lnTo>
                    <a:lnTo>
                      <a:pt x="2009533" y="7353"/>
                    </a:lnTo>
                    <a:lnTo>
                      <a:pt x="2326398" y="7353"/>
                    </a:lnTo>
                    <a:lnTo>
                      <a:pt x="2326398" y="0"/>
                    </a:lnTo>
                    <a:close/>
                  </a:path>
                  <a:path w="4738369" h="85725">
                    <a:moveTo>
                      <a:pt x="2728303" y="0"/>
                    </a:moveTo>
                    <a:lnTo>
                      <a:pt x="2411438" y="0"/>
                    </a:lnTo>
                    <a:lnTo>
                      <a:pt x="2411438" y="3302"/>
                    </a:lnTo>
                    <a:lnTo>
                      <a:pt x="2728303" y="3302"/>
                    </a:lnTo>
                    <a:lnTo>
                      <a:pt x="2728303" y="0"/>
                    </a:lnTo>
                    <a:close/>
                  </a:path>
                  <a:path w="4738369" h="85725">
                    <a:moveTo>
                      <a:pt x="3532111" y="0"/>
                    </a:moveTo>
                    <a:lnTo>
                      <a:pt x="3215246" y="0"/>
                    </a:lnTo>
                    <a:lnTo>
                      <a:pt x="3215246" y="54673"/>
                    </a:lnTo>
                    <a:lnTo>
                      <a:pt x="3532111" y="54673"/>
                    </a:lnTo>
                    <a:lnTo>
                      <a:pt x="3532111" y="0"/>
                    </a:lnTo>
                    <a:close/>
                  </a:path>
                  <a:path w="4738369" h="85725">
                    <a:moveTo>
                      <a:pt x="3934015" y="0"/>
                    </a:moveTo>
                    <a:lnTo>
                      <a:pt x="3617150" y="0"/>
                    </a:lnTo>
                    <a:lnTo>
                      <a:pt x="3617150" y="35229"/>
                    </a:lnTo>
                    <a:lnTo>
                      <a:pt x="3934015" y="35229"/>
                    </a:lnTo>
                    <a:lnTo>
                      <a:pt x="3934015" y="0"/>
                    </a:lnTo>
                    <a:close/>
                  </a:path>
                  <a:path w="4738369" h="85725">
                    <a:moveTo>
                      <a:pt x="4737824" y="0"/>
                    </a:moveTo>
                    <a:lnTo>
                      <a:pt x="4420971" y="0"/>
                    </a:lnTo>
                    <a:lnTo>
                      <a:pt x="4420971" y="85496"/>
                    </a:lnTo>
                    <a:lnTo>
                      <a:pt x="4737824" y="85496"/>
                    </a:lnTo>
                    <a:lnTo>
                      <a:pt x="4737824" y="0"/>
                    </a:lnTo>
                    <a:close/>
                  </a:path>
                </a:pathLst>
              </a:custGeom>
              <a:solidFill>
                <a:srgbClr val="F5C769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pic>
            <p:nvPicPr>
              <p:cNvPr id="30" name="object 43">
                <a:extLst>
                  <a:ext uri="{FF2B5EF4-FFF2-40B4-BE49-F238E27FC236}">
                    <a16:creationId xmlns:a16="http://schemas.microsoft.com/office/drawing/2014/main" xmlns="" id="{2EF1D9BB-0FB1-4075-872F-283B0C26103D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205010" y="4111131"/>
                <a:ext cx="155444" cy="155028"/>
              </a:xfrm>
              <a:prstGeom prst="rect">
                <a:avLst/>
              </a:prstGeom>
            </p:spPr>
          </p:pic>
          <p:pic>
            <p:nvPicPr>
              <p:cNvPr id="31" name="object 44">
                <a:extLst>
                  <a:ext uri="{FF2B5EF4-FFF2-40B4-BE49-F238E27FC236}">
                    <a16:creationId xmlns:a16="http://schemas.microsoft.com/office/drawing/2014/main" xmlns="" id="{4C72FED1-1DD7-4589-972D-7543FA143354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205010" y="4503789"/>
                <a:ext cx="155444" cy="155028"/>
              </a:xfrm>
              <a:prstGeom prst="rect">
                <a:avLst/>
              </a:prstGeom>
            </p:spPr>
          </p:pic>
          <p:pic>
            <p:nvPicPr>
              <p:cNvPr id="32" name="object 45">
                <a:extLst>
                  <a:ext uri="{FF2B5EF4-FFF2-40B4-BE49-F238E27FC236}">
                    <a16:creationId xmlns:a16="http://schemas.microsoft.com/office/drawing/2014/main" xmlns="" id="{2CA60E29-7BFF-474F-AFBA-4E9902EB60E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205010" y="4901516"/>
                <a:ext cx="155444" cy="161229"/>
              </a:xfrm>
              <a:prstGeom prst="rect">
                <a:avLst/>
              </a:prstGeom>
            </p:spPr>
          </p:pic>
          <p:pic>
            <p:nvPicPr>
              <p:cNvPr id="33" name="object 46">
                <a:extLst>
                  <a:ext uri="{FF2B5EF4-FFF2-40B4-BE49-F238E27FC236}">
                    <a16:creationId xmlns:a16="http://schemas.microsoft.com/office/drawing/2014/main" xmlns="" id="{836F1944-1ED2-49B3-B228-32794F8B79D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205010" y="5304812"/>
                <a:ext cx="155444" cy="155028"/>
              </a:xfrm>
              <a:prstGeom prst="rect">
                <a:avLst/>
              </a:prstGeom>
            </p:spPr>
          </p:pic>
          <p:pic>
            <p:nvPicPr>
              <p:cNvPr id="34" name="object 47">
                <a:extLst>
                  <a:ext uri="{FF2B5EF4-FFF2-40B4-BE49-F238E27FC236}">
                    <a16:creationId xmlns:a16="http://schemas.microsoft.com/office/drawing/2014/main" xmlns="" id="{D84342DE-53C9-4297-8E01-08D0012E6C1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205010" y="5697471"/>
                <a:ext cx="155444" cy="155028"/>
              </a:xfrm>
              <a:prstGeom prst="rect">
                <a:avLst/>
              </a:prstGeom>
            </p:spPr>
          </p:pic>
        </p:grpSp>
        <p:sp>
          <p:nvSpPr>
            <p:cNvPr id="35" name="object 48">
              <a:extLst>
                <a:ext uri="{FF2B5EF4-FFF2-40B4-BE49-F238E27FC236}">
                  <a16:creationId xmlns:a16="http://schemas.microsoft.com/office/drawing/2014/main" xmlns="" id="{3DB89E2E-D85D-4671-AE38-C609B68D3FDC}"/>
                </a:ext>
              </a:extLst>
            </p:cNvPr>
            <p:cNvSpPr txBox="1"/>
            <p:nvPr/>
          </p:nvSpPr>
          <p:spPr>
            <a:xfrm>
              <a:off x="7646352" y="2638843"/>
              <a:ext cx="7842762" cy="407105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1600"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1600"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1600" dirty="0">
                <a:latin typeface="Times New Roman"/>
                <a:cs typeface="Times New Roman"/>
              </a:endParaRPr>
            </a:p>
            <a:p>
              <a:pPr marL="6299835">
                <a:lnSpc>
                  <a:spcPct val="100000"/>
                </a:lnSpc>
              </a:pPr>
              <a:endParaRPr lang="en-US" sz="1600" dirty="0">
                <a:latin typeface="Times New Roman"/>
                <a:cs typeface="Times New Roman"/>
              </a:endParaRPr>
            </a:p>
            <a:p>
              <a:pPr marL="6299835">
                <a:lnSpc>
                  <a:spcPct val="100000"/>
                </a:lnSpc>
              </a:pPr>
              <a:endParaRPr lang="en-US" sz="1600" spc="-5" dirty="0">
                <a:solidFill>
                  <a:srgbClr val="5F5E5C"/>
                </a:solidFill>
                <a:latin typeface="Times New Roman"/>
                <a:cs typeface="Times New Roman"/>
              </a:endParaRPr>
            </a:p>
            <a:p>
              <a:pPr marL="6299835">
                <a:lnSpc>
                  <a:spcPct val="100000"/>
                </a:lnSpc>
              </a:pPr>
              <a:r>
                <a:rPr sz="1000" spc="-5" dirty="0">
                  <a:solidFill>
                    <a:srgbClr val="5F5E5C"/>
                  </a:solidFill>
                  <a:latin typeface="Segoe UI"/>
                  <a:cs typeface="Segoe UI"/>
                </a:rPr>
                <a:t>0-12</a:t>
              </a:r>
              <a:r>
                <a:rPr sz="1000" spc="-35" dirty="0">
                  <a:solidFill>
                    <a:srgbClr val="5F5E5C"/>
                  </a:solidFill>
                  <a:latin typeface="Segoe UI"/>
                  <a:cs typeface="Segoe UI"/>
                </a:rPr>
                <a:t> </a:t>
              </a:r>
              <a:r>
                <a:rPr sz="1000" spc="-5" dirty="0">
                  <a:solidFill>
                    <a:srgbClr val="5F5E5C"/>
                  </a:solidFill>
                  <a:latin typeface="Segoe UI"/>
                  <a:cs typeface="Segoe UI"/>
                </a:rPr>
                <a:t>weeks</a:t>
              </a:r>
              <a:endParaRPr sz="1000" dirty="0">
                <a:latin typeface="Segoe UI"/>
                <a:cs typeface="Segoe UI"/>
              </a:endParaRPr>
            </a:p>
            <a:p>
              <a:pPr marL="6299835">
                <a:lnSpc>
                  <a:spcPct val="100000"/>
                </a:lnSpc>
                <a:spcBef>
                  <a:spcPts val="1110"/>
                </a:spcBef>
              </a:pPr>
              <a:r>
                <a:rPr sz="1000" spc="-5" dirty="0">
                  <a:solidFill>
                    <a:srgbClr val="5F5E5C"/>
                  </a:solidFill>
                  <a:latin typeface="Segoe UI"/>
                  <a:cs typeface="Segoe UI"/>
                </a:rPr>
                <a:t>13-16</a:t>
              </a:r>
              <a:r>
                <a:rPr sz="1000" spc="-65" dirty="0">
                  <a:solidFill>
                    <a:srgbClr val="5F5E5C"/>
                  </a:solidFill>
                  <a:latin typeface="Segoe UI"/>
                  <a:cs typeface="Segoe UI"/>
                </a:rPr>
                <a:t> </a:t>
              </a:r>
              <a:r>
                <a:rPr sz="1000" spc="-5" dirty="0">
                  <a:solidFill>
                    <a:srgbClr val="5F5E5C"/>
                  </a:solidFill>
                  <a:latin typeface="Segoe UI"/>
                  <a:cs typeface="Segoe UI"/>
                </a:rPr>
                <a:t>weeks</a:t>
              </a:r>
              <a:endParaRPr sz="1000" dirty="0">
                <a:latin typeface="Segoe UI"/>
                <a:cs typeface="Segoe UI"/>
              </a:endParaRPr>
            </a:p>
            <a:p>
              <a:pPr marL="6299835">
                <a:lnSpc>
                  <a:spcPct val="100000"/>
                </a:lnSpc>
                <a:spcBef>
                  <a:spcPts val="1240"/>
                </a:spcBef>
              </a:pPr>
              <a:r>
                <a:rPr sz="1000" spc="-5" dirty="0">
                  <a:solidFill>
                    <a:srgbClr val="5F5E5C"/>
                  </a:solidFill>
                  <a:latin typeface="Segoe UI"/>
                  <a:cs typeface="Segoe UI"/>
                </a:rPr>
                <a:t>17-20</a:t>
              </a:r>
              <a:r>
                <a:rPr sz="1000" spc="-65" dirty="0">
                  <a:solidFill>
                    <a:srgbClr val="5F5E5C"/>
                  </a:solidFill>
                  <a:latin typeface="Segoe UI"/>
                  <a:cs typeface="Segoe UI"/>
                </a:rPr>
                <a:t> </a:t>
              </a:r>
              <a:r>
                <a:rPr sz="1000" spc="-5" dirty="0">
                  <a:solidFill>
                    <a:srgbClr val="5F5E5C"/>
                  </a:solidFill>
                  <a:latin typeface="Segoe UI"/>
                  <a:cs typeface="Segoe UI"/>
                </a:rPr>
                <a:t>weeks</a:t>
              </a:r>
              <a:endParaRPr sz="1000" dirty="0">
                <a:latin typeface="Segoe UI"/>
                <a:cs typeface="Segoe UI"/>
              </a:endParaRPr>
            </a:p>
            <a:p>
              <a:pPr marL="6299835">
                <a:lnSpc>
                  <a:spcPct val="100000"/>
                </a:lnSpc>
                <a:spcBef>
                  <a:spcPts val="1110"/>
                </a:spcBef>
              </a:pPr>
              <a:r>
                <a:rPr sz="1000" spc="-5" dirty="0">
                  <a:solidFill>
                    <a:srgbClr val="5F5E5C"/>
                  </a:solidFill>
                  <a:latin typeface="Segoe UI"/>
                  <a:cs typeface="Segoe UI"/>
                </a:rPr>
                <a:t>21-</a:t>
              </a:r>
              <a:r>
                <a:rPr sz="1000" spc="-25" dirty="0">
                  <a:solidFill>
                    <a:srgbClr val="5F5E5C"/>
                  </a:solidFill>
                  <a:latin typeface="Segoe UI"/>
                  <a:cs typeface="Segoe UI"/>
                </a:rPr>
                <a:t> </a:t>
              </a:r>
              <a:r>
                <a:rPr sz="1000" spc="-5" dirty="0">
                  <a:solidFill>
                    <a:srgbClr val="5F5E5C"/>
                  </a:solidFill>
                  <a:latin typeface="Segoe UI"/>
                  <a:cs typeface="Segoe UI"/>
                </a:rPr>
                <a:t>24</a:t>
              </a:r>
              <a:r>
                <a:rPr sz="1000" spc="-25" dirty="0">
                  <a:solidFill>
                    <a:srgbClr val="5F5E5C"/>
                  </a:solidFill>
                  <a:latin typeface="Segoe UI"/>
                  <a:cs typeface="Segoe UI"/>
                </a:rPr>
                <a:t> </a:t>
              </a:r>
              <a:r>
                <a:rPr sz="1000" spc="-5" dirty="0">
                  <a:solidFill>
                    <a:srgbClr val="5F5E5C"/>
                  </a:solidFill>
                  <a:latin typeface="Segoe UI"/>
                  <a:cs typeface="Segoe UI"/>
                </a:rPr>
                <a:t>weeks</a:t>
              </a:r>
              <a:endParaRPr sz="1000" dirty="0">
                <a:latin typeface="Segoe UI"/>
                <a:cs typeface="Segoe UI"/>
              </a:endParaRPr>
            </a:p>
            <a:p>
              <a:pPr marL="6299835">
                <a:lnSpc>
                  <a:spcPct val="100000"/>
                </a:lnSpc>
                <a:spcBef>
                  <a:spcPts val="1110"/>
                </a:spcBef>
              </a:pPr>
              <a:r>
                <a:rPr sz="1000" spc="-5" dirty="0">
                  <a:solidFill>
                    <a:srgbClr val="5F5E5C"/>
                  </a:solidFill>
                  <a:latin typeface="Segoe UI"/>
                  <a:cs typeface="Segoe UI"/>
                </a:rPr>
                <a:t>&gt;24</a:t>
              </a:r>
              <a:r>
                <a:rPr sz="1000" spc="-35" dirty="0">
                  <a:solidFill>
                    <a:srgbClr val="5F5E5C"/>
                  </a:solidFill>
                  <a:latin typeface="Segoe UI"/>
                  <a:cs typeface="Segoe UI"/>
                </a:rPr>
                <a:t> </a:t>
              </a:r>
              <a:r>
                <a:rPr sz="1000" spc="-5" dirty="0">
                  <a:solidFill>
                    <a:srgbClr val="5F5E5C"/>
                  </a:solidFill>
                  <a:latin typeface="Segoe UI"/>
                  <a:cs typeface="Segoe UI"/>
                </a:rPr>
                <a:t>weeks</a:t>
              </a:r>
              <a:endParaRPr sz="1000" dirty="0">
                <a:latin typeface="Segoe UI"/>
                <a:cs typeface="Segoe UI"/>
              </a:endParaRPr>
            </a:p>
          </p:txBody>
        </p:sp>
        <p:grpSp>
          <p:nvGrpSpPr>
            <p:cNvPr id="36" name="object 111">
              <a:extLst>
                <a:ext uri="{FF2B5EF4-FFF2-40B4-BE49-F238E27FC236}">
                  <a16:creationId xmlns:a16="http://schemas.microsoft.com/office/drawing/2014/main" xmlns="" id="{272D10A1-A7C8-4F58-951B-9357CA90FD81}"/>
                </a:ext>
              </a:extLst>
            </p:cNvPr>
            <p:cNvGrpSpPr/>
            <p:nvPr/>
          </p:nvGrpSpPr>
          <p:grpSpPr>
            <a:xfrm>
              <a:off x="3255405" y="2889189"/>
              <a:ext cx="4372505" cy="3868438"/>
              <a:chOff x="7272607" y="2889189"/>
              <a:chExt cx="4372505" cy="3868438"/>
            </a:xfrm>
          </p:grpSpPr>
          <p:sp>
            <p:nvSpPr>
              <p:cNvPr id="37" name="object 112">
                <a:extLst>
                  <a:ext uri="{FF2B5EF4-FFF2-40B4-BE49-F238E27FC236}">
                    <a16:creationId xmlns:a16="http://schemas.microsoft.com/office/drawing/2014/main" xmlns="" id="{779E114F-A5BE-4880-BFAA-2CDAF7D9CEDD}"/>
                  </a:ext>
                </a:extLst>
              </p:cNvPr>
              <p:cNvSpPr/>
              <p:nvPr/>
            </p:nvSpPr>
            <p:spPr>
              <a:xfrm>
                <a:off x="7398246" y="2889189"/>
                <a:ext cx="4246866" cy="3868438"/>
              </a:xfrm>
              <a:custGeom>
                <a:avLst/>
                <a:gdLst/>
                <a:ahLst/>
                <a:cxnLst/>
                <a:rect l="l" t="t" r="r" b="b"/>
                <a:pathLst>
                  <a:path w="5409565" h="4398009">
                    <a:moveTo>
                      <a:pt x="0" y="0"/>
                    </a:moveTo>
                    <a:lnTo>
                      <a:pt x="5408960" y="0"/>
                    </a:lnTo>
                    <a:lnTo>
                      <a:pt x="5408960" y="4397771"/>
                    </a:lnTo>
                    <a:lnTo>
                      <a:pt x="0" y="43977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sp>
            <p:nvSpPr>
              <p:cNvPr id="38" name="object 113">
                <a:extLst>
                  <a:ext uri="{FF2B5EF4-FFF2-40B4-BE49-F238E27FC236}">
                    <a16:creationId xmlns:a16="http://schemas.microsoft.com/office/drawing/2014/main" xmlns="" id="{8639CB5E-81A2-4DED-9E9A-BF5145457B5F}"/>
                  </a:ext>
                </a:extLst>
              </p:cNvPr>
              <p:cNvSpPr/>
              <p:nvPr/>
            </p:nvSpPr>
            <p:spPr>
              <a:xfrm>
                <a:off x="8372349" y="3768400"/>
                <a:ext cx="778510" cy="1126490"/>
              </a:xfrm>
              <a:custGeom>
                <a:avLst/>
                <a:gdLst/>
                <a:ahLst/>
                <a:cxnLst/>
                <a:rect l="l" t="t" r="r" b="b"/>
                <a:pathLst>
                  <a:path w="778509" h="1126489">
                    <a:moveTo>
                      <a:pt x="0" y="1125994"/>
                    </a:moveTo>
                    <a:lnTo>
                      <a:pt x="0" y="0"/>
                    </a:lnTo>
                    <a:lnTo>
                      <a:pt x="53688" y="1267"/>
                    </a:lnTo>
                    <a:lnTo>
                      <a:pt x="107135" y="5070"/>
                    </a:lnTo>
                    <a:lnTo>
                      <a:pt x="160339" y="11407"/>
                    </a:lnTo>
                    <a:lnTo>
                      <a:pt x="213301" y="20280"/>
                    </a:lnTo>
                    <a:lnTo>
                      <a:pt x="265783" y="31642"/>
                    </a:lnTo>
                    <a:lnTo>
                      <a:pt x="317547" y="45448"/>
                    </a:lnTo>
                    <a:lnTo>
                      <a:pt x="368592" y="61698"/>
                    </a:lnTo>
                    <a:lnTo>
                      <a:pt x="418920" y="80392"/>
                    </a:lnTo>
                    <a:lnTo>
                      <a:pt x="468304" y="101439"/>
                    </a:lnTo>
                    <a:lnTo>
                      <a:pt x="516520" y="124751"/>
                    </a:lnTo>
                    <a:lnTo>
                      <a:pt x="563568" y="150327"/>
                    </a:lnTo>
                    <a:lnTo>
                      <a:pt x="609448" y="178168"/>
                    </a:lnTo>
                    <a:lnTo>
                      <a:pt x="653955" y="208143"/>
                    </a:lnTo>
                    <a:lnTo>
                      <a:pt x="696887" y="240121"/>
                    </a:lnTo>
                    <a:lnTo>
                      <a:pt x="738242" y="274102"/>
                    </a:lnTo>
                    <a:lnTo>
                      <a:pt x="778021" y="310087"/>
                    </a:lnTo>
                    <a:lnTo>
                      <a:pt x="0" y="1125994"/>
                    </a:lnTo>
                    <a:close/>
                  </a:path>
                </a:pathLst>
              </a:custGeom>
              <a:solidFill>
                <a:srgbClr val="EBA6B1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39" name="object 114">
                <a:extLst>
                  <a:ext uri="{FF2B5EF4-FFF2-40B4-BE49-F238E27FC236}">
                    <a16:creationId xmlns:a16="http://schemas.microsoft.com/office/drawing/2014/main" xmlns="" id="{FE3D2E3F-AE1C-47CF-8D1B-724B5F5CD5C7}"/>
                  </a:ext>
                </a:extLst>
              </p:cNvPr>
              <p:cNvSpPr/>
              <p:nvPr/>
            </p:nvSpPr>
            <p:spPr>
              <a:xfrm>
                <a:off x="7272607" y="4036898"/>
                <a:ext cx="2258060" cy="2063539"/>
              </a:xfrm>
              <a:custGeom>
                <a:avLst/>
                <a:gdLst/>
                <a:ahLst/>
                <a:cxnLst/>
                <a:rect l="l" t="t" r="r" b="b"/>
                <a:pathLst>
                  <a:path w="2258059" h="2072639">
                    <a:moveTo>
                      <a:pt x="1154038" y="2071950"/>
                    </a:moveTo>
                    <a:lnTo>
                      <a:pt x="1110416" y="2072079"/>
                    </a:lnTo>
                    <a:lnTo>
                      <a:pt x="1066821" y="2070524"/>
                    </a:lnTo>
                    <a:lnTo>
                      <a:pt x="1023253" y="2067283"/>
                    </a:lnTo>
                    <a:lnTo>
                      <a:pt x="979844" y="2062369"/>
                    </a:lnTo>
                    <a:lnTo>
                      <a:pt x="936722" y="2055794"/>
                    </a:lnTo>
                    <a:lnTo>
                      <a:pt x="893887" y="2047558"/>
                    </a:lnTo>
                    <a:lnTo>
                      <a:pt x="851341" y="2037660"/>
                    </a:lnTo>
                    <a:lnTo>
                      <a:pt x="809209" y="2026134"/>
                    </a:lnTo>
                    <a:lnTo>
                      <a:pt x="767617" y="2013011"/>
                    </a:lnTo>
                    <a:lnTo>
                      <a:pt x="726567" y="1998291"/>
                    </a:lnTo>
                    <a:lnTo>
                      <a:pt x="686057" y="1981974"/>
                    </a:lnTo>
                    <a:lnTo>
                      <a:pt x="646208" y="1964111"/>
                    </a:lnTo>
                    <a:lnTo>
                      <a:pt x="607141" y="1944753"/>
                    </a:lnTo>
                    <a:lnTo>
                      <a:pt x="568854" y="1923901"/>
                    </a:lnTo>
                    <a:lnTo>
                      <a:pt x="531349" y="1901553"/>
                    </a:lnTo>
                    <a:lnTo>
                      <a:pt x="494736" y="1877780"/>
                    </a:lnTo>
                    <a:lnTo>
                      <a:pt x="459125" y="1852650"/>
                    </a:lnTo>
                    <a:lnTo>
                      <a:pt x="424517" y="1826163"/>
                    </a:lnTo>
                    <a:lnTo>
                      <a:pt x="390911" y="1798319"/>
                    </a:lnTo>
                    <a:lnTo>
                      <a:pt x="358407" y="1769203"/>
                    </a:lnTo>
                    <a:lnTo>
                      <a:pt x="327104" y="1738901"/>
                    </a:lnTo>
                    <a:lnTo>
                      <a:pt x="297000" y="1707412"/>
                    </a:lnTo>
                    <a:lnTo>
                      <a:pt x="268097" y="1674737"/>
                    </a:lnTo>
                    <a:lnTo>
                      <a:pt x="240479" y="1640974"/>
                    </a:lnTo>
                    <a:lnTo>
                      <a:pt x="214230" y="1606223"/>
                    </a:lnTo>
                    <a:lnTo>
                      <a:pt x="189350" y="1570484"/>
                    </a:lnTo>
                    <a:lnTo>
                      <a:pt x="165840" y="1533757"/>
                    </a:lnTo>
                    <a:lnTo>
                      <a:pt x="143767" y="1496154"/>
                    </a:lnTo>
                    <a:lnTo>
                      <a:pt x="123199" y="1457784"/>
                    </a:lnTo>
                    <a:lnTo>
                      <a:pt x="104138" y="1418649"/>
                    </a:lnTo>
                    <a:lnTo>
                      <a:pt x="86581" y="1378748"/>
                    </a:lnTo>
                    <a:lnTo>
                      <a:pt x="70581" y="1338201"/>
                    </a:lnTo>
                    <a:lnTo>
                      <a:pt x="56186" y="1297129"/>
                    </a:lnTo>
                    <a:lnTo>
                      <a:pt x="43397" y="1255532"/>
                    </a:lnTo>
                    <a:lnTo>
                      <a:pt x="32214" y="1213409"/>
                    </a:lnTo>
                    <a:lnTo>
                      <a:pt x="22668" y="1170888"/>
                    </a:lnTo>
                    <a:lnTo>
                      <a:pt x="14790" y="1128094"/>
                    </a:lnTo>
                    <a:lnTo>
                      <a:pt x="8579" y="1085028"/>
                    </a:lnTo>
                    <a:lnTo>
                      <a:pt x="4037" y="1041690"/>
                    </a:lnTo>
                    <a:lnTo>
                      <a:pt x="1173" y="998210"/>
                    </a:lnTo>
                    <a:lnTo>
                      <a:pt x="0" y="954716"/>
                    </a:lnTo>
                    <a:lnTo>
                      <a:pt x="516" y="911210"/>
                    </a:lnTo>
                    <a:lnTo>
                      <a:pt x="2722" y="867692"/>
                    </a:lnTo>
                    <a:lnTo>
                      <a:pt x="6609" y="824290"/>
                    </a:lnTo>
                    <a:lnTo>
                      <a:pt x="12168" y="781136"/>
                    </a:lnTo>
                    <a:lnTo>
                      <a:pt x="19399" y="738229"/>
                    </a:lnTo>
                    <a:lnTo>
                      <a:pt x="28301" y="695569"/>
                    </a:lnTo>
                    <a:lnTo>
                      <a:pt x="38846" y="653283"/>
                    </a:lnTo>
                    <a:lnTo>
                      <a:pt x="51005" y="611498"/>
                    </a:lnTo>
                    <a:lnTo>
                      <a:pt x="64778" y="570214"/>
                    </a:lnTo>
                    <a:lnTo>
                      <a:pt x="80164" y="529432"/>
                    </a:lnTo>
                    <a:lnTo>
                      <a:pt x="97115" y="489271"/>
                    </a:lnTo>
                    <a:lnTo>
                      <a:pt x="115583" y="449854"/>
                    </a:lnTo>
                    <a:lnTo>
                      <a:pt x="135569" y="411179"/>
                    </a:lnTo>
                    <a:lnTo>
                      <a:pt x="157071" y="373248"/>
                    </a:lnTo>
                    <a:lnTo>
                      <a:pt x="180024" y="336172"/>
                    </a:lnTo>
                    <a:lnTo>
                      <a:pt x="204360" y="300063"/>
                    </a:lnTo>
                    <a:lnTo>
                      <a:pt x="230081" y="264922"/>
                    </a:lnTo>
                    <a:lnTo>
                      <a:pt x="257186" y="230747"/>
                    </a:lnTo>
                    <a:lnTo>
                      <a:pt x="285592" y="197641"/>
                    </a:lnTo>
                    <a:lnTo>
                      <a:pt x="315216" y="165703"/>
                    </a:lnTo>
                    <a:lnTo>
                      <a:pt x="346058" y="134934"/>
                    </a:lnTo>
                    <a:lnTo>
                      <a:pt x="378119" y="105333"/>
                    </a:lnTo>
                    <a:lnTo>
                      <a:pt x="411300" y="76987"/>
                    </a:lnTo>
                    <a:lnTo>
                      <a:pt x="445504" y="49983"/>
                    </a:lnTo>
                    <a:lnTo>
                      <a:pt x="480731" y="24320"/>
                    </a:lnTo>
                    <a:lnTo>
                      <a:pt x="516981" y="0"/>
                    </a:lnTo>
                    <a:lnTo>
                      <a:pt x="1128916" y="946231"/>
                    </a:lnTo>
                    <a:lnTo>
                      <a:pt x="1906938" y="130324"/>
                    </a:lnTo>
                    <a:lnTo>
                      <a:pt x="1938008" y="160957"/>
                    </a:lnTo>
                    <a:lnTo>
                      <a:pt x="1967823" y="192718"/>
                    </a:lnTo>
                    <a:lnTo>
                      <a:pt x="1996382" y="225606"/>
                    </a:lnTo>
                    <a:lnTo>
                      <a:pt x="2023685" y="259623"/>
                    </a:lnTo>
                    <a:lnTo>
                      <a:pt x="2049652" y="294665"/>
                    </a:lnTo>
                    <a:lnTo>
                      <a:pt x="2074205" y="330628"/>
                    </a:lnTo>
                    <a:lnTo>
                      <a:pt x="2097342" y="367513"/>
                    </a:lnTo>
                    <a:lnTo>
                      <a:pt x="2119064" y="405320"/>
                    </a:lnTo>
                    <a:lnTo>
                      <a:pt x="2139309" y="443933"/>
                    </a:lnTo>
                    <a:lnTo>
                      <a:pt x="2158013" y="483240"/>
                    </a:lnTo>
                    <a:lnTo>
                      <a:pt x="2175176" y="523240"/>
                    </a:lnTo>
                    <a:lnTo>
                      <a:pt x="2190799" y="563933"/>
                    </a:lnTo>
                    <a:lnTo>
                      <a:pt x="2204837" y="605197"/>
                    </a:lnTo>
                    <a:lnTo>
                      <a:pt x="2217245" y="646908"/>
                    </a:lnTo>
                    <a:lnTo>
                      <a:pt x="2228025" y="689068"/>
                    </a:lnTo>
                    <a:lnTo>
                      <a:pt x="2237175" y="731676"/>
                    </a:lnTo>
                    <a:lnTo>
                      <a:pt x="2244671" y="774604"/>
                    </a:lnTo>
                    <a:lnTo>
                      <a:pt x="2250488" y="817725"/>
                    </a:lnTo>
                    <a:lnTo>
                      <a:pt x="2254626" y="861037"/>
                    </a:lnTo>
                    <a:lnTo>
                      <a:pt x="2257085" y="904543"/>
                    </a:lnTo>
                    <a:lnTo>
                      <a:pt x="2257861" y="948110"/>
                    </a:lnTo>
                    <a:lnTo>
                      <a:pt x="2256947" y="991609"/>
                    </a:lnTo>
                    <a:lnTo>
                      <a:pt x="2254345" y="1035041"/>
                    </a:lnTo>
                    <a:lnTo>
                      <a:pt x="2250054" y="1078405"/>
                    </a:lnTo>
                    <a:lnTo>
                      <a:pt x="2244090" y="1121571"/>
                    </a:lnTo>
                    <a:lnTo>
                      <a:pt x="2236468" y="1164411"/>
                    </a:lnTo>
                    <a:lnTo>
                      <a:pt x="2227188" y="1206924"/>
                    </a:lnTo>
                    <a:lnTo>
                      <a:pt x="2216250" y="1249110"/>
                    </a:lnTo>
                    <a:lnTo>
                      <a:pt x="2203689" y="1290845"/>
                    </a:lnTo>
                    <a:lnTo>
                      <a:pt x="2189541" y="1332002"/>
                    </a:lnTo>
                    <a:lnTo>
                      <a:pt x="2173804" y="1372581"/>
                    </a:lnTo>
                    <a:lnTo>
                      <a:pt x="2156480" y="1412583"/>
                    </a:lnTo>
                    <a:lnTo>
                      <a:pt x="2137622" y="1451889"/>
                    </a:lnTo>
                    <a:lnTo>
                      <a:pt x="2117285" y="1490380"/>
                    </a:lnTo>
                    <a:lnTo>
                      <a:pt x="2095468" y="1528057"/>
                    </a:lnTo>
                    <a:lnTo>
                      <a:pt x="2072171" y="1564919"/>
                    </a:lnTo>
                    <a:lnTo>
                      <a:pt x="2047467" y="1600858"/>
                    </a:lnTo>
                    <a:lnTo>
                      <a:pt x="2021426" y="1635764"/>
                    </a:lnTo>
                    <a:lnTo>
                      <a:pt x="1994049" y="1669639"/>
                    </a:lnTo>
                    <a:lnTo>
                      <a:pt x="1965337" y="1702481"/>
                    </a:lnTo>
                    <a:lnTo>
                      <a:pt x="1935376" y="1734194"/>
                    </a:lnTo>
                    <a:lnTo>
                      <a:pt x="1904254" y="1764682"/>
                    </a:lnTo>
                    <a:lnTo>
                      <a:pt x="1871971" y="1793945"/>
                    </a:lnTo>
                    <a:lnTo>
                      <a:pt x="1838528" y="1821983"/>
                    </a:lnTo>
                    <a:lnTo>
                      <a:pt x="1804026" y="1848713"/>
                    </a:lnTo>
                    <a:lnTo>
                      <a:pt x="1768566" y="1874055"/>
                    </a:lnTo>
                    <a:lnTo>
                      <a:pt x="1732149" y="1898007"/>
                    </a:lnTo>
                    <a:lnTo>
                      <a:pt x="1694774" y="1920571"/>
                    </a:lnTo>
                    <a:lnTo>
                      <a:pt x="1656555" y="1941681"/>
                    </a:lnTo>
                    <a:lnTo>
                      <a:pt x="1617604" y="1961271"/>
                    </a:lnTo>
                    <a:lnTo>
                      <a:pt x="1577921" y="1979341"/>
                    </a:lnTo>
                    <a:lnTo>
                      <a:pt x="1537507" y="1995892"/>
                    </a:lnTo>
                    <a:lnTo>
                      <a:pt x="1496483" y="2010876"/>
                    </a:lnTo>
                    <a:lnTo>
                      <a:pt x="1454971" y="2024247"/>
                    </a:lnTo>
                    <a:lnTo>
                      <a:pt x="1412970" y="2036004"/>
                    </a:lnTo>
                    <a:lnTo>
                      <a:pt x="1370482" y="2046147"/>
                    </a:lnTo>
                    <a:lnTo>
                      <a:pt x="1327633" y="2054648"/>
                    </a:lnTo>
                    <a:lnTo>
                      <a:pt x="1284551" y="2061480"/>
                    </a:lnTo>
                    <a:lnTo>
                      <a:pt x="1241237" y="2066642"/>
                    </a:lnTo>
                    <a:lnTo>
                      <a:pt x="1197689" y="2070134"/>
                    </a:lnTo>
                    <a:lnTo>
                      <a:pt x="1154038" y="2071950"/>
                    </a:lnTo>
                    <a:close/>
                  </a:path>
                </a:pathLst>
              </a:custGeom>
              <a:solidFill>
                <a:srgbClr val="3156A8"/>
              </a:solidFill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sp>
            <p:nvSpPr>
              <p:cNvPr id="40" name="object 115">
                <a:extLst>
                  <a:ext uri="{FF2B5EF4-FFF2-40B4-BE49-F238E27FC236}">
                    <a16:creationId xmlns:a16="http://schemas.microsoft.com/office/drawing/2014/main" xmlns="" id="{7033036B-6E8A-4F8A-9C91-B2B711F3C8CA}"/>
                  </a:ext>
                </a:extLst>
              </p:cNvPr>
              <p:cNvSpPr/>
              <p:nvPr/>
            </p:nvSpPr>
            <p:spPr>
              <a:xfrm>
                <a:off x="7789589" y="3851576"/>
                <a:ext cx="612140" cy="1122680"/>
              </a:xfrm>
              <a:custGeom>
                <a:avLst/>
                <a:gdLst/>
                <a:ahLst/>
                <a:cxnLst/>
                <a:rect l="l" t="t" r="r" b="b"/>
                <a:pathLst>
                  <a:path w="612140" h="1122679">
                    <a:moveTo>
                      <a:pt x="611935" y="1122454"/>
                    </a:moveTo>
                    <a:lnTo>
                      <a:pt x="0" y="176222"/>
                    </a:lnTo>
                    <a:lnTo>
                      <a:pt x="43819" y="149353"/>
                    </a:lnTo>
                    <a:lnTo>
                      <a:pt x="88374" y="124654"/>
                    </a:lnTo>
                    <a:lnTo>
                      <a:pt x="133665" y="102125"/>
                    </a:lnTo>
                    <a:lnTo>
                      <a:pt x="179691" y="81765"/>
                    </a:lnTo>
                    <a:lnTo>
                      <a:pt x="226453" y="63575"/>
                    </a:lnTo>
                    <a:lnTo>
                      <a:pt x="273951" y="47555"/>
                    </a:lnTo>
                    <a:lnTo>
                      <a:pt x="322184" y="33704"/>
                    </a:lnTo>
                    <a:lnTo>
                      <a:pt x="371153" y="22023"/>
                    </a:lnTo>
                    <a:lnTo>
                      <a:pt x="420858" y="12512"/>
                    </a:lnTo>
                    <a:lnTo>
                      <a:pt x="471298" y="5171"/>
                    </a:lnTo>
                    <a:lnTo>
                      <a:pt x="522474" y="0"/>
                    </a:lnTo>
                    <a:lnTo>
                      <a:pt x="611935" y="1122454"/>
                    </a:lnTo>
                    <a:close/>
                  </a:path>
                </a:pathLst>
              </a:custGeom>
              <a:solidFill>
                <a:srgbClr val="37A793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41" name="object 116">
                <a:extLst>
                  <a:ext uri="{FF2B5EF4-FFF2-40B4-BE49-F238E27FC236}">
                    <a16:creationId xmlns:a16="http://schemas.microsoft.com/office/drawing/2014/main" xmlns="" id="{70F0C632-F351-4AE9-B2AC-E39FA6AB2DE1}"/>
                  </a:ext>
                </a:extLst>
              </p:cNvPr>
              <p:cNvSpPr/>
              <p:nvPr/>
            </p:nvSpPr>
            <p:spPr>
              <a:xfrm>
                <a:off x="8312063" y="3849227"/>
                <a:ext cx="89535" cy="112522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125220">
                    <a:moveTo>
                      <a:pt x="89460" y="1124802"/>
                    </a:moveTo>
                    <a:lnTo>
                      <a:pt x="0" y="2348"/>
                    </a:lnTo>
                    <a:lnTo>
                      <a:pt x="37520" y="0"/>
                    </a:lnTo>
                    <a:lnTo>
                      <a:pt x="89460" y="1124802"/>
                    </a:lnTo>
                    <a:close/>
                  </a:path>
                </a:pathLst>
              </a:custGeom>
              <a:solidFill>
                <a:srgbClr val="DD6B7E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42" name="object 117">
                <a:extLst>
                  <a:ext uri="{FF2B5EF4-FFF2-40B4-BE49-F238E27FC236}">
                    <a16:creationId xmlns:a16="http://schemas.microsoft.com/office/drawing/2014/main" xmlns="" id="{544CD169-E606-40D9-9090-EA592D206CF2}"/>
                  </a:ext>
                </a:extLst>
              </p:cNvPr>
              <p:cNvSpPr/>
              <p:nvPr/>
            </p:nvSpPr>
            <p:spPr>
              <a:xfrm>
                <a:off x="8349584" y="3848035"/>
                <a:ext cx="52069" cy="1126490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1126489">
                    <a:moveTo>
                      <a:pt x="51939" y="1125994"/>
                    </a:moveTo>
                    <a:lnTo>
                      <a:pt x="0" y="1192"/>
                    </a:lnTo>
                    <a:lnTo>
                      <a:pt x="38947" y="74"/>
                    </a:lnTo>
                    <a:lnTo>
                      <a:pt x="51937" y="0"/>
                    </a:lnTo>
                    <a:lnTo>
                      <a:pt x="51939" y="1125994"/>
                    </a:lnTo>
                    <a:close/>
                  </a:path>
                </a:pathLst>
              </a:custGeom>
              <a:solidFill>
                <a:srgbClr val="F5C769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43" name="object 118">
                <a:extLst>
                  <a:ext uri="{FF2B5EF4-FFF2-40B4-BE49-F238E27FC236}">
                    <a16:creationId xmlns:a16="http://schemas.microsoft.com/office/drawing/2014/main" xmlns="" id="{ACEE774A-D227-4246-8C10-74171F7D91F7}"/>
                  </a:ext>
                </a:extLst>
              </p:cNvPr>
              <p:cNvSpPr/>
              <p:nvPr/>
            </p:nvSpPr>
            <p:spPr>
              <a:xfrm>
                <a:off x="7805793" y="3774042"/>
                <a:ext cx="1256030" cy="2461260"/>
              </a:xfrm>
              <a:custGeom>
                <a:avLst/>
                <a:gdLst/>
                <a:ahLst/>
                <a:cxnLst/>
                <a:rect l="l" t="t" r="r" b="b"/>
                <a:pathLst>
                  <a:path w="1256029" h="2461260">
                    <a:moveTo>
                      <a:pt x="1025124" y="128244"/>
                    </a:moveTo>
                    <a:lnTo>
                      <a:pt x="1067016" y="23683"/>
                    </a:lnTo>
                    <a:lnTo>
                      <a:pt x="1255887" y="23683"/>
                    </a:lnTo>
                  </a:path>
                  <a:path w="1256029" h="2461260">
                    <a:moveTo>
                      <a:pt x="487426" y="2349065"/>
                    </a:moveTo>
                    <a:lnTo>
                      <a:pt x="476860" y="2461171"/>
                    </a:lnTo>
                    <a:lnTo>
                      <a:pt x="287989" y="2461171"/>
                    </a:lnTo>
                  </a:path>
                  <a:path w="1256029" h="2461260">
                    <a:moveTo>
                      <a:pt x="225036" y="106665"/>
                    </a:moveTo>
                    <a:lnTo>
                      <a:pt x="188871" y="0"/>
                    </a:lnTo>
                    <a:lnTo>
                      <a:pt x="0" y="0"/>
                    </a:lnTo>
                  </a:path>
                </a:pathLst>
              </a:custGeom>
              <a:ln w="15718">
                <a:solidFill>
                  <a:srgbClr val="5F5E5C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</p:grpSp>
        <p:sp>
          <p:nvSpPr>
            <p:cNvPr id="44" name="object 119">
              <a:extLst>
                <a:ext uri="{FF2B5EF4-FFF2-40B4-BE49-F238E27FC236}">
                  <a16:creationId xmlns:a16="http://schemas.microsoft.com/office/drawing/2014/main" xmlns="" id="{7345ADE5-D63C-4E69-8E99-7A8D5916EED8}"/>
                </a:ext>
              </a:extLst>
            </p:cNvPr>
            <p:cNvSpPr txBox="1"/>
            <p:nvPr/>
          </p:nvSpPr>
          <p:spPr>
            <a:xfrm>
              <a:off x="5107435" y="3524437"/>
              <a:ext cx="953769" cy="481161"/>
            </a:xfrm>
            <a:prstGeom prst="rect">
              <a:avLst/>
            </a:prstGeom>
          </p:spPr>
          <p:txBody>
            <a:bodyPr vert="horz" wrap="square" lIns="0" tIns="4191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30"/>
                </a:spcBef>
              </a:pPr>
              <a:r>
                <a:rPr sz="1200" spc="15" dirty="0">
                  <a:solidFill>
                    <a:srgbClr val="5F5E5C"/>
                  </a:solidFill>
                  <a:latin typeface="Segoe UI"/>
                  <a:cs typeface="Segoe UI"/>
                </a:rPr>
                <a:t>0-12</a:t>
              </a:r>
              <a:r>
                <a:rPr sz="1200" spc="-60" dirty="0">
                  <a:solidFill>
                    <a:srgbClr val="5F5E5C"/>
                  </a:solidFill>
                  <a:latin typeface="Segoe UI"/>
                  <a:cs typeface="Segoe UI"/>
                </a:rPr>
                <a:t> </a:t>
              </a:r>
              <a:r>
                <a:rPr sz="1200" spc="20" dirty="0">
                  <a:solidFill>
                    <a:srgbClr val="5F5E5C"/>
                  </a:solidFill>
                  <a:latin typeface="Segoe UI"/>
                  <a:cs typeface="Segoe UI"/>
                </a:rPr>
                <a:t>weeks</a:t>
              </a:r>
              <a:endParaRPr sz="1200" dirty="0">
                <a:latin typeface="Segoe UI"/>
                <a:cs typeface="Segoe UI"/>
              </a:endParaRPr>
            </a:p>
            <a:p>
              <a:pPr>
                <a:lnSpc>
                  <a:spcPct val="100000"/>
                </a:lnSpc>
                <a:spcBef>
                  <a:spcPts val="235"/>
                </a:spcBef>
              </a:pPr>
              <a:r>
                <a:rPr sz="1200" spc="15" dirty="0">
                  <a:solidFill>
                    <a:srgbClr val="FF0000"/>
                  </a:solidFill>
                  <a:latin typeface="Segoe UI"/>
                  <a:cs typeface="Segoe UI"/>
                </a:rPr>
                <a:t>1</a:t>
              </a:r>
              <a:r>
                <a:rPr lang="en-US" sz="1200" spc="15" dirty="0">
                  <a:solidFill>
                    <a:srgbClr val="FF0000"/>
                  </a:solidFill>
                  <a:latin typeface="Segoe UI"/>
                  <a:cs typeface="Segoe UI"/>
                </a:rPr>
                <a:t>0</a:t>
              </a:r>
              <a:r>
                <a:rPr sz="1200" spc="15" dirty="0">
                  <a:solidFill>
                    <a:srgbClr val="FF0000"/>
                  </a:solidFill>
                  <a:latin typeface="Segoe UI"/>
                  <a:cs typeface="Segoe UI"/>
                </a:rPr>
                <a:t>.</a:t>
              </a:r>
              <a:r>
                <a:rPr lang="en-US" sz="1200" spc="15" dirty="0">
                  <a:solidFill>
                    <a:srgbClr val="FF0000"/>
                  </a:solidFill>
                  <a:latin typeface="Segoe UI"/>
                  <a:cs typeface="Segoe UI"/>
                </a:rPr>
                <a:t>9</a:t>
              </a:r>
              <a:r>
                <a:rPr sz="1200" spc="15" dirty="0">
                  <a:solidFill>
                    <a:srgbClr val="FF0000"/>
                  </a:solidFill>
                  <a:latin typeface="Segoe UI"/>
                  <a:cs typeface="Segoe UI"/>
                </a:rPr>
                <a:t>%</a:t>
              </a:r>
              <a:endParaRPr sz="1200" dirty="0">
                <a:solidFill>
                  <a:srgbClr val="FF0000"/>
                </a:solidFill>
                <a:latin typeface="Segoe UI"/>
                <a:cs typeface="Segoe UI"/>
              </a:endParaRPr>
            </a:p>
          </p:txBody>
        </p:sp>
        <p:sp>
          <p:nvSpPr>
            <p:cNvPr id="45" name="object 120">
              <a:extLst>
                <a:ext uri="{FF2B5EF4-FFF2-40B4-BE49-F238E27FC236}">
                  <a16:creationId xmlns:a16="http://schemas.microsoft.com/office/drawing/2014/main" xmlns="" id="{C7B8DE0F-2256-47E1-B1B1-E60A8C1F552E}"/>
                </a:ext>
              </a:extLst>
            </p:cNvPr>
            <p:cNvSpPr txBox="1"/>
            <p:nvPr/>
          </p:nvSpPr>
          <p:spPr>
            <a:xfrm>
              <a:off x="2971052" y="5961924"/>
              <a:ext cx="1055370" cy="481161"/>
            </a:xfrm>
            <a:prstGeom prst="rect">
              <a:avLst/>
            </a:prstGeom>
          </p:spPr>
          <p:txBody>
            <a:bodyPr vert="horz" wrap="square" lIns="0" tIns="41910" rIns="0" bIns="0" rtlCol="0">
              <a:spAutoFit/>
            </a:bodyPr>
            <a:lstStyle/>
            <a:p>
              <a:pPr marR="5080" algn="r">
                <a:lnSpc>
                  <a:spcPct val="100000"/>
                </a:lnSpc>
                <a:spcBef>
                  <a:spcPts val="330"/>
                </a:spcBef>
              </a:pPr>
              <a:r>
                <a:rPr sz="1200" spc="15" dirty="0">
                  <a:solidFill>
                    <a:srgbClr val="5F5E5C"/>
                  </a:solidFill>
                  <a:latin typeface="Segoe UI"/>
                  <a:cs typeface="Segoe UI"/>
                </a:rPr>
                <a:t>13-16</a:t>
              </a:r>
              <a:r>
                <a:rPr sz="1200" spc="-70" dirty="0">
                  <a:solidFill>
                    <a:srgbClr val="5F5E5C"/>
                  </a:solidFill>
                  <a:latin typeface="Segoe UI"/>
                  <a:cs typeface="Segoe UI"/>
                </a:rPr>
                <a:t> </a:t>
              </a:r>
              <a:r>
                <a:rPr sz="1200" spc="20" dirty="0">
                  <a:solidFill>
                    <a:srgbClr val="5F5E5C"/>
                  </a:solidFill>
                  <a:latin typeface="Segoe UI"/>
                  <a:cs typeface="Segoe UI"/>
                </a:rPr>
                <a:t>weeks</a:t>
              </a:r>
              <a:endParaRPr sz="1200" dirty="0">
                <a:latin typeface="Segoe UI"/>
                <a:cs typeface="Segoe UI"/>
              </a:endParaRPr>
            </a:p>
            <a:p>
              <a:pPr marR="5080" algn="r">
                <a:lnSpc>
                  <a:spcPct val="100000"/>
                </a:lnSpc>
                <a:spcBef>
                  <a:spcPts val="235"/>
                </a:spcBef>
              </a:pPr>
              <a:r>
                <a:rPr sz="1200" spc="15" dirty="0">
                  <a:solidFill>
                    <a:srgbClr val="FF0000"/>
                  </a:solidFill>
                  <a:latin typeface="Segoe UI"/>
                  <a:cs typeface="Segoe UI"/>
                </a:rPr>
                <a:t>7</a:t>
              </a:r>
              <a:r>
                <a:rPr lang="en-US" sz="1200" spc="15" dirty="0">
                  <a:solidFill>
                    <a:srgbClr val="FF0000"/>
                  </a:solidFill>
                  <a:latin typeface="Segoe UI"/>
                  <a:cs typeface="Segoe UI"/>
                </a:rPr>
                <a:t>0</a:t>
              </a:r>
              <a:r>
                <a:rPr sz="1200" spc="15" dirty="0">
                  <a:solidFill>
                    <a:srgbClr val="FF0000"/>
                  </a:solidFill>
                  <a:latin typeface="Segoe UI"/>
                  <a:cs typeface="Segoe UI"/>
                </a:rPr>
                <a:t>.</a:t>
              </a:r>
              <a:r>
                <a:rPr lang="en-US" sz="1200" spc="15" dirty="0">
                  <a:solidFill>
                    <a:srgbClr val="FF0000"/>
                  </a:solidFill>
                  <a:latin typeface="Segoe UI"/>
                  <a:cs typeface="Segoe UI"/>
                </a:rPr>
                <a:t>14</a:t>
              </a:r>
              <a:r>
                <a:rPr sz="1200" spc="15" dirty="0">
                  <a:solidFill>
                    <a:srgbClr val="FF0000"/>
                  </a:solidFill>
                  <a:latin typeface="Segoe UI"/>
                  <a:cs typeface="Segoe UI"/>
                </a:rPr>
                <a:t>%</a:t>
              </a:r>
              <a:endParaRPr sz="1200" dirty="0">
                <a:solidFill>
                  <a:srgbClr val="FF0000"/>
                </a:solidFill>
                <a:latin typeface="Segoe UI"/>
                <a:cs typeface="Segoe UI"/>
              </a:endParaRPr>
            </a:p>
          </p:txBody>
        </p:sp>
        <p:sp>
          <p:nvSpPr>
            <p:cNvPr id="46" name="object 121">
              <a:extLst>
                <a:ext uri="{FF2B5EF4-FFF2-40B4-BE49-F238E27FC236}">
                  <a16:creationId xmlns:a16="http://schemas.microsoft.com/office/drawing/2014/main" xmlns="" id="{B590316A-A4B5-4E5F-8214-B5EC79B9411E}"/>
                </a:ext>
              </a:extLst>
            </p:cNvPr>
            <p:cNvSpPr txBox="1"/>
            <p:nvPr/>
          </p:nvSpPr>
          <p:spPr>
            <a:xfrm>
              <a:off x="2683062" y="3500753"/>
              <a:ext cx="1055370" cy="481161"/>
            </a:xfrm>
            <a:prstGeom prst="rect">
              <a:avLst/>
            </a:prstGeom>
          </p:spPr>
          <p:txBody>
            <a:bodyPr vert="horz" wrap="square" lIns="0" tIns="41910" rIns="0" bIns="0" rtlCol="0">
              <a:spAutoFit/>
            </a:bodyPr>
            <a:lstStyle/>
            <a:p>
              <a:pPr marR="5080" algn="r">
                <a:lnSpc>
                  <a:spcPct val="100000"/>
                </a:lnSpc>
                <a:spcBef>
                  <a:spcPts val="330"/>
                </a:spcBef>
              </a:pPr>
              <a:r>
                <a:rPr sz="1200" spc="15" dirty="0">
                  <a:solidFill>
                    <a:srgbClr val="5F5E5C"/>
                  </a:solidFill>
                  <a:latin typeface="Segoe UI"/>
                  <a:cs typeface="Segoe UI"/>
                </a:rPr>
                <a:t>17-20</a:t>
              </a:r>
              <a:r>
                <a:rPr sz="1200" spc="-70" dirty="0">
                  <a:solidFill>
                    <a:srgbClr val="5F5E5C"/>
                  </a:solidFill>
                  <a:latin typeface="Segoe UI"/>
                  <a:cs typeface="Segoe UI"/>
                </a:rPr>
                <a:t> </a:t>
              </a:r>
              <a:r>
                <a:rPr sz="1200" spc="20" dirty="0">
                  <a:solidFill>
                    <a:srgbClr val="5F5E5C"/>
                  </a:solidFill>
                  <a:latin typeface="Segoe UI"/>
                  <a:cs typeface="Segoe UI"/>
                </a:rPr>
                <a:t>weeks</a:t>
              </a:r>
              <a:endParaRPr sz="1200" dirty="0">
                <a:latin typeface="Segoe UI"/>
                <a:cs typeface="Segoe UI"/>
              </a:endParaRPr>
            </a:p>
            <a:p>
              <a:pPr marR="5080" algn="r">
                <a:lnSpc>
                  <a:spcPct val="100000"/>
                </a:lnSpc>
                <a:spcBef>
                  <a:spcPts val="235"/>
                </a:spcBef>
              </a:pPr>
              <a:r>
                <a:rPr lang="en-US" sz="1200" spc="15" dirty="0">
                  <a:solidFill>
                    <a:srgbClr val="FF0000"/>
                  </a:solidFill>
                  <a:latin typeface="Segoe UI"/>
                  <a:cs typeface="Segoe UI"/>
                </a:rPr>
                <a:t>14</a:t>
              </a:r>
              <a:r>
                <a:rPr sz="1200" spc="15" dirty="0">
                  <a:solidFill>
                    <a:srgbClr val="FF0000"/>
                  </a:solidFill>
                  <a:latin typeface="Segoe UI"/>
                  <a:cs typeface="Segoe UI"/>
                </a:rPr>
                <a:t>.</a:t>
              </a:r>
              <a:r>
                <a:rPr lang="en-US" sz="1200" spc="15" dirty="0">
                  <a:solidFill>
                    <a:srgbClr val="FF0000"/>
                  </a:solidFill>
                  <a:latin typeface="Segoe UI"/>
                  <a:cs typeface="Segoe UI"/>
                </a:rPr>
                <a:t>32</a:t>
              </a:r>
              <a:r>
                <a:rPr sz="1200" spc="15" dirty="0">
                  <a:solidFill>
                    <a:srgbClr val="FF0000"/>
                  </a:solidFill>
                  <a:latin typeface="Segoe UI"/>
                  <a:cs typeface="Segoe UI"/>
                </a:rPr>
                <a:t>%</a:t>
              </a:r>
              <a:endParaRPr sz="1200" dirty="0">
                <a:solidFill>
                  <a:srgbClr val="FF0000"/>
                </a:solidFill>
                <a:latin typeface="Segoe UI"/>
                <a:cs typeface="Segoe UI"/>
              </a:endParaRPr>
            </a:p>
          </p:txBody>
        </p:sp>
        <p:grpSp>
          <p:nvGrpSpPr>
            <p:cNvPr id="47" name="object 122">
              <a:extLst>
                <a:ext uri="{FF2B5EF4-FFF2-40B4-BE49-F238E27FC236}">
                  <a16:creationId xmlns:a16="http://schemas.microsoft.com/office/drawing/2014/main" xmlns="" id="{694492A6-709D-4A00-AB60-9A721007F940}"/>
                </a:ext>
              </a:extLst>
            </p:cNvPr>
            <p:cNvGrpSpPr/>
            <p:nvPr/>
          </p:nvGrpSpPr>
          <p:grpSpPr>
            <a:xfrm>
              <a:off x="6277799" y="4111131"/>
              <a:ext cx="155575" cy="1741805"/>
              <a:chOff x="10295001" y="4111131"/>
              <a:chExt cx="155575" cy="1741805"/>
            </a:xfrm>
          </p:grpSpPr>
          <p:pic>
            <p:nvPicPr>
              <p:cNvPr id="48" name="object 123">
                <a:extLst>
                  <a:ext uri="{FF2B5EF4-FFF2-40B4-BE49-F238E27FC236}">
                    <a16:creationId xmlns:a16="http://schemas.microsoft.com/office/drawing/2014/main" xmlns="" id="{4E12EB70-9FF5-4FDC-870A-28C87D75529A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295001" y="4111131"/>
                <a:ext cx="155444" cy="155028"/>
              </a:xfrm>
              <a:prstGeom prst="rect">
                <a:avLst/>
              </a:prstGeom>
            </p:spPr>
          </p:pic>
          <p:pic>
            <p:nvPicPr>
              <p:cNvPr id="49" name="object 124">
                <a:extLst>
                  <a:ext uri="{FF2B5EF4-FFF2-40B4-BE49-F238E27FC236}">
                    <a16:creationId xmlns:a16="http://schemas.microsoft.com/office/drawing/2014/main" xmlns="" id="{04E3F972-38D1-4092-802B-2415FD153E92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0295001" y="4503789"/>
                <a:ext cx="155444" cy="155028"/>
              </a:xfrm>
              <a:prstGeom prst="rect">
                <a:avLst/>
              </a:prstGeom>
            </p:spPr>
          </p:pic>
          <p:pic>
            <p:nvPicPr>
              <p:cNvPr id="50" name="object 125">
                <a:extLst>
                  <a:ext uri="{FF2B5EF4-FFF2-40B4-BE49-F238E27FC236}">
                    <a16:creationId xmlns:a16="http://schemas.microsoft.com/office/drawing/2014/main" xmlns="" id="{4B41E545-181F-403D-9F02-16BB34CE3923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0295001" y="4901516"/>
                <a:ext cx="155444" cy="161229"/>
              </a:xfrm>
              <a:prstGeom prst="rect">
                <a:avLst/>
              </a:prstGeom>
            </p:spPr>
          </p:pic>
          <p:pic>
            <p:nvPicPr>
              <p:cNvPr id="51" name="object 126">
                <a:extLst>
                  <a:ext uri="{FF2B5EF4-FFF2-40B4-BE49-F238E27FC236}">
                    <a16:creationId xmlns:a16="http://schemas.microsoft.com/office/drawing/2014/main" xmlns="" id="{347C3F33-0BA7-44E2-A97D-133C788BE5E7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295001" y="5304812"/>
                <a:ext cx="155444" cy="155028"/>
              </a:xfrm>
              <a:prstGeom prst="rect">
                <a:avLst/>
              </a:prstGeom>
            </p:spPr>
          </p:pic>
          <p:pic>
            <p:nvPicPr>
              <p:cNvPr id="52" name="object 127">
                <a:extLst>
                  <a:ext uri="{FF2B5EF4-FFF2-40B4-BE49-F238E27FC236}">
                    <a16:creationId xmlns:a16="http://schemas.microsoft.com/office/drawing/2014/main" xmlns="" id="{299BCAB3-B1E1-4907-89E7-701CC7BFC504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0295001" y="5697471"/>
                <a:ext cx="155444" cy="155028"/>
              </a:xfrm>
              <a:prstGeom prst="rect">
                <a:avLst/>
              </a:prstGeom>
            </p:spPr>
          </p:pic>
        </p:grpSp>
        <p:sp>
          <p:nvSpPr>
            <p:cNvPr id="53" name="object 128">
              <a:extLst>
                <a:ext uri="{FF2B5EF4-FFF2-40B4-BE49-F238E27FC236}">
                  <a16:creationId xmlns:a16="http://schemas.microsoft.com/office/drawing/2014/main" xmlns="" id="{80A1BC0C-122D-4F4E-816A-786F8E443276}"/>
                </a:ext>
              </a:extLst>
            </p:cNvPr>
            <p:cNvSpPr txBox="1"/>
            <p:nvPr/>
          </p:nvSpPr>
          <p:spPr>
            <a:xfrm>
              <a:off x="6459512" y="3903649"/>
              <a:ext cx="1168400" cy="1968436"/>
            </a:xfrm>
            <a:prstGeom prst="rect">
              <a:avLst/>
            </a:prstGeom>
          </p:spPr>
          <p:txBody>
            <a:bodyPr vert="horz" wrap="square" lIns="0" tIns="15367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210"/>
                </a:spcBef>
              </a:pPr>
              <a:r>
                <a:rPr sz="1200" spc="-5" dirty="0">
                  <a:solidFill>
                    <a:srgbClr val="5F5E5C"/>
                  </a:solidFill>
                  <a:latin typeface="Segoe UI"/>
                  <a:cs typeface="Segoe UI"/>
                </a:rPr>
                <a:t>0-12</a:t>
              </a:r>
              <a:r>
                <a:rPr sz="1200" spc="-35" dirty="0">
                  <a:solidFill>
                    <a:srgbClr val="5F5E5C"/>
                  </a:solidFill>
                  <a:latin typeface="Segoe UI"/>
                  <a:cs typeface="Segoe UI"/>
                </a:rPr>
                <a:t> </a:t>
              </a:r>
              <a:r>
                <a:rPr sz="1200" spc="-5" dirty="0">
                  <a:solidFill>
                    <a:srgbClr val="5F5E5C"/>
                  </a:solidFill>
                  <a:latin typeface="Segoe UI"/>
                  <a:cs typeface="Segoe UI"/>
                </a:rPr>
                <a:t>weeks</a:t>
              </a:r>
              <a:endParaRPr sz="1200" dirty="0">
                <a:latin typeface="Segoe UI"/>
                <a:cs typeface="Segoe UI"/>
              </a:endParaRPr>
            </a:p>
            <a:p>
              <a:pPr>
                <a:lnSpc>
                  <a:spcPct val="100000"/>
                </a:lnSpc>
                <a:spcBef>
                  <a:spcPts val="1110"/>
                </a:spcBef>
              </a:pPr>
              <a:r>
                <a:rPr sz="1200" spc="-5" dirty="0">
                  <a:solidFill>
                    <a:srgbClr val="5F5E5C"/>
                  </a:solidFill>
                  <a:latin typeface="Segoe UI"/>
                  <a:cs typeface="Segoe UI"/>
                </a:rPr>
                <a:t>13-16</a:t>
              </a:r>
              <a:r>
                <a:rPr sz="1200" spc="-65" dirty="0">
                  <a:solidFill>
                    <a:srgbClr val="5F5E5C"/>
                  </a:solidFill>
                  <a:latin typeface="Segoe UI"/>
                  <a:cs typeface="Segoe UI"/>
                </a:rPr>
                <a:t> </a:t>
              </a:r>
              <a:r>
                <a:rPr sz="1200" spc="-5" dirty="0">
                  <a:solidFill>
                    <a:srgbClr val="5F5E5C"/>
                  </a:solidFill>
                  <a:latin typeface="Segoe UI"/>
                  <a:cs typeface="Segoe UI"/>
                </a:rPr>
                <a:t>weeks</a:t>
              </a:r>
              <a:endParaRPr sz="1200" dirty="0">
                <a:latin typeface="Segoe UI"/>
                <a:cs typeface="Segoe UI"/>
              </a:endParaRPr>
            </a:p>
            <a:p>
              <a:pPr>
                <a:lnSpc>
                  <a:spcPct val="100000"/>
                </a:lnSpc>
                <a:spcBef>
                  <a:spcPts val="1240"/>
                </a:spcBef>
              </a:pPr>
              <a:r>
                <a:rPr sz="1200" spc="-5" dirty="0">
                  <a:solidFill>
                    <a:srgbClr val="5F5E5C"/>
                  </a:solidFill>
                  <a:latin typeface="Segoe UI"/>
                  <a:cs typeface="Segoe UI"/>
                </a:rPr>
                <a:t>17-20</a:t>
              </a:r>
              <a:r>
                <a:rPr sz="1200" spc="-65" dirty="0">
                  <a:solidFill>
                    <a:srgbClr val="5F5E5C"/>
                  </a:solidFill>
                  <a:latin typeface="Segoe UI"/>
                  <a:cs typeface="Segoe UI"/>
                </a:rPr>
                <a:t> </a:t>
              </a:r>
              <a:r>
                <a:rPr sz="1200" spc="-5" dirty="0">
                  <a:solidFill>
                    <a:srgbClr val="5F5E5C"/>
                  </a:solidFill>
                  <a:latin typeface="Segoe UI"/>
                  <a:cs typeface="Segoe UI"/>
                </a:rPr>
                <a:t>weeks</a:t>
              </a:r>
              <a:endParaRPr sz="1200" dirty="0">
                <a:latin typeface="Segoe UI"/>
                <a:cs typeface="Segoe UI"/>
              </a:endParaRPr>
            </a:p>
            <a:p>
              <a:pPr>
                <a:lnSpc>
                  <a:spcPct val="100000"/>
                </a:lnSpc>
                <a:spcBef>
                  <a:spcPts val="1110"/>
                </a:spcBef>
              </a:pPr>
              <a:r>
                <a:rPr sz="1200" spc="-5" dirty="0">
                  <a:solidFill>
                    <a:srgbClr val="5F5E5C"/>
                  </a:solidFill>
                  <a:latin typeface="Segoe UI"/>
                  <a:cs typeface="Segoe UI"/>
                </a:rPr>
                <a:t>21-24</a:t>
              </a:r>
              <a:r>
                <a:rPr sz="1200" spc="-65" dirty="0">
                  <a:solidFill>
                    <a:srgbClr val="5F5E5C"/>
                  </a:solidFill>
                  <a:latin typeface="Segoe UI"/>
                  <a:cs typeface="Segoe UI"/>
                </a:rPr>
                <a:t> </a:t>
              </a:r>
              <a:r>
                <a:rPr sz="1200" spc="-5" dirty="0">
                  <a:solidFill>
                    <a:srgbClr val="5F5E5C"/>
                  </a:solidFill>
                  <a:latin typeface="Segoe UI"/>
                  <a:cs typeface="Segoe UI"/>
                </a:rPr>
                <a:t>weeks</a:t>
              </a:r>
              <a:endParaRPr sz="1200" dirty="0">
                <a:latin typeface="Segoe UI"/>
                <a:cs typeface="Segoe UI"/>
              </a:endParaRPr>
            </a:p>
            <a:p>
              <a:pPr>
                <a:lnSpc>
                  <a:spcPct val="100000"/>
                </a:lnSpc>
                <a:spcBef>
                  <a:spcPts val="1110"/>
                </a:spcBef>
              </a:pPr>
              <a:r>
                <a:rPr sz="1200" spc="-5" dirty="0">
                  <a:solidFill>
                    <a:srgbClr val="5F5E5C"/>
                  </a:solidFill>
                  <a:latin typeface="Segoe UI"/>
                  <a:cs typeface="Segoe UI"/>
                </a:rPr>
                <a:t>&gt;24</a:t>
              </a:r>
              <a:r>
                <a:rPr sz="1200" spc="-35" dirty="0">
                  <a:solidFill>
                    <a:srgbClr val="5F5E5C"/>
                  </a:solidFill>
                  <a:latin typeface="Segoe UI"/>
                  <a:cs typeface="Segoe UI"/>
                </a:rPr>
                <a:t> </a:t>
              </a:r>
              <a:r>
                <a:rPr sz="1200" spc="-5" dirty="0">
                  <a:solidFill>
                    <a:srgbClr val="5F5E5C"/>
                  </a:solidFill>
                  <a:latin typeface="Segoe UI"/>
                  <a:cs typeface="Segoe UI"/>
                </a:rPr>
                <a:t>weeks</a:t>
              </a:r>
              <a:endParaRPr sz="1200" dirty="0">
                <a:latin typeface="Segoe UI"/>
                <a:cs typeface="Segoe UI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9E4FEC4-DB2C-464E-880C-DD73D19B14CB}"/>
              </a:ext>
            </a:extLst>
          </p:cNvPr>
          <p:cNvSpPr txBox="1"/>
          <p:nvPr/>
        </p:nvSpPr>
        <p:spPr>
          <a:xfrm>
            <a:off x="3537585" y="226887"/>
            <a:ext cx="335380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MMD  in Q3/2021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F22D177-8B5F-4443-BB2A-A57C26F6BD3B}"/>
              </a:ext>
            </a:extLst>
          </p:cNvPr>
          <p:cNvSpPr txBox="1"/>
          <p:nvPr/>
        </p:nvSpPr>
        <p:spPr>
          <a:xfrm>
            <a:off x="137085" y="6318372"/>
            <a:ext cx="652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** Assumption from ARV dispensing and number of patient on ARV regimen data in Q3</a:t>
            </a:r>
          </a:p>
        </p:txBody>
      </p:sp>
      <p:sp>
        <p:nvSpPr>
          <p:cNvPr id="2" name="Rectangle 1"/>
          <p:cNvSpPr/>
          <p:nvPr/>
        </p:nvSpPr>
        <p:spPr>
          <a:xfrm>
            <a:off x="924153" y="1059737"/>
            <a:ext cx="10657339" cy="11459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5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E27B20B-9359-4B55-9AFB-16A247C43C21}"/>
              </a:ext>
            </a:extLst>
          </p:cNvPr>
          <p:cNvGrpSpPr/>
          <p:nvPr/>
        </p:nvGrpSpPr>
        <p:grpSpPr>
          <a:xfrm>
            <a:off x="2975921" y="1488496"/>
            <a:ext cx="5084419" cy="3991670"/>
            <a:chOff x="6746503" y="1555305"/>
            <a:chExt cx="5394700" cy="4390524"/>
          </a:xfrm>
        </p:grpSpPr>
        <p:pic>
          <p:nvPicPr>
            <p:cNvPr id="6" name="Shape 264" descr="gf.png">
              <a:extLst>
                <a:ext uri="{FF2B5EF4-FFF2-40B4-BE49-F238E27FC236}">
                  <a16:creationId xmlns:a16="http://schemas.microsoft.com/office/drawing/2014/main" xmlns="" id="{02807877-4882-4FCD-9CE9-415D9F53050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79" r="89"/>
            <a:stretch/>
          </p:blipFill>
          <p:spPr>
            <a:xfrm>
              <a:off x="6746503" y="1555305"/>
              <a:ext cx="5394700" cy="43905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xmlns="" id="{C1054064-49A5-4EAF-BBA6-B0C1217D5ECA}"/>
                </a:ext>
              </a:extLst>
            </p:cNvPr>
            <p:cNvSpPr/>
            <p:nvPr/>
          </p:nvSpPr>
          <p:spPr>
            <a:xfrm>
              <a:off x="8741664" y="1810512"/>
              <a:ext cx="1380744" cy="960120"/>
            </a:xfrm>
            <a:prstGeom prst="triangle">
              <a:avLst>
                <a:gd name="adj" fmla="val 4652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7030A0"/>
                  </a:solidFill>
                </a:rPr>
                <a:t>95%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91BD10B-4494-44E5-926C-2A880A68E118}"/>
                </a:ext>
              </a:extLst>
            </p:cNvPr>
            <p:cNvSpPr/>
            <p:nvPr/>
          </p:nvSpPr>
          <p:spPr>
            <a:xfrm>
              <a:off x="9857231" y="3928462"/>
              <a:ext cx="1005840" cy="4389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7030A0"/>
                  </a:solidFill>
                </a:rPr>
                <a:t>95%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8B312BA-EF43-4F4A-8A72-58D9FDE5EADA}"/>
                </a:ext>
              </a:extLst>
            </p:cNvPr>
            <p:cNvSpPr/>
            <p:nvPr/>
          </p:nvSpPr>
          <p:spPr>
            <a:xfrm>
              <a:off x="7933943" y="3910174"/>
              <a:ext cx="1005840" cy="4114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7030A0"/>
                  </a:solidFill>
                </a:rPr>
                <a:t>95%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97883" y="586236"/>
            <a:ext cx="689211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HIV/AIDS  strategy  to ending AIDS 2030</a:t>
            </a:r>
          </a:p>
        </p:txBody>
      </p:sp>
    </p:spTree>
    <p:extLst>
      <p:ext uri="{BB962C8B-B14F-4D97-AF65-F5344CB8AC3E}">
        <p14:creationId xmlns:p14="http://schemas.microsoft.com/office/powerpoint/2010/main" val="2896076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DE98-5FFE-488C-90B6-163A39B25D42}" type="slidenum">
              <a:rPr lang="en-US" altLang="en-US" smtClean="0"/>
              <a:pPr/>
              <a:t>30</a:t>
            </a:fld>
            <a:endParaRPr lang="en-US" alt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711110"/>
              </p:ext>
            </p:extLst>
          </p:nvPr>
        </p:nvGraphicFramePr>
        <p:xfrm>
          <a:off x="423756" y="1181082"/>
          <a:ext cx="10544260" cy="5441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801061" y="477901"/>
            <a:ext cx="110315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9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defRPr>
            </a:pPr>
            <a:r>
              <a:rPr lang="en-US" sz="26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HIV+</a:t>
            </a:r>
            <a:r>
              <a:rPr lang="lo-LA" sz="2600" b="1" dirty="0">
                <a:solidFill>
                  <a:srgbClr val="080808"/>
                </a:solidFill>
                <a:latin typeface="Times New Roman" pitchFamily="18" charset="0"/>
              </a:rPr>
              <a:t>, </a:t>
            </a:r>
            <a:r>
              <a:rPr lang="en-US" sz="26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Register</a:t>
            </a:r>
            <a:r>
              <a:rPr lang="lo-LA" sz="2600" b="1" dirty="0">
                <a:solidFill>
                  <a:srgbClr val="080808"/>
                </a:solidFill>
                <a:latin typeface="Times New Roman" pitchFamily="18" charset="0"/>
              </a:rPr>
              <a:t>, </a:t>
            </a:r>
            <a:r>
              <a:rPr lang="en-US" sz="26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retention ARV and lost of follow up since</a:t>
            </a:r>
            <a:r>
              <a:rPr lang="lo-LA" sz="2600" b="1" dirty="0">
                <a:solidFill>
                  <a:srgbClr val="080808"/>
                </a:solidFill>
                <a:latin typeface="Times New Roman" pitchFamily="18" charset="0"/>
              </a:rPr>
              <a:t> 2003-</a:t>
            </a:r>
            <a:r>
              <a:rPr lang="en-US" sz="26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June</a:t>
            </a:r>
            <a:r>
              <a:rPr lang="lo-LA" sz="2600" b="1" dirty="0">
                <a:solidFill>
                  <a:srgbClr val="080808"/>
                </a:solidFill>
                <a:latin typeface="Times New Roman" pitchFamily="18" charset="0"/>
              </a:rPr>
              <a:t> 202</a:t>
            </a:r>
            <a:r>
              <a:rPr lang="en-US" sz="26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3979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934" y="95535"/>
            <a:ext cx="5808260" cy="94169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Mitigating actions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" y="1160060"/>
            <a:ext cx="7001301" cy="5622878"/>
          </a:xfrm>
          <a:ln w="28575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0070C0"/>
                </a:solidFill>
              </a:rPr>
              <a:t>Capacity building of Health care provider</a:t>
            </a:r>
            <a:endParaRPr lang="en-US" sz="2900" dirty="0">
              <a:solidFill>
                <a:srgbClr val="0070C0"/>
              </a:solidFill>
            </a:endParaRPr>
          </a:p>
          <a:p>
            <a:pPr lvl="0"/>
            <a:r>
              <a:rPr lang="en-US" dirty="0"/>
              <a:t>Meeting with site to review implementation status with 11 ARV sites</a:t>
            </a:r>
          </a:p>
          <a:p>
            <a:pPr lvl="0"/>
            <a:r>
              <a:rPr lang="en-US" dirty="0"/>
              <a:t>Refresher training including case conference and QI workshop for Health care provider and CSOs</a:t>
            </a:r>
          </a:p>
          <a:p>
            <a:pPr lvl="0"/>
            <a:r>
              <a:rPr lang="en-US" dirty="0"/>
              <a:t>Develop and implement QI plan to improve index partner HTC service</a:t>
            </a:r>
          </a:p>
          <a:p>
            <a:pPr lvl="0"/>
            <a:r>
              <a:rPr lang="en-US" dirty="0"/>
              <a:t>Monitoring and coaching on site for care and treatment service</a:t>
            </a:r>
          </a:p>
          <a:p>
            <a:pPr lvl="0"/>
            <a:r>
              <a:rPr lang="en-US" dirty="0"/>
              <a:t>Support ARV sites conduct monthly meeting</a:t>
            </a:r>
          </a:p>
          <a:p>
            <a:pPr marL="0" lvl="0" indent="0">
              <a:buNone/>
            </a:pPr>
            <a:r>
              <a:rPr lang="en-US" dirty="0"/>
              <a:t> 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Establishing selected new POC for stable PLHIV</a:t>
            </a:r>
          </a:p>
          <a:p>
            <a:pPr lvl="0"/>
            <a:r>
              <a:rPr lang="en-US" dirty="0"/>
              <a:t>Develop of quality improvement coaching manual</a:t>
            </a:r>
          </a:p>
          <a:p>
            <a:pPr lvl="0"/>
            <a:r>
              <a:rPr lang="en-US" dirty="0"/>
              <a:t>Training on utilization QI coaching manual for Health staff fro ARV</a:t>
            </a:r>
          </a:p>
          <a:p>
            <a:pPr lvl="0"/>
            <a:r>
              <a:rPr lang="en-US" dirty="0"/>
              <a:t>QI and index testing sharing lesson learned for ART and POC</a:t>
            </a:r>
          </a:p>
          <a:p>
            <a:pPr lvl="0"/>
            <a:r>
              <a:rPr lang="en-US" dirty="0"/>
              <a:t>Training S&amp;D for health care staff in 11 ARV sites and 6 POC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900" b="1" dirty="0">
                <a:solidFill>
                  <a:srgbClr val="0070C0"/>
                </a:solidFill>
              </a:rPr>
              <a:t>Establishing HIV-1 Recent infection surveillance among persons newly diagnosed with HIV</a:t>
            </a:r>
            <a:endParaRPr lang="en-US" sz="2900" dirty="0">
              <a:solidFill>
                <a:srgbClr val="0070C0"/>
              </a:solidFill>
            </a:endParaRPr>
          </a:p>
          <a:p>
            <a:pPr lvl="0"/>
            <a:r>
              <a:rPr lang="en-US" dirty="0"/>
              <a:t>National consultation workshop to finalize protocol of HIV-1 </a:t>
            </a:r>
            <a:r>
              <a:rPr lang="en-US" dirty="0" err="1"/>
              <a:t>recency</a:t>
            </a:r>
            <a:r>
              <a:rPr lang="en-US" dirty="0"/>
              <a:t> testing service</a:t>
            </a:r>
          </a:p>
          <a:p>
            <a:pPr lvl="0"/>
            <a:r>
              <a:rPr lang="en-US" dirty="0"/>
              <a:t>Capacity building 11 ARV sites and 1 POC to implement</a:t>
            </a:r>
          </a:p>
          <a:p>
            <a:pPr lvl="0"/>
            <a:r>
              <a:rPr lang="en-US" dirty="0"/>
              <a:t>Workshop for HIV </a:t>
            </a:r>
            <a:r>
              <a:rPr lang="en-US" dirty="0" err="1"/>
              <a:t>recency</a:t>
            </a:r>
            <a:r>
              <a:rPr lang="en-US" dirty="0"/>
              <a:t> data collection and reporting system ( VCT log book Lab log book, DHIS2 )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69791" y="1091821"/>
            <a:ext cx="4599296" cy="576617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9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900" b="1" dirty="0">
                <a:solidFill>
                  <a:srgbClr val="0070C0"/>
                </a:solidFill>
              </a:rPr>
              <a:t>Strengthen laboratory Capacity and quality system</a:t>
            </a:r>
            <a:endParaRPr lang="en-US" sz="2900" dirty="0">
              <a:solidFill>
                <a:srgbClr val="0070C0"/>
              </a:solidFill>
            </a:endParaRPr>
          </a:p>
          <a:p>
            <a:r>
              <a:rPr lang="en-US" dirty="0"/>
              <a:t>Strengthen National HIV serology EQA program t monitor laboratory performance and the quality of HIV testing </a:t>
            </a:r>
          </a:p>
          <a:p>
            <a:r>
              <a:rPr lang="en-US" dirty="0"/>
              <a:t>Consultation meeting to discuss and planning EQA</a:t>
            </a:r>
          </a:p>
          <a:p>
            <a:r>
              <a:rPr lang="en-US" dirty="0"/>
              <a:t>On site supervision and evaluation to observe the testing process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900" b="1" dirty="0">
                <a:solidFill>
                  <a:srgbClr val="0070C0"/>
                </a:solidFill>
              </a:rPr>
              <a:t>Strengthening HIV strategic information (SI)</a:t>
            </a:r>
            <a:endParaRPr lang="en-US" sz="2900" dirty="0">
              <a:solidFill>
                <a:srgbClr val="0070C0"/>
              </a:solidFill>
            </a:endParaRPr>
          </a:p>
          <a:p>
            <a:r>
              <a:rPr lang="en-US" dirty="0"/>
              <a:t>Consultation meeting on sharing lesson learn to harmonize HIV/AIDS data from HIV CAM plus and DHIS2 software</a:t>
            </a:r>
          </a:p>
          <a:p>
            <a:r>
              <a:rPr lang="en-US" dirty="0"/>
              <a:t>Workshop on population estimation by used AEM software</a:t>
            </a:r>
          </a:p>
          <a:p>
            <a:r>
              <a:rPr lang="en-US" dirty="0"/>
              <a:t>Meeting on data quality check and data used for provincial and ART level in DHIS2 software</a:t>
            </a:r>
          </a:p>
          <a:p>
            <a:r>
              <a:rPr lang="en-US" dirty="0"/>
              <a:t>Consultation on monitoring and evaluation to support strategic information at CHAS</a:t>
            </a:r>
          </a:p>
          <a:p>
            <a:r>
              <a:rPr lang="en-US" dirty="0"/>
              <a:t>Supervision and monitoring data quality check in SVK and CPS provinces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17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ABB33C-0AE1-4A76-B5CB-EE68E6968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1481" y="3806190"/>
            <a:ext cx="8915649" cy="1441411"/>
          </a:xfrm>
          <a:noFill/>
        </p:spPr>
        <p:txBody>
          <a:bodyPr anchor="b"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(Center for HIV/AIDS and STI)</a:t>
            </a:r>
            <a:endParaRPr lang="en-US" sz="2000" b="1" i="1" dirty="0">
              <a:solidFill>
                <a:srgbClr val="FF0000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EF955-0EB7-4461-9982-7A125426B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218" y="2708482"/>
            <a:ext cx="10848039" cy="2150719"/>
          </a:xfrm>
          <a:noFill/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Progress report on HIV-COVID-19 (2020-2021)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Image result for HIV ribbon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8" b="8130"/>
          <a:stretch/>
        </p:blipFill>
        <p:spPr bwMode="auto">
          <a:xfrm>
            <a:off x="4996035" y="245660"/>
            <a:ext cx="1705016" cy="2849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9135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67" y="341194"/>
            <a:ext cx="11240636" cy="6536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Activities and Budget COVID-19 (2020):  919.527,22 USD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9017" y="1676452"/>
            <a:ext cx="7077501" cy="435133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Training in IPC and EBS at Health center ( Dispensary )</a:t>
            </a:r>
          </a:p>
          <a:p>
            <a:pPr lvl="0"/>
            <a:r>
              <a:rPr lang="en-US" dirty="0"/>
              <a:t>Training on HIV patient management during Covid-19</a:t>
            </a:r>
          </a:p>
          <a:p>
            <a:pPr lvl="0"/>
            <a:r>
              <a:rPr lang="en-US" dirty="0"/>
              <a:t>Community based ARV dispensing for PLHIV during covid-19 outbreak</a:t>
            </a:r>
          </a:p>
          <a:p>
            <a:pPr lvl="0"/>
            <a:r>
              <a:rPr lang="en-US" dirty="0"/>
              <a:t>IEC material development of radio massages</a:t>
            </a:r>
          </a:p>
          <a:p>
            <a:pPr lvl="0"/>
            <a:r>
              <a:rPr lang="en-US" dirty="0"/>
              <a:t>Supervision District raising awareness for 4 diseases </a:t>
            </a:r>
          </a:p>
          <a:p>
            <a:pPr lvl="0"/>
            <a:r>
              <a:rPr lang="en-US" dirty="0"/>
              <a:t>HIV DHIS2 data management for ART and POC sites, coaching for Health staff, coaching for CSO staff  </a:t>
            </a:r>
          </a:p>
          <a:p>
            <a:pPr lvl="0"/>
            <a:r>
              <a:rPr lang="en-US" dirty="0"/>
              <a:t>Printing pamphlets work with village chiefs to disseminate</a:t>
            </a:r>
          </a:p>
          <a:p>
            <a:pPr lvl="0"/>
            <a:r>
              <a:rPr lang="en-US" dirty="0"/>
              <a:t>Airtime to hospitals and Health center workers</a:t>
            </a:r>
          </a:p>
          <a:p>
            <a:pPr lvl="0"/>
            <a:r>
              <a:rPr lang="en-US" dirty="0"/>
              <a:t>Phone credit for routine report of EBS from Health center-village to District Health service and Provincial CDC</a:t>
            </a:r>
          </a:p>
          <a:p>
            <a:pPr lvl="0"/>
            <a:r>
              <a:rPr lang="en-US" dirty="0"/>
              <a:t>Procure Lab equipment ( </a:t>
            </a:r>
            <a:r>
              <a:rPr lang="en-US" dirty="0" err="1"/>
              <a:t>SafeSeal</a:t>
            </a:r>
            <a:r>
              <a:rPr lang="en-US" dirty="0"/>
              <a:t> </a:t>
            </a:r>
            <a:r>
              <a:rPr lang="en-US" dirty="0" err="1"/>
              <a:t>Microcentrifuge</a:t>
            </a:r>
            <a:r>
              <a:rPr lang="en-US" dirty="0"/>
              <a:t> tube, Filter pipette tips, RNA mini kit, HIV viral load testing using Gene X pert, CD4 testing machine and other consumables: Mask, Gel…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4967" y="1167305"/>
            <a:ext cx="25248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Detail activities: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86897" y="3107756"/>
            <a:ext cx="2374712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Implementer :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CHAS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NTB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CMPE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NCLE</a:t>
            </a:r>
          </a:p>
        </p:txBody>
      </p:sp>
      <p:sp>
        <p:nvSpPr>
          <p:cNvPr id="7" name="Left Arrow 6"/>
          <p:cNvSpPr/>
          <p:nvPr/>
        </p:nvSpPr>
        <p:spPr>
          <a:xfrm>
            <a:off x="7973702" y="3596212"/>
            <a:ext cx="1538787" cy="511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24078" y="3102533"/>
            <a:ext cx="108841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done</a:t>
            </a:r>
          </a:p>
        </p:txBody>
      </p:sp>
      <p:sp>
        <p:nvSpPr>
          <p:cNvPr id="9" name="Right Brace 8"/>
          <p:cNvSpPr/>
          <p:nvPr/>
        </p:nvSpPr>
        <p:spPr>
          <a:xfrm>
            <a:off x="7141191" y="1751405"/>
            <a:ext cx="818864" cy="41352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01801" y="6101905"/>
            <a:ext cx="754380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Those HIV activities is will be report in this PUDR 2021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0510" y="5655843"/>
            <a:ext cx="4176216" cy="461665"/>
          </a:xfrm>
          <a:prstGeom prst="rect">
            <a:avLst/>
          </a:prstGeom>
          <a:solidFill>
            <a:srgbClr val="A86ED4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CHAS: 152,000 USD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0623" y="1350623"/>
            <a:ext cx="365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IPC= Infection Prevention Control</a:t>
            </a:r>
          </a:p>
          <a:p>
            <a:r>
              <a:rPr lang="en-US" b="1" dirty="0">
                <a:solidFill>
                  <a:srgbClr val="C00000"/>
                </a:solidFill>
              </a:rPr>
              <a:t>EBS=Education Based Service</a:t>
            </a:r>
          </a:p>
        </p:txBody>
      </p:sp>
    </p:spTree>
    <p:extLst>
      <p:ext uri="{BB962C8B-B14F-4D97-AF65-F5344CB8AC3E}">
        <p14:creationId xmlns:p14="http://schemas.microsoft.com/office/powerpoint/2010/main" val="2441544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53" y="1702795"/>
            <a:ext cx="11079893" cy="1436190"/>
          </a:xfrm>
        </p:spPr>
        <p:txBody>
          <a:bodyPr>
            <a:normAutofit/>
          </a:bodyPr>
          <a:lstStyle/>
          <a:p>
            <a:r>
              <a:rPr lang="en-US" sz="2400" b="1" dirty="0"/>
              <a:t>Implementation Period 3 years </a:t>
            </a:r>
            <a:r>
              <a:rPr lang="en-US" sz="2400" dirty="0"/>
              <a:t>:     </a:t>
            </a:r>
            <a:r>
              <a:rPr lang="en-US" sz="2400" b="1" dirty="0">
                <a:solidFill>
                  <a:srgbClr val="0070C0"/>
                </a:solidFill>
              </a:rPr>
              <a:t>1 January 2021 - 31 December 2023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Activities and Budget:                  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597.283 USD</a:t>
            </a:r>
          </a:p>
          <a:p>
            <a:r>
              <a:rPr lang="en-US" sz="2400" b="1" dirty="0"/>
              <a:t>Main Focus of C19RM Funding:       </a:t>
            </a:r>
            <a:r>
              <a:rPr lang="en-US" sz="2400" b="1" dirty="0">
                <a:solidFill>
                  <a:srgbClr val="0070C0"/>
                </a:solidFill>
              </a:rPr>
              <a:t>Mitigation of Covid19 risks for the HIV programs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4023" y="532263"/>
            <a:ext cx="11204811" cy="7779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C-19 RM  (</a:t>
            </a:r>
            <a:r>
              <a:rPr lang="en-US" sz="2000" dirty="0">
                <a:solidFill>
                  <a:srgbClr val="002060"/>
                </a:solidFill>
                <a:latin typeface="Arial Black" panose="020B0A04020102020204" pitchFamily="34" charset="0"/>
              </a:rPr>
              <a:t>COVID-19 Response Mechanism Project</a:t>
            </a:r>
            <a:r>
              <a:rPr lang="en-US" sz="3200" dirty="0">
                <a:latin typeface="Arial Black" panose="020B0A04020102020204" pitchFamily="34" charset="0"/>
              </a:rPr>
              <a:t>)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59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89" y="412127"/>
            <a:ext cx="3766783" cy="5847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C19 RM  Y1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2" t="10448" r="32344" b="7649"/>
          <a:stretch/>
        </p:blipFill>
        <p:spPr bwMode="auto">
          <a:xfrm>
            <a:off x="4244453" y="119921"/>
            <a:ext cx="7751928" cy="656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2612" y="1086036"/>
            <a:ext cx="37667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=  134, 640 $</a:t>
            </a:r>
          </a:p>
        </p:txBody>
      </p:sp>
      <p:sp>
        <p:nvSpPr>
          <p:cNvPr id="6" name="Oval 5"/>
          <p:cNvSpPr/>
          <p:nvPr/>
        </p:nvSpPr>
        <p:spPr>
          <a:xfrm>
            <a:off x="10733963" y="6237026"/>
            <a:ext cx="1221475" cy="6209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547" y="3593636"/>
            <a:ext cx="28933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/>
              <a:t>Detail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activities 2021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3343701" y="1378424"/>
            <a:ext cx="750629" cy="5169088"/>
          </a:xfrm>
          <a:prstGeom prst="leftBrace">
            <a:avLst>
              <a:gd name="adj1" fmla="val 8333"/>
              <a:gd name="adj2" fmla="val 4841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42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609" y="327546"/>
            <a:ext cx="10515600" cy="92804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Progress update  C-19 RM funding (2021)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1433015"/>
            <a:ext cx="11204811" cy="4743948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Signed contract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between DPC/NPOC/PR and CHAS to Implementation Project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1</a:t>
            </a:r>
            <a:r>
              <a:rPr lang="en-US" b="1" baseline="30000" dirty="0">
                <a:solidFill>
                  <a:srgbClr val="0070C0"/>
                </a:solidFill>
              </a:rPr>
              <a:t>st</a:t>
            </a:r>
            <a:r>
              <a:rPr lang="en-US" b="1" dirty="0">
                <a:solidFill>
                  <a:srgbClr val="0070C0"/>
                </a:solidFill>
              </a:rPr>
              <a:t> October 2021 </a:t>
            </a:r>
          </a:p>
          <a:p>
            <a:pPr lvl="0"/>
            <a:r>
              <a:rPr lang="en-US" b="1" dirty="0">
                <a:solidFill>
                  <a:srgbClr val="0070C0"/>
                </a:solidFill>
              </a:rPr>
              <a:t>Completed open bank account </a:t>
            </a:r>
            <a:r>
              <a:rPr lang="en-US" dirty="0"/>
              <a:t>for COVID-19 funding 2021.</a:t>
            </a:r>
          </a:p>
          <a:p>
            <a:pPr lvl="0"/>
            <a:r>
              <a:rPr lang="en-US" b="1" dirty="0">
                <a:solidFill>
                  <a:srgbClr val="0070C0"/>
                </a:solidFill>
              </a:rPr>
              <a:t>Recruited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 Project coordinator and Finance officer 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0751" y="4120669"/>
            <a:ext cx="10345004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r>
              <a:rPr lang="en-US" sz="2400" b="1" dirty="0"/>
              <a:t>Remark:   CHAS does not have any procurement of health product in this grand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51485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Areas for further enhancement of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098" y="1173708"/>
            <a:ext cx="11273050" cy="54864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WHO :     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Technical assistance, guideline development, National data base (DHIS2), POC,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PrEP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PMCT.</a:t>
            </a:r>
          </a:p>
          <a:p>
            <a:pPr marL="0" indent="0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UNAIDS: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HIV/AIDS National Strategic Action Plan Review and Development, Key Pop demographics survey </a:t>
            </a: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 (IBBS),Technical assistance, M&amp;E.</a:t>
            </a:r>
          </a:p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AHF :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	      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Support gap on some Peer at ARV site, community based testing, some test kit ad condom, Food </a:t>
            </a: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 and some transportation.</a:t>
            </a:r>
          </a:p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Aids Care China: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ARV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care and treatment for foreigner , HCV – HBC treatment.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PEPFAR/USAID/FHI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Index &amp; Self testing, Community Linkage and retention, adherence, KP (MSM, TG), 	       </a:t>
            </a: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   Training and supervision (CQI &amp; Clinical Treatment Services), M&amp;E, program management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PrEP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, 	       Quality  </a:t>
            </a: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    improvement, Strategic information, HTC, External quality assessment (EQA), index </a:t>
            </a: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        testing,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Recency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testing.</a:t>
            </a:r>
          </a:p>
          <a:p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GFATM/CHIA :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HIV testing/Laboratory/community services, TB/HIV, KP, PP, Commodity &amp; supply, ARV for     </a:t>
            </a: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PrEP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	       PSCM/ Forecasting &amp; Warehousing and Inventory (through CHAI), non-</a:t>
            </a: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 professional HCWs, Above 	       site Programs, Care and treatment, Prevention, OVC programs by CHIAS. </a:t>
            </a:r>
          </a:p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Government :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Co-financing all health services including support partners fighting HIV/AIDS in country…</a:t>
            </a:r>
          </a:p>
        </p:txBody>
      </p:sp>
    </p:spTree>
    <p:extLst>
      <p:ext uri="{BB962C8B-B14F-4D97-AF65-F5344CB8AC3E}">
        <p14:creationId xmlns:p14="http://schemas.microsoft.com/office/powerpoint/2010/main" val="661966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TB/HIV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06511"/>
            <a:ext cx="10885227" cy="4670452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CHAS to share areas of collaboration with TB program: supervision, monitoring, testing and treatment, etc….</a:t>
            </a:r>
          </a:p>
          <a:p>
            <a:pPr marL="0" lv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Assign TB/HIV focal point</a:t>
            </a:r>
          </a:p>
          <a:p>
            <a:pPr lvl="2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Conduct quarterly meeting</a:t>
            </a:r>
          </a:p>
          <a:p>
            <a:pPr lvl="2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Develop TB/HIV co-infection Policy and guideline</a:t>
            </a:r>
          </a:p>
          <a:p>
            <a:pPr lvl="2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Share responsibility for indicator</a:t>
            </a:r>
          </a:p>
          <a:p>
            <a:pPr lvl="2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Joint Monitoring and supervision</a:t>
            </a:r>
          </a:p>
          <a:p>
            <a:pPr lvl="2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Support IPT and CPT for patient HIV infection</a:t>
            </a:r>
          </a:p>
          <a:p>
            <a:pPr lvl="2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Viral load testing by using Gene X pert machine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54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media2.picsearch.com/is?exz0gnzJUytmEH3PYYIMdDK_E5CPEM11sYVQoiMcYsA&amp;height=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31" y="1793562"/>
            <a:ext cx="4197132" cy="386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21024101">
            <a:off x="5385841" y="1464549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b="1" dirty="0">
              <a:latin typeface="Saysettha Lao" pitchFamily="34" charset="0"/>
            </a:endParaRPr>
          </a:p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Saysettha Lao" pitchFamily="34" charset="0"/>
              </a:rPr>
              <a:t/>
            </a:r>
            <a:b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Saysettha Lao" pitchFamily="34" charset="0"/>
              </a:rPr>
            </a:b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Thank you for your attention</a:t>
            </a:r>
            <a:endParaRPr lang="lo-LA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lo-LA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Q&amp;A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3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76200"/>
            <a:ext cx="10887076" cy="914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1.</a:t>
            </a:r>
            <a:r>
              <a:rPr lang="lo-LA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Period of implementation on</a:t>
            </a:r>
            <a:r>
              <a:rPr lang="lo-LA" sz="2800" b="1" dirty="0">
                <a:solidFill>
                  <a:schemeClr val="tx2"/>
                </a:solidFill>
                <a:latin typeface="Times New Roman" pitchFamily="18" charset="0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DLI K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781142"/>
              </p:ext>
            </p:extLst>
          </p:nvPr>
        </p:nvGraphicFramePr>
        <p:xfrm>
          <a:off x="1427044" y="1019530"/>
          <a:ext cx="10011604" cy="2928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7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498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57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Period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74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Y</a:t>
                      </a:r>
                      <a:r>
                        <a:rPr lang="lo-LA" sz="2000" b="1" dirty="0">
                          <a:latin typeface="Times New Roman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1</a:t>
                      </a:r>
                      <a:endParaRPr lang="en-US" sz="2000" b="1" dirty="0">
                        <a:latin typeface="Times New Roman" pitchFamily="18" charset="0"/>
                        <a:ea typeface="Phetsarath OT" panose="02000500000000000001" pitchFamily="2" charset="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01/01/2021 </a:t>
                      </a:r>
                      <a:r>
                        <a:rPr lang="lo-LA" sz="2000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ເຖິງ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31/05/2021 (5 months</a:t>
                      </a:r>
                      <a:r>
                        <a:rPr lang="lo-LA" sz="2000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)</a:t>
                      </a:r>
                      <a:endParaRPr lang="en-US" sz="2000" dirty="0">
                        <a:solidFill>
                          <a:srgbClr val="FF0000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5745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sz="2000" b="1" dirty="0"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Y</a:t>
                      </a:r>
                      <a:r>
                        <a:rPr lang="lo-LA" sz="2000" b="1" dirty="0">
                          <a:latin typeface="Times New Roman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2</a:t>
                      </a:r>
                      <a:endParaRPr lang="en-US" sz="2000" b="1" dirty="0">
                        <a:latin typeface="Times New Roman" pitchFamily="18" charset="0"/>
                        <a:ea typeface="Phetsarath OT" panose="02000500000000000001" pitchFamily="2" charset="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01/06/2021 </a:t>
                      </a:r>
                      <a:r>
                        <a:rPr lang="lo-LA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ເຖິງ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31/05/2022 (12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months</a:t>
                      </a:r>
                      <a:r>
                        <a:rPr lang="lo-LA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57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Y</a:t>
                      </a:r>
                      <a:r>
                        <a:rPr lang="lo-LA" sz="2000" b="1" dirty="0">
                          <a:latin typeface="Times New Roman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3</a:t>
                      </a:r>
                      <a:endParaRPr lang="en-US" sz="2000" b="1" dirty="0">
                        <a:latin typeface="Times New Roman" pitchFamily="18" charset="0"/>
                        <a:ea typeface="Phetsarath OT" panose="02000500000000000001" pitchFamily="2" charset="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01/06/2022 </a:t>
                      </a:r>
                      <a:r>
                        <a:rPr lang="lo-LA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ເຖິງ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31/05/2023 (12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months</a:t>
                      </a:r>
                      <a:r>
                        <a:rPr lang="lo-LA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57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Y4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01/06/2023 </a:t>
                      </a:r>
                      <a:r>
                        <a:rPr lang="lo-LA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ເຖິງ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31/05/2024 (12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months</a:t>
                      </a:r>
                      <a:r>
                        <a:rPr lang="lo-LA" sz="20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1665026" y="2190466"/>
            <a:ext cx="9801367" cy="5868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1037230" y="4503761"/>
            <a:ext cx="1042916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Implementers DLI-K : CHAS, PCCAs, CHIAs and PEDA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4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29" y="155528"/>
            <a:ext cx="118491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lo-LA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Areas of implementation for reach the key population</a:t>
            </a:r>
            <a:b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(FSW</a:t>
            </a:r>
            <a:r>
              <a:rPr lang="lo-LA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and MSM)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5000" y="3733801"/>
            <a:ext cx="82296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640991"/>
              </p:ext>
            </p:extLst>
          </p:nvPr>
        </p:nvGraphicFramePr>
        <p:xfrm>
          <a:off x="1181099" y="1398072"/>
          <a:ext cx="9420226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0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10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89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Implementers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1. Vientiane</a:t>
                      </a:r>
                      <a:r>
                        <a:rPr lang="en-US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Capital</a:t>
                      </a:r>
                      <a:endParaRPr lang="en-US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PCCAs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2. Vientiane</a:t>
                      </a:r>
                      <a:r>
                        <a:rPr lang="en-US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endParaRPr lang="en-US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PEDA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3. </a:t>
                      </a:r>
                      <a:r>
                        <a:rPr lang="en-US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Khammaune</a:t>
                      </a:r>
                      <a:r>
                        <a:rPr lang="en-US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endParaRPr lang="en-US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PEDA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4.</a:t>
                      </a:r>
                      <a:r>
                        <a:rPr lang="en-US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baseline="0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Savanaket</a:t>
                      </a:r>
                      <a:endParaRPr lang="en-US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PCCAs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5.</a:t>
                      </a:r>
                      <a:r>
                        <a:rPr lang="en-US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baseline="0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Champasack</a:t>
                      </a:r>
                      <a:endParaRPr lang="en-US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PEDA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87529" y="2092531"/>
            <a:ext cx="990600" cy="496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FSW</a:t>
            </a:r>
          </a:p>
        </p:txBody>
      </p:sp>
      <p:sp>
        <p:nvSpPr>
          <p:cNvPr id="8" name="Oval 7"/>
          <p:cNvSpPr/>
          <p:nvPr/>
        </p:nvSpPr>
        <p:spPr>
          <a:xfrm>
            <a:off x="187529" y="5201392"/>
            <a:ext cx="990600" cy="491737"/>
          </a:xfrm>
          <a:prstGeom prst="ellipse">
            <a:avLst/>
          </a:prstGeom>
          <a:solidFill>
            <a:srgbClr val="E27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MSM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668709"/>
              </p:ext>
            </p:extLst>
          </p:nvPr>
        </p:nvGraphicFramePr>
        <p:xfrm>
          <a:off x="1209674" y="3957850"/>
          <a:ext cx="9420226" cy="2803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0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10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9465">
                <a:tc>
                  <a:txBody>
                    <a:bodyPr/>
                    <a:lstStyle/>
                    <a:p>
                      <a:pPr algn="ctr"/>
                      <a:r>
                        <a:rPr lang="lo-LA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ແຂວງ</a:t>
                      </a:r>
                      <a:endParaRPr lang="en-US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Implementers</a:t>
                      </a:r>
                    </a:p>
                    <a:p>
                      <a:pPr algn="ctr"/>
                      <a:endParaRPr lang="en-US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83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lo-LA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1. </a:t>
                      </a:r>
                      <a:r>
                        <a:rPr lang="en-US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Louanprabang</a:t>
                      </a:r>
                      <a:endParaRPr lang="lo-LA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CHias</a:t>
                      </a:r>
                      <a:endParaRPr lang="en-US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83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2.</a:t>
                      </a:r>
                      <a:r>
                        <a:rPr lang="lo-LA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Xayabury</a:t>
                      </a:r>
                      <a:endParaRPr lang="en-US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CHias</a:t>
                      </a:r>
                      <a:endParaRPr lang="en-US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83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lo-LA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3. </a:t>
                      </a:r>
                      <a:r>
                        <a:rPr lang="en-US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Vientiane</a:t>
                      </a:r>
                      <a:r>
                        <a:rPr lang="en-US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Province</a:t>
                      </a:r>
                      <a:endParaRPr lang="en-US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CHias</a:t>
                      </a:r>
                      <a:endParaRPr lang="en-US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83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lo-LA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4. </a:t>
                      </a:r>
                      <a:r>
                        <a:rPr lang="en-US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Borikhamxay</a:t>
                      </a:r>
                      <a:endParaRPr lang="en-US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PCCAs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6833">
                <a:tc>
                  <a:txBody>
                    <a:bodyPr/>
                    <a:lstStyle/>
                    <a:p>
                      <a:r>
                        <a:rPr lang="en-US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5. </a:t>
                      </a:r>
                      <a:r>
                        <a:rPr lang="en-US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Khammouane</a:t>
                      </a:r>
                      <a:endParaRPr lang="en-US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CHias</a:t>
                      </a:r>
                      <a:endParaRPr lang="en-US" strike="sngStrike" dirty="0">
                        <a:solidFill>
                          <a:srgbClr val="FF0000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0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400" y="143684"/>
            <a:ext cx="10887076" cy="61498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lo-LA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Health facilities provide services on ARV drugs for PLHIV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439277"/>
              </p:ext>
            </p:extLst>
          </p:nvPr>
        </p:nvGraphicFramePr>
        <p:xfrm>
          <a:off x="764275" y="682389"/>
          <a:ext cx="8984126" cy="597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3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0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86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Health</a:t>
                      </a:r>
                      <a:r>
                        <a:rPr lang="en-US" sz="16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Facilities (ART and POC sites)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587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1. </a:t>
                      </a: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Vientiane</a:t>
                      </a:r>
                      <a:r>
                        <a:rPr lang="en-US" sz="16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Capital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   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n-US" sz="1400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Sethathirath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Hospital    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lo-LA" sz="14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400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Mahosoth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Hospital       </a:t>
                      </a:r>
                      <a:r>
                        <a:rPr lang="lo-LA" sz="14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lo-LA" sz="14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aseline="0" dirty="0" err="1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Frienfship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Hospital      </a:t>
                      </a:r>
                      <a:r>
                        <a:rPr lang="lo-LA" sz="14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en-US" sz="1400" dirty="0">
                        <a:solidFill>
                          <a:srgbClr val="FF0000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52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2.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Khamouane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 startAt="4"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Khamouane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</a:t>
                      </a: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  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3.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Savanaket</a:t>
                      </a:r>
                      <a:endParaRPr lang="lo-LA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Savanaket</a:t>
                      </a: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      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lo-LA" sz="1400" b="1" dirty="0">
                        <a:solidFill>
                          <a:schemeClr val="tx2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Songkhone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District Hospital        </a:t>
                      </a:r>
                      <a:r>
                        <a:rPr lang="lo-LA" sz="1400" b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POC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4.</a:t>
                      </a:r>
                      <a:r>
                        <a:rPr lang="en-US" sz="16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Champasack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Champasack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  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5.</a:t>
                      </a:r>
                      <a:r>
                        <a:rPr lang="en-US" sz="16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Saravanh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Saravanh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      </a:t>
                      </a: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POC</a:t>
                      </a:r>
                      <a:endParaRPr lang="en-US" sz="1400" dirty="0">
                        <a:solidFill>
                          <a:srgbClr val="FF0000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6.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Louangprabang</a:t>
                      </a:r>
                      <a:endParaRPr lang="lo-LA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Louangprabang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00860186"/>
                  </a:ext>
                </a:extLst>
              </a:tr>
              <a:tr h="323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7.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Oudumxay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0"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Oudumxay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        </a:t>
                      </a: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POC</a:t>
                      </a:r>
                      <a:endParaRPr lang="en-US" sz="1400" dirty="0">
                        <a:solidFill>
                          <a:srgbClr val="FF0000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47137463"/>
                  </a:ext>
                </a:extLst>
              </a:tr>
              <a:tr h="323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8.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LouangNumtha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LouangNumtha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</a:t>
                      </a: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35804730"/>
                  </a:ext>
                </a:extLst>
              </a:tr>
              <a:tr h="499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9.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Borkeo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2"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Borkeo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            </a:t>
                      </a: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lo-LA" sz="1400" b="1" dirty="0">
                        <a:solidFill>
                          <a:schemeClr val="tx2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2"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Tonpeung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District Hospital             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4882215"/>
                  </a:ext>
                </a:extLst>
              </a:tr>
              <a:tr h="323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10.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Huaphanh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4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Huaphanh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       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ARV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43047453"/>
                  </a:ext>
                </a:extLst>
              </a:tr>
              <a:tr h="323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11.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Vientiane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Provincial 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15.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Vientiane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        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POC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9/2021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31268969"/>
                  </a:ext>
                </a:extLst>
              </a:tr>
              <a:tr h="323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12.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Xayabury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16.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Xayabury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      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POC</a:t>
                      </a:r>
                      <a:r>
                        <a:rPr lang="lo-LA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8/2021</a:t>
                      </a:r>
                      <a:endParaRPr lang="en-US" sz="1400" dirty="0">
                        <a:solidFill>
                          <a:srgbClr val="FF0000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75183416"/>
                  </a:ext>
                </a:extLst>
              </a:tr>
              <a:tr h="323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13.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Borikhamxay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17.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Borikhamxay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  </a:t>
                      </a: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POC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lo-LA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ທ້າຍປີ 2021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26469617"/>
                  </a:ext>
                </a:extLst>
              </a:tr>
              <a:tr h="323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14.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Xiengkoung</a:t>
                      </a:r>
                      <a:endParaRPr lang="en-US" sz="1600" dirty="0"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lo-LA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18.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Xiengkoung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Provincial </a:t>
                      </a:r>
                      <a:r>
                        <a:rPr lang="en-US" sz="1400" baseline="0" dirty="0"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Hospital       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POC</a:t>
                      </a:r>
                      <a:r>
                        <a:rPr lang="lo-LA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lo-LA" sz="1400" b="1" dirty="0">
                          <a:solidFill>
                            <a:srgbClr val="FF0000"/>
                          </a:solidFill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  <a:sym typeface="Wingdings" panose="05000000000000000000" pitchFamily="2" charset="2"/>
                        </a:rPr>
                        <a:t>ທ້າຍປີ 2021</a:t>
                      </a:r>
                      <a:endParaRPr lang="en-US" sz="1400" dirty="0">
                        <a:solidFill>
                          <a:schemeClr val="tx1"/>
                        </a:solidFill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66269453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9566673" y="757486"/>
            <a:ext cx="2105026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ARV</a:t>
            </a:r>
            <a:r>
              <a:rPr lang="lo-LA" b="1" dirty="0"/>
              <a:t> </a:t>
            </a:r>
            <a:r>
              <a:rPr lang="en-US" b="1" dirty="0"/>
              <a:t>&amp; POC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731F1867-5F20-438D-AD5D-49E69FEC1F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929751"/>
              </p:ext>
            </p:extLst>
          </p:nvPr>
        </p:nvGraphicFramePr>
        <p:xfrm>
          <a:off x="7671460" y="2219641"/>
          <a:ext cx="4380839" cy="290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295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97EE6AE-C039-4698-A275-3E4682A38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322476"/>
              </p:ext>
            </p:extLst>
          </p:nvPr>
        </p:nvGraphicFramePr>
        <p:xfrm>
          <a:off x="349832" y="3635370"/>
          <a:ext cx="11578915" cy="933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4590">
                  <a:extLst>
                    <a:ext uri="{9D8B030D-6E8A-4147-A177-3AD203B41FA5}">
                      <a16:colId xmlns:a16="http://schemas.microsoft.com/office/drawing/2014/main" xmlns="" val="1650939148"/>
                    </a:ext>
                  </a:extLst>
                </a:gridCol>
                <a:gridCol w="1382865">
                  <a:extLst>
                    <a:ext uri="{9D8B030D-6E8A-4147-A177-3AD203B41FA5}">
                      <a16:colId xmlns:a16="http://schemas.microsoft.com/office/drawing/2014/main" xmlns="" val="2942712625"/>
                    </a:ext>
                  </a:extLst>
                </a:gridCol>
                <a:gridCol w="1382865">
                  <a:extLst>
                    <a:ext uri="{9D8B030D-6E8A-4147-A177-3AD203B41FA5}">
                      <a16:colId xmlns:a16="http://schemas.microsoft.com/office/drawing/2014/main" xmlns="" val="3361359563"/>
                    </a:ext>
                  </a:extLst>
                </a:gridCol>
                <a:gridCol w="1382865">
                  <a:extLst>
                    <a:ext uri="{9D8B030D-6E8A-4147-A177-3AD203B41FA5}">
                      <a16:colId xmlns:a16="http://schemas.microsoft.com/office/drawing/2014/main" xmlns="" val="1265171284"/>
                    </a:ext>
                  </a:extLst>
                </a:gridCol>
                <a:gridCol w="1382865">
                  <a:extLst>
                    <a:ext uri="{9D8B030D-6E8A-4147-A177-3AD203B41FA5}">
                      <a16:colId xmlns:a16="http://schemas.microsoft.com/office/drawing/2014/main" xmlns="" val="2266720648"/>
                    </a:ext>
                  </a:extLst>
                </a:gridCol>
                <a:gridCol w="1382865">
                  <a:extLst>
                    <a:ext uri="{9D8B030D-6E8A-4147-A177-3AD203B41FA5}">
                      <a16:colId xmlns:a16="http://schemas.microsoft.com/office/drawing/2014/main" xmlns="" val="4051417018"/>
                    </a:ext>
                  </a:extLst>
                </a:gridCol>
              </a:tblGrid>
              <a:tr h="22287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Percentage of  MSM</a:t>
                      </a:r>
                      <a:r>
                        <a:rPr lang="en-US" sz="1800" b="1" baseline="0" dirty="0"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 received an HIV test in the past twelve (12) months and know their results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 Increase (MSM + TG)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4384471"/>
                  </a:ext>
                </a:extLst>
              </a:tr>
              <a:tr h="222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980010"/>
                  </a:ext>
                </a:extLst>
              </a:tr>
              <a:tr h="222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093398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B682C45-9F56-40E3-BE4E-FE8855D85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346335"/>
              </p:ext>
            </p:extLst>
          </p:nvPr>
        </p:nvGraphicFramePr>
        <p:xfrm>
          <a:off x="284899" y="1797339"/>
          <a:ext cx="11811850" cy="842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1725">
                  <a:extLst>
                    <a:ext uri="{9D8B030D-6E8A-4147-A177-3AD203B41FA5}">
                      <a16:colId xmlns:a16="http://schemas.microsoft.com/office/drawing/2014/main" xmlns="" val="3101431120"/>
                    </a:ext>
                  </a:extLst>
                </a:gridCol>
                <a:gridCol w="1474025">
                  <a:extLst>
                    <a:ext uri="{9D8B030D-6E8A-4147-A177-3AD203B41FA5}">
                      <a16:colId xmlns:a16="http://schemas.microsoft.com/office/drawing/2014/main" xmlns="" val="2090396637"/>
                    </a:ext>
                  </a:extLst>
                </a:gridCol>
                <a:gridCol w="1474025">
                  <a:extLst>
                    <a:ext uri="{9D8B030D-6E8A-4147-A177-3AD203B41FA5}">
                      <a16:colId xmlns:a16="http://schemas.microsoft.com/office/drawing/2014/main" xmlns="" val="406587162"/>
                    </a:ext>
                  </a:extLst>
                </a:gridCol>
                <a:gridCol w="1474025">
                  <a:extLst>
                    <a:ext uri="{9D8B030D-6E8A-4147-A177-3AD203B41FA5}">
                      <a16:colId xmlns:a16="http://schemas.microsoft.com/office/drawing/2014/main" xmlns="" val="4069726874"/>
                    </a:ext>
                  </a:extLst>
                </a:gridCol>
                <a:gridCol w="1474025">
                  <a:extLst>
                    <a:ext uri="{9D8B030D-6E8A-4147-A177-3AD203B41FA5}">
                      <a16:colId xmlns:a16="http://schemas.microsoft.com/office/drawing/2014/main" xmlns="" val="1769417932"/>
                    </a:ext>
                  </a:extLst>
                </a:gridCol>
                <a:gridCol w="1474025">
                  <a:extLst>
                    <a:ext uri="{9D8B030D-6E8A-4147-A177-3AD203B41FA5}">
                      <a16:colId xmlns:a16="http://schemas.microsoft.com/office/drawing/2014/main" xmlns="" val="1718520110"/>
                    </a:ext>
                  </a:extLst>
                </a:gridCol>
              </a:tblGrid>
              <a:tr h="1841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Percentage of FSW that have received an HIV test in the past twelve (12) months and know their results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 Increase (FSW)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910793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742126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917604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FB8371-EFDF-4572-9F1C-9BB73FA5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4" y="1032651"/>
            <a:ext cx="12035265" cy="808807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Indicator DLI K - (a1) Percentage of  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FSW</a:t>
            </a:r>
            <a:r>
              <a:rPr lang="en-US" sz="1800" b="1" dirty="0"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 received an HIV test in the past twelve (12) months and know their results 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  <a:ea typeface="Phetsarath OT" panose="02000500000000000001" pitchFamily="2" charset="2"/>
              <a:cs typeface="Times New Roman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7413CE8-AABD-4DA3-9D8E-A77C8B2510B8}"/>
              </a:ext>
            </a:extLst>
          </p:cNvPr>
          <p:cNvSpPr txBox="1">
            <a:spLocks/>
          </p:cNvSpPr>
          <p:nvPr/>
        </p:nvSpPr>
        <p:spPr>
          <a:xfrm>
            <a:off x="138540" y="2982197"/>
            <a:ext cx="11768564" cy="808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Indicator DLI-K </a:t>
            </a:r>
            <a:r>
              <a:rPr lang="lo-LA" sz="1800" b="1" dirty="0">
                <a:latin typeface="Times New Roman" pitchFamily="18" charset="0"/>
              </a:rPr>
              <a:t>(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a2</a:t>
            </a:r>
            <a:r>
              <a:rPr lang="lo-LA" sz="1800" b="1" dirty="0">
                <a:latin typeface="Times New Roman" pitchFamily="18" charset="0"/>
              </a:rPr>
              <a:t>)</a:t>
            </a:r>
            <a:r>
              <a:rPr lang="en-US" sz="1800" b="1" dirty="0"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: Percentage of 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 MSM </a:t>
            </a:r>
            <a:r>
              <a:rPr lang="en-US" sz="1800" b="1" dirty="0"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received an HIV test in the past twelve (12) months and know their results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6DB0DF7-E1FD-4B1D-9F27-AD540565905C}"/>
              </a:ext>
            </a:extLst>
          </p:cNvPr>
          <p:cNvSpPr/>
          <p:nvPr/>
        </p:nvSpPr>
        <p:spPr>
          <a:xfrm>
            <a:off x="138540" y="907623"/>
            <a:ext cx="12001500" cy="18231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C7A3B11-D0A1-47DA-805D-5EB2CA05A09F}"/>
              </a:ext>
            </a:extLst>
          </p:cNvPr>
          <p:cNvSpPr/>
          <p:nvPr/>
        </p:nvSpPr>
        <p:spPr>
          <a:xfrm>
            <a:off x="104775" y="3100904"/>
            <a:ext cx="12001500" cy="18231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D3AD98A-5BB8-4E38-9C28-E089E3EE1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14956"/>
              </p:ext>
            </p:extLst>
          </p:nvPr>
        </p:nvGraphicFramePr>
        <p:xfrm>
          <a:off x="138540" y="5541549"/>
          <a:ext cx="11958211" cy="992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7391">
                  <a:extLst>
                    <a:ext uri="{9D8B030D-6E8A-4147-A177-3AD203B41FA5}">
                      <a16:colId xmlns:a16="http://schemas.microsoft.com/office/drawing/2014/main" xmlns="" val="1650939148"/>
                    </a:ext>
                  </a:extLst>
                </a:gridCol>
                <a:gridCol w="1428164">
                  <a:extLst>
                    <a:ext uri="{9D8B030D-6E8A-4147-A177-3AD203B41FA5}">
                      <a16:colId xmlns:a16="http://schemas.microsoft.com/office/drawing/2014/main" xmlns="" val="2942712625"/>
                    </a:ext>
                  </a:extLst>
                </a:gridCol>
                <a:gridCol w="1428164">
                  <a:extLst>
                    <a:ext uri="{9D8B030D-6E8A-4147-A177-3AD203B41FA5}">
                      <a16:colId xmlns:a16="http://schemas.microsoft.com/office/drawing/2014/main" xmlns="" val="3361359563"/>
                    </a:ext>
                  </a:extLst>
                </a:gridCol>
                <a:gridCol w="1428164">
                  <a:extLst>
                    <a:ext uri="{9D8B030D-6E8A-4147-A177-3AD203B41FA5}">
                      <a16:colId xmlns:a16="http://schemas.microsoft.com/office/drawing/2014/main" xmlns="" val="1265171284"/>
                    </a:ext>
                  </a:extLst>
                </a:gridCol>
                <a:gridCol w="1428164">
                  <a:extLst>
                    <a:ext uri="{9D8B030D-6E8A-4147-A177-3AD203B41FA5}">
                      <a16:colId xmlns:a16="http://schemas.microsoft.com/office/drawing/2014/main" xmlns="" val="2266720648"/>
                    </a:ext>
                  </a:extLst>
                </a:gridCol>
                <a:gridCol w="1428164">
                  <a:extLst>
                    <a:ext uri="{9D8B030D-6E8A-4147-A177-3AD203B41FA5}">
                      <a16:colId xmlns:a16="http://schemas.microsoft.com/office/drawing/2014/main" xmlns="" val="4051417018"/>
                    </a:ext>
                  </a:extLst>
                </a:gridCol>
              </a:tblGrid>
              <a:tr h="192416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Number of HIV positive cases currently on treatment </a:t>
                      </a:r>
                    </a:p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 Increase (on ART)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4384471"/>
                  </a:ext>
                </a:extLst>
              </a:tr>
              <a:tr h="340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980010"/>
                  </a:ext>
                </a:extLst>
              </a:tr>
              <a:tr h="340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0933985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xmlns="" id="{DEFD1F4B-9EA0-40B7-A87B-A547930352B3}"/>
              </a:ext>
            </a:extLst>
          </p:cNvPr>
          <p:cNvSpPr txBox="1">
            <a:spLocks/>
          </p:cNvSpPr>
          <p:nvPr/>
        </p:nvSpPr>
        <p:spPr>
          <a:xfrm>
            <a:off x="211720" y="5006188"/>
            <a:ext cx="11622204" cy="643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Indicator DLI-K (b):   Number of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HIV positive cases currently on treatment</a:t>
            </a:r>
            <a:endParaRPr lang="en-US" sz="2000" b="1" dirty="0">
              <a:latin typeface="Times New Roman" pitchFamily="18" charset="0"/>
              <a:ea typeface="Phetsarath OT" panose="02000500000000000001" pitchFamily="2" charset="2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9C91857-9977-4E84-9EB8-A286B7383981}"/>
              </a:ext>
            </a:extLst>
          </p:cNvPr>
          <p:cNvSpPr/>
          <p:nvPr/>
        </p:nvSpPr>
        <p:spPr>
          <a:xfrm>
            <a:off x="95250" y="4977329"/>
            <a:ext cx="12001500" cy="16741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57771" y="73834"/>
            <a:ext cx="3924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Indicators of  DLI-K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77299" y="2101832"/>
            <a:ext cx="1197987" cy="6289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877301" y="4012487"/>
            <a:ext cx="1197986" cy="5691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013654" y="5888912"/>
            <a:ext cx="1182353" cy="7625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1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69" y="36408"/>
            <a:ext cx="11162805" cy="108366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DLIK-A: Percentage  and Number of FSW who received an HIV test in the past twelve (12) months and know their results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803713"/>
              </p:ext>
            </p:extLst>
          </p:nvPr>
        </p:nvGraphicFramePr>
        <p:xfrm>
          <a:off x="182090" y="1117600"/>
          <a:ext cx="11827819" cy="5271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2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68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2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47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13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501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501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03086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Y2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Phetsarath OT" panose="02000500000000020004" pitchFamily="2" charset="0"/>
                          <a:cs typeface="Times New Roman" pitchFamily="18" charset="0"/>
                        </a:rPr>
                        <a:t>Increasing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Phetsarath OT" panose="02000500000000020004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lo-LA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r>
                        <a:rPr lang="lo-LA" sz="2000" b="1" dirty="0">
                          <a:solidFill>
                            <a:srgbClr val="FF0000"/>
                          </a:solidFill>
                          <a:latin typeface="Phetsarath OT" panose="02000500000000020004" pitchFamily="2" charset="0"/>
                          <a:ea typeface="Phetsarath OT" panose="02000500000000020004" pitchFamily="2" charset="0"/>
                          <a:cs typeface="Phetsarath OT" panose="02000500000000020004" pitchFamily="2" charset="0"/>
                        </a:rPr>
                        <a:t>2%</a:t>
                      </a:r>
                      <a:r>
                        <a:rPr lang="lo-LA" sz="2000" dirty="0">
                          <a:solidFill>
                            <a:schemeClr val="bg1"/>
                          </a:solidFill>
                          <a:latin typeface="Phetsarath OT" panose="02000500000000020004" pitchFamily="2" charset="0"/>
                          <a:ea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Phetsarath OT" panose="02000500000000020004" pitchFamily="2" charset="0"/>
                          <a:ea typeface="Phetsarath OT" panose="02000500000000020004" pitchFamily="2" charset="0"/>
                          <a:cs typeface="Phetsarath OT" panose="02000500000000020004" pitchFamily="2" charset="0"/>
                        </a:rPr>
                        <a:t> of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Phetsarath OT" panose="02000500000000020004" pitchFamily="2" charset="0"/>
                          <a:ea typeface="Phetsarath OT" panose="02000500000000020004" pitchFamily="2" charset="0"/>
                          <a:cs typeface="Phetsarath OT" panose="02000500000000020004" pitchFamily="2" charset="0"/>
                        </a:rPr>
                        <a:t> 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FSW  received an HIV test in the past twelve (12) months and know their results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7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Are</a:t>
                      </a:r>
                      <a:r>
                        <a:rPr lang="en-US" sz="1800" baseline="0" dirty="0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 of implementation</a:t>
                      </a:r>
                      <a:endParaRPr lang="en-US" sz="1800" dirty="0">
                        <a:effectLst/>
                        <a:latin typeface="Times New Roman" pitchFamily="18" charset="0"/>
                        <a:ea typeface="Phetsarath OT" panose="02000500000000000001" pitchFamily="2" charset="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Baseline</a:t>
                      </a:r>
                      <a:r>
                        <a:rPr lang="en-US" sz="20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Y1</a:t>
                      </a:r>
                      <a:r>
                        <a:rPr lang="lo-LA" sz="2000" b="1" dirty="0">
                          <a:effectLst/>
                          <a:latin typeface="Times New Roman" pitchFamily="18" charset="0"/>
                          <a:cs typeface="Phetsarath OT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(06/2020-05</a:t>
                      </a:r>
                      <a:r>
                        <a:rPr lang="lo-LA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2021)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r>
                        <a:rPr lang="en-US" sz="20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</a:t>
                      </a:r>
                      <a:r>
                        <a:rPr lang="lo-LA" sz="2000" b="1" dirty="0">
                          <a:effectLst/>
                          <a:latin typeface="Times New Roman" pitchFamily="18" charset="0"/>
                          <a:cs typeface="Phetsarath OT" pitchFamily="2" charset="0"/>
                        </a:rPr>
                        <a:t>2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06/2021-05</a:t>
                      </a:r>
                      <a:r>
                        <a:rPr lang="lo-LA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2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Times New Roman" pitchFamily="18" charset="0"/>
                          <a:cs typeface="Phetsarath OT" pitchFamily="2" charset="0"/>
                        </a:rPr>
                        <a:t>Estimate</a:t>
                      </a:r>
                      <a:r>
                        <a:rPr lang="en-US" sz="1600" b="0" baseline="0" dirty="0">
                          <a:effectLst/>
                          <a:latin typeface="Times New Roman" pitchFamily="18" charset="0"/>
                          <a:cs typeface="Phetsarath OT" pitchFamily="2" charset="0"/>
                        </a:rPr>
                        <a:t> number FSW of 2021</a:t>
                      </a: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</a:t>
                      </a:r>
                      <a:endParaRPr lang="lo-LA" sz="1600" b="0" dirty="0">
                        <a:effectLst/>
                        <a:latin typeface="Times New Roman" pitchFamily="18" charset="0"/>
                        <a:cs typeface="Phetsarath OT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effectLst/>
                          <a:latin typeface="Times New Roman" pitchFamily="18" charset="0"/>
                          <a:cs typeface="Phetsarath OT" pitchFamily="2" charset="0"/>
                        </a:rPr>
                        <a:t>Number of FSW  received HIV test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itchFamily="18" charset="0"/>
                          <a:cs typeface="Phetsarath OT" pitchFamily="2" charset="0"/>
                        </a:rPr>
                        <a:t>%  of </a:t>
                      </a:r>
                      <a:r>
                        <a:rPr lang="en-US" sz="1400" b="0" baseline="0" dirty="0">
                          <a:effectLst/>
                          <a:latin typeface="Times New Roman" pitchFamily="18" charset="0"/>
                          <a:cs typeface="Phetsarath OT" pitchFamily="2" charset="0"/>
                        </a:rPr>
                        <a:t>FSW revived </a:t>
                      </a:r>
                      <a:r>
                        <a:rPr lang="en-US" sz="1400" b="0" dirty="0">
                          <a:effectLst/>
                          <a:latin typeface="Times New Roman" pitchFamily="18" charset="0"/>
                          <a:cs typeface="Phetsarath OT" pitchFamily="2" charset="0"/>
                        </a:rPr>
                        <a:t>HIV test</a:t>
                      </a:r>
                      <a:endParaRPr lang="en-US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Times New Roman" pitchFamily="18" charset="0"/>
                          <a:cs typeface="Phetsarath OT" pitchFamily="2" charset="0"/>
                        </a:rPr>
                        <a:t>Estimate number of </a:t>
                      </a:r>
                      <a:r>
                        <a:rPr lang="en-US" sz="1600" b="0" baseline="0" dirty="0">
                          <a:effectLst/>
                          <a:latin typeface="Times New Roman" pitchFamily="18" charset="0"/>
                          <a:cs typeface="Phetsarath OT" pitchFamily="2" charset="0"/>
                        </a:rPr>
                        <a:t> FSW  2022</a:t>
                      </a: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</a:t>
                      </a:r>
                      <a:endParaRPr lang="lo-LA" sz="1600" b="0" dirty="0">
                        <a:effectLst/>
                        <a:latin typeface="Times New Roman" pitchFamily="18" charset="0"/>
                        <a:cs typeface="Phetsarath OT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effectLst/>
                          <a:latin typeface="Times New Roman" pitchFamily="18" charset="0"/>
                          <a:cs typeface="Phetsarath OT" pitchFamily="2" charset="0"/>
                        </a:rPr>
                        <a:t>Number of FSW   have HIV test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Vientiane</a:t>
                      </a:r>
                      <a:r>
                        <a:rPr lang="en-US" sz="1800" baseline="0" dirty="0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 Capital</a:t>
                      </a:r>
                      <a:endParaRPr lang="en-US" sz="1800" dirty="0">
                        <a:effectLst/>
                        <a:latin typeface="Times New Roman" pitchFamily="18" charset="0"/>
                        <a:ea typeface="Phetsarath OT" panose="02000500000000000001" pitchFamily="2" charset="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101.6%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3,465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3,521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Vientiane</a:t>
                      </a:r>
                      <a:r>
                        <a:rPr lang="en-US" sz="1800" baseline="0" dirty="0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 Province</a:t>
                      </a:r>
                      <a:r>
                        <a:rPr lang="lo-LA" sz="1800" dirty="0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endParaRPr lang="en-US" sz="1800" dirty="0">
                        <a:effectLst/>
                        <a:latin typeface="Times New Roman" pitchFamily="18" charset="0"/>
                        <a:ea typeface="Phetsarath OT" panose="02000500000000000001" pitchFamily="2" charset="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68.9%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70.9%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1,587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1,125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Khammouane</a:t>
                      </a:r>
                      <a:r>
                        <a:rPr lang="en-US" sz="1800" baseline="0" dirty="0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 Province</a:t>
                      </a:r>
                      <a:endParaRPr lang="en-US" sz="1800" dirty="0">
                        <a:effectLst/>
                        <a:latin typeface="Times New Roman" pitchFamily="18" charset="0"/>
                        <a:ea typeface="Phetsarath OT" panose="02000500000000000001" pitchFamily="2" charset="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95.8%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1,319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1,263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Savannaket</a:t>
                      </a:r>
                      <a:r>
                        <a:rPr lang="en-US" sz="1800" baseline="0" dirty="0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 Province</a:t>
                      </a:r>
                      <a:endParaRPr lang="en-US" sz="1800" dirty="0">
                        <a:effectLst/>
                        <a:latin typeface="Times New Roman" pitchFamily="18" charset="0"/>
                        <a:ea typeface="Phetsarath OT" panose="02000500000000000001" pitchFamily="2" charset="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1,605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1,363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3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Champasack</a:t>
                      </a:r>
                      <a:r>
                        <a:rPr lang="en-US" sz="1800" baseline="0" dirty="0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Provincee</a:t>
                      </a:r>
                      <a:endParaRPr lang="en-US" sz="1800" dirty="0">
                        <a:effectLst/>
                        <a:latin typeface="Times New Roman" pitchFamily="18" charset="0"/>
                        <a:ea typeface="Phetsarath OT" panose="02000500000000000001" pitchFamily="2" charset="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82.8%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1,285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1,064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Target FSW  Y2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9,260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8,336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746671" y="2678683"/>
            <a:ext cx="957942" cy="38064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561078" y="2668111"/>
            <a:ext cx="1427722" cy="38170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206858" y="4008710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236548" y="4457859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218736" y="4893422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236547" y="5274221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243661" y="5780114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236548" y="6175298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7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23" y="34386"/>
            <a:ext cx="11001499" cy="1058024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Phetsarath OT" panose="02000500000000000001" pitchFamily="2" charset="2"/>
                <a:cs typeface="Times New Roman" pitchFamily="18" charset="0"/>
              </a:rPr>
              <a:t>DLIK-B: Percentage  and Number of MSM who received an HIV test in the past twelve (12) months and know their results</a:t>
            </a:r>
            <a:endParaRPr lang="en-US" sz="2800" b="1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921751"/>
              </p:ext>
            </p:extLst>
          </p:nvPr>
        </p:nvGraphicFramePr>
        <p:xfrm>
          <a:off x="296878" y="1522914"/>
          <a:ext cx="11673448" cy="4929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69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0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42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20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31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131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131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10621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Y2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Phetsarath OT" panose="02000500000000020004" pitchFamily="2" charset="0"/>
                          <a:cs typeface="Times New Roman" pitchFamily="18" charset="0"/>
                        </a:rPr>
                        <a:t>Increasing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Phetsarath OT" panose="02000500000000020004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lo-LA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Phetsarath OT" panose="02000500000000020004" pitchFamily="2" charset="0"/>
                          <a:ea typeface="Phetsarath OT" panose="02000500000000020004" pitchFamily="2" charset="0"/>
                          <a:cs typeface="Phetsarath OT" panose="02000500000000020004" pitchFamily="2" charset="0"/>
                        </a:rPr>
                        <a:t>6</a:t>
                      </a:r>
                      <a:r>
                        <a:rPr lang="lo-LA" sz="2000" b="1" dirty="0">
                          <a:solidFill>
                            <a:srgbClr val="FF0000"/>
                          </a:solidFill>
                          <a:latin typeface="Phetsarath OT" panose="02000500000000020004" pitchFamily="2" charset="0"/>
                          <a:ea typeface="Phetsarath OT" panose="02000500000000020004" pitchFamily="2" charset="0"/>
                          <a:cs typeface="Phetsarath OT" panose="02000500000000020004" pitchFamily="2" charset="0"/>
                        </a:rPr>
                        <a:t>%</a:t>
                      </a:r>
                      <a:r>
                        <a:rPr lang="lo-LA" sz="2000" dirty="0">
                          <a:solidFill>
                            <a:schemeClr val="bg1"/>
                          </a:solidFill>
                          <a:latin typeface="Phetsarath OT" panose="02000500000000020004" pitchFamily="2" charset="0"/>
                          <a:ea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Phetsarath OT" panose="02000500000000020004" pitchFamily="2" charset="0"/>
                          <a:ea typeface="Phetsarath OT" panose="02000500000000020004" pitchFamily="2" charset="0"/>
                          <a:cs typeface="Phetsarath OT" panose="02000500000000020004" pitchFamily="2" charset="0"/>
                        </a:rPr>
                        <a:t> of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Phetsarath OT" panose="02000500000000020004" pitchFamily="2" charset="0"/>
                          <a:ea typeface="Phetsarath OT" panose="02000500000000020004" pitchFamily="2" charset="0"/>
                          <a:cs typeface="Phetsarath OT" panose="02000500000000020004" pitchFamily="2" charset="0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Phetsarath OT" panose="02000500000000020004" pitchFamily="2" charset="0"/>
                          <a:cs typeface="Times New Roman" pitchFamily="18" charset="0"/>
                        </a:rPr>
                        <a:t> MSM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who received an HIV test in the past twelve (12) months and know their results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062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Are</a:t>
                      </a:r>
                      <a:r>
                        <a:rPr lang="en-US" sz="1600" baseline="0" dirty="0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 of implementation</a:t>
                      </a:r>
                      <a:endParaRPr lang="en-US" sz="1600" dirty="0">
                        <a:effectLst/>
                        <a:latin typeface="Times New Roman" pitchFamily="18" charset="0"/>
                        <a:ea typeface="Phetsarath OT" panose="02000500000000000001" pitchFamily="2" charset="2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Phetsarath OT" panose="02000500000000000001" pitchFamily="2" charset="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Baseline</a:t>
                      </a:r>
                      <a:r>
                        <a:rPr lang="en-US" sz="18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Y1</a:t>
                      </a:r>
                      <a:r>
                        <a:rPr lang="lo-LA" sz="1800" b="1" dirty="0">
                          <a:effectLst/>
                          <a:latin typeface="Times New Roman" pitchFamily="18" charset="0"/>
                          <a:cs typeface="Phetsarath OT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(06/2020-05</a:t>
                      </a:r>
                      <a:r>
                        <a:rPr lang="lo-LA" sz="1800" b="1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2021)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  <a:r>
                        <a:rPr lang="en-US" sz="18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</a:t>
                      </a:r>
                      <a:r>
                        <a:rPr lang="lo-LA" sz="1800" b="1" dirty="0">
                          <a:effectLst/>
                          <a:latin typeface="Times New Roman" pitchFamily="18" charset="0"/>
                          <a:cs typeface="Phetsarath OT" pitchFamily="2" charset="0"/>
                        </a:rPr>
                        <a:t>2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Phetsarath OT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06/2021-05</a:t>
                      </a:r>
                      <a:r>
                        <a:rPr lang="lo-LA" sz="1800" b="1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2022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30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Times New Roman" pitchFamily="18" charset="0"/>
                          <a:cs typeface="Phetsarath OT" pitchFamily="2" charset="0"/>
                        </a:rPr>
                        <a:t>Estimate</a:t>
                      </a:r>
                      <a:r>
                        <a:rPr lang="en-US" sz="1400" b="0" baseline="0" dirty="0">
                          <a:effectLst/>
                          <a:latin typeface="Times New Roman" pitchFamily="18" charset="0"/>
                          <a:cs typeface="Phetsarath OT" pitchFamily="2" charset="0"/>
                        </a:rPr>
                        <a:t> number of MSM 2021</a:t>
                      </a:r>
                      <a:r>
                        <a:rPr lang="en-US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</a:t>
                      </a:r>
                      <a:endParaRPr lang="lo-LA" sz="1400" b="0" dirty="0">
                        <a:effectLst/>
                        <a:latin typeface="Times New Roman" pitchFamily="18" charset="0"/>
                        <a:cs typeface="Phetsarath OT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effectLst/>
                          <a:latin typeface="Times New Roman" pitchFamily="18" charset="0"/>
                          <a:cs typeface="Phetsarath OT" pitchFamily="2" charset="0"/>
                        </a:rPr>
                        <a:t>Number of MSM  received HIV test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Times New Roman" pitchFamily="18" charset="0"/>
                          <a:cs typeface="Phetsarath OT" pitchFamily="2" charset="0"/>
                        </a:rPr>
                        <a:t>%  of MSM</a:t>
                      </a:r>
                      <a:r>
                        <a:rPr lang="en-US" sz="1400" b="0" baseline="0" dirty="0">
                          <a:effectLst/>
                          <a:latin typeface="Times New Roman" pitchFamily="18" charset="0"/>
                          <a:cs typeface="Phetsarath OT" pitchFamily="2" charset="0"/>
                        </a:rPr>
                        <a:t> revived </a:t>
                      </a:r>
                      <a:r>
                        <a:rPr lang="en-US" sz="1400" b="0" dirty="0">
                          <a:effectLst/>
                          <a:latin typeface="Times New Roman" pitchFamily="18" charset="0"/>
                          <a:cs typeface="Phetsarath OT" pitchFamily="2" charset="0"/>
                        </a:rPr>
                        <a:t>HIV test</a:t>
                      </a:r>
                      <a:endParaRPr lang="en-US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+6%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Times New Roman" pitchFamily="18" charset="0"/>
                          <a:cs typeface="Phetsarath OT" pitchFamily="2" charset="0"/>
                        </a:rPr>
                        <a:t>Estimate number of </a:t>
                      </a:r>
                      <a:r>
                        <a:rPr lang="en-US" sz="1400" b="0" baseline="0" dirty="0">
                          <a:effectLst/>
                          <a:latin typeface="Times New Roman" pitchFamily="18" charset="0"/>
                          <a:cs typeface="Phetsarath OT" pitchFamily="2" charset="0"/>
                        </a:rPr>
                        <a:t> MSM 2022</a:t>
                      </a:r>
                      <a:r>
                        <a:rPr lang="en-US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</a:t>
                      </a:r>
                      <a:endParaRPr lang="lo-LA" sz="1400" b="0" dirty="0">
                        <a:effectLst/>
                        <a:latin typeface="Times New Roman" pitchFamily="18" charset="0"/>
                        <a:cs typeface="Phetsarath OT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effectLst/>
                          <a:latin typeface="Times New Roman" pitchFamily="18" charset="0"/>
                          <a:cs typeface="Phetsarath OT" pitchFamily="2" charset="0"/>
                        </a:rPr>
                        <a:t>Number of MSM  have  HIV test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Luangprabang</a:t>
                      </a:r>
                      <a:r>
                        <a:rPr lang="en-US" sz="1800" b="1" baseline="0" dirty="0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 province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Phetsarath OT" panose="02000500000000000001" pitchFamily="2" charset="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1,689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Xayabury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  </a:t>
                      </a:r>
                      <a:r>
                        <a:rPr lang="en-US" sz="1800" b="1" baseline="0" dirty="0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 Province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Phetsarath OT" panose="02000500000000000001" pitchFamily="2" charset="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1,139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Vientaine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  </a:t>
                      </a:r>
                      <a:r>
                        <a:rPr lang="en-US" sz="1800" b="1" baseline="0" dirty="0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 Province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Phetsarath OT" panose="02000500000000000001" pitchFamily="2" charset="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1,940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1,203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Borykhamxay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 Province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Phetsarath OT" panose="02000500000000000001" pitchFamily="2" charset="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Khammouane</a:t>
                      </a:r>
                      <a:r>
                        <a:rPr lang="en-US" sz="1800" b="1" baseline="0" dirty="0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 Province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Phetsarath OT" panose="02000500000000000001" pitchFamily="2" charset="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1,097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80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Target</a:t>
                      </a:r>
                      <a:r>
                        <a:rPr lang="en-US" sz="1800" baseline="0" dirty="0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Phetsarath OT" panose="02000500000000000001" pitchFamily="2" charset="2"/>
                          <a:cs typeface="Times New Roman" pitchFamily="18" charset="0"/>
                        </a:rPr>
                        <a:t> MSM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6,570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2,198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459542" y="3091543"/>
            <a:ext cx="1456705" cy="34108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521536" y="2978024"/>
            <a:ext cx="1448789" cy="352437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055780" y="4115518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015138" y="4618240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12238" y="5015096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015656" y="5407288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014619" y="5826878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985047" y="6260275"/>
            <a:ext cx="403761" cy="11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15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8207</TotalTime>
  <Words>3271</Words>
  <Application>Microsoft Office PowerPoint</Application>
  <PresentationFormat>Custom</PresentationFormat>
  <Paragraphs>1312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Progress report on DLI-K (HIV)</vt:lpstr>
      <vt:lpstr>Outline</vt:lpstr>
      <vt:lpstr>PowerPoint Presentation</vt:lpstr>
      <vt:lpstr>1. Period of implementation on DLI K</vt:lpstr>
      <vt:lpstr>3.  Areas of implementation for reach the key population  (FSW and MSM)</vt:lpstr>
      <vt:lpstr>4. Health facilities provide services on ARV drugs for PLHIV</vt:lpstr>
      <vt:lpstr>Indicator DLI K - (a1) Percentage of  FSW received an HIV test in the past twelve (12) months and know their results </vt:lpstr>
      <vt:lpstr>DLIK-A: Percentage  and Number of FSW who received an HIV test in the past twelve (12) months and know their results</vt:lpstr>
      <vt:lpstr>DLIK-B: Percentage  and Number of MSM who received an HIV test in the past twelve (12) months and know their results</vt:lpstr>
      <vt:lpstr>Target  Y2:    DLIK-(C)  Increase 4%  of  Number HIV positive cases currently on treatment</vt:lpstr>
      <vt:lpstr> Progress report on DLI K Y2  </vt:lpstr>
      <vt:lpstr>PowerPoint Presentation</vt:lpstr>
      <vt:lpstr>PowerPoint Presentation</vt:lpstr>
      <vt:lpstr>PowerPoint Presentation</vt:lpstr>
      <vt:lpstr>Budget  for DLI-K and Co-financing in Y2</vt:lpstr>
      <vt:lpstr>Celling  Budget of DLI-K in Year 0 and Year1 for CHAS  CSO  </vt:lpstr>
      <vt:lpstr>Y 2021   Co- financing </vt:lpstr>
      <vt:lpstr>Y2022 Co- financing </vt:lpstr>
      <vt:lpstr>Progress updated on Y2 co-financing</vt:lpstr>
      <vt:lpstr> Challenges </vt:lpstr>
      <vt:lpstr>Challenges</vt:lpstr>
      <vt:lpstr>Spa &amp; Beauty Massage</vt:lpstr>
      <vt:lpstr>Challenges(continue..)</vt:lpstr>
      <vt:lpstr>PowerPoint Presentation</vt:lpstr>
      <vt:lpstr>PowerPoint Presentation</vt:lpstr>
      <vt:lpstr>PowerPoint Presentation</vt:lpstr>
      <vt:lpstr>PowerPoint Presentation</vt:lpstr>
      <vt:lpstr>Number of PLHIV received ARV delivery in 2021</vt:lpstr>
      <vt:lpstr>PowerPoint Presentation</vt:lpstr>
      <vt:lpstr>PowerPoint Presentation</vt:lpstr>
      <vt:lpstr> Mitigating actions</vt:lpstr>
      <vt:lpstr>Progress report on HIV-COVID-19 (2020-2021)</vt:lpstr>
      <vt:lpstr>Activities and Budget COVID-19 (2020):  919.527,22 USD</vt:lpstr>
      <vt:lpstr>C-19 RM  (COVID-19 Response Mechanism Project) </vt:lpstr>
      <vt:lpstr>C19 RM  Y1</vt:lpstr>
      <vt:lpstr>Progress update  C-19 RM funding (2021)</vt:lpstr>
      <vt:lpstr>Areas for further enhancement of partnerships</vt:lpstr>
      <vt:lpstr>TB/HIV Collaboration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ໂຄງການ ເຂົ້າເຖິງການບໍລິການສຸຂະພາບ ແລະ ໂພຊະນາການ Health and Nutrition Service Access  (HANSA)</dc:title>
  <dc:creator>Tok Tok</dc:creator>
  <cp:lastModifiedBy>DELL</cp:lastModifiedBy>
  <cp:revision>256</cp:revision>
  <cp:lastPrinted>2021-11-25T20:12:53Z</cp:lastPrinted>
  <dcterms:created xsi:type="dcterms:W3CDTF">2021-09-07T13:32:36Z</dcterms:created>
  <dcterms:modified xsi:type="dcterms:W3CDTF">2021-11-30T07:01:31Z</dcterms:modified>
</cp:coreProperties>
</file>