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7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303" r:id="rId15"/>
    <p:sldId id="296" r:id="rId16"/>
    <p:sldId id="297" r:id="rId17"/>
    <p:sldId id="304" r:id="rId18"/>
    <p:sldId id="305" r:id="rId19"/>
    <p:sldId id="302" r:id="rId20"/>
    <p:sldId id="276" r:id="rId21"/>
    <p:sldId id="278" r:id="rId22"/>
    <p:sldId id="279" r:id="rId23"/>
    <p:sldId id="307" r:id="rId24"/>
    <p:sldId id="308" r:id="rId25"/>
    <p:sldId id="306" r:id="rId26"/>
    <p:sldId id="310" r:id="rId27"/>
    <p:sldId id="280" r:id="rId28"/>
    <p:sldId id="282" r:id="rId29"/>
    <p:sldId id="283" r:id="rId30"/>
    <p:sldId id="284" r:id="rId31"/>
    <p:sldId id="285" r:id="rId32"/>
    <p:sldId id="295" r:id="rId33"/>
    <p:sldId id="309" r:id="rId34"/>
    <p:sldId id="311" r:id="rId35"/>
    <p:sldId id="298" r:id="rId36"/>
  </p:sldIdLst>
  <p:sldSz cx="9144000" cy="6858000" type="screen4x3"/>
  <p:notesSz cx="6889750" cy="10023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5E8"/>
    <a:srgbClr val="DCE9CD"/>
    <a:srgbClr val="91C2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 autoAdjust="0"/>
    <p:restoredTop sz="94677"/>
  </p:normalViewPr>
  <p:slideViewPr>
    <p:cSldViewPr>
      <p:cViewPr varScale="1">
        <p:scale>
          <a:sx n="81" d="100"/>
          <a:sy n="81" d="100"/>
        </p:scale>
        <p:origin x="171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6088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1BB9D-9286-4636-8A32-3EE2430010F3}" type="datetimeFigureOut">
              <a:rPr lang="en-US" smtClean="0"/>
              <a:t>8/29/2022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9038" y="1252538"/>
            <a:ext cx="4511675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4413"/>
            <a:ext cx="5511800" cy="394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20238"/>
            <a:ext cx="2986088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20238"/>
            <a:ext cx="2986088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F9D6E-9454-422D-A2F0-783DBEDD1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A616A-DF2F-4414-874F-0CE3CD7D9C76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6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2E05-8B6F-4DD8-9D69-DBF1E1691367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7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B2C06-D9C8-4944-A761-537EA63DD732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345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FD323-FAF7-432D-887C-49FF57CCCDD2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984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24E2F-4214-42A0-9D02-1CC4AD4F37E9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7535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87A9-69CA-4BEB-AB76-6A56E9063CE3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1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7277-20AB-4496-8D2E-A7A184571429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68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2281-C736-4D65-94B0-B79D6ADE7D2C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50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D9EA7-214B-4F7C-ADB5-56D8FFE8F3A6}" type="datetime1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3048000" y="2130425"/>
            <a:ext cx="5410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Myriad Roman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048000" y="3886200"/>
            <a:ext cx="5410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4073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D9D71-211B-4F11-A778-728D43BEECBB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226C-8F05-4AAE-A8E5-A8D10F0E19F6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0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91A4-BAF0-4A15-A348-8B14F54EF46A}" type="datetime1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996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56975-9E72-45C7-9DF4-1B4F85BF4F1C}" type="datetime1">
              <a:rPr lang="en-US" smtClean="0"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09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F83B4-DD76-4B26-BDE9-FCA8939D5478}" type="datetime1">
              <a:rPr lang="en-US" smtClean="0"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37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5FF9-5D60-470D-9243-E59AB8A36874}" type="datetime1">
              <a:rPr lang="en-US" smtClean="0"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984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A1554-43DA-44E9-AE2F-F7BEB7C00B44}" type="datetime1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35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CE3B-C7D6-4A70-896B-5557651B9D0A}" type="datetime1">
              <a:rPr lang="en-US" smtClean="0"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70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BF600-39E6-403D-9D51-90DA13CCF8EA}" type="datetime1">
              <a:rPr lang="en-US" smtClean="0"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5E7B014-5DC2-4C14-8C84-93D1725C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7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60" r:id="rId1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6260805" cy="1646302"/>
          </a:xfrm>
        </p:spPr>
        <p:txBody>
          <a:bodyPr/>
          <a:lstStyle/>
          <a:p>
            <a:r>
              <a:rPr lang="en-US" dirty="0"/>
              <a:t>An Overview of Risk Management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4050834"/>
            <a:ext cx="7467600" cy="109689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000" dirty="0"/>
              <a:t>Oversight &amp; Resource Mobilization Committees </a:t>
            </a:r>
          </a:p>
          <a:p>
            <a:pPr algn="r"/>
            <a:r>
              <a:rPr lang="en-US" sz="2000" dirty="0"/>
              <a:t>LAO PDR CCM</a:t>
            </a:r>
          </a:p>
          <a:p>
            <a:pPr algn="r"/>
            <a:r>
              <a:rPr lang="en-US" sz="2000" dirty="0"/>
              <a:t>30</a:t>
            </a:r>
            <a:r>
              <a:rPr lang="en-US" sz="2000" baseline="30000" dirty="0"/>
              <a:t>th</a:t>
            </a:r>
            <a:r>
              <a:rPr lang="en-US" sz="2000" dirty="0"/>
              <a:t> August 2022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16F7A-711F-44DA-99A4-AC480CBF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4AC7F-ADFF-4FBE-85C4-B58C4C6B1FC8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37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2.1 Risk Identification</a:t>
            </a:r>
            <a:br>
              <a:rPr lang="en-US" b="1" dirty="0"/>
            </a:br>
            <a:r>
              <a:rPr lang="en-US" dirty="0"/>
              <a:t>Sample Risk Statements: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239000" cy="4419600"/>
          </a:xfrm>
        </p:spPr>
        <p:txBody>
          <a:bodyPr>
            <a:normAutofit/>
          </a:bodyPr>
          <a:lstStyle/>
          <a:p>
            <a:pPr marL="355600" lvl="1"/>
            <a:r>
              <a:rPr lang="en-US" sz="2400" dirty="0"/>
              <a:t>“Poor quality storage facilities, which </a:t>
            </a:r>
            <a:r>
              <a:rPr lang="en-US" sz="2400" i="1" dirty="0"/>
              <a:t>may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91C225"/>
                </a:solidFill>
              </a:rPr>
              <a:t>render test kits ineffective causing us to miss testing targets</a:t>
            </a:r>
            <a:r>
              <a:rPr lang="en-US" sz="2400" dirty="0"/>
              <a:t>.”</a:t>
            </a:r>
          </a:p>
          <a:p>
            <a:pPr marL="355600" lvl="1"/>
            <a:r>
              <a:rPr lang="en-US" sz="2400" dirty="0"/>
              <a:t>“Historic high staff turnover, which </a:t>
            </a:r>
            <a:r>
              <a:rPr lang="en-US" sz="2400" i="1" dirty="0"/>
              <a:t>could</a:t>
            </a:r>
            <a:r>
              <a:rPr lang="en-US" sz="2400" dirty="0"/>
              <a:t> cause </a:t>
            </a:r>
            <a:r>
              <a:rPr lang="en-US" sz="2400" dirty="0">
                <a:solidFill>
                  <a:srgbClr val="91C225"/>
                </a:solidFill>
              </a:rPr>
              <a:t>failure to reach output targets and loss of technical capacity</a:t>
            </a:r>
            <a:r>
              <a:rPr lang="en-US" sz="2400" dirty="0"/>
              <a:t>.”</a:t>
            </a:r>
          </a:p>
          <a:p>
            <a:pPr marL="355600" lvl="1"/>
            <a:r>
              <a:rPr lang="en-US" sz="2400" dirty="0"/>
              <a:t>“Highly discriminatory operating environment, which </a:t>
            </a:r>
            <a:r>
              <a:rPr lang="en-US" sz="2400" i="1" dirty="0"/>
              <a:t>has the potential</a:t>
            </a:r>
            <a:r>
              <a:rPr lang="en-US" sz="2400" dirty="0"/>
              <a:t> to result in </a:t>
            </a:r>
            <a:r>
              <a:rPr lang="en-US" sz="2400" dirty="0">
                <a:solidFill>
                  <a:srgbClr val="91C225"/>
                </a:solidFill>
              </a:rPr>
              <a:t>under utilization of services by marginalized populations</a:t>
            </a:r>
            <a:r>
              <a:rPr lang="en-US" sz="2400" dirty="0"/>
              <a:t>.”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CAE21-C3EB-4EA5-9C5E-2ACF72B3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8B68A-26B6-49E3-B3C8-707A028675AE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2.2 Risk Analysis – </a:t>
            </a:r>
            <a:br>
              <a:rPr lang="en-US" b="1" dirty="0"/>
            </a:br>
            <a:r>
              <a:rPr lang="en-US" dirty="0"/>
              <a:t>Likelihood + Severity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6858001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This involves 2 questions for each risk identified: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What is the chance </a:t>
            </a:r>
            <a:r>
              <a:rPr lang="en-US" sz="2400" b="1" dirty="0"/>
              <a:t>(likelihood)</a:t>
            </a:r>
            <a:r>
              <a:rPr lang="en-US" sz="2400" dirty="0"/>
              <a:t> that this risk will occur in the next 12 months?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Highly Unlikely – Unlikely – Likely - Highly Likely 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sz="2400" dirty="0"/>
              <a:t>If it does occur, how </a:t>
            </a:r>
            <a:r>
              <a:rPr lang="en-US" sz="2400" b="1" dirty="0"/>
              <a:t>severe</a:t>
            </a:r>
            <a:r>
              <a:rPr lang="en-US" sz="2400" dirty="0"/>
              <a:t> will its impact on our grant objectives be?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77933C"/>
                </a:solidFill>
              </a:rPr>
              <a:t>Minor – Moderate – Major - Critical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CCFE1-0721-4B5E-AC05-D55843B0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D581E-0E28-490D-8464-78FDAF986357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32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2.3 Risk Evaluation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29" t="36" r="12288" b="36"/>
          <a:stretch/>
        </p:blipFill>
        <p:spPr>
          <a:xfrm>
            <a:off x="1066800" y="1524000"/>
            <a:ext cx="6913829" cy="5070955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D6994A-C4E3-411C-8F5B-E8137B1B5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683A4-A54B-43E4-9D38-C8E3536D2F23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00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Ratings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 risk rating is a </a:t>
            </a:r>
            <a:r>
              <a:rPr lang="en-US" sz="2400" b="1" dirty="0"/>
              <a:t>guide to action</a:t>
            </a:r>
            <a:r>
              <a:rPr lang="en-US" sz="2400" dirty="0"/>
              <a:t>: the higher the risk level the more urgent the need to treat the risk</a:t>
            </a:r>
          </a:p>
          <a:p>
            <a:r>
              <a:rPr lang="en-US" sz="2400" dirty="0"/>
              <a:t>Rating risks enables you to </a:t>
            </a:r>
            <a:r>
              <a:rPr lang="en-US" sz="2400" b="1" dirty="0"/>
              <a:t>be strategic </a:t>
            </a:r>
            <a:r>
              <a:rPr lang="en-US" sz="2400" dirty="0"/>
              <a:t>about which ones to invest in addressing</a:t>
            </a:r>
          </a:p>
          <a:p>
            <a:r>
              <a:rPr lang="en-US" sz="2400" dirty="0"/>
              <a:t>Risk ratings vary over time – you need to </a:t>
            </a:r>
            <a:r>
              <a:rPr lang="en-US" sz="2400" b="1" dirty="0"/>
              <a:t>reassess risks annually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FDE3A-8717-41AB-8145-4FEE7924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35087-BAFF-4684-89D7-6A67347B7DEB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2E32-4BD5-3CC9-921C-127A71777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Exercise 1: Rating the Risks already Identified for the HANSA Grant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2E0D68-AEB0-4B8C-8F35-9AC6068F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4B5A-9E23-4034-9C2F-9FF6B3B1FA05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7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8E231-00AA-0092-E58A-AF5F54BC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38200"/>
          </a:xfrm>
        </p:spPr>
        <p:txBody>
          <a:bodyPr>
            <a:normAutofit/>
          </a:bodyPr>
          <a:lstStyle/>
          <a:p>
            <a:r>
              <a:rPr lang="en-GB" b="1" dirty="0"/>
              <a:t>Key Risks to HANSA Grant </a:t>
            </a:r>
            <a:endParaRPr lang="en-GB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E352B67-F1E5-5604-6C48-E14D8D07F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4523919"/>
              </p:ext>
            </p:extLst>
          </p:nvPr>
        </p:nvGraphicFramePr>
        <p:xfrm>
          <a:off x="609600" y="2160588"/>
          <a:ext cx="6348413" cy="3706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48413">
                  <a:extLst>
                    <a:ext uri="{9D8B030D-6E8A-4147-A177-3AD203B41FA5}">
                      <a16:colId xmlns:a16="http://schemas.microsoft.com/office/drawing/2014/main" val="1891105111"/>
                    </a:ext>
                  </a:extLst>
                </a:gridCol>
              </a:tblGrid>
              <a:tr h="484074">
                <a:tc>
                  <a:txBody>
                    <a:bodyPr/>
                    <a:lstStyle/>
                    <a:p>
                      <a:r>
                        <a:rPr lang="en-GB" dirty="0"/>
                        <a:t>Key Risks to HANSA Grant (from Funding Request)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326412"/>
                  </a:ext>
                </a:extLst>
              </a:tr>
              <a:tr h="11936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Decentralization Risk: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risk of reduced focus and support for TB/HIV programs as management responsibility shifts from central down to provincial/district level</a:t>
                      </a:r>
                      <a:endParaRPr lang="en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076348"/>
                  </a:ext>
                </a:extLst>
              </a:tr>
              <a:tr h="119360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Co-Financing Risk: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risk of delays in realization of domestic funding commitments particularly in relation to procurement</a:t>
                      </a:r>
                      <a:endParaRPr lang="en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970265"/>
                  </a:ext>
                </a:extLst>
              </a:tr>
              <a:tr h="83552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 Engagement Risk: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risk of limited CSO resourcing and engagement</a:t>
                      </a:r>
                      <a:endParaRPr lang="en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84582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4FB12D-BFD6-4F00-A624-05C0950D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BA0CA-908B-43A8-8EDA-10CA80687CFC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38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288E-3BD3-5D1F-6F3F-FF8BB4D3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50" y="1045480"/>
            <a:ext cx="7039208" cy="9906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</a:rPr>
              <a:t>Decentralization Risk:</a:t>
            </a:r>
            <a:r>
              <a:rPr lang="en-US" sz="2000" dirty="0">
                <a:solidFill>
                  <a:schemeClr val="dk1"/>
                </a:solidFill>
              </a:rPr>
              <a:t> The risk of reduced focus and support for TB/HIV programs as management responsibility shifts from central down to provincial/district level</a:t>
            </a:r>
            <a:br>
              <a:rPr lang="en-HK" sz="2400" dirty="0">
                <a:solidFill>
                  <a:schemeClr val="dk1"/>
                </a:solidFill>
              </a:rPr>
            </a:br>
            <a:endParaRPr lang="en-GB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21089B-0E0B-32BC-7853-BE8DD19A0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976929"/>
              </p:ext>
            </p:extLst>
          </p:nvPr>
        </p:nvGraphicFramePr>
        <p:xfrm>
          <a:off x="263850" y="3215631"/>
          <a:ext cx="7270986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90">
                  <a:extLst>
                    <a:ext uri="{9D8B030D-6E8A-4147-A177-3AD203B41FA5}">
                      <a16:colId xmlns:a16="http://schemas.microsoft.com/office/drawing/2014/main" val="1133104465"/>
                    </a:ext>
                  </a:extLst>
                </a:gridCol>
                <a:gridCol w="1836872">
                  <a:extLst>
                    <a:ext uri="{9D8B030D-6E8A-4147-A177-3AD203B41FA5}">
                      <a16:colId xmlns:a16="http://schemas.microsoft.com/office/drawing/2014/main" val="2726506500"/>
                    </a:ext>
                  </a:extLst>
                </a:gridCol>
                <a:gridCol w="1080937">
                  <a:extLst>
                    <a:ext uri="{9D8B030D-6E8A-4147-A177-3AD203B41FA5}">
                      <a16:colId xmlns:a16="http://schemas.microsoft.com/office/drawing/2014/main" val="3359028576"/>
                    </a:ext>
                  </a:extLst>
                </a:gridCol>
                <a:gridCol w="1253114">
                  <a:extLst>
                    <a:ext uri="{9D8B030D-6E8A-4147-A177-3AD203B41FA5}">
                      <a16:colId xmlns:a16="http://schemas.microsoft.com/office/drawing/2014/main" val="1548447134"/>
                    </a:ext>
                  </a:extLst>
                </a:gridCol>
                <a:gridCol w="1260853">
                  <a:extLst>
                    <a:ext uri="{9D8B030D-6E8A-4147-A177-3AD203B41FA5}">
                      <a16:colId xmlns:a16="http://schemas.microsoft.com/office/drawing/2014/main" val="73641535"/>
                    </a:ext>
                  </a:extLst>
                </a:gridCol>
                <a:gridCol w="1343620">
                  <a:extLst>
                    <a:ext uri="{9D8B030D-6E8A-4147-A177-3AD203B41FA5}">
                      <a16:colId xmlns:a16="http://schemas.microsoft.com/office/drawing/2014/main" val="2827161205"/>
                    </a:ext>
                  </a:extLst>
                </a:gridCol>
              </a:tblGrid>
              <a:tr h="441631">
                <a:tc rowSpan="2" gridSpan="2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Risk Levels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91C225"/>
                          </a:solidFill>
                        </a:rPr>
                        <a:t>Severity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115101"/>
                  </a:ext>
                </a:extLst>
              </a:tr>
              <a:tr h="396569"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Minor</a:t>
                      </a:r>
                    </a:p>
                  </a:txBody>
                  <a:tcPr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Major</a:t>
                      </a:r>
                    </a:p>
                  </a:txBody>
                  <a:tcPr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Critical</a:t>
                      </a:r>
                    </a:p>
                  </a:txBody>
                  <a:tcPr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538193"/>
                  </a:ext>
                </a:extLst>
              </a:tr>
              <a:tr h="457200">
                <a:tc row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91C225"/>
                          </a:solidFill>
                        </a:rPr>
                        <a:t>Likelihood</a:t>
                      </a:r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Highly Unlikely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 anchor="ctr" anchorCtr="1">
                    <a:solidFill>
                      <a:srgbClr val="91C2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 anchor="ctr" anchorCtr="1">
                    <a:solidFill>
                      <a:srgbClr val="91C2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747483"/>
                  </a:ext>
                </a:extLst>
              </a:tr>
              <a:tr h="4416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Unlikely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 anchor="ctr" anchorCtr="1">
                    <a:solidFill>
                      <a:srgbClr val="91C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150380"/>
                  </a:ext>
                </a:extLst>
              </a:tr>
              <a:tr h="39656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Very High</a:t>
                      </a:r>
                    </a:p>
                  </a:txBody>
                  <a:tcPr anchor="ctr" anchorCtr="1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27826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Highly Likely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High</a:t>
                      </a:r>
                    </a:p>
                  </a:txBody>
                  <a:tcPr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Very High</a:t>
                      </a:r>
                    </a:p>
                  </a:txBody>
                  <a:tcPr anchor="ctr" anchorCtr="1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58937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C664E90-26F1-122E-4F07-F6C9585F1011}"/>
              </a:ext>
            </a:extLst>
          </p:cNvPr>
          <p:cNvSpPr txBox="1">
            <a:spLocks/>
          </p:cNvSpPr>
          <p:nvPr/>
        </p:nvSpPr>
        <p:spPr>
          <a:xfrm>
            <a:off x="263850" y="236733"/>
            <a:ext cx="6347713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Risk1: Evaluate this Risk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8A8F2-5C41-C497-1AB0-D07E31A2E366}"/>
              </a:ext>
            </a:extLst>
          </p:cNvPr>
          <p:cNvSpPr txBox="1"/>
          <p:nvPr/>
        </p:nvSpPr>
        <p:spPr>
          <a:xfrm>
            <a:off x="263850" y="2297087"/>
            <a:ext cx="659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How likely is it that this risk will actualise?</a:t>
            </a:r>
          </a:p>
          <a:p>
            <a:pPr marL="342900" indent="-342900">
              <a:buAutoNum type="arabicPeriod"/>
            </a:pPr>
            <a:r>
              <a:rPr lang="en-GB" dirty="0"/>
              <a:t>If this risk actualizes, how severe will its impact be?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2AAAA-FE29-462E-A23A-B4D1EBBC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65249-595B-456C-83E0-89F045EC5D28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03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288E-3BD3-5D1F-6F3F-FF8BB4D3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50" y="1045480"/>
            <a:ext cx="7039208" cy="9906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</a:rPr>
              <a:t>Co-Financing Risk: </a:t>
            </a:r>
            <a:r>
              <a:rPr lang="en-US" sz="2000" dirty="0">
                <a:solidFill>
                  <a:schemeClr val="dk1"/>
                </a:solidFill>
              </a:rPr>
              <a:t>The risk of delays in realization of domestic funding commitments particularly in relation to procurement</a:t>
            </a:r>
            <a:br>
              <a:rPr lang="en-HK" sz="2400" dirty="0">
                <a:solidFill>
                  <a:schemeClr val="dk1"/>
                </a:solidFill>
              </a:rPr>
            </a:br>
            <a:endParaRPr lang="en-GB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21089B-0E0B-32BC-7853-BE8DD19A0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850" y="3215631"/>
          <a:ext cx="7270986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90">
                  <a:extLst>
                    <a:ext uri="{9D8B030D-6E8A-4147-A177-3AD203B41FA5}">
                      <a16:colId xmlns:a16="http://schemas.microsoft.com/office/drawing/2014/main" val="1133104465"/>
                    </a:ext>
                  </a:extLst>
                </a:gridCol>
                <a:gridCol w="1836872">
                  <a:extLst>
                    <a:ext uri="{9D8B030D-6E8A-4147-A177-3AD203B41FA5}">
                      <a16:colId xmlns:a16="http://schemas.microsoft.com/office/drawing/2014/main" val="2726506500"/>
                    </a:ext>
                  </a:extLst>
                </a:gridCol>
                <a:gridCol w="1080937">
                  <a:extLst>
                    <a:ext uri="{9D8B030D-6E8A-4147-A177-3AD203B41FA5}">
                      <a16:colId xmlns:a16="http://schemas.microsoft.com/office/drawing/2014/main" val="3359028576"/>
                    </a:ext>
                  </a:extLst>
                </a:gridCol>
                <a:gridCol w="1253114">
                  <a:extLst>
                    <a:ext uri="{9D8B030D-6E8A-4147-A177-3AD203B41FA5}">
                      <a16:colId xmlns:a16="http://schemas.microsoft.com/office/drawing/2014/main" val="1548447134"/>
                    </a:ext>
                  </a:extLst>
                </a:gridCol>
                <a:gridCol w="1260853">
                  <a:extLst>
                    <a:ext uri="{9D8B030D-6E8A-4147-A177-3AD203B41FA5}">
                      <a16:colId xmlns:a16="http://schemas.microsoft.com/office/drawing/2014/main" val="73641535"/>
                    </a:ext>
                  </a:extLst>
                </a:gridCol>
                <a:gridCol w="1343620">
                  <a:extLst>
                    <a:ext uri="{9D8B030D-6E8A-4147-A177-3AD203B41FA5}">
                      <a16:colId xmlns:a16="http://schemas.microsoft.com/office/drawing/2014/main" val="2827161205"/>
                    </a:ext>
                  </a:extLst>
                </a:gridCol>
              </a:tblGrid>
              <a:tr h="441631">
                <a:tc rowSpan="2" gridSpan="2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Risk Levels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91C225"/>
                          </a:solidFill>
                        </a:rPr>
                        <a:t>Severity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115101"/>
                  </a:ext>
                </a:extLst>
              </a:tr>
              <a:tr h="396569"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Minor</a:t>
                      </a:r>
                    </a:p>
                  </a:txBody>
                  <a:tcPr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Major</a:t>
                      </a:r>
                    </a:p>
                  </a:txBody>
                  <a:tcPr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Critical</a:t>
                      </a:r>
                    </a:p>
                  </a:txBody>
                  <a:tcPr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538193"/>
                  </a:ext>
                </a:extLst>
              </a:tr>
              <a:tr h="457200">
                <a:tc row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91C225"/>
                          </a:solidFill>
                        </a:rPr>
                        <a:t>Likelihood</a:t>
                      </a:r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Highly Unlikely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 anchor="ctr" anchorCtr="1">
                    <a:solidFill>
                      <a:srgbClr val="91C2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 anchor="ctr" anchorCtr="1">
                    <a:solidFill>
                      <a:srgbClr val="91C2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747483"/>
                  </a:ext>
                </a:extLst>
              </a:tr>
              <a:tr h="4416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Unlikely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 anchor="ctr" anchorCtr="1">
                    <a:solidFill>
                      <a:srgbClr val="91C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150380"/>
                  </a:ext>
                </a:extLst>
              </a:tr>
              <a:tr h="39656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Very High</a:t>
                      </a:r>
                    </a:p>
                  </a:txBody>
                  <a:tcPr anchor="ctr" anchorCtr="1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27826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Highly Likely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High</a:t>
                      </a:r>
                    </a:p>
                  </a:txBody>
                  <a:tcPr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Very High</a:t>
                      </a:r>
                    </a:p>
                  </a:txBody>
                  <a:tcPr anchor="ctr" anchorCtr="1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58937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C664E90-26F1-122E-4F07-F6C9585F1011}"/>
              </a:ext>
            </a:extLst>
          </p:cNvPr>
          <p:cNvSpPr txBox="1">
            <a:spLocks/>
          </p:cNvSpPr>
          <p:nvPr/>
        </p:nvSpPr>
        <p:spPr>
          <a:xfrm>
            <a:off x="263850" y="236733"/>
            <a:ext cx="6347713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Risk2: Evaluate this Risk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8A8F2-5C41-C497-1AB0-D07E31A2E366}"/>
              </a:ext>
            </a:extLst>
          </p:cNvPr>
          <p:cNvSpPr txBox="1"/>
          <p:nvPr/>
        </p:nvSpPr>
        <p:spPr>
          <a:xfrm>
            <a:off x="263850" y="2297087"/>
            <a:ext cx="659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How likely is it that this risk will actualise?</a:t>
            </a:r>
          </a:p>
          <a:p>
            <a:pPr marL="342900" indent="-342900">
              <a:buAutoNum type="arabicPeriod"/>
            </a:pPr>
            <a:r>
              <a:rPr lang="en-GB" dirty="0"/>
              <a:t>If this risk actualizes, how severe will its impact be?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2E08C-6B27-4111-943B-976045135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D7A07-597B-47AC-98D8-D04B93E0CEAB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288E-3BD3-5D1F-6F3F-FF8BB4D3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50" y="1045480"/>
            <a:ext cx="7039208" cy="990600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dk1"/>
                </a:solidFill>
              </a:rPr>
              <a:t>CSO Engagement Risk:</a:t>
            </a:r>
            <a:r>
              <a:rPr lang="en-US" sz="2000" dirty="0">
                <a:solidFill>
                  <a:schemeClr val="dk1"/>
                </a:solidFill>
              </a:rPr>
              <a:t> The risk of limited CSO resourcing and engagement</a:t>
            </a:r>
            <a:br>
              <a:rPr lang="en-HK" sz="2400" dirty="0">
                <a:solidFill>
                  <a:schemeClr val="dk1"/>
                </a:solidFill>
              </a:rPr>
            </a:br>
            <a:endParaRPr lang="en-GB" sz="24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21089B-0E0B-32BC-7853-BE8DD19A0C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3850" y="3215631"/>
          <a:ext cx="7270986" cy="251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590">
                  <a:extLst>
                    <a:ext uri="{9D8B030D-6E8A-4147-A177-3AD203B41FA5}">
                      <a16:colId xmlns:a16="http://schemas.microsoft.com/office/drawing/2014/main" val="1133104465"/>
                    </a:ext>
                  </a:extLst>
                </a:gridCol>
                <a:gridCol w="1836872">
                  <a:extLst>
                    <a:ext uri="{9D8B030D-6E8A-4147-A177-3AD203B41FA5}">
                      <a16:colId xmlns:a16="http://schemas.microsoft.com/office/drawing/2014/main" val="2726506500"/>
                    </a:ext>
                  </a:extLst>
                </a:gridCol>
                <a:gridCol w="1080937">
                  <a:extLst>
                    <a:ext uri="{9D8B030D-6E8A-4147-A177-3AD203B41FA5}">
                      <a16:colId xmlns:a16="http://schemas.microsoft.com/office/drawing/2014/main" val="3359028576"/>
                    </a:ext>
                  </a:extLst>
                </a:gridCol>
                <a:gridCol w="1253114">
                  <a:extLst>
                    <a:ext uri="{9D8B030D-6E8A-4147-A177-3AD203B41FA5}">
                      <a16:colId xmlns:a16="http://schemas.microsoft.com/office/drawing/2014/main" val="1548447134"/>
                    </a:ext>
                  </a:extLst>
                </a:gridCol>
                <a:gridCol w="1260853">
                  <a:extLst>
                    <a:ext uri="{9D8B030D-6E8A-4147-A177-3AD203B41FA5}">
                      <a16:colId xmlns:a16="http://schemas.microsoft.com/office/drawing/2014/main" val="73641535"/>
                    </a:ext>
                  </a:extLst>
                </a:gridCol>
                <a:gridCol w="1343620">
                  <a:extLst>
                    <a:ext uri="{9D8B030D-6E8A-4147-A177-3AD203B41FA5}">
                      <a16:colId xmlns:a16="http://schemas.microsoft.com/office/drawing/2014/main" val="2827161205"/>
                    </a:ext>
                  </a:extLst>
                </a:gridCol>
              </a:tblGrid>
              <a:tr h="441631">
                <a:tc rowSpan="2" gridSpan="2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Risk Levels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91C225"/>
                          </a:solidFill>
                        </a:rPr>
                        <a:t>Severity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115101"/>
                  </a:ext>
                </a:extLst>
              </a:tr>
              <a:tr h="396569"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Minor</a:t>
                      </a:r>
                    </a:p>
                  </a:txBody>
                  <a:tcPr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</a:p>
                  </a:txBody>
                  <a:tcPr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5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Major</a:t>
                      </a:r>
                    </a:p>
                  </a:txBody>
                  <a:tcPr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Critical</a:t>
                      </a:r>
                    </a:p>
                  </a:txBody>
                  <a:tcPr anchorCtr="1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E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538193"/>
                  </a:ext>
                </a:extLst>
              </a:tr>
              <a:tr h="457200">
                <a:tc row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rgbClr val="91C225"/>
                          </a:solidFill>
                        </a:rPr>
                        <a:t>Likelihood</a:t>
                      </a:r>
                    </a:p>
                  </a:txBody>
                  <a:tcPr vert="vert27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Highly Unlikely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 anchor="ctr" anchorCtr="1">
                    <a:solidFill>
                      <a:srgbClr val="91C2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 anchor="ctr" anchorCtr="1">
                    <a:solidFill>
                      <a:srgbClr val="91C22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747483"/>
                  </a:ext>
                </a:extLst>
              </a:tr>
              <a:tr h="441631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Unlikely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Low</a:t>
                      </a:r>
                    </a:p>
                  </a:txBody>
                  <a:tcPr anchor="ctr" anchorCtr="1">
                    <a:solidFill>
                      <a:srgbClr val="91C22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150380"/>
                  </a:ext>
                </a:extLst>
              </a:tr>
              <a:tr h="39656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Likely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Very High</a:t>
                      </a:r>
                    </a:p>
                  </a:txBody>
                  <a:tcPr anchor="ctr" anchorCtr="1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27826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Highly Likely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Medium</a:t>
                      </a:r>
                    </a:p>
                  </a:txBody>
                  <a:tcPr anchor="ctr" anchorCtr="1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High</a:t>
                      </a:r>
                    </a:p>
                  </a:txBody>
                  <a:tcPr anchor="ctr" anchorCtr="1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 High</a:t>
                      </a:r>
                    </a:p>
                  </a:txBody>
                  <a:tcPr anchor="ctr" anchorCtr="1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Very High</a:t>
                      </a:r>
                    </a:p>
                  </a:txBody>
                  <a:tcPr anchor="ctr" anchorCtr="1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58937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EC664E90-26F1-122E-4F07-F6C9585F1011}"/>
              </a:ext>
            </a:extLst>
          </p:cNvPr>
          <p:cNvSpPr txBox="1">
            <a:spLocks/>
          </p:cNvSpPr>
          <p:nvPr/>
        </p:nvSpPr>
        <p:spPr>
          <a:xfrm>
            <a:off x="263850" y="236733"/>
            <a:ext cx="6347713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Risk3: Evaluate this Risk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38A8F2-5C41-C497-1AB0-D07E31A2E366}"/>
              </a:ext>
            </a:extLst>
          </p:cNvPr>
          <p:cNvSpPr txBox="1"/>
          <p:nvPr/>
        </p:nvSpPr>
        <p:spPr>
          <a:xfrm>
            <a:off x="263850" y="2297087"/>
            <a:ext cx="6597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dirty="0"/>
              <a:t>How likely is it that this risk will actualise?</a:t>
            </a:r>
          </a:p>
          <a:p>
            <a:pPr marL="342900" indent="-342900">
              <a:buAutoNum type="arabicPeriod"/>
            </a:pPr>
            <a:r>
              <a:rPr lang="en-GB" dirty="0"/>
              <a:t>If this risk actualizes, how severe will its impact be?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FF5B96-4B33-4ED3-BA82-6948EF9A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05E6-FA7A-4771-8205-3870EF09DE78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E6B4-DBA2-53B4-3E03-99A6F5D1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Risk Rating Results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0DC20F7-8809-421D-37FF-5F5FE8A64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820112"/>
              </p:ext>
            </p:extLst>
          </p:nvPr>
        </p:nvGraphicFramePr>
        <p:xfrm>
          <a:off x="609600" y="1396999"/>
          <a:ext cx="5691190" cy="5001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02500" imgH="8585200" progId="Excel.Sheet.12">
                  <p:embed/>
                </p:oleObj>
              </mc:Choice>
              <mc:Fallback>
                <p:oleObj name="Worksheet" r:id="rId2" imgW="7302500" imgH="8585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1396999"/>
                        <a:ext cx="5691190" cy="5001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C59831-2D99-49E6-B93E-FA101DF6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AB4B7-BA28-4860-B62C-01E02A10D5EC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3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Verdana" panose="020B0604030504040204" pitchFamily="34" charset="0"/>
              </a:rPr>
              <a:t>“A risk is something </a:t>
            </a:r>
            <a:r>
              <a:rPr lang="en-US" sz="2400" b="1" dirty="0">
                <a:ea typeface="Verdana" panose="020B0604030504040204" pitchFamily="34" charset="0"/>
              </a:rPr>
              <a:t>uncertain</a:t>
            </a:r>
            <a:r>
              <a:rPr lang="en-US" sz="2400" dirty="0">
                <a:ea typeface="Verdana" panose="020B0604030504040204" pitchFamily="34" charset="0"/>
              </a:rPr>
              <a:t> – it might happen or it might not.  …[It] matters because, if it happens, it will have an effect on </a:t>
            </a:r>
            <a:r>
              <a:rPr lang="en-US" sz="2400" b="1" dirty="0">
                <a:ea typeface="Verdana" panose="020B0604030504040204" pitchFamily="34" charset="0"/>
              </a:rPr>
              <a:t>objectives</a:t>
            </a:r>
            <a:r>
              <a:rPr lang="en-US" sz="2400" dirty="0">
                <a:ea typeface="Verdana" panose="020B0604030504040204" pitchFamily="34" charset="0"/>
              </a:rPr>
              <a:t>.” </a:t>
            </a:r>
          </a:p>
          <a:p>
            <a:pPr marL="0" indent="0" algn="r">
              <a:buNone/>
            </a:pPr>
            <a:r>
              <a:rPr lang="en-US" sz="2400" dirty="0">
                <a:ea typeface="Verdana" panose="020B0604030504040204" pitchFamily="34" charset="0"/>
              </a:rPr>
              <a:t>– Institute of Risk Management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AD871-B787-4DC4-ABCA-1E638F95C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645EA-FE3D-4104-BB8C-33157BE6CB36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0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3. Treating Risks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04800" y="1295400"/>
            <a:ext cx="6652513" cy="4374819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A749C-C501-4386-B029-3512A8F1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1998C-6010-40E0-B442-40A714057A80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37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tx1"/>
                </a:solidFill>
              </a:rPr>
              <a:t>3 </a:t>
            </a:r>
            <a:r>
              <a:rPr lang="en-US" sz="3800" b="1" dirty="0"/>
              <a:t>Ways of Reacting to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6781800" cy="388077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4F6228"/>
                </a:solidFill>
              </a:rPr>
              <a:t>AVOID: </a:t>
            </a:r>
            <a:r>
              <a:rPr lang="en-US" sz="2400" dirty="0"/>
              <a:t>Stop doing the thing that gives rise to the risk </a:t>
            </a:r>
          </a:p>
          <a:p>
            <a:r>
              <a:rPr lang="en-US" sz="2400" b="1" dirty="0">
                <a:solidFill>
                  <a:srgbClr val="4F6228"/>
                </a:solidFill>
              </a:rPr>
              <a:t>IGNORE: </a:t>
            </a:r>
            <a:r>
              <a:rPr lang="en-US" sz="2400" dirty="0"/>
              <a:t>Carry on doing the thing that gives rise to the risk, regardless: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b="1" dirty="0">
              <a:solidFill>
                <a:srgbClr val="4F6228"/>
              </a:solidFill>
            </a:endParaRPr>
          </a:p>
          <a:p>
            <a:r>
              <a:rPr lang="en-US" sz="2400" b="1" dirty="0">
                <a:solidFill>
                  <a:srgbClr val="4F6228"/>
                </a:solidFill>
              </a:rPr>
              <a:t>REDUCE:</a:t>
            </a:r>
            <a:r>
              <a:rPr lang="en-US" sz="2400" dirty="0">
                <a:solidFill>
                  <a:srgbClr val="4F6228"/>
                </a:solidFill>
              </a:rPr>
              <a:t> </a:t>
            </a:r>
            <a:r>
              <a:rPr lang="en-US" sz="2400" dirty="0"/>
              <a:t>Plan and implement actions that reduce the risk (</a:t>
            </a:r>
            <a:r>
              <a:rPr lang="en-US" sz="2400" b="1" i="1" dirty="0"/>
              <a:t>mitigate</a:t>
            </a:r>
            <a:r>
              <a:rPr lang="en-US" sz="2400" dirty="0"/>
              <a:t>.)</a:t>
            </a:r>
          </a:p>
        </p:txBody>
      </p:sp>
      <p:pic>
        <p:nvPicPr>
          <p:cNvPr id="4" name="Picture 3" descr="bury-your-head-in-the-sand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124200"/>
            <a:ext cx="3276600" cy="160255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447CBA-06C2-4E9C-B461-5D19EA7FD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6414D-CF3D-4E29-8216-04B1CB518198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76400"/>
            <a:ext cx="6347714" cy="3880773"/>
          </a:xfrm>
        </p:spPr>
        <p:txBody>
          <a:bodyPr>
            <a:normAutofit/>
          </a:bodyPr>
          <a:lstStyle/>
          <a:p>
            <a:r>
              <a:rPr lang="en-US" sz="2400" dirty="0"/>
              <a:t>Focus on </a:t>
            </a:r>
            <a:r>
              <a:rPr lang="en-US" sz="2400" b="1" dirty="0"/>
              <a:t>addressing the contributing factors</a:t>
            </a:r>
            <a:r>
              <a:rPr lang="en-US" sz="2400" dirty="0"/>
              <a:t> that give rise to the risk</a:t>
            </a:r>
          </a:p>
          <a:p>
            <a:r>
              <a:rPr lang="en-US" sz="2400" dirty="0"/>
              <a:t>Treatment actions can reduce </a:t>
            </a:r>
            <a:r>
              <a:rPr lang="en-US" sz="2400" b="1" dirty="0"/>
              <a:t>chance (likelihood) and/or severity</a:t>
            </a:r>
            <a:r>
              <a:rPr lang="en-US" sz="2400" dirty="0"/>
              <a:t> of impact: even if you can’t control likelihood you can still reduce potential impact</a:t>
            </a:r>
          </a:p>
          <a:p>
            <a:r>
              <a:rPr lang="en-US" sz="2400" dirty="0"/>
              <a:t>Common treatment approaches involve </a:t>
            </a:r>
            <a:r>
              <a:rPr lang="en-US" sz="2400" b="1" dirty="0"/>
              <a:t>capacity building and/or systems strengthening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B8D4C-CC67-46BE-8589-23407FBE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8C522-C330-4C48-BBC3-37D1582C03AB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4E028-9809-229F-EBAB-5D172D41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8" y="304800"/>
            <a:ext cx="7924801" cy="6858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2800" b="1" dirty="0"/>
              <a:t>Planned Mitigations for HANSA Grant Key Risks</a:t>
            </a:r>
            <a:br>
              <a:rPr lang="en-GB" sz="1800" b="1" dirty="0"/>
            </a:br>
            <a:r>
              <a:rPr lang="en-GB" sz="1800" b="1" dirty="0"/>
              <a:t>(from Funding Request)</a:t>
            </a:r>
            <a:endParaRPr lang="en-GB" sz="2800" b="1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6994CDA-9D7B-E994-F06F-13A6612E95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616282"/>
              </p:ext>
            </p:extLst>
          </p:nvPr>
        </p:nvGraphicFramePr>
        <p:xfrm>
          <a:off x="609599" y="990600"/>
          <a:ext cx="7924802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1">
                  <a:extLst>
                    <a:ext uri="{9D8B030D-6E8A-4147-A177-3AD203B41FA5}">
                      <a16:colId xmlns:a16="http://schemas.microsoft.com/office/drawing/2014/main" val="280216429"/>
                    </a:ext>
                  </a:extLst>
                </a:gridCol>
                <a:gridCol w="5486401">
                  <a:extLst>
                    <a:ext uri="{9D8B030D-6E8A-4147-A177-3AD203B41FA5}">
                      <a16:colId xmlns:a16="http://schemas.microsoft.com/office/drawing/2014/main" val="1392405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Risks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Proposed Mitigations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0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Decentralization Risk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(less focus and support for TB/HIV)</a:t>
                      </a:r>
                      <a:r>
                        <a:rPr lang="en-HK" dirty="0">
                          <a:effectLst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Indicators related to GF investment in TB/HIV have been developed with annual targets. </a:t>
                      </a:r>
                      <a:endParaRPr lang="en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Progressive shift of share of DLI Funding Value over time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(National level share ↓, provincial and district share ↑)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697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Co-Financing Risk </a:t>
                      </a:r>
                    </a:p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(domestic procurement delays)</a:t>
                      </a:r>
                      <a:r>
                        <a:rPr lang="en-HK" dirty="0">
                          <a:effectLst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Procurement of essential tests/drugs of TB/HIV supported by GF budget during 1st year. Then progressively handed over to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GoL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HK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by WB of the DPC procurement unit, procurement planning and monitoring, transparency and publication, staff DOI, check of specifications including value for money, careful planning of consultants’ recruitment.</a:t>
                      </a:r>
                      <a:r>
                        <a:rPr lang="en-HK" dirty="0">
                          <a:effectLst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23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CSO Engagement Risk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(ltd access to funds/ ltd involvement)</a:t>
                      </a:r>
                      <a:r>
                        <a:rPr lang="en-HK" dirty="0">
                          <a:effectLst/>
                        </a:rPr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up of a mechanism for subcontracting CSOs by MoH DPC is a prerequisite for the first-year advance funding of DLI funds in both DLI J for TB and DLI K for HIV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764195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4F2BFD-C97D-490F-9CCA-8FF05E19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CADE4-F3C4-4FD1-ACD7-A5BBEA3CCB39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26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64DE8-A176-BF45-45B0-CAEDC008A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Key Questions for Monitoring Mitigations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658A6-3823-0FE8-81B2-AD5A2B5EA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b="1" dirty="0"/>
              <a:t>Did it happen? </a:t>
            </a:r>
            <a:r>
              <a:rPr lang="en-GB" sz="2800" dirty="0"/>
              <a:t>(Was the mitigation implemented as planned?)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/>
              <a:t>Did it work? </a:t>
            </a:r>
            <a:r>
              <a:rPr lang="en-GB" sz="2800" dirty="0"/>
              <a:t>(Did it reduce the risk?)</a:t>
            </a:r>
          </a:p>
          <a:p>
            <a:pPr lvl="1"/>
            <a:r>
              <a:rPr lang="en-GB" sz="2400" dirty="0"/>
              <a:t>Reducing Risk =</a:t>
            </a:r>
          </a:p>
          <a:p>
            <a:pPr lvl="2"/>
            <a:r>
              <a:rPr lang="en-GB" sz="2000" dirty="0"/>
              <a:t>Reducing likelihood</a:t>
            </a:r>
          </a:p>
          <a:p>
            <a:pPr lvl="2"/>
            <a:r>
              <a:rPr lang="en-GB" sz="2000" dirty="0"/>
              <a:t>Reducing severity of (potential) impact</a:t>
            </a:r>
          </a:p>
          <a:p>
            <a:pPr lvl="2"/>
            <a:r>
              <a:rPr lang="en-GB" sz="2000" dirty="0"/>
              <a:t>Reducing both likelihood and severity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94BE0-6BCA-4CAD-AD4D-3152EBF5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5D086-63C8-4D41-B62E-79C796DBD719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09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0D827-715D-C470-ED8B-B812AAFEE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Exercise 2: Monitoring the Mitigations already Planned to Manage Key Grant Risks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294CA7-C51F-4A21-91A7-E4A6367CF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25EB-00B8-4AAA-B166-F29DCC5EAED9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37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6371E-CE8F-BF8E-5B30-5CC63C3E8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7924801" cy="680719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Mitigation Implementation Monitoring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34B995E-392A-9054-14DF-7C1C28563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264346"/>
              </p:ext>
            </p:extLst>
          </p:nvPr>
        </p:nvGraphicFramePr>
        <p:xfrm>
          <a:off x="685800" y="1290318"/>
          <a:ext cx="6496059" cy="532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477500" imgH="8585200" progId="Excel.Sheet.12">
                  <p:embed/>
                </p:oleObj>
              </mc:Choice>
              <mc:Fallback>
                <p:oleObj name="Worksheet" r:id="rId2" imgW="10477500" imgH="8585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290318"/>
                        <a:ext cx="6496059" cy="532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399401-C40C-4305-9EA1-4A06086E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44F72-C27A-42B9-8736-8454AAB52B00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8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Treatment Impact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29" t="36" r="12288" b="36"/>
          <a:stretch/>
        </p:blipFill>
        <p:spPr>
          <a:xfrm>
            <a:off x="1066800" y="1524000"/>
            <a:ext cx="6913829" cy="507095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962400"/>
            <a:ext cx="787400" cy="82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34050" y="3486150"/>
            <a:ext cx="787400" cy="82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72835">
            <a:off x="5281822" y="3586585"/>
            <a:ext cx="787400" cy="8255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6E8C4-D86D-457E-9E3A-AC779C7D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3849-7D17-43F3-8963-9EACBBCB04FC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9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1143000"/>
          </a:xfrm>
        </p:spPr>
        <p:txBody>
          <a:bodyPr>
            <a:normAutofit/>
          </a:bodyPr>
          <a:lstStyle/>
          <a:p>
            <a:r>
              <a:rPr lang="en-US" b="1" dirty="0"/>
              <a:t>Communication &amp; Consultation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56" t="16462" r="15049"/>
          <a:stretch/>
        </p:blipFill>
        <p:spPr>
          <a:xfrm>
            <a:off x="111448" y="1508360"/>
            <a:ext cx="8874180" cy="489244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4B5AE2-9DC9-4D58-BF2E-B9FB4D66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4090-DF3D-4F77-A367-E8481E85EC46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63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Throughout the Risk Management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858000" cy="3880773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/>
              <a:t>Actively involve different departments </a:t>
            </a:r>
            <a:r>
              <a:rPr lang="en-US" sz="2800" dirty="0"/>
              <a:t>in risk identification and assessment</a:t>
            </a:r>
          </a:p>
          <a:p>
            <a:pPr lvl="1"/>
            <a:r>
              <a:rPr lang="en-US" sz="2400" dirty="0"/>
              <a:t>A richer perspective on risk</a:t>
            </a:r>
          </a:p>
          <a:p>
            <a:pPr lvl="1"/>
            <a:r>
              <a:rPr lang="en-US" sz="2400" dirty="0"/>
              <a:t>A stronger chance of buy-in</a:t>
            </a:r>
          </a:p>
          <a:p>
            <a:r>
              <a:rPr lang="en-US" sz="2800" b="1" dirty="0"/>
              <a:t>Involve a broad range of stakeholders </a:t>
            </a:r>
            <a:r>
              <a:rPr lang="en-US" sz="2800" dirty="0"/>
              <a:t>for a more balanced assessment: CCM, PR, SR, </a:t>
            </a:r>
            <a:r>
              <a:rPr lang="en-US" sz="2800" dirty="0" err="1"/>
              <a:t>Govt</a:t>
            </a:r>
            <a:r>
              <a:rPr lang="en-US" sz="2800" dirty="0"/>
              <a:t>, CSO, service beneficiaries and target populations</a:t>
            </a:r>
          </a:p>
          <a:p>
            <a:r>
              <a:rPr lang="en-US" sz="2800" b="1" dirty="0"/>
              <a:t>Share</a:t>
            </a:r>
            <a:r>
              <a:rPr lang="en-US" sz="2800" dirty="0"/>
              <a:t> the mitigation plan appropriately</a:t>
            </a:r>
          </a:p>
          <a:p>
            <a:r>
              <a:rPr lang="en-US" sz="2800" b="1" dirty="0"/>
              <a:t>Update</a:t>
            </a:r>
            <a:r>
              <a:rPr lang="en-US" sz="2800" dirty="0"/>
              <a:t> key stakeholders about actions taken and the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EEA90-2AB4-4ACD-BAC8-77463A1C0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92829-68BD-47DC-9DCE-EE73E8D4A14B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b="1" dirty="0"/>
              <a:t>Key Characteristics of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It lies in the uncertain </a:t>
            </a:r>
            <a:r>
              <a:rPr lang="en-US" sz="2400" b="1" dirty="0"/>
              <a:t>future</a:t>
            </a:r>
          </a:p>
          <a:p>
            <a:r>
              <a:rPr lang="en-US" sz="2400" dirty="0"/>
              <a:t>It is </a:t>
            </a:r>
            <a:r>
              <a:rPr lang="en-US" sz="2400" b="1" dirty="0"/>
              <a:t>dynamic</a:t>
            </a:r>
            <a:r>
              <a:rPr lang="en-US" sz="2400" dirty="0"/>
              <a:t> (changes over time)</a:t>
            </a:r>
          </a:p>
          <a:p>
            <a:r>
              <a:rPr lang="en-US" sz="2400" dirty="0"/>
              <a:t>It is </a:t>
            </a:r>
            <a:r>
              <a:rPr lang="en-US" sz="2400" b="1" dirty="0"/>
              <a:t>relative</a:t>
            </a:r>
            <a:r>
              <a:rPr lang="en-US" sz="2400" dirty="0"/>
              <a:t> (to a point of view, to a point in time, and to your grant objectives.)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853FE-A8ED-4EC6-90E3-84CD6C70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8CD95-4837-43E2-AF7F-A5568FEAF8C0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0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b="1" dirty="0"/>
              <a:t>Finally: Monitor &amp; Review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149" t="15713" r="14957"/>
          <a:stretch/>
        </p:blipFill>
        <p:spPr>
          <a:xfrm>
            <a:off x="152400" y="1524000"/>
            <a:ext cx="8806569" cy="4898654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4480CE-E639-4391-A5E7-AE2D84456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2187-D191-4AFF-8749-39BA1519AB37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13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to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24000"/>
            <a:ext cx="6347714" cy="4517363"/>
          </a:xfrm>
        </p:spPr>
        <p:txBody>
          <a:bodyPr>
            <a:noAutofit/>
          </a:bodyPr>
          <a:lstStyle/>
          <a:p>
            <a:r>
              <a:rPr lang="en-US" sz="2400" b="1" dirty="0"/>
              <a:t>Change in risk </a:t>
            </a:r>
            <a:r>
              <a:rPr lang="en-US" sz="2400" dirty="0"/>
              <a:t>likelihood or severity of impact? New risks?</a:t>
            </a:r>
          </a:p>
          <a:p>
            <a:r>
              <a:rPr lang="en-US" sz="2400" dirty="0"/>
              <a:t>Implementation of mitigation plans – </a:t>
            </a:r>
            <a:r>
              <a:rPr lang="en-US" sz="2400" b="1" dirty="0"/>
              <a:t>are things going as planned?</a:t>
            </a:r>
          </a:p>
          <a:p>
            <a:r>
              <a:rPr lang="en-US" sz="2400" dirty="0"/>
              <a:t>Impact of mitigation actions – </a:t>
            </a:r>
            <a:r>
              <a:rPr lang="en-US" sz="2400" b="1" dirty="0"/>
              <a:t>did they reduce the risk</a:t>
            </a:r>
            <a:r>
              <a:rPr lang="en-US" sz="2400" dirty="0"/>
              <a:t> as expected?</a:t>
            </a:r>
          </a:p>
          <a:p>
            <a:r>
              <a:rPr lang="en-US" sz="2400" dirty="0"/>
              <a:t>The operating environment – </a:t>
            </a:r>
            <a:r>
              <a:rPr lang="en-US" sz="2400" b="1" dirty="0"/>
              <a:t>any critical developments?</a:t>
            </a:r>
          </a:p>
          <a:p>
            <a:r>
              <a:rPr lang="en-US" sz="2400" b="1" dirty="0"/>
              <a:t>Lessons learned </a:t>
            </a:r>
            <a:r>
              <a:rPr lang="en-US" sz="2400" dirty="0"/>
              <a:t>should inform next risk assessment 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96CAB-F71D-4CFA-BA89-6BE1E387C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6369F-D640-4A29-9679-BCD710488EEB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5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99" y="267770"/>
            <a:ext cx="7377701" cy="1143000"/>
          </a:xfrm>
        </p:spPr>
        <p:txBody>
          <a:bodyPr>
            <a:normAutofit fontScale="90000"/>
          </a:bodyPr>
          <a:lstStyle/>
          <a:p>
            <a:r>
              <a:rPr lang="en-US" sz="3900" b="1" dirty="0"/>
              <a:t>The Ongoing Risk Management Cycle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93" t="5600" r="14348" b="275"/>
          <a:stretch/>
        </p:blipFill>
        <p:spPr>
          <a:xfrm>
            <a:off x="838200" y="1524000"/>
            <a:ext cx="7454881" cy="5135503"/>
          </a:xfrm>
        </p:spPr>
      </p:pic>
      <p:pic>
        <p:nvPicPr>
          <p:cNvPr id="3" name="Picture 2" descr="rotating-loader-arrow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600200"/>
            <a:ext cx="5105400" cy="494607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24117-90B9-44AD-9CB6-64AFD786E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65C5-45FF-4C74-9918-5B23F8018965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97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9E55-F1CB-7036-A4FA-A9B33627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Summary: 3 Key Risk Management Tasks for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0F969-3633-5421-0440-51DDE9D33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en-GB" sz="2400" b="1" dirty="0">
                <a:solidFill>
                  <a:srgbClr val="91C225"/>
                </a:solidFill>
              </a:rPr>
              <a:t>Monitoring Risks</a:t>
            </a:r>
          </a:p>
          <a:p>
            <a:r>
              <a:rPr lang="en-GB" dirty="0"/>
              <a:t>Have they actualised/happened?</a:t>
            </a:r>
          </a:p>
          <a:p>
            <a:r>
              <a:rPr lang="en-GB" dirty="0"/>
              <a:t>(If not) Has the risk level changed (likelihood and/or severity)? – </a:t>
            </a:r>
            <a:r>
              <a:rPr lang="en-GB" b="1" i="1" dirty="0"/>
              <a:t>Annual Assessment</a:t>
            </a:r>
          </a:p>
          <a:p>
            <a:pPr>
              <a:buFont typeface="+mj-lt"/>
              <a:buAutoNum type="arabicPeriod" startAt="2"/>
            </a:pPr>
            <a:r>
              <a:rPr lang="en-GB" sz="2400" b="1" dirty="0">
                <a:solidFill>
                  <a:srgbClr val="91C225"/>
                </a:solidFill>
              </a:rPr>
              <a:t>Monitoring Mitigations</a:t>
            </a:r>
          </a:p>
          <a:p>
            <a:r>
              <a:rPr lang="en-GB" dirty="0"/>
              <a:t>Have they been implemented? (</a:t>
            </a:r>
            <a:r>
              <a:rPr lang="en-GB" b="1" i="1" dirty="0"/>
              <a:t>Checked regularly in Oversight Committee Meetings</a:t>
            </a:r>
            <a:r>
              <a:rPr lang="en-GB" dirty="0"/>
              <a:t>)</a:t>
            </a:r>
          </a:p>
          <a:p>
            <a:r>
              <a:rPr lang="en-GB" dirty="0"/>
              <a:t>(If yes) Did they reduce the risk level (likelihood and/or severity)</a:t>
            </a:r>
          </a:p>
          <a:p>
            <a:pPr>
              <a:buFont typeface="+mj-lt"/>
              <a:buAutoNum type="arabicPeriod" startAt="3"/>
            </a:pPr>
            <a:r>
              <a:rPr lang="en-GB" sz="2400" b="1" dirty="0">
                <a:solidFill>
                  <a:srgbClr val="91C225"/>
                </a:solidFill>
              </a:rPr>
              <a:t>Agreeing New Mitigations</a:t>
            </a:r>
          </a:p>
          <a:p>
            <a:r>
              <a:rPr lang="en-GB" dirty="0"/>
              <a:t>(If the risk level has increased) What additional mitigations will be implemented?</a:t>
            </a:r>
          </a:p>
          <a:p>
            <a:r>
              <a:rPr lang="en-GB" dirty="0"/>
              <a:t>(If no change in risk level after mitigation implementation) What additional mitigations will be implemented?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51D4A-4B5F-4FE2-B90D-888DA431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75945-01CB-48CE-AB6F-732853C81061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20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514D9-EF50-C464-199A-1B6D2E8F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Tools to Support Risk Management in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7272D-22B8-EA30-4ADD-0FA03EDBB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Co-financing commitment tracker</a:t>
            </a:r>
          </a:p>
          <a:p>
            <a:pPr lvl="1"/>
            <a:r>
              <a:rPr lang="en-GB" dirty="0"/>
              <a:t>Tracks annual domestic budget approvals and expenditure against annual co-financing commitments for HIV and TB</a:t>
            </a:r>
          </a:p>
          <a:p>
            <a:r>
              <a:rPr lang="en-GB" b="1" dirty="0"/>
              <a:t>HANSA grant risk and mitigation tracker</a:t>
            </a:r>
          </a:p>
          <a:p>
            <a:pPr lvl="1"/>
            <a:r>
              <a:rPr lang="en-GB" dirty="0"/>
              <a:t>Logs risk rating for each of the three HANSA grant risks and tracks progress and impact of mitigations</a:t>
            </a:r>
          </a:p>
          <a:p>
            <a:pPr lvl="1"/>
            <a:r>
              <a:rPr lang="en-GB" dirty="0"/>
              <a:t>User selects Severity and Impact levels for each risk – risk rating is automatic based on selection</a:t>
            </a:r>
          </a:p>
          <a:p>
            <a:pPr lvl="1"/>
            <a:r>
              <a:rPr lang="en-GB" dirty="0"/>
              <a:t>Allows addition of new mitigations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97D94-4364-476B-9878-DF465A30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4552-B195-4691-939E-5EA9E24901DF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46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30765-8D1E-2866-181D-5656169C41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17F857-8039-4F72-B7D8-BBB1AD43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4F7B5-E7F6-4549-904B-B1A06C19DB0B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64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r>
              <a:rPr lang="en-US" b="1" dirty="0"/>
              <a:t>What is Risk Management?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ea typeface="Verdana" panose="020B0604030504040204" pitchFamily="34" charset="0"/>
              </a:rPr>
              <a:t>“Any activity taken to identify and then </a:t>
            </a:r>
            <a:r>
              <a:rPr lang="en-US" sz="2400" b="1" dirty="0">
                <a:ea typeface="Verdana" panose="020B0604030504040204" pitchFamily="34" charset="0"/>
              </a:rPr>
              <a:t>control the level of risk</a:t>
            </a:r>
            <a:r>
              <a:rPr lang="en-US" sz="2400" dirty="0">
                <a:ea typeface="Verdana" panose="020B0604030504040204" pitchFamily="34" charset="0"/>
              </a:rPr>
              <a:t> which </a:t>
            </a:r>
            <a:r>
              <a:rPr lang="en-US" sz="2400" b="1" dirty="0">
                <a:ea typeface="Verdana" panose="020B0604030504040204" pitchFamily="34" charset="0"/>
              </a:rPr>
              <a:t>objectives</a:t>
            </a:r>
            <a:r>
              <a:rPr lang="en-US" sz="2400" dirty="0">
                <a:ea typeface="Verdana" panose="020B0604030504040204" pitchFamily="34" charset="0"/>
              </a:rPr>
              <a:t> face” </a:t>
            </a:r>
          </a:p>
          <a:p>
            <a:pPr marL="0" indent="0" algn="r">
              <a:buNone/>
            </a:pPr>
            <a:r>
              <a:rPr lang="en-US" sz="2400" dirty="0">
                <a:ea typeface="Verdana" panose="020B0604030504040204" pitchFamily="34" charset="0"/>
              </a:rPr>
              <a:t>–Institute of Risk Management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43DB8-BF01-426D-9525-DA414815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245B-1853-4D5C-A6C4-84F7D91A861B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17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Manage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086601" cy="3880773"/>
          </a:xfrm>
        </p:spPr>
        <p:txBody>
          <a:bodyPr>
            <a:normAutofit/>
          </a:bodyPr>
          <a:lstStyle/>
          <a:p>
            <a:r>
              <a:rPr lang="en-US" sz="2400" dirty="0"/>
              <a:t>To increase your chances of achieving your grant objectives</a:t>
            </a:r>
          </a:p>
          <a:p>
            <a:r>
              <a:rPr lang="en-US" sz="2400" dirty="0"/>
              <a:t>To protect your grant funds and assets</a:t>
            </a:r>
          </a:p>
          <a:p>
            <a:r>
              <a:rPr lang="en-US" sz="2400" dirty="0"/>
              <a:t>To reduce the chances of unpleasant and costly surprises</a:t>
            </a:r>
          </a:p>
          <a:p>
            <a:r>
              <a:rPr lang="en-US" sz="2400" dirty="0"/>
              <a:t>To improve organizational readiness</a:t>
            </a:r>
          </a:p>
          <a:p>
            <a:r>
              <a:rPr lang="en-US" sz="2400" dirty="0"/>
              <a:t>To improve stakeholder confidence in your management capacity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BE945-6722-4AA7-A085-9513ED9FB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9E79C-45B9-4F2D-B551-D142A44C8C27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5943600" cy="1143000"/>
          </a:xfrm>
        </p:spPr>
        <p:txBody>
          <a:bodyPr>
            <a:normAutofit fontScale="90000"/>
          </a:bodyPr>
          <a:lstStyle/>
          <a:p>
            <a:r>
              <a:rPr lang="en-US" sz="3900" b="1" dirty="0"/>
              <a:t>The Risk Management Process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93" t="5600" r="14348" b="275"/>
          <a:stretch/>
        </p:blipFill>
        <p:spPr>
          <a:xfrm>
            <a:off x="838200" y="1524000"/>
            <a:ext cx="7454881" cy="513550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3492AA-58FF-4A44-A1B9-434C22541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82A58-44E3-4615-8276-69473EE7E4F2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26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1. Establishing the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488613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This involves reviewing:</a:t>
            </a:r>
          </a:p>
          <a:p>
            <a:r>
              <a:rPr lang="en-US" sz="2400" dirty="0"/>
              <a:t>Your grant objectives</a:t>
            </a:r>
          </a:p>
          <a:p>
            <a:r>
              <a:rPr lang="en-US" sz="2400" dirty="0"/>
              <a:t>Historical grant performance</a:t>
            </a:r>
          </a:p>
          <a:p>
            <a:r>
              <a:rPr lang="en-US" sz="2400" dirty="0"/>
              <a:t>Any OIG/LFA reports</a:t>
            </a:r>
          </a:p>
          <a:p>
            <a:r>
              <a:rPr lang="en-US" sz="2400" dirty="0"/>
              <a:t>Any PR/SR/SSR capacity/performance assessments</a:t>
            </a:r>
          </a:p>
          <a:p>
            <a:r>
              <a:rPr lang="en-US" sz="2400" dirty="0"/>
              <a:t>Your grant implementation map (look for potential stress points/bottlenecks)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F6F0FF-2D3E-4073-B34F-EC7AF0C49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8C1B2-7C05-4DAB-91E0-5BAFB77E383C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1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Risk Assessment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663" t="16790" r="13675"/>
          <a:stretch/>
        </p:blipFill>
        <p:spPr>
          <a:xfrm>
            <a:off x="152400" y="1600200"/>
            <a:ext cx="8831416" cy="4800599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2D6304-DEF1-4161-B0E6-042390DD8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E059-80A0-4F65-8C2F-38BB8C0DD17C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8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77000" cy="792162"/>
          </a:xfrm>
        </p:spPr>
        <p:txBody>
          <a:bodyPr>
            <a:noAutofit/>
          </a:bodyPr>
          <a:lstStyle/>
          <a:p>
            <a:r>
              <a:rPr lang="en-US" b="1" dirty="0"/>
              <a:t>2.1 Risk Identification</a:t>
            </a:r>
            <a:br>
              <a:rPr lang="en-US" b="1" dirty="0"/>
            </a:br>
            <a:r>
              <a:rPr lang="en-US" dirty="0"/>
              <a:t>Contributing Factors v Risks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2222" b="4004"/>
          <a:stretch/>
        </p:blipFill>
        <p:spPr>
          <a:xfrm>
            <a:off x="0" y="1447800"/>
            <a:ext cx="9144000" cy="51355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B6B5A-8970-4E5F-B2C7-9DC58C5D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E6C98-404D-40FC-A2AF-8A1E2B30AB0C}" type="datetime1">
              <a:rPr lang="en-US" smtClean="0"/>
              <a:t>8/29/2022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1293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{9C00C3F4-1529-9E4E-BC70-25A4BE95B364}tf10001060</Template>
  <TotalTime>1929</TotalTime>
  <Words>1435</Words>
  <Application>Microsoft Office PowerPoint</Application>
  <PresentationFormat>On-screen Show (4:3)</PresentationFormat>
  <Paragraphs>252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Myriad Roman</vt:lpstr>
      <vt:lpstr>Trebuchet MS</vt:lpstr>
      <vt:lpstr>Wingdings 3</vt:lpstr>
      <vt:lpstr>Facet</vt:lpstr>
      <vt:lpstr>Worksheet</vt:lpstr>
      <vt:lpstr>An Overview of Risk Management</vt:lpstr>
      <vt:lpstr>What is Risk?</vt:lpstr>
      <vt:lpstr>Key Characteristics of Risk</vt:lpstr>
      <vt:lpstr>What is Risk Management?</vt:lpstr>
      <vt:lpstr>Why Manage Risk?</vt:lpstr>
      <vt:lpstr>The Risk Management Process</vt:lpstr>
      <vt:lpstr>1. Establishing the Context</vt:lpstr>
      <vt:lpstr>2. Risk Assessment</vt:lpstr>
      <vt:lpstr>2.1 Risk Identification Contributing Factors v Risks</vt:lpstr>
      <vt:lpstr>2.1 Risk Identification Sample Risk Statements: </vt:lpstr>
      <vt:lpstr>2.2 Risk Analysis –  Likelihood + Severity</vt:lpstr>
      <vt:lpstr>2.3 Risk Evaluation</vt:lpstr>
      <vt:lpstr>Risk Ratings</vt:lpstr>
      <vt:lpstr>Exercise 1: Rating the Risks already Identified for the HANSA Grant</vt:lpstr>
      <vt:lpstr>Key Risks to HANSA Grant </vt:lpstr>
      <vt:lpstr>Decentralization Risk: The risk of reduced focus and support for TB/HIV programs as management responsibility shifts from central down to provincial/district level </vt:lpstr>
      <vt:lpstr>Co-Financing Risk: The risk of delays in realization of domestic funding commitments particularly in relation to procurement </vt:lpstr>
      <vt:lpstr>CSO Engagement Risk: The risk of limited CSO resourcing and engagement </vt:lpstr>
      <vt:lpstr>Risk Rating Results</vt:lpstr>
      <vt:lpstr>3. Treating Risks</vt:lpstr>
      <vt:lpstr>3 Ways of Reacting to Risk</vt:lpstr>
      <vt:lpstr>Treatment Approaches</vt:lpstr>
      <vt:lpstr>Planned Mitigations for HANSA Grant Key Risks (from Funding Request)</vt:lpstr>
      <vt:lpstr>2 Key Questions for Monitoring Mitigations</vt:lpstr>
      <vt:lpstr>Exercise 2: Monitoring the Mitigations already Planned to Manage Key Grant Risks</vt:lpstr>
      <vt:lpstr>Mitigation Implementation Monitoring</vt:lpstr>
      <vt:lpstr>Treatment Impact</vt:lpstr>
      <vt:lpstr>Communication &amp; Consultation</vt:lpstr>
      <vt:lpstr>Throughout the Risk Management Cycle</vt:lpstr>
      <vt:lpstr>Finally: Monitor &amp; Review</vt:lpstr>
      <vt:lpstr>What to Monitor</vt:lpstr>
      <vt:lpstr>The Ongoing Risk Management Cycle</vt:lpstr>
      <vt:lpstr>Summary: 3 Key Risk Management Tasks for Oversight</vt:lpstr>
      <vt:lpstr>Two Tools to Support Risk Management in Oversight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Souksakhone Seebuathong</cp:lastModifiedBy>
  <cp:revision>180</cp:revision>
  <cp:lastPrinted>2022-08-29T08:32:22Z</cp:lastPrinted>
  <dcterms:created xsi:type="dcterms:W3CDTF">2014-04-29T19:22:35Z</dcterms:created>
  <dcterms:modified xsi:type="dcterms:W3CDTF">2022-08-29T10:30:53Z</dcterms:modified>
</cp:coreProperties>
</file>