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handoutMasterIdLst>
    <p:handoutMasterId r:id="rId32"/>
  </p:handoutMasterIdLst>
  <p:sldIdLst>
    <p:sldId id="529" r:id="rId2"/>
    <p:sldId id="530" r:id="rId3"/>
    <p:sldId id="531" r:id="rId4"/>
    <p:sldId id="532" r:id="rId5"/>
    <p:sldId id="533" r:id="rId6"/>
    <p:sldId id="534" r:id="rId7"/>
    <p:sldId id="548" r:id="rId8"/>
    <p:sldId id="576" r:id="rId9"/>
    <p:sldId id="597" r:id="rId10"/>
    <p:sldId id="574" r:id="rId11"/>
    <p:sldId id="577" r:id="rId12"/>
    <p:sldId id="578" r:id="rId13"/>
    <p:sldId id="579" r:id="rId14"/>
    <p:sldId id="598" r:id="rId15"/>
    <p:sldId id="580" r:id="rId16"/>
    <p:sldId id="582" r:id="rId17"/>
    <p:sldId id="583" r:id="rId18"/>
    <p:sldId id="584" r:id="rId19"/>
    <p:sldId id="585" r:id="rId20"/>
    <p:sldId id="586" r:id="rId21"/>
    <p:sldId id="587" r:id="rId22"/>
    <p:sldId id="588" r:id="rId23"/>
    <p:sldId id="589" r:id="rId24"/>
    <p:sldId id="590" r:id="rId25"/>
    <p:sldId id="557" r:id="rId26"/>
    <p:sldId id="593" r:id="rId27"/>
    <p:sldId id="595" r:id="rId28"/>
    <p:sldId id="596" r:id="rId29"/>
    <p:sldId id="592" r:id="rId30"/>
  </p:sldIdLst>
  <p:sldSz cx="9144000" cy="6858000" type="screen4x3"/>
  <p:notesSz cx="10021888" cy="688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6" autoAdjust="0"/>
    <p:restoredTop sz="94306" autoAdjust="0"/>
  </p:normalViewPr>
  <p:slideViewPr>
    <p:cSldViewPr>
      <p:cViewPr varScale="1">
        <p:scale>
          <a:sx n="77" d="100"/>
          <a:sy n="77" d="100"/>
        </p:scale>
        <p:origin x="1531"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42818" cy="344408"/>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5676751" y="0"/>
            <a:ext cx="4342818" cy="344408"/>
          </a:xfrm>
          <a:prstGeom prst="rect">
            <a:avLst/>
          </a:prstGeom>
        </p:spPr>
        <p:txBody>
          <a:bodyPr vert="horz" lIns="94229" tIns="47114" rIns="94229" bIns="47114" rtlCol="0"/>
          <a:lstStyle>
            <a:lvl1pPr algn="r">
              <a:defRPr sz="1200"/>
            </a:lvl1pPr>
          </a:lstStyle>
          <a:p>
            <a:fld id="{80A09181-ED1A-4A96-A4FC-D89BA62A3008}" type="datetime1">
              <a:rPr lang="th-TH" smtClean="0"/>
              <a:pPr/>
              <a:t>21/06/65</a:t>
            </a:fld>
            <a:endParaRPr lang="en-US"/>
          </a:p>
        </p:txBody>
      </p:sp>
      <p:sp>
        <p:nvSpPr>
          <p:cNvPr id="4" name="Footer Placeholder 3"/>
          <p:cNvSpPr>
            <a:spLocks noGrp="1"/>
          </p:cNvSpPr>
          <p:nvPr>
            <p:ph type="ftr" sz="quarter" idx="2"/>
          </p:nvPr>
        </p:nvSpPr>
        <p:spPr>
          <a:xfrm>
            <a:off x="1" y="6542560"/>
            <a:ext cx="4342818" cy="344408"/>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5676751" y="6542560"/>
            <a:ext cx="4342818" cy="344408"/>
          </a:xfrm>
          <a:prstGeom prst="rect">
            <a:avLst/>
          </a:prstGeom>
        </p:spPr>
        <p:txBody>
          <a:bodyPr vert="horz" lIns="94229" tIns="47114" rIns="94229" bIns="47114" rtlCol="0" anchor="b"/>
          <a:lstStyle>
            <a:lvl1pPr algn="r">
              <a:defRPr sz="1200"/>
            </a:lvl1pPr>
          </a:lstStyle>
          <a:p>
            <a:fld id="{B668AC9E-BA33-4669-ABAE-2506A0ECA0DF}" type="slidenum">
              <a:rPr lang="en-US" smtClean="0"/>
              <a:pPr/>
              <a:t>‹#›</a:t>
            </a:fld>
            <a:endParaRPr lang="en-US"/>
          </a:p>
        </p:txBody>
      </p:sp>
    </p:spTree>
    <p:extLst>
      <p:ext uri="{BB962C8B-B14F-4D97-AF65-F5344CB8AC3E}">
        <p14:creationId xmlns:p14="http://schemas.microsoft.com/office/powerpoint/2010/main" val="137419770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42818" cy="344408"/>
          </a:xfrm>
          <a:prstGeom prst="rect">
            <a:avLst/>
          </a:prstGeom>
        </p:spPr>
        <p:txBody>
          <a:bodyPr vert="horz" lIns="94229" tIns="47114" rIns="94229" bIns="47114" rtlCol="0"/>
          <a:lstStyle>
            <a:lvl1pPr algn="l">
              <a:defRPr sz="1200"/>
            </a:lvl1pPr>
          </a:lstStyle>
          <a:p>
            <a:endParaRPr lang="th-TH"/>
          </a:p>
        </p:txBody>
      </p:sp>
      <p:sp>
        <p:nvSpPr>
          <p:cNvPr id="3" name="Date Placeholder 2"/>
          <p:cNvSpPr>
            <a:spLocks noGrp="1"/>
          </p:cNvSpPr>
          <p:nvPr>
            <p:ph type="dt" idx="1"/>
          </p:nvPr>
        </p:nvSpPr>
        <p:spPr>
          <a:xfrm>
            <a:off x="5676751" y="0"/>
            <a:ext cx="4342818" cy="344408"/>
          </a:xfrm>
          <a:prstGeom prst="rect">
            <a:avLst/>
          </a:prstGeom>
        </p:spPr>
        <p:txBody>
          <a:bodyPr vert="horz" lIns="94229" tIns="47114" rIns="94229" bIns="47114" rtlCol="0"/>
          <a:lstStyle>
            <a:lvl1pPr algn="r">
              <a:defRPr sz="1200"/>
            </a:lvl1pPr>
          </a:lstStyle>
          <a:p>
            <a:fld id="{B9FF08A1-1FEB-42F4-A868-65F5DD74651C}" type="datetime1">
              <a:rPr lang="th-TH" smtClean="0"/>
              <a:pPr/>
              <a:t>21/06/65</a:t>
            </a:fld>
            <a:endParaRPr lang="th-TH"/>
          </a:p>
        </p:txBody>
      </p:sp>
      <p:sp>
        <p:nvSpPr>
          <p:cNvPr id="4" name="Slide Image Placeholder 3"/>
          <p:cNvSpPr>
            <a:spLocks noGrp="1" noRot="1" noChangeAspect="1"/>
          </p:cNvSpPr>
          <p:nvPr>
            <p:ph type="sldImg" idx="2"/>
          </p:nvPr>
        </p:nvSpPr>
        <p:spPr>
          <a:xfrm>
            <a:off x="3289300" y="517525"/>
            <a:ext cx="3443288" cy="2581275"/>
          </a:xfrm>
          <a:prstGeom prst="rect">
            <a:avLst/>
          </a:prstGeom>
          <a:noFill/>
          <a:ln w="12700">
            <a:solidFill>
              <a:prstClr val="black"/>
            </a:solidFill>
          </a:ln>
        </p:spPr>
        <p:txBody>
          <a:bodyPr vert="horz" lIns="94229" tIns="47114" rIns="94229" bIns="47114" rtlCol="0" anchor="ctr"/>
          <a:lstStyle/>
          <a:p>
            <a:endParaRPr lang="th-TH"/>
          </a:p>
        </p:txBody>
      </p:sp>
      <p:sp>
        <p:nvSpPr>
          <p:cNvPr id="5" name="Notes Placeholder 4"/>
          <p:cNvSpPr>
            <a:spLocks noGrp="1"/>
          </p:cNvSpPr>
          <p:nvPr>
            <p:ph type="body" sz="quarter" idx="3"/>
          </p:nvPr>
        </p:nvSpPr>
        <p:spPr>
          <a:xfrm>
            <a:off x="1002190" y="3271878"/>
            <a:ext cx="8017510" cy="3099674"/>
          </a:xfrm>
          <a:prstGeom prst="rect">
            <a:avLst/>
          </a:prstGeom>
        </p:spPr>
        <p:txBody>
          <a:bodyPr vert="horz" lIns="94229" tIns="47114" rIns="94229" bIns="471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6" name="Footer Placeholder 5"/>
          <p:cNvSpPr>
            <a:spLocks noGrp="1"/>
          </p:cNvSpPr>
          <p:nvPr>
            <p:ph type="ftr" sz="quarter" idx="4"/>
          </p:nvPr>
        </p:nvSpPr>
        <p:spPr>
          <a:xfrm>
            <a:off x="1" y="6542560"/>
            <a:ext cx="4342818" cy="344408"/>
          </a:xfrm>
          <a:prstGeom prst="rect">
            <a:avLst/>
          </a:prstGeom>
        </p:spPr>
        <p:txBody>
          <a:bodyPr vert="horz" lIns="94229" tIns="47114" rIns="94229" bIns="47114" rtlCol="0" anchor="b"/>
          <a:lstStyle>
            <a:lvl1pPr algn="l">
              <a:defRPr sz="1200"/>
            </a:lvl1pPr>
          </a:lstStyle>
          <a:p>
            <a:endParaRPr lang="th-TH"/>
          </a:p>
        </p:txBody>
      </p:sp>
      <p:sp>
        <p:nvSpPr>
          <p:cNvPr id="7" name="Slide Number Placeholder 6"/>
          <p:cNvSpPr>
            <a:spLocks noGrp="1"/>
          </p:cNvSpPr>
          <p:nvPr>
            <p:ph type="sldNum" sz="quarter" idx="5"/>
          </p:nvPr>
        </p:nvSpPr>
        <p:spPr>
          <a:xfrm>
            <a:off x="5676751" y="6542560"/>
            <a:ext cx="4342818" cy="344408"/>
          </a:xfrm>
          <a:prstGeom prst="rect">
            <a:avLst/>
          </a:prstGeom>
        </p:spPr>
        <p:txBody>
          <a:bodyPr vert="horz" lIns="94229" tIns="47114" rIns="94229" bIns="47114" rtlCol="0" anchor="b"/>
          <a:lstStyle>
            <a:lvl1pPr algn="r">
              <a:defRPr sz="1200"/>
            </a:lvl1pPr>
          </a:lstStyle>
          <a:p>
            <a:fld id="{B8120472-3A52-47C6-A022-7577AD0DD344}" type="slidenum">
              <a:rPr lang="th-TH" smtClean="0"/>
              <a:pPr/>
              <a:t>‹#›</a:t>
            </a:fld>
            <a:endParaRPr lang="th-TH"/>
          </a:p>
        </p:txBody>
      </p:sp>
    </p:spTree>
    <p:extLst>
      <p:ext uri="{BB962C8B-B14F-4D97-AF65-F5344CB8AC3E}">
        <p14:creationId xmlns:p14="http://schemas.microsoft.com/office/powerpoint/2010/main" val="394115855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4EAD51-F6D2-4EB4-BEF4-4C907E1B2FAD}" type="datetimeFigureOut">
              <a:rPr lang="en-US" smtClean="0"/>
              <a:pPr/>
              <a:t>21-Jun-22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EC664-B661-4DE3-952B-1163524A1494}"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4EAD51-F6D2-4EB4-BEF4-4C907E1B2FAD}" type="datetimeFigureOut">
              <a:rPr lang="en-US" smtClean="0"/>
              <a:pPr/>
              <a:t>21-Jun-22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4EAD51-F6D2-4EB4-BEF4-4C907E1B2FAD}" type="datetimeFigureOut">
              <a:rPr lang="en-US" smtClean="0"/>
              <a:pPr/>
              <a:t>21-Jun-22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4EAD51-F6D2-4EB4-BEF4-4C907E1B2FAD}" type="datetimeFigureOut">
              <a:rPr lang="en-US" smtClean="0"/>
              <a:pPr/>
              <a:t>21-Jun-22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4EAD51-F6D2-4EB4-BEF4-4C907E1B2FAD}" type="datetimeFigureOut">
              <a:rPr lang="en-US" smtClean="0"/>
              <a:pPr/>
              <a:t>21-Jun-22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EC664-B661-4DE3-952B-1163524A1494}"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4EAD51-F6D2-4EB4-BEF4-4C907E1B2FAD}" type="datetimeFigureOut">
              <a:rPr lang="en-US" smtClean="0"/>
              <a:pPr/>
              <a:t>21-Jun-22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4EAD51-F6D2-4EB4-BEF4-4C907E1B2FAD}" type="datetimeFigureOut">
              <a:rPr lang="en-US" smtClean="0"/>
              <a:pPr/>
              <a:t>21-Jun-22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0EC664-B661-4DE3-952B-1163524A1494}"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4EAD51-F6D2-4EB4-BEF4-4C907E1B2FAD}" type="datetimeFigureOut">
              <a:rPr lang="en-US" smtClean="0"/>
              <a:pPr/>
              <a:t>21-Jun-22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EAD51-F6D2-4EB4-BEF4-4C907E1B2FAD}" type="datetimeFigureOut">
              <a:rPr lang="en-US" smtClean="0"/>
              <a:pPr/>
              <a:t>21-Jun-22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4EAD51-F6D2-4EB4-BEF4-4C907E1B2FAD}" type="datetimeFigureOut">
              <a:rPr lang="en-US" smtClean="0"/>
              <a:pPr/>
              <a:t>21-Jun-22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EC664-B661-4DE3-952B-1163524A1494}"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4EAD51-F6D2-4EB4-BEF4-4C907E1B2FAD}" type="datetimeFigureOut">
              <a:rPr lang="en-US" smtClean="0"/>
              <a:pPr/>
              <a:t>21-Jun-22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EC664-B661-4DE3-952B-1163524A14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94EAD51-F6D2-4EB4-BEF4-4C907E1B2FAD}" type="datetimeFigureOut">
              <a:rPr lang="en-US" smtClean="0"/>
              <a:pPr/>
              <a:t>21-Jun-22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20EC664-B661-4DE3-952B-1163524A14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1E26-98D0-4364-9BAF-4BFF54D77137}"/>
              </a:ext>
            </a:extLst>
          </p:cNvPr>
          <p:cNvSpPr>
            <a:spLocks noGrp="1"/>
          </p:cNvSpPr>
          <p:nvPr>
            <p:ph type="title"/>
          </p:nvPr>
        </p:nvSpPr>
        <p:spPr/>
        <p:txBody>
          <a:bodyPr>
            <a:normAutofit/>
          </a:bodyPr>
          <a:lstStyle/>
          <a:p>
            <a:r>
              <a:rPr lang="en-US" sz="4000" b="1" dirty="0">
                <a:solidFill>
                  <a:srgbClr val="0070C0"/>
                </a:solidFill>
                <a:latin typeface="Times New Roman" panose="02020603050405020304" pitchFamily="18" charset="0"/>
                <a:cs typeface="Times New Roman" panose="02020603050405020304" pitchFamily="18" charset="0"/>
              </a:rPr>
              <a:t>Report of Oversight Field Visit</a:t>
            </a:r>
          </a:p>
        </p:txBody>
      </p:sp>
      <p:sp>
        <p:nvSpPr>
          <p:cNvPr id="3" name="Content Placeholder 2">
            <a:extLst>
              <a:ext uri="{FF2B5EF4-FFF2-40B4-BE49-F238E27FC236}">
                <a16:creationId xmlns:a16="http://schemas.microsoft.com/office/drawing/2014/main" id="{066D271E-D7B4-4582-BE4D-40C45A1F733F}"/>
              </a:ext>
            </a:extLst>
          </p:cNvPr>
          <p:cNvSpPr>
            <a:spLocks noGrp="1"/>
          </p:cNvSpPr>
          <p:nvPr>
            <p:ph idx="1"/>
          </p:nvPr>
        </p:nvSpPr>
        <p:spPr/>
        <p:txBody>
          <a:bodyPr>
            <a:normAutofit lnSpcReduction="10000"/>
          </a:bodyPr>
          <a:lstStyle/>
          <a:p>
            <a:pPr marL="0" marR="0" lvl="0" indent="0" defTabSz="914400" rtl="0" eaLnBrk="0" fontAlgn="base" latinLnBrk="0" hangingPunct="0">
              <a:lnSpc>
                <a:spcPct val="150000"/>
              </a:lnSpc>
              <a:spcBef>
                <a:spcPct val="0"/>
              </a:spcBef>
              <a:spcAft>
                <a:spcPct val="0"/>
              </a:spcAft>
              <a:buClrTx/>
              <a:buSzTx/>
              <a:buFontTx/>
              <a:buNone/>
              <a:tabLs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Activities supported by the Global Fund to Fight AIDS, Tuberculosis and Malaria (GFATM)</a:t>
            </a:r>
          </a:p>
          <a:p>
            <a:pPr marL="0" marR="0" lvl="0" indent="0" defTabSz="914400" rtl="0" eaLnBrk="0" fontAlgn="base" latinLnBrk="0" hangingPunct="0">
              <a:lnSpc>
                <a:spcPct val="150000"/>
              </a:lnSpc>
              <a:spcBef>
                <a:spcPct val="0"/>
              </a:spcBef>
              <a:spcAft>
                <a:spcPct val="0"/>
              </a:spcAft>
              <a:buClrTx/>
              <a:buSzTx/>
              <a:buFontTx/>
              <a:buNone/>
              <a:tabLst/>
            </a:pP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50000"/>
              </a:lnSpc>
              <a:spcBef>
                <a:spcPct val="0"/>
              </a:spcBef>
              <a:spcAft>
                <a:spcPct val="0"/>
              </a:spcAft>
              <a:buClrTx/>
              <a:buSzTx/>
              <a:buFontTx/>
              <a:buNone/>
              <a:tabLst/>
            </a:pP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Luang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Prabang Province</a:t>
            </a:r>
          </a:p>
          <a:p>
            <a:pPr marL="0" marR="0" lvl="0" indent="0" defTabSz="914400" rtl="0" eaLnBrk="0" fontAlgn="base" latinLnBrk="0" hangingPunct="0">
              <a:lnSpc>
                <a:spcPct val="150000"/>
              </a:lnSpc>
              <a:spcBef>
                <a:spcPct val="0"/>
              </a:spcBef>
              <a:spcAft>
                <a:spcPct val="0"/>
              </a:spcAft>
              <a:buClrTx/>
              <a:buSzTx/>
              <a:buFontTx/>
              <a:buNone/>
              <a:tabLst/>
            </a:pPr>
            <a:endParaRPr lang="lo-LA" b="1" dirty="0">
              <a:effectLst/>
              <a:latin typeface="Times New Roman" panose="02020603050405020304" pitchFamily="18" charset="0"/>
              <a:ea typeface="Times New Roman" panose="02020603050405020304" pitchFamily="18" charset="0"/>
              <a:cs typeface="Phetsarath OT" panose="02000500000000000000" pitchFamily="2" charset="0"/>
            </a:endParaRPr>
          </a:p>
          <a:p>
            <a:pPr marL="0" marR="0" lvl="0" indent="0" defTabSz="914400" rtl="0" eaLnBrk="0" fontAlgn="base" latinLnBrk="0" hangingPunct="0">
              <a:lnSpc>
                <a:spcPct val="150000"/>
              </a:lnSpc>
              <a:spcBef>
                <a:spcPct val="0"/>
              </a:spcBef>
              <a:spcAft>
                <a:spcPct val="0"/>
              </a:spcAft>
              <a:buClrTx/>
              <a:buSzTx/>
              <a:buFontTx/>
              <a:buNone/>
              <a:tabLst/>
            </a:pP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Date: </a:t>
            </a:r>
            <a:r>
              <a:rPr lang="lo-LA" b="1" dirty="0">
                <a:effectLst/>
                <a:latin typeface="Times New Roman" panose="02020603050405020304" pitchFamily="18" charset="0"/>
                <a:ea typeface="Times New Roman" panose="02020603050405020304" pitchFamily="18" charset="0"/>
                <a:cs typeface="Phetsarath OT" panose="02000500000000000000" pitchFamily="2" charset="0"/>
              </a:rPr>
              <a:t>23</a:t>
            </a:r>
            <a:r>
              <a:rPr lang="en-US" b="1" baseline="30000" dirty="0" err="1">
                <a:effectLst/>
                <a:latin typeface="Times New Roman" panose="02020603050405020304" pitchFamily="18" charset="0"/>
                <a:ea typeface="Times New Roman" panose="02020603050405020304" pitchFamily="18" charset="0"/>
                <a:cs typeface="Times New Roman" panose="02020603050405020304" pitchFamily="18" charset="0"/>
              </a:rPr>
              <a:t>rd</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27</a:t>
            </a:r>
            <a:r>
              <a:rPr lang="en-US"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 May</a:t>
            </a:r>
            <a:r>
              <a:rPr lang="lo-LA" b="1" dirty="0">
                <a:effectLst/>
                <a:latin typeface="Times New Roman" panose="02020603050405020304" pitchFamily="18" charset="0"/>
                <a:ea typeface="Times New Roman" panose="02020603050405020304" pitchFamily="18" charset="0"/>
                <a:cs typeface="Phetsarath OT" panose="02000500000000000000" pitchFamily="2" charset="0"/>
              </a:rPr>
              <a:t> 2</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022</a:t>
            </a:r>
            <a:endParaRPr lang="pt-BR"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50000"/>
              </a:lnSpc>
              <a:spcBef>
                <a:spcPct val="0"/>
              </a:spcBef>
              <a:spcAft>
                <a:spcPct val="0"/>
              </a:spcAft>
              <a:buClrTx/>
              <a:buSzTx/>
              <a:buFontTx/>
              <a:buNone/>
              <a:tabLst/>
            </a:pPr>
            <a:endParaRPr lang="pt-BR" b="1"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50000"/>
              </a:lnSpc>
              <a:spcBef>
                <a:spcPct val="0"/>
              </a:spcBef>
              <a:spcAft>
                <a:spcPct val="0"/>
              </a:spcAft>
              <a:buClrTx/>
              <a:buSzTx/>
              <a:buFontTx/>
              <a:buNone/>
              <a:tabLst/>
            </a:pPr>
            <a:endParaRPr lang="pt-BR"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eaLnBrk="0" fontAlgn="base" hangingPunct="0">
              <a:spcBef>
                <a:spcPct val="0"/>
              </a:spcBef>
              <a:spcAft>
                <a:spcPct val="0"/>
              </a:spcAft>
              <a:buNone/>
            </a:pPr>
            <a:r>
              <a:rPr lang="en-US" b="1" dirty="0">
                <a:latin typeface="Times New Roman" panose="02020603050405020304" pitchFamily="18" charset="0"/>
                <a:cs typeface="Times New Roman" panose="02020603050405020304" pitchFamily="18" charset="0"/>
              </a:rPr>
              <a:t>Prepared by: CCM Secretariat</a:t>
            </a:r>
          </a:p>
        </p:txBody>
      </p:sp>
    </p:spTree>
    <p:extLst>
      <p:ext uri="{BB962C8B-B14F-4D97-AF65-F5344CB8AC3E}">
        <p14:creationId xmlns:p14="http://schemas.microsoft.com/office/powerpoint/2010/main" val="2584220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Key Issues</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457200" y="1219200"/>
            <a:ext cx="8229600" cy="5410200"/>
          </a:xfrm>
        </p:spPr>
        <p:txBody>
          <a:bodyPr>
            <a:noAutofit/>
          </a:bodyPr>
          <a:lstStyle/>
          <a:p>
            <a:pPr marL="346075" lvl="0" indent="-346075">
              <a:spcBef>
                <a:spcPts val="1800"/>
              </a:spcBef>
              <a:buFont typeface="Wingdings" panose="05000000000000000000" pitchFamily="2" charset="2"/>
              <a:buChar char="§"/>
              <a:tabLst>
                <a:tab pos="228600"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Overall, Global Fund and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government support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is focus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for</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ARV, OI, Equipment and Reagent;</a:t>
            </a:r>
          </a:p>
          <a:p>
            <a:pPr marL="346075" lvl="0" indent="-346075">
              <a:spcBef>
                <a:spcPts val="1800"/>
              </a:spcBef>
              <a:buFont typeface="Wingdings" panose="05000000000000000000" pitchFamily="2" charset="2"/>
              <a:buChar char="§"/>
              <a:tabLst>
                <a:tab pos="228600"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Lack of budget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to</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conduct comprehensive activities for FSW, general population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etc</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6075" lvl="0" indent="-346075">
              <a:spcBef>
                <a:spcPts val="1800"/>
              </a:spcBef>
              <a:buFont typeface="Wingdings" panose="05000000000000000000" pitchFamily="2" charset="2"/>
              <a:buChar char="§"/>
              <a:tabLst>
                <a:tab pos="2286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Lack of budget to support Districts and Health facilities; </a:t>
            </a:r>
          </a:p>
          <a:p>
            <a:pPr marL="346075" lvl="0" indent="-346075">
              <a:spcBef>
                <a:spcPts val="1800"/>
              </a:spcBef>
              <a:buFont typeface="Wingdings" panose="05000000000000000000" pitchFamily="2" charset="2"/>
              <a:buChar char="§"/>
              <a:tabLst>
                <a:tab pos="2286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Insufficient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staff  at ARV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Site;</a:t>
            </a:r>
            <a:endParaRPr lang="pt-BR"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6075" lvl="0" indent="-346075">
              <a:spcBef>
                <a:spcPts val="1800"/>
              </a:spcBef>
              <a:buFont typeface="Wingdings" panose="05000000000000000000" pitchFamily="2" charset="2"/>
              <a:buChar char="§"/>
              <a:tabLst>
                <a:tab pos="228600"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Some technical staffs in charge of HIV/AIDS at the district level have not been trained and staffs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always turnover</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346075" lvl="0" indent="-346075">
              <a:spcBef>
                <a:spcPts val="1800"/>
              </a:spcBef>
              <a:buFont typeface="Wingdings" panose="05000000000000000000" pitchFamily="2" charset="2"/>
              <a:buChar char="§"/>
              <a:tabLst>
                <a:tab pos="228600"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Most people living with HIV / AIDS are poor and live far from ARV site and very hard</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access to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treatment;</a:t>
            </a:r>
          </a:p>
          <a:p>
            <a:pPr marL="346075" lvl="0" indent="-346075">
              <a:spcBef>
                <a:spcPts val="1800"/>
              </a:spcBef>
              <a:buFont typeface="Wingdings" panose="05000000000000000000" pitchFamily="2" charset="2"/>
              <a:buChar char="§"/>
              <a:tabLst>
                <a:tab pos="2286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Some PLHIV do not follow regulation for ARV treatment ( LTFU).</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6075" lvl="0" indent="-346075">
              <a:spcBef>
                <a:spcPts val="1800"/>
              </a:spcBef>
              <a:buFont typeface="Wingdings" panose="05000000000000000000" pitchFamily="2" charset="2"/>
              <a:buChar char="§"/>
              <a:tabLst>
                <a:tab pos="228600" algn="l"/>
              </a:tabLst>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2598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381000"/>
            <a:ext cx="8229600" cy="685800"/>
          </a:xfrm>
        </p:spPr>
        <p:txBody>
          <a:bodyPr>
            <a:normAutofit/>
          </a:bodyPr>
          <a:lstStyle/>
          <a:p>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Key Issues (Cont.)</a:t>
            </a:r>
            <a:endParaRPr lang="en-US" sz="3200" dirty="0">
              <a:solidFill>
                <a:srgbClr val="0070C0"/>
              </a:solidFill>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81000" y="1066800"/>
            <a:ext cx="8458200" cy="5562600"/>
          </a:xfrm>
        </p:spPr>
        <p:txBody>
          <a:bodyPr>
            <a:noAutofit/>
          </a:bodyPr>
          <a:lstStyle/>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Lack of budget for raising awareness, campaign and access to high risk target groups and the general population;</a:t>
            </a:r>
          </a:p>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At the district level, there is no specific Voluntary Counseling and Testing room (VCT);</a:t>
            </a:r>
          </a:p>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Lack of equipment and IEC materials on HIV/AIDS and STI;</a:t>
            </a:r>
          </a:p>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Some time lack of reagents for HIV testing;</a:t>
            </a: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Collecting and entering data into the DHIS2 system was difficult due to the system was not yet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completed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Stigma and 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iscrimination still happen;</a:t>
            </a:r>
          </a:p>
          <a:p>
            <a:pPr marL="401638" lvl="0"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PLHIV do not open themselves.</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01638" lvl="0" indent="-401638">
              <a:spcBef>
                <a:spcPts val="1800"/>
              </a:spcBef>
              <a:buFont typeface="Wingdings" panose="05000000000000000000" pitchFamily="2" charset="2"/>
              <a:buChar char="§"/>
            </a:pPr>
            <a:endParaRPr lang="en-US" sz="22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0012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r>
              <a:rPr lang="lo-LA" sz="3200" b="1" dirty="0">
                <a:solidFill>
                  <a:srgbClr val="0070C0"/>
                </a:solidFill>
                <a:effectLst/>
                <a:ea typeface="Times New Roman" panose="02020603050405020304" pitchFamily="18" charset="0"/>
                <a:cs typeface="Phetsarath OT" panose="02000500000000000000" pitchFamily="2" charset="0"/>
              </a:rPr>
              <a:t>2. </a:t>
            </a:r>
            <a:r>
              <a:rPr lang="en-US" sz="3200" b="1" dirty="0">
                <a:solidFill>
                  <a:srgbClr val="0070C0"/>
                </a:solidFill>
                <a:latin typeface="Times New Roman" panose="02020603050405020304" pitchFamily="18" charset="0"/>
                <a:cs typeface="Times New Roman" panose="02020603050405020304" pitchFamily="18" charset="0"/>
              </a:rPr>
              <a:t>Tuberculosis</a:t>
            </a:r>
            <a:r>
              <a:rPr lang="en-US" sz="3200" b="1" baseline="0" dirty="0">
                <a:solidFill>
                  <a:srgbClr val="0070C0"/>
                </a:solidFill>
                <a:latin typeface="Times New Roman" panose="02020603050405020304" pitchFamily="18" charset="0"/>
                <a:cs typeface="Times New Roman" panose="02020603050405020304" pitchFamily="18" charset="0"/>
              </a:rPr>
              <a:t> Program</a:t>
            </a:r>
            <a:endParaRPr lang="en-US" sz="3200" dirty="0">
              <a:solidFill>
                <a:srgbClr val="0070C0"/>
              </a:solidFill>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457200" y="1066800"/>
            <a:ext cx="8229600" cy="5562600"/>
          </a:xfrm>
        </p:spPr>
        <p:txBody>
          <a:bodyPr>
            <a:noAutofit/>
          </a:bodyPr>
          <a:lstStyle/>
          <a:p>
            <a:pPr marL="0" lvl="0" indent="0">
              <a:spcBef>
                <a:spcPts val="1800"/>
              </a:spcBef>
              <a:buNone/>
            </a:pPr>
            <a:r>
              <a:rPr lang="en-US" sz="2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a:t>
            </a:r>
            <a:endParaRPr lang="lo-LA" sz="2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a:p>
            <a:pPr marL="346075" lvl="0" indent="-346075" algn="just">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TB staffs and TB service networks are available from provincial to health center level. Most of the activities have been achieved the targets and indicators;</a:t>
            </a:r>
          </a:p>
          <a:p>
            <a:pPr marL="346075" lvl="0" indent="-346075" algn="just">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Global Fund funded to</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800100" lvl="1" indent="-342900">
              <a:spcBef>
                <a:spcPts val="1800"/>
              </a:spcBef>
              <a:buFont typeface="Arial" panose="020B0604020202020204" pitchFamily="34" charset="0"/>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Integrate funding with HANSA on DLI-J for TB control;</a:t>
            </a:r>
          </a:p>
          <a:p>
            <a:pPr marL="800100" lvl="1" indent="-342900">
              <a:spcBef>
                <a:spcPts val="1800"/>
              </a:spcBef>
              <a:buFont typeface="Arial" panose="020B0604020202020204" pitchFamily="34" charset="0"/>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Tuberculosis program (Regional Grants); This budget is implemented by PEDA at the provincial level;</a:t>
            </a:r>
          </a:p>
          <a:p>
            <a:pPr marL="800100" lvl="1" indent="-342900">
              <a:spcBef>
                <a:spcPts val="1800"/>
              </a:spcBef>
              <a:buFont typeface="Arial" panose="020B0604020202020204" pitchFamily="34" charset="0"/>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Provincial level received budget for C19RM 17,604,000 LAK in Q2 of 2022;</a:t>
            </a:r>
          </a:p>
        </p:txBody>
      </p:sp>
    </p:spTree>
    <p:extLst>
      <p:ext uri="{BB962C8B-B14F-4D97-AF65-F5344CB8AC3E}">
        <p14:creationId xmlns:p14="http://schemas.microsoft.com/office/powerpoint/2010/main" val="2244613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 (Cont.)</a:t>
            </a:r>
            <a:endPar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457200" y="1066800"/>
            <a:ext cx="8229600" cy="5562600"/>
          </a:xfrm>
        </p:spPr>
        <p:txBody>
          <a:bodyPr>
            <a:noAutofit/>
          </a:bodyPr>
          <a:lstStyle/>
          <a:p>
            <a:pPr marL="45720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TB Unit received activity budget for 2022 and provincial technical staffs are able to implement ACF;</a:t>
            </a:r>
          </a:p>
          <a:p>
            <a:pPr marL="45720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There are diagnostic and treatment units at the provincial and district levels, and GeneXpert is available at provincial hospital for  diagnosing tuberculosis, testing for HIV (Viral load) and testing for Covid19;</a:t>
            </a:r>
          </a:p>
          <a:p>
            <a:pPr marL="45720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HANSA year 2 (June 2021 - May 2022) in the province:</a:t>
            </a:r>
          </a:p>
          <a:p>
            <a:pPr marL="858838" indent="-401638">
              <a:spcBef>
                <a:spcPts val="1800"/>
              </a:spcBef>
              <a:buFont typeface="Arial" panose="020B0604020202020204" pitchFamily="34" charset="0"/>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Requirement 01: 86% of notified TB cases all forms (new and relapse) were reported in DHIS2;</a:t>
            </a:r>
          </a:p>
          <a:p>
            <a:pPr marL="858838" indent="-401638">
              <a:spcBef>
                <a:spcPts val="1800"/>
              </a:spcBef>
              <a:buFont typeface="Arial" panose="020B0604020202020204" pitchFamily="34" charset="0"/>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Requirement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02: 100 % of the total number of TB suspected cases or Multi-MDR TB have been tested with GeneXpert (Samples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are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sent from district to province);</a:t>
            </a:r>
          </a:p>
          <a:p>
            <a:pPr marL="401638"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Some TB patients were tested for HIV;</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995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 (Cont.)</a:t>
            </a:r>
            <a:endPar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457200" y="1219200"/>
            <a:ext cx="8382000" cy="5410200"/>
          </a:xfrm>
        </p:spPr>
        <p:txBody>
          <a:bodyPr>
            <a:noAutofit/>
          </a:bodyPr>
          <a:lstStyle/>
          <a:p>
            <a:pPr marL="401638"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DHIS2 (TB Tracker) is used to track individual TB cases and reports on TB at the district, provincial and central levels. Overall, the report was submitted on time;</a:t>
            </a:r>
          </a:p>
          <a:p>
            <a:pPr marL="401638"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The persons in charge of the TB Program at the central and provincial levels have regular supervised and provided technical training to the local staffs;</a:t>
            </a:r>
          </a:p>
          <a:p>
            <a:pPr marL="401638" indent="-401638">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Overall, the district level have delivered samples for testing by GeneXpert at the province 100%;</a:t>
            </a:r>
          </a:p>
          <a:p>
            <a:pPr marL="401638" indent="-401638">
              <a:spcBef>
                <a:spcPts val="1800"/>
              </a:spcBef>
              <a:buFont typeface="Wingdings" panose="05000000000000000000" pitchFamily="2" charset="2"/>
              <a:buChar char="§"/>
            </a:pP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Ngoi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District: TB case finding is increased in 2022 and tested suspecting case by GeneXpert 100%.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Nambak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District have delivered samples for testing by GeneXpert at the province 100% and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TB detection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rate was high 15% (expected 10-15%);</a:t>
            </a:r>
          </a:p>
          <a:p>
            <a:pPr marL="401638" indent="-401638">
              <a:spcBef>
                <a:spcPts val="1800"/>
              </a:spcBef>
              <a:buFont typeface="Wingdings" panose="05000000000000000000" pitchFamily="2" charset="2"/>
              <a:buChar char="§"/>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9052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3048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 (Cont.)</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457200" y="990600"/>
            <a:ext cx="8229600" cy="5638800"/>
          </a:xfrm>
        </p:spPr>
        <p:txBody>
          <a:bodyPr>
            <a:noAutofit/>
          </a:bodyPr>
          <a:lstStyle/>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 2021</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regularly received budget of HANSA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from the provincial level to carry out the sample delivery activity and to supervise health centers;</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Had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Khib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 The district health office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conducted the supervision to this</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 at the end of April and allocated the money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for delivery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samples from district to the provincial level;</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Num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Thouam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a:t>
            </a:r>
            <a:r>
              <a:rPr lang="lo-LA" sz="2200" dirty="0">
                <a:effectLst/>
                <a:latin typeface="Times New Roman" panose="02020603050405020304" pitchFamily="18" charset="0"/>
                <a:ea typeface="Times New Roman" panose="02020603050405020304" pitchFamily="18" charset="0"/>
                <a:cs typeface="Phetsarath OT" panose="02000500000000000000" pitchFamily="2" charset="0"/>
              </a:rPr>
              <a: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 May 2022, a technical team of NTC has conducted ACF, which tested 379 suspecting cases and found 55 new TB Cases. Currently, totally 62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TB patients including new and old cases</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were treated. The TB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patients continuously take the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TB drugs and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have been cured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and re-tested the sputum as defined by the central level;</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There is no stockout of TB drug and the treatment is in accordance with the manual;</a:t>
            </a:r>
          </a:p>
          <a:p>
            <a:pPr marL="457200" lvl="0" indent="-457200">
              <a:spcBef>
                <a:spcPts val="1800"/>
              </a:spcBef>
              <a:buFont typeface="Wingdings" panose="05000000000000000000" pitchFamily="2" charset="2"/>
              <a:buChar char="§"/>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6111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Key Issues</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1219200"/>
            <a:ext cx="8382000" cy="5410200"/>
          </a:xfrm>
        </p:spPr>
        <p:txBody>
          <a:bodyPr>
            <a:noAutofit/>
          </a:bodyPr>
          <a:lstStyle/>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 general, the involvement of the key stakeholders in the program has been declined, resulting in less performing of case finding,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case management,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recording and reporting;</a:t>
            </a: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Information and awareness campaign on TB are not accessed to the target groups, especially people in remote areas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t>
            </a: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TB infection rate is still relatively high and some patients have lost follow-up, and the patients declined the treatment;</a:t>
            </a: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Delivering sputum samples from health center level for testing at the district level has not yet achieved as planned;</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Delivering sputum samples from remote areas for diagnosis has not well performed, resulting in low detection rate;</a:t>
            </a:r>
          </a:p>
          <a:p>
            <a:pPr marL="401638"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screening TB of suspecting cases and case finding are still low;</a:t>
            </a:r>
          </a:p>
        </p:txBody>
      </p:sp>
    </p:spTree>
    <p:extLst>
      <p:ext uri="{BB962C8B-B14F-4D97-AF65-F5344CB8AC3E}">
        <p14:creationId xmlns:p14="http://schemas.microsoft.com/office/powerpoint/2010/main" val="359641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3048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Key Issues (Cont.)</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990600"/>
            <a:ext cx="8382000" cy="5638800"/>
          </a:xfrm>
        </p:spPr>
        <p:txBody>
          <a:bodyPr>
            <a:noAutofit/>
          </a:bodyPr>
          <a:lstStyle/>
          <a:p>
            <a:pPr marL="457200" lvl="0" indent="-457200">
              <a:spcBef>
                <a:spcPts val="1800"/>
              </a:spcBef>
              <a:buFont typeface="Wingdings" panose="05000000000000000000" pitchFamily="2"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Less TB staff and are responsible for many duties, Staffs have frequently replacement in</a:t>
            </a:r>
            <a:r>
              <a:rPr lang="en-US" dirty="0">
                <a:latin typeface="Times New Roman" panose="02020603050405020304" pitchFamily="18" charset="0"/>
                <a:ea typeface="Times New Roman" panose="02020603050405020304" pitchFamily="18" charset="0"/>
                <a:cs typeface="Times New Roman" panose="02020603050405020304" pitchFamily="18" charset="0"/>
              </a:rPr>
              <a:t> some districts;</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number of blood tests for HIV in patients with TB is low due to some districts do not have a test kit;</a:t>
            </a:r>
          </a:p>
          <a:p>
            <a:pPr marL="457200" lvl="0" indent="-457200">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DHIS2 q</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uarterly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reporting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is not timely</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and entering patients’ data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(TB Tracker) is delayed;</a:t>
            </a:r>
            <a:endParaRPr lang="en-US" sz="2200" dirty="0">
              <a:latin typeface="Times New Roman" panose="02020603050405020304" pitchFamily="18" charset="0"/>
              <a:cs typeface="Times New Roman" panose="02020603050405020304" pitchFamily="18" charset="0"/>
            </a:endParaRP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Budget for health education and IEC materials is limited;</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patients have lost follow-up and do not receive the services as scheduled;</a:t>
            </a:r>
          </a:p>
          <a:p>
            <a:pPr marL="457200" lvl="0" indent="-4572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preparation of budget plans for the implementation of activities at district level was delayed and this caused the budget expenditures have not achieved as planned;</a:t>
            </a:r>
          </a:p>
        </p:txBody>
      </p:sp>
    </p:spTree>
    <p:extLst>
      <p:ext uri="{BB962C8B-B14F-4D97-AF65-F5344CB8AC3E}">
        <p14:creationId xmlns:p14="http://schemas.microsoft.com/office/powerpoint/2010/main" val="1744621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Key Issues (Cont.)</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1219200"/>
            <a:ext cx="8382000" cy="5410200"/>
          </a:xfrm>
        </p:spPr>
        <p:txBody>
          <a:bodyPr>
            <a:noAutofit/>
          </a:bodyPr>
          <a:lstStyle/>
          <a:p>
            <a:pPr marL="628650" indent="-514350">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Difficulty access to remote patients, patients do not come to receive the drugs by themselves and some do not cooperate in treatment;</a:t>
            </a:r>
          </a:p>
          <a:p>
            <a:pPr marL="628650" indent="-51435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Health Center level: Due to the outbreak of Covid19,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the samples could not be delivered in some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quarters;</a:t>
            </a:r>
          </a:p>
          <a:p>
            <a:pPr marL="628650" indent="-51435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Hard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Khib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 No budget and no sputum delivery for testing since early 2022</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No supervision conducted by the TB units from district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and provincial level since 2018;</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514350">
              <a:spcBef>
                <a:spcPts val="1800"/>
              </a:spcBef>
              <a:buFont typeface="Wingdings" panose="05000000000000000000" pitchFamily="2" charset="2"/>
              <a:buChar char="§"/>
            </a:pP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Nay</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ang</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 No TB Poster and medication record is not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followed the technical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manual;</a:t>
            </a:r>
          </a:p>
          <a:p>
            <a:pPr marL="628650" indent="-514350">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Num </a:t>
            </a: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Thouam</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Health Center</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some patients do not cooperate during the treatment and can not be contacted at the scheduled time.</a:t>
            </a:r>
          </a:p>
          <a:p>
            <a:pPr marL="457200" lvl="0" indent="-4572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7106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381000" y="228600"/>
            <a:ext cx="8229600" cy="685800"/>
          </a:xfrm>
        </p:spPr>
        <p:txBody>
          <a:bodyPr>
            <a:normAutofit/>
          </a:bodyPr>
          <a:lstStyle/>
          <a:p>
            <a:pPr marL="0" lvl="0" indent="0" algn="thaiDist">
              <a:buNone/>
            </a:pPr>
            <a:r>
              <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rPr>
              <a:t>3. </a:t>
            </a: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Malaria Program</a:t>
            </a:r>
            <a:endPar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152400" y="914400"/>
            <a:ext cx="8763000" cy="5715000"/>
          </a:xfrm>
        </p:spPr>
        <p:txBody>
          <a:bodyPr>
            <a:noAutofit/>
          </a:bodyPr>
          <a:lstStyle/>
          <a:p>
            <a:pPr marL="0" lvl="0" indent="0">
              <a:spcBef>
                <a:spcPts val="1800"/>
              </a:spcBef>
              <a:buNone/>
            </a:pPr>
            <a:r>
              <a:rPr lang="en-US" sz="2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a:t>
            </a:r>
            <a:endParaRPr lang="lo-LA" sz="2200" dirty="0">
              <a:effectLst/>
              <a:latin typeface="Times New Roman" panose="02020603050405020304" pitchFamily="18" charset="0"/>
              <a:ea typeface="Times New Roman" panose="02020603050405020304" pitchFamily="18" charset="0"/>
              <a:cs typeface="Phetsarath OT" panose="02000500000000000000" pitchFamily="2" charset="0"/>
            </a:endParaRPr>
          </a:p>
          <a:p>
            <a:pPr marL="346075" lvl="0" indent="-290513">
              <a:spcBef>
                <a:spcPts val="1800"/>
              </a:spcBef>
              <a:buFont typeface="Wingdings" panose="05000000000000000000" pitchFamily="2" charset="2"/>
              <a:buChar char="§"/>
              <a:tabLst>
                <a:tab pos="2914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Malaria control program are funded by the government and the Global Fund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n implementing the activities, and have the network from the provincial to the health center levels and target villages; </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6075" lvl="0" indent="-290513">
              <a:spcBef>
                <a:spcPts val="1800"/>
              </a:spcBef>
              <a:buFont typeface="Wingdings" panose="05000000000000000000" pitchFamily="2" charset="2"/>
              <a:buChar char="§"/>
              <a:tabLst>
                <a:tab pos="2914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Malaria Control Program is supported by the PSI/PMI</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for Malaria elimination preparation from the provincial to health centers;</a:t>
            </a:r>
            <a:endParaRPr lang="lo-LA"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6075" lvl="0" indent="-290513">
              <a:spcBef>
                <a:spcPts val="1800"/>
              </a:spcBef>
              <a:buFont typeface="Wingdings" panose="05000000000000000000" pitchFamily="2" charset="2"/>
              <a:buChar char="§"/>
              <a:tabLst>
                <a:tab pos="2914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national program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regularly supplies blood test kits and drugs to the province, districts, health centers and villages zone 3;</a:t>
            </a:r>
          </a:p>
          <a:p>
            <a:pPr marL="346075" lvl="0" indent="-290513">
              <a:spcBef>
                <a:spcPts val="1800"/>
              </a:spcBef>
              <a:buFont typeface="Wingdings" panose="05000000000000000000" pitchFamily="2" charset="2"/>
              <a:buChar char="§"/>
              <a:tabLst>
                <a:tab pos="291465"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L</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ast 5 years, the infection rate of malaria has decreased throughout the province and since 2021 there is no malaria case has been reported;</a:t>
            </a:r>
          </a:p>
          <a:p>
            <a:pPr marL="346075" lvl="0" indent="-290513">
              <a:spcBef>
                <a:spcPts val="1800"/>
              </a:spcBef>
              <a:buFont typeface="Wingdings" panose="05000000000000000000" pitchFamily="2" charset="2"/>
              <a:buChar char="§"/>
              <a:tabLst>
                <a:tab pos="291465"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The technical and financial reports at provincial</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district and health centers levels are regularly submitted monthly, quarterly and annually;</a:t>
            </a:r>
          </a:p>
          <a:p>
            <a:pPr marL="457200" lvl="0" indent="-4572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222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85EB1-74A1-408B-96A9-80EAE9B8C618}"/>
              </a:ext>
            </a:extLst>
          </p:cNvPr>
          <p:cNvSpPr>
            <a:spLocks noGrp="1"/>
          </p:cNvSpPr>
          <p:nvPr>
            <p:ph type="title"/>
          </p:nvPr>
        </p:nvSpPr>
        <p:spPr/>
        <p:txBody>
          <a:bodyPr>
            <a:normAutofit/>
          </a:bodyPr>
          <a:lstStyle/>
          <a:p>
            <a:pPr>
              <a:lnSpc>
                <a:spcPct val="150000"/>
              </a:lnSpc>
            </a:pPr>
            <a:r>
              <a:rPr lang="en-US" sz="3200" b="1" dirty="0">
                <a:solidFill>
                  <a:srgbClr val="0070C0"/>
                </a:solidFill>
                <a:latin typeface="Times New Roman" panose="02020603050405020304" pitchFamily="18" charset="0"/>
                <a:cs typeface="Times New Roman" panose="02020603050405020304" pitchFamily="18" charset="0"/>
              </a:rPr>
              <a:t>Participants</a:t>
            </a:r>
            <a:r>
              <a:rPr lang="lo-LA" sz="3200" b="1" dirty="0">
                <a:solidFill>
                  <a:srgbClr val="0070C0"/>
                </a:solidFill>
                <a:latin typeface="Times New Roman" panose="02020603050405020304" pitchFamily="18" charset="0"/>
                <a:cs typeface="Phetsarath OT" panose="02000500000000000000" pitchFamily="2" charset="0"/>
              </a:rPr>
              <a:t>: </a:t>
            </a:r>
            <a:endParaRPr lang="en-US" sz="3200" b="1"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83FB284-B769-4D8D-9C08-6FA0E5DF79C2}"/>
              </a:ext>
            </a:extLst>
          </p:cNvPr>
          <p:cNvSpPr>
            <a:spLocks noGrp="1"/>
          </p:cNvSpPr>
          <p:nvPr>
            <p:ph idx="1"/>
          </p:nvPr>
        </p:nvSpPr>
        <p:spPr>
          <a:xfrm>
            <a:off x="457200" y="1600200"/>
            <a:ext cx="8229600" cy="4724400"/>
          </a:xfrm>
        </p:spPr>
        <p:txBody>
          <a:bodyPr>
            <a:noAutofit/>
          </a:bodyPr>
          <a:lstStyle/>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CCM Oversight Committee;</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Director of Center of HIV /AIDS and STI (CHAS);</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Department of Communicable Disease Control (CDC);</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CCM (Private Sector);</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CCM (Civil Society Organization);</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National Tuberculosis Center (NTC);</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Center for Malaria Parasitology and Entomology (CMPE);</a:t>
            </a: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a:t>
            </a:r>
            <a:r>
              <a:rPr lang="en-US"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USCDC</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Representative of CCM Secretariat.</a:t>
            </a:r>
          </a:p>
        </p:txBody>
      </p:sp>
    </p:spTree>
    <p:extLst>
      <p:ext uri="{BB962C8B-B14F-4D97-AF65-F5344CB8AC3E}">
        <p14:creationId xmlns:p14="http://schemas.microsoft.com/office/powerpoint/2010/main" val="252460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304800"/>
            <a:ext cx="8229600" cy="620751"/>
          </a:xfrm>
        </p:spPr>
        <p:txBody>
          <a:bodyPr>
            <a:normAutofit/>
          </a:bodyPr>
          <a:lstStyle/>
          <a:p>
            <a:pPr marL="0" lvl="0" indent="0">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Achievements (Cont.)</a:t>
            </a:r>
            <a:endParaRPr lang="lo-LA" sz="3200" dirty="0">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0" y="914400"/>
            <a:ext cx="8991600" cy="5791200"/>
          </a:xfrm>
        </p:spPr>
        <p:txBody>
          <a:bodyPr>
            <a:noAutofit/>
          </a:bodyPr>
          <a:lstStyle/>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DHIS2 system has been used for reporting at provincial and district level;</a:t>
            </a:r>
          </a:p>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the provincial, district and facility service levels have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been regularly trained on case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management, vector control, reporting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outbreak</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and equipment supplies in DHIS2 systems;</a:t>
            </a:r>
          </a:p>
          <a:p>
            <a:pPr marL="512763" lvl="0" indent="-401638">
              <a:spcBef>
                <a:spcPts val="1800"/>
              </a:spcBef>
              <a:buFont typeface="Wingdings" panose="05000000000000000000" pitchFamily="2" charset="2"/>
              <a:buChar char="§"/>
              <a:tabLst>
                <a:tab pos="512763" algn="l"/>
              </a:tabLst>
            </a:pPr>
            <a:r>
              <a:rPr lang="en-US" sz="2200" dirty="0">
                <a:latin typeface="Times New Roman" panose="02020603050405020304" pitchFamily="18" charset="0"/>
                <a:ea typeface="Phetsarath OT" panose="02000500000000000000" pitchFamily="2" charset="0"/>
                <a:cs typeface="Times New Roman" panose="02020603050405020304" pitchFamily="18" charset="0"/>
              </a:rPr>
              <a:t>CMPE plans to recruit and select a RAI3E project finance staff to be in charge of Malaria work in </a:t>
            </a:r>
            <a:r>
              <a:rPr lang="en-US" sz="2200" dirty="0" err="1">
                <a:latin typeface="Times New Roman" panose="02020603050405020304" pitchFamily="18" charset="0"/>
                <a:ea typeface="Phetsarath OT" panose="02000500000000000000" pitchFamily="2" charset="0"/>
                <a:cs typeface="Times New Roman" panose="02020603050405020304" pitchFamily="18" charset="0"/>
              </a:rPr>
              <a:t>Luang</a:t>
            </a:r>
            <a:r>
              <a:rPr lang="en-US" sz="2200" dirty="0">
                <a:latin typeface="Times New Roman" panose="02020603050405020304" pitchFamily="18" charset="0"/>
                <a:ea typeface="Phetsarath OT" panose="02000500000000000000" pitchFamily="2" charset="0"/>
                <a:cs typeface="Times New Roman" panose="02020603050405020304" pitchFamily="18" charset="0"/>
              </a:rPr>
              <a:t> Prabang in order to better utilize the budget in the province;</a:t>
            </a:r>
          </a:p>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Fully supply anti-malaria drugs and test kits for Malaria to service facilities;</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 2022, the districts and health centers received budgets for submitting the reports;</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facilit</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ies received the</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updated Diagnostic and Treatment Guidelines</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512763" lvl="0" indent="-401638">
              <a:spcBef>
                <a:spcPts val="1800"/>
              </a:spcBef>
              <a:buFont typeface="Wingdings" panose="05000000000000000000" pitchFamily="2" charset="2"/>
              <a:buChar char="§"/>
              <a:tabLst>
                <a:tab pos="512763"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Integrated Malaria activities with the other diseases;</a:t>
            </a:r>
          </a:p>
          <a:p>
            <a:pPr marL="457200" lvl="0" indent="-4572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1800"/>
              </a:spcBef>
              <a:buFont typeface="+mj-lt"/>
              <a:buAutoNum type="arabicPeriod" startAt="8"/>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017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3048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Issues</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152400" y="914400"/>
            <a:ext cx="8839200" cy="5867400"/>
          </a:xfrm>
        </p:spPr>
        <p:txBody>
          <a:bodyPr>
            <a:noAutofit/>
          </a:bodyPr>
          <a:lstStyle/>
          <a:p>
            <a:pPr marL="346075" lvl="0" indent="-346075">
              <a:spcBef>
                <a:spcPts val="1800"/>
              </a:spcBef>
              <a:buFont typeface="Wingdings" panose="05000000000000000000" pitchFamily="2" charset="2"/>
              <a:buChar char="§"/>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Blood tests for malaria do not follow the national treatment guidelines because the number of blood tests is still very low if compared to the number of patients who come to the service according to the out-patient record;</a:t>
            </a:r>
          </a:p>
          <a:p>
            <a:pPr marL="346075" lvl="0" indent="-346075">
              <a:spcBef>
                <a:spcPts val="1800"/>
              </a:spcBef>
              <a:buFont typeface="Wingdings" panose="05000000000000000000" pitchFamily="2" charset="2"/>
              <a:buChar char="§"/>
              <a:tabLst>
                <a:tab pos="291465"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Difficulty in data collection of migrants;</a:t>
            </a:r>
          </a:p>
          <a:p>
            <a:pPr marL="346075" lvl="0" indent="-346075">
              <a:spcBef>
                <a:spcPts val="1800"/>
              </a:spcBef>
              <a:buFont typeface="Wingdings" panose="05000000000000000000" pitchFamily="2" charset="2"/>
              <a:buChar char="§"/>
              <a:tabLst>
                <a:tab pos="291465"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Technical knowledge and project management of technical staff is limited;</a:t>
            </a:r>
          </a:p>
          <a:p>
            <a:pPr marL="346075" lvl="0" indent="-346075">
              <a:spcBef>
                <a:spcPts val="1800"/>
              </a:spcBef>
              <a:buFont typeface="Wingdings" panose="05000000000000000000" pitchFamily="2" charset="2"/>
              <a:buChar char="§"/>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The preparation of budget plans for the implementation of activities at the district level was delayed and this caused the budget expenditures not achieve the plan</a:t>
            </a:r>
            <a:r>
              <a:rPr lang="en-US" sz="2100" dirty="0">
                <a:latin typeface="Times New Roman" panose="02020603050405020304" pitchFamily="18" charset="0"/>
                <a:ea typeface="Times New Roman" panose="02020603050405020304" pitchFamily="18" charset="0"/>
                <a:cs typeface="Times New Roman" panose="02020603050405020304" pitchFamily="18" charset="0"/>
              </a:rPr>
              <a:t>ned</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346075" lvl="0" indent="-346075">
              <a:spcBef>
                <a:spcPts val="1800"/>
              </a:spcBef>
              <a:buFont typeface="Wingdings" panose="05000000000000000000" pitchFamily="2" charset="2"/>
              <a:buChar char="§"/>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Implementation at the district level was delayed due to the difficulty of withdrawing cash in some districts which do not have the specific bank account. It has to wait withdrawing the budget with other budget line;</a:t>
            </a:r>
            <a:endParaRPr lang="lo-LA" sz="2100" dirty="0">
              <a:effectLst/>
              <a:latin typeface="Times New Roman" panose="02020603050405020304" pitchFamily="18" charset="0"/>
              <a:ea typeface="Times New Roman" panose="02020603050405020304" pitchFamily="18" charset="0"/>
              <a:cs typeface="Phetsarath OT" panose="02000500000000000000" pitchFamily="2" charset="0"/>
            </a:endParaRPr>
          </a:p>
          <a:p>
            <a:pPr marL="346075" indent="-346075">
              <a:spcBef>
                <a:spcPts val="1800"/>
              </a:spcBef>
              <a:buFont typeface="Wingdings" panose="05000000000000000000" pitchFamily="2" charset="2"/>
              <a:buChar char="§"/>
            </a:pPr>
            <a:r>
              <a:rPr lang="en-US" sz="2100" dirty="0">
                <a:latin typeface="Times New Roman" panose="02020603050405020304" pitchFamily="18" charset="0"/>
                <a:ea typeface="Times New Roman" panose="02020603050405020304" pitchFamily="18" charset="0"/>
                <a:cs typeface="Times New Roman" panose="02020603050405020304" pitchFamily="18" charset="0"/>
              </a:rPr>
              <a:t>Staffs at district</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and health center level are frequently replacement, one staff is responsible for many duties that caused delaying the implementation of malaria activities and summarizing reports (some months);</a:t>
            </a:r>
          </a:p>
          <a:p>
            <a:pPr marL="342900" lvl="0" indent="-342900">
              <a:spcBef>
                <a:spcPts val="1800"/>
              </a:spcBef>
              <a:buFont typeface="+mj-lt"/>
              <a:buAutoNum type="arabicPeriod"/>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864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Key Issues (Cont.)</a:t>
            </a:r>
            <a:endParaRPr lang="lo-LA" sz="3200" b="1" dirty="0">
              <a:solidFill>
                <a:srgbClr val="0070C0"/>
              </a:solidFill>
              <a:effectLst/>
              <a:latin typeface="Phetsarath OT" panose="02000500000000000000" pitchFamily="2"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1219200"/>
            <a:ext cx="8382000" cy="5410200"/>
          </a:xfrm>
        </p:spPr>
        <p:txBody>
          <a:bodyPr>
            <a:noAutofit/>
          </a:bodyPr>
          <a:lstStyle/>
          <a:p>
            <a:pPr marL="512763"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Reporting budget expenditures on implementation of activities at the district level is delayed, sometimes erroneous, so it takes long time to correct;</a:t>
            </a:r>
          </a:p>
          <a:p>
            <a:pPr marL="512763"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project regulations have updated the financial documents, causing difficult to summarize the report, which may be a problem in preparing the documents to be included in the summary of activities (problems when preparing documents for the auditors) from different partners;</a:t>
            </a:r>
          </a:p>
          <a:p>
            <a:pPr marL="512763"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Provincial project finance officer has been relocated that makes the process of coordinating expenditures and budgeting difficult;</a:t>
            </a:r>
          </a:p>
          <a:p>
            <a:pPr marL="512763" lvl="0" indent="-401638">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Hard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Khib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Health Center,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Ngoi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District: Malaria drugs are expired. The technical staffs at the health center are replaced, the new recruits have not yet been trained.</a:t>
            </a:r>
          </a:p>
        </p:txBody>
      </p:sp>
    </p:spTree>
    <p:extLst>
      <p:ext uri="{BB962C8B-B14F-4D97-AF65-F5344CB8AC3E}">
        <p14:creationId xmlns:p14="http://schemas.microsoft.com/office/powerpoint/2010/main" val="2382939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4572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Overal</a:t>
            </a:r>
            <a:r>
              <a:rPr lang="en-US" sz="3200" b="1" dirty="0">
                <a:solidFill>
                  <a:srgbClr val="0070C0"/>
                </a:solidFill>
                <a:latin typeface="Times New Roman" panose="02020603050405020304" pitchFamily="18" charset="0"/>
                <a:ea typeface="Arial Unicode MS"/>
                <a:cs typeface="Times New Roman" panose="02020603050405020304" pitchFamily="18" charset="0"/>
              </a:rPr>
              <a:t>l Key Achievements</a:t>
            </a:r>
            <a:endPar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1219200"/>
            <a:ext cx="8382000" cy="5410200"/>
          </a:xfrm>
        </p:spPr>
        <p:txBody>
          <a:bodyPr>
            <a:noAutofit/>
          </a:bodyPr>
          <a:lstStyle/>
          <a:p>
            <a:pPr marL="457200" lvl="0" indent="-346075">
              <a:spcBef>
                <a:spcPts val="1800"/>
              </a:spcBef>
              <a:buFont typeface="Wingdings" panose="05000000000000000000" pitchFamily="2" charset="2"/>
              <a:buChar char="§"/>
              <a:tabLst>
                <a:tab pos="228600" algn="l"/>
              </a:tabLst>
            </a:pPr>
            <a:r>
              <a:rPr lang="pt-BR" sz="2100" dirty="0">
                <a:effectLst/>
                <a:latin typeface="Times New Roman" panose="02020603050405020304" pitchFamily="18" charset="0"/>
                <a:ea typeface="Times New Roman" panose="02020603050405020304" pitchFamily="18" charset="0"/>
                <a:cs typeface="Times New Roman" panose="02020603050405020304" pitchFamily="18" charset="0"/>
              </a:rPr>
              <a:t>Under leadership from the provincial and district g</a:t>
            </a:r>
            <a:r>
              <a:rPr lang="pt-BR" sz="2100" dirty="0">
                <a:latin typeface="Times New Roman" panose="02020603050405020304" pitchFamily="18" charset="0"/>
                <a:ea typeface="Times New Roman" panose="02020603050405020304" pitchFamily="18" charset="0"/>
                <a:cs typeface="Times New Roman" panose="02020603050405020304" pitchFamily="18" charset="0"/>
              </a:rPr>
              <a:t>overnment</a:t>
            </a:r>
            <a:r>
              <a:rPr lang="pt-BR" sz="2100" dirty="0">
                <a:effectLst/>
                <a:latin typeface="Times New Roman" panose="02020603050405020304" pitchFamily="18" charset="0"/>
                <a:ea typeface="Times New Roman" panose="02020603050405020304" pitchFamily="18" charset="0"/>
                <a:cs typeface="Times New Roman" panose="02020603050405020304" pitchFamily="18" charset="0"/>
              </a:rPr>
              <a:t>, the projects were successfully implemented; </a:t>
            </a:r>
            <a:endParaRPr lang="en-US" sz="21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346075">
              <a:spcBef>
                <a:spcPts val="1800"/>
              </a:spcBef>
              <a:buFont typeface="Wingdings" panose="05000000000000000000" pitchFamily="2" charset="2"/>
              <a:buChar char="§"/>
              <a:tabLst>
                <a:tab pos="228600"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Received funding from the Global Fund, development partners and the government to implement the main activities of </a:t>
            </a:r>
            <a:r>
              <a:rPr lang="en-US" sz="2100" dirty="0">
                <a:latin typeface="Times New Roman" panose="02020603050405020304" pitchFamily="18" charset="0"/>
                <a:ea typeface="Times New Roman" panose="02020603050405020304" pitchFamily="18" charset="0"/>
                <a:cs typeface="Times New Roman" panose="02020603050405020304" pitchFamily="18" charset="0"/>
              </a:rPr>
              <a:t>each</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levels; </a:t>
            </a:r>
          </a:p>
          <a:p>
            <a:pPr marL="457200" lvl="0" indent="-346075">
              <a:spcBef>
                <a:spcPts val="1800"/>
              </a:spcBef>
              <a:buFont typeface="Wingdings" panose="05000000000000000000" pitchFamily="2" charset="2"/>
              <a:buChar char="§"/>
              <a:tabLst>
                <a:tab pos="228600"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The three-disease program also has multi-stakeholder collaboration and response;</a:t>
            </a:r>
          </a:p>
          <a:p>
            <a:pPr marL="457200" lvl="0" indent="-346075">
              <a:spcBef>
                <a:spcPts val="1800"/>
              </a:spcBef>
              <a:buFont typeface="Wingdings" panose="05000000000000000000" pitchFamily="2" charset="2"/>
              <a:buChar char="§"/>
              <a:tabLst>
                <a:tab pos="228600" algn="l"/>
              </a:tabLst>
            </a:pPr>
            <a:r>
              <a:rPr lang="en-US" sz="2100" dirty="0">
                <a:latin typeface="Times New Roman" panose="02020603050405020304" pitchFamily="18" charset="0"/>
                <a:ea typeface="Times New Roman" panose="02020603050405020304" pitchFamily="18" charset="0"/>
                <a:cs typeface="Times New Roman" panose="02020603050405020304" pitchFamily="18" charset="0"/>
              </a:rPr>
              <a:t>Available management project g</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uidelines and equipment to run the project;</a:t>
            </a:r>
          </a:p>
          <a:p>
            <a:pPr marL="457200" lvl="0" indent="-346075">
              <a:spcBef>
                <a:spcPts val="1800"/>
              </a:spcBef>
              <a:buFont typeface="Wingdings" panose="05000000000000000000" pitchFamily="2" charset="2"/>
              <a:buChar char="§"/>
              <a:tabLst>
                <a:tab pos="228600"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Health care provider  and stake holder had been train on technical;</a:t>
            </a:r>
          </a:p>
          <a:p>
            <a:pPr marL="457200" lvl="0" indent="-346075">
              <a:spcBef>
                <a:spcPts val="1800"/>
              </a:spcBef>
              <a:buFont typeface="Wingdings" panose="05000000000000000000" pitchFamily="2" charset="2"/>
              <a:buChar char="§"/>
              <a:tabLst>
                <a:tab pos="228600"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Data collection and report through one channel ( DHIS2 );</a:t>
            </a:r>
          </a:p>
          <a:p>
            <a:pPr marL="457200" lvl="0" indent="-346075">
              <a:spcBef>
                <a:spcPts val="1800"/>
              </a:spcBef>
              <a:buFont typeface="Wingdings" panose="05000000000000000000" pitchFamily="2" charset="2"/>
              <a:buChar char="§"/>
              <a:tabLst>
                <a:tab pos="228600" algn="l"/>
              </a:tabLst>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Overall, the three programs have been achieved the targets and indicators. </a:t>
            </a:r>
          </a:p>
          <a:p>
            <a:pPr marL="457200" lvl="0" indent="-346075">
              <a:spcBef>
                <a:spcPts val="1800"/>
              </a:spcBef>
              <a:buFont typeface="Wingdings" panose="05000000000000000000" pitchFamily="2" charset="2"/>
              <a:buChar char="§"/>
              <a:tabLst>
                <a:tab pos="228600" algn="l"/>
              </a:tabLst>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155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78396-D669-4120-8E2F-7A1CF0012FEC}"/>
              </a:ext>
            </a:extLst>
          </p:cNvPr>
          <p:cNvSpPr>
            <a:spLocks noGrp="1"/>
          </p:cNvSpPr>
          <p:nvPr>
            <p:ph type="title"/>
          </p:nvPr>
        </p:nvSpPr>
        <p:spPr>
          <a:xfrm>
            <a:off x="457200" y="228600"/>
            <a:ext cx="8229600" cy="685800"/>
          </a:xfrm>
        </p:spPr>
        <p:txBody>
          <a:bodyPr>
            <a:normAutofit/>
          </a:bodyPr>
          <a:lstStyle/>
          <a:p>
            <a:pPr marL="0" lvl="0" indent="0" algn="thaiDist">
              <a:buNone/>
            </a:pPr>
            <a:r>
              <a:rPr lang="en-US" sz="3200" b="1" dirty="0">
                <a:solidFill>
                  <a:srgbClr val="0070C0"/>
                </a:solidFill>
                <a:effectLst/>
                <a:latin typeface="Times New Roman" panose="02020603050405020304" pitchFamily="18" charset="0"/>
                <a:ea typeface="Arial Unicode MS"/>
                <a:cs typeface="Times New Roman" panose="02020603050405020304" pitchFamily="18" charset="0"/>
              </a:rPr>
              <a:t>Overal</a:t>
            </a:r>
            <a:r>
              <a:rPr lang="en-US" sz="3200" b="1" dirty="0">
                <a:solidFill>
                  <a:srgbClr val="0070C0"/>
                </a:solidFill>
                <a:latin typeface="Times New Roman" panose="02020603050405020304" pitchFamily="18" charset="0"/>
                <a:ea typeface="Arial Unicode MS"/>
                <a:cs typeface="Times New Roman" panose="02020603050405020304" pitchFamily="18" charset="0"/>
              </a:rPr>
              <a:t>l Key Issues</a:t>
            </a:r>
            <a:endParaRPr lang="lo-LA" sz="32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68DF4B5A-69EA-4311-B9EA-51A1B193743C}"/>
              </a:ext>
            </a:extLst>
          </p:cNvPr>
          <p:cNvSpPr>
            <a:spLocks noGrp="1"/>
          </p:cNvSpPr>
          <p:nvPr>
            <p:ph idx="1"/>
          </p:nvPr>
        </p:nvSpPr>
        <p:spPr>
          <a:xfrm>
            <a:off x="304800" y="838200"/>
            <a:ext cx="8534400" cy="5638800"/>
          </a:xfrm>
        </p:spPr>
        <p:txBody>
          <a:bodyPr>
            <a:noAutofit/>
          </a:bodyPr>
          <a:lstStyle/>
          <a:p>
            <a:pPr marL="401638" indent="-290513">
              <a:spcBef>
                <a:spcPts val="1800"/>
              </a:spcBef>
              <a:buFont typeface="Wingdings" panose="05000000000000000000" pitchFamily="2" charset="2"/>
              <a:buChar char="§"/>
              <a:tabLst>
                <a:tab pos="401638"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Insufficient Health care provider and always turnover;</a:t>
            </a:r>
          </a:p>
          <a:p>
            <a:pPr marL="401638" indent="-290513">
              <a:spcBef>
                <a:spcPts val="1800"/>
              </a:spcBef>
              <a:buFont typeface="Wingdings" panose="05000000000000000000" pitchFamily="2" charset="2"/>
              <a:buChar char="§"/>
              <a:tabLst>
                <a:tab pos="401638"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Some Health care provider, stake holder and volunteers are not yet fully trained skill of  3 diseases ( HIV, TB and Malaria );</a:t>
            </a:r>
          </a:p>
          <a:p>
            <a:pPr marL="401638" indent="-290513">
              <a:spcBef>
                <a:spcPts val="1800"/>
              </a:spcBef>
              <a:buFont typeface="Wingdings" panose="05000000000000000000" pitchFamily="2" charset="2"/>
              <a:buChar char="§"/>
              <a:tabLst>
                <a:tab pos="401638"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Limited and insufficient budget to run program especially HIV activities in district and Health center;</a:t>
            </a:r>
          </a:p>
          <a:p>
            <a:pPr marL="401638" indent="-290513">
              <a:spcBef>
                <a:spcPts val="1800"/>
              </a:spcBef>
              <a:buFont typeface="Wingdings" panose="05000000000000000000" pitchFamily="2" charset="2"/>
              <a:buChar char="§"/>
              <a:tabLst>
                <a:tab pos="401638" algn="l"/>
              </a:tabLst>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Insufficient vehicles and equipment to implement the activities;</a:t>
            </a:r>
          </a:p>
          <a:p>
            <a:pPr marL="401638" indent="-290513">
              <a:spcBef>
                <a:spcPts val="1800"/>
              </a:spcBef>
              <a:buFont typeface="Wingdings" panose="05000000000000000000" pitchFamily="2" charset="2"/>
              <a:buChar char="§"/>
              <a:tabLst>
                <a:tab pos="401638" algn="l"/>
              </a:tabLst>
            </a:pPr>
            <a:r>
              <a:rPr lang="pt-BR" sz="2000" dirty="0">
                <a:latin typeface="Times New Roman" panose="02020603050405020304" pitchFamily="18" charset="0"/>
                <a:ea typeface="Times New Roman" panose="02020603050405020304" pitchFamily="18" charset="0"/>
                <a:cs typeface="Times New Roman" panose="02020603050405020304" pitchFamily="18" charset="0"/>
              </a:rPr>
              <a:t>Intergration and cooperation from provincial, district and health center is not good enough;</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01638" indent="-290513">
              <a:spcBef>
                <a:spcPts val="1800"/>
              </a:spcBef>
              <a:buFont typeface="Wingdings" panose="05000000000000000000" pitchFamily="2" charset="2"/>
              <a:buChar char="§"/>
              <a:tabLst>
                <a:tab pos="401638"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P</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atients are poor and living far from the treatment facilities is hard to access for the treatment service;</a:t>
            </a:r>
          </a:p>
          <a:p>
            <a:pPr marL="401638" indent="-290513">
              <a:spcBef>
                <a:spcPts val="1800"/>
              </a:spcBef>
              <a:buFont typeface="Wingdings" panose="05000000000000000000" pitchFamily="2" charset="2"/>
              <a:buChar char="§"/>
              <a:tabLst>
                <a:tab pos="401638"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Monitoring and evaluation from each level is not regular;</a:t>
            </a:r>
          </a:p>
          <a:p>
            <a:pPr marL="401638" indent="-290513">
              <a:spcBef>
                <a:spcPts val="1800"/>
              </a:spcBef>
              <a:buFont typeface="Wingdings" panose="05000000000000000000" pitchFamily="2" charset="2"/>
              <a:buChar char="§"/>
              <a:tabLst>
                <a:tab pos="401638"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Data collection and report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through DHIS2 has been some difficulty  do to internet and the system is not yet complete.</a:t>
            </a:r>
          </a:p>
        </p:txBody>
      </p:sp>
    </p:spTree>
    <p:extLst>
      <p:ext uri="{BB962C8B-B14F-4D97-AF65-F5344CB8AC3E}">
        <p14:creationId xmlns:p14="http://schemas.microsoft.com/office/powerpoint/2010/main" val="3737749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3220-DCEE-44F2-90B9-93B236BA65B2}"/>
              </a:ext>
            </a:extLst>
          </p:cNvPr>
          <p:cNvSpPr>
            <a:spLocks noGrp="1"/>
          </p:cNvSpPr>
          <p:nvPr>
            <p:ph type="title"/>
          </p:nvPr>
        </p:nvSpPr>
        <p:spPr>
          <a:xfrm>
            <a:off x="457200" y="381000"/>
            <a:ext cx="8229600" cy="762000"/>
          </a:xfrm>
        </p:spPr>
        <p:txBody>
          <a:bodyPr>
            <a:normAutofit/>
          </a:bodyPr>
          <a:lstStyle/>
          <a:p>
            <a:r>
              <a:rPr lang="en-US" sz="3200" b="1" dirty="0">
                <a:solidFill>
                  <a:srgbClr val="0070C0"/>
                </a:solidFill>
                <a:effectLst/>
                <a:latin typeface="Times New Roman" panose="02020603050405020304" pitchFamily="18" charset="0"/>
                <a:ea typeface="Arial Unicode MS"/>
              </a:rPr>
              <a:t>Overall Proposal of the local partners</a:t>
            </a:r>
            <a:endParaRPr lang="en-US" sz="3200" dirty="0">
              <a:solidFill>
                <a:srgbClr val="0070C0"/>
              </a:solidFill>
            </a:endParaRPr>
          </a:p>
        </p:txBody>
      </p:sp>
      <p:sp>
        <p:nvSpPr>
          <p:cNvPr id="3" name="Content Placeholder 2">
            <a:extLst>
              <a:ext uri="{FF2B5EF4-FFF2-40B4-BE49-F238E27FC236}">
                <a16:creationId xmlns:a16="http://schemas.microsoft.com/office/drawing/2014/main" id="{B8F75340-38A5-49B6-A782-0818499DC24A}"/>
              </a:ext>
            </a:extLst>
          </p:cNvPr>
          <p:cNvSpPr>
            <a:spLocks noGrp="1"/>
          </p:cNvSpPr>
          <p:nvPr>
            <p:ph idx="1"/>
          </p:nvPr>
        </p:nvSpPr>
        <p:spPr>
          <a:xfrm>
            <a:off x="457200" y="1066800"/>
            <a:ext cx="8229600" cy="5486400"/>
          </a:xfrm>
        </p:spPr>
        <p:txBody>
          <a:bodyPr>
            <a:noAutofit/>
          </a:bodyPr>
          <a:lstStyle/>
          <a:p>
            <a:pPr marL="342900" lvl="0" indent="-342900">
              <a:spcBef>
                <a:spcPts val="1800"/>
              </a:spcBef>
              <a:spcAft>
                <a:spcPts val="800"/>
              </a:spcAft>
              <a:buFont typeface="+mj-lt"/>
              <a:buAutoNum type="arabicPeriod"/>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Request to support staff for implementing program in some unit;</a:t>
            </a:r>
          </a:p>
          <a:p>
            <a:pPr marL="342900" lvl="0" indent="-342900">
              <a:spcBef>
                <a:spcPts val="1800"/>
              </a:spcBef>
              <a:spcAft>
                <a:spcPts val="800"/>
              </a:spcAft>
              <a:buFont typeface="+mj-lt"/>
              <a:buAutoNum type="arabicPeriod"/>
            </a:pPr>
            <a:r>
              <a:rPr lang="pt-BR" sz="2200" dirty="0">
                <a:latin typeface="Times New Roman" panose="02020603050405020304" pitchFamily="18" charset="0"/>
                <a:ea typeface="Arial Unicode MS"/>
                <a:cs typeface="Times New Roman" panose="02020603050405020304" pitchFamily="18" charset="0"/>
              </a:rPr>
              <a:t>Capacity building on technical including DHIS2 for staff in each level;</a:t>
            </a:r>
            <a:endParaRPr lang="en-US" sz="2200" dirty="0">
              <a:latin typeface="Times New Roman" panose="02020603050405020304" pitchFamily="18" charset="0"/>
              <a:ea typeface="Arial Unicode MS"/>
              <a:cs typeface="Times New Roman" panose="02020603050405020304" pitchFamily="18" charset="0"/>
            </a:endParaRPr>
          </a:p>
          <a:p>
            <a:pPr marL="342900" lvl="0" indent="-342900">
              <a:spcBef>
                <a:spcPts val="1800"/>
              </a:spcBef>
              <a:spcAft>
                <a:spcPts val="800"/>
              </a:spcAft>
              <a:buFont typeface="+mj-lt"/>
              <a:buAutoNum type="arabicPeriod"/>
            </a:pPr>
            <a:r>
              <a:rPr lang="en-US" sz="2200" dirty="0">
                <a:effectLst/>
                <a:latin typeface="Times New Roman" panose="02020603050405020304" pitchFamily="18" charset="0"/>
                <a:ea typeface="Arial Unicode MS"/>
                <a:cs typeface="Times New Roman" panose="02020603050405020304" pitchFamily="18" charset="0"/>
              </a:rPr>
              <a:t>Request budget to run the program activities;</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spcBef>
                <a:spcPts val="1800"/>
              </a:spcBef>
              <a:buFont typeface="+mj-lt"/>
              <a:buAutoNum type="arabicPeriod"/>
            </a:pPr>
            <a:r>
              <a:rPr lang="en-US" sz="2200" dirty="0">
                <a:effectLst/>
                <a:latin typeface="Times New Roman" panose="02020603050405020304" pitchFamily="18" charset="0"/>
                <a:ea typeface="Arial Unicode MS"/>
                <a:cs typeface="Times New Roman" panose="02020603050405020304" pitchFamily="18" charset="0"/>
              </a:rPr>
              <a:t>Request Ministry of Finance review DSA, travel rate…</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spcBef>
                <a:spcPts val="1800"/>
              </a:spcBef>
              <a:spcAft>
                <a:spcPts val="800"/>
              </a:spcAft>
              <a:buFont typeface="+mj-lt"/>
              <a:buAutoNum type="arabicPeriod"/>
            </a:pPr>
            <a:r>
              <a:rPr lang="en-US" sz="2200" dirty="0">
                <a:effectLst/>
                <a:latin typeface="Times New Roman" panose="02020603050405020304" pitchFamily="18" charset="0"/>
                <a:ea typeface="Arial Unicode MS"/>
                <a:cs typeface="Times New Roman" panose="02020603050405020304" pitchFamily="18" charset="0"/>
              </a:rPr>
              <a:t>Request for vehicle, moto bicycle, equipment, IEC material and reagent.</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spcBef>
                <a:spcPts val="1800"/>
              </a:spcBef>
              <a:spcAft>
                <a:spcPts val="800"/>
              </a:spcAft>
              <a:buFont typeface="+mj-lt"/>
              <a:buAutoNum type="arabicPeriod"/>
            </a:pPr>
            <a:r>
              <a:rPr lang="en-US" sz="2200" dirty="0">
                <a:effectLst/>
                <a:latin typeface="Times New Roman" panose="02020603050405020304" pitchFamily="18" charset="0"/>
                <a:ea typeface="Arial Unicode MS"/>
                <a:cs typeface="Times New Roman" panose="02020603050405020304" pitchFamily="18" charset="0"/>
              </a:rPr>
              <a:t>Strengthening internet system especially in Health center.</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5591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3220-DCEE-44F2-90B9-93B236BA65B2}"/>
              </a:ext>
            </a:extLst>
          </p:cNvPr>
          <p:cNvSpPr>
            <a:spLocks noGrp="1"/>
          </p:cNvSpPr>
          <p:nvPr>
            <p:ph type="title"/>
          </p:nvPr>
        </p:nvSpPr>
        <p:spPr>
          <a:xfrm>
            <a:off x="457200" y="228600"/>
            <a:ext cx="8229600" cy="762000"/>
          </a:xfrm>
        </p:spPr>
        <p:txBody>
          <a:bodyPr>
            <a:normAutofit/>
          </a:bodyPr>
          <a:lstStyle/>
          <a:p>
            <a:r>
              <a:rPr lang="en-US" sz="3200" b="1" dirty="0">
                <a:solidFill>
                  <a:srgbClr val="0070C0"/>
                </a:solidFill>
                <a:effectLst/>
                <a:latin typeface="Times New Roman" panose="02020603050405020304" pitchFamily="18" charset="0"/>
                <a:ea typeface="Arial Unicode MS"/>
              </a:rPr>
              <a:t>General Recommendations of the OFV Team</a:t>
            </a:r>
            <a:endParaRPr lang="en-US" sz="3200" dirty="0">
              <a:solidFill>
                <a:srgbClr val="0070C0"/>
              </a:solidFill>
            </a:endParaRPr>
          </a:p>
        </p:txBody>
      </p:sp>
      <p:sp>
        <p:nvSpPr>
          <p:cNvPr id="3" name="Content Placeholder 2">
            <a:extLst>
              <a:ext uri="{FF2B5EF4-FFF2-40B4-BE49-F238E27FC236}">
                <a16:creationId xmlns:a16="http://schemas.microsoft.com/office/drawing/2014/main" id="{B8F75340-38A5-49B6-A782-0818499DC24A}"/>
              </a:ext>
            </a:extLst>
          </p:cNvPr>
          <p:cNvSpPr>
            <a:spLocks noGrp="1"/>
          </p:cNvSpPr>
          <p:nvPr>
            <p:ph idx="1"/>
          </p:nvPr>
        </p:nvSpPr>
        <p:spPr>
          <a:xfrm>
            <a:off x="304800" y="914400"/>
            <a:ext cx="8610600" cy="5867400"/>
          </a:xfrm>
        </p:spPr>
        <p:txBody>
          <a:bodyPr>
            <a:noAutofit/>
          </a:bodyPr>
          <a:lstStyle/>
          <a:p>
            <a:pPr marL="0" indent="0">
              <a:spcBef>
                <a:spcPts val="1800"/>
              </a:spcBef>
              <a:buNone/>
            </a:pPr>
            <a:r>
              <a:rPr lang="en-US"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Provincial Level</a:t>
            </a:r>
            <a:r>
              <a:rPr lang="lo-LA" sz="2000" b="1" dirty="0">
                <a:solidFill>
                  <a:srgbClr val="0070C0"/>
                </a:solidFill>
                <a:effectLst/>
                <a:latin typeface="Times New Roman" panose="02020603050405020304" pitchFamily="18" charset="0"/>
                <a:ea typeface="Times New Roman" panose="02020603050405020304" pitchFamily="18" charset="0"/>
                <a:cs typeface="Phetsarath OT" panose="02000500000000000000" pitchFamily="2" charset="0"/>
              </a:rPr>
              <a:t>:</a:t>
            </a:r>
            <a:endParaRPr lang="en-US" sz="20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457200">
              <a:spcBef>
                <a:spcPts val="1800"/>
              </a:spcBef>
              <a:buFont typeface="+mj-lt"/>
              <a:buAutoNum type="arabicPeriod"/>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Get advice and report implementation result, strengths, weaknesses to Provincial Health office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lvl="0" indent="-457200">
              <a:spcBef>
                <a:spcPts val="1800"/>
              </a:spcBef>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Strengthening integration and collaboration between unit and partner concern districts and Health centers;</a:t>
            </a:r>
          </a:p>
          <a:p>
            <a:pPr marL="457200" lvl="0" indent="-457200">
              <a:spcBef>
                <a:spcPts val="1800"/>
              </a:spcBef>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Orientation workshop to explained</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more details activities to run the program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lvl="0" indent="-457200">
              <a:spcBef>
                <a:spcPts val="1800"/>
              </a:spcBef>
              <a:buFont typeface="+mj-lt"/>
              <a:buAutoNum type="arabicPeriod"/>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Prepare detail work plan and share responsibility with unit and institution concern;</a:t>
            </a:r>
          </a:p>
          <a:p>
            <a:pPr marL="457200" lvl="0" indent="-457200">
              <a:spcBef>
                <a:spcPts val="1800"/>
              </a:spcBef>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Capacity building, integration, collaboration for staff and partner concern;</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457200">
              <a:spcBef>
                <a:spcPts val="1800"/>
              </a:spcBef>
              <a:buFont typeface="+mj-lt"/>
              <a:buAutoNum type="arabicPeriod"/>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Regularly monitoring and supervision districts and Health centers ;</a:t>
            </a:r>
          </a:p>
          <a:p>
            <a:pPr marL="457200" lvl="0" indent="-457200">
              <a:spcBef>
                <a:spcPts val="1800"/>
              </a:spcBef>
              <a:buFont typeface="+mj-lt"/>
              <a:buAutoNum type="arabicPeriod"/>
            </a:pPr>
            <a:r>
              <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Review, control and approve data in DHIS2 system regularly.</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457200">
              <a:spcBef>
                <a:spcPts val="1800"/>
              </a:spcBef>
              <a:buFont typeface="+mj-lt"/>
              <a:buAutoNum type="arabicPeriod"/>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3239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3220-DCEE-44F2-90B9-93B236BA65B2}"/>
              </a:ext>
            </a:extLst>
          </p:cNvPr>
          <p:cNvSpPr>
            <a:spLocks noGrp="1"/>
          </p:cNvSpPr>
          <p:nvPr>
            <p:ph type="title"/>
          </p:nvPr>
        </p:nvSpPr>
        <p:spPr>
          <a:xfrm>
            <a:off x="304800" y="228600"/>
            <a:ext cx="8229600" cy="762000"/>
          </a:xfrm>
        </p:spPr>
        <p:txBody>
          <a:bodyPr>
            <a:normAutofit/>
          </a:bodyPr>
          <a:lstStyle/>
          <a:p>
            <a:pPr marL="0" indent="0">
              <a:buNone/>
            </a:pP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District Level</a:t>
            </a:r>
            <a:endParaRPr lang="en-US" sz="3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8F75340-38A5-49B6-A782-0818499DC24A}"/>
              </a:ext>
            </a:extLst>
          </p:cNvPr>
          <p:cNvSpPr>
            <a:spLocks noGrp="1"/>
          </p:cNvSpPr>
          <p:nvPr>
            <p:ph idx="1"/>
          </p:nvPr>
        </p:nvSpPr>
        <p:spPr>
          <a:xfrm>
            <a:off x="228600" y="838200"/>
            <a:ext cx="8686800" cy="5791200"/>
          </a:xfrm>
        </p:spPr>
        <p:txBody>
          <a:bodyPr>
            <a:noAutofit/>
          </a:bodyPr>
          <a:lstStyle/>
          <a:p>
            <a:pPr marL="342900" indent="-342900">
              <a:spcBef>
                <a:spcPts val="1800"/>
              </a:spcBef>
              <a:buFont typeface="+mj-lt"/>
              <a:buAutoNum type="arabicPeriod"/>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Strengthening integration and collaboration between unit, partner concerns and Health centers;</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spcBef>
                <a:spcPts val="1800"/>
              </a:spcBef>
              <a:buFont typeface="+mj-lt"/>
              <a:buAutoNum type="arabicPeriod"/>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Prepare detail work plan and clear responsibility and submit to provincial for get approval with follow up work plans;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spcBef>
                <a:spcPts val="1800"/>
              </a:spcBef>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Clear TOR and clear responsibility;</a:t>
            </a:r>
          </a:p>
          <a:p>
            <a:pPr marL="342900" indent="-342900">
              <a:spcBef>
                <a:spcPts val="1800"/>
              </a:spcBef>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Monitoring and supervision Health center regularly;</a:t>
            </a:r>
          </a:p>
          <a:p>
            <a:pPr marL="342900" indent="-342900">
              <a:spcBef>
                <a:spcPts val="1800"/>
              </a:spcBef>
              <a:buFont typeface="+mj-lt"/>
              <a:buAutoNum type="arabicPeriod"/>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Report implementation result, strengths, weaknesses to Provincial Health office regularly; </a:t>
            </a:r>
          </a:p>
          <a:p>
            <a:pPr marL="342900" indent="-342900">
              <a:spcBef>
                <a:spcPts val="1800"/>
              </a:spcBef>
              <a:buFont typeface="+mj-lt"/>
              <a:buAutoNum type="arabicPeriod"/>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Data entry and report through DHIS2 system regularly and on time.</a:t>
            </a:r>
          </a:p>
          <a:p>
            <a:pPr marL="342900" indent="-342900">
              <a:spcBef>
                <a:spcPts val="1800"/>
              </a:spcBef>
              <a:buFont typeface="+mj-lt"/>
              <a:buAutoNum type="arabicPeriod"/>
            </a:pP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147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3220-DCEE-44F2-90B9-93B236BA65B2}"/>
              </a:ext>
            </a:extLst>
          </p:cNvPr>
          <p:cNvSpPr>
            <a:spLocks noGrp="1"/>
          </p:cNvSpPr>
          <p:nvPr>
            <p:ph type="title"/>
          </p:nvPr>
        </p:nvSpPr>
        <p:spPr>
          <a:xfrm>
            <a:off x="457200" y="381000"/>
            <a:ext cx="8229600" cy="762000"/>
          </a:xfrm>
        </p:spPr>
        <p:txBody>
          <a:bodyPr>
            <a:normAutofit/>
          </a:bodyPr>
          <a:lstStyle/>
          <a:p>
            <a:pPr marL="0" indent="0">
              <a:buNone/>
            </a:pPr>
            <a:r>
              <a:rPr lang="en-US" sz="32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Health Center Level</a:t>
            </a:r>
            <a:endParaRPr lang="en-US" sz="3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8F75340-38A5-49B6-A782-0818499DC24A}"/>
              </a:ext>
            </a:extLst>
          </p:cNvPr>
          <p:cNvSpPr>
            <a:spLocks noGrp="1"/>
          </p:cNvSpPr>
          <p:nvPr>
            <p:ph idx="1"/>
          </p:nvPr>
        </p:nvSpPr>
        <p:spPr>
          <a:xfrm>
            <a:off x="304800" y="1143000"/>
            <a:ext cx="8610600" cy="5486400"/>
          </a:xfrm>
        </p:spPr>
        <p:txBody>
          <a:bodyPr>
            <a:noAutofit/>
          </a:bodyPr>
          <a:lstStyle/>
          <a:p>
            <a:pPr marL="342900" lvl="0" indent="-342900">
              <a:spcBef>
                <a:spcPts val="1800"/>
              </a:spcBef>
              <a:buFont typeface="+mj-lt"/>
              <a:buAutoNum type="arabicPeriod"/>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Prepare detail action plan and submit to the district on a regular basis;</a:t>
            </a:r>
          </a:p>
          <a:p>
            <a:pPr marL="342900" lvl="0" indent="-342900">
              <a:spcBef>
                <a:spcPts val="180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Follow up on the approval of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action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plan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from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district;</a:t>
            </a:r>
          </a:p>
          <a:p>
            <a:pPr marL="342900" lvl="0" indent="-342900">
              <a:spcBef>
                <a:spcPts val="180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Integration and collaboration with unit and partner concern during implementation;</a:t>
            </a:r>
          </a:p>
          <a:p>
            <a:pPr marL="342900" indent="-342900">
              <a:spcBef>
                <a:spcPts val="1800"/>
              </a:spcBef>
              <a:buFont typeface="+mj-lt"/>
              <a:buAutoNum type="arabicPeriod"/>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Data entry and report through DHIS2 system regularly and on time.</a:t>
            </a:r>
          </a:p>
        </p:txBody>
      </p:sp>
    </p:spTree>
    <p:extLst>
      <p:ext uri="{BB962C8B-B14F-4D97-AF65-F5344CB8AC3E}">
        <p14:creationId xmlns:p14="http://schemas.microsoft.com/office/powerpoint/2010/main" val="99931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AB93-DB6C-4F9E-86B8-192C9B46CAD4}"/>
              </a:ext>
            </a:extLst>
          </p:cNvPr>
          <p:cNvSpPr>
            <a:spLocks noGrp="1"/>
          </p:cNvSpPr>
          <p:nvPr>
            <p:ph type="title"/>
          </p:nvPr>
        </p:nvSpPr>
        <p:spPr>
          <a:xfrm>
            <a:off x="457200" y="533400"/>
            <a:ext cx="8229600" cy="4953000"/>
          </a:xfrm>
        </p:spPr>
        <p:txBody>
          <a:bodyPr>
            <a:normAutofit/>
          </a:bodyPr>
          <a:lstStyle/>
          <a:p>
            <a:pPr algn="ctr"/>
            <a:r>
              <a:rPr lang="en-US" b="1" dirty="0">
                <a:solidFill>
                  <a:srgbClr val="0070C0"/>
                </a:solidFill>
                <a:latin typeface="Phetsarath OT" panose="02000500000000000000" pitchFamily="2" charset="0"/>
                <a:cs typeface="Phetsarath OT" panose="02000500000000000000" pitchFamily="2" charset="0"/>
              </a:rPr>
              <a:t>Providing Comments</a:t>
            </a:r>
            <a:br>
              <a:rPr lang="lo-LA" b="1" dirty="0">
                <a:solidFill>
                  <a:srgbClr val="0070C0"/>
                </a:solidFill>
                <a:latin typeface="Phetsarath OT" panose="02000500000000000000" pitchFamily="2" charset="0"/>
                <a:cs typeface="Phetsarath OT" panose="02000500000000000000" pitchFamily="2" charset="0"/>
              </a:rPr>
            </a:br>
            <a:br>
              <a:rPr lang="lo-LA" b="1" dirty="0">
                <a:solidFill>
                  <a:srgbClr val="0070C0"/>
                </a:solidFill>
                <a:latin typeface="Phetsarath OT" panose="02000500000000000000" pitchFamily="2" charset="0"/>
                <a:cs typeface="Phetsarath OT" panose="02000500000000000000" pitchFamily="2" charset="0"/>
              </a:rPr>
            </a:br>
            <a:br>
              <a:rPr lang="lo-LA" b="1" dirty="0">
                <a:solidFill>
                  <a:srgbClr val="0070C0"/>
                </a:solidFill>
                <a:latin typeface="Phetsarath OT" panose="02000500000000000000" pitchFamily="2" charset="0"/>
                <a:cs typeface="Phetsarath OT" panose="02000500000000000000" pitchFamily="2" charset="0"/>
              </a:rPr>
            </a:br>
            <a:br>
              <a:rPr lang="lo-LA" b="1" dirty="0">
                <a:solidFill>
                  <a:srgbClr val="0070C0"/>
                </a:solidFill>
                <a:latin typeface="Phetsarath OT" panose="02000500000000000000" pitchFamily="2" charset="0"/>
                <a:cs typeface="Phetsarath OT" panose="02000500000000000000" pitchFamily="2" charset="0"/>
              </a:rPr>
            </a:br>
            <a:br>
              <a:rPr lang="lo-LA" b="1" dirty="0">
                <a:solidFill>
                  <a:srgbClr val="0070C0"/>
                </a:solidFill>
                <a:latin typeface="Phetsarath OT" panose="02000500000000000000" pitchFamily="2" charset="0"/>
                <a:cs typeface="Phetsarath OT" panose="02000500000000000000" pitchFamily="2" charset="0"/>
              </a:rPr>
            </a:br>
            <a:r>
              <a:rPr lang="en-US" b="1" dirty="0">
                <a:solidFill>
                  <a:srgbClr val="0070C0"/>
                </a:solidFill>
                <a:latin typeface="Phetsarath OT" panose="02000500000000000000" pitchFamily="2" charset="0"/>
                <a:cs typeface="Phetsarath OT" panose="02000500000000000000" pitchFamily="2" charset="0"/>
              </a:rPr>
              <a:t>Thanks</a:t>
            </a:r>
          </a:p>
        </p:txBody>
      </p:sp>
    </p:spTree>
    <p:extLst>
      <p:ext uri="{BB962C8B-B14F-4D97-AF65-F5344CB8AC3E}">
        <p14:creationId xmlns:p14="http://schemas.microsoft.com/office/powerpoint/2010/main" val="2555971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6EDA0-EAA8-4DF8-A4C8-8C8242F35700}"/>
              </a:ext>
            </a:extLst>
          </p:cNvPr>
          <p:cNvSpPr>
            <a:spLocks noGrp="1"/>
          </p:cNvSpPr>
          <p:nvPr>
            <p:ph type="title"/>
          </p:nvPr>
        </p:nvSpPr>
        <p:spPr/>
        <p:txBody>
          <a:bodyPr>
            <a:normAutofit/>
          </a:bodyPr>
          <a:lstStyle/>
          <a:p>
            <a:pPr lvl="0"/>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Visiting Sites</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EB9FF17-0C32-4A9D-B7AD-C48FED9CACA9}"/>
              </a:ext>
            </a:extLst>
          </p:cNvPr>
          <p:cNvSpPr>
            <a:spLocks noGrp="1"/>
          </p:cNvSpPr>
          <p:nvPr>
            <p:ph idx="1"/>
          </p:nvPr>
        </p:nvSpPr>
        <p:spPr/>
        <p:txBody>
          <a:bodyPr>
            <a:normAutofit/>
          </a:bodyPr>
          <a:lstStyle/>
          <a:p>
            <a:pPr marL="342900" lvl="0" indent="-342900" algn="just">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Provincial Health Department;</a:t>
            </a:r>
          </a:p>
          <a:p>
            <a:pPr marL="342900" lvl="0" indent="-342900" algn="just">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Provincial Hospital (HIV and TB Units);</a:t>
            </a:r>
          </a:p>
          <a:p>
            <a:pPr marL="342900" lvl="0" indent="-342900" algn="just">
              <a:buFont typeface="+mj-lt"/>
              <a:buAutoNum type="arabicPeriod"/>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Muang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Ngoi</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District Health Office;</a:t>
            </a:r>
            <a:r>
              <a:rPr lang="lo-LA" dirty="0">
                <a:effectLst/>
                <a:latin typeface="Times New Roman" panose="02020603050405020304" pitchFamily="18" charset="0"/>
                <a:ea typeface="Times New Roman" panose="02020603050405020304" pitchFamily="18" charset="0"/>
                <a:cs typeface="Phetsarath OT" panose="02000500000000000000" pitchFamily="2" charset="0"/>
              </a:rPr>
              <a:t>  </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23888" lvl="0" indent="-277813" algn="just">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Hard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Khib</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Health Center;</a:t>
            </a:r>
          </a:p>
          <a:p>
            <a:pPr marL="0" lvl="0" indent="0" algn="just">
              <a:buNone/>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4. Num </a:t>
            </a: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Bak</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District Health Office;</a:t>
            </a:r>
          </a:p>
          <a:p>
            <a:pPr marL="568325" lvl="0" indent="-277813" algn="just">
              <a:tabLst>
                <a:tab pos="228600" algn="l"/>
              </a:tabLst>
            </a:pP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Nayang</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Health Center;</a:t>
            </a:r>
          </a:p>
          <a:p>
            <a:pPr marL="568325" lvl="0" indent="-277813" algn="just">
              <a:tabLst>
                <a:tab pos="228600" algn="l"/>
              </a:tabLst>
            </a:pPr>
            <a:r>
              <a:rPr lang="en-US" dirty="0" err="1">
                <a:effectLst/>
                <a:latin typeface="Times New Roman" panose="02020603050405020304" pitchFamily="18" charset="0"/>
                <a:ea typeface="Times New Roman" panose="02020603050405020304" pitchFamily="18" charset="0"/>
                <a:cs typeface="Times New Roman" panose="02020603050405020304" pitchFamily="18" charset="0"/>
              </a:rPr>
              <a:t>Numthouam</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Health Center;</a:t>
            </a:r>
          </a:p>
          <a:p>
            <a:pPr marL="568325" lvl="0" indent="-277813" algn="just">
              <a:tabLst>
                <a:tab pos="2286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Ban Nae Health Center).</a:t>
            </a:r>
          </a:p>
        </p:txBody>
      </p:sp>
    </p:spTree>
    <p:extLst>
      <p:ext uri="{BB962C8B-B14F-4D97-AF65-F5344CB8AC3E}">
        <p14:creationId xmlns:p14="http://schemas.microsoft.com/office/powerpoint/2010/main" val="207284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D4209-A70C-4BE2-97C3-243880006AE3}"/>
              </a:ext>
            </a:extLst>
          </p:cNvPr>
          <p:cNvSpPr>
            <a:spLocks noGrp="1"/>
          </p:cNvSpPr>
          <p:nvPr>
            <p:ph type="title"/>
          </p:nvPr>
        </p:nvSpPr>
        <p:spPr/>
        <p:txBody>
          <a:bodyPr>
            <a:normAutofit/>
          </a:bodyPr>
          <a:lstStyle/>
          <a:p>
            <a:pPr algn="l">
              <a:lnSpc>
                <a:spcPct val="150000"/>
              </a:lnSpc>
              <a:spcAft>
                <a:spcPts val="0"/>
              </a:spcAft>
            </a:pPr>
            <a:r>
              <a:rPr lang="en-US" sz="3200" b="1" dirty="0">
                <a:solidFill>
                  <a:srgbClr val="0070C0"/>
                </a:solidFill>
                <a:latin typeface="Times New Roman" panose="02020603050405020304" pitchFamily="18" charset="0"/>
                <a:ea typeface="Times New Roman"/>
                <a:cs typeface="Times New Roman" panose="02020603050405020304" pitchFamily="18" charset="0"/>
              </a:rPr>
              <a:t>Main</a:t>
            </a:r>
            <a:r>
              <a:rPr lang="en-US" sz="3200" b="1" baseline="0" dirty="0">
                <a:solidFill>
                  <a:srgbClr val="0070C0"/>
                </a:solidFill>
                <a:latin typeface="Times New Roman" panose="02020603050405020304" pitchFamily="18" charset="0"/>
                <a:ea typeface="Times New Roman"/>
                <a:cs typeface="Times New Roman" panose="02020603050405020304" pitchFamily="18" charset="0"/>
              </a:rPr>
              <a:t> Purpose</a:t>
            </a:r>
            <a:r>
              <a:rPr lang="pt-BR" sz="3200" dirty="0">
                <a:solidFill>
                  <a:srgbClr val="0070C0"/>
                </a:solidFill>
                <a:latin typeface="Times New Roman" panose="02020603050405020304" pitchFamily="18" charset="0"/>
                <a:ea typeface="Times New Roman"/>
                <a:cs typeface="Times New Roman" panose="02020603050405020304" pitchFamily="18" charset="0"/>
              </a:rPr>
              <a:t>:</a:t>
            </a:r>
          </a:p>
        </p:txBody>
      </p:sp>
      <p:sp>
        <p:nvSpPr>
          <p:cNvPr id="3" name="Content Placeholder 2">
            <a:extLst>
              <a:ext uri="{FF2B5EF4-FFF2-40B4-BE49-F238E27FC236}">
                <a16:creationId xmlns:a16="http://schemas.microsoft.com/office/drawing/2014/main" id="{D70E0B18-7410-4405-BDDE-6C4EE9AC4735}"/>
              </a:ext>
            </a:extLst>
          </p:cNvPr>
          <p:cNvSpPr>
            <a:spLocks noGrp="1"/>
          </p:cNvSpPr>
          <p:nvPr>
            <p:ph idx="1"/>
          </p:nvPr>
        </p:nvSpPr>
        <p:spPr/>
        <p:txBody>
          <a:bodyPr>
            <a:normAutofit/>
          </a:bodyPr>
          <a:lstStyle/>
          <a:p>
            <a:pPr marL="0" indent="0" algn="l">
              <a:lnSpc>
                <a:spcPct val="150000"/>
              </a:lnSpc>
              <a:buNone/>
            </a:pPr>
            <a:r>
              <a:rPr kumimoji="0" lang="en-US" sz="2400" kern="1200" dirty="0">
                <a:effectLst/>
                <a:latin typeface="Times New Roman" panose="02020603050405020304" pitchFamily="18" charset="0"/>
                <a:cs typeface="Times New Roman" panose="02020603050405020304" pitchFamily="18" charset="0"/>
              </a:rPr>
              <a:t>To oversee the implementation of the activities supported by the Global Fund to Fight AIDS, Tuberculosis and Malaria (GFATM) at provincial, district and health center level according</a:t>
            </a:r>
            <a:r>
              <a:rPr kumimoji="0" lang="en-US" sz="2400" kern="1200" baseline="0" dirty="0">
                <a:effectLst/>
                <a:latin typeface="Times New Roman" panose="02020603050405020304" pitchFamily="18" charset="0"/>
                <a:cs typeface="Times New Roman" panose="02020603050405020304" pitchFamily="18" charset="0"/>
              </a:rPr>
              <a:t> </a:t>
            </a:r>
            <a:r>
              <a:rPr kumimoji="0" lang="en-US" sz="2400" kern="1200" dirty="0">
                <a:effectLst/>
                <a:latin typeface="Times New Roman" panose="02020603050405020304" pitchFamily="18" charset="0"/>
                <a:cs typeface="Times New Roman" panose="02020603050405020304" pitchFamily="18" charset="0"/>
              </a:rPr>
              <a:t>to the oversight schedules and focused on five key areas: </a:t>
            </a:r>
            <a:r>
              <a:rPr lang="en-US" sz="2400" dirty="0">
                <a:latin typeface="Times New Roman" panose="02020603050405020304" pitchFamily="18" charset="0"/>
                <a:ea typeface="Times New Roman"/>
                <a:cs typeface="Times New Roman" panose="02020603050405020304" pitchFamily="18" charset="0"/>
              </a:rPr>
              <a:t>Finance; Procurement; Implementation; Reporting</a:t>
            </a:r>
            <a:r>
              <a:rPr lang="lo-LA" sz="2400" dirty="0">
                <a:latin typeface="Times New Roman" panose="02020603050405020304" pitchFamily="18" charset="0"/>
                <a:ea typeface="Times New Roman"/>
                <a:cs typeface="Phetsarath OT" panose="02000500000000000000" pitchFamily="2" charset="0"/>
              </a:rPr>
              <a:t>​</a:t>
            </a:r>
            <a:r>
              <a:rPr lang="en-US" sz="2400" dirty="0">
                <a:latin typeface="Times New Roman" panose="02020603050405020304" pitchFamily="18" charset="0"/>
                <a:ea typeface="Times New Roman"/>
                <a:cs typeface="Times New Roman" panose="02020603050405020304" pitchFamily="18" charset="0"/>
              </a:rPr>
              <a:t> and Results (output/outcome)</a:t>
            </a:r>
            <a:r>
              <a:rPr lang="lo-LA" sz="2400" dirty="0">
                <a:latin typeface="Times New Roman" panose="02020603050405020304" pitchFamily="18" charset="0"/>
                <a:ea typeface="Times New Roman"/>
                <a:cs typeface="Phetsarath OT" panose="02000500000000000000" pitchFamily="2" charset="0"/>
              </a:rPr>
              <a:t>​</a:t>
            </a:r>
            <a:r>
              <a:rPr lang="en-US" sz="2400" dirty="0">
                <a:latin typeface="Times New Roman" panose="02020603050405020304" pitchFamily="18" charset="0"/>
                <a:ea typeface="Times New Roman"/>
                <a:cs typeface="Times New Roman" panose="02020603050405020304" pitchFamily="18" charset="0"/>
              </a:rPr>
              <a:t>.</a:t>
            </a:r>
          </a:p>
          <a:p>
            <a:pPr algn="thaiDist">
              <a:lnSpc>
                <a:spcPct val="150000"/>
              </a:lnSpc>
            </a:pPr>
            <a:endParaRPr lang="en-US" sz="2400"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800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36388-6F6E-43F3-8E8C-72D16827B91F}"/>
              </a:ext>
            </a:extLst>
          </p:cNvPr>
          <p:cNvSpPr>
            <a:spLocks noGrp="1"/>
          </p:cNvSpPr>
          <p:nvPr>
            <p:ph type="title"/>
          </p:nvPr>
        </p:nvSpPr>
        <p:spPr/>
        <p:txBody>
          <a:bodyPr>
            <a:normAutofit/>
          </a:bodyPr>
          <a:lstStyle/>
          <a:p>
            <a:r>
              <a:rPr lang="en-US" sz="3200" b="1" dirty="0">
                <a:solidFill>
                  <a:srgbClr val="0070C0"/>
                </a:solidFill>
                <a:latin typeface="Times New Roman" panose="02020603050405020304" pitchFamily="18" charset="0"/>
                <a:ea typeface="Times New Roman"/>
                <a:cs typeface="Times New Roman" panose="02020603050405020304" pitchFamily="18" charset="0"/>
              </a:rPr>
              <a:t>Projects of Global Fund</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A9DCD5F-A296-47E2-B4C0-2D98E143572A}"/>
              </a:ext>
            </a:extLst>
          </p:cNvPr>
          <p:cNvSpPr>
            <a:spLocks noGrp="1"/>
          </p:cNvSpPr>
          <p:nvPr>
            <p:ph idx="1"/>
          </p:nvPr>
        </p:nvSpPr>
        <p:spPr/>
        <p:txBody>
          <a:bodyPr/>
          <a:lstStyle/>
          <a:p>
            <a:pPr algn="l">
              <a:lnSpc>
                <a:spcPct val="150000"/>
              </a:lnSpc>
              <a:spcAft>
                <a:spcPts val="0"/>
              </a:spcAft>
            </a:pPr>
            <a:endParaRPr lang="en-US" sz="2400" b="1" dirty="0">
              <a:solidFill>
                <a:schemeClr val="tx1"/>
              </a:solidFill>
              <a:latin typeface="Times New Roman" panose="02020603050405020304" pitchFamily="18" charset="0"/>
              <a:ea typeface="Times New Roman"/>
              <a:cs typeface="Times New Roman" panose="02020603050405020304" pitchFamily="18" charset="0"/>
            </a:endParaRPr>
          </a:p>
          <a:p>
            <a:pPr marL="457200" indent="-457200" algn="l">
              <a:lnSpc>
                <a:spcPct val="150000"/>
              </a:lnSpc>
              <a:spcAft>
                <a:spcPts val="0"/>
              </a:spcAft>
              <a:buFont typeface="+mj-lt"/>
              <a:buAutoNum type="arabicPeriod"/>
            </a:pPr>
            <a:r>
              <a:rPr lang="en-US" sz="2400" b="1" dirty="0">
                <a:solidFill>
                  <a:schemeClr val="tx1"/>
                </a:solidFill>
                <a:latin typeface="Times New Roman" panose="02020603050405020304" pitchFamily="18" charset="0"/>
                <a:ea typeface="Times New Roman"/>
                <a:cs typeface="Times New Roman" panose="02020603050405020304" pitchFamily="18" charset="0"/>
              </a:rPr>
              <a:t>HIV/AIDS Program</a:t>
            </a:r>
          </a:p>
          <a:p>
            <a:pPr marL="457200" indent="-457200" algn="l">
              <a:lnSpc>
                <a:spcPct val="150000"/>
              </a:lnSpc>
              <a:spcAft>
                <a:spcPts val="0"/>
              </a:spcAft>
              <a:buFont typeface="+mj-lt"/>
              <a:buAutoNum type="arabicPeriod"/>
            </a:pPr>
            <a:r>
              <a:rPr lang="en-US" sz="2400" b="1" dirty="0">
                <a:solidFill>
                  <a:schemeClr val="tx1"/>
                </a:solidFill>
                <a:latin typeface="Times New Roman" panose="02020603050405020304" pitchFamily="18" charset="0"/>
                <a:ea typeface="Times New Roman"/>
                <a:cs typeface="Times New Roman" panose="02020603050405020304" pitchFamily="18" charset="0"/>
              </a:rPr>
              <a:t>Tuberculosis Program</a:t>
            </a:r>
          </a:p>
          <a:p>
            <a:pPr marL="457200" indent="-457200" algn="l">
              <a:lnSpc>
                <a:spcPct val="150000"/>
              </a:lnSpc>
              <a:spcAft>
                <a:spcPts val="0"/>
              </a:spcAft>
              <a:buFont typeface="+mj-lt"/>
              <a:buAutoNum type="arabicPeriod"/>
            </a:pPr>
            <a:r>
              <a:rPr lang="en-US" sz="2400" b="1" kern="1200" dirty="0">
                <a:solidFill>
                  <a:schemeClr val="tx1"/>
                </a:solidFill>
                <a:effectLst/>
                <a:latin typeface="Times New Roman" panose="02020603050405020304" pitchFamily="18" charset="0"/>
                <a:cs typeface="Times New Roman" panose="02020603050405020304" pitchFamily="18" charset="0"/>
              </a:rPr>
              <a:t>Malaria Program</a:t>
            </a:r>
          </a:p>
        </p:txBody>
      </p:sp>
    </p:spTree>
    <p:extLst>
      <p:ext uri="{BB962C8B-B14F-4D97-AF65-F5344CB8AC3E}">
        <p14:creationId xmlns:p14="http://schemas.microsoft.com/office/powerpoint/2010/main" val="640658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D3A21-A404-47DF-AF9F-40F384BDB04F}"/>
              </a:ext>
            </a:extLst>
          </p:cNvPr>
          <p:cNvSpPr>
            <a:spLocks noGrp="1"/>
          </p:cNvSpPr>
          <p:nvPr>
            <p:ph type="title"/>
          </p:nvPr>
        </p:nvSpPr>
        <p:spPr>
          <a:xfrm>
            <a:off x="76200" y="381000"/>
            <a:ext cx="8229600" cy="533400"/>
          </a:xfrm>
        </p:spPr>
        <p:txBody>
          <a:bodyPr>
            <a:noAutofit/>
          </a:bodyPr>
          <a:lstStyle/>
          <a:p>
            <a:pPr>
              <a:spcBef>
                <a:spcPts val="0"/>
              </a:spcBef>
              <a:defRPr/>
            </a:pPr>
            <a:r>
              <a:rPr lang="en-US" sz="3200" b="1" dirty="0">
                <a:solidFill>
                  <a:srgbClr val="0070C0"/>
                </a:solidFill>
                <a:latin typeface="Times New Roman" panose="02020603050405020304" pitchFamily="18" charset="0"/>
                <a:ea typeface="Times New Roman"/>
                <a:cs typeface="Times New Roman" panose="02020603050405020304" pitchFamily="18" charset="0"/>
              </a:rPr>
              <a:t>1. HIV/AIDS Program</a:t>
            </a: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A3CB5F2-E8FF-4C46-8A8F-1875F6FEC846}"/>
              </a:ext>
            </a:extLst>
          </p:cNvPr>
          <p:cNvSpPr>
            <a:spLocks noGrp="1"/>
          </p:cNvSpPr>
          <p:nvPr>
            <p:ph idx="1"/>
          </p:nvPr>
        </p:nvSpPr>
        <p:spPr>
          <a:xfrm>
            <a:off x="76200" y="990600"/>
            <a:ext cx="8915400" cy="5715000"/>
          </a:xfrm>
        </p:spPr>
        <p:txBody>
          <a:bodyPr>
            <a:noAutofit/>
          </a:bodyPr>
          <a:lstStyle/>
          <a:p>
            <a:pPr marL="0" indent="0">
              <a:spcBef>
                <a:spcPts val="1800"/>
              </a:spcBef>
              <a:buNone/>
            </a:pPr>
            <a:r>
              <a:rPr lang="en-US" sz="2200" b="1" kern="1200" dirty="0">
                <a:solidFill>
                  <a:srgbClr val="0070C0"/>
                </a:solidFill>
                <a:effectLst/>
                <a:latin typeface="Times New Roman" panose="02020603050405020304" pitchFamily="18" charset="0"/>
                <a:cs typeface="Times New Roman" panose="02020603050405020304" pitchFamily="18" charset="0"/>
              </a:rPr>
              <a:t>Key Achievements</a:t>
            </a:r>
            <a:r>
              <a:rPr lang="lo-LA" sz="2200" b="1" kern="1200" dirty="0">
                <a:solidFill>
                  <a:srgbClr val="0070C0"/>
                </a:solidFill>
                <a:effectLst/>
                <a:latin typeface="Times New Roman" panose="02020603050405020304" pitchFamily="18" charset="0"/>
                <a:cs typeface="Phetsarath OT" panose="02000500000000000000" pitchFamily="2" charset="0"/>
              </a:rPr>
              <a:t>:</a:t>
            </a:r>
            <a:endParaRPr lang="lo-LA" sz="2200" b="1" kern="1200" dirty="0">
              <a:effectLst/>
              <a:latin typeface="Times New Roman" panose="02020603050405020304" pitchFamily="18" charset="0"/>
              <a:cs typeface="Phetsarath OT" panose="02000500000000000000" pitchFamily="2" charset="0"/>
            </a:endParaRPr>
          </a:p>
          <a:p>
            <a:pPr marL="346075" lvl="0" indent="-346075">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HANSA provides the organizational support</a:t>
            </a:r>
            <a:r>
              <a:rPr lang="lo-LA"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to:</a:t>
            </a:r>
            <a:endParaRPr lang="lo-LA" sz="2200" dirty="0">
              <a:latin typeface="Times New Roman" panose="02020603050405020304" pitchFamily="18" charset="0"/>
              <a:ea typeface="Times New Roman" panose="02020603050405020304" pitchFamily="18" charset="0"/>
              <a:cs typeface="Times New Roman" panose="02020603050405020304" pitchFamily="18" charset="0"/>
            </a:endParaRPr>
          </a:p>
          <a:p>
            <a:pPr marL="1260475" indent="-401638">
              <a:spcBef>
                <a:spcPts val="1800"/>
              </a:spcBef>
              <a:buFont typeface="Arial" panose="020B0604020202020204" pitchFamily="34" charset="0"/>
              <a:buChar char="–"/>
            </a:pPr>
            <a:r>
              <a:rPr lang="en-US" sz="2200" dirty="0" err="1">
                <a:latin typeface="Times New Roman" panose="02020603050405020304" pitchFamily="18" charset="0"/>
                <a:ea typeface="Times New Roman" panose="02020603050405020304" pitchFamily="18" charset="0"/>
                <a:cs typeface="Times New Roman" panose="02020603050405020304" pitchFamily="18" charset="0"/>
              </a:rPr>
              <a:t>CHias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accessed to MSM and achieved 236% of the target indicators; </a:t>
            </a:r>
          </a:p>
          <a:p>
            <a:pPr marL="1260475" indent="-401638">
              <a:lnSpc>
                <a:spcPct val="150000"/>
              </a:lnSpc>
              <a:spcBef>
                <a:spcPts val="1800"/>
              </a:spcBef>
              <a:buFont typeface="Arial" panose="020B0604020202020204" pitchFamily="34" charset="0"/>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APL+ provided care and support services for PLHIV;</a:t>
            </a:r>
          </a:p>
          <a:p>
            <a:pPr marL="346075" indent="-346075">
              <a:spcBef>
                <a:spcPts val="1800"/>
              </a:spcBef>
              <a:buFont typeface="Wingdings" panose="05000000000000000000" pitchFamily="2" charset="2"/>
              <a:buChar char="§"/>
            </a:pPr>
            <a:r>
              <a:rPr lang="en-US" sz="2200" kern="1200" dirty="0">
                <a:effectLst/>
                <a:latin typeface="Times New Roman" panose="02020603050405020304" pitchFamily="18" charset="0"/>
                <a:cs typeface="Times New Roman" panose="02020603050405020304" pitchFamily="18" charset="0"/>
              </a:rPr>
              <a:t>Received funding support from US-CDC which focus on:</a:t>
            </a:r>
          </a:p>
          <a:p>
            <a:pPr marL="1260475" indent="-346075">
              <a:spcBef>
                <a:spcPts val="1800"/>
              </a:spcBef>
              <a:buFont typeface="Arial" panose="020B0604020202020204" pitchFamily="34" charset="0"/>
              <a:buChar char="–"/>
              <a:tabLst>
                <a:tab pos="803275" algn="l"/>
              </a:tabLst>
            </a:pPr>
            <a:r>
              <a:rPr lang="en-US" sz="2200" kern="1200" dirty="0">
                <a:effectLst/>
                <a:latin typeface="Times New Roman" panose="02020603050405020304" pitchFamily="18" charset="0"/>
                <a:cs typeface="Times New Roman" panose="02020603050405020304" pitchFamily="18" charset="0"/>
              </a:rPr>
              <a:t>Quality improvement,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Index Testing, Recency Testing  	   and Strategic Information;</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1260475" indent="-346075">
              <a:spcBef>
                <a:spcPts val="1800"/>
              </a:spcBef>
              <a:buFont typeface="Arial" panose="020B0604020202020204" pitchFamily="34" charset="0"/>
              <a:buChar char="–"/>
              <a:tabLst>
                <a:tab pos="80327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Index Testing has been found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positive</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cases (45%);</a:t>
            </a:r>
          </a:p>
          <a:p>
            <a:pPr marL="1260475" indent="-346075">
              <a:spcBef>
                <a:spcPts val="1800"/>
              </a:spcBef>
              <a:buFont typeface="Arial" panose="020B0604020202020204" pitchFamily="34" charset="0"/>
              <a:buChar char="–"/>
              <a:tabLst>
                <a:tab pos="80327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Recency Testing can also found 4 new positive cases</a:t>
            </a:r>
          </a:p>
          <a:p>
            <a:pPr marL="692150" indent="-290513">
              <a:spcBef>
                <a:spcPts val="1800"/>
              </a:spcBef>
              <a:buFont typeface="Arial" panose="020B0604020202020204" pitchFamily="34" charset="0"/>
              <a:buChar char="–"/>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78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ECB7-F7FD-4BFA-8D6A-54B549D0A37E}"/>
              </a:ext>
            </a:extLst>
          </p:cNvPr>
          <p:cNvSpPr>
            <a:spLocks noGrp="1"/>
          </p:cNvSpPr>
          <p:nvPr>
            <p:ph type="title"/>
          </p:nvPr>
        </p:nvSpPr>
        <p:spPr>
          <a:xfrm>
            <a:off x="457200" y="304800"/>
            <a:ext cx="8229600" cy="609600"/>
          </a:xfrm>
        </p:spPr>
        <p:txBody>
          <a:bodyPr>
            <a:normAutofit/>
          </a:bodyPr>
          <a:lstStyle/>
          <a:p>
            <a:pPr marL="0" indent="0">
              <a:buNone/>
            </a:pPr>
            <a:r>
              <a:rPr lang="en-US" sz="3200" b="1" kern="1200" dirty="0">
                <a:solidFill>
                  <a:srgbClr val="0070C0"/>
                </a:solidFill>
                <a:effectLst/>
                <a:latin typeface="Times New Roman" panose="02020603050405020304" pitchFamily="18" charset="0"/>
                <a:cs typeface="Times New Roman" panose="02020603050405020304" pitchFamily="18" charset="0"/>
              </a:rPr>
              <a:t>Key Achievements (Cont.)</a:t>
            </a:r>
            <a:endParaRPr lang="lo-LA" sz="3200" b="1" kern="1200" dirty="0">
              <a:effectLst/>
              <a:latin typeface="Times New Roman" panose="02020603050405020304" pitchFamily="18" charset="0"/>
              <a:cs typeface="Phetsarath OT" panose="02000500000000000000" pitchFamily="2" charset="0"/>
            </a:endParaRPr>
          </a:p>
        </p:txBody>
      </p:sp>
      <p:sp>
        <p:nvSpPr>
          <p:cNvPr id="3" name="Content Placeholder 2">
            <a:extLst>
              <a:ext uri="{FF2B5EF4-FFF2-40B4-BE49-F238E27FC236}">
                <a16:creationId xmlns:a16="http://schemas.microsoft.com/office/drawing/2014/main" id="{AC40BED0-1E38-44D3-A0B1-2DC16E5722B7}"/>
              </a:ext>
            </a:extLst>
          </p:cNvPr>
          <p:cNvSpPr>
            <a:spLocks noGrp="1"/>
          </p:cNvSpPr>
          <p:nvPr>
            <p:ph idx="1"/>
          </p:nvPr>
        </p:nvSpPr>
        <p:spPr>
          <a:xfrm>
            <a:off x="228600" y="914400"/>
            <a:ext cx="8686800" cy="5867400"/>
          </a:xfrm>
        </p:spPr>
        <p:txBody>
          <a:bodyPr>
            <a:noAutofit/>
          </a:bodyPr>
          <a:lstStyle/>
          <a:p>
            <a:pPr marL="401638" lvl="0" indent="-401638">
              <a:spcBef>
                <a:spcPts val="12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AHF (AIDS Health Care Foundation) focuses on HIV testing services, providing patients with access to treatment, DSA, travel, poor patients and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Event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401638" lvl="0" indent="-401638">
              <a:spcBef>
                <a:spcPts val="12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Provincial level p</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rovide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Voluntary C</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ounseling and Testing (VCT) and refer HIV positive case to ARV site; </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401638" lvl="0" indent="-401638">
              <a:spcBef>
                <a:spcPts val="12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HIV positive cases have been screening for TB and TB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cases</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have also been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screening</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for HIV;</a:t>
            </a:r>
          </a:p>
          <a:p>
            <a:pPr marL="401638" lvl="0" indent="-401638">
              <a:spcBef>
                <a:spcPts val="1200"/>
              </a:spcBef>
              <a:buFont typeface="Wingdings" panose="05000000000000000000" pitchFamily="2" charset="2"/>
              <a:buChar char="§"/>
            </a:pPr>
            <a:r>
              <a:rPr lang="en-US" sz="2200" dirty="0">
                <a:solidFill>
                  <a:schemeClr val="dk1"/>
                </a:solidFill>
                <a:latin typeface="Times New Roman" panose="02020603050405020304" pitchFamily="18" charset="0"/>
                <a:cs typeface="Times New Roman" panose="02020603050405020304" pitchFamily="18" charset="0"/>
              </a:rPr>
              <a:t>Provides home delivery of MMD ARV refill during COVID – 19 lockdown;</a:t>
            </a:r>
          </a:p>
          <a:p>
            <a:pPr marL="401638" lvl="0" indent="-401638">
              <a:spcBef>
                <a:spcPts val="12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ARV site coordinate and work closely with Units concern:</a:t>
            </a:r>
          </a:p>
          <a:p>
            <a:pPr marL="796925" indent="-398463" algn="just">
              <a:buFont typeface="Arial" panose="020B0604020202020204" pitchFamily="34" charset="0"/>
              <a:buChar char="–"/>
              <a:tabLst>
                <a:tab pos="4572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Provide new treatment for LTD = 92,5%;</a:t>
            </a:r>
          </a:p>
          <a:p>
            <a:pPr marL="796925" indent="-398463" algn="just">
              <a:buFont typeface="Arial" panose="020B0604020202020204" pitchFamily="34" charset="0"/>
              <a:buChar char="–"/>
              <a:tabLst>
                <a:tab pos="4572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Viral load suppress &lt; 1000 copies = 96,8%;</a:t>
            </a:r>
          </a:p>
          <a:p>
            <a:pPr marL="401638" lvl="0" indent="-401638">
              <a:spcBef>
                <a:spcPts val="12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Provincial, district staffs are trained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and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used DHIS2 to collection  </a:t>
            </a:r>
          </a:p>
          <a:p>
            <a:pPr marL="0" lvl="0" indent="0" algn="just">
              <a:buNone/>
              <a:tabLst>
                <a:tab pos="457200" algn="l"/>
              </a:tabLst>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data and report.</a:t>
            </a:r>
          </a:p>
          <a:p>
            <a:pPr marL="457200" indent="-457200">
              <a:spcBef>
                <a:spcPts val="1200"/>
              </a:spcBef>
              <a:buFont typeface="+mj-lt"/>
              <a:buAutoNum type="arabicPeriod" startAt="3"/>
            </a:pPr>
            <a:endParaRPr lang="en-US" sz="2200" kern="1200" dirty="0">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050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ECB7-F7FD-4BFA-8D6A-54B549D0A37E}"/>
              </a:ext>
            </a:extLst>
          </p:cNvPr>
          <p:cNvSpPr>
            <a:spLocks noGrp="1"/>
          </p:cNvSpPr>
          <p:nvPr>
            <p:ph type="title"/>
          </p:nvPr>
        </p:nvSpPr>
        <p:spPr>
          <a:xfrm>
            <a:off x="457200" y="304800"/>
            <a:ext cx="8229600" cy="762000"/>
          </a:xfrm>
        </p:spPr>
        <p:txBody>
          <a:bodyPr>
            <a:normAutofit/>
          </a:bodyPr>
          <a:lstStyle/>
          <a:p>
            <a:r>
              <a:rPr lang="en-US" sz="3200" b="1" kern="1200" dirty="0">
                <a:solidFill>
                  <a:srgbClr val="0070C0"/>
                </a:solidFill>
                <a:effectLst/>
                <a:latin typeface="Times New Roman" panose="02020603050405020304" pitchFamily="18" charset="0"/>
                <a:cs typeface="Times New Roman" panose="02020603050405020304" pitchFamily="18" charset="0"/>
              </a:rPr>
              <a:t>Key Achievements (Cont.)</a:t>
            </a:r>
            <a:endParaRPr lang="en-US" sz="3200" dirty="0"/>
          </a:p>
        </p:txBody>
      </p:sp>
      <p:sp>
        <p:nvSpPr>
          <p:cNvPr id="3" name="Content Placeholder 2">
            <a:extLst>
              <a:ext uri="{FF2B5EF4-FFF2-40B4-BE49-F238E27FC236}">
                <a16:creationId xmlns:a16="http://schemas.microsoft.com/office/drawing/2014/main" id="{AC40BED0-1E38-44D3-A0B1-2DC16E5722B7}"/>
              </a:ext>
            </a:extLst>
          </p:cNvPr>
          <p:cNvSpPr>
            <a:spLocks noGrp="1"/>
          </p:cNvSpPr>
          <p:nvPr>
            <p:ph idx="1"/>
          </p:nvPr>
        </p:nvSpPr>
        <p:spPr>
          <a:xfrm>
            <a:off x="228600" y="914400"/>
            <a:ext cx="8686800" cy="5867400"/>
          </a:xfrm>
        </p:spPr>
        <p:txBody>
          <a:bodyPr>
            <a:noAutofit/>
          </a:bodyPr>
          <a:lstStyle/>
          <a:p>
            <a:pPr marL="398463" indent="-398463">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District level provide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Voluntary Counseling and Testing (VCT), confirmation  and refer HIV positive case to ARV site; </a:t>
            </a:r>
          </a:p>
          <a:p>
            <a:pPr marL="398463" indent="-398463">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P</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regnant women and husband had been tested for HIV during ANC service;</a:t>
            </a:r>
          </a:p>
          <a:p>
            <a:pPr marL="398463" indent="-398463">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Out patients who had HIV risk and Blood donor are also advice to screened for HIV</a:t>
            </a:r>
            <a:r>
              <a:rPr lang="en-US" sz="2200" dirty="0">
                <a:effectLst/>
                <a:latin typeface="Times New Roman" panose="02020603050405020304" pitchFamily="18" charset="0"/>
                <a:ea typeface="Phetsarath OT" panose="02000500000000000000" pitchFamily="2" charset="0"/>
                <a:cs typeface="Times New Roman" panose="02020603050405020304" pitchFamily="18" charset="0"/>
              </a:rPr>
              <a:t>;</a:t>
            </a:r>
          </a:p>
          <a:p>
            <a:pPr marL="398463" indent="-398463">
              <a:spcBef>
                <a:spcPts val="1800"/>
              </a:spcBef>
              <a:buFont typeface="Wingdings" panose="05000000000000000000" pitchFamily="2" charset="2"/>
              <a:buChar char="§"/>
            </a:pPr>
            <a:r>
              <a:rPr lang="en-US" sz="2200" dirty="0">
                <a:latin typeface="Times New Roman" panose="02020603050405020304" pitchFamily="18" charset="0"/>
                <a:ea typeface="Phetsarath OT" panose="02000500000000000000" pitchFamily="2" charset="0"/>
                <a:cs typeface="Times New Roman" panose="02020603050405020304" pitchFamily="18" charset="0"/>
              </a:rPr>
              <a:t>Participated on External Quality Assurance (EQA);</a:t>
            </a:r>
          </a:p>
          <a:p>
            <a:pPr marL="398463" indent="-398463">
              <a:spcBef>
                <a:spcPts val="1800"/>
              </a:spcBef>
              <a:buFont typeface="Wingdings" panose="05000000000000000000" pitchFamily="2" charset="2"/>
              <a:buChar char="§"/>
            </a:pPr>
            <a:r>
              <a:rPr lang="en-US" sz="2200" dirty="0">
                <a:latin typeface="Times New Roman" panose="02020603050405020304" pitchFamily="18" charset="0"/>
                <a:ea typeface="Phetsarath OT" panose="02000500000000000000" pitchFamily="2" charset="0"/>
                <a:cs typeface="Times New Roman" panose="02020603050405020304" pitchFamily="18" charset="0"/>
              </a:rPr>
              <a:t>Reagent for HIV testing are available;</a:t>
            </a:r>
          </a:p>
          <a:p>
            <a:pPr marL="398463" indent="-398463">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Integrated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HIV/AIDS and STI awareness and communication in to Health sectors concern.</a:t>
            </a:r>
          </a:p>
          <a:p>
            <a:pPr marL="398463" indent="-398463">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Enter data and reporting through DHIS2 system regularly.</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01638">
              <a:spcBef>
                <a:spcPts val="1800"/>
              </a:spcBef>
              <a:buFont typeface="Wingdings" panose="05000000000000000000" pitchFamily="2" charset="2"/>
              <a:buChar char="§"/>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457200">
              <a:spcBef>
                <a:spcPts val="1800"/>
              </a:spcBef>
              <a:buFont typeface="+mj-lt"/>
              <a:buAutoNum type="arabicPeriod" startAt="9"/>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769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ECB7-F7FD-4BFA-8D6A-54B549D0A37E}"/>
              </a:ext>
            </a:extLst>
          </p:cNvPr>
          <p:cNvSpPr>
            <a:spLocks noGrp="1"/>
          </p:cNvSpPr>
          <p:nvPr>
            <p:ph type="title"/>
          </p:nvPr>
        </p:nvSpPr>
        <p:spPr>
          <a:xfrm>
            <a:off x="457200" y="304800"/>
            <a:ext cx="8229600" cy="762000"/>
          </a:xfrm>
        </p:spPr>
        <p:txBody>
          <a:bodyPr>
            <a:normAutofit/>
          </a:bodyPr>
          <a:lstStyle/>
          <a:p>
            <a:r>
              <a:rPr lang="en-US" sz="3200" b="1" kern="1200" dirty="0">
                <a:solidFill>
                  <a:srgbClr val="0070C0"/>
                </a:solidFill>
                <a:effectLst/>
                <a:latin typeface="Times New Roman" panose="02020603050405020304" pitchFamily="18" charset="0"/>
                <a:cs typeface="Times New Roman" panose="02020603050405020304" pitchFamily="18" charset="0"/>
              </a:rPr>
              <a:t>Key Achievements (Cont.)</a:t>
            </a:r>
            <a:endParaRPr lang="en-US" sz="3200" dirty="0"/>
          </a:p>
        </p:txBody>
      </p:sp>
      <p:sp>
        <p:nvSpPr>
          <p:cNvPr id="3" name="Content Placeholder 2">
            <a:extLst>
              <a:ext uri="{FF2B5EF4-FFF2-40B4-BE49-F238E27FC236}">
                <a16:creationId xmlns:a16="http://schemas.microsoft.com/office/drawing/2014/main" id="{AC40BED0-1E38-44D3-A0B1-2DC16E5722B7}"/>
              </a:ext>
            </a:extLst>
          </p:cNvPr>
          <p:cNvSpPr>
            <a:spLocks noGrp="1"/>
          </p:cNvSpPr>
          <p:nvPr>
            <p:ph idx="1"/>
          </p:nvPr>
        </p:nvSpPr>
        <p:spPr>
          <a:xfrm>
            <a:off x="228600" y="1143000"/>
            <a:ext cx="8686800" cy="5867400"/>
          </a:xfrm>
        </p:spPr>
        <p:txBody>
          <a:bodyPr>
            <a:noAutofit/>
          </a:bodyPr>
          <a:lstStyle/>
          <a:p>
            <a:pPr marL="342900" indent="-3429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Health Center Level</a:t>
            </a:r>
            <a:r>
              <a:rPr lang="lo-LA" sz="2200" dirty="0">
                <a:effectLst/>
                <a:latin typeface="Times New Roman" panose="02020603050405020304" pitchFamily="18" charset="0"/>
                <a:ea typeface="Times New Roman" panose="02020603050405020304" pitchFamily="18" charset="0"/>
                <a:cs typeface="Phetsarath OT" panose="02000500000000000000" pitchFamily="2" charset="0"/>
              </a:rPr>
              <a: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Provide daily check-up patients, STI examination and treatment services</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 and provide</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condoms to prevent HIV/AIDS and STIs and birth spacing program;</a:t>
            </a:r>
          </a:p>
          <a:p>
            <a:pPr marL="342900" indent="-342900">
              <a:spcBef>
                <a:spcPts val="1800"/>
              </a:spcBef>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Provide ANC service for pregnant women and advice for HIV testing;</a:t>
            </a:r>
          </a:p>
          <a:p>
            <a:pPr marL="342900" indent="-342900">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Learning by doing for knowledge of HIV/AIDS and STI;</a:t>
            </a:r>
          </a:p>
          <a:p>
            <a:pPr marL="342900" indent="-342900">
              <a:spcBef>
                <a:spcPts val="1800"/>
              </a:spcBef>
              <a:buFont typeface="Wingdings" panose="05000000000000000000" pitchFamily="2" charset="2"/>
              <a:buChar char="§"/>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Raising awareness and communication for other diseases but is not HIV, because lack of knowledge;</a:t>
            </a:r>
          </a:p>
          <a:p>
            <a:pPr marL="342900" indent="-342900">
              <a:spcBef>
                <a:spcPts val="1800"/>
              </a:spcBef>
              <a:buFont typeface="Wingdings" panose="05000000000000000000" pitchFamily="2" charset="2"/>
              <a:buChar char="§"/>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457200">
              <a:spcBef>
                <a:spcPts val="1800"/>
              </a:spcBef>
              <a:buFont typeface="+mj-lt"/>
              <a:buAutoNum type="arabicPeriod" startAt="9"/>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347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13086</TotalTime>
  <Words>2714</Words>
  <Application>Microsoft Office PowerPoint</Application>
  <PresentationFormat>On-screen Show (4:3)</PresentationFormat>
  <Paragraphs>200</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Phetsarath OT</vt:lpstr>
      <vt:lpstr>Times New Roman</vt:lpstr>
      <vt:lpstr>Wingdings</vt:lpstr>
      <vt:lpstr>Clarity</vt:lpstr>
      <vt:lpstr>Report of Oversight Field Visit</vt:lpstr>
      <vt:lpstr>Participants: </vt:lpstr>
      <vt:lpstr>Visiting Sites</vt:lpstr>
      <vt:lpstr>Main Purpose:</vt:lpstr>
      <vt:lpstr>Projects of Global Fund</vt:lpstr>
      <vt:lpstr>1. HIV/AIDS Program</vt:lpstr>
      <vt:lpstr>Key Achievements (Cont.)</vt:lpstr>
      <vt:lpstr>Key Achievements (Cont.)</vt:lpstr>
      <vt:lpstr>Key Achievements (Cont.)</vt:lpstr>
      <vt:lpstr>Key Issues</vt:lpstr>
      <vt:lpstr>Key Issues (Cont.)</vt:lpstr>
      <vt:lpstr>2. Tuberculosis Program</vt:lpstr>
      <vt:lpstr>Key Achievements (Cont.)</vt:lpstr>
      <vt:lpstr>Key Achievements (Cont.)</vt:lpstr>
      <vt:lpstr>Key Achievements (Cont.)</vt:lpstr>
      <vt:lpstr>Key Issues</vt:lpstr>
      <vt:lpstr>Key Issues (Cont.)</vt:lpstr>
      <vt:lpstr>Key Issues (Cont.)</vt:lpstr>
      <vt:lpstr>3. Malaria Program</vt:lpstr>
      <vt:lpstr>Key Achievements (Cont.)</vt:lpstr>
      <vt:lpstr>Key Issues</vt:lpstr>
      <vt:lpstr>Key Issues (Cont.)</vt:lpstr>
      <vt:lpstr>Overall Key Achievements</vt:lpstr>
      <vt:lpstr>Overall Key Issues</vt:lpstr>
      <vt:lpstr>Overall Proposal of the local partners</vt:lpstr>
      <vt:lpstr>General Recommendations of the OFV Team</vt:lpstr>
      <vt:lpstr>District Level</vt:lpstr>
      <vt:lpstr>Health Center Level</vt:lpstr>
      <vt:lpstr>Providing Comments     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ກອງປະຊຸມສະຫຼຸບວຽກງານຄວບຄຸມໄຂ້ມາລາເຣຍ ສົກປີ 2013-2014  ແລະ ວາງແຜນສົກປີ 2014-201໌໌5</dc:title>
  <dc:creator>ADMIN</dc:creator>
  <cp:lastModifiedBy>Budhsalee Rattana CCM Secretariat</cp:lastModifiedBy>
  <cp:revision>1455</cp:revision>
  <cp:lastPrinted>2020-08-10T07:09:21Z</cp:lastPrinted>
  <dcterms:created xsi:type="dcterms:W3CDTF">2014-08-28T00:24:10Z</dcterms:created>
  <dcterms:modified xsi:type="dcterms:W3CDTF">2022-06-21T07:55:41Z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2022-05-26T07:13:28Z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5154aa85-a534-4a3e-84d3-cab18d9b16dd</vt:lpwstr>
  </property>
  <property fmtid="{D5CDD505-2E9C-101B-9397-08002B2CF9AE}" pid="8" name="MSIP_Label_7b94a7b8-f06c-4dfe-bdcc-9b548fd58c31_ContentBits">
    <vt:lpwstr>0</vt:lpwstr>
  </property>
</Properties>
</file>