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2.xml" ContentType="application/vnd.openxmlformats-officedocument.presentationml.notesSlide+xml"/>
  <Override PartName="/ppt/tags/tag11.xml" ContentType="application/vnd.openxmlformats-officedocument.presentationml.tags+xml"/>
  <Override PartName="/ppt/notesSlides/notesSlide3.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4.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notesSlides/notesSlide5.xml" ContentType="application/vnd.openxmlformats-officedocument.presentationml.notesSlide+xml"/>
  <Override PartName="/ppt/tags/tag16.xml" ContentType="application/vnd.openxmlformats-officedocument.presentationml.tags+xml"/>
  <Override PartName="/ppt/notesSlides/notesSlide6.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7.xml" ContentType="application/vnd.openxmlformats-officedocument.presentationml.notesSlide+xml"/>
  <Override PartName="/ppt/tags/tag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2" r:id="rId5"/>
  </p:sldMasterIdLst>
  <p:notesMasterIdLst>
    <p:notesMasterId r:id="rId26"/>
  </p:notesMasterIdLst>
  <p:handoutMasterIdLst>
    <p:handoutMasterId r:id="rId27"/>
  </p:handoutMasterIdLst>
  <p:sldIdLst>
    <p:sldId id="305" r:id="rId6"/>
    <p:sldId id="318" r:id="rId7"/>
    <p:sldId id="357" r:id="rId8"/>
    <p:sldId id="340" r:id="rId9"/>
    <p:sldId id="339" r:id="rId10"/>
    <p:sldId id="360" r:id="rId11"/>
    <p:sldId id="365" r:id="rId12"/>
    <p:sldId id="354" r:id="rId13"/>
    <p:sldId id="328" r:id="rId14"/>
    <p:sldId id="350" r:id="rId15"/>
    <p:sldId id="358" r:id="rId16"/>
    <p:sldId id="320" r:id="rId17"/>
    <p:sldId id="352" r:id="rId18"/>
    <p:sldId id="361" r:id="rId19"/>
    <p:sldId id="355" r:id="rId20"/>
    <p:sldId id="362" r:id="rId21"/>
    <p:sldId id="356" r:id="rId22"/>
    <p:sldId id="363" r:id="rId23"/>
    <p:sldId id="359" r:id="rId24"/>
    <p:sldId id="364" r:id="rId25"/>
  </p:sldIdLst>
  <p:sldSz cx="9906000" cy="6858000" type="A4"/>
  <p:notesSz cx="9388475" cy="7102475"/>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120">
          <p15:clr>
            <a:srgbClr val="A4A3A4"/>
          </p15:clr>
        </p15:guide>
      </p15:sldGuideLst>
    </p:ext>
    <p:ext uri="{2D200454-40CA-4A62-9FC3-DE9A4176ACB9}">
      <p15:notesGuideLst xmlns:p15="http://schemas.microsoft.com/office/powerpoint/2012/main" xmlns="">
        <p15:guide id="1" orient="horz" pos="2237" userDrawn="1">
          <p15:clr>
            <a:srgbClr val="A4A3A4"/>
          </p15:clr>
        </p15:guide>
        <p15:guide id="2" pos="295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89" autoAdjust="0"/>
    <p:restoredTop sz="83086" autoAdjust="0"/>
  </p:normalViewPr>
  <p:slideViewPr>
    <p:cSldViewPr>
      <p:cViewPr varScale="1">
        <p:scale>
          <a:sx n="90" d="100"/>
          <a:sy n="90" d="100"/>
        </p:scale>
        <p:origin x="-456" y="-108"/>
      </p:cViewPr>
      <p:guideLst>
        <p:guide orient="horz" pos="2160"/>
        <p:guide pos="312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79" d="100"/>
          <a:sy n="79" d="100"/>
        </p:scale>
        <p:origin x="-3984" y="-84"/>
      </p:cViewPr>
      <p:guideLst>
        <p:guide orient="horz" pos="2237"/>
        <p:guide pos="295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5"/>
            <a:ext cx="4069362" cy="355523"/>
          </a:xfrm>
          <a:prstGeom prst="rect">
            <a:avLst/>
          </a:prstGeom>
        </p:spPr>
        <p:txBody>
          <a:bodyPr vert="horz" lIns="91440" tIns="45720" rIns="91440" bIns="45720" rtlCol="0"/>
          <a:lstStyle>
            <a:lvl1pPr algn="l">
              <a:defRPr sz="1200"/>
            </a:lvl1pPr>
          </a:lstStyle>
          <a:p>
            <a:endParaRPr lang="en-US">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5316923" y="5"/>
            <a:ext cx="4069362" cy="355523"/>
          </a:xfrm>
          <a:prstGeom prst="rect">
            <a:avLst/>
          </a:prstGeom>
        </p:spPr>
        <p:txBody>
          <a:bodyPr vert="horz" lIns="91440" tIns="45720" rIns="91440" bIns="45720" rtlCol="0"/>
          <a:lstStyle>
            <a:lvl1pPr algn="r">
              <a:defRPr sz="1200"/>
            </a:lvl1pPr>
          </a:lstStyle>
          <a:p>
            <a:r>
              <a:rPr lang="en-US" smtClean="0">
                <a:latin typeface="Arial" panose="020B0604020202020204" pitchFamily="34" charset="0"/>
                <a:cs typeface="Arial" panose="020B0604020202020204" pitchFamily="34" charset="0"/>
              </a:rPr>
              <a:t>25-Aug-16</a:t>
            </a:r>
            <a:endParaRPr lang="en-US">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2" y="6745821"/>
            <a:ext cx="4069362" cy="355521"/>
          </a:xfrm>
          <a:prstGeom prst="rect">
            <a:avLst/>
          </a:prstGeom>
        </p:spPr>
        <p:txBody>
          <a:bodyPr vert="horz" lIns="91440" tIns="45720" rIns="91440" bIns="45720" rtlCol="0" anchor="b"/>
          <a:lstStyle>
            <a:lvl1pPr algn="l">
              <a:defRPr sz="1200"/>
            </a:lvl1pPr>
          </a:lstStyle>
          <a:p>
            <a:r>
              <a:rPr lang="en-US" sz="1000" smtClean="0">
                <a:latin typeface="Arial" panose="020B0604020202020204" pitchFamily="34" charset="0"/>
                <a:cs typeface="Arial" panose="020B0604020202020204" pitchFamily="34" charset="0"/>
              </a:rPr>
              <a:t>Access to Funding Core Template</a:t>
            </a:r>
            <a:endParaRPr lang="en-US" sz="100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3"/>
          </p:nvPr>
        </p:nvSpPr>
        <p:spPr>
          <a:xfrm>
            <a:off x="5316923" y="6745821"/>
            <a:ext cx="4069362" cy="355521"/>
          </a:xfrm>
          <a:prstGeom prst="rect">
            <a:avLst/>
          </a:prstGeom>
        </p:spPr>
        <p:txBody>
          <a:bodyPr vert="horz" lIns="91440" tIns="45720" rIns="91440" bIns="45720" rtlCol="0" anchor="b"/>
          <a:lstStyle>
            <a:lvl1pPr algn="r">
              <a:defRPr sz="1200"/>
            </a:lvl1pPr>
          </a:lstStyle>
          <a:p>
            <a:fld id="{0B15DE3D-75A0-4CCA-A9B7-08737CE9E315}"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526830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0"/>
            <a:ext cx="4068339" cy="355124"/>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endParaRPr lang="en-US" noProof="0" dirty="0"/>
          </a:p>
        </p:txBody>
      </p:sp>
      <p:sp>
        <p:nvSpPr>
          <p:cNvPr id="3" name="Date Placeholder 2"/>
          <p:cNvSpPr>
            <a:spLocks noGrp="1"/>
          </p:cNvSpPr>
          <p:nvPr>
            <p:ph type="dt" idx="1"/>
          </p:nvPr>
        </p:nvSpPr>
        <p:spPr>
          <a:xfrm>
            <a:off x="5317971" y="0"/>
            <a:ext cx="4068339" cy="355124"/>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r>
              <a:rPr lang="en-US" noProof="0" smtClean="0"/>
              <a:t>25-Aug-16</a:t>
            </a:r>
            <a:endParaRPr lang="en-US" noProof="0" dirty="0"/>
          </a:p>
        </p:txBody>
      </p:sp>
      <p:sp>
        <p:nvSpPr>
          <p:cNvPr id="4" name="Slide Image Placeholder 3"/>
          <p:cNvSpPr>
            <a:spLocks noGrp="1" noRot="1" noChangeAspect="1"/>
          </p:cNvSpPr>
          <p:nvPr>
            <p:ph type="sldImg" idx="2"/>
          </p:nvPr>
        </p:nvSpPr>
        <p:spPr>
          <a:xfrm>
            <a:off x="2771775" y="533400"/>
            <a:ext cx="3844925" cy="2662238"/>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938848" y="3373677"/>
            <a:ext cx="7510780" cy="3196114"/>
          </a:xfrm>
          <a:prstGeom prst="rect">
            <a:avLst/>
          </a:prstGeom>
        </p:spPr>
        <p:txBody>
          <a:bodyPr vert="horz" lIns="91440" tIns="45720" rIns="91440" bIns="45720" rtlCol="0"/>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9" y="6746118"/>
            <a:ext cx="4068339" cy="355124"/>
          </a:xfrm>
          <a:prstGeom prst="rect">
            <a:avLst/>
          </a:prstGeom>
        </p:spPr>
        <p:txBody>
          <a:bodyPr vert="horz" lIns="91440" tIns="45720" rIns="91440" bIns="45720" rtlCol="0" anchor="b"/>
          <a:lstStyle>
            <a:lvl1pPr algn="l">
              <a:defRPr sz="1000">
                <a:latin typeface="Arial" panose="020B0604020202020204" pitchFamily="34" charset="0"/>
                <a:cs typeface="Arial" panose="020B0604020202020204" pitchFamily="34" charset="0"/>
              </a:defRPr>
            </a:lvl1pPr>
          </a:lstStyle>
          <a:p>
            <a:r>
              <a:rPr lang="en-US" noProof="0" smtClean="0"/>
              <a:t>Access to Funding Core Template</a:t>
            </a:r>
            <a:endParaRPr lang="en-US" noProof="0" dirty="0"/>
          </a:p>
        </p:txBody>
      </p:sp>
      <p:sp>
        <p:nvSpPr>
          <p:cNvPr id="7" name="Slide Number Placeholder 6"/>
          <p:cNvSpPr>
            <a:spLocks noGrp="1"/>
          </p:cNvSpPr>
          <p:nvPr>
            <p:ph type="sldNum" sz="quarter" idx="5"/>
          </p:nvPr>
        </p:nvSpPr>
        <p:spPr>
          <a:xfrm>
            <a:off x="5317971" y="6746118"/>
            <a:ext cx="4068339" cy="355124"/>
          </a:xfrm>
          <a:prstGeom prst="rect">
            <a:avLst/>
          </a:prstGeom>
        </p:spPr>
        <p:txBody>
          <a:bodyPr vert="horz" lIns="91440" tIns="45720" rIns="91440" bIns="45720" rtlCol="0" anchor="b"/>
          <a:lstStyle>
            <a:lvl1pPr algn="r">
              <a:defRPr sz="1000">
                <a:latin typeface="Arial" panose="020B0604020202020204" pitchFamily="34" charset="0"/>
                <a:cs typeface="Arial" panose="020B0604020202020204" pitchFamily="34" charset="0"/>
              </a:defRPr>
            </a:lvl1pPr>
          </a:lstStyle>
          <a:p>
            <a:fld id="{409FCB2E-9309-4887-8320-902121AD8127}" type="slidenum">
              <a:rPr lang="en-US" noProof="0" smtClean="0"/>
              <a:pPr/>
              <a:t>‹#›</a:t>
            </a:fld>
            <a:endParaRPr lang="en-US" noProof="0" dirty="0"/>
          </a:p>
        </p:txBody>
      </p:sp>
    </p:spTree>
    <p:extLst>
      <p:ext uri="{BB962C8B-B14F-4D97-AF65-F5344CB8AC3E}">
        <p14:creationId xmlns:p14="http://schemas.microsoft.com/office/powerpoint/2010/main" val="596312356"/>
      </p:ext>
    </p:extLst>
  </p:cSld>
  <p:clrMap bg1="lt1" tx1="dk1" bg2="lt2" tx2="dk2" accent1="accent1" accent2="accent2" accent3="accent3" accent4="accent4" accent5="accent5" accent6="accent6" hlink="hlink" folHlink="folHlink"/>
  <p:hf/>
  <p:notesStyle>
    <a:lvl1pPr marL="171450" indent="-171450" algn="l" defTabSz="914400" rtl="0" eaLnBrk="1" latinLnBrk="0" hangingPunct="1">
      <a:spcBef>
        <a:spcPts val="6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1pPr>
    <a:lvl2pPr marL="363538" indent="-171450" algn="l" defTabSz="914400" rtl="0" eaLnBrk="1" latinLnBrk="0" hangingPunct="1">
      <a:spcBef>
        <a:spcPts val="6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544513" indent="-171450" algn="l" defTabSz="914400" rtl="0" eaLnBrk="1" latinLnBrk="0" hangingPunct="1">
      <a:spcBef>
        <a:spcPts val="6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3pPr>
    <a:lvl4pPr marL="725488" indent="-171450" algn="l" defTabSz="914400" rtl="0" eaLnBrk="1" latinLnBrk="0" hangingPunct="1">
      <a:spcBef>
        <a:spcPts val="6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4pPr>
    <a:lvl5pPr marL="904875" indent="-171450" algn="l" defTabSz="914400" rtl="0" eaLnBrk="1" latinLnBrk="0" hangingPunct="1">
      <a:spcBef>
        <a:spcPts val="6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B1AA46-A0FC-6645-9E17-4E588D330C70}" type="slidenum">
              <a:rPr lang="en-US" smtClean="0"/>
              <a:t>1</a:t>
            </a:fld>
            <a:endParaRPr lang="en-US"/>
          </a:p>
        </p:txBody>
      </p:sp>
      <p:sp>
        <p:nvSpPr>
          <p:cNvPr id="5" name="Date Placeholder 4"/>
          <p:cNvSpPr>
            <a:spLocks noGrp="1"/>
          </p:cNvSpPr>
          <p:nvPr>
            <p:ph type="dt" idx="11"/>
          </p:nvPr>
        </p:nvSpPr>
        <p:spPr/>
        <p:txBody>
          <a:bodyPr/>
          <a:lstStyle/>
          <a:p>
            <a:r>
              <a:rPr lang="en-US" noProof="0" smtClean="0"/>
              <a:t>25-Aug-16</a:t>
            </a:r>
            <a:endParaRPr lang="en-US" noProof="0" dirty="0"/>
          </a:p>
        </p:txBody>
      </p:sp>
      <p:sp>
        <p:nvSpPr>
          <p:cNvPr id="6" name="Header Placeholder 5"/>
          <p:cNvSpPr>
            <a:spLocks noGrp="1"/>
          </p:cNvSpPr>
          <p:nvPr>
            <p:ph type="hdr" sz="quarter" idx="12"/>
          </p:nvPr>
        </p:nvSpPr>
        <p:spPr/>
        <p:txBody>
          <a:bodyPr/>
          <a:lstStyle/>
          <a:p>
            <a:endParaRPr lang="en-US" noProof="0" dirty="0"/>
          </a:p>
        </p:txBody>
      </p:sp>
    </p:spTree>
    <p:extLst>
      <p:ext uri="{BB962C8B-B14F-4D97-AF65-F5344CB8AC3E}">
        <p14:creationId xmlns:p14="http://schemas.microsoft.com/office/powerpoint/2010/main" val="1240173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GB" dirty="0"/>
          </a:p>
        </p:txBody>
      </p:sp>
      <p:sp>
        <p:nvSpPr>
          <p:cNvPr id="4" name="Footer Placeholder 3"/>
          <p:cNvSpPr>
            <a:spLocks noGrp="1"/>
          </p:cNvSpPr>
          <p:nvPr>
            <p:ph type="ftr" sz="quarter" idx="10"/>
          </p:nvPr>
        </p:nvSpPr>
        <p:spPr/>
        <p:txBody>
          <a:bodyPr/>
          <a:lstStyle/>
          <a:p>
            <a:r>
              <a:rPr lang="en-US" noProof="0" smtClean="0"/>
              <a:t>Access to Funding Core Template</a:t>
            </a:r>
            <a:endParaRPr lang="en-US" noProof="0" dirty="0"/>
          </a:p>
        </p:txBody>
      </p:sp>
      <p:sp>
        <p:nvSpPr>
          <p:cNvPr id="5" name="Slide Number Placeholder 4"/>
          <p:cNvSpPr>
            <a:spLocks noGrp="1"/>
          </p:cNvSpPr>
          <p:nvPr>
            <p:ph type="sldNum" sz="quarter" idx="11"/>
          </p:nvPr>
        </p:nvSpPr>
        <p:spPr/>
        <p:txBody>
          <a:bodyPr/>
          <a:lstStyle/>
          <a:p>
            <a:fld id="{409FCB2E-9309-4887-8320-902121AD8127}" type="slidenum">
              <a:rPr lang="en-US" noProof="0" smtClean="0"/>
              <a:pPr/>
              <a:t>10</a:t>
            </a:fld>
            <a:endParaRPr lang="en-US" noProof="0" dirty="0"/>
          </a:p>
        </p:txBody>
      </p:sp>
      <p:sp>
        <p:nvSpPr>
          <p:cNvPr id="6" name="Date Placeholder 5"/>
          <p:cNvSpPr>
            <a:spLocks noGrp="1"/>
          </p:cNvSpPr>
          <p:nvPr>
            <p:ph type="dt" idx="12"/>
          </p:nvPr>
        </p:nvSpPr>
        <p:spPr/>
        <p:txBody>
          <a:bodyPr/>
          <a:lstStyle/>
          <a:p>
            <a:r>
              <a:rPr lang="en-US" noProof="0" smtClean="0"/>
              <a:t>25-Aug-16</a:t>
            </a:r>
            <a:endParaRPr lang="en-US" noProof="0" dirty="0"/>
          </a:p>
        </p:txBody>
      </p:sp>
      <p:sp>
        <p:nvSpPr>
          <p:cNvPr id="7" name="Header Placeholder 6"/>
          <p:cNvSpPr>
            <a:spLocks noGrp="1"/>
          </p:cNvSpPr>
          <p:nvPr>
            <p:ph type="hdr" sz="quarter" idx="13"/>
          </p:nvPr>
        </p:nvSpPr>
        <p:spPr/>
        <p:txBody>
          <a:bodyPr/>
          <a:lstStyle/>
          <a:p>
            <a:endParaRPr lang="en-US" noProof="0" dirty="0"/>
          </a:p>
        </p:txBody>
      </p:sp>
    </p:spTree>
    <p:extLst>
      <p:ext uri="{BB962C8B-B14F-4D97-AF65-F5344CB8AC3E}">
        <p14:creationId xmlns:p14="http://schemas.microsoft.com/office/powerpoint/2010/main" val="935532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GB" dirty="0"/>
          </a:p>
        </p:txBody>
      </p:sp>
      <p:sp>
        <p:nvSpPr>
          <p:cNvPr id="4" name="Footer Placeholder 3"/>
          <p:cNvSpPr>
            <a:spLocks noGrp="1"/>
          </p:cNvSpPr>
          <p:nvPr>
            <p:ph type="ftr" sz="quarter" idx="10"/>
          </p:nvPr>
        </p:nvSpPr>
        <p:spPr/>
        <p:txBody>
          <a:bodyPr/>
          <a:lstStyle/>
          <a:p>
            <a:r>
              <a:rPr lang="en-US" noProof="0" smtClean="0"/>
              <a:t>Access to Funding Core Template</a:t>
            </a:r>
            <a:endParaRPr lang="en-US" noProof="0" dirty="0"/>
          </a:p>
        </p:txBody>
      </p:sp>
      <p:sp>
        <p:nvSpPr>
          <p:cNvPr id="5" name="Slide Number Placeholder 4"/>
          <p:cNvSpPr>
            <a:spLocks noGrp="1"/>
          </p:cNvSpPr>
          <p:nvPr>
            <p:ph type="sldNum" sz="quarter" idx="11"/>
          </p:nvPr>
        </p:nvSpPr>
        <p:spPr/>
        <p:txBody>
          <a:bodyPr/>
          <a:lstStyle/>
          <a:p>
            <a:fld id="{409FCB2E-9309-4887-8320-902121AD8127}" type="slidenum">
              <a:rPr lang="en-US" noProof="0" smtClean="0"/>
              <a:pPr/>
              <a:t>11</a:t>
            </a:fld>
            <a:endParaRPr lang="en-US" noProof="0" dirty="0"/>
          </a:p>
        </p:txBody>
      </p:sp>
      <p:sp>
        <p:nvSpPr>
          <p:cNvPr id="6" name="Date Placeholder 5"/>
          <p:cNvSpPr>
            <a:spLocks noGrp="1"/>
          </p:cNvSpPr>
          <p:nvPr>
            <p:ph type="dt" idx="12"/>
          </p:nvPr>
        </p:nvSpPr>
        <p:spPr/>
        <p:txBody>
          <a:bodyPr/>
          <a:lstStyle/>
          <a:p>
            <a:r>
              <a:rPr lang="en-US" noProof="0" smtClean="0"/>
              <a:t>25-Aug-16</a:t>
            </a:r>
            <a:endParaRPr lang="en-US" noProof="0" dirty="0"/>
          </a:p>
        </p:txBody>
      </p:sp>
      <p:sp>
        <p:nvSpPr>
          <p:cNvPr id="7" name="Header Placeholder 6"/>
          <p:cNvSpPr>
            <a:spLocks noGrp="1"/>
          </p:cNvSpPr>
          <p:nvPr>
            <p:ph type="hdr" sz="quarter" idx="13"/>
          </p:nvPr>
        </p:nvSpPr>
        <p:spPr/>
        <p:txBody>
          <a:bodyPr/>
          <a:lstStyle/>
          <a:p>
            <a:endParaRPr lang="en-US" noProof="0" dirty="0"/>
          </a:p>
        </p:txBody>
      </p:sp>
    </p:spTree>
    <p:extLst>
      <p:ext uri="{BB962C8B-B14F-4D97-AF65-F5344CB8AC3E}">
        <p14:creationId xmlns:p14="http://schemas.microsoft.com/office/powerpoint/2010/main" val="1362510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GB" dirty="0"/>
          </a:p>
        </p:txBody>
      </p:sp>
      <p:sp>
        <p:nvSpPr>
          <p:cNvPr id="4" name="Footer Placeholder 3"/>
          <p:cNvSpPr>
            <a:spLocks noGrp="1"/>
          </p:cNvSpPr>
          <p:nvPr>
            <p:ph type="ftr" sz="quarter" idx="10"/>
          </p:nvPr>
        </p:nvSpPr>
        <p:spPr/>
        <p:txBody>
          <a:bodyPr/>
          <a:lstStyle/>
          <a:p>
            <a:r>
              <a:rPr lang="en-US" noProof="0" smtClean="0"/>
              <a:t>Access to Funding Core Template</a:t>
            </a:r>
            <a:endParaRPr lang="en-US" noProof="0" dirty="0"/>
          </a:p>
        </p:txBody>
      </p:sp>
      <p:sp>
        <p:nvSpPr>
          <p:cNvPr id="5" name="Slide Number Placeholder 4"/>
          <p:cNvSpPr>
            <a:spLocks noGrp="1"/>
          </p:cNvSpPr>
          <p:nvPr>
            <p:ph type="sldNum" sz="quarter" idx="11"/>
          </p:nvPr>
        </p:nvSpPr>
        <p:spPr/>
        <p:txBody>
          <a:bodyPr/>
          <a:lstStyle/>
          <a:p>
            <a:fld id="{409FCB2E-9309-4887-8320-902121AD8127}" type="slidenum">
              <a:rPr lang="en-US" noProof="0" smtClean="0"/>
              <a:pPr/>
              <a:t>13</a:t>
            </a:fld>
            <a:endParaRPr lang="en-US" noProof="0" dirty="0"/>
          </a:p>
        </p:txBody>
      </p:sp>
      <p:sp>
        <p:nvSpPr>
          <p:cNvPr id="6" name="Date Placeholder 5"/>
          <p:cNvSpPr>
            <a:spLocks noGrp="1"/>
          </p:cNvSpPr>
          <p:nvPr>
            <p:ph type="dt" idx="12"/>
          </p:nvPr>
        </p:nvSpPr>
        <p:spPr/>
        <p:txBody>
          <a:bodyPr/>
          <a:lstStyle/>
          <a:p>
            <a:r>
              <a:rPr lang="en-US" noProof="0" smtClean="0"/>
              <a:t>25-Aug-16</a:t>
            </a:r>
            <a:endParaRPr lang="en-US" noProof="0" dirty="0"/>
          </a:p>
        </p:txBody>
      </p:sp>
      <p:sp>
        <p:nvSpPr>
          <p:cNvPr id="7" name="Header Placeholder 6"/>
          <p:cNvSpPr>
            <a:spLocks noGrp="1"/>
          </p:cNvSpPr>
          <p:nvPr>
            <p:ph type="hdr" sz="quarter" idx="13"/>
          </p:nvPr>
        </p:nvSpPr>
        <p:spPr/>
        <p:txBody>
          <a:bodyPr/>
          <a:lstStyle/>
          <a:p>
            <a:endParaRPr lang="en-US" noProof="0" dirty="0"/>
          </a:p>
        </p:txBody>
      </p:sp>
    </p:spTree>
    <p:extLst>
      <p:ext uri="{BB962C8B-B14F-4D97-AF65-F5344CB8AC3E}">
        <p14:creationId xmlns:p14="http://schemas.microsoft.com/office/powerpoint/2010/main" val="1221089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GB" dirty="0"/>
          </a:p>
        </p:txBody>
      </p:sp>
      <p:sp>
        <p:nvSpPr>
          <p:cNvPr id="4" name="Footer Placeholder 3"/>
          <p:cNvSpPr>
            <a:spLocks noGrp="1"/>
          </p:cNvSpPr>
          <p:nvPr>
            <p:ph type="ftr" sz="quarter" idx="10"/>
          </p:nvPr>
        </p:nvSpPr>
        <p:spPr/>
        <p:txBody>
          <a:bodyPr/>
          <a:lstStyle/>
          <a:p>
            <a:r>
              <a:rPr lang="en-US" noProof="0" smtClean="0"/>
              <a:t>Access to Funding Core Template</a:t>
            </a:r>
            <a:endParaRPr lang="en-US" noProof="0" dirty="0"/>
          </a:p>
        </p:txBody>
      </p:sp>
      <p:sp>
        <p:nvSpPr>
          <p:cNvPr id="5" name="Slide Number Placeholder 4"/>
          <p:cNvSpPr>
            <a:spLocks noGrp="1"/>
          </p:cNvSpPr>
          <p:nvPr>
            <p:ph type="sldNum" sz="quarter" idx="11"/>
          </p:nvPr>
        </p:nvSpPr>
        <p:spPr/>
        <p:txBody>
          <a:bodyPr/>
          <a:lstStyle/>
          <a:p>
            <a:fld id="{409FCB2E-9309-4887-8320-902121AD8127}" type="slidenum">
              <a:rPr lang="en-US" noProof="0" smtClean="0"/>
              <a:pPr/>
              <a:t>15</a:t>
            </a:fld>
            <a:endParaRPr lang="en-US" noProof="0" dirty="0"/>
          </a:p>
        </p:txBody>
      </p:sp>
      <p:sp>
        <p:nvSpPr>
          <p:cNvPr id="6" name="Date Placeholder 5"/>
          <p:cNvSpPr>
            <a:spLocks noGrp="1"/>
          </p:cNvSpPr>
          <p:nvPr>
            <p:ph type="dt" idx="12"/>
          </p:nvPr>
        </p:nvSpPr>
        <p:spPr/>
        <p:txBody>
          <a:bodyPr/>
          <a:lstStyle/>
          <a:p>
            <a:r>
              <a:rPr lang="en-US" noProof="0" smtClean="0"/>
              <a:t>25-Aug-16</a:t>
            </a:r>
            <a:endParaRPr lang="en-US" noProof="0" dirty="0"/>
          </a:p>
        </p:txBody>
      </p:sp>
      <p:sp>
        <p:nvSpPr>
          <p:cNvPr id="7" name="Header Placeholder 6"/>
          <p:cNvSpPr>
            <a:spLocks noGrp="1"/>
          </p:cNvSpPr>
          <p:nvPr>
            <p:ph type="hdr" sz="quarter" idx="13"/>
          </p:nvPr>
        </p:nvSpPr>
        <p:spPr/>
        <p:txBody>
          <a:bodyPr/>
          <a:lstStyle/>
          <a:p>
            <a:endParaRPr lang="en-US" noProof="0" dirty="0"/>
          </a:p>
        </p:txBody>
      </p:sp>
    </p:spTree>
    <p:extLst>
      <p:ext uri="{BB962C8B-B14F-4D97-AF65-F5344CB8AC3E}">
        <p14:creationId xmlns:p14="http://schemas.microsoft.com/office/powerpoint/2010/main" val="2457953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GB" dirty="0"/>
          </a:p>
        </p:txBody>
      </p:sp>
      <p:sp>
        <p:nvSpPr>
          <p:cNvPr id="4" name="Footer Placeholder 3"/>
          <p:cNvSpPr>
            <a:spLocks noGrp="1"/>
          </p:cNvSpPr>
          <p:nvPr>
            <p:ph type="ftr" sz="quarter" idx="10"/>
          </p:nvPr>
        </p:nvSpPr>
        <p:spPr/>
        <p:txBody>
          <a:bodyPr/>
          <a:lstStyle/>
          <a:p>
            <a:r>
              <a:rPr lang="en-US" noProof="0" smtClean="0"/>
              <a:t>Access to Funding Core Template</a:t>
            </a:r>
            <a:endParaRPr lang="en-US" noProof="0" dirty="0"/>
          </a:p>
        </p:txBody>
      </p:sp>
      <p:sp>
        <p:nvSpPr>
          <p:cNvPr id="5" name="Slide Number Placeholder 4"/>
          <p:cNvSpPr>
            <a:spLocks noGrp="1"/>
          </p:cNvSpPr>
          <p:nvPr>
            <p:ph type="sldNum" sz="quarter" idx="11"/>
          </p:nvPr>
        </p:nvSpPr>
        <p:spPr/>
        <p:txBody>
          <a:bodyPr/>
          <a:lstStyle/>
          <a:p>
            <a:fld id="{409FCB2E-9309-4887-8320-902121AD8127}" type="slidenum">
              <a:rPr lang="en-US" noProof="0" smtClean="0"/>
              <a:pPr/>
              <a:t>17</a:t>
            </a:fld>
            <a:endParaRPr lang="en-US" noProof="0" dirty="0"/>
          </a:p>
        </p:txBody>
      </p:sp>
      <p:sp>
        <p:nvSpPr>
          <p:cNvPr id="6" name="Date Placeholder 5"/>
          <p:cNvSpPr>
            <a:spLocks noGrp="1"/>
          </p:cNvSpPr>
          <p:nvPr>
            <p:ph type="dt" idx="12"/>
          </p:nvPr>
        </p:nvSpPr>
        <p:spPr/>
        <p:txBody>
          <a:bodyPr/>
          <a:lstStyle/>
          <a:p>
            <a:r>
              <a:rPr lang="en-US" noProof="0" smtClean="0"/>
              <a:t>25-Aug-16</a:t>
            </a:r>
            <a:endParaRPr lang="en-US" noProof="0" dirty="0"/>
          </a:p>
        </p:txBody>
      </p:sp>
      <p:sp>
        <p:nvSpPr>
          <p:cNvPr id="7" name="Header Placeholder 6"/>
          <p:cNvSpPr>
            <a:spLocks noGrp="1"/>
          </p:cNvSpPr>
          <p:nvPr>
            <p:ph type="hdr" sz="quarter" idx="13"/>
          </p:nvPr>
        </p:nvSpPr>
        <p:spPr/>
        <p:txBody>
          <a:bodyPr/>
          <a:lstStyle/>
          <a:p>
            <a:endParaRPr lang="en-US" noProof="0" dirty="0"/>
          </a:p>
        </p:txBody>
      </p:sp>
    </p:spTree>
    <p:extLst>
      <p:ext uri="{BB962C8B-B14F-4D97-AF65-F5344CB8AC3E}">
        <p14:creationId xmlns:p14="http://schemas.microsoft.com/office/powerpoint/2010/main" val="1236047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GB" dirty="0"/>
          </a:p>
        </p:txBody>
      </p:sp>
      <p:sp>
        <p:nvSpPr>
          <p:cNvPr id="4" name="Footer Placeholder 3"/>
          <p:cNvSpPr>
            <a:spLocks noGrp="1"/>
          </p:cNvSpPr>
          <p:nvPr>
            <p:ph type="ftr" sz="quarter" idx="10"/>
          </p:nvPr>
        </p:nvSpPr>
        <p:spPr/>
        <p:txBody>
          <a:bodyPr/>
          <a:lstStyle/>
          <a:p>
            <a:r>
              <a:rPr lang="en-US" noProof="0" smtClean="0"/>
              <a:t>Access to Funding Core Template</a:t>
            </a:r>
            <a:endParaRPr lang="en-US" noProof="0" dirty="0"/>
          </a:p>
        </p:txBody>
      </p:sp>
      <p:sp>
        <p:nvSpPr>
          <p:cNvPr id="5" name="Slide Number Placeholder 4"/>
          <p:cNvSpPr>
            <a:spLocks noGrp="1"/>
          </p:cNvSpPr>
          <p:nvPr>
            <p:ph type="sldNum" sz="quarter" idx="11"/>
          </p:nvPr>
        </p:nvSpPr>
        <p:spPr/>
        <p:txBody>
          <a:bodyPr/>
          <a:lstStyle/>
          <a:p>
            <a:fld id="{409FCB2E-9309-4887-8320-902121AD8127}" type="slidenum">
              <a:rPr lang="en-US" noProof="0" smtClean="0"/>
              <a:pPr/>
              <a:t>19</a:t>
            </a:fld>
            <a:endParaRPr lang="en-US" noProof="0" dirty="0"/>
          </a:p>
        </p:txBody>
      </p:sp>
      <p:sp>
        <p:nvSpPr>
          <p:cNvPr id="6" name="Date Placeholder 5"/>
          <p:cNvSpPr>
            <a:spLocks noGrp="1"/>
          </p:cNvSpPr>
          <p:nvPr>
            <p:ph type="dt" idx="12"/>
          </p:nvPr>
        </p:nvSpPr>
        <p:spPr/>
        <p:txBody>
          <a:bodyPr/>
          <a:lstStyle/>
          <a:p>
            <a:r>
              <a:rPr lang="en-US" noProof="0" smtClean="0"/>
              <a:t>25-Aug-16</a:t>
            </a:r>
            <a:endParaRPr lang="en-US" noProof="0" dirty="0"/>
          </a:p>
        </p:txBody>
      </p:sp>
      <p:sp>
        <p:nvSpPr>
          <p:cNvPr id="7" name="Header Placeholder 6"/>
          <p:cNvSpPr>
            <a:spLocks noGrp="1"/>
          </p:cNvSpPr>
          <p:nvPr>
            <p:ph type="hdr" sz="quarter" idx="13"/>
          </p:nvPr>
        </p:nvSpPr>
        <p:spPr/>
        <p:txBody>
          <a:bodyPr/>
          <a:lstStyle/>
          <a:p>
            <a:endParaRPr lang="en-US" noProof="0" dirty="0"/>
          </a:p>
        </p:txBody>
      </p:sp>
    </p:spTree>
    <p:extLst>
      <p:ext uri="{BB962C8B-B14F-4D97-AF65-F5344CB8AC3E}">
        <p14:creationId xmlns:p14="http://schemas.microsoft.com/office/powerpoint/2010/main" val="2927165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40000" y="548640"/>
            <a:ext cx="8820000" cy="89916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40000" y="1463040"/>
            <a:ext cx="8820000" cy="4525963"/>
          </a:xfrm>
        </p:spPr>
        <p:txBody>
          <a:bodyPr lIns="0">
            <a:noAutofit/>
          </a:bodyPr>
          <a:lstStyle>
            <a:lvl1pPr marL="0" indent="0">
              <a:buFontTx/>
              <a:buNone/>
              <a:defRPr sz="1800"/>
            </a:lvl1pPr>
            <a:lvl2pPr marL="0" indent="0">
              <a:spcBef>
                <a:spcPts val="0"/>
              </a:spcBef>
              <a:buFontTx/>
              <a:buNone/>
              <a:defRPr sz="1800" baseline="0">
                <a:solidFill>
                  <a:srgbClr val="969696"/>
                </a:solidFill>
              </a:defRPr>
            </a:lvl2pPr>
            <a:lvl3pPr marL="0" indent="0">
              <a:spcBef>
                <a:spcPts val="0"/>
              </a:spcBef>
              <a:buFontTx/>
              <a:buNone/>
              <a:defRPr sz="1500" baseline="0"/>
            </a:lvl3pPr>
            <a:lvl4pPr marL="274320" indent="-137160">
              <a:spcBef>
                <a:spcPts val="0"/>
              </a:spcBef>
              <a:buFont typeface="Lucida Grande"/>
              <a:buChar char="&gt;"/>
              <a:defRPr sz="1500">
                <a:solidFill>
                  <a:schemeClr val="tx1">
                    <a:lumMod val="50000"/>
                    <a:lumOff val="50000"/>
                  </a:schemeClr>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1405331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Content">
    <p:spTree>
      <p:nvGrpSpPr>
        <p:cNvPr id="1" name=""/>
        <p:cNvGrpSpPr/>
        <p:nvPr/>
      </p:nvGrpSpPr>
      <p:grpSpPr>
        <a:xfrm>
          <a:off x="0" y="0"/>
          <a:ext cx="0" cy="0"/>
          <a:chOff x="0" y="0"/>
          <a:chExt cx="0" cy="0"/>
        </a:xfrm>
      </p:grpSpPr>
      <p:sp>
        <p:nvSpPr>
          <p:cNvPr id="2" name="Title 1"/>
          <p:cNvSpPr>
            <a:spLocks noGrp="1"/>
          </p:cNvSpPr>
          <p:nvPr>
            <p:ph type="ctrTitle"/>
          </p:nvPr>
        </p:nvSpPr>
        <p:spPr>
          <a:xfrm>
            <a:off x="540000" y="548640"/>
            <a:ext cx="8915400" cy="441960"/>
          </a:xfrm>
        </p:spPr>
        <p:txBody>
          <a:bodyPr anchor="t" anchorCtr="0"/>
          <a:lstStyle/>
          <a:p>
            <a:r>
              <a:rPr lang="en-US" smtClean="0"/>
              <a:t>Click to edit Master title style</a:t>
            </a:r>
            <a:endParaRPr lang="en-US" dirty="0"/>
          </a:p>
        </p:txBody>
      </p:sp>
      <p:sp>
        <p:nvSpPr>
          <p:cNvPr id="3" name="Subtitle 2"/>
          <p:cNvSpPr>
            <a:spLocks noGrp="1"/>
          </p:cNvSpPr>
          <p:nvPr>
            <p:ph type="subTitle" idx="1"/>
          </p:nvPr>
        </p:nvSpPr>
        <p:spPr>
          <a:xfrm>
            <a:off x="540000" y="1011936"/>
            <a:ext cx="8915400" cy="457200"/>
          </a:xfrm>
        </p:spPr>
        <p:txBody>
          <a:bodyPr lIns="0" tIns="0"/>
          <a:lstStyle>
            <a:lvl1pPr marL="0" indent="0" algn="l">
              <a:buNone/>
              <a:defRPr sz="18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Content Placeholder 2"/>
          <p:cNvSpPr>
            <a:spLocks noGrp="1"/>
          </p:cNvSpPr>
          <p:nvPr>
            <p:ph idx="13"/>
          </p:nvPr>
        </p:nvSpPr>
        <p:spPr>
          <a:xfrm>
            <a:off x="540000" y="1463040"/>
            <a:ext cx="8915400" cy="4525963"/>
          </a:xfrm>
        </p:spPr>
        <p:txBody>
          <a:bodyPr lIns="0">
            <a:noAutofit/>
          </a:bodyPr>
          <a:lstStyle>
            <a:lvl1pPr marL="0" indent="0">
              <a:buFontTx/>
              <a:buNone/>
              <a:defRPr sz="1800"/>
            </a:lvl1pPr>
            <a:lvl2pPr marL="0" indent="0">
              <a:spcBef>
                <a:spcPts val="0"/>
              </a:spcBef>
              <a:buFontTx/>
              <a:buNone/>
              <a:defRPr sz="1800" baseline="0">
                <a:solidFill>
                  <a:schemeClr val="tx1">
                    <a:lumMod val="50000"/>
                    <a:lumOff val="50000"/>
                  </a:schemeClr>
                </a:solidFill>
              </a:defRPr>
            </a:lvl2pPr>
            <a:lvl3pPr marL="0" indent="0">
              <a:spcBef>
                <a:spcPts val="0"/>
              </a:spcBef>
              <a:buFontTx/>
              <a:buNone/>
              <a:defRPr sz="1500" baseline="0"/>
            </a:lvl3pPr>
            <a:lvl4pPr marL="274320" indent="-137160">
              <a:spcBef>
                <a:spcPts val="0"/>
              </a:spcBef>
              <a:buFont typeface="Lucida Grande"/>
              <a:buChar char="&gt;"/>
              <a:defRPr sz="1500">
                <a:solidFill>
                  <a:schemeClr val="tx1">
                    <a:lumMod val="50000"/>
                    <a:lumOff val="50000"/>
                  </a:schemeClr>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4049371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lumn picture">
    <p:spTree>
      <p:nvGrpSpPr>
        <p:cNvPr id="1" name=""/>
        <p:cNvGrpSpPr/>
        <p:nvPr/>
      </p:nvGrpSpPr>
      <p:grpSpPr>
        <a:xfrm>
          <a:off x="0" y="0"/>
          <a:ext cx="0" cy="0"/>
          <a:chOff x="0" y="0"/>
          <a:chExt cx="0" cy="0"/>
        </a:xfrm>
      </p:grpSpPr>
      <p:sp>
        <p:nvSpPr>
          <p:cNvPr id="10" name="Content Placeholder 2"/>
          <p:cNvSpPr>
            <a:spLocks noGrp="1"/>
          </p:cNvSpPr>
          <p:nvPr>
            <p:ph idx="13"/>
          </p:nvPr>
        </p:nvSpPr>
        <p:spPr>
          <a:xfrm>
            <a:off x="540000" y="1463040"/>
            <a:ext cx="4315968" cy="4785360"/>
          </a:xfrm>
        </p:spPr>
        <p:txBody>
          <a:bodyPr lIns="0">
            <a:noAutofit/>
          </a:bodyPr>
          <a:lstStyle>
            <a:lvl1pPr marL="0" indent="0">
              <a:buFontTx/>
              <a:buNone/>
              <a:defRPr sz="1800"/>
            </a:lvl1pPr>
            <a:lvl2pPr marL="0" indent="0">
              <a:spcBef>
                <a:spcPts val="0"/>
              </a:spcBef>
              <a:buFontTx/>
              <a:buNone/>
              <a:defRPr sz="1800" baseline="0">
                <a:solidFill>
                  <a:schemeClr val="tx1">
                    <a:lumMod val="50000"/>
                    <a:lumOff val="50000"/>
                  </a:schemeClr>
                </a:solidFill>
              </a:defRPr>
            </a:lvl2pPr>
            <a:lvl3pPr marL="0" indent="0">
              <a:spcBef>
                <a:spcPts val="0"/>
              </a:spcBef>
              <a:buFontTx/>
              <a:buNone/>
              <a:defRPr sz="1500" baseline="0"/>
            </a:lvl3pPr>
            <a:lvl4pPr marL="274320" indent="-137160">
              <a:spcBef>
                <a:spcPts val="0"/>
              </a:spcBef>
              <a:buFont typeface="Lucida Grande"/>
              <a:buChar char="&gt;"/>
              <a:defRPr sz="1500">
                <a:solidFill>
                  <a:schemeClr val="tx1">
                    <a:lumMod val="50000"/>
                    <a:lumOff val="50000"/>
                  </a:schemeClr>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4"/>
          <p:cNvSpPr>
            <a:spLocks noGrp="1"/>
          </p:cNvSpPr>
          <p:nvPr>
            <p:ph type="body" sz="quarter" idx="15"/>
          </p:nvPr>
        </p:nvSpPr>
        <p:spPr>
          <a:xfrm>
            <a:off x="5070210" y="5837238"/>
            <a:ext cx="4320000" cy="411162"/>
          </a:xfrm>
        </p:spPr>
        <p:txBody>
          <a:bodyPr lIns="0" tIns="0" anchor="t" anchorCtr="0">
            <a:noAutofit/>
          </a:bodyPr>
          <a:lstStyle>
            <a:lvl1pPr marL="0" indent="0">
              <a:lnSpc>
                <a:spcPts val="720"/>
              </a:lnSpc>
              <a:spcBef>
                <a:spcPts val="0"/>
              </a:spcBef>
              <a:buNone/>
              <a:defRPr sz="600" b="0" i="1" baseline="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Picture Placeholder 2"/>
          <p:cNvSpPr>
            <a:spLocks noGrp="1"/>
          </p:cNvSpPr>
          <p:nvPr>
            <p:ph type="pic" idx="1"/>
          </p:nvPr>
        </p:nvSpPr>
        <p:spPr>
          <a:xfrm>
            <a:off x="5032248" y="1905000"/>
            <a:ext cx="4320000" cy="384048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Text Placeholder 4"/>
          <p:cNvSpPr>
            <a:spLocks noGrp="1"/>
          </p:cNvSpPr>
          <p:nvPr>
            <p:ph type="body" sz="quarter" idx="3"/>
          </p:nvPr>
        </p:nvSpPr>
        <p:spPr>
          <a:xfrm>
            <a:off x="5029200" y="1463040"/>
            <a:ext cx="4320000" cy="213360"/>
          </a:xfrm>
        </p:spPr>
        <p:txBody>
          <a:bodyPr lIns="0" tIns="0" anchor="t" anchorCtr="0">
            <a:noAutofit/>
          </a:bodyPr>
          <a:lstStyle>
            <a:lvl1pPr marL="0" indent="0">
              <a:buNone/>
              <a:defRPr sz="1200" b="0" i="0"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4" name="Title 1"/>
          <p:cNvSpPr>
            <a:spLocks noGrp="1"/>
          </p:cNvSpPr>
          <p:nvPr>
            <p:ph type="ctrTitle"/>
          </p:nvPr>
        </p:nvSpPr>
        <p:spPr>
          <a:xfrm>
            <a:off x="540000" y="548640"/>
            <a:ext cx="8820000" cy="441960"/>
          </a:xfrm>
        </p:spPr>
        <p:txBody>
          <a:bodyPr anchor="t" anchorCtr="0"/>
          <a:lstStyle/>
          <a:p>
            <a:r>
              <a:rPr lang="en-US" smtClean="0"/>
              <a:t>Click to edit Master title style</a:t>
            </a:r>
            <a:endParaRPr lang="en-US" dirty="0"/>
          </a:p>
        </p:txBody>
      </p:sp>
      <p:sp>
        <p:nvSpPr>
          <p:cNvPr id="15" name="Subtitle 2"/>
          <p:cNvSpPr>
            <a:spLocks noGrp="1"/>
          </p:cNvSpPr>
          <p:nvPr>
            <p:ph type="subTitle" idx="16"/>
          </p:nvPr>
        </p:nvSpPr>
        <p:spPr>
          <a:xfrm>
            <a:off x="540000" y="1011936"/>
            <a:ext cx="8820000" cy="457200"/>
          </a:xfrm>
        </p:spPr>
        <p:txBody>
          <a:bodyPr lIns="0" tIns="0"/>
          <a:lstStyle>
            <a:lvl1pPr marL="0" indent="0" algn="l">
              <a:buNone/>
              <a:defRPr sz="18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Text Placeholder 4"/>
          <p:cNvSpPr>
            <a:spLocks noGrp="1"/>
          </p:cNvSpPr>
          <p:nvPr>
            <p:ph type="body" sz="quarter" idx="17"/>
          </p:nvPr>
        </p:nvSpPr>
        <p:spPr>
          <a:xfrm>
            <a:off x="5029200" y="1615142"/>
            <a:ext cx="4320000" cy="152400"/>
          </a:xfrm>
        </p:spPr>
        <p:txBody>
          <a:bodyPr lIns="0" tIns="0" anchor="t" anchorCtr="0">
            <a:noAutofit/>
          </a:bodyPr>
          <a:lstStyle>
            <a:lvl1pPr marL="0" indent="0">
              <a:buNone/>
              <a:defRPr sz="1200" b="0" i="0" baseline="0">
                <a:solidFill>
                  <a:schemeClr val="tx1">
                    <a:lumMod val="50000"/>
                    <a:lumOff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9"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2778603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10" name="Content Placeholder 2"/>
          <p:cNvSpPr>
            <a:spLocks noGrp="1"/>
          </p:cNvSpPr>
          <p:nvPr>
            <p:ph idx="13"/>
          </p:nvPr>
        </p:nvSpPr>
        <p:spPr>
          <a:xfrm>
            <a:off x="540000" y="1463039"/>
            <a:ext cx="4325112" cy="4782312"/>
          </a:xfrm>
        </p:spPr>
        <p:txBody>
          <a:bodyPr lIns="0">
            <a:noAutofit/>
          </a:bodyPr>
          <a:lstStyle>
            <a:lvl1pPr marL="0" indent="0">
              <a:buFontTx/>
              <a:buNone/>
              <a:defRPr sz="1800"/>
            </a:lvl1pPr>
            <a:lvl2pPr marL="0" indent="0">
              <a:spcBef>
                <a:spcPts val="0"/>
              </a:spcBef>
              <a:buFontTx/>
              <a:buNone/>
              <a:defRPr sz="1800" baseline="0">
                <a:solidFill>
                  <a:schemeClr val="tx1">
                    <a:lumMod val="50000"/>
                    <a:lumOff val="50000"/>
                  </a:schemeClr>
                </a:solidFill>
              </a:defRPr>
            </a:lvl2pPr>
            <a:lvl3pPr marL="0" indent="0">
              <a:spcBef>
                <a:spcPts val="0"/>
              </a:spcBef>
              <a:buFontTx/>
              <a:buNone/>
              <a:defRPr sz="1500" baseline="0"/>
            </a:lvl3pPr>
            <a:lvl4pPr marL="274320" indent="-137160">
              <a:spcBef>
                <a:spcPts val="0"/>
              </a:spcBef>
              <a:buFont typeface="Lucida Grande"/>
              <a:buChar char="&gt;"/>
              <a:defRPr sz="1500">
                <a:solidFill>
                  <a:schemeClr val="tx1">
                    <a:lumMod val="50000"/>
                    <a:lumOff val="50000"/>
                  </a:schemeClr>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itle 1"/>
          <p:cNvSpPr>
            <a:spLocks noGrp="1"/>
          </p:cNvSpPr>
          <p:nvPr>
            <p:ph type="ctrTitle"/>
          </p:nvPr>
        </p:nvSpPr>
        <p:spPr>
          <a:xfrm>
            <a:off x="540000" y="548640"/>
            <a:ext cx="8820000" cy="441960"/>
          </a:xfrm>
        </p:spPr>
        <p:txBody>
          <a:bodyPr anchor="t" anchorCtr="0"/>
          <a:lstStyle/>
          <a:p>
            <a:r>
              <a:rPr lang="en-US" smtClean="0"/>
              <a:t>Click to edit Master title style</a:t>
            </a:r>
            <a:endParaRPr lang="en-US" dirty="0"/>
          </a:p>
        </p:txBody>
      </p:sp>
      <p:sp>
        <p:nvSpPr>
          <p:cNvPr id="15" name="Subtitle 2"/>
          <p:cNvSpPr>
            <a:spLocks noGrp="1"/>
          </p:cNvSpPr>
          <p:nvPr>
            <p:ph type="subTitle" idx="16"/>
          </p:nvPr>
        </p:nvSpPr>
        <p:spPr>
          <a:xfrm>
            <a:off x="540000" y="1011936"/>
            <a:ext cx="8820000" cy="457200"/>
          </a:xfrm>
        </p:spPr>
        <p:txBody>
          <a:bodyPr lIns="0" tIns="0"/>
          <a:lstStyle>
            <a:lvl1pPr marL="0" indent="0" algn="l">
              <a:buNone/>
              <a:defRPr sz="18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1" name="Content Placeholder 2"/>
          <p:cNvSpPr>
            <a:spLocks noGrp="1"/>
          </p:cNvSpPr>
          <p:nvPr>
            <p:ph idx="17"/>
          </p:nvPr>
        </p:nvSpPr>
        <p:spPr>
          <a:xfrm>
            <a:off x="5120640" y="1463040"/>
            <a:ext cx="4251960" cy="4782312"/>
          </a:xfrm>
        </p:spPr>
        <p:txBody>
          <a:bodyPr lIns="0">
            <a:noAutofit/>
          </a:bodyPr>
          <a:lstStyle>
            <a:lvl1pPr marL="0" indent="0">
              <a:buFontTx/>
              <a:buNone/>
              <a:defRPr sz="1800"/>
            </a:lvl1pPr>
            <a:lvl2pPr marL="0" indent="0">
              <a:spcBef>
                <a:spcPts val="0"/>
              </a:spcBef>
              <a:buFontTx/>
              <a:buNone/>
              <a:defRPr sz="1800" baseline="0">
                <a:solidFill>
                  <a:schemeClr val="tx1">
                    <a:lumMod val="50000"/>
                    <a:lumOff val="50000"/>
                  </a:schemeClr>
                </a:solidFill>
              </a:defRPr>
            </a:lvl2pPr>
            <a:lvl3pPr marL="0" indent="0">
              <a:spcBef>
                <a:spcPts val="0"/>
              </a:spcBef>
              <a:buFontTx/>
              <a:buNone/>
              <a:defRPr sz="1500" baseline="0"/>
            </a:lvl3pPr>
            <a:lvl4pPr marL="274320" indent="-137160">
              <a:spcBef>
                <a:spcPts val="0"/>
              </a:spcBef>
              <a:buFont typeface="Lucida Grande"/>
              <a:buChar char="&gt;"/>
              <a:defRPr sz="1500">
                <a:solidFill>
                  <a:schemeClr val="tx1">
                    <a:lumMod val="50000"/>
                    <a:lumOff val="50000"/>
                  </a:schemeClr>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3476324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40000" y="1600200"/>
            <a:ext cx="8820000" cy="47243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9" name="Subtitle 2"/>
          <p:cNvSpPr>
            <a:spLocks noGrp="1"/>
          </p:cNvSpPr>
          <p:nvPr>
            <p:ph type="subTitle" idx="13"/>
          </p:nvPr>
        </p:nvSpPr>
        <p:spPr>
          <a:xfrm>
            <a:off x="540000" y="1011936"/>
            <a:ext cx="8820000" cy="548640"/>
          </a:xfrm>
        </p:spPr>
        <p:txBody>
          <a:bodyPr lIns="0" tIns="0"/>
          <a:lstStyle>
            <a:lvl1pPr marL="0" indent="0" algn="l">
              <a:buNone/>
              <a:defRPr sz="18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Title 1"/>
          <p:cNvSpPr>
            <a:spLocks noGrp="1"/>
          </p:cNvSpPr>
          <p:nvPr>
            <p:ph type="ctrTitle"/>
          </p:nvPr>
        </p:nvSpPr>
        <p:spPr>
          <a:xfrm>
            <a:off x="540000" y="548640"/>
            <a:ext cx="8820000" cy="441960"/>
          </a:xfrm>
        </p:spPr>
        <p:txBody>
          <a:bodyPr anchor="t" anchorCtr="0"/>
          <a:lstStyle/>
          <a:p>
            <a:r>
              <a:rPr lang="en-US" smtClean="0"/>
              <a:t>Click to edit Master title style</a:t>
            </a:r>
            <a:endParaRPr lang="en-US" dirty="0"/>
          </a:p>
        </p:txBody>
      </p:sp>
      <p:sp>
        <p:nvSpPr>
          <p:cNvPr id="5"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249662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40000" y="548640"/>
            <a:ext cx="8820000" cy="441960"/>
          </a:xfrm>
        </p:spPr>
        <p:txBody>
          <a:bodyPr/>
          <a:lstStyle/>
          <a:p>
            <a:r>
              <a:rPr lang="en-US" smtClean="0"/>
              <a:t>Click to edit Master title style</a:t>
            </a:r>
            <a:endParaRPr lang="en-US" dirty="0"/>
          </a:p>
        </p:txBody>
      </p:sp>
      <p:sp>
        <p:nvSpPr>
          <p:cNvPr id="6" name="Subtitle 2"/>
          <p:cNvSpPr>
            <a:spLocks noGrp="1"/>
          </p:cNvSpPr>
          <p:nvPr>
            <p:ph type="subTitle" idx="1"/>
          </p:nvPr>
        </p:nvSpPr>
        <p:spPr>
          <a:xfrm>
            <a:off x="540000" y="1011936"/>
            <a:ext cx="8820000" cy="548640"/>
          </a:xfrm>
        </p:spPr>
        <p:txBody>
          <a:bodyPr lIns="0" tIns="0"/>
          <a:lstStyle>
            <a:lvl1pPr marL="0" indent="0" algn="l">
              <a:buNone/>
              <a:defRPr sz="18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3936164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4004586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0000" y="548640"/>
            <a:ext cx="8915400" cy="441960"/>
          </a:xfrm>
        </p:spPr>
        <p:txBody>
          <a:bodyPr/>
          <a:lstStyle/>
          <a:p>
            <a:r>
              <a:rPr lang="en-US" smtClean="0"/>
              <a:t>Click to edit Master title style</a:t>
            </a:r>
            <a:endParaRPr lang="en-US" dirty="0"/>
          </a:p>
        </p:txBody>
      </p:sp>
      <p:sp>
        <p:nvSpPr>
          <p:cNvPr id="8" name="Content Placeholder 2"/>
          <p:cNvSpPr>
            <a:spLocks noGrp="1"/>
          </p:cNvSpPr>
          <p:nvPr>
            <p:ph idx="1"/>
          </p:nvPr>
        </p:nvSpPr>
        <p:spPr>
          <a:xfrm>
            <a:off x="540000" y="1463040"/>
            <a:ext cx="4328160" cy="4525963"/>
          </a:xfrm>
        </p:spPr>
        <p:txBody>
          <a:bodyPr lIns="0">
            <a:noAutofit/>
          </a:bodyPr>
          <a:lstStyle>
            <a:lvl1pPr marL="0" indent="0">
              <a:buFontTx/>
              <a:buNone/>
              <a:defRPr sz="1800"/>
            </a:lvl1pPr>
            <a:lvl2pPr marL="0" indent="0">
              <a:spcBef>
                <a:spcPts val="0"/>
              </a:spcBef>
              <a:buFontTx/>
              <a:buNone/>
              <a:defRPr sz="1800" baseline="0">
                <a:solidFill>
                  <a:srgbClr val="969696"/>
                </a:solidFill>
              </a:defRPr>
            </a:lvl2pPr>
            <a:lvl3pPr marL="0" indent="0">
              <a:spcBef>
                <a:spcPts val="0"/>
              </a:spcBef>
              <a:buFontTx/>
              <a:buNone/>
              <a:defRPr sz="1500" baseline="0"/>
            </a:lvl3pPr>
            <a:lvl4pPr marL="274320" indent="-137160">
              <a:spcBef>
                <a:spcPts val="0"/>
              </a:spcBef>
              <a:buFont typeface="Lucida Grande"/>
              <a:buChar char="&gt;"/>
              <a:defRPr sz="1500">
                <a:solidFill>
                  <a:srgbClr val="969696"/>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2"/>
          <p:cNvSpPr>
            <a:spLocks noGrp="1"/>
          </p:cNvSpPr>
          <p:nvPr>
            <p:ph idx="13"/>
          </p:nvPr>
        </p:nvSpPr>
        <p:spPr>
          <a:xfrm>
            <a:off x="5257800" y="1463040"/>
            <a:ext cx="4206240" cy="4525963"/>
          </a:xfrm>
        </p:spPr>
        <p:txBody>
          <a:bodyPr lIns="0">
            <a:noAutofit/>
          </a:bodyPr>
          <a:lstStyle>
            <a:lvl1pPr marL="0" indent="0">
              <a:buFontTx/>
              <a:buNone/>
              <a:defRPr sz="1800"/>
            </a:lvl1pPr>
            <a:lvl2pPr marL="0" indent="0">
              <a:spcBef>
                <a:spcPts val="0"/>
              </a:spcBef>
              <a:buFontTx/>
              <a:buNone/>
              <a:defRPr sz="1800" baseline="0">
                <a:solidFill>
                  <a:srgbClr val="969696"/>
                </a:solidFill>
              </a:defRPr>
            </a:lvl2pPr>
            <a:lvl3pPr marL="0" indent="0">
              <a:spcBef>
                <a:spcPts val="0"/>
              </a:spcBef>
              <a:buFontTx/>
              <a:buNone/>
              <a:defRPr sz="1500" baseline="0"/>
            </a:lvl3pPr>
            <a:lvl4pPr marL="274320" indent="-137160">
              <a:spcBef>
                <a:spcPts val="0"/>
              </a:spcBef>
              <a:buFont typeface="Lucida Grande"/>
              <a:buChar char="&gt;"/>
              <a:defRPr sz="1500">
                <a:solidFill>
                  <a:srgbClr val="969696"/>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Subtitle 2"/>
          <p:cNvSpPr>
            <a:spLocks noGrp="1"/>
          </p:cNvSpPr>
          <p:nvPr>
            <p:ph type="subTitle" idx="14"/>
          </p:nvPr>
        </p:nvSpPr>
        <p:spPr>
          <a:xfrm>
            <a:off x="540000" y="1011936"/>
            <a:ext cx="8915400" cy="435864"/>
          </a:xfrm>
        </p:spPr>
        <p:txBody>
          <a:bodyPr lIns="0" tIns="0"/>
          <a:lstStyle>
            <a:lvl1pPr marL="0" indent="0" algn="l">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57005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0000" y="547200"/>
            <a:ext cx="8820000" cy="896112"/>
          </a:xfrm>
          <a:prstGeom prst="rect">
            <a:avLst/>
          </a:prstGeom>
        </p:spPr>
        <p:txBody>
          <a:bodyPr vert="horz" lIns="0" tIns="45720" rIns="91440" bIns="45720" rtlCol="0" anchor="t" anchorCtr="0">
            <a:noAutofit/>
          </a:bodyPr>
          <a:lstStyle/>
          <a:p>
            <a:r>
              <a:rPr lang="en-US" dirty="0" smtClean="0"/>
              <a:t>Page Title</a:t>
            </a:r>
            <a:br>
              <a:rPr lang="en-US" dirty="0" smtClean="0"/>
            </a:br>
            <a:r>
              <a:rPr lang="en-US" dirty="0" smtClean="0"/>
              <a:t/>
            </a:r>
            <a:br>
              <a:rPr lang="en-US" dirty="0" smtClean="0"/>
            </a:br>
            <a:endParaRPr lang="en-US" dirty="0"/>
          </a:p>
        </p:txBody>
      </p:sp>
      <p:sp>
        <p:nvSpPr>
          <p:cNvPr id="3" name="Text Placeholder 2"/>
          <p:cNvSpPr>
            <a:spLocks noGrp="1"/>
          </p:cNvSpPr>
          <p:nvPr>
            <p:ph type="body" idx="1"/>
          </p:nvPr>
        </p:nvSpPr>
        <p:spPr>
          <a:xfrm>
            <a:off x="540000" y="1463040"/>
            <a:ext cx="8820000" cy="4525963"/>
          </a:xfrm>
          <a:prstGeom prst="rect">
            <a:avLst/>
          </a:prstGeom>
        </p:spPr>
        <p:txBody>
          <a:bodyPr vert="horz" lIns="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p:cNvPicPr>
            <a:picLocks noChangeAspect="1"/>
          </p:cNvPicPr>
          <p:nvPr userDrawn="1"/>
        </p:nvPicPr>
        <p:blipFill>
          <a:blip r:embed="rId10"/>
          <a:stretch>
            <a:fillRect/>
          </a:stretch>
        </p:blipFill>
        <p:spPr>
          <a:xfrm>
            <a:off x="540000" y="6492240"/>
            <a:ext cx="8826500" cy="203200"/>
          </a:xfrm>
          <a:prstGeom prst="rect">
            <a:avLst/>
          </a:prstGeom>
        </p:spPr>
      </p:pic>
      <p:sp>
        <p:nvSpPr>
          <p:cNvPr id="12" name="TextBox 11"/>
          <p:cNvSpPr txBox="1"/>
          <p:nvPr userDrawn="1"/>
        </p:nvSpPr>
        <p:spPr>
          <a:xfrm>
            <a:off x="0" y="0"/>
            <a:ext cx="9925200" cy="182880"/>
          </a:xfrm>
          <a:prstGeom prst="rect">
            <a:avLst/>
          </a:prstGeom>
          <a:solidFill>
            <a:srgbClr val="003F72"/>
          </a:solidFill>
        </p:spPr>
        <p:txBody>
          <a:bodyPr wrap="square" rtlCol="0">
            <a:spAutoFit/>
          </a:bodyPr>
          <a:lstStyle/>
          <a:p>
            <a:endParaRPr lang="en-US" dirty="0"/>
          </a:p>
        </p:txBody>
      </p:sp>
      <p:sp>
        <p:nvSpPr>
          <p:cNvPr id="6"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933177422"/>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Lst>
  <p:hf sldNum="0" hdr="0" ftr="0" dt="0"/>
  <p:txStyles>
    <p:titleStyle>
      <a:lvl1pPr algn="l" defTabSz="914400" rtl="0" eaLnBrk="1" latinLnBrk="0" hangingPunct="1">
        <a:spcBef>
          <a:spcPct val="0"/>
        </a:spcBef>
        <a:buNone/>
        <a:defRPr sz="2400" kern="1200" baseline="0">
          <a:solidFill>
            <a:schemeClr val="tx1"/>
          </a:solidFill>
          <a:latin typeface="+mj-lt"/>
          <a:ea typeface="+mj-ea"/>
          <a:cs typeface="+mj-cs"/>
        </a:defRPr>
      </a:lvl1pPr>
    </p:titleStyle>
    <p:bodyStyle>
      <a:lvl1pPr marL="0" indent="0" algn="l" defTabSz="914400" rtl="0" eaLnBrk="1" latinLnBrk="0" hangingPunct="1">
        <a:spcBef>
          <a:spcPts val="0"/>
        </a:spcBef>
        <a:buFontTx/>
        <a:buNone/>
        <a:defRPr sz="1800" kern="1200" baseline="0">
          <a:solidFill>
            <a:schemeClr val="tx1"/>
          </a:solidFill>
          <a:latin typeface="+mn-lt"/>
          <a:ea typeface="+mn-ea"/>
          <a:cs typeface="+mn-cs"/>
        </a:defRPr>
      </a:lvl1pPr>
      <a:lvl2pPr marL="0" indent="0" algn="l" defTabSz="914400" rtl="0" eaLnBrk="1" latinLnBrk="0" hangingPunct="1">
        <a:spcBef>
          <a:spcPts val="0"/>
        </a:spcBef>
        <a:buFontTx/>
        <a:buNone/>
        <a:defRPr sz="1800" kern="1200">
          <a:solidFill>
            <a:schemeClr val="tx1">
              <a:lumMod val="50000"/>
              <a:lumOff val="50000"/>
            </a:schemeClr>
          </a:solidFill>
          <a:latin typeface="+mn-lt"/>
          <a:ea typeface="+mn-ea"/>
          <a:cs typeface="+mn-cs"/>
        </a:defRPr>
      </a:lvl2pPr>
      <a:lvl3pPr marL="0" indent="0" algn="l" defTabSz="914400" rtl="0" eaLnBrk="1" latinLnBrk="0" hangingPunct="1">
        <a:spcBef>
          <a:spcPts val="0"/>
        </a:spcBef>
        <a:buFontTx/>
        <a:buNone/>
        <a:defRPr sz="1500" kern="1200">
          <a:solidFill>
            <a:schemeClr val="tx1"/>
          </a:solidFill>
          <a:latin typeface="+mn-lt"/>
          <a:ea typeface="+mn-ea"/>
          <a:cs typeface="+mn-cs"/>
        </a:defRPr>
      </a:lvl3pPr>
      <a:lvl4pPr marL="274320" indent="-137160" algn="l" defTabSz="914400" rtl="0" eaLnBrk="1" latinLnBrk="0" hangingPunct="1">
        <a:spcBef>
          <a:spcPts val="0"/>
        </a:spcBef>
        <a:buFont typeface="Lucida Grande"/>
        <a:buChar char="&gt;"/>
        <a:defRPr sz="1500" kern="1200">
          <a:solidFill>
            <a:schemeClr val="tx1">
              <a:lumMod val="50000"/>
              <a:lumOff val="50000"/>
            </a:schemeClr>
          </a:solidFill>
          <a:latin typeface="+mn-lt"/>
          <a:ea typeface="+mn-ea"/>
          <a:cs typeface="+mn-cs"/>
        </a:defRPr>
      </a:lvl4pPr>
      <a:lvl5pPr marL="457200" indent="-137160" algn="l" defTabSz="914400" rtl="0" eaLnBrk="1" latinLnBrk="0" hangingPunct="1">
        <a:spcBef>
          <a:spcPts val="0"/>
        </a:spcBef>
        <a:buFont typeface="Lucida Grande"/>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11.xml"/><Relationship Id="rId4" Type="http://schemas.openxmlformats.org/officeDocument/2006/relationships/hyperlink" Target="http://www.theglobalfund.org/en/guidelines/" TargetMode="Externa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925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0" y="-16747"/>
            <a:ext cx="9925200" cy="594360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srgbClr val="003F72"/>
              </a:solidFill>
            </a:endParaRPr>
          </a:p>
        </p:txBody>
      </p:sp>
      <p:sp>
        <p:nvSpPr>
          <p:cNvPr id="2" name="Title 1"/>
          <p:cNvSpPr>
            <a:spLocks noGrp="1"/>
          </p:cNvSpPr>
          <p:nvPr>
            <p:ph type="ctrTitle"/>
          </p:nvPr>
        </p:nvSpPr>
        <p:spPr>
          <a:xfrm>
            <a:off x="540000" y="2708920"/>
            <a:ext cx="8420100" cy="2000240"/>
          </a:xfrm>
        </p:spPr>
        <p:txBody>
          <a:bodyPr lIns="0" tIns="0">
            <a:noAutofit/>
          </a:bodyPr>
          <a:lstStyle/>
          <a:p>
            <a:pPr algn="ctr">
              <a:lnSpc>
                <a:spcPts val="3080"/>
              </a:lnSpc>
            </a:pPr>
            <a:r>
              <a:rPr lang="en-US" sz="2200" dirty="0" smtClean="0">
                <a:latin typeface="Arial" charset="0"/>
                <a:cs typeface="Arial" charset="0"/>
              </a:rPr>
              <a:t>Lao PDR</a:t>
            </a:r>
            <a:br>
              <a:rPr lang="en-US" sz="2200" dirty="0" smtClean="0">
                <a:latin typeface="Arial" charset="0"/>
                <a:cs typeface="Arial" charset="0"/>
              </a:rPr>
            </a:br>
            <a:r>
              <a:rPr lang="en-US" sz="2200" dirty="0" smtClean="0">
                <a:latin typeface="Arial" charset="0"/>
                <a:cs typeface="Arial" charset="0"/>
              </a:rPr>
              <a:t>Country Team Visit</a:t>
            </a:r>
            <a:r>
              <a:rPr lang="en-US" sz="2200" dirty="0" smtClean="0">
                <a:latin typeface="Arial" pitchFamily="34" charset="0"/>
              </a:rPr>
              <a:t/>
            </a:r>
            <a:br>
              <a:rPr lang="en-US" sz="2200" dirty="0" smtClean="0">
                <a:latin typeface="Arial" pitchFamily="34" charset="0"/>
              </a:rPr>
            </a:br>
            <a:r>
              <a:rPr lang="en-US" sz="2200" dirty="0" smtClean="0">
                <a:latin typeface="Arial" pitchFamily="34" charset="0"/>
              </a:rPr>
              <a:t>8-12 August </a:t>
            </a:r>
            <a:r>
              <a:rPr lang="en-US" sz="2200" dirty="0" smtClean="0">
                <a:latin typeface="Arial" charset="0"/>
                <a:cs typeface="Arial" charset="0"/>
              </a:rPr>
              <a:t>2016</a:t>
            </a:r>
            <a:br>
              <a:rPr lang="en-US" sz="2200" dirty="0" smtClean="0">
                <a:latin typeface="Arial" charset="0"/>
                <a:cs typeface="Arial" charset="0"/>
              </a:rPr>
            </a:br>
            <a:r>
              <a:rPr lang="en-US" sz="2200" dirty="0" smtClean="0">
                <a:latin typeface="Arial" charset="0"/>
                <a:cs typeface="Arial" charset="0"/>
              </a:rPr>
              <a:t>Debrief 12 August 2016</a:t>
            </a:r>
            <a:endParaRPr lang="en-US" sz="2200" dirty="0">
              <a:latin typeface="Arial" charset="0"/>
              <a:cs typeface="Arial" charset="0"/>
            </a:endParaRPr>
          </a:p>
        </p:txBody>
      </p:sp>
      <p:sp>
        <p:nvSpPr>
          <p:cNvPr id="3" name="Subtitle 2"/>
          <p:cNvSpPr>
            <a:spLocks noGrp="1"/>
          </p:cNvSpPr>
          <p:nvPr>
            <p:ph type="subTitle" idx="1"/>
          </p:nvPr>
        </p:nvSpPr>
        <p:spPr>
          <a:xfrm>
            <a:off x="540000" y="4581128"/>
            <a:ext cx="6934200" cy="1210072"/>
          </a:xfrm>
        </p:spPr>
        <p:txBody>
          <a:bodyPr lIns="0">
            <a:normAutofit/>
          </a:bodyPr>
          <a:lstStyle/>
          <a:p>
            <a:pPr algn="l">
              <a:lnSpc>
                <a:spcPts val="1440"/>
              </a:lnSpc>
            </a:pPr>
            <a:r>
              <a:rPr lang="en-US" sz="1200" dirty="0" smtClean="0">
                <a:solidFill>
                  <a:srgbClr val="809FB9"/>
                </a:solidFill>
              </a:rPr>
              <a:t>Patricia Kehoe, SFPM</a:t>
            </a:r>
          </a:p>
          <a:p>
            <a:pPr algn="l">
              <a:lnSpc>
                <a:spcPts val="1440"/>
              </a:lnSpc>
            </a:pPr>
            <a:r>
              <a:rPr lang="en-US" sz="1200" dirty="0" smtClean="0">
                <a:solidFill>
                  <a:srgbClr val="809FB9"/>
                </a:solidFill>
              </a:rPr>
              <a:t>Sylvester Rugumambaju, PSM Officer</a:t>
            </a:r>
            <a:endParaRPr lang="en-US" sz="1200" dirty="0">
              <a:solidFill>
                <a:srgbClr val="809FB9"/>
              </a:solidFill>
            </a:endParaRPr>
          </a:p>
        </p:txBody>
      </p:sp>
      <p:pic>
        <p:nvPicPr>
          <p:cNvPr id="5" name="Picture 4"/>
          <p:cNvPicPr>
            <a:picLocks noChangeAspect="1"/>
          </p:cNvPicPr>
          <p:nvPr/>
        </p:nvPicPr>
        <p:blipFill>
          <a:blip r:embed="rId4"/>
          <a:stretch>
            <a:fillRect/>
          </a:stretch>
        </p:blipFill>
        <p:spPr>
          <a:xfrm>
            <a:off x="540000" y="6264087"/>
            <a:ext cx="2336800" cy="266700"/>
          </a:xfrm>
          <a:prstGeom prst="rect">
            <a:avLst/>
          </a:prstGeom>
        </p:spPr>
      </p:pic>
    </p:spTree>
    <p:custDataLst>
      <p:tags r:id="rId1"/>
    </p:custDataLst>
    <p:extLst>
      <p:ext uri="{BB962C8B-B14F-4D97-AF65-F5344CB8AC3E}">
        <p14:creationId xmlns:p14="http://schemas.microsoft.com/office/powerpoint/2010/main" val="38836913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5"/>
            <a:ext cx="9200246" cy="907965"/>
          </a:xfrm>
        </p:spPr>
        <p:txBody>
          <a:bodyPr>
            <a:normAutofit/>
          </a:bodyPr>
          <a:lstStyle/>
          <a:p>
            <a:r>
              <a:rPr lang="en-US" b="1" dirty="0" smtClean="0"/>
              <a:t>Lao – </a:t>
            </a:r>
            <a:r>
              <a:rPr lang="en-US" b="1" dirty="0"/>
              <a:t>F</a:t>
            </a:r>
            <a:r>
              <a:rPr lang="en-US" b="1" dirty="0" smtClean="0"/>
              <a:t>ocused portfolio:  Streamlining Processes</a:t>
            </a:r>
            <a:br>
              <a:rPr lang="en-US" b="1" dirty="0" smtClean="0"/>
            </a:br>
            <a:endParaRPr lang="en-GB" b="1" dirty="0"/>
          </a:p>
        </p:txBody>
      </p:sp>
      <p:sp>
        <p:nvSpPr>
          <p:cNvPr id="3" name="Content Placeholder 2"/>
          <p:cNvSpPr>
            <a:spLocks noGrp="1"/>
          </p:cNvSpPr>
          <p:nvPr>
            <p:ph idx="1"/>
          </p:nvPr>
        </p:nvSpPr>
        <p:spPr>
          <a:xfrm>
            <a:off x="628722" y="1484784"/>
            <a:ext cx="8820000" cy="5017928"/>
          </a:xfrm>
        </p:spPr>
        <p:txBody>
          <a:bodyPr/>
          <a:lstStyle/>
          <a:p>
            <a:pPr marL="1587" lvl="1">
              <a:spcAft>
                <a:spcPts val="600"/>
              </a:spcAft>
            </a:pPr>
            <a:r>
              <a:rPr lang="en-US" b="1" dirty="0" smtClean="0">
                <a:solidFill>
                  <a:schemeClr val="tx1"/>
                </a:solidFill>
              </a:rPr>
              <a:t>Concept Note Application</a:t>
            </a:r>
          </a:p>
          <a:p>
            <a:pPr marL="287337" lvl="1" indent="-285750">
              <a:spcAft>
                <a:spcPts val="600"/>
              </a:spcAft>
              <a:buFont typeface="Arial" panose="020B0604020202020204" pitchFamily="34" charset="0"/>
              <a:buChar char="•"/>
            </a:pPr>
            <a:r>
              <a:rPr lang="en-US" dirty="0" smtClean="0">
                <a:solidFill>
                  <a:schemeClr val="tx1"/>
                </a:solidFill>
              </a:rPr>
              <a:t>Application process to be streamlined -  </a:t>
            </a:r>
            <a:r>
              <a:rPr lang="en-US" b="1" dirty="0" smtClean="0">
                <a:solidFill>
                  <a:schemeClr val="tx1"/>
                </a:solidFill>
              </a:rPr>
              <a:t>TRP involvement only if material changes </a:t>
            </a:r>
            <a:r>
              <a:rPr lang="en-US" dirty="0" smtClean="0">
                <a:solidFill>
                  <a:schemeClr val="tx1"/>
                </a:solidFill>
              </a:rPr>
              <a:t>to the approach outlined and reviewed in 2015.</a:t>
            </a:r>
          </a:p>
          <a:p>
            <a:pPr marL="287337" lvl="1" indent="-285750">
              <a:spcAft>
                <a:spcPts val="600"/>
              </a:spcAft>
              <a:buFont typeface="Arial" panose="020B0604020202020204" pitchFamily="34" charset="0"/>
              <a:buChar char="•"/>
            </a:pPr>
            <a:r>
              <a:rPr lang="en-US" dirty="0" smtClean="0">
                <a:solidFill>
                  <a:schemeClr val="tx1"/>
                </a:solidFill>
              </a:rPr>
              <a:t>Additional information to be advised regarding </a:t>
            </a:r>
            <a:r>
              <a:rPr lang="en-US" b="1" dirty="0" smtClean="0">
                <a:solidFill>
                  <a:schemeClr val="tx1"/>
                </a:solidFill>
              </a:rPr>
              <a:t>template and timelines </a:t>
            </a:r>
            <a:r>
              <a:rPr lang="en-US" dirty="0" smtClean="0">
                <a:solidFill>
                  <a:schemeClr val="tx1"/>
                </a:solidFill>
              </a:rPr>
              <a:t>for concept note and grant negotiations</a:t>
            </a:r>
          </a:p>
          <a:p>
            <a:pPr marL="287337" lvl="1" indent="-285750">
              <a:spcAft>
                <a:spcPts val="600"/>
              </a:spcAft>
              <a:buFont typeface="Arial" panose="020B0604020202020204" pitchFamily="34" charset="0"/>
              <a:buChar char="•"/>
            </a:pPr>
            <a:r>
              <a:rPr lang="en-US" dirty="0" smtClean="0">
                <a:solidFill>
                  <a:schemeClr val="tx1"/>
                </a:solidFill>
              </a:rPr>
              <a:t>Potential one GF malaria grant</a:t>
            </a:r>
          </a:p>
          <a:p>
            <a:pPr marL="287337" lvl="1" indent="-285750">
              <a:spcAft>
                <a:spcPts val="600"/>
              </a:spcAft>
              <a:buFont typeface="Arial" panose="020B0604020202020204" pitchFamily="34" charset="0"/>
              <a:buChar char="•"/>
            </a:pPr>
            <a:r>
              <a:rPr lang="en-US" dirty="0" smtClean="0">
                <a:solidFill>
                  <a:schemeClr val="tx1"/>
                </a:solidFill>
              </a:rPr>
              <a:t>Potential to consider innovative </a:t>
            </a:r>
            <a:r>
              <a:rPr lang="en-US" dirty="0">
                <a:solidFill>
                  <a:schemeClr val="tx1"/>
                </a:solidFill>
              </a:rPr>
              <a:t>approaches differentiated to country needs </a:t>
            </a:r>
            <a:endParaRPr lang="en-GB" dirty="0" smtClean="0">
              <a:solidFill>
                <a:schemeClr val="tx1"/>
              </a:solidFill>
            </a:endParaRPr>
          </a:p>
          <a:p>
            <a:pPr marL="1587" lvl="1">
              <a:spcAft>
                <a:spcPts val="600"/>
              </a:spcAft>
            </a:pPr>
            <a:endParaRPr lang="en-US" dirty="0" smtClean="0">
              <a:solidFill>
                <a:schemeClr val="tx1"/>
              </a:solidFill>
            </a:endParaRPr>
          </a:p>
          <a:p>
            <a:pPr marL="1587" lvl="1">
              <a:spcAft>
                <a:spcPts val="600"/>
              </a:spcAft>
            </a:pPr>
            <a:r>
              <a:rPr lang="en-US" b="1" dirty="0" smtClean="0">
                <a:solidFill>
                  <a:schemeClr val="tx1"/>
                </a:solidFill>
              </a:rPr>
              <a:t>Implementation</a:t>
            </a:r>
          </a:p>
          <a:p>
            <a:pPr marL="287337" lvl="1" indent="-285750">
              <a:spcAft>
                <a:spcPts val="600"/>
              </a:spcAft>
              <a:buFont typeface="Arial" panose="020B0604020202020204" pitchFamily="34" charset="0"/>
              <a:buChar char="•"/>
            </a:pPr>
            <a:r>
              <a:rPr lang="en-US" b="1" dirty="0" smtClean="0">
                <a:solidFill>
                  <a:schemeClr val="tx1"/>
                </a:solidFill>
              </a:rPr>
              <a:t>Performance  </a:t>
            </a:r>
            <a:r>
              <a:rPr lang="en-US" b="1" dirty="0">
                <a:solidFill>
                  <a:schemeClr val="tx1"/>
                </a:solidFill>
              </a:rPr>
              <a:t>Framework </a:t>
            </a:r>
            <a:r>
              <a:rPr lang="en-US" dirty="0">
                <a:solidFill>
                  <a:schemeClr val="tx1"/>
                </a:solidFill>
              </a:rPr>
              <a:t>to be </a:t>
            </a:r>
            <a:r>
              <a:rPr lang="en-US" dirty="0" smtClean="0">
                <a:solidFill>
                  <a:schemeClr val="tx1"/>
                </a:solidFill>
              </a:rPr>
              <a:t>streamlined </a:t>
            </a:r>
            <a:r>
              <a:rPr lang="en-US" dirty="0">
                <a:solidFill>
                  <a:schemeClr val="tx1"/>
                </a:solidFill>
              </a:rPr>
              <a:t>to reduce indicators </a:t>
            </a:r>
            <a:r>
              <a:rPr lang="en-US" dirty="0" smtClean="0">
                <a:solidFill>
                  <a:schemeClr val="tx1"/>
                </a:solidFill>
              </a:rPr>
              <a:t> - opportunity to reinforce HSS and DHIS2 as one national system for data</a:t>
            </a:r>
          </a:p>
          <a:p>
            <a:pPr marL="287337" lvl="1" indent="-285750">
              <a:spcAft>
                <a:spcPts val="600"/>
              </a:spcAft>
              <a:buFont typeface="Arial" panose="020B0604020202020204" pitchFamily="34" charset="0"/>
              <a:buChar char="•"/>
            </a:pPr>
            <a:endParaRPr lang="en-US" dirty="0" smtClean="0">
              <a:solidFill>
                <a:schemeClr val="tx1"/>
              </a:solidFill>
            </a:endParaRPr>
          </a:p>
        </p:txBody>
      </p:sp>
    </p:spTree>
    <p:custDataLst>
      <p:tags r:id="rId1"/>
    </p:custDataLst>
    <p:extLst>
      <p:ext uri="{BB962C8B-B14F-4D97-AF65-F5344CB8AC3E}">
        <p14:creationId xmlns:p14="http://schemas.microsoft.com/office/powerpoint/2010/main" val="18639479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476" y="389475"/>
            <a:ext cx="9200246" cy="648072"/>
          </a:xfrm>
        </p:spPr>
        <p:txBody>
          <a:bodyPr>
            <a:normAutofit fontScale="90000"/>
          </a:bodyPr>
          <a:lstStyle/>
          <a:p>
            <a:r>
              <a:rPr lang="en-US" b="1" dirty="0" smtClean="0"/>
              <a:t>Lao – Focus Country Implementation</a:t>
            </a:r>
            <a:br>
              <a:rPr lang="en-US" b="1" dirty="0" smtClean="0"/>
            </a:br>
            <a:r>
              <a:rPr lang="en-US" b="1" dirty="0" smtClean="0"/>
              <a:t>Finance Reporting</a:t>
            </a:r>
            <a:endParaRPr lang="en-GB" b="1" dirty="0"/>
          </a:p>
        </p:txBody>
      </p:sp>
      <p:sp>
        <p:nvSpPr>
          <p:cNvPr id="3" name="Content Placeholder 2"/>
          <p:cNvSpPr>
            <a:spLocks noGrp="1"/>
          </p:cNvSpPr>
          <p:nvPr>
            <p:ph idx="1"/>
          </p:nvPr>
        </p:nvSpPr>
        <p:spPr>
          <a:xfrm>
            <a:off x="600225" y="1184717"/>
            <a:ext cx="8820000" cy="5545038"/>
          </a:xfrm>
        </p:spPr>
        <p:txBody>
          <a:bodyPr/>
          <a:lstStyle/>
          <a:p>
            <a:pPr marL="285750" indent="-285750">
              <a:buFont typeface="Arial" panose="020B0604020202020204" pitchFamily="34" charset="0"/>
              <a:buChar char="•"/>
            </a:pPr>
            <a:r>
              <a:rPr lang="en-US" b="1" dirty="0" smtClean="0"/>
              <a:t>PU/DR</a:t>
            </a:r>
            <a:r>
              <a:rPr lang="en-US" dirty="0" smtClean="0"/>
              <a:t> once a year covering periods January –December plus 6 months buffer</a:t>
            </a:r>
          </a:p>
          <a:p>
            <a:pPr marL="285750" indent="-285750">
              <a:buFont typeface="Arial" panose="020B0604020202020204" pitchFamily="34" charset="0"/>
              <a:buChar char="•"/>
            </a:pPr>
            <a:r>
              <a:rPr lang="en-US" b="1" dirty="0" smtClean="0"/>
              <a:t>PU</a:t>
            </a:r>
            <a:r>
              <a:rPr lang="en-US" dirty="0" smtClean="0"/>
              <a:t> once a year covering periods </a:t>
            </a:r>
            <a:r>
              <a:rPr lang="en-US" dirty="0"/>
              <a:t>January-June (no finance information) </a:t>
            </a:r>
            <a:endParaRPr lang="en-US" dirty="0" smtClean="0"/>
          </a:p>
          <a:p>
            <a:pPr marL="285750" indent="-285750">
              <a:buFont typeface="Arial" panose="020B0604020202020204" pitchFamily="34" charset="0"/>
              <a:buChar char="•"/>
            </a:pPr>
            <a:r>
              <a:rPr lang="en-US" b="1" dirty="0" smtClean="0"/>
              <a:t>Cash </a:t>
            </a:r>
            <a:r>
              <a:rPr lang="en-US" b="1" dirty="0"/>
              <a:t>Balance </a:t>
            </a:r>
            <a:r>
              <a:rPr lang="en-US" b="1" dirty="0" smtClean="0"/>
              <a:t>(</a:t>
            </a:r>
            <a:r>
              <a:rPr lang="en-US" dirty="0" smtClean="0"/>
              <a:t>quarterly template) for 6 months January-June </a:t>
            </a:r>
          </a:p>
          <a:p>
            <a:pPr marL="285750" indent="-285750">
              <a:buFont typeface="Arial" panose="020B0604020202020204" pitchFamily="34" charset="0"/>
              <a:buChar char="•"/>
            </a:pPr>
            <a:r>
              <a:rPr lang="en-US" dirty="0" smtClean="0"/>
              <a:t>Annual </a:t>
            </a:r>
            <a:r>
              <a:rPr lang="en-US" b="1" dirty="0" smtClean="0"/>
              <a:t>Tax Report</a:t>
            </a:r>
          </a:p>
          <a:p>
            <a:pPr marL="285750" indent="-285750">
              <a:buFont typeface="Arial" panose="020B0604020202020204" pitchFamily="34" charset="0"/>
              <a:buChar char="•"/>
            </a:pPr>
            <a:r>
              <a:rPr lang="en-US" b="1" dirty="0" smtClean="0"/>
              <a:t>External audits </a:t>
            </a:r>
            <a:r>
              <a:rPr lang="en-US" dirty="0" smtClean="0"/>
              <a:t>to be undertaken using GF pre-selected auditor</a:t>
            </a:r>
          </a:p>
          <a:p>
            <a:pPr marL="285750" indent="-285750">
              <a:buFont typeface="Arial" panose="020B0604020202020204" pitchFamily="34" charset="0"/>
              <a:buChar char="•"/>
            </a:pPr>
            <a:r>
              <a:rPr lang="en-US" b="1" dirty="0" smtClean="0"/>
              <a:t>Internal </a:t>
            </a:r>
            <a:r>
              <a:rPr lang="en-US" b="1" dirty="0"/>
              <a:t>audit</a:t>
            </a:r>
            <a:r>
              <a:rPr lang="en-US" dirty="0"/>
              <a:t>-once every two </a:t>
            </a:r>
            <a:r>
              <a:rPr lang="en-US" dirty="0" smtClean="0"/>
              <a:t>years</a:t>
            </a:r>
          </a:p>
          <a:p>
            <a:endParaRPr lang="en-US" dirty="0" smtClean="0"/>
          </a:p>
          <a:p>
            <a:r>
              <a:rPr lang="en-US" b="1" dirty="0" smtClean="0"/>
              <a:t>Budget and Financial Guidelines </a:t>
            </a:r>
            <a:r>
              <a:rPr lang="en-US" b="1" dirty="0"/>
              <a:t>for all grants</a:t>
            </a:r>
          </a:p>
          <a:p>
            <a:pPr marL="285750" indent="-285750">
              <a:buFont typeface="Arial" panose="020B0604020202020204" pitchFamily="34" charset="0"/>
              <a:buChar char="•"/>
            </a:pPr>
            <a:r>
              <a:rPr lang="en-US" b="1" dirty="0" smtClean="0"/>
              <a:t>Budget reallocation </a:t>
            </a:r>
            <a:r>
              <a:rPr lang="en-US" dirty="0" smtClean="0"/>
              <a:t>to be undertaken once a year (with PUDR)</a:t>
            </a:r>
          </a:p>
          <a:p>
            <a:pPr marL="285750" indent="-285750">
              <a:buFont typeface="Arial" panose="020B0604020202020204" pitchFamily="34" charset="0"/>
              <a:buChar char="•"/>
            </a:pPr>
            <a:r>
              <a:rPr lang="en-US" dirty="0" smtClean="0"/>
              <a:t>Budget </a:t>
            </a:r>
            <a:r>
              <a:rPr lang="en-US" b="1" dirty="0" smtClean="0"/>
              <a:t>flexibility</a:t>
            </a:r>
            <a:r>
              <a:rPr lang="en-US" dirty="0" smtClean="0"/>
              <a:t>: do </a:t>
            </a:r>
            <a:r>
              <a:rPr lang="en-US" dirty="0"/>
              <a:t>not need to request </a:t>
            </a:r>
            <a:r>
              <a:rPr lang="en-US" dirty="0" smtClean="0"/>
              <a:t>GF prior </a:t>
            </a:r>
            <a:r>
              <a:rPr lang="en-US" dirty="0"/>
              <a:t>permission </a:t>
            </a:r>
            <a:r>
              <a:rPr lang="en-US" dirty="0" smtClean="0"/>
              <a:t>for </a:t>
            </a:r>
            <a:r>
              <a:rPr lang="en-US" dirty="0"/>
              <a:t>increases that </a:t>
            </a:r>
            <a:r>
              <a:rPr lang="en-US" u="sng" dirty="0"/>
              <a:t>do not exceed 5% of a given cost input budget within an intervention’s annual budget </a:t>
            </a:r>
            <a:r>
              <a:rPr lang="en-US" dirty="0"/>
              <a:t>(e.g. 5% of Per diems costs under “Policy, planning, coordination </a:t>
            </a:r>
            <a:r>
              <a:rPr lang="en-US" dirty="0" smtClean="0"/>
              <a:t>&amp; </a:t>
            </a:r>
            <a:r>
              <a:rPr lang="en-US" dirty="0"/>
              <a:t>management” for a given year of one grant</a:t>
            </a:r>
            <a:r>
              <a:rPr lang="en-US" dirty="0" smtClean="0"/>
              <a:t>).  Document the rationale for the change </a:t>
            </a:r>
          </a:p>
          <a:p>
            <a:pPr marL="285750" lvl="0" indent="-285750">
              <a:buFont typeface="Arial" panose="020B0604020202020204" pitchFamily="34" charset="0"/>
              <a:buChar char="•"/>
            </a:pPr>
            <a:r>
              <a:rPr lang="en-GB" b="1" dirty="0"/>
              <a:t>E</a:t>
            </a:r>
            <a:r>
              <a:rPr lang="en-US" b="1" dirty="0" err="1"/>
              <a:t>xceptions</a:t>
            </a:r>
            <a:r>
              <a:rPr lang="en-US" b="1" dirty="0"/>
              <a:t> </a:t>
            </a:r>
            <a:r>
              <a:rPr lang="en-US" dirty="0" smtClean="0"/>
              <a:t>where </a:t>
            </a:r>
            <a:r>
              <a:rPr lang="en-US" u="sng" dirty="0"/>
              <a:t>the PR must request </a:t>
            </a:r>
            <a:r>
              <a:rPr lang="en-US" dirty="0" smtClean="0"/>
              <a:t>GF pre-approval for expenditure increase:</a:t>
            </a:r>
            <a:endParaRPr lang="en-GB" dirty="0"/>
          </a:p>
          <a:p>
            <a:pPr marL="814388" lvl="0" indent="-547688">
              <a:buFont typeface="Arial" panose="020B0604020202020204" pitchFamily="34" charset="0"/>
              <a:buChar char="−"/>
            </a:pPr>
            <a:r>
              <a:rPr lang="en-US" b="1" dirty="0"/>
              <a:t>Increases</a:t>
            </a:r>
            <a:r>
              <a:rPr lang="en-US" dirty="0"/>
              <a:t> in the </a:t>
            </a:r>
            <a:r>
              <a:rPr lang="en-US" dirty="0" smtClean="0"/>
              <a:t>salary, </a:t>
            </a:r>
            <a:r>
              <a:rPr lang="en-US" dirty="0"/>
              <a:t>grades, numbers or LOE of </a:t>
            </a:r>
            <a:r>
              <a:rPr lang="en-US" dirty="0" smtClean="0"/>
              <a:t>staff &amp; allowances</a:t>
            </a:r>
            <a:r>
              <a:rPr lang="en-US" dirty="0"/>
              <a:t>;</a:t>
            </a:r>
          </a:p>
          <a:p>
            <a:pPr marL="814388" lvl="0" indent="-547688">
              <a:buFont typeface="Arial" panose="020B0604020202020204" pitchFamily="34" charset="0"/>
              <a:buChar char="−"/>
            </a:pPr>
            <a:r>
              <a:rPr lang="en-US" dirty="0"/>
              <a:t>Increased budget for international travel</a:t>
            </a:r>
            <a:r>
              <a:rPr lang="en-US" dirty="0" smtClean="0"/>
              <a:t>; training budgets; vehicles </a:t>
            </a:r>
            <a:r>
              <a:rPr lang="en-US" dirty="0"/>
              <a:t>/</a:t>
            </a:r>
            <a:r>
              <a:rPr lang="en-US" dirty="0" smtClean="0"/>
              <a:t>motorbikes;</a:t>
            </a:r>
            <a:endParaRPr lang="en-US" dirty="0"/>
          </a:p>
          <a:p>
            <a:pPr marL="814388" lvl="0" indent="-547688">
              <a:buFont typeface="Arial" panose="020B0604020202020204" pitchFamily="34" charset="0"/>
              <a:buChar char="−"/>
            </a:pPr>
            <a:r>
              <a:rPr lang="en-US" dirty="0"/>
              <a:t>Introduction of new activities or budget line items;</a:t>
            </a:r>
          </a:p>
          <a:p>
            <a:pPr marL="814388" lvl="0" indent="-547688">
              <a:buFont typeface="Arial" panose="020B0604020202020204" pitchFamily="34" charset="0"/>
              <a:buChar char="−"/>
            </a:pPr>
            <a:r>
              <a:rPr lang="en-US" dirty="0"/>
              <a:t>Increases in Health Products and pharmaceuticals</a:t>
            </a:r>
          </a:p>
          <a:p>
            <a:pPr marL="285750" indent="-285750">
              <a:buFont typeface="Arial" panose="020B0604020202020204" pitchFamily="34" charset="0"/>
              <a:buChar char="•"/>
            </a:pPr>
            <a:r>
              <a:rPr lang="en-US" dirty="0" smtClean="0"/>
              <a:t>Please </a:t>
            </a:r>
            <a:r>
              <a:rPr lang="en-US" dirty="0"/>
              <a:t>refer to </a:t>
            </a:r>
            <a:r>
              <a:rPr lang="en-US" dirty="0">
                <a:hlinkClick r:id="rId4"/>
              </a:rPr>
              <a:t>http://www.theglobalfund.org/en/guidelines</a:t>
            </a:r>
            <a:r>
              <a:rPr lang="en-US" dirty="0" smtClean="0">
                <a:hlinkClick r:id="rId4"/>
              </a:rPr>
              <a:t>/</a:t>
            </a:r>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b="1" dirty="0"/>
          </a:p>
          <a:p>
            <a:endParaRPr lang="en-GB" dirty="0" smtClean="0"/>
          </a:p>
          <a:p>
            <a:endParaRPr lang="en-GB" dirty="0" smtClean="0"/>
          </a:p>
        </p:txBody>
      </p:sp>
    </p:spTree>
    <p:custDataLst>
      <p:tags r:id="rId1"/>
    </p:custDataLst>
    <p:extLst>
      <p:ext uri="{BB962C8B-B14F-4D97-AF65-F5344CB8AC3E}">
        <p14:creationId xmlns:p14="http://schemas.microsoft.com/office/powerpoint/2010/main" val="39504591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CCM  Oversight</a:t>
            </a:r>
            <a:endParaRPr lang="en-GB" b="1" dirty="0"/>
          </a:p>
        </p:txBody>
      </p:sp>
      <p:sp>
        <p:nvSpPr>
          <p:cNvPr id="3" name="Content Placeholder 2"/>
          <p:cNvSpPr>
            <a:spLocks noGrp="1"/>
          </p:cNvSpPr>
          <p:nvPr>
            <p:ph idx="1"/>
          </p:nvPr>
        </p:nvSpPr>
        <p:spPr>
          <a:xfrm>
            <a:off x="628722" y="957674"/>
            <a:ext cx="8820000" cy="5545038"/>
          </a:xfrm>
        </p:spPr>
        <p:txBody>
          <a:bodyPr/>
          <a:lstStyle/>
          <a:p>
            <a:endParaRPr lang="en-US" b="1" dirty="0" smtClean="0"/>
          </a:p>
          <a:p>
            <a:r>
              <a:rPr lang="en-US" b="1" dirty="0" smtClean="0"/>
              <a:t>Technical assistance currently in process to </a:t>
            </a:r>
          </a:p>
          <a:p>
            <a:endParaRPr lang="en-GB" b="1" dirty="0"/>
          </a:p>
          <a:p>
            <a:pPr marL="285750" indent="-285750">
              <a:buFont typeface="Arial" panose="020B0604020202020204" pitchFamily="34" charset="0"/>
              <a:buChar char="•"/>
            </a:pPr>
            <a:r>
              <a:rPr lang="en-US" dirty="0" smtClean="0"/>
              <a:t>Review CCM membership and </a:t>
            </a:r>
            <a:r>
              <a:rPr lang="en-US" dirty="0"/>
              <a:t>composition </a:t>
            </a:r>
            <a:r>
              <a:rPr lang="en-US" dirty="0" smtClean="0"/>
              <a:t>and assist with Eligibility </a:t>
            </a:r>
            <a:r>
              <a:rPr lang="en-US" dirty="0"/>
              <a:t>Performance </a:t>
            </a:r>
            <a:r>
              <a:rPr lang="en-US" dirty="0" smtClean="0"/>
              <a:t>Assessment</a:t>
            </a:r>
          </a:p>
          <a:p>
            <a:endParaRPr lang="en-US" dirty="0"/>
          </a:p>
          <a:p>
            <a:pPr marL="285750" indent="-285750">
              <a:buFont typeface="Arial" panose="020B0604020202020204" pitchFamily="34" charset="0"/>
              <a:buChar char="•"/>
            </a:pPr>
            <a:r>
              <a:rPr lang="en-US" dirty="0" smtClean="0"/>
              <a:t>Increase members’ understanding and engagement in grant oversight.</a:t>
            </a:r>
          </a:p>
          <a:p>
            <a:endParaRPr lang="en-US" dirty="0"/>
          </a:p>
          <a:p>
            <a:pPr marL="285750" indent="-285750">
              <a:buFont typeface="Arial" panose="020B0604020202020204" pitchFamily="34" charset="0"/>
              <a:buChar char="•"/>
            </a:pPr>
            <a:r>
              <a:rPr lang="en-US" b="1" dirty="0" smtClean="0"/>
              <a:t>CCM Secretariat  </a:t>
            </a:r>
            <a:r>
              <a:rPr lang="en-US" dirty="0" smtClean="0"/>
              <a:t>to submit budget request to the Global Fund to extend the current agreement until December 2016 to align with financial year (</a:t>
            </a:r>
            <a:r>
              <a:rPr lang="en-US" b="1" dirty="0" smtClean="0"/>
              <a:t>31 August </a:t>
            </a:r>
            <a:r>
              <a:rPr lang="en-US" dirty="0" smtClean="0"/>
              <a:t>)</a:t>
            </a:r>
          </a:p>
          <a:p>
            <a:endParaRPr lang="en-US" dirty="0" smtClean="0"/>
          </a:p>
          <a:p>
            <a:pPr marL="285750" indent="-285750">
              <a:buFont typeface="Arial" panose="020B0604020202020204" pitchFamily="34" charset="0"/>
              <a:buChar char="•"/>
            </a:pPr>
            <a:r>
              <a:rPr lang="en-US" b="1" dirty="0" smtClean="0"/>
              <a:t>CSO Coordination Committee</a:t>
            </a:r>
            <a:r>
              <a:rPr lang="en-US" dirty="0" smtClean="0"/>
              <a:t> to elect CSO and disease representatives .  Ongoing support from French 5% and FRC strengthening capacity to participate effectively.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smtClean="0"/>
              <a:t>Global Fund CCM Hub </a:t>
            </a:r>
            <a:r>
              <a:rPr lang="en-US" dirty="0" smtClean="0"/>
              <a:t>to be the primary focal point for matters CCM.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b="1" dirty="0" smtClean="0"/>
              <a:t>CCM agreement for 3 years </a:t>
            </a:r>
            <a:r>
              <a:rPr lang="en-US" dirty="0" smtClean="0"/>
              <a:t>– annual budget envelope based on past averages </a:t>
            </a:r>
          </a:p>
          <a:p>
            <a:endParaRPr lang="en-US" dirty="0" smtClean="0"/>
          </a:p>
          <a:p>
            <a:pPr marL="285750" indent="-285750">
              <a:buFont typeface="Arial" panose="020B0604020202020204" pitchFamily="34" charset="0"/>
              <a:buChar char="•"/>
            </a:pPr>
            <a:endParaRPr lang="en-US" dirty="0" smtClean="0"/>
          </a:p>
          <a:p>
            <a:endParaRPr lang="en-US" dirty="0" smtClean="0"/>
          </a:p>
          <a:p>
            <a:pPr marL="285750" indent="-285750">
              <a:buFont typeface="Arial" panose="020B0604020202020204" pitchFamily="34" charset="0"/>
              <a:buChar char="•"/>
            </a:pPr>
            <a:endParaRPr lang="en-US" dirty="0" smtClean="0"/>
          </a:p>
          <a:p>
            <a:endParaRPr lang="en-US" dirty="0" smtClean="0"/>
          </a:p>
          <a:p>
            <a:pPr marL="285750" indent="-285750">
              <a:buFont typeface="Arial" panose="020B0604020202020204" pitchFamily="34" charset="0"/>
              <a:buChar char="•"/>
            </a:pPr>
            <a:endParaRPr lang="en-US" b="1" dirty="0"/>
          </a:p>
          <a:p>
            <a:endParaRPr lang="en-GB" dirty="0" smtClean="0"/>
          </a:p>
          <a:p>
            <a:endParaRPr lang="en-GB" dirty="0" smtClean="0"/>
          </a:p>
        </p:txBody>
      </p:sp>
    </p:spTree>
    <p:custDataLst>
      <p:tags r:id="rId1"/>
    </p:custDataLst>
    <p:extLst>
      <p:ext uri="{BB962C8B-B14F-4D97-AF65-F5344CB8AC3E}">
        <p14:creationId xmlns:p14="http://schemas.microsoft.com/office/powerpoint/2010/main" val="26685275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Malaria Program: Outcomes</a:t>
            </a:r>
            <a:endParaRPr lang="en-GB" b="1" dirty="0"/>
          </a:p>
        </p:txBody>
      </p:sp>
      <p:sp>
        <p:nvSpPr>
          <p:cNvPr id="3" name="Content Placeholder 2"/>
          <p:cNvSpPr>
            <a:spLocks noGrp="1"/>
          </p:cNvSpPr>
          <p:nvPr>
            <p:ph idx="1"/>
          </p:nvPr>
        </p:nvSpPr>
        <p:spPr>
          <a:xfrm>
            <a:off x="628722" y="957674"/>
            <a:ext cx="8820000" cy="5545038"/>
          </a:xfrm>
        </p:spPr>
        <p:txBody>
          <a:bodyPr/>
          <a:lstStyle/>
          <a:p>
            <a:pPr marL="285750" indent="-285750">
              <a:buFont typeface="Arial" panose="020B0604020202020204" pitchFamily="34" charset="0"/>
              <a:buChar char="•"/>
            </a:pPr>
            <a:r>
              <a:rPr lang="en-US" dirty="0" smtClean="0"/>
              <a:t>Fully </a:t>
            </a:r>
            <a:r>
              <a:rPr lang="en-US" dirty="0" err="1" smtClean="0"/>
              <a:t>costed</a:t>
            </a:r>
            <a:r>
              <a:rPr lang="en-US" dirty="0" smtClean="0"/>
              <a:t> Malaria NSP currently with the Minister for approval.</a:t>
            </a:r>
          </a:p>
          <a:p>
            <a:pPr marL="285750" indent="-285750">
              <a:buFont typeface="Arial" panose="020B0604020202020204" pitchFamily="34" charset="0"/>
              <a:buChar char="•"/>
            </a:pPr>
            <a:r>
              <a:rPr lang="en-US" b="1" dirty="0" smtClean="0"/>
              <a:t>Procurement </a:t>
            </a:r>
            <a:r>
              <a:rPr lang="en-US" dirty="0" smtClean="0"/>
              <a:t>in train for 84,000 LLINs for continuous distribution (pregnant women) and funding for distribution committed  (MOH </a:t>
            </a:r>
            <a:r>
              <a:rPr lang="en-US" b="1" dirty="0" smtClean="0"/>
              <a:t>WTP contribution</a:t>
            </a:r>
            <a:r>
              <a:rPr lang="en-US" dirty="0" smtClean="0"/>
              <a:t>).  </a:t>
            </a:r>
          </a:p>
          <a:p>
            <a:pPr marL="714375" indent="-285750">
              <a:buFont typeface="Arial" panose="020B0604020202020204" pitchFamily="34" charset="0"/>
              <a:buChar char="−"/>
            </a:pPr>
            <a:r>
              <a:rPr lang="en-US" b="1" dirty="0"/>
              <a:t>CMPE</a:t>
            </a:r>
            <a:r>
              <a:rPr lang="en-US" dirty="0"/>
              <a:t> to send confirmation email of same.</a:t>
            </a:r>
          </a:p>
          <a:p>
            <a:pPr marL="285750" indent="-285750">
              <a:buFont typeface="Arial" panose="020B0604020202020204" pitchFamily="34" charset="0"/>
              <a:buChar char="•"/>
            </a:pPr>
            <a:r>
              <a:rPr lang="en-US" b="1" dirty="0" smtClean="0"/>
              <a:t>DHIS2 </a:t>
            </a:r>
            <a:r>
              <a:rPr lang="en-US" dirty="0" smtClean="0"/>
              <a:t>rolled out to 50% of districts but only 20% are operational due to (</a:t>
            </a:r>
            <a:r>
              <a:rPr lang="en-US" dirty="0" err="1" smtClean="0"/>
              <a:t>i</a:t>
            </a:r>
            <a:r>
              <a:rPr lang="en-US" dirty="0" smtClean="0"/>
              <a:t>) lack of internet; (ii) lack of computer or (iii) lack of training.</a:t>
            </a:r>
          </a:p>
          <a:p>
            <a:pPr marL="631825" indent="-285750">
              <a:buFont typeface="Arial" panose="020B0604020202020204" pitchFamily="34" charset="0"/>
              <a:buChar char="−"/>
            </a:pPr>
            <a:r>
              <a:rPr lang="en-US" dirty="0" smtClean="0"/>
              <a:t>All district staff should coordinate &amp; share resources as districts can successfully report DHIS2 for other health programs (</a:t>
            </a:r>
            <a:r>
              <a:rPr lang="en-US" dirty="0" err="1" smtClean="0"/>
              <a:t>eg</a:t>
            </a:r>
            <a:r>
              <a:rPr lang="en-US" dirty="0" smtClean="0"/>
              <a:t> MCH and EPI)</a:t>
            </a:r>
          </a:p>
          <a:p>
            <a:pPr marL="631825" indent="-285750">
              <a:buFont typeface="Arial" panose="020B0604020202020204" pitchFamily="34" charset="0"/>
              <a:buChar char="−"/>
            </a:pPr>
            <a:r>
              <a:rPr lang="en-US" dirty="0" smtClean="0"/>
              <a:t>HSS &amp; Malaria programs to identify </a:t>
            </a:r>
            <a:r>
              <a:rPr lang="en-US" b="1" dirty="0" smtClean="0"/>
              <a:t>potential savings </a:t>
            </a:r>
            <a:r>
              <a:rPr lang="en-US" dirty="0" smtClean="0"/>
              <a:t>for DHIS2 training at the district level &amp; submit proposal as part of cash balance report </a:t>
            </a:r>
            <a:r>
              <a:rPr lang="en-US" b="1" dirty="0" smtClean="0"/>
              <a:t>30 September </a:t>
            </a:r>
          </a:p>
          <a:p>
            <a:pPr marL="285750" indent="-285750">
              <a:buFont typeface="Arial" panose="020B0604020202020204" pitchFamily="34" charset="0"/>
              <a:buChar char="•"/>
            </a:pPr>
            <a:r>
              <a:rPr lang="en-US" dirty="0" smtClean="0"/>
              <a:t>Several </a:t>
            </a:r>
            <a:r>
              <a:rPr lang="en-US" b="1" dirty="0" smtClean="0"/>
              <a:t>surveys</a:t>
            </a:r>
            <a:r>
              <a:rPr lang="en-US" dirty="0" smtClean="0"/>
              <a:t> in the pipeline:  re-stratification survey (September 2016); Pre-elimination survey; Social Indicator survey; RAI migrant population surveys 2016; survey on budget use; drug efficacy survey and MIS (Q5 &amp;Q6).  </a:t>
            </a:r>
          </a:p>
          <a:p>
            <a:pPr marL="714375" indent="-285750">
              <a:buFont typeface="Arial" panose="020B0604020202020204" pitchFamily="34" charset="0"/>
              <a:buChar char="−"/>
            </a:pPr>
            <a:r>
              <a:rPr lang="en-US" b="1" dirty="0"/>
              <a:t>CMPE</a:t>
            </a:r>
            <a:r>
              <a:rPr lang="en-US" dirty="0"/>
              <a:t> to update the GF with a table listing surveys, districts, coverage and timelines -  for final GF decision on </a:t>
            </a:r>
            <a:r>
              <a:rPr lang="en-US" b="1" dirty="0" smtClean="0"/>
              <a:t>MIS </a:t>
            </a:r>
            <a:r>
              <a:rPr lang="en-US" dirty="0" smtClean="0"/>
              <a:t>by</a:t>
            </a:r>
            <a:r>
              <a:rPr lang="en-US" b="1" dirty="0" smtClean="0"/>
              <a:t> 31 August</a:t>
            </a:r>
          </a:p>
          <a:p>
            <a:pPr marL="365125" indent="-365125">
              <a:buFont typeface="Arial" panose="020B0604020202020204" pitchFamily="34" charset="0"/>
              <a:buChar char="−"/>
            </a:pPr>
            <a:r>
              <a:rPr lang="en-US" b="1" dirty="0" smtClean="0"/>
              <a:t>TWG</a:t>
            </a:r>
            <a:r>
              <a:rPr lang="en-US" dirty="0" smtClean="0"/>
              <a:t> to consider and recommend how to improve interface of </a:t>
            </a:r>
            <a:r>
              <a:rPr lang="en-US" b="1" dirty="0" smtClean="0"/>
              <a:t>mobile community outreach workers </a:t>
            </a:r>
            <a:r>
              <a:rPr lang="en-US" dirty="0" smtClean="0"/>
              <a:t>with village health workers and government partners </a:t>
            </a:r>
            <a:r>
              <a:rPr lang="en-US" dirty="0" err="1" smtClean="0"/>
              <a:t>eg</a:t>
            </a:r>
            <a:r>
              <a:rPr lang="en-US" dirty="0" smtClean="0"/>
              <a:t> develop guidelines, partnerships in order to ensure improved suspect referral pathways</a:t>
            </a:r>
          </a:p>
          <a:p>
            <a:pPr marL="714375" indent="-285750">
              <a:buFont typeface="Arial" panose="020B0604020202020204" pitchFamily="34" charset="0"/>
              <a:buChar char="−"/>
            </a:pPr>
            <a:endParaRPr lang="en-US" dirty="0"/>
          </a:p>
          <a:p>
            <a:pPr marL="714375"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smtClean="0"/>
          </a:p>
          <a:p>
            <a:endParaRPr lang="en-US" dirty="0"/>
          </a:p>
        </p:txBody>
      </p:sp>
    </p:spTree>
    <p:custDataLst>
      <p:tags r:id="rId1"/>
    </p:custDataLst>
    <p:extLst>
      <p:ext uri="{BB962C8B-B14F-4D97-AF65-F5344CB8AC3E}">
        <p14:creationId xmlns:p14="http://schemas.microsoft.com/office/powerpoint/2010/main" val="25245569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PSM Issues - CMPE</a:t>
            </a:r>
            <a:endParaRPr lang="en-GB" b="1" dirty="0"/>
          </a:p>
        </p:txBody>
      </p:sp>
      <p:sp>
        <p:nvSpPr>
          <p:cNvPr id="3" name="Content Placeholder 2"/>
          <p:cNvSpPr>
            <a:spLocks noGrp="1"/>
          </p:cNvSpPr>
          <p:nvPr>
            <p:ph idx="1"/>
          </p:nvPr>
        </p:nvSpPr>
        <p:spPr>
          <a:xfrm>
            <a:off x="272480" y="836712"/>
            <a:ext cx="8820000" cy="5616624"/>
          </a:xfrm>
        </p:spPr>
        <p:txBody>
          <a:bodyPr/>
          <a:lstStyle/>
          <a:p>
            <a:r>
              <a:rPr lang="en-US" dirty="0" smtClean="0"/>
              <a:t>Over all there has been a 42% reduction in malaria cases. Although this is based on half year data, it is still a good indication. Challenges remain in HR and LMIS.</a:t>
            </a:r>
          </a:p>
          <a:p>
            <a:r>
              <a:rPr lang="en-US" b="1" dirty="0" smtClean="0"/>
              <a:t>LMIS</a:t>
            </a:r>
            <a:endParaRPr lang="en-US" b="1" dirty="0"/>
          </a:p>
          <a:p>
            <a:pPr marL="449263" lvl="1" indent="-182563">
              <a:buFont typeface="Wingdings" panose="05000000000000000000" pitchFamily="2" charset="2"/>
              <a:buChar char="Ø"/>
            </a:pPr>
            <a:r>
              <a:rPr lang="en-US" dirty="0" smtClean="0">
                <a:solidFill>
                  <a:schemeClr val="tx1"/>
                </a:solidFill>
              </a:rPr>
              <a:t> the ODK and </a:t>
            </a:r>
            <a:r>
              <a:rPr lang="en-US" dirty="0">
                <a:solidFill>
                  <a:schemeClr val="tx1"/>
                </a:solidFill>
              </a:rPr>
              <a:t>m</a:t>
            </a:r>
            <a:r>
              <a:rPr lang="en-US" dirty="0" smtClean="0">
                <a:solidFill>
                  <a:schemeClr val="tx1"/>
                </a:solidFill>
              </a:rPr>
              <a:t>Supply are running concurrently but at different levels</a:t>
            </a:r>
          </a:p>
          <a:p>
            <a:pPr marL="449263" lvl="1" indent="-182563">
              <a:buFont typeface="Wingdings" panose="05000000000000000000" pitchFamily="2" charset="2"/>
              <a:buChar char="Ø"/>
            </a:pPr>
            <a:r>
              <a:rPr lang="en-US" dirty="0" smtClean="0">
                <a:solidFill>
                  <a:schemeClr val="tx1"/>
                </a:solidFill>
              </a:rPr>
              <a:t>There's is still need </a:t>
            </a:r>
            <a:r>
              <a:rPr lang="en-US" dirty="0">
                <a:solidFill>
                  <a:schemeClr val="tx1"/>
                </a:solidFill>
              </a:rPr>
              <a:t>to focus on long term systems development </a:t>
            </a:r>
            <a:r>
              <a:rPr lang="en-US" dirty="0" smtClean="0">
                <a:solidFill>
                  <a:schemeClr val="tx1"/>
                </a:solidFill>
              </a:rPr>
              <a:t>strategy and eventually integrate into 1 national LMIS system.</a:t>
            </a:r>
          </a:p>
          <a:p>
            <a:pPr marL="449263" lvl="1" indent="-182563">
              <a:buFont typeface="Wingdings" panose="05000000000000000000" pitchFamily="2" charset="2"/>
              <a:buChar char="Ø"/>
            </a:pPr>
            <a:endParaRPr lang="en-US" dirty="0">
              <a:solidFill>
                <a:schemeClr val="tx1"/>
              </a:solidFill>
            </a:endParaRPr>
          </a:p>
          <a:p>
            <a:r>
              <a:rPr lang="en-US" b="1" dirty="0" smtClean="0"/>
              <a:t>ACTS</a:t>
            </a:r>
          </a:p>
          <a:p>
            <a:pPr marL="285750" indent="-285750">
              <a:buFont typeface="Wingdings" panose="05000000000000000000" pitchFamily="2" charset="2"/>
              <a:buChar char="Ø"/>
            </a:pPr>
            <a:r>
              <a:rPr lang="en-US" dirty="0" smtClean="0"/>
              <a:t>CMPE confirmed that there are no gaps in the inventory of ACTs in the country.</a:t>
            </a:r>
          </a:p>
          <a:p>
            <a:pPr marL="285750" indent="-285750">
              <a:buFont typeface="Wingdings" panose="05000000000000000000" pitchFamily="2" charset="2"/>
              <a:buChar char="Ø"/>
            </a:pPr>
            <a:r>
              <a:rPr lang="en-US" dirty="0" smtClean="0"/>
              <a:t>There are concerns on the expired stocks at lower levels of the supply chain.</a:t>
            </a:r>
          </a:p>
          <a:p>
            <a:pPr marL="285750" indent="-285750">
              <a:buFont typeface="Wingdings" panose="05000000000000000000" pitchFamily="2" charset="2"/>
              <a:buChar char="Ø"/>
            </a:pPr>
            <a:r>
              <a:rPr lang="en-US" dirty="0" smtClean="0"/>
              <a:t>There is need for possible recall and safe disposal in line with FDD guidelines.</a:t>
            </a:r>
          </a:p>
          <a:p>
            <a:pPr marL="285750" indent="-285750">
              <a:buFont typeface="Wingdings" panose="05000000000000000000" pitchFamily="2" charset="2"/>
              <a:buChar char="Ø"/>
            </a:pPr>
            <a:r>
              <a:rPr lang="en-US" dirty="0" smtClean="0"/>
              <a:t>CMPE will share the stock status of ACTs and RDTs with the PR and GF by August 31</a:t>
            </a:r>
            <a:r>
              <a:rPr lang="en-US" baseline="30000" dirty="0" smtClean="0"/>
              <a:t>st</a:t>
            </a:r>
            <a:r>
              <a:rPr lang="en-US" dirty="0" smtClean="0"/>
              <a:t> 2016.</a:t>
            </a:r>
          </a:p>
          <a:p>
            <a:endParaRPr lang="en-US" b="1" dirty="0" smtClean="0"/>
          </a:p>
          <a:p>
            <a:r>
              <a:rPr lang="en-US" b="1" dirty="0" smtClean="0"/>
              <a:t>LLIN procurement and distribution</a:t>
            </a:r>
          </a:p>
          <a:p>
            <a:pPr marL="449263" lvl="1" indent="-182563">
              <a:buFont typeface="Wingdings" panose="05000000000000000000" pitchFamily="2" charset="2"/>
              <a:buChar char="Ø"/>
            </a:pPr>
            <a:r>
              <a:rPr lang="en-US" dirty="0" smtClean="0">
                <a:solidFill>
                  <a:schemeClr val="tx1"/>
                </a:solidFill>
              </a:rPr>
              <a:t> All LLINs arrived in the country and there are no gaps between now (2016), 2017 and 2018.</a:t>
            </a:r>
          </a:p>
          <a:p>
            <a:pPr marL="449263" lvl="1" indent="-182563">
              <a:buFont typeface="Wingdings" panose="05000000000000000000" pitchFamily="2" charset="2"/>
              <a:buChar char="Ø"/>
            </a:pPr>
            <a:r>
              <a:rPr lang="en-US" dirty="0" smtClean="0">
                <a:solidFill>
                  <a:schemeClr val="tx1"/>
                </a:solidFill>
              </a:rPr>
              <a:t>They have all been distributed to end users.</a:t>
            </a:r>
          </a:p>
          <a:p>
            <a:pPr marL="449263" lvl="1" indent="-182563">
              <a:buFont typeface="Wingdings" panose="05000000000000000000" pitchFamily="2" charset="2"/>
              <a:buChar char="Ø"/>
            </a:pPr>
            <a:r>
              <a:rPr lang="en-US" dirty="0" smtClean="0">
                <a:solidFill>
                  <a:schemeClr val="tx1"/>
                </a:solidFill>
              </a:rPr>
              <a:t>CMPE confirmed that all LLINs have now been distributed to end users.</a:t>
            </a:r>
          </a:p>
          <a:p>
            <a:pPr marL="266700" lvl="1"/>
            <a:endParaRPr lang="en-US" dirty="0" smtClean="0">
              <a:solidFill>
                <a:schemeClr val="tx1"/>
              </a:solidFill>
            </a:endParaRPr>
          </a:p>
          <a:p>
            <a:pPr marL="285750" indent="-285750">
              <a:buFont typeface="Arial" panose="020B0604020202020204" pitchFamily="34" charset="0"/>
              <a:buChar char="•"/>
            </a:pPr>
            <a:endParaRPr lang="en-US" dirty="0" smtClean="0"/>
          </a:p>
          <a:p>
            <a:endParaRPr lang="en-US" dirty="0" smtClean="0"/>
          </a:p>
        </p:txBody>
      </p:sp>
    </p:spTree>
    <p:custDataLst>
      <p:tags r:id="rId1"/>
    </p:custDataLst>
    <p:extLst>
      <p:ext uri="{BB962C8B-B14F-4D97-AF65-F5344CB8AC3E}">
        <p14:creationId xmlns:p14="http://schemas.microsoft.com/office/powerpoint/2010/main" val="1094622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TB Program Outcomes</a:t>
            </a:r>
            <a:endParaRPr lang="en-GB" b="1" dirty="0"/>
          </a:p>
        </p:txBody>
      </p:sp>
      <p:sp>
        <p:nvSpPr>
          <p:cNvPr id="3" name="Content Placeholder 2"/>
          <p:cNvSpPr>
            <a:spLocks noGrp="1"/>
          </p:cNvSpPr>
          <p:nvPr>
            <p:ph idx="1"/>
          </p:nvPr>
        </p:nvSpPr>
        <p:spPr>
          <a:xfrm>
            <a:off x="628722" y="957674"/>
            <a:ext cx="8820000" cy="5545038"/>
          </a:xfrm>
        </p:spPr>
        <p:txBody>
          <a:bodyPr/>
          <a:lstStyle/>
          <a:p>
            <a:endParaRPr lang="en-US" b="1" dirty="0" smtClean="0"/>
          </a:p>
          <a:p>
            <a:pPr marL="285750" indent="-285750">
              <a:buFont typeface="Arial" panose="020B0604020202020204" pitchFamily="34" charset="0"/>
              <a:buChar char="•"/>
            </a:pPr>
            <a:r>
              <a:rPr lang="en-US" dirty="0" smtClean="0"/>
              <a:t>NTC to advise the Global Fund of agreed </a:t>
            </a:r>
            <a:r>
              <a:rPr lang="en-US" b="1" dirty="0" smtClean="0"/>
              <a:t>timelines for DHIS2 </a:t>
            </a:r>
            <a:r>
              <a:rPr lang="en-US" dirty="0" smtClean="0"/>
              <a:t>phased integration and reporting by </a:t>
            </a:r>
            <a:r>
              <a:rPr lang="en-US" b="1" dirty="0" smtClean="0"/>
              <a:t>31 August 2016</a:t>
            </a:r>
            <a:r>
              <a:rPr lang="en-US" dirty="0" smtClean="0"/>
              <a:t>.</a:t>
            </a:r>
          </a:p>
          <a:p>
            <a:endParaRPr lang="en-US" dirty="0" smtClean="0"/>
          </a:p>
          <a:p>
            <a:pPr marL="285750" indent="-285750">
              <a:buFont typeface="Arial" panose="020B0604020202020204" pitchFamily="34" charset="0"/>
              <a:buChar char="•"/>
            </a:pPr>
            <a:r>
              <a:rPr lang="en-US" b="1" dirty="0" smtClean="0"/>
              <a:t>Drug resistance Survey </a:t>
            </a:r>
            <a:r>
              <a:rPr lang="en-US" dirty="0" smtClean="0"/>
              <a:t>– shortfall of funds as other donor contributions are no longer achievable.  NTC to revert to the Global Fund with an outline of the planned approach – </a:t>
            </a:r>
            <a:r>
              <a:rPr lang="en-US" dirty="0" err="1" smtClean="0"/>
              <a:t>ie</a:t>
            </a:r>
            <a:r>
              <a:rPr lang="en-US" dirty="0" smtClean="0"/>
              <a:t> modified DRS and/or savings to be found from budget (with cash balance report </a:t>
            </a:r>
            <a:r>
              <a:rPr lang="en-US" b="1" dirty="0" smtClean="0"/>
              <a:t>due 15 September</a:t>
            </a:r>
            <a:r>
              <a:rPr lang="en-US" dirty="0" smtClean="0"/>
              <a:t>) .</a:t>
            </a:r>
          </a:p>
          <a:p>
            <a:pPr marL="285750" indent="-285750">
              <a:buFont typeface="Arial" panose="020B0604020202020204" pitchFamily="34" charset="0"/>
              <a:buChar char="•"/>
            </a:pPr>
            <a:endParaRPr lang="en-US" b="1" dirty="0" smtClean="0"/>
          </a:p>
          <a:p>
            <a:pPr marL="285750" indent="-285750">
              <a:buFont typeface="Arial" panose="020B0604020202020204" pitchFamily="34" charset="0"/>
              <a:buChar char="•"/>
            </a:pPr>
            <a:r>
              <a:rPr lang="en-US" b="1" dirty="0" smtClean="0"/>
              <a:t>TWG</a:t>
            </a:r>
            <a:r>
              <a:rPr lang="en-US" dirty="0" smtClean="0"/>
              <a:t> </a:t>
            </a:r>
            <a:r>
              <a:rPr lang="en-US" dirty="0"/>
              <a:t>to consider and recommend how to improve </a:t>
            </a:r>
            <a:r>
              <a:rPr lang="en-US" dirty="0" smtClean="0"/>
              <a:t>the interface </a:t>
            </a:r>
            <a:r>
              <a:rPr lang="en-US" dirty="0"/>
              <a:t>of </a:t>
            </a:r>
            <a:r>
              <a:rPr lang="en-US" b="1" dirty="0"/>
              <a:t>mobile community outreach workers </a:t>
            </a:r>
            <a:r>
              <a:rPr lang="en-US" dirty="0"/>
              <a:t>with village health workers and government partners </a:t>
            </a:r>
            <a:r>
              <a:rPr lang="en-US" dirty="0" err="1"/>
              <a:t>eg</a:t>
            </a:r>
            <a:r>
              <a:rPr lang="en-US" dirty="0"/>
              <a:t> develop guidelines, partnerships in order to ensure improved </a:t>
            </a:r>
            <a:r>
              <a:rPr lang="en-US" dirty="0" smtClean="0"/>
              <a:t>referral pathways and case detection.</a:t>
            </a:r>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endParaRPr lang="en-GB" dirty="0" smtClean="0"/>
          </a:p>
          <a:p>
            <a:endParaRPr lang="en-GB" dirty="0" smtClean="0"/>
          </a:p>
        </p:txBody>
      </p:sp>
    </p:spTree>
    <p:custDataLst>
      <p:tags r:id="rId1"/>
    </p:custDataLst>
    <p:extLst>
      <p:ext uri="{BB962C8B-B14F-4D97-AF65-F5344CB8AC3E}">
        <p14:creationId xmlns:p14="http://schemas.microsoft.com/office/powerpoint/2010/main" val="23354214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3"/>
          </p:nvPr>
        </p:nvSpPr>
        <p:spPr>
          <a:xfrm>
            <a:off x="513360" y="1268760"/>
            <a:ext cx="8915400" cy="5040560"/>
          </a:xfrm>
        </p:spPr>
        <p:txBody>
          <a:bodyPr/>
          <a:lstStyle/>
          <a:p>
            <a:pPr marL="285750" indent="-285750">
              <a:buFont typeface="Wingdings" panose="05000000000000000000" pitchFamily="2" charset="2"/>
              <a:buChar char="Ø"/>
            </a:pPr>
            <a:r>
              <a:rPr lang="en-US" dirty="0" smtClean="0"/>
              <a:t>There is good progress in the scale up of the geneXpert in the TB diagnosis and capacity utilizations of the machines is at 88.9%</a:t>
            </a:r>
          </a:p>
          <a:p>
            <a:pPr marL="714375" indent="-285750">
              <a:buFont typeface="Arial" panose="020B0604020202020204" pitchFamily="34" charset="0"/>
              <a:buChar char="−"/>
            </a:pPr>
            <a:r>
              <a:rPr lang="en-US" dirty="0" smtClean="0"/>
              <a:t>There is still an estimated 60% of the cases that go undiagnosed and this need to be addressed.</a:t>
            </a:r>
          </a:p>
          <a:p>
            <a:pPr marL="285750" indent="-285750">
              <a:buFont typeface="Wingdings" panose="05000000000000000000" pitchFamily="2" charset="2"/>
              <a:buChar char="Ø"/>
            </a:pPr>
            <a:r>
              <a:rPr lang="en-US" dirty="0" smtClean="0"/>
              <a:t>The NTC has highlighted a number of key challenges affecting progress, these challenges need to be addressed and if a plan can be made before the end of this year, it would help improve the diagnosis.</a:t>
            </a:r>
          </a:p>
          <a:p>
            <a:pPr marL="285750" indent="-285750">
              <a:buFont typeface="Wingdings" panose="05000000000000000000" pitchFamily="2" charset="2"/>
              <a:buChar char="Ø"/>
            </a:pPr>
            <a:r>
              <a:rPr lang="en-US" dirty="0" smtClean="0"/>
              <a:t>HR Challenges remain in numbers, knowledge and skills and this has to be addressed.</a:t>
            </a:r>
          </a:p>
          <a:p>
            <a:pPr marL="285750" indent="-285750">
              <a:buFont typeface="Wingdings" panose="05000000000000000000" pitchFamily="2" charset="2"/>
              <a:buChar char="Ø"/>
            </a:pPr>
            <a:r>
              <a:rPr lang="en-US" dirty="0" smtClean="0"/>
              <a:t>The French 5% will help support diagnosis.</a:t>
            </a:r>
          </a:p>
          <a:p>
            <a:pPr marL="285750" indent="-285750">
              <a:buFont typeface="Wingdings" panose="05000000000000000000" pitchFamily="2" charset="2"/>
              <a:buChar char="Ø"/>
            </a:pPr>
            <a:r>
              <a:rPr lang="en-US" dirty="0" smtClean="0"/>
              <a:t>GF will review the cartridges forecast and the pediatric transition plan and provide feedback to the country by </a:t>
            </a:r>
            <a:r>
              <a:rPr lang="en-US" b="1" dirty="0" smtClean="0"/>
              <a:t>31 August 2016</a:t>
            </a:r>
            <a:r>
              <a:rPr lang="en-US" dirty="0" smtClean="0"/>
              <a:t>.</a:t>
            </a:r>
          </a:p>
          <a:p>
            <a:r>
              <a:rPr lang="en-US" b="1" dirty="0" smtClean="0"/>
              <a:t>Medicines and laboratory supplies</a:t>
            </a:r>
          </a:p>
          <a:p>
            <a:pPr marL="285750" indent="-285750">
              <a:buFont typeface="Wingdings" panose="05000000000000000000" pitchFamily="2" charset="2"/>
              <a:buChar char="Ø"/>
            </a:pPr>
            <a:r>
              <a:rPr lang="en-US" dirty="0" smtClean="0"/>
              <a:t>NTC confirmed that there are no gaps in supplies and orders have been made for 2017 supplies.</a:t>
            </a:r>
          </a:p>
          <a:p>
            <a:pPr marL="285750" indent="-285750">
              <a:buFont typeface="Wingdings" panose="05000000000000000000" pitchFamily="2" charset="2"/>
              <a:buChar char="Ø"/>
            </a:pPr>
            <a:r>
              <a:rPr lang="en-US" dirty="0" smtClean="0"/>
              <a:t>There is a plan to scale up use of geneXpert in 2017 but at the same time microscopy and x-ray will not be ignored.</a:t>
            </a:r>
          </a:p>
          <a:p>
            <a:pPr marL="285750" indent="-285750">
              <a:buFont typeface="Wingdings" panose="05000000000000000000" pitchFamily="2" charset="2"/>
              <a:buChar char="Ø"/>
            </a:pPr>
            <a:endParaRPr lang="en-US" dirty="0" smtClean="0"/>
          </a:p>
          <a:p>
            <a:pPr marL="285750" indent="-285750">
              <a:buFont typeface="Wingdings" panose="05000000000000000000" pitchFamily="2" charset="2"/>
              <a:buChar char="Ø"/>
            </a:pPr>
            <a:endParaRPr lang="en-US" dirty="0" smtClean="0"/>
          </a:p>
          <a:p>
            <a:r>
              <a:rPr lang="en-US" dirty="0" smtClean="0"/>
              <a:t> </a:t>
            </a:r>
          </a:p>
          <a:p>
            <a:endParaRPr lang="en-US" dirty="0"/>
          </a:p>
        </p:txBody>
      </p:sp>
      <p:sp>
        <p:nvSpPr>
          <p:cNvPr id="5" name="Title 4"/>
          <p:cNvSpPr>
            <a:spLocks noGrp="1"/>
          </p:cNvSpPr>
          <p:nvPr>
            <p:ph type="ctrTitle"/>
          </p:nvPr>
        </p:nvSpPr>
        <p:spPr>
          <a:xfrm>
            <a:off x="509341" y="692696"/>
            <a:ext cx="8915400" cy="441960"/>
          </a:xfrm>
        </p:spPr>
        <p:txBody>
          <a:bodyPr/>
          <a:lstStyle/>
          <a:p>
            <a:r>
              <a:rPr lang="en-US" b="1" dirty="0"/>
              <a:t>PSM Issues </a:t>
            </a:r>
            <a:r>
              <a:rPr lang="en-US" b="1" dirty="0" smtClean="0"/>
              <a:t>- NTC</a:t>
            </a:r>
            <a:endParaRPr lang="en-US" b="1" dirty="0"/>
          </a:p>
        </p:txBody>
      </p:sp>
    </p:spTree>
    <p:extLst>
      <p:ext uri="{BB962C8B-B14F-4D97-AF65-F5344CB8AC3E}">
        <p14:creationId xmlns:p14="http://schemas.microsoft.com/office/powerpoint/2010/main" val="21655804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HIV Program Outcomes</a:t>
            </a:r>
            <a:endParaRPr lang="en-GB" b="1" dirty="0"/>
          </a:p>
        </p:txBody>
      </p:sp>
      <p:sp>
        <p:nvSpPr>
          <p:cNvPr id="3" name="Content Placeholder 2"/>
          <p:cNvSpPr>
            <a:spLocks noGrp="1"/>
          </p:cNvSpPr>
          <p:nvPr>
            <p:ph idx="1"/>
          </p:nvPr>
        </p:nvSpPr>
        <p:spPr>
          <a:xfrm>
            <a:off x="628722" y="957674"/>
            <a:ext cx="8820000" cy="5545038"/>
          </a:xfrm>
        </p:spPr>
        <p:txBody>
          <a:bodyPr/>
          <a:lstStyle/>
          <a:p>
            <a:endParaRPr lang="en-US" b="1" dirty="0" smtClean="0"/>
          </a:p>
          <a:p>
            <a:pPr marL="285750" indent="-285750">
              <a:buFont typeface="Arial" panose="020B0604020202020204" pitchFamily="34" charset="0"/>
              <a:buChar char="•"/>
            </a:pPr>
            <a:r>
              <a:rPr lang="en-US" dirty="0" smtClean="0"/>
              <a:t>Continued Blood Safety is critical, </a:t>
            </a:r>
            <a:r>
              <a:rPr lang="en-US" dirty="0"/>
              <a:t>NBTC has submitted National Blood Strategy 2016-20 for Cabinet and General Assembly </a:t>
            </a:r>
            <a:r>
              <a:rPr lang="en-US" dirty="0" smtClean="0"/>
              <a:t>consideration.  NBTC to find sustainable funding solution for the longer term</a:t>
            </a:r>
          </a:p>
          <a:p>
            <a:pPr marL="285750" indent="-285750">
              <a:buFont typeface="Arial" panose="020B0604020202020204" pitchFamily="34" charset="0"/>
              <a:buChar char="•"/>
            </a:pPr>
            <a:r>
              <a:rPr lang="en-US" b="1" dirty="0" smtClean="0"/>
              <a:t>Policy and Protections Framework Assessment report </a:t>
            </a:r>
            <a:r>
              <a:rPr lang="en-US" dirty="0" smtClean="0"/>
              <a:t>agreed by the MOH.</a:t>
            </a:r>
          </a:p>
          <a:p>
            <a:pPr marL="714375" indent="-285750">
              <a:buFont typeface="Arial" panose="020B0604020202020204" pitchFamily="34" charset="0"/>
              <a:buChar char="•"/>
            </a:pPr>
            <a:r>
              <a:rPr lang="en-US" dirty="0" smtClean="0"/>
              <a:t>Meeting 1 September to disseminate findings </a:t>
            </a:r>
          </a:p>
          <a:p>
            <a:pPr marL="714375" indent="-285750">
              <a:buFont typeface="Arial" panose="020B0604020202020204" pitchFamily="34" charset="0"/>
              <a:buChar char="•"/>
            </a:pPr>
            <a:r>
              <a:rPr lang="en-US" dirty="0"/>
              <a:t>CHAS to prioritize recommendations </a:t>
            </a:r>
            <a:r>
              <a:rPr lang="en-US" dirty="0" smtClean="0"/>
              <a:t> - grant </a:t>
            </a:r>
            <a:r>
              <a:rPr lang="en-US" dirty="0"/>
              <a:t>budget </a:t>
            </a:r>
            <a:r>
              <a:rPr lang="en-US" dirty="0" smtClean="0"/>
              <a:t>of $50k </a:t>
            </a:r>
            <a:r>
              <a:rPr lang="en-US" dirty="0"/>
              <a:t>allocated for </a:t>
            </a:r>
            <a:r>
              <a:rPr lang="en-US" dirty="0" smtClean="0"/>
              <a:t>this</a:t>
            </a:r>
          </a:p>
          <a:p>
            <a:pPr marL="714375" indent="-285750">
              <a:buFont typeface="Arial" panose="020B0604020202020204" pitchFamily="34" charset="0"/>
              <a:buChar char="•"/>
            </a:pPr>
            <a:r>
              <a:rPr lang="en-US" dirty="0" smtClean="0"/>
              <a:t>Working with PEPFAR to address stigma and discrimination in health care settings</a:t>
            </a:r>
          </a:p>
          <a:p>
            <a:pPr marL="285750" indent="-285750">
              <a:buFont typeface="Arial" panose="020B0604020202020204" pitchFamily="34" charset="0"/>
              <a:buChar char="•"/>
            </a:pPr>
            <a:r>
              <a:rPr lang="en-US" dirty="0" smtClean="0"/>
              <a:t>Follow up from STI Study is in progress – national STI guidelines reviewed and plans to implement measures to improve;  STI Drug resistance survey – planning underway with Centre </a:t>
            </a:r>
            <a:r>
              <a:rPr lang="en-US" dirty="0" err="1" smtClean="0"/>
              <a:t>Merieux</a:t>
            </a:r>
            <a:r>
              <a:rPr lang="en-US" dirty="0" smtClean="0"/>
              <a:t> support.</a:t>
            </a:r>
          </a:p>
          <a:p>
            <a:endParaRPr lang="en-GB" dirty="0" smtClean="0"/>
          </a:p>
          <a:p>
            <a:endParaRPr lang="en-GB" dirty="0" smtClean="0"/>
          </a:p>
        </p:txBody>
      </p:sp>
    </p:spTree>
    <p:custDataLst>
      <p:tags r:id="rId1"/>
    </p:custDataLst>
    <p:extLst>
      <p:ext uri="{BB962C8B-B14F-4D97-AF65-F5344CB8AC3E}">
        <p14:creationId xmlns:p14="http://schemas.microsoft.com/office/powerpoint/2010/main" val="38832070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PSM </a:t>
            </a:r>
            <a:r>
              <a:rPr lang="en-US" b="1" dirty="0"/>
              <a:t>Issues - CHAS</a:t>
            </a:r>
            <a:endParaRPr lang="en-GB" b="1" dirty="0"/>
          </a:p>
        </p:txBody>
      </p:sp>
      <p:sp>
        <p:nvSpPr>
          <p:cNvPr id="3" name="Content Placeholder 2"/>
          <p:cNvSpPr>
            <a:spLocks noGrp="1"/>
          </p:cNvSpPr>
          <p:nvPr>
            <p:ph idx="1"/>
          </p:nvPr>
        </p:nvSpPr>
        <p:spPr>
          <a:xfrm>
            <a:off x="540000" y="980728"/>
            <a:ext cx="8820000" cy="5401022"/>
          </a:xfrm>
        </p:spPr>
        <p:txBody>
          <a:bodyPr/>
          <a:lstStyle/>
          <a:p>
            <a:r>
              <a:rPr lang="en-US" b="1" dirty="0" smtClean="0"/>
              <a:t>ARVS </a:t>
            </a:r>
            <a:r>
              <a:rPr lang="en-US" b="1" dirty="0"/>
              <a:t>stock levels – expiries and treatment options.</a:t>
            </a:r>
          </a:p>
          <a:p>
            <a:pPr marL="449263" lvl="1" indent="-266700">
              <a:buFont typeface="Wingdings" panose="05000000000000000000" pitchFamily="2" charset="2"/>
              <a:buChar char="Ø"/>
            </a:pPr>
            <a:r>
              <a:rPr lang="en-US" dirty="0" smtClean="0">
                <a:solidFill>
                  <a:schemeClr val="tx1"/>
                </a:solidFill>
              </a:rPr>
              <a:t>Procurements for all pharmaceuticals for 2016 and 2017 have been made.</a:t>
            </a:r>
          </a:p>
          <a:p>
            <a:pPr marL="449263" lvl="1" indent="-266700">
              <a:buFont typeface="Wingdings" panose="05000000000000000000" pitchFamily="2" charset="2"/>
              <a:buChar char="Ø"/>
            </a:pPr>
            <a:r>
              <a:rPr lang="en-US" dirty="0" smtClean="0">
                <a:solidFill>
                  <a:schemeClr val="tx1"/>
                </a:solidFill>
              </a:rPr>
              <a:t>There are differences between the HPL and the actual procurements. GF and PR procurement team will finalize the HPL one the testing algorithm is confirmed by sept 30 2016.</a:t>
            </a:r>
          </a:p>
          <a:p>
            <a:r>
              <a:rPr lang="en-US" b="1" dirty="0" smtClean="0"/>
              <a:t>HIV Testing algorithm</a:t>
            </a:r>
          </a:p>
          <a:p>
            <a:pPr marL="285750" indent="-285750">
              <a:buFont typeface="Wingdings" panose="05000000000000000000" pitchFamily="2" charset="2"/>
              <a:buChar char="Ø"/>
            </a:pPr>
            <a:r>
              <a:rPr lang="en-US" dirty="0" smtClean="0"/>
              <a:t>A final report is expected by September 2016.</a:t>
            </a:r>
          </a:p>
          <a:p>
            <a:pPr marL="285750" indent="-285750">
              <a:buFont typeface="Wingdings" panose="05000000000000000000" pitchFamily="2" charset="2"/>
              <a:buChar char="Ø"/>
            </a:pPr>
            <a:r>
              <a:rPr lang="en-US" dirty="0" smtClean="0"/>
              <a:t>If the report is not release, in view of lead times procurements for RDTs will be made as per current HPL based on current testing algorithm.</a:t>
            </a:r>
          </a:p>
          <a:p>
            <a:r>
              <a:rPr lang="en-US" b="1" dirty="0" smtClean="0"/>
              <a:t>Condoms distributions</a:t>
            </a:r>
          </a:p>
          <a:p>
            <a:pPr marL="449263" indent="-266700">
              <a:buFont typeface="Wingdings" panose="05000000000000000000" pitchFamily="2" charset="2"/>
              <a:buChar char="Ø"/>
            </a:pPr>
            <a:r>
              <a:rPr lang="en-GB" dirty="0" smtClean="0"/>
              <a:t>GF will confirm with PR the possibility of extending the PSI contract to ensure that the stocks in the country are distributed (estimated to take about 18 months). GF will confirm options by </a:t>
            </a:r>
            <a:r>
              <a:rPr lang="en-GB" b="1" dirty="0" smtClean="0"/>
              <a:t>Friday 19 August 2016</a:t>
            </a:r>
            <a:r>
              <a:rPr lang="en-GB" dirty="0" smtClean="0"/>
              <a:t>.</a:t>
            </a:r>
          </a:p>
          <a:p>
            <a:pPr marL="449263" indent="-266700">
              <a:buFont typeface="Wingdings" panose="05000000000000000000" pitchFamily="2" charset="2"/>
              <a:buChar char="Ø"/>
            </a:pPr>
            <a:r>
              <a:rPr lang="en-GB" dirty="0" smtClean="0"/>
              <a:t>The extension will not cover new procurements.</a:t>
            </a:r>
          </a:p>
          <a:p>
            <a:pPr marL="612775" lvl="0"/>
            <a:endParaRPr lang="en-US" dirty="0">
              <a:solidFill>
                <a:schemeClr val="tx1"/>
              </a:solidFill>
            </a:endParaRPr>
          </a:p>
          <a:p>
            <a:r>
              <a:rPr lang="en-US" b="1" dirty="0" smtClean="0"/>
              <a:t>NBTC</a:t>
            </a:r>
            <a:r>
              <a:rPr lang="en-US" dirty="0" smtClean="0"/>
              <a:t> </a:t>
            </a:r>
          </a:p>
          <a:p>
            <a:pPr marL="631825" indent="-365125">
              <a:buFont typeface="Wingdings" panose="05000000000000000000" pitchFamily="2" charset="2"/>
              <a:buChar char="Ø"/>
            </a:pPr>
            <a:r>
              <a:rPr lang="en-US" dirty="0" smtClean="0"/>
              <a:t>There are gaps in ensuring blood safety for 2016 ($80k) medical consumables &amp; campaign financing.  CHAS to propose use of HIV savings to the GF with cash balance report due </a:t>
            </a:r>
            <a:r>
              <a:rPr lang="en-US" b="1" dirty="0" smtClean="0"/>
              <a:t>30 September 2016</a:t>
            </a:r>
            <a:r>
              <a:rPr lang="en-US" dirty="0" smtClean="0"/>
              <a:t>.</a:t>
            </a:r>
          </a:p>
        </p:txBody>
      </p:sp>
    </p:spTree>
    <p:custDataLst>
      <p:tags r:id="rId1"/>
    </p:custDataLst>
    <p:extLst>
      <p:ext uri="{BB962C8B-B14F-4D97-AF65-F5344CB8AC3E}">
        <p14:creationId xmlns:p14="http://schemas.microsoft.com/office/powerpoint/2010/main" val="34329271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HSS Program Outcomes</a:t>
            </a:r>
            <a:endParaRPr lang="en-GB" b="1" dirty="0"/>
          </a:p>
        </p:txBody>
      </p:sp>
      <p:sp>
        <p:nvSpPr>
          <p:cNvPr id="3" name="Content Placeholder 2"/>
          <p:cNvSpPr>
            <a:spLocks noGrp="1"/>
          </p:cNvSpPr>
          <p:nvPr>
            <p:ph idx="1"/>
          </p:nvPr>
        </p:nvSpPr>
        <p:spPr>
          <a:xfrm>
            <a:off x="628722" y="957674"/>
            <a:ext cx="8820000" cy="5545038"/>
          </a:xfrm>
        </p:spPr>
        <p:txBody>
          <a:bodyPr/>
          <a:lstStyle/>
          <a:p>
            <a:endParaRPr lang="en-US" b="1" dirty="0" smtClean="0"/>
          </a:p>
          <a:p>
            <a:pPr marL="285750" indent="-285750">
              <a:buFont typeface="Arial" panose="020B0604020202020204" pitchFamily="34" charset="0"/>
              <a:buChar char="•"/>
            </a:pPr>
            <a:r>
              <a:rPr lang="en-US" dirty="0" smtClean="0"/>
              <a:t>Proceeding with program implementation – </a:t>
            </a:r>
            <a:r>
              <a:rPr lang="en-US" b="1" dirty="0" smtClean="0"/>
              <a:t>DHIS2</a:t>
            </a:r>
            <a:r>
              <a:rPr lang="en-US" dirty="0" smtClean="0"/>
              <a:t> some challenges at provincial level/district level – mainly due to lack of sharing resources/facilities.  Imperative that programs encourage use -  required by Government by March 2017.</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b="1" dirty="0" smtClean="0"/>
              <a:t>Financial assessment report </a:t>
            </a:r>
            <a:r>
              <a:rPr lang="en-US" dirty="0" smtClean="0"/>
              <a:t>in process to address financial reporting of donor funding as part of the national budget.  Considerable fragmentation/silo and duplication of resources/systems is noted.  Issue for all donors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smtClean="0"/>
              <a:t>M&amp;E Coordinator </a:t>
            </a:r>
            <a:r>
              <a:rPr lang="en-US" dirty="0" smtClean="0"/>
              <a:t>position to be re-advertised.  Salary should be attractive but comparable to other programs.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b="1" dirty="0" smtClean="0"/>
              <a:t>WHO TA</a:t>
            </a:r>
            <a:r>
              <a:rPr lang="en-US" dirty="0" smtClean="0"/>
              <a:t>:  DPIC-PMU to coordinate with SSRs and provide refinements as necessary to TA TORs; quarterly consultations with WHO on recruitment and performance.</a:t>
            </a:r>
          </a:p>
          <a:p>
            <a:endParaRPr lang="en-US" dirty="0" smtClean="0"/>
          </a:p>
          <a:p>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endParaRPr lang="en-GB" dirty="0" smtClean="0"/>
          </a:p>
          <a:p>
            <a:endParaRPr lang="en-GB" dirty="0" smtClean="0"/>
          </a:p>
        </p:txBody>
      </p:sp>
    </p:spTree>
    <p:custDataLst>
      <p:tags r:id="rId1"/>
    </p:custDataLst>
    <p:extLst>
      <p:ext uri="{BB962C8B-B14F-4D97-AF65-F5344CB8AC3E}">
        <p14:creationId xmlns:p14="http://schemas.microsoft.com/office/powerpoint/2010/main" val="14774809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913" y="556545"/>
            <a:ext cx="9200246" cy="936104"/>
          </a:xfrm>
        </p:spPr>
        <p:txBody>
          <a:bodyPr>
            <a:normAutofit/>
          </a:bodyPr>
          <a:lstStyle/>
          <a:p>
            <a:r>
              <a:rPr lang="en-US" b="1" dirty="0" smtClean="0"/>
              <a:t>Agenda</a:t>
            </a:r>
            <a:endParaRPr lang="en-GB" b="1" dirty="0"/>
          </a:p>
        </p:txBody>
      </p:sp>
      <p:sp>
        <p:nvSpPr>
          <p:cNvPr id="3" name="Content Placeholder 2"/>
          <p:cNvSpPr>
            <a:spLocks noGrp="1"/>
          </p:cNvSpPr>
          <p:nvPr>
            <p:ph idx="1"/>
          </p:nvPr>
        </p:nvSpPr>
        <p:spPr>
          <a:xfrm>
            <a:off x="628722" y="1268760"/>
            <a:ext cx="8820000" cy="5233952"/>
          </a:xfrm>
        </p:spPr>
        <p:txBody>
          <a:bodyPr/>
          <a:lstStyle/>
          <a:p>
            <a:pPr marL="285750" indent="-285750">
              <a:buFont typeface="Arial" panose="020B0604020202020204" pitchFamily="34" charset="0"/>
              <a:buChar char="•"/>
            </a:pPr>
            <a:endParaRPr lang="en-US" b="1" dirty="0" smtClean="0"/>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sz="2400" dirty="0" smtClean="0"/>
              <a:t>PR Performance against Outcomes of March Mission</a:t>
            </a:r>
          </a:p>
          <a:p>
            <a:pPr marL="285750" indent="-285750">
              <a:buFont typeface="Arial" panose="020B0604020202020204" pitchFamily="34" charset="0"/>
              <a:buChar char="•"/>
            </a:pPr>
            <a:r>
              <a:rPr lang="en-US" sz="2400" dirty="0" smtClean="0"/>
              <a:t>Timelines for next country allocation</a:t>
            </a:r>
          </a:p>
          <a:p>
            <a:pPr marL="285750" indent="-285750">
              <a:buFont typeface="Arial" panose="020B0604020202020204" pitchFamily="34" charset="0"/>
              <a:buChar char="•"/>
            </a:pPr>
            <a:r>
              <a:rPr lang="en-US" sz="2400" dirty="0" smtClean="0"/>
              <a:t>Changes at the Global Fund</a:t>
            </a:r>
          </a:p>
          <a:p>
            <a:pPr marL="285750" indent="-285750">
              <a:buFont typeface="Arial" panose="020B0604020202020204" pitchFamily="34" charset="0"/>
              <a:buChar char="•"/>
            </a:pPr>
            <a:r>
              <a:rPr lang="en-US" sz="2400" dirty="0" smtClean="0"/>
              <a:t>Lao : a Focused Portfolio </a:t>
            </a:r>
          </a:p>
          <a:p>
            <a:pPr marL="285750" indent="-285750">
              <a:buFont typeface="Arial" panose="020B0604020202020204" pitchFamily="34" charset="0"/>
              <a:buChar char="•"/>
            </a:pPr>
            <a:r>
              <a:rPr lang="en-US" sz="2400" dirty="0" smtClean="0"/>
              <a:t>CCM changes</a:t>
            </a:r>
          </a:p>
          <a:p>
            <a:pPr marL="285750" indent="-285750">
              <a:buFont typeface="Arial" panose="020B0604020202020204" pitchFamily="34" charset="0"/>
              <a:buChar char="•"/>
            </a:pPr>
            <a:r>
              <a:rPr lang="en-US" sz="2400" dirty="0" smtClean="0"/>
              <a:t>Malaria Program Outcomes</a:t>
            </a:r>
          </a:p>
          <a:p>
            <a:pPr marL="285750" indent="-285750">
              <a:buFont typeface="Arial" panose="020B0604020202020204" pitchFamily="34" charset="0"/>
              <a:buChar char="•"/>
            </a:pPr>
            <a:r>
              <a:rPr lang="en-US" sz="2400" dirty="0" smtClean="0"/>
              <a:t>TB Program Outcomes</a:t>
            </a:r>
          </a:p>
          <a:p>
            <a:pPr marL="285750" indent="-285750">
              <a:buFont typeface="Arial" panose="020B0604020202020204" pitchFamily="34" charset="0"/>
              <a:buChar char="•"/>
            </a:pPr>
            <a:r>
              <a:rPr lang="en-US" sz="2400" dirty="0" smtClean="0"/>
              <a:t>HIV Program Outcomes</a:t>
            </a:r>
          </a:p>
          <a:p>
            <a:pPr marL="285750" indent="-285750">
              <a:buFont typeface="Arial" panose="020B0604020202020204" pitchFamily="34" charset="0"/>
              <a:buChar char="•"/>
            </a:pPr>
            <a:r>
              <a:rPr lang="en-US" sz="2400" dirty="0" smtClean="0"/>
              <a:t>HSS Program Outcomes</a:t>
            </a:r>
          </a:p>
          <a:p>
            <a:pPr marL="285750" indent="-285750">
              <a:buFont typeface="Arial" panose="020B0604020202020204" pitchFamily="34" charset="0"/>
              <a:buChar char="•"/>
            </a:pPr>
            <a:endParaRPr lang="en-US" sz="2400" dirty="0" smtClean="0"/>
          </a:p>
          <a:p>
            <a:endParaRPr lang="en-US" b="1" dirty="0" smtClean="0">
              <a:solidFill>
                <a:schemeClr val="tx1"/>
              </a:solidFill>
            </a:endParaRPr>
          </a:p>
          <a:p>
            <a:pPr marL="631825" lvl="1" indent="-365125" defTabSz="981075">
              <a:buFont typeface="Arial" panose="020B0604020202020204" pitchFamily="34" charset="0"/>
              <a:buChar char="•"/>
            </a:pPr>
            <a:endParaRPr lang="en-US" b="1" dirty="0" smtClean="0">
              <a:solidFill>
                <a:schemeClr val="tx1"/>
              </a:solidFill>
            </a:endParaRPr>
          </a:p>
          <a:p>
            <a:pPr marL="631825" lvl="1" indent="-365125" defTabSz="981075">
              <a:buFont typeface="Arial" panose="020B0604020202020204" pitchFamily="34" charset="0"/>
              <a:buChar char="•"/>
            </a:pPr>
            <a:endParaRPr lang="en-US" b="1" dirty="0">
              <a:solidFill>
                <a:schemeClr val="tx1"/>
              </a:solidFill>
            </a:endParaRPr>
          </a:p>
          <a:p>
            <a:endParaRPr lang="en-GB" dirty="0" smtClean="0"/>
          </a:p>
          <a:p>
            <a:endParaRPr lang="en-GB" dirty="0" smtClean="0"/>
          </a:p>
        </p:txBody>
      </p:sp>
    </p:spTree>
    <p:custDataLst>
      <p:tags r:id="rId1"/>
    </p:custDataLst>
    <p:extLst>
      <p:ext uri="{BB962C8B-B14F-4D97-AF65-F5344CB8AC3E}">
        <p14:creationId xmlns:p14="http://schemas.microsoft.com/office/powerpoint/2010/main" val="42504482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PSM Issues – HSS/MPSC/CHAI</a:t>
            </a:r>
            <a:endParaRPr lang="en-GB" b="1" dirty="0"/>
          </a:p>
        </p:txBody>
      </p:sp>
      <p:sp>
        <p:nvSpPr>
          <p:cNvPr id="3" name="Content Placeholder 2"/>
          <p:cNvSpPr>
            <a:spLocks noGrp="1"/>
          </p:cNvSpPr>
          <p:nvPr>
            <p:ph idx="1"/>
          </p:nvPr>
        </p:nvSpPr>
        <p:spPr>
          <a:xfrm>
            <a:off x="540000" y="980728"/>
            <a:ext cx="8820000" cy="5401022"/>
          </a:xfrm>
        </p:spPr>
        <p:txBody>
          <a:bodyPr/>
          <a:lstStyle/>
          <a:p>
            <a:r>
              <a:rPr lang="en-US" b="1" dirty="0" smtClean="0"/>
              <a:t>HSS </a:t>
            </a:r>
            <a:r>
              <a:rPr lang="en-US" b="1" dirty="0"/>
              <a:t>PSM </a:t>
            </a:r>
            <a:r>
              <a:rPr lang="en-US" b="1" dirty="0" smtClean="0"/>
              <a:t>activities:</a:t>
            </a:r>
            <a:endParaRPr lang="en-US" b="1" dirty="0"/>
          </a:p>
          <a:p>
            <a:pPr marL="714375" lvl="1" indent="-349250">
              <a:buFont typeface="Wingdings" panose="05000000000000000000" pitchFamily="2" charset="2"/>
              <a:buChar char="Ø"/>
            </a:pPr>
            <a:r>
              <a:rPr lang="en-US" sz="2000" dirty="0" smtClean="0">
                <a:solidFill>
                  <a:schemeClr val="tx1"/>
                </a:solidFill>
              </a:rPr>
              <a:t>Long term priority is to develop a comprehensive </a:t>
            </a:r>
            <a:r>
              <a:rPr lang="en-US" sz="2000" b="1" dirty="0" smtClean="0">
                <a:solidFill>
                  <a:schemeClr val="tx1"/>
                </a:solidFill>
              </a:rPr>
              <a:t>unified approach </a:t>
            </a:r>
            <a:r>
              <a:rPr lang="en-US" sz="2000" dirty="0" smtClean="0">
                <a:solidFill>
                  <a:schemeClr val="tx1"/>
                </a:solidFill>
              </a:rPr>
              <a:t>to the supply chain (storage distribution and LMIS).</a:t>
            </a:r>
          </a:p>
          <a:p>
            <a:pPr marL="988695" lvl="3" indent="-349250">
              <a:buFont typeface="Wingdings" panose="05000000000000000000" pitchFamily="2" charset="2"/>
              <a:buChar char="§"/>
            </a:pPr>
            <a:r>
              <a:rPr lang="en-US" sz="1800" dirty="0" smtClean="0">
                <a:solidFill>
                  <a:schemeClr val="tx1"/>
                </a:solidFill>
              </a:rPr>
              <a:t>There is significant progress in the roll out of LMIS and an integrated approach has been agreed.</a:t>
            </a:r>
          </a:p>
          <a:p>
            <a:pPr marL="988695" lvl="3" indent="-349250">
              <a:buFont typeface="Wingdings" panose="05000000000000000000" pitchFamily="2" charset="2"/>
              <a:buChar char="§"/>
            </a:pPr>
            <a:r>
              <a:rPr lang="en-US" sz="1800" dirty="0" smtClean="0">
                <a:solidFill>
                  <a:schemeClr val="tx1"/>
                </a:solidFill>
              </a:rPr>
              <a:t>PR will work with MPSC/FDD/CHAI and other stake holders to propose a unified distribution system by 31 December 2016.</a:t>
            </a:r>
          </a:p>
          <a:p>
            <a:pPr marL="714375" lvl="1" indent="-349250">
              <a:buFont typeface="Wingdings" panose="05000000000000000000" pitchFamily="2" charset="2"/>
              <a:buChar char="Ø"/>
            </a:pPr>
            <a:r>
              <a:rPr lang="en-US" sz="2000" dirty="0" smtClean="0">
                <a:solidFill>
                  <a:schemeClr val="tx1"/>
                </a:solidFill>
              </a:rPr>
              <a:t>TA: knowledge </a:t>
            </a:r>
            <a:r>
              <a:rPr lang="en-US" sz="2000" dirty="0">
                <a:solidFill>
                  <a:schemeClr val="tx1"/>
                </a:solidFill>
              </a:rPr>
              <a:t>and </a:t>
            </a:r>
            <a:r>
              <a:rPr lang="en-US" sz="2000" b="1" dirty="0">
                <a:solidFill>
                  <a:schemeClr val="tx1"/>
                </a:solidFill>
              </a:rPr>
              <a:t>skills transfer </a:t>
            </a:r>
            <a:r>
              <a:rPr lang="en-US" sz="2000" dirty="0" smtClean="0">
                <a:solidFill>
                  <a:schemeClr val="tx1"/>
                </a:solidFill>
              </a:rPr>
              <a:t>to </a:t>
            </a:r>
            <a:r>
              <a:rPr lang="en-US" sz="2000" dirty="0">
                <a:solidFill>
                  <a:schemeClr val="tx1"/>
                </a:solidFill>
              </a:rPr>
              <a:t>nationals in a </a:t>
            </a:r>
            <a:r>
              <a:rPr lang="en-US" sz="2000" dirty="0" smtClean="0">
                <a:solidFill>
                  <a:schemeClr val="tx1"/>
                </a:solidFill>
              </a:rPr>
              <a:t>given timeframe – this cuts across all grants. All long term TA and national counterparts agree clear plans for 2017 by </a:t>
            </a:r>
            <a:r>
              <a:rPr lang="en-US" sz="2000" b="1" dirty="0" smtClean="0">
                <a:solidFill>
                  <a:schemeClr val="tx1"/>
                </a:solidFill>
              </a:rPr>
              <a:t>30 November 2016</a:t>
            </a:r>
            <a:r>
              <a:rPr lang="en-US" sz="2000" dirty="0" smtClean="0">
                <a:solidFill>
                  <a:schemeClr val="tx1"/>
                </a:solidFill>
              </a:rPr>
              <a:t>. </a:t>
            </a:r>
          </a:p>
          <a:p>
            <a:pPr marL="714375" lvl="1" indent="-349250">
              <a:buFont typeface="Wingdings" panose="05000000000000000000" pitchFamily="2" charset="2"/>
              <a:buChar char="Ø"/>
            </a:pPr>
            <a:r>
              <a:rPr lang="en-US" sz="2000" b="1" dirty="0" smtClean="0">
                <a:solidFill>
                  <a:schemeClr val="tx1"/>
                </a:solidFill>
              </a:rPr>
              <a:t>MPSC</a:t>
            </a:r>
            <a:r>
              <a:rPr lang="en-US" sz="2000" dirty="0" smtClean="0">
                <a:solidFill>
                  <a:schemeClr val="tx1"/>
                </a:solidFill>
              </a:rPr>
              <a:t> to share renovation plans and budget for the CMW and also a list of provincial and district stores that need refurbishment by </a:t>
            </a:r>
            <a:r>
              <a:rPr lang="en-US" sz="2000" b="1" dirty="0" smtClean="0">
                <a:solidFill>
                  <a:schemeClr val="tx1"/>
                </a:solidFill>
              </a:rPr>
              <a:t>30 September 2016.</a:t>
            </a:r>
          </a:p>
          <a:p>
            <a:pPr marL="714375" lvl="1" indent="-349250">
              <a:buFont typeface="Wingdings" panose="05000000000000000000" pitchFamily="2" charset="2"/>
              <a:buChar char="Ø"/>
            </a:pPr>
            <a:r>
              <a:rPr lang="en-US" sz="2000" b="1" dirty="0" smtClean="0">
                <a:solidFill>
                  <a:schemeClr val="tx1"/>
                </a:solidFill>
              </a:rPr>
              <a:t>HR challenges </a:t>
            </a:r>
            <a:r>
              <a:rPr lang="en-US" sz="2000" dirty="0" smtClean="0">
                <a:solidFill>
                  <a:schemeClr val="tx1"/>
                </a:solidFill>
              </a:rPr>
              <a:t>still cuts across all grants and this need to be carefully considered with initial phase focusing on the refresher trainings.</a:t>
            </a:r>
          </a:p>
          <a:p>
            <a:pPr marL="82550" indent="-82550"/>
            <a:endParaRPr lang="en-US" b="1" dirty="0" smtClean="0">
              <a:solidFill>
                <a:schemeClr val="tx1"/>
              </a:solidFill>
            </a:endParaRPr>
          </a:p>
          <a:p>
            <a:pPr marL="365125" lvl="1"/>
            <a:endParaRPr lang="en-US" dirty="0">
              <a:solidFill>
                <a:schemeClr val="tx1"/>
              </a:solidFill>
            </a:endParaRPr>
          </a:p>
          <a:p>
            <a:pPr marL="631825" indent="-365125"/>
            <a:endParaRPr lang="en-US" dirty="0" smtClean="0"/>
          </a:p>
        </p:txBody>
      </p:sp>
    </p:spTree>
    <p:custDataLst>
      <p:tags r:id="rId1"/>
    </p:custDataLst>
    <p:extLst>
      <p:ext uri="{BB962C8B-B14F-4D97-AF65-F5344CB8AC3E}">
        <p14:creationId xmlns:p14="http://schemas.microsoft.com/office/powerpoint/2010/main" val="4022764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Follow up to March Country Mission</a:t>
            </a:r>
            <a:endParaRPr lang="en-GB" b="1" dirty="0"/>
          </a:p>
        </p:txBody>
      </p:sp>
      <p:sp>
        <p:nvSpPr>
          <p:cNvPr id="3" name="Content Placeholder 2"/>
          <p:cNvSpPr>
            <a:spLocks noGrp="1"/>
          </p:cNvSpPr>
          <p:nvPr>
            <p:ph idx="1"/>
          </p:nvPr>
        </p:nvSpPr>
        <p:spPr>
          <a:xfrm>
            <a:off x="235190" y="825205"/>
            <a:ext cx="8820000" cy="5545038"/>
          </a:xfrm>
        </p:spPr>
        <p:txBody>
          <a:bodyPr/>
          <a:lstStyle/>
          <a:p>
            <a:pPr lvl="0"/>
            <a:r>
              <a:rPr lang="en-GB" sz="2000" b="1" dirty="0" smtClean="0"/>
              <a:t>What:  </a:t>
            </a:r>
            <a:r>
              <a:rPr lang="en-GB" sz="2000" i="1" dirty="0" smtClean="0">
                <a:solidFill>
                  <a:schemeClr val="accent1"/>
                </a:solidFill>
              </a:rPr>
              <a:t>to improve  planning, coordination, technical capacities to address bottlenecks, accelerate implementation and timeliness of deliverables to the Global Fund</a:t>
            </a:r>
            <a:r>
              <a:rPr lang="en-GB" sz="2000" b="1" dirty="0" smtClean="0">
                <a:solidFill>
                  <a:schemeClr val="accent1"/>
                </a:solidFill>
              </a:rPr>
              <a:t>.</a:t>
            </a:r>
          </a:p>
          <a:p>
            <a:pPr lvl="0"/>
            <a:endParaRPr lang="en-GB" sz="2000" b="1" dirty="0" smtClean="0"/>
          </a:p>
          <a:p>
            <a:pPr lvl="0"/>
            <a:r>
              <a:rPr lang="en-GB" sz="2000" b="1" dirty="0" smtClean="0"/>
              <a:t>How:  </a:t>
            </a:r>
            <a:r>
              <a:rPr lang="en-GB" sz="2000" i="1" dirty="0" smtClean="0">
                <a:solidFill>
                  <a:schemeClr val="accent1"/>
                </a:solidFill>
              </a:rPr>
              <a:t>The PR was to lead:</a:t>
            </a:r>
            <a:endParaRPr lang="en-GB" dirty="0" smtClean="0">
              <a:solidFill>
                <a:schemeClr val="accent1"/>
              </a:solidFill>
            </a:endParaRPr>
          </a:p>
          <a:p>
            <a:pPr marL="285750" lvl="0" indent="-285750">
              <a:buFont typeface="Arial" panose="020B0604020202020204" pitchFamily="34" charset="0"/>
              <a:buChar char="•"/>
            </a:pPr>
            <a:r>
              <a:rPr lang="en-GB" b="1" dirty="0" smtClean="0"/>
              <a:t>Regular coordination meetings </a:t>
            </a:r>
            <a:r>
              <a:rPr lang="en-GB" dirty="0" smtClean="0"/>
              <a:t>between implementers to address grant management issues and assist in planning</a:t>
            </a:r>
          </a:p>
          <a:p>
            <a:pPr marL="285750" lvl="0" indent="-285750">
              <a:buFont typeface="Arial" panose="020B0604020202020204" pitchFamily="34" charset="0"/>
              <a:buChar char="•"/>
            </a:pPr>
            <a:r>
              <a:rPr lang="en-GB" b="1" dirty="0" smtClean="0"/>
              <a:t>Regular focal group meetings </a:t>
            </a:r>
            <a:r>
              <a:rPr lang="en-GB" dirty="0" smtClean="0"/>
              <a:t>of implementer specialists (M&amp;E, finance and procurement) to share lessons learned, address capacity building for new staff and familiarise with new GF tools and templates</a:t>
            </a:r>
          </a:p>
          <a:p>
            <a:pPr marL="285750" lvl="0" indent="-285750">
              <a:buFont typeface="Arial" panose="020B0604020202020204" pitchFamily="34" charset="0"/>
              <a:buChar char="•"/>
            </a:pPr>
            <a:r>
              <a:rPr lang="en-US" b="1" dirty="0" smtClean="0"/>
              <a:t>Regular communication </a:t>
            </a:r>
            <a:r>
              <a:rPr lang="en-US" dirty="0" smtClean="0"/>
              <a:t>with the GF on progress</a:t>
            </a:r>
          </a:p>
          <a:p>
            <a:pPr marL="285750" lvl="0" indent="-285750">
              <a:buFont typeface="Arial" panose="020B0604020202020204" pitchFamily="34" charset="0"/>
              <a:buChar char="•"/>
            </a:pPr>
            <a:r>
              <a:rPr lang="en-US" b="1" dirty="0" smtClean="0"/>
              <a:t>Regular support </a:t>
            </a:r>
            <a:r>
              <a:rPr lang="en-US" dirty="0" smtClean="0"/>
              <a:t>to new SR DPIC-PMU</a:t>
            </a:r>
            <a:endParaRPr lang="en-GB" dirty="0" smtClean="0"/>
          </a:p>
          <a:p>
            <a:pPr marL="285750" lvl="0" indent="-285750">
              <a:buFont typeface="Arial" panose="020B0604020202020204" pitchFamily="34" charset="0"/>
              <a:buChar char="•"/>
            </a:pPr>
            <a:endParaRPr lang="en-GB" dirty="0"/>
          </a:p>
          <a:p>
            <a:pPr lvl="0"/>
            <a:r>
              <a:rPr lang="en-GB" b="1" dirty="0" smtClean="0"/>
              <a:t>Outcome</a:t>
            </a:r>
            <a:r>
              <a:rPr lang="en-GB" dirty="0" smtClean="0"/>
              <a:t>:  </a:t>
            </a:r>
          </a:p>
          <a:p>
            <a:pPr marL="285750" lvl="0" indent="-285750">
              <a:buFont typeface="Arial" panose="020B0604020202020204" pitchFamily="34" charset="0"/>
              <a:buChar char="•"/>
            </a:pPr>
            <a:r>
              <a:rPr lang="en-GB" dirty="0" smtClean="0"/>
              <a:t>This has happened to some extent – but is now not a regular feature.  </a:t>
            </a:r>
          </a:p>
          <a:p>
            <a:pPr marL="285750" lvl="0" indent="-285750">
              <a:buFont typeface="Arial" panose="020B0604020202020204" pitchFamily="34" charset="0"/>
              <a:buChar char="•"/>
            </a:pPr>
            <a:r>
              <a:rPr lang="en-GB" dirty="0" smtClean="0"/>
              <a:t>Planning </a:t>
            </a:r>
            <a:r>
              <a:rPr lang="en-GB" dirty="0"/>
              <a:t>Meetings should be outcome /</a:t>
            </a:r>
            <a:r>
              <a:rPr lang="en-GB" dirty="0" smtClean="0"/>
              <a:t> </a:t>
            </a:r>
            <a:r>
              <a:rPr lang="en-GB" dirty="0"/>
              <a:t>decision /solution focused to make best use of time.  </a:t>
            </a:r>
            <a:endParaRPr lang="en-GB" dirty="0" smtClean="0"/>
          </a:p>
          <a:p>
            <a:pPr marL="285750" lvl="0" indent="-285750">
              <a:buFont typeface="Arial" panose="020B0604020202020204" pitchFamily="34" charset="0"/>
              <a:buChar char="•"/>
            </a:pPr>
            <a:r>
              <a:rPr lang="en-GB" dirty="0" smtClean="0"/>
              <a:t>Technical </a:t>
            </a:r>
            <a:r>
              <a:rPr lang="en-GB" dirty="0"/>
              <a:t>meetings </a:t>
            </a:r>
            <a:r>
              <a:rPr lang="en-GB" dirty="0" smtClean="0"/>
              <a:t>should be regularly held to </a:t>
            </a:r>
            <a:r>
              <a:rPr lang="en-GB" dirty="0"/>
              <a:t>build capacities and avoid delays.</a:t>
            </a:r>
          </a:p>
          <a:p>
            <a:pPr marL="285750" lvl="0" indent="-285750">
              <a:buFont typeface="Arial" panose="020B0604020202020204" pitchFamily="34" charset="0"/>
              <a:buChar char="•"/>
            </a:pPr>
            <a:r>
              <a:rPr lang="en-US" dirty="0" smtClean="0"/>
              <a:t>Communication </a:t>
            </a:r>
            <a:r>
              <a:rPr lang="en-US" dirty="0"/>
              <a:t>protocol not agreed</a:t>
            </a:r>
            <a:endParaRPr lang="en-GB" dirty="0"/>
          </a:p>
          <a:p>
            <a:pPr marL="285750" lvl="0" indent="-285750">
              <a:buFont typeface="Arial" panose="020B0604020202020204" pitchFamily="34" charset="0"/>
              <a:buChar char="•"/>
            </a:pPr>
            <a:endParaRPr lang="en-GB" dirty="0"/>
          </a:p>
        </p:txBody>
      </p:sp>
    </p:spTree>
    <p:custDataLst>
      <p:tags r:id="rId1"/>
    </p:custDataLst>
    <p:extLst>
      <p:ext uri="{BB962C8B-B14F-4D97-AF65-F5344CB8AC3E}">
        <p14:creationId xmlns:p14="http://schemas.microsoft.com/office/powerpoint/2010/main" val="98853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Performance against deliverables:</a:t>
            </a:r>
            <a:endParaRPr lang="en-GB" b="1" dirty="0"/>
          </a:p>
        </p:txBody>
      </p:sp>
      <p:sp>
        <p:nvSpPr>
          <p:cNvPr id="3" name="Content Placeholder 2"/>
          <p:cNvSpPr>
            <a:spLocks noGrp="1"/>
          </p:cNvSpPr>
          <p:nvPr>
            <p:ph idx="1"/>
          </p:nvPr>
        </p:nvSpPr>
        <p:spPr>
          <a:xfrm>
            <a:off x="395586" y="863214"/>
            <a:ext cx="8820000" cy="5545038"/>
          </a:xfrm>
        </p:spPr>
        <p:txBody>
          <a:bodyPr/>
          <a:lstStyle/>
          <a:p>
            <a:pPr marL="285750" lvl="0" indent="-285750">
              <a:buFont typeface="Arial" panose="020B0604020202020204" pitchFamily="34" charset="0"/>
              <a:buChar char="•"/>
            </a:pPr>
            <a:r>
              <a:rPr lang="en-GB" dirty="0" smtClean="0">
                <a:solidFill>
                  <a:schemeClr val="accent1"/>
                </a:solidFill>
              </a:rPr>
              <a:t>3 Disease Program </a:t>
            </a:r>
            <a:r>
              <a:rPr lang="en-GB" b="1" dirty="0" smtClean="0">
                <a:solidFill>
                  <a:schemeClr val="accent1"/>
                </a:solidFill>
              </a:rPr>
              <a:t>PU/DRs</a:t>
            </a:r>
            <a:r>
              <a:rPr lang="en-GB" dirty="0" smtClean="0">
                <a:solidFill>
                  <a:schemeClr val="accent1"/>
                </a:solidFill>
              </a:rPr>
              <a:t> due </a:t>
            </a:r>
            <a:r>
              <a:rPr lang="en-GB" b="1" dirty="0" smtClean="0">
                <a:solidFill>
                  <a:schemeClr val="accent1"/>
                </a:solidFill>
              </a:rPr>
              <a:t>15 April 2016 </a:t>
            </a:r>
            <a:r>
              <a:rPr lang="en-GB" b="1" dirty="0" smtClean="0"/>
              <a:t>– </a:t>
            </a:r>
          </a:p>
          <a:p>
            <a:pPr marL="650875" lvl="0" indent="-285750">
              <a:buFont typeface="Arial" panose="020B0604020202020204" pitchFamily="34" charset="0"/>
              <a:buChar char="−"/>
            </a:pPr>
            <a:r>
              <a:rPr lang="en-GB" b="1" dirty="0" smtClean="0"/>
              <a:t>Received : </a:t>
            </a:r>
            <a:r>
              <a:rPr lang="en-GB" dirty="0" smtClean="0"/>
              <a:t>TB: 27 May; Malaria &amp; HIV: 1 June</a:t>
            </a:r>
          </a:p>
          <a:p>
            <a:pPr marL="650875" lvl="0" indent="-285750">
              <a:buFont typeface="Arial" panose="020B0604020202020204" pitchFamily="34" charset="0"/>
              <a:buChar char="−"/>
            </a:pPr>
            <a:r>
              <a:rPr lang="en-US" dirty="0" smtClean="0"/>
              <a:t>PU and cash balance report due 15 August – not yet received</a:t>
            </a:r>
            <a:endParaRPr lang="en-GB" dirty="0" smtClean="0"/>
          </a:p>
          <a:p>
            <a:pPr marL="285750" lvl="0" indent="-285750">
              <a:buFont typeface="Arial" panose="020B0604020202020204" pitchFamily="34" charset="0"/>
              <a:buChar char="•"/>
            </a:pPr>
            <a:endParaRPr lang="en-GB" dirty="0"/>
          </a:p>
          <a:p>
            <a:pPr marL="285750" lvl="0" indent="-285750">
              <a:buFont typeface="Arial" panose="020B0604020202020204" pitchFamily="34" charset="0"/>
              <a:buChar char="•"/>
            </a:pPr>
            <a:r>
              <a:rPr lang="en-GB" dirty="0" smtClean="0">
                <a:solidFill>
                  <a:schemeClr val="accent1"/>
                </a:solidFill>
              </a:rPr>
              <a:t>Completion of the </a:t>
            </a:r>
            <a:r>
              <a:rPr lang="en-GB" b="1" dirty="0" smtClean="0">
                <a:solidFill>
                  <a:schemeClr val="accent1"/>
                </a:solidFill>
              </a:rPr>
              <a:t>Malaria and HIV audits and submission of audit </a:t>
            </a:r>
            <a:r>
              <a:rPr lang="en-GB" dirty="0" smtClean="0">
                <a:solidFill>
                  <a:schemeClr val="accent1"/>
                </a:solidFill>
              </a:rPr>
              <a:t>reports by     </a:t>
            </a:r>
            <a:r>
              <a:rPr lang="en-GB" b="1" dirty="0" smtClean="0">
                <a:solidFill>
                  <a:schemeClr val="accent1"/>
                </a:solidFill>
              </a:rPr>
              <a:t>31 May 2016</a:t>
            </a:r>
            <a:r>
              <a:rPr lang="en-GB" dirty="0" smtClean="0">
                <a:solidFill>
                  <a:schemeClr val="accent1"/>
                </a:solidFill>
              </a:rPr>
              <a:t>.</a:t>
            </a:r>
          </a:p>
          <a:p>
            <a:pPr marL="714375" lvl="0" indent="-285750">
              <a:buFont typeface="Arial" panose="020B0604020202020204" pitchFamily="34" charset="0"/>
              <a:buChar char="−"/>
            </a:pPr>
            <a:r>
              <a:rPr lang="en-US" dirty="0" smtClean="0"/>
              <a:t>HIV 2014 report received; 2015 malaria and HIV audits not yet received.</a:t>
            </a:r>
            <a:endParaRPr lang="en-GB" dirty="0" smtClean="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b="1" dirty="0" smtClean="0">
                <a:solidFill>
                  <a:schemeClr val="accent1"/>
                </a:solidFill>
              </a:rPr>
              <a:t>Timely</a:t>
            </a:r>
            <a:r>
              <a:rPr lang="en-US" dirty="0" smtClean="0">
                <a:solidFill>
                  <a:schemeClr val="accent1"/>
                </a:solidFill>
              </a:rPr>
              <a:t> </a:t>
            </a:r>
            <a:r>
              <a:rPr lang="en-US" b="1" dirty="0" smtClean="0">
                <a:solidFill>
                  <a:schemeClr val="accent1"/>
                </a:solidFill>
              </a:rPr>
              <a:t>PR Disbursement </a:t>
            </a:r>
            <a:r>
              <a:rPr lang="en-US" dirty="0" smtClean="0">
                <a:solidFill>
                  <a:schemeClr val="accent1"/>
                </a:solidFill>
              </a:rPr>
              <a:t>to SRs on receipt of GF disbursement</a:t>
            </a:r>
          </a:p>
          <a:p>
            <a:pPr marL="714375" lvl="0" indent="-285750">
              <a:buFont typeface="Arial" panose="020B0604020202020204" pitchFamily="34" charset="0"/>
              <a:buChar char="−"/>
            </a:pPr>
            <a:r>
              <a:rPr lang="en-US" dirty="0"/>
              <a:t>SRs report improved timing for receipt of </a:t>
            </a:r>
            <a:r>
              <a:rPr lang="en-US" dirty="0" smtClean="0"/>
              <a:t>funds</a:t>
            </a:r>
          </a:p>
          <a:p>
            <a:pPr marL="714375" lvl="0" indent="-285750">
              <a:buFont typeface="Arial" panose="020B0604020202020204" pitchFamily="34" charset="0"/>
              <a:buChar char="−"/>
            </a:pPr>
            <a:r>
              <a:rPr lang="en-US" b="1" dirty="0" smtClean="0"/>
              <a:t>PR to circulate templates and checklist</a:t>
            </a:r>
            <a:r>
              <a:rPr lang="en-US" dirty="0" smtClean="0"/>
              <a:t>s for disbursements</a:t>
            </a:r>
            <a:endParaRPr lang="en-US" dirty="0"/>
          </a:p>
          <a:p>
            <a:pPr marL="285750" lvl="0" indent="-285750">
              <a:buFont typeface="Arial" panose="020B0604020202020204" pitchFamily="34" charset="0"/>
              <a:buChar char="−"/>
            </a:pPr>
            <a:endParaRPr lang="en-US" dirty="0"/>
          </a:p>
          <a:p>
            <a:pPr marL="342900" lvl="0" indent="-342900">
              <a:buFont typeface="Arial" panose="020B0604020202020204" pitchFamily="34" charset="0"/>
              <a:buChar char="•"/>
            </a:pPr>
            <a:r>
              <a:rPr lang="en-GB" sz="2000" b="1" dirty="0">
                <a:solidFill>
                  <a:schemeClr val="accent1"/>
                </a:solidFill>
              </a:rPr>
              <a:t>The PR </a:t>
            </a:r>
            <a:r>
              <a:rPr lang="en-GB" sz="2000" b="1" dirty="0" smtClean="0">
                <a:solidFill>
                  <a:schemeClr val="accent1"/>
                </a:solidFill>
              </a:rPr>
              <a:t>to </a:t>
            </a:r>
            <a:r>
              <a:rPr lang="en-US" dirty="0" smtClean="0">
                <a:solidFill>
                  <a:schemeClr val="accent1"/>
                </a:solidFill>
              </a:rPr>
              <a:t>provide </a:t>
            </a:r>
            <a:r>
              <a:rPr lang="en-US" dirty="0">
                <a:solidFill>
                  <a:schemeClr val="accent1"/>
                </a:solidFill>
              </a:rPr>
              <a:t>organogram of PR staff needs to manage programs and a plan how PR will assume funding of  positions from 1 January </a:t>
            </a:r>
            <a:r>
              <a:rPr lang="en-US" dirty="0" smtClean="0">
                <a:solidFill>
                  <a:schemeClr val="accent1"/>
                </a:solidFill>
              </a:rPr>
              <a:t>2018</a:t>
            </a:r>
          </a:p>
          <a:p>
            <a:pPr marL="714375" lvl="0" indent="-285750">
              <a:buFont typeface="Arial" panose="020B0604020202020204" pitchFamily="34" charset="0"/>
              <a:buChar char="−"/>
            </a:pPr>
            <a:r>
              <a:rPr lang="en-US" b="1" dirty="0" smtClean="0"/>
              <a:t>Not provided</a:t>
            </a:r>
          </a:p>
          <a:p>
            <a:pPr lvl="0"/>
            <a:endParaRPr lang="en-US" dirty="0"/>
          </a:p>
          <a:p>
            <a:pPr marL="285750" lvl="0" indent="-285750">
              <a:buFont typeface="Arial" panose="020B0604020202020204" pitchFamily="34" charset="0"/>
              <a:buChar char="•"/>
            </a:pPr>
            <a:r>
              <a:rPr lang="en-US" dirty="0" smtClean="0"/>
              <a:t>Overall the Global Fund considers the </a:t>
            </a:r>
            <a:r>
              <a:rPr lang="en-US" b="1" dirty="0" smtClean="0"/>
              <a:t>PR structure is not sustainable and needs to find efficiencies (currently 30 staff)  and increase effective performance and staff accountability </a:t>
            </a:r>
            <a:endParaRPr lang="en-GB" b="1" dirty="0" smtClean="0"/>
          </a:p>
          <a:p>
            <a:pPr lvl="0"/>
            <a:endParaRPr lang="en-US" dirty="0" smtClean="0"/>
          </a:p>
          <a:p>
            <a:endParaRPr lang="en-US" dirty="0"/>
          </a:p>
          <a:p>
            <a:pPr marL="285750" indent="-285750">
              <a:buFont typeface="Arial" panose="020B0604020202020204" pitchFamily="34" charset="0"/>
              <a:buChar char="•"/>
            </a:pPr>
            <a:endParaRPr lang="en-US" b="1" dirty="0"/>
          </a:p>
          <a:p>
            <a:endParaRPr lang="en-GB" dirty="0"/>
          </a:p>
          <a:p>
            <a:endParaRPr lang="en-GB" dirty="0"/>
          </a:p>
          <a:p>
            <a:pPr marL="285750" lvl="0" indent="-285750">
              <a:buFont typeface="Arial" panose="020B0604020202020204" pitchFamily="34" charset="0"/>
              <a:buChar char="•"/>
            </a:pPr>
            <a:endParaRPr lang="en-GB" dirty="0"/>
          </a:p>
        </p:txBody>
      </p:sp>
    </p:spTree>
    <p:custDataLst>
      <p:tags r:id="rId1"/>
    </p:custDataLst>
    <p:extLst>
      <p:ext uri="{BB962C8B-B14F-4D97-AF65-F5344CB8AC3E}">
        <p14:creationId xmlns:p14="http://schemas.microsoft.com/office/powerpoint/2010/main" val="33260177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a:t>Critical Actions for </a:t>
            </a:r>
            <a:r>
              <a:rPr lang="en-US" b="1" dirty="0" smtClean="0"/>
              <a:t>PR Office Reform</a:t>
            </a:r>
            <a:endParaRPr lang="en-GB" b="1" dirty="0"/>
          </a:p>
        </p:txBody>
      </p:sp>
      <p:sp>
        <p:nvSpPr>
          <p:cNvPr id="3" name="Content Placeholder 2"/>
          <p:cNvSpPr>
            <a:spLocks noGrp="1"/>
          </p:cNvSpPr>
          <p:nvPr>
            <p:ph idx="1"/>
          </p:nvPr>
        </p:nvSpPr>
        <p:spPr>
          <a:xfrm>
            <a:off x="395586" y="836712"/>
            <a:ext cx="8820000" cy="5545038"/>
          </a:xfrm>
        </p:spPr>
        <p:txBody>
          <a:bodyPr/>
          <a:lstStyle/>
          <a:p>
            <a:pPr lvl="0"/>
            <a:r>
              <a:rPr lang="en-GB" sz="2000" b="1" dirty="0" smtClean="0"/>
              <a:t>The PR Office to:</a:t>
            </a:r>
            <a:endParaRPr lang="en-GB" dirty="0" smtClean="0"/>
          </a:p>
          <a:p>
            <a:pPr marL="285750" lvl="0" indent="-285750">
              <a:buFont typeface="Arial" panose="020B0604020202020204" pitchFamily="34" charset="0"/>
              <a:buChar char="•"/>
            </a:pPr>
            <a:r>
              <a:rPr lang="en-GB" dirty="0" smtClean="0"/>
              <a:t>Propose to the Global Fund </a:t>
            </a:r>
            <a:r>
              <a:rPr lang="en-GB" b="1" dirty="0" smtClean="0"/>
              <a:t>by no later than 1 September 2016 </a:t>
            </a:r>
            <a:r>
              <a:rPr lang="en-GB" dirty="0"/>
              <a:t>options how </a:t>
            </a:r>
            <a:r>
              <a:rPr lang="en-GB" dirty="0" smtClean="0"/>
              <a:t>to effectively manage grant management responsibilities and accountabilities and  streamline the Office of the PR to  find staff efficiencies.</a:t>
            </a:r>
          </a:p>
          <a:p>
            <a:pPr lvl="0"/>
            <a:endParaRPr lang="en-GB" dirty="0"/>
          </a:p>
          <a:p>
            <a:pPr marL="285750" lvl="0" indent="-285750">
              <a:buFont typeface="Arial" panose="020B0604020202020204" pitchFamily="34" charset="0"/>
              <a:buChar char="•"/>
            </a:pPr>
            <a:r>
              <a:rPr lang="en-GB" dirty="0" smtClean="0"/>
              <a:t>The PR and Global Fund to </a:t>
            </a:r>
            <a:r>
              <a:rPr lang="en-GB" b="1" dirty="0" smtClean="0"/>
              <a:t>agree by no later than 30 October 2016 </a:t>
            </a:r>
            <a:r>
              <a:rPr lang="en-GB" dirty="0" smtClean="0"/>
              <a:t>on the way forward for the model for the PR Office. </a:t>
            </a:r>
          </a:p>
          <a:p>
            <a:pPr lvl="0"/>
            <a:endParaRPr lang="en-GB" dirty="0" smtClean="0"/>
          </a:p>
          <a:p>
            <a:pPr marL="285750" lvl="0" indent="-285750">
              <a:buFont typeface="Arial" panose="020B0604020202020204" pitchFamily="34" charset="0"/>
              <a:buChar char="•"/>
            </a:pPr>
            <a:r>
              <a:rPr lang="en-GB" dirty="0" smtClean="0"/>
              <a:t>The Global Fund will reduce the total PR Office budget based on an appropriate PR structure to take effect </a:t>
            </a:r>
            <a:r>
              <a:rPr lang="en-GB" b="1" dirty="0" smtClean="0"/>
              <a:t>1 January 2017</a:t>
            </a:r>
            <a:r>
              <a:rPr lang="en-GB" dirty="0" smtClean="0"/>
              <a:t>.</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lvl="0"/>
            <a:r>
              <a:rPr lang="en-US" b="1" dirty="0" smtClean="0"/>
              <a:t>Separately, the </a:t>
            </a:r>
            <a:r>
              <a:rPr lang="en-US" b="1" dirty="0"/>
              <a:t>Global Fund to:</a:t>
            </a:r>
          </a:p>
          <a:p>
            <a:pPr lvl="0"/>
            <a:endParaRPr lang="en-GB" b="1" dirty="0"/>
          </a:p>
          <a:p>
            <a:pPr marL="285750" lvl="0" indent="-285750">
              <a:buFont typeface="Arial" panose="020B0604020202020204" pitchFamily="34" charset="0"/>
              <a:buChar char="•"/>
            </a:pPr>
            <a:r>
              <a:rPr lang="en-GB" dirty="0" smtClean="0"/>
              <a:t>Pursue innovative approaches to grant management (</a:t>
            </a:r>
            <a:r>
              <a:rPr lang="en-GB" dirty="0" err="1" smtClean="0"/>
              <a:t>eg</a:t>
            </a:r>
            <a:r>
              <a:rPr lang="en-GB" dirty="0" smtClean="0"/>
              <a:t> Results Based Financing) as a potential option for grant funding beyond 2017 and </a:t>
            </a:r>
            <a:r>
              <a:rPr lang="en-GB" b="1" dirty="0" smtClean="0"/>
              <a:t>advise the Minister by 30  October 2016</a:t>
            </a:r>
            <a:endParaRPr lang="en-GB" b="1" dirty="0"/>
          </a:p>
          <a:p>
            <a:pPr lvl="0"/>
            <a:endParaRPr lang="en-GB" dirty="0" smtClean="0"/>
          </a:p>
          <a:p>
            <a:pPr marL="285750" lvl="0" indent="-285750">
              <a:buFont typeface="Arial" panose="020B0604020202020204" pitchFamily="34" charset="0"/>
              <a:buChar char="•"/>
            </a:pPr>
            <a:endParaRPr lang="en-US" dirty="0"/>
          </a:p>
          <a:p>
            <a:pPr marL="285750" lvl="0" indent="-285750">
              <a:buFont typeface="Wingdings" panose="05000000000000000000" pitchFamily="2" charset="2"/>
              <a:buChar char="§"/>
            </a:pPr>
            <a:endParaRPr lang="en-GB" dirty="0" smtClean="0"/>
          </a:p>
          <a:p>
            <a:pPr lvl="0"/>
            <a:endParaRPr lang="en-US" dirty="0" smtClean="0"/>
          </a:p>
          <a:p>
            <a:endParaRPr lang="en-US" dirty="0"/>
          </a:p>
          <a:p>
            <a:pPr marL="285750" indent="-285750">
              <a:buFont typeface="Arial" panose="020B0604020202020204" pitchFamily="34" charset="0"/>
              <a:buChar char="•"/>
            </a:pPr>
            <a:endParaRPr lang="en-US" b="1" dirty="0"/>
          </a:p>
          <a:p>
            <a:endParaRPr lang="en-GB" dirty="0"/>
          </a:p>
          <a:p>
            <a:endParaRPr lang="en-GB" dirty="0"/>
          </a:p>
          <a:p>
            <a:pPr marL="285750" lvl="0" indent="-285750">
              <a:buFont typeface="Arial" panose="020B0604020202020204" pitchFamily="34" charset="0"/>
              <a:buChar char="•"/>
            </a:pPr>
            <a:endParaRPr lang="en-GB" dirty="0"/>
          </a:p>
        </p:txBody>
      </p:sp>
    </p:spTree>
    <p:custDataLst>
      <p:tags r:id="rId1"/>
    </p:custDataLst>
    <p:extLst>
      <p:ext uri="{BB962C8B-B14F-4D97-AF65-F5344CB8AC3E}">
        <p14:creationId xmlns:p14="http://schemas.microsoft.com/office/powerpoint/2010/main" val="4068604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Grant Management </a:t>
            </a:r>
            <a:r>
              <a:rPr lang="en-US" b="1" dirty="0"/>
              <a:t>Actions for </a:t>
            </a:r>
            <a:r>
              <a:rPr lang="en-US" b="1" dirty="0" smtClean="0"/>
              <a:t>PR:</a:t>
            </a:r>
            <a:endParaRPr lang="en-GB" b="1" dirty="0"/>
          </a:p>
        </p:txBody>
      </p:sp>
      <p:sp>
        <p:nvSpPr>
          <p:cNvPr id="3" name="Content Placeholder 2"/>
          <p:cNvSpPr>
            <a:spLocks noGrp="1"/>
          </p:cNvSpPr>
          <p:nvPr>
            <p:ph idx="1"/>
          </p:nvPr>
        </p:nvSpPr>
        <p:spPr>
          <a:xfrm>
            <a:off x="395586" y="836712"/>
            <a:ext cx="8820000" cy="5545038"/>
          </a:xfrm>
        </p:spPr>
        <p:txBody>
          <a:bodyPr/>
          <a:lstStyle/>
          <a:p>
            <a:pPr lvl="0"/>
            <a:r>
              <a:rPr lang="en-GB" sz="2000" b="1" dirty="0" smtClean="0"/>
              <a:t>The PR Office to:</a:t>
            </a:r>
            <a:endParaRPr lang="en-GB" dirty="0" smtClean="0"/>
          </a:p>
          <a:p>
            <a:pPr marL="285750" lvl="0" indent="-285750">
              <a:buFont typeface="Arial" panose="020B0604020202020204" pitchFamily="34" charset="0"/>
              <a:buChar char="•"/>
            </a:pPr>
            <a:r>
              <a:rPr lang="en-GB" dirty="0" smtClean="0"/>
              <a:t>Finalise submission of PU and cash balance reports</a:t>
            </a:r>
          </a:p>
          <a:p>
            <a:pPr lvl="0"/>
            <a:endParaRPr lang="en-GB" dirty="0" smtClean="0"/>
          </a:p>
          <a:p>
            <a:pPr marL="449263" lvl="0"/>
            <a:r>
              <a:rPr lang="en-GB" b="1" dirty="0" smtClean="0">
                <a:solidFill>
                  <a:schemeClr val="accent1"/>
                </a:solidFill>
              </a:rPr>
              <a:t>Revised Deadlines</a:t>
            </a:r>
            <a:r>
              <a:rPr lang="en-GB" b="1" dirty="0" smtClean="0"/>
              <a:t>:</a:t>
            </a:r>
            <a:endParaRPr lang="en-GB" b="1" dirty="0"/>
          </a:p>
          <a:p>
            <a:pPr marL="714375" indent="-285750">
              <a:buFont typeface="Arial" panose="020B0604020202020204" pitchFamily="34" charset="0"/>
              <a:buChar char="•"/>
            </a:pPr>
            <a:r>
              <a:rPr lang="en-US" dirty="0"/>
              <a:t>TB </a:t>
            </a:r>
            <a:r>
              <a:rPr lang="en-US" dirty="0" smtClean="0"/>
              <a:t>&amp; HSS PU </a:t>
            </a:r>
            <a:r>
              <a:rPr lang="en-US" dirty="0"/>
              <a:t>and Cash Balance </a:t>
            </a:r>
            <a:r>
              <a:rPr lang="en-US" dirty="0" smtClean="0"/>
              <a:t>report  - </a:t>
            </a:r>
            <a:r>
              <a:rPr lang="en-US" b="1" dirty="0" smtClean="0"/>
              <a:t>15 </a:t>
            </a:r>
            <a:r>
              <a:rPr lang="en-US" b="1" dirty="0"/>
              <a:t>September </a:t>
            </a:r>
            <a:r>
              <a:rPr lang="en-US" b="1" dirty="0" smtClean="0"/>
              <a:t>2016</a:t>
            </a:r>
          </a:p>
          <a:p>
            <a:pPr marL="714375" indent="-285750">
              <a:buFont typeface="Arial" panose="020B0604020202020204" pitchFamily="34" charset="0"/>
              <a:buChar char="•"/>
            </a:pPr>
            <a:r>
              <a:rPr lang="en-US" dirty="0" smtClean="0"/>
              <a:t>HIV &amp; malaria PU </a:t>
            </a:r>
            <a:r>
              <a:rPr lang="en-US" dirty="0"/>
              <a:t>and Cash Balance </a:t>
            </a:r>
            <a:r>
              <a:rPr lang="en-US" dirty="0" smtClean="0"/>
              <a:t>Report -  </a:t>
            </a:r>
            <a:r>
              <a:rPr lang="en-US" b="1" dirty="0" smtClean="0"/>
              <a:t>30 </a:t>
            </a:r>
            <a:r>
              <a:rPr lang="en-US" b="1" dirty="0"/>
              <a:t>September 2016</a:t>
            </a:r>
          </a:p>
          <a:p>
            <a:pPr lvl="0"/>
            <a:endParaRPr lang="en-GB" dirty="0" smtClean="0"/>
          </a:p>
          <a:p>
            <a:pPr marL="285750" lvl="0" indent="-285750">
              <a:buFont typeface="Arial" panose="020B0604020202020204" pitchFamily="34" charset="0"/>
              <a:buChar char="•"/>
            </a:pPr>
            <a:r>
              <a:rPr lang="en-US" dirty="0" smtClean="0"/>
              <a:t>Provide progress report against </a:t>
            </a:r>
            <a:r>
              <a:rPr lang="en-US" b="1" dirty="0" smtClean="0"/>
              <a:t>WTP commitments – 30 September 2016</a:t>
            </a:r>
          </a:p>
          <a:p>
            <a:pPr marL="285750" lvl="0" indent="-285750">
              <a:buFont typeface="Arial" panose="020B0604020202020204" pitchFamily="34" charset="0"/>
              <a:buChar char="•"/>
            </a:pPr>
            <a:r>
              <a:rPr lang="en-US" dirty="0" smtClean="0"/>
              <a:t>Proceed with </a:t>
            </a:r>
            <a:r>
              <a:rPr lang="en-US" b="1" dirty="0" smtClean="0"/>
              <a:t>recruitment </a:t>
            </a:r>
            <a:r>
              <a:rPr lang="en-US" dirty="0" smtClean="0"/>
              <a:t>for NTC Finance manager; and PR finance TA </a:t>
            </a:r>
          </a:p>
          <a:p>
            <a:pPr marL="814388" lvl="0" indent="-365125">
              <a:buFont typeface="Arial" panose="020B0604020202020204" pitchFamily="34" charset="0"/>
              <a:buChar char="•"/>
            </a:pPr>
            <a:r>
              <a:rPr lang="en-US" dirty="0" smtClean="0"/>
              <a:t>Finance TA deliverables to include revision of </a:t>
            </a:r>
            <a:r>
              <a:rPr lang="en-US" b="1" dirty="0" smtClean="0"/>
              <a:t>Finance Manual &amp; SOPs</a:t>
            </a:r>
          </a:p>
          <a:p>
            <a:pPr marL="285750" lvl="0" indent="-285750">
              <a:buFont typeface="Arial" panose="020B0604020202020204" pitchFamily="34" charset="0"/>
              <a:buChar char="•"/>
            </a:pPr>
            <a:r>
              <a:rPr lang="en-US" dirty="0" smtClean="0"/>
              <a:t>Find savings to secure TA to </a:t>
            </a:r>
            <a:r>
              <a:rPr lang="en-US" b="1" dirty="0" smtClean="0"/>
              <a:t>revise the HR manuals/ job descriptions</a:t>
            </a:r>
          </a:p>
          <a:p>
            <a:pPr marL="285750" lvl="0" indent="-285750">
              <a:buFont typeface="Arial" panose="020B0604020202020204" pitchFamily="34" charset="0"/>
              <a:buChar char="•"/>
            </a:pPr>
            <a:r>
              <a:rPr lang="en-US" b="1" dirty="0" smtClean="0"/>
              <a:t>Risk Assessment &amp; Mitigation Planning </a:t>
            </a:r>
            <a:r>
              <a:rPr lang="en-US" dirty="0" smtClean="0"/>
              <a:t> for all 3 disease programs ($80k funded by Luxembourg Government) planned for </a:t>
            </a:r>
            <a:r>
              <a:rPr lang="en-US" b="1" dirty="0" smtClean="0"/>
              <a:t>October 2016</a:t>
            </a:r>
          </a:p>
          <a:p>
            <a:pPr marL="898525" lvl="0" indent="-366713">
              <a:buFont typeface="Arial" panose="020B0604020202020204" pitchFamily="34" charset="0"/>
              <a:buChar char="•"/>
            </a:pPr>
            <a:r>
              <a:rPr lang="en-US" dirty="0" smtClean="0"/>
              <a:t>PR to establish mechanism for fund release and secure TA</a:t>
            </a:r>
          </a:p>
          <a:p>
            <a:pPr marL="266700" lvl="0" indent="-266700">
              <a:buFont typeface="Arial" panose="020B0604020202020204" pitchFamily="34" charset="0"/>
              <a:buChar char="•"/>
            </a:pPr>
            <a:r>
              <a:rPr lang="en-US" dirty="0" smtClean="0"/>
              <a:t>Work together with HSS program and each program to identify savings from each grant to assist with </a:t>
            </a:r>
            <a:r>
              <a:rPr lang="en-US" b="1" dirty="0" smtClean="0"/>
              <a:t>DHIS2 training </a:t>
            </a:r>
            <a:r>
              <a:rPr lang="en-US" dirty="0" smtClean="0"/>
              <a:t>to the </a:t>
            </a:r>
            <a:r>
              <a:rPr lang="en-US" b="1" dirty="0" smtClean="0"/>
              <a:t>district level </a:t>
            </a:r>
            <a:r>
              <a:rPr lang="en-US" dirty="0" smtClean="0"/>
              <a:t>and propose to the GF by </a:t>
            </a:r>
            <a:r>
              <a:rPr lang="en-US" b="1" dirty="0" smtClean="0"/>
              <a:t>30 September 2016</a:t>
            </a:r>
            <a:endParaRPr lang="en-US" dirty="0" smtClean="0"/>
          </a:p>
          <a:p>
            <a:pPr marL="266700" lvl="0" indent="-266700">
              <a:buFont typeface="Arial" panose="020B0604020202020204" pitchFamily="34" charset="0"/>
              <a:buChar char="•"/>
            </a:pPr>
            <a:r>
              <a:rPr lang="en-US" dirty="0" smtClean="0"/>
              <a:t>GF to advise on final close out actions  &amp; deadlines </a:t>
            </a:r>
            <a:r>
              <a:rPr lang="en-US" b="1" dirty="0" smtClean="0"/>
              <a:t>for SSF &amp; TFM grants – namely refund of (</a:t>
            </a:r>
            <a:r>
              <a:rPr lang="en-US" b="1" dirty="0" err="1" smtClean="0"/>
              <a:t>i</a:t>
            </a:r>
            <a:r>
              <a:rPr lang="en-US" b="1" dirty="0" smtClean="0"/>
              <a:t>) final ineligible amount; (ii) cash remaining at grant end; (iii) stolen/lost assets.</a:t>
            </a:r>
          </a:p>
          <a:p>
            <a:pPr marL="714375" lvl="0" indent="-714375"/>
            <a:endParaRPr lang="en-GB" dirty="0" smtClean="0"/>
          </a:p>
          <a:p>
            <a:pPr lvl="0"/>
            <a:endParaRPr lang="en-GB" dirty="0" smtClean="0"/>
          </a:p>
          <a:p>
            <a:pPr marL="285750" lvl="0" indent="-285750">
              <a:buFont typeface="Arial" panose="020B0604020202020204" pitchFamily="34" charset="0"/>
              <a:buChar char="•"/>
            </a:pPr>
            <a:endParaRPr lang="en-US" dirty="0"/>
          </a:p>
          <a:p>
            <a:pPr marL="285750" lvl="0" indent="-285750">
              <a:buFont typeface="Wingdings" panose="05000000000000000000" pitchFamily="2" charset="2"/>
              <a:buChar char="§"/>
            </a:pPr>
            <a:endParaRPr lang="en-GB" dirty="0" smtClean="0"/>
          </a:p>
          <a:p>
            <a:pPr lvl="0"/>
            <a:endParaRPr lang="en-US" dirty="0" smtClean="0"/>
          </a:p>
          <a:p>
            <a:endParaRPr lang="en-US" dirty="0"/>
          </a:p>
          <a:p>
            <a:pPr marL="285750" indent="-285750">
              <a:buFont typeface="Arial" panose="020B0604020202020204" pitchFamily="34" charset="0"/>
              <a:buChar char="•"/>
            </a:pPr>
            <a:endParaRPr lang="en-US" b="1" dirty="0"/>
          </a:p>
          <a:p>
            <a:endParaRPr lang="en-GB" dirty="0"/>
          </a:p>
          <a:p>
            <a:endParaRPr lang="en-GB" dirty="0"/>
          </a:p>
          <a:p>
            <a:pPr marL="285750" lvl="0" indent="-285750">
              <a:buFont typeface="Arial" panose="020B0604020202020204" pitchFamily="34" charset="0"/>
              <a:buChar char="•"/>
            </a:pPr>
            <a:endParaRPr lang="en-GB" dirty="0"/>
          </a:p>
        </p:txBody>
      </p:sp>
    </p:spTree>
    <p:custDataLst>
      <p:tags r:id="rId1"/>
    </p:custDataLst>
    <p:extLst>
      <p:ext uri="{BB962C8B-B14F-4D97-AF65-F5344CB8AC3E}">
        <p14:creationId xmlns:p14="http://schemas.microsoft.com/office/powerpoint/2010/main" val="16803076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PSM Issues - </a:t>
            </a:r>
            <a:r>
              <a:rPr lang="en-US" b="1" dirty="0"/>
              <a:t>MoH </a:t>
            </a:r>
            <a:r>
              <a:rPr lang="en-US" b="1" dirty="0" smtClean="0"/>
              <a:t>– PR procurement Unit </a:t>
            </a:r>
            <a:endParaRPr lang="en-GB" b="1" dirty="0"/>
          </a:p>
        </p:txBody>
      </p:sp>
      <p:sp>
        <p:nvSpPr>
          <p:cNvPr id="4" name="Content Placeholder 3"/>
          <p:cNvSpPr>
            <a:spLocks noGrp="1"/>
          </p:cNvSpPr>
          <p:nvPr>
            <p:ph idx="13"/>
          </p:nvPr>
        </p:nvSpPr>
        <p:spPr/>
        <p:txBody>
          <a:bodyPr/>
          <a:lstStyle/>
          <a:p>
            <a:r>
              <a:rPr lang="en-US" b="1" dirty="0" smtClean="0"/>
              <a:t>MA follow up - PSM Manual</a:t>
            </a:r>
            <a:endParaRPr lang="en-US" b="1" dirty="0"/>
          </a:p>
          <a:p>
            <a:pPr marL="531813" lvl="1" indent="-265113">
              <a:buFont typeface="Wingdings" panose="05000000000000000000" pitchFamily="2" charset="2"/>
              <a:buChar char="Ø"/>
            </a:pPr>
            <a:r>
              <a:rPr lang="en-US" dirty="0" smtClean="0">
                <a:solidFill>
                  <a:schemeClr val="tx1"/>
                </a:solidFill>
              </a:rPr>
              <a:t>Procurement manual, SOPs and trainings</a:t>
            </a:r>
          </a:p>
          <a:p>
            <a:pPr marL="981075" lvl="2" indent="-449263">
              <a:buFont typeface="Wingdings" panose="05000000000000000000" pitchFamily="2" charset="2"/>
              <a:buChar char="§"/>
            </a:pPr>
            <a:r>
              <a:rPr lang="en-US" sz="1800" dirty="0" smtClean="0"/>
              <a:t>Translation completed  &amp; Trainings are ongoing.</a:t>
            </a:r>
          </a:p>
          <a:p>
            <a:pPr marL="981075" lvl="2" indent="-449263">
              <a:buFont typeface="Wingdings" panose="05000000000000000000" pitchFamily="2" charset="2"/>
              <a:buChar char="§"/>
            </a:pPr>
            <a:r>
              <a:rPr lang="en-US" sz="1800" dirty="0" smtClean="0"/>
              <a:t>PR to report following final trainings (September and October 2016). </a:t>
            </a:r>
          </a:p>
          <a:p>
            <a:pPr marL="531812" lvl="2"/>
            <a:endParaRPr lang="en-US" sz="1800" dirty="0" smtClean="0"/>
          </a:p>
          <a:p>
            <a:r>
              <a:rPr lang="en-US" b="1" dirty="0" smtClean="0"/>
              <a:t>Procurements for 2016/2017.</a:t>
            </a:r>
          </a:p>
          <a:p>
            <a:pPr marL="631825" lvl="1" indent="-349250">
              <a:buFont typeface="Wingdings" panose="05000000000000000000" pitchFamily="2" charset="2"/>
              <a:buChar char="Ø"/>
            </a:pPr>
            <a:r>
              <a:rPr lang="en-US" dirty="0" smtClean="0">
                <a:solidFill>
                  <a:schemeClr val="tx1"/>
                </a:solidFill>
              </a:rPr>
              <a:t>All PPM procurement for 2016 and 2017 are done, and only a few deliveries are pending.</a:t>
            </a:r>
          </a:p>
          <a:p>
            <a:pPr marL="631825" lvl="1" indent="-349250">
              <a:buFont typeface="Wingdings" panose="05000000000000000000" pitchFamily="2" charset="2"/>
              <a:buChar char="Ø"/>
            </a:pPr>
            <a:r>
              <a:rPr lang="en-US" dirty="0" smtClean="0">
                <a:solidFill>
                  <a:schemeClr val="tx1"/>
                </a:solidFill>
              </a:rPr>
              <a:t>Local procurements are also on course with the last deliveries of OI/STI medicines expected in September 2016.</a:t>
            </a:r>
          </a:p>
          <a:p>
            <a:pPr marL="714375" indent="-349250"/>
            <a:endParaRPr lang="en-GB" dirty="0"/>
          </a:p>
        </p:txBody>
      </p:sp>
    </p:spTree>
    <p:extLst>
      <p:ext uri="{BB962C8B-B14F-4D97-AF65-F5344CB8AC3E}">
        <p14:creationId xmlns:p14="http://schemas.microsoft.com/office/powerpoint/2010/main" val="18380915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936104"/>
          </a:xfrm>
        </p:spPr>
        <p:txBody>
          <a:bodyPr>
            <a:normAutofit/>
          </a:bodyPr>
          <a:lstStyle/>
          <a:p>
            <a:r>
              <a:rPr lang="en-US" b="1" dirty="0" smtClean="0"/>
              <a:t/>
            </a:r>
            <a:br>
              <a:rPr lang="en-US" b="1" dirty="0" smtClean="0"/>
            </a:br>
            <a:r>
              <a:rPr lang="en-US" b="1" dirty="0" smtClean="0"/>
              <a:t>Timelines </a:t>
            </a:r>
            <a:r>
              <a:rPr lang="en-US" b="1" dirty="0"/>
              <a:t>for next country allocation</a:t>
            </a:r>
            <a:endParaRPr lang="en-GB" b="1" dirty="0"/>
          </a:p>
        </p:txBody>
      </p:sp>
      <p:sp>
        <p:nvSpPr>
          <p:cNvPr id="3" name="Content Placeholder 2"/>
          <p:cNvSpPr>
            <a:spLocks noGrp="1"/>
          </p:cNvSpPr>
          <p:nvPr>
            <p:ph idx="1"/>
          </p:nvPr>
        </p:nvSpPr>
        <p:spPr>
          <a:xfrm>
            <a:off x="628722" y="1268760"/>
            <a:ext cx="8820000" cy="5233952"/>
          </a:xfrm>
        </p:spPr>
        <p:txBody>
          <a:bodyPr/>
          <a:lstStyle/>
          <a:p>
            <a:pPr marL="285750" indent="-285750">
              <a:buFont typeface="Arial" panose="020B0604020202020204" pitchFamily="34" charset="0"/>
              <a:buChar char="•"/>
            </a:pPr>
            <a:r>
              <a:rPr lang="en-US" sz="2000" b="1" dirty="0"/>
              <a:t>November </a:t>
            </a:r>
            <a:r>
              <a:rPr lang="en-US" sz="2000" b="1" dirty="0" smtClean="0"/>
              <a:t>2016:  Donor replenishment </a:t>
            </a:r>
            <a:r>
              <a:rPr lang="en-US" sz="2000" dirty="0" smtClean="0"/>
              <a:t>to the Global Fund determining total overall GF budget</a:t>
            </a:r>
          </a:p>
          <a:p>
            <a:pPr marL="285750" indent="-285750">
              <a:buFont typeface="Arial" panose="020B0604020202020204" pitchFamily="34" charset="0"/>
              <a:buChar char="•"/>
            </a:pPr>
            <a:r>
              <a:rPr lang="en-US" sz="2000" b="1" dirty="0" smtClean="0"/>
              <a:t>Early 2017:  Future country allocation </a:t>
            </a:r>
            <a:r>
              <a:rPr lang="en-US" sz="2000" dirty="0" smtClean="0"/>
              <a:t>to be advised. This is based on:    (</a:t>
            </a:r>
            <a:r>
              <a:rPr lang="en-US" sz="2000" dirty="0" err="1" smtClean="0"/>
              <a:t>i</a:t>
            </a:r>
            <a:r>
              <a:rPr lang="en-US" sz="2000" dirty="0" smtClean="0"/>
              <a:t>) disease burden (ii) income level (iii) program expenditure October 2016</a:t>
            </a:r>
          </a:p>
          <a:p>
            <a:pPr marL="714375" indent="-285750">
              <a:buFont typeface="Arial" panose="020B0604020202020204" pitchFamily="34" charset="0"/>
              <a:buChar char="•"/>
            </a:pPr>
            <a:r>
              <a:rPr lang="en-US" sz="2000" b="1" dirty="0" smtClean="0"/>
              <a:t>Immediate Lao focus</a:t>
            </a:r>
            <a:r>
              <a:rPr lang="en-US" sz="2000" dirty="0" smtClean="0"/>
              <a:t>: aim to i</a:t>
            </a:r>
            <a:r>
              <a:rPr lang="en-US" sz="2000" b="1" dirty="0" smtClean="0"/>
              <a:t>ncrease implementation </a:t>
            </a:r>
            <a:r>
              <a:rPr lang="en-US" sz="2000" b="1" dirty="0"/>
              <a:t>and e</a:t>
            </a:r>
            <a:r>
              <a:rPr lang="en-US" sz="2000" b="1" dirty="0" smtClean="0"/>
              <a:t>xpenditure</a:t>
            </a:r>
            <a:r>
              <a:rPr lang="en-US" sz="2000" dirty="0" smtClean="0"/>
              <a:t> (remaining </a:t>
            </a:r>
            <a:r>
              <a:rPr lang="en-US" sz="2000" dirty="0"/>
              <a:t>2 </a:t>
            </a:r>
            <a:r>
              <a:rPr lang="en-US" sz="2000" dirty="0" smtClean="0"/>
              <a:t>months)  </a:t>
            </a:r>
          </a:p>
          <a:p>
            <a:pPr marL="285750" indent="-285750">
              <a:buFont typeface="Arial" panose="020B0604020202020204" pitchFamily="34" charset="0"/>
              <a:buChar char="•"/>
            </a:pPr>
            <a:r>
              <a:rPr lang="en-US" sz="2000" dirty="0" smtClean="0"/>
              <a:t>Funds </a:t>
            </a:r>
            <a:r>
              <a:rPr lang="en-US" sz="2000" dirty="0"/>
              <a:t>not </a:t>
            </a:r>
            <a:r>
              <a:rPr lang="en-US" sz="2000" dirty="0" smtClean="0"/>
              <a:t>expended (NFM grant) </a:t>
            </a:r>
            <a:r>
              <a:rPr lang="en-US" sz="2000" dirty="0"/>
              <a:t>will be deducted from future country </a:t>
            </a:r>
            <a:r>
              <a:rPr lang="en-US" sz="2000" dirty="0" smtClean="0"/>
              <a:t>allocation</a:t>
            </a:r>
            <a:r>
              <a:rPr lang="en-GB" sz="2000" dirty="0" smtClean="0"/>
              <a:t> </a:t>
            </a:r>
          </a:p>
          <a:p>
            <a:pPr marL="285750" indent="-285750">
              <a:buFont typeface="Arial" panose="020B0604020202020204" pitchFamily="34" charset="0"/>
              <a:buChar char="•"/>
            </a:pPr>
            <a:r>
              <a:rPr lang="en-US" sz="2000" dirty="0" smtClean="0"/>
              <a:t>Global Fund will consider </a:t>
            </a:r>
            <a:r>
              <a:rPr lang="en-US" sz="2000" b="1" dirty="0" smtClean="0"/>
              <a:t>options re WTP </a:t>
            </a:r>
            <a:r>
              <a:rPr lang="en-US" sz="2000" dirty="0" smtClean="0"/>
              <a:t>commitments remaining un-met</a:t>
            </a:r>
          </a:p>
          <a:p>
            <a:pPr marL="285750" indent="-285750">
              <a:buFont typeface="Arial" panose="020B0604020202020204" pitchFamily="34" charset="0"/>
              <a:buChar char="•"/>
            </a:pPr>
            <a:r>
              <a:rPr lang="en-US" sz="2000" b="1" dirty="0" smtClean="0"/>
              <a:t>Consider Sustainability</a:t>
            </a:r>
            <a:r>
              <a:rPr lang="en-US" sz="2000" dirty="0" smtClean="0"/>
              <a:t> planning for the future as the Global Fund funds between 30-40% of disease programs.</a:t>
            </a:r>
            <a:endParaRPr lang="en-GB" sz="2000" dirty="0"/>
          </a:p>
          <a:p>
            <a:pPr marL="344488"/>
            <a:endParaRPr lang="en-GB" sz="2400" dirty="0"/>
          </a:p>
          <a:p>
            <a:endParaRPr lang="en-US" b="1" dirty="0" smtClean="0"/>
          </a:p>
          <a:p>
            <a:pPr marL="285750" indent="-285750">
              <a:buFont typeface="Arial" panose="020B0604020202020204" pitchFamily="34" charset="0"/>
              <a:buChar char="•"/>
            </a:pPr>
            <a:endParaRPr lang="en-US" b="1" dirty="0" smtClean="0">
              <a:solidFill>
                <a:schemeClr val="tx1"/>
              </a:solidFill>
            </a:endParaRPr>
          </a:p>
          <a:p>
            <a:pPr marL="631825" lvl="1" indent="-365125" defTabSz="981075">
              <a:buFont typeface="Arial" panose="020B0604020202020204" pitchFamily="34" charset="0"/>
              <a:buChar char="•"/>
            </a:pPr>
            <a:endParaRPr lang="en-US" b="1" dirty="0" smtClean="0">
              <a:solidFill>
                <a:schemeClr val="tx1"/>
              </a:solidFill>
            </a:endParaRPr>
          </a:p>
          <a:p>
            <a:pPr marL="631825" lvl="1" indent="-365125" defTabSz="981075">
              <a:buFont typeface="Arial" panose="020B0604020202020204" pitchFamily="34" charset="0"/>
              <a:buChar char="•"/>
            </a:pPr>
            <a:endParaRPr lang="en-US" b="1" dirty="0">
              <a:solidFill>
                <a:schemeClr val="tx1"/>
              </a:solidFill>
            </a:endParaRPr>
          </a:p>
          <a:p>
            <a:endParaRPr lang="en-GB" dirty="0" smtClean="0"/>
          </a:p>
          <a:p>
            <a:endParaRPr lang="en-GB" dirty="0" smtClean="0"/>
          </a:p>
        </p:txBody>
      </p:sp>
    </p:spTree>
    <p:custDataLst>
      <p:tags r:id="rId1"/>
    </p:custDataLst>
    <p:extLst>
      <p:ext uri="{BB962C8B-B14F-4D97-AF65-F5344CB8AC3E}">
        <p14:creationId xmlns:p14="http://schemas.microsoft.com/office/powerpoint/2010/main" val="33122494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956" y="260648"/>
            <a:ext cx="9200246" cy="648072"/>
          </a:xfrm>
        </p:spPr>
        <p:txBody>
          <a:bodyPr>
            <a:normAutofit/>
          </a:bodyPr>
          <a:lstStyle/>
          <a:p>
            <a:r>
              <a:rPr lang="en-US" b="1" dirty="0" smtClean="0"/>
              <a:t>Changes at the Global Fund:</a:t>
            </a:r>
            <a:endParaRPr lang="en-GB" b="1" dirty="0"/>
          </a:p>
        </p:txBody>
      </p:sp>
      <p:sp>
        <p:nvSpPr>
          <p:cNvPr id="3" name="Content Placeholder 2"/>
          <p:cNvSpPr>
            <a:spLocks noGrp="1"/>
          </p:cNvSpPr>
          <p:nvPr>
            <p:ph idx="1"/>
          </p:nvPr>
        </p:nvSpPr>
        <p:spPr>
          <a:xfrm>
            <a:off x="395586" y="692696"/>
            <a:ext cx="8820000" cy="5715556"/>
          </a:xfrm>
        </p:spPr>
        <p:txBody>
          <a:bodyPr/>
          <a:lstStyle/>
          <a:p>
            <a:pPr lvl="0"/>
            <a:r>
              <a:rPr lang="en-GB" sz="2000" b="1" dirty="0" smtClean="0"/>
              <a:t>Strategic framework 2017-22:  </a:t>
            </a:r>
            <a:r>
              <a:rPr lang="en-GB" sz="2000" b="1" i="1" dirty="0" smtClean="0"/>
              <a:t>differentiating to maximise impact</a:t>
            </a:r>
          </a:p>
          <a:p>
            <a:pPr marL="179388">
              <a:spcBef>
                <a:spcPts val="600"/>
              </a:spcBef>
            </a:pPr>
            <a:r>
              <a:rPr lang="en-US" i="1" dirty="0"/>
              <a:t>Scale-up evidence-based interventions with a </a:t>
            </a:r>
            <a:r>
              <a:rPr lang="en-US" b="1" i="1" dirty="0"/>
              <a:t>focus on the highest burden countries </a:t>
            </a:r>
            <a:r>
              <a:rPr lang="en-US" i="1" dirty="0"/>
              <a:t>with the </a:t>
            </a:r>
            <a:r>
              <a:rPr lang="en-US" b="1" i="1" dirty="0"/>
              <a:t>lowest economic </a:t>
            </a:r>
            <a:r>
              <a:rPr lang="en-US" i="1" dirty="0"/>
              <a:t>capacity and on key and </a:t>
            </a:r>
            <a:r>
              <a:rPr lang="en-US" b="1" i="1" dirty="0"/>
              <a:t>vulnerable populations </a:t>
            </a:r>
            <a:r>
              <a:rPr lang="en-US" i="1" dirty="0"/>
              <a:t>disproportionately affected by the three diseases </a:t>
            </a:r>
            <a:endParaRPr lang="en-US" i="1" dirty="0" smtClean="0"/>
          </a:p>
          <a:p>
            <a:pPr marL="179388">
              <a:spcBef>
                <a:spcPts val="600"/>
              </a:spcBef>
            </a:pPr>
            <a:r>
              <a:rPr lang="en-US" dirty="0"/>
              <a:t>Support grant implementation success based on impact, effectiveness, risk analysis and value-for-money </a:t>
            </a:r>
          </a:p>
          <a:p>
            <a:pPr lvl="0"/>
            <a:endParaRPr lang="en-GB" i="1" dirty="0" smtClean="0"/>
          </a:p>
          <a:p>
            <a:r>
              <a:rPr lang="en-US" b="1" dirty="0" smtClean="0"/>
              <a:t>Strategic Focus </a:t>
            </a:r>
            <a:endParaRPr lang="en-US" dirty="0"/>
          </a:p>
          <a:p>
            <a:pPr marL="285750" indent="-285750">
              <a:buFont typeface="Arial" panose="020B0604020202020204" pitchFamily="34" charset="0"/>
              <a:buChar char="•"/>
            </a:pPr>
            <a:r>
              <a:rPr lang="en-US" dirty="0" smtClean="0"/>
              <a:t>Focus </a:t>
            </a:r>
            <a:r>
              <a:rPr lang="en-US" dirty="0"/>
              <a:t>attention and engagement in few </a:t>
            </a:r>
            <a:r>
              <a:rPr lang="en-US" b="1" dirty="0"/>
              <a:t>strategic</a:t>
            </a:r>
            <a:r>
              <a:rPr lang="en-US" dirty="0"/>
              <a:t> areas where Global Fund support could </a:t>
            </a:r>
            <a:r>
              <a:rPr lang="en-US" b="1" dirty="0"/>
              <a:t>maximize and sustain impact </a:t>
            </a:r>
            <a:r>
              <a:rPr lang="en-US" dirty="0"/>
              <a:t>on the three </a:t>
            </a:r>
            <a:r>
              <a:rPr lang="en-US" dirty="0" smtClean="0"/>
              <a:t>diseases</a:t>
            </a:r>
          </a:p>
          <a:p>
            <a:pPr marL="285750" indent="-285750">
              <a:buFont typeface="Arial" panose="020B0604020202020204" pitchFamily="34" charset="0"/>
              <a:buChar char="•"/>
            </a:pPr>
            <a:endParaRPr lang="en-GB" dirty="0"/>
          </a:p>
          <a:p>
            <a:pPr>
              <a:lnSpc>
                <a:spcPct val="120000"/>
              </a:lnSpc>
            </a:pPr>
            <a:r>
              <a:rPr lang="en-US" b="1" u="sng" dirty="0" smtClean="0"/>
              <a:t>Portfolio supervision </a:t>
            </a:r>
            <a:r>
              <a:rPr lang="en-US" dirty="0" smtClean="0"/>
              <a:t>–</a:t>
            </a:r>
          </a:p>
          <a:p>
            <a:pPr marL="285750" lvl="0" indent="-285750">
              <a:lnSpc>
                <a:spcPct val="120000"/>
              </a:lnSpc>
              <a:buFont typeface="Arial" panose="020B0604020202020204" pitchFamily="34" charset="0"/>
              <a:buChar char="•"/>
            </a:pPr>
            <a:r>
              <a:rPr lang="en-US" dirty="0" smtClean="0"/>
              <a:t>portfolio </a:t>
            </a:r>
            <a:r>
              <a:rPr lang="en-US" dirty="0"/>
              <a:t>supervision to focus on </a:t>
            </a:r>
            <a:r>
              <a:rPr lang="en-US" b="1" dirty="0"/>
              <a:t>key portfolio </a:t>
            </a:r>
            <a:r>
              <a:rPr lang="en-US" b="1" dirty="0" smtClean="0"/>
              <a:t>risks</a:t>
            </a:r>
          </a:p>
          <a:p>
            <a:pPr marL="285750" lvl="0" indent="-285750">
              <a:lnSpc>
                <a:spcPct val="120000"/>
              </a:lnSpc>
              <a:buFont typeface="Arial" panose="020B0604020202020204" pitchFamily="34" charset="0"/>
              <a:buChar char="•"/>
            </a:pPr>
            <a:r>
              <a:rPr lang="en-US" dirty="0"/>
              <a:t>SFPM is the </a:t>
            </a:r>
            <a:r>
              <a:rPr lang="en-US" b="1" dirty="0"/>
              <a:t>key focal point </a:t>
            </a:r>
            <a:r>
              <a:rPr lang="en-US" dirty="0"/>
              <a:t>for all communications;</a:t>
            </a:r>
            <a:r>
              <a:rPr lang="en-US" b="1" dirty="0" smtClean="0"/>
              <a:t> </a:t>
            </a:r>
            <a:r>
              <a:rPr lang="en-US" dirty="0" smtClean="0"/>
              <a:t>supported </a:t>
            </a:r>
            <a:r>
              <a:rPr lang="en-US" dirty="0"/>
              <a:t>by SFPA </a:t>
            </a:r>
            <a:r>
              <a:rPr lang="en-US" dirty="0" smtClean="0"/>
              <a:t>with </a:t>
            </a:r>
            <a:r>
              <a:rPr lang="en-US" b="1" dirty="0" smtClean="0"/>
              <a:t>strategic level inputs </a:t>
            </a:r>
            <a:r>
              <a:rPr lang="en-US" dirty="0"/>
              <a:t>from finance, procurement </a:t>
            </a:r>
            <a:r>
              <a:rPr lang="en-US" dirty="0" smtClean="0"/>
              <a:t>&amp; M&amp;E </a:t>
            </a:r>
            <a:r>
              <a:rPr lang="en-US" dirty="0"/>
              <a:t>specialists</a:t>
            </a:r>
            <a:endParaRPr lang="en-GB" dirty="0"/>
          </a:p>
          <a:p>
            <a:pPr marL="285750" indent="-285750">
              <a:lnSpc>
                <a:spcPct val="120000"/>
              </a:lnSpc>
              <a:buFont typeface="Arial" panose="020B0604020202020204" pitchFamily="34" charset="0"/>
              <a:buChar char="•"/>
            </a:pPr>
            <a:r>
              <a:rPr lang="en-US" dirty="0" smtClean="0"/>
              <a:t>Reduced involvement in day to day operational management and “hand-holding”.</a:t>
            </a:r>
            <a:endParaRPr lang="en-US" dirty="0"/>
          </a:p>
          <a:p>
            <a:pPr marL="285750" indent="-285750">
              <a:lnSpc>
                <a:spcPct val="120000"/>
              </a:lnSpc>
              <a:buFont typeface="Arial" panose="020B0604020202020204" pitchFamily="34" charset="0"/>
              <a:buChar char="•"/>
            </a:pPr>
            <a:r>
              <a:rPr lang="en-US" dirty="0"/>
              <a:t>Empower implementers to manage grants &amp; leverage capacities.</a:t>
            </a:r>
          </a:p>
          <a:p>
            <a:pPr marL="285750" indent="-285750">
              <a:lnSpc>
                <a:spcPct val="120000"/>
              </a:lnSpc>
              <a:buFont typeface="Arial" panose="020B0604020202020204" pitchFamily="34" charset="0"/>
              <a:buChar char="•"/>
            </a:pPr>
            <a:r>
              <a:rPr lang="en-US" dirty="0" smtClean="0"/>
              <a:t>LFA spot checks;  CCM role in oversight</a:t>
            </a:r>
            <a:r>
              <a:rPr lang="en-GB" dirty="0" smtClean="0"/>
              <a:t>.</a:t>
            </a:r>
          </a:p>
          <a:p>
            <a:pPr lvl="0"/>
            <a:endParaRPr lang="en-GB" dirty="0"/>
          </a:p>
        </p:txBody>
      </p:sp>
    </p:spTree>
    <p:custDataLst>
      <p:tags r:id="rId1"/>
    </p:custDataLst>
    <p:extLst>
      <p:ext uri="{BB962C8B-B14F-4D97-AF65-F5344CB8AC3E}">
        <p14:creationId xmlns:p14="http://schemas.microsoft.com/office/powerpoint/2010/main" val="149201592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ccess to Funding Palette">
      <a:dk1>
        <a:srgbClr val="000000"/>
      </a:dk1>
      <a:lt1>
        <a:srgbClr val="FFFFFF"/>
      </a:lt1>
      <a:dk2>
        <a:srgbClr val="AFDBFE"/>
      </a:dk2>
      <a:lt2>
        <a:srgbClr val="C8C8C8"/>
      </a:lt2>
      <a:accent1>
        <a:srgbClr val="003F72"/>
      </a:accent1>
      <a:accent2>
        <a:srgbClr val="C7AC00"/>
      </a:accent2>
      <a:accent3>
        <a:srgbClr val="69BE28"/>
      </a:accent3>
      <a:accent4>
        <a:srgbClr val="00B0CA"/>
      </a:accent4>
      <a:accent5>
        <a:srgbClr val="FF7F45"/>
      </a:accent5>
      <a:accent6>
        <a:srgbClr val="96969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GF_presentation-darkblue.pptx" id="{5FC7009E-BC30-4617-867B-7AF120620655}" vid="{68598D76-28BC-40A0-8A58-A1516363DBB1}"/>
    </a:ext>
  </a:extLst>
</a:theme>
</file>

<file path=ppt/theme/theme2.xml><?xml version="1.0" encoding="utf-8"?>
<a:theme xmlns:a="http://schemas.openxmlformats.org/drawingml/2006/main" name="Office Theme">
  <a:themeElements>
    <a:clrScheme name="A2F Theme Colors">
      <a:dk1>
        <a:srgbClr val="000000"/>
      </a:dk1>
      <a:lt1>
        <a:srgbClr val="FFFFFF"/>
      </a:lt1>
      <a:dk2>
        <a:srgbClr val="1F497D"/>
      </a:dk2>
      <a:lt2>
        <a:srgbClr val="EEECE1"/>
      </a:lt2>
      <a:accent1>
        <a:srgbClr val="1F497D"/>
      </a:accent1>
      <a:accent2>
        <a:srgbClr val="C00000"/>
      </a:accent2>
      <a:accent3>
        <a:srgbClr val="FFC000"/>
      </a:accent3>
      <a:accent4>
        <a:srgbClr val="92D050"/>
      </a:accent4>
      <a:accent5>
        <a:srgbClr val="4BACC6"/>
      </a:accent5>
      <a:accent6>
        <a:srgbClr val="E36C09"/>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Working Presentation" ma:contentTypeID="0x0101008F0044CEADCF41C5B42F2D77188AD48800E7AF3AF69CE7DD4C93CCECB2FDE76290" ma:contentTypeVersion="1" ma:contentTypeDescription="Working Presentation (0 years retention period)" ma:contentTypeScope="" ma:versionID="c64d89672bae3fad7ce95ca80ede8cf7">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b161f10e-801b-4063-b40f-e65c2b2cbc7c" ContentTypeId="0x0101008F0044CEADCF41C5B42F2D77188AD488" PreviousValue="false"/>
</file>

<file path=customXml/itemProps1.xml><?xml version="1.0" encoding="utf-8"?>
<ds:datastoreItem xmlns:ds="http://schemas.openxmlformats.org/officeDocument/2006/customXml" ds:itemID="{D22F3EE6-040F-421F-B174-90653EED3EFA}">
  <ds:schemaRefs>
    <ds:schemaRef ds:uri="http://purl.org/dc/term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www.w3.org/XML/1998/namespace"/>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2D2D5BB1-4C63-464D-B915-1B8A87DE117E}">
  <ds:schemaRefs>
    <ds:schemaRef ds:uri="http://schemas.microsoft.com/sharepoint/v3/contenttype/forms"/>
  </ds:schemaRefs>
</ds:datastoreItem>
</file>

<file path=customXml/itemProps3.xml><?xml version="1.0" encoding="utf-8"?>
<ds:datastoreItem xmlns:ds="http://schemas.openxmlformats.org/officeDocument/2006/customXml" ds:itemID="{2683DFF4-47C2-4E38-ABDA-3E17128456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4.xml><?xml version="1.0" encoding="utf-8"?>
<ds:datastoreItem xmlns:ds="http://schemas.openxmlformats.org/officeDocument/2006/customXml" ds:itemID="{2181E967-562E-4232-BE65-AFAA47A415A0}">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
  <TotalTime>12813</TotalTime>
  <Words>2708</Words>
  <Application>Microsoft Office PowerPoint</Application>
  <PresentationFormat>A4 Paper (210x297 mm)</PresentationFormat>
  <Paragraphs>298</Paragraphs>
  <Slides>20</Slides>
  <Notes>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Lao PDR Country Team Visit 8-12 August 2016 Debrief 12 August 2016</vt:lpstr>
      <vt:lpstr>Agenda</vt:lpstr>
      <vt:lpstr>Follow up to March Country Mission</vt:lpstr>
      <vt:lpstr>Performance against deliverables:</vt:lpstr>
      <vt:lpstr>Critical Actions for PR Office Reform</vt:lpstr>
      <vt:lpstr>Grant Management Actions for PR:</vt:lpstr>
      <vt:lpstr>PSM Issues - MoH – PR procurement Unit </vt:lpstr>
      <vt:lpstr> Timelines for next country allocation</vt:lpstr>
      <vt:lpstr>Changes at the Global Fund:</vt:lpstr>
      <vt:lpstr>Lao – Focused portfolio:  Streamlining Processes </vt:lpstr>
      <vt:lpstr>Lao – Focus Country Implementation Finance Reporting</vt:lpstr>
      <vt:lpstr>CCM  Oversight</vt:lpstr>
      <vt:lpstr>Malaria Program: Outcomes</vt:lpstr>
      <vt:lpstr>PSM Issues - CMPE</vt:lpstr>
      <vt:lpstr>TB Program Outcomes</vt:lpstr>
      <vt:lpstr>PSM Issues - NTC</vt:lpstr>
      <vt:lpstr>HIV Program Outcomes</vt:lpstr>
      <vt:lpstr>PSM Issues - CHAS</vt:lpstr>
      <vt:lpstr>HSS Program Outcomes</vt:lpstr>
      <vt:lpstr>PSM Issues – HSS/MPSC/CHAI</vt:lpstr>
    </vt:vector>
  </TitlesOfParts>
  <Company>The Global Fund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[Disease Program, Country] TRP and GAC Review</dc:title>
  <dc:creator>Jacqueline Bataringaya</dc:creator>
  <cp:lastModifiedBy>TA</cp:lastModifiedBy>
  <cp:revision>263</cp:revision>
  <cp:lastPrinted>2016-08-25T03:17:40Z</cp:lastPrinted>
  <dcterms:created xsi:type="dcterms:W3CDTF">2014-08-14T08:33:12Z</dcterms:created>
  <dcterms:modified xsi:type="dcterms:W3CDTF">2016-09-06T04:06:12Z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0x0101008F0044CEADCF41C5B42F2D77188AD48800E7AF3AF69CE7DD4C93CCECB2FDE76290</vt:lpwstr>
  </property>
  <property fmtid="{D5CDD505-2E9C-101B-9397-08002B2CF9AE}" pid="3" name="ArticulateGUID">
    <vt:lpwstr>E0C6A17D-C0D3-49EC-9F92-2EAF8F1FBD87</vt:lpwstr>
  </property>
  <property fmtid="{D5CDD505-2E9C-101B-9397-08002B2CF9AE}" pid="4" name="ArticulatePath">
    <vt:lpwstr>https://teams.theglobalfund.org/sites/A2F1/AFRE/Grant%20Approvals%20Committee%20Secretariat/Templates/GAC%201/GAC%201_Full%20Review%20Incentive%20Funding%20CT%20Template_pptx</vt:lpwstr>
  </property>
</Properties>
</file>