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notesMasterIdLst>
    <p:notesMasterId r:id="rId34"/>
  </p:notesMasterIdLst>
  <p:sldIdLst>
    <p:sldId id="256" r:id="rId2"/>
    <p:sldId id="678" r:id="rId3"/>
    <p:sldId id="680" r:id="rId4"/>
    <p:sldId id="681" r:id="rId5"/>
    <p:sldId id="720" r:id="rId6"/>
    <p:sldId id="721" r:id="rId7"/>
    <p:sldId id="722" r:id="rId8"/>
    <p:sldId id="723" r:id="rId9"/>
    <p:sldId id="724" r:id="rId10"/>
    <p:sldId id="725" r:id="rId11"/>
    <p:sldId id="726" r:id="rId12"/>
    <p:sldId id="727" r:id="rId13"/>
    <p:sldId id="728" r:id="rId14"/>
    <p:sldId id="729" r:id="rId15"/>
    <p:sldId id="730" r:id="rId16"/>
    <p:sldId id="767" r:id="rId17"/>
    <p:sldId id="731" r:id="rId18"/>
    <p:sldId id="732" r:id="rId19"/>
    <p:sldId id="768" r:id="rId20"/>
    <p:sldId id="733" r:id="rId21"/>
    <p:sldId id="734" r:id="rId22"/>
    <p:sldId id="735" r:id="rId23"/>
    <p:sldId id="736" r:id="rId24"/>
    <p:sldId id="737" r:id="rId25"/>
    <p:sldId id="738" r:id="rId26"/>
    <p:sldId id="739" r:id="rId27"/>
    <p:sldId id="740" r:id="rId28"/>
    <p:sldId id="741" r:id="rId29"/>
    <p:sldId id="742" r:id="rId30"/>
    <p:sldId id="772" r:id="rId31"/>
    <p:sldId id="770" r:id="rId32"/>
    <p:sldId id="77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463256A9-0BAF-4957-8CEB-C8049DE8C0AB}">
          <p14:sldIdLst/>
        </p14:section>
        <p14:section name="Default Section" id="{98561830-69C1-4DFC-A518-A73354D67098}">
          <p14:sldIdLst>
            <p14:sldId id="256"/>
            <p14:sldId id="678"/>
            <p14:sldId id="680"/>
            <p14:sldId id="681"/>
            <p14:sldId id="720"/>
            <p14:sldId id="721"/>
            <p14:sldId id="722"/>
            <p14:sldId id="723"/>
            <p14:sldId id="724"/>
            <p14:sldId id="725"/>
            <p14:sldId id="726"/>
            <p14:sldId id="727"/>
            <p14:sldId id="728"/>
            <p14:sldId id="729"/>
            <p14:sldId id="730"/>
            <p14:sldId id="767"/>
            <p14:sldId id="731"/>
            <p14:sldId id="732"/>
            <p14:sldId id="768"/>
            <p14:sldId id="733"/>
            <p14:sldId id="734"/>
            <p14:sldId id="735"/>
            <p14:sldId id="736"/>
            <p14:sldId id="737"/>
            <p14:sldId id="738"/>
            <p14:sldId id="739"/>
            <p14:sldId id="740"/>
            <p14:sldId id="741"/>
            <p14:sldId id="742"/>
            <p14:sldId id="772"/>
            <p14:sldId id="770"/>
            <p14:sldId id="771"/>
          </p14:sldIdLst>
        </p14:section>
        <p14:section name="Untitled Section" id="{D7298A9F-7301-468D-BA49-F8DC83B583F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683" autoAdjust="0"/>
  </p:normalViewPr>
  <p:slideViewPr>
    <p:cSldViewPr snapToGrid="0">
      <p:cViewPr varScale="1">
        <p:scale>
          <a:sx n="84" d="100"/>
          <a:sy n="84" d="100"/>
        </p:scale>
        <p:origin x="40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2B6B41-40EB-42A5-B9C4-EFAFF180BAF7}" type="datetimeFigureOut">
              <a:rPr lang="en-US" smtClean="0"/>
              <a:t>4/5/2021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5ED36-A805-4E6C-98E5-C6F5B842CEDB}" type="slidenum">
              <a:rPr lang="en-US" smtClean="0"/>
              <a:t>‹#›</a:t>
            </a:fld>
            <a:endParaRPr lang="en-US"/>
          </a:p>
        </p:txBody>
      </p:sp>
    </p:spTree>
    <p:extLst>
      <p:ext uri="{BB962C8B-B14F-4D97-AF65-F5344CB8AC3E}">
        <p14:creationId xmlns:p14="http://schemas.microsoft.com/office/powerpoint/2010/main" val="387729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10645D-AF97-407F-AD99-75A2C6BB4D62}"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85070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193BE1-359D-41F3-8BEB-3E753FB7281A}"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163331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FC0B87-80BB-4A0B-B153-08EA399929B0}"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5731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FEF3615-21F9-4604-B750-76BF25E95B2C}"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343051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CE86D12-BD11-4B47-9B5E-79CBD1ABEEEF}"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16504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5061715-F066-4B57-AEE0-07C4162759E7}"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021111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4A5232-0D91-4F75-A2C8-8B0F45FA0862}"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794129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D294A7-4BC8-4D22-81B1-6107370CC6FF}"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684712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23DD0B-6A91-4810-9DF8-9F18675E5CAD}"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18766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107858-3F14-4D60-8348-D786C053F87E}"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615481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8DAAEE-0CB6-4F91-9523-BB602DA572F7}"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47317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C7977B-BEFC-43A5-8C02-2C3D53C7658B}" type="datetime1">
              <a:rPr lang="en-US" smtClean="0"/>
              <a:t>4/5/2021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39846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AA0526-991A-488E-B7E3-D0391E91112E}" type="datetime1">
              <a:rPr lang="en-US" smtClean="0"/>
              <a:t>4/5/2021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340597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47A7F5-26C1-43A3-8C57-F2C495EB89DC}" type="datetime1">
              <a:rPr lang="en-US" smtClean="0"/>
              <a:t>4/5/2021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7180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C849350-A123-4900-80C3-C44CBF772D82}"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366350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56DC676-44E4-48D3-A996-95EE7F0EA060}"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4052939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4654009-BF91-4C74-998C-3BD03117FF4A}" type="datetime1">
              <a:rPr lang="en-US" smtClean="0"/>
              <a:t>4/5/2021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844FFDA-8C2C-4CDD-9B52-550DAAD6F220}" type="slidenum">
              <a:rPr lang="en-US" smtClean="0"/>
              <a:t>‹#›</a:t>
            </a:fld>
            <a:endParaRPr lang="en-US" dirty="0"/>
          </a:p>
        </p:txBody>
      </p:sp>
    </p:spTree>
    <p:extLst>
      <p:ext uri="{BB962C8B-B14F-4D97-AF65-F5344CB8AC3E}">
        <p14:creationId xmlns:p14="http://schemas.microsoft.com/office/powerpoint/2010/main" val="81714730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 id="2147483797" r:id="rId15"/>
    <p:sldLayoutId id="2147483798"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1579" y="1261241"/>
            <a:ext cx="10058400" cy="4720038"/>
          </a:xfrm>
        </p:spPr>
        <p:txBody>
          <a:bodyPr>
            <a:normAutofit fontScale="90000"/>
          </a:bodyPr>
          <a:lstStyle/>
          <a:p>
            <a:pPr algn="ctr"/>
            <a:r>
              <a:rPr lang="en-US" sz="3600" b="1" dirty="0" smtClean="0">
                <a:latin typeface="Calibri" panose="020F0502020204030204" pitchFamily="34" charset="0"/>
                <a:cs typeface="Calibri" panose="020F0502020204030204" pitchFamily="34" charset="0"/>
              </a:rPr>
              <a:t/>
            </a:r>
            <a:br>
              <a:rPr lang="en-US" sz="3600" b="1" dirty="0" smtClean="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
            </a:r>
            <a:br>
              <a:rPr lang="en-US" sz="3600" b="1" dirty="0">
                <a:latin typeface="Calibri" panose="020F0502020204030204" pitchFamily="34" charset="0"/>
                <a:cs typeface="Calibri" panose="020F0502020204030204" pitchFamily="34" charset="0"/>
              </a:rPr>
            </a:br>
            <a:r>
              <a:rPr lang="en-US" sz="3600" b="1" dirty="0" smtClean="0">
                <a:latin typeface="Calibri" panose="020F0502020204030204" pitchFamily="34" charset="0"/>
                <a:cs typeface="Calibri" panose="020F0502020204030204" pitchFamily="34" charset="0"/>
              </a:rPr>
              <a:t/>
            </a:r>
            <a:br>
              <a:rPr lang="en-US" sz="3600" b="1" dirty="0" smtClean="0">
                <a:latin typeface="Calibri" panose="020F0502020204030204" pitchFamily="34" charset="0"/>
                <a:cs typeface="Calibri" panose="020F0502020204030204" pitchFamily="34" charset="0"/>
              </a:rPr>
            </a:br>
            <a:r>
              <a:rPr lang="en-US" sz="3600" b="1" dirty="0" smtClean="0">
                <a:latin typeface="+mn-lt"/>
                <a:cs typeface="Calibri" panose="020F0502020204030204" pitchFamily="34" charset="0"/>
              </a:rPr>
              <a:t>CCM Meeting 6 April 2021</a:t>
            </a:r>
            <a:r>
              <a:rPr lang="en-US" sz="3600" b="1" dirty="0">
                <a:latin typeface="+mn-lt"/>
                <a:cs typeface="Calibri" panose="020F0502020204030204" pitchFamily="34" charset="0"/>
              </a:rPr>
              <a:t/>
            </a:r>
            <a:br>
              <a:rPr lang="en-US" sz="3600" b="1" dirty="0">
                <a:latin typeface="+mn-lt"/>
                <a:cs typeface="Calibri" panose="020F0502020204030204" pitchFamily="34" charset="0"/>
              </a:rPr>
            </a:br>
            <a:r>
              <a:rPr lang="en-US" sz="3600" b="1" dirty="0">
                <a:latin typeface="+mn-lt"/>
                <a:cs typeface="Calibri" panose="020F0502020204030204" pitchFamily="34" charset="0"/>
              </a:rPr>
              <a:t/>
            </a:r>
            <a:br>
              <a:rPr lang="en-US" sz="3600" b="1" dirty="0">
                <a:latin typeface="+mn-lt"/>
                <a:cs typeface="Calibri" panose="020F0502020204030204" pitchFamily="34" charset="0"/>
              </a:rPr>
            </a:br>
            <a:r>
              <a:rPr lang="en-US" sz="3600" b="1" dirty="0">
                <a:latin typeface="+mn-lt"/>
                <a:cs typeface="Calibri" panose="020F0502020204030204" pitchFamily="34" charset="0"/>
              </a:rPr>
              <a:t>PMU </a:t>
            </a:r>
            <a:r>
              <a:rPr lang="en-US" sz="3600" b="1" dirty="0" smtClean="0">
                <a:latin typeface="+mn-lt"/>
                <a:cs typeface="Calibri" panose="020F0502020204030204" pitchFamily="34" charset="0"/>
              </a:rPr>
              <a:t>UPDATE:</a:t>
            </a:r>
            <a:br>
              <a:rPr lang="en-US" sz="3600" b="1" dirty="0" smtClean="0">
                <a:latin typeface="+mn-lt"/>
                <a:cs typeface="Calibri" panose="020F0502020204030204" pitchFamily="34" charset="0"/>
              </a:rPr>
            </a:br>
            <a:r>
              <a:rPr lang="en-US" sz="3600" b="1" dirty="0" smtClean="0">
                <a:latin typeface="+mn-lt"/>
                <a:cs typeface="Calibri" panose="020F0502020204030204" pitchFamily="34" charset="0"/>
              </a:rPr>
              <a:t/>
            </a:r>
            <a:br>
              <a:rPr lang="en-US" sz="3600" b="1" dirty="0" smtClean="0">
                <a:latin typeface="+mn-lt"/>
                <a:cs typeface="Calibri" panose="020F0502020204030204" pitchFamily="34" charset="0"/>
              </a:rPr>
            </a:br>
            <a:r>
              <a:rPr lang="en-US" sz="3100" b="1" dirty="0" smtClean="0">
                <a:latin typeface="+mn-lt"/>
                <a:cs typeface="Calibri" panose="020F0502020204030204" pitchFamily="34" charset="0"/>
              </a:rPr>
              <a:t>PU 2020 Report for TB Country Grants ( 2018-2020)</a:t>
            </a:r>
            <a:br>
              <a:rPr lang="en-US" sz="3100" b="1" dirty="0" smtClean="0">
                <a:latin typeface="+mn-lt"/>
                <a:cs typeface="Calibri" panose="020F0502020204030204" pitchFamily="34" charset="0"/>
              </a:rPr>
            </a:br>
            <a:r>
              <a:rPr lang="en-US" sz="3100" b="1" dirty="0">
                <a:latin typeface="+mn-lt"/>
                <a:cs typeface="Calibri" panose="020F0502020204030204" pitchFamily="34" charset="0"/>
              </a:rPr>
              <a:t/>
            </a:r>
            <a:br>
              <a:rPr lang="en-US" sz="3100" b="1" dirty="0">
                <a:latin typeface="+mn-lt"/>
                <a:cs typeface="Calibri" panose="020F0502020204030204" pitchFamily="34" charset="0"/>
              </a:rPr>
            </a:br>
            <a:r>
              <a:rPr lang="en-US" sz="3600" b="1" dirty="0" smtClean="0">
                <a:latin typeface="Calibri" panose="020F0502020204030204" pitchFamily="34" charset="0"/>
                <a:cs typeface="Calibri" panose="020F0502020204030204" pitchFamily="34" charset="0"/>
              </a:rPr>
              <a:t> </a:t>
            </a:r>
            <a:r>
              <a:rPr lang="en-US" sz="3600" dirty="0">
                <a:latin typeface="Calibri" panose="020F0502020204030204" pitchFamily="34" charset="0"/>
                <a:cs typeface="Calibri" panose="020F0502020204030204" pitchFamily="34" charset="0"/>
              </a:rPr>
              <a:t/>
            </a:r>
            <a:br>
              <a:rPr lang="en-US" sz="3600" dirty="0">
                <a:latin typeface="Calibri" panose="020F0502020204030204" pitchFamily="34" charset="0"/>
                <a:cs typeface="Calibri" panose="020F0502020204030204" pitchFamily="34" charset="0"/>
              </a:rPr>
            </a:br>
            <a:endParaRPr lang="en-US" sz="3600" dirty="0">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C844FFDA-8C2C-4CDD-9B52-550DAAD6F220}" type="slidenum">
              <a:rPr lang="en-US" smtClean="0"/>
              <a:t>1</a:t>
            </a:fld>
            <a:endParaRPr lang="en-US" dirty="0"/>
          </a:p>
        </p:txBody>
      </p:sp>
    </p:spTree>
    <p:extLst>
      <p:ext uri="{BB962C8B-B14F-4D97-AF65-F5344CB8AC3E}">
        <p14:creationId xmlns:p14="http://schemas.microsoft.com/office/powerpoint/2010/main" val="1599273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7141" y="158127"/>
            <a:ext cx="8911687" cy="629655"/>
          </a:xfrm>
        </p:spPr>
        <p:txBody>
          <a:bodyPr>
            <a:normAutofit fontScale="90000"/>
          </a:bodyPr>
          <a:lstStyle/>
          <a:p>
            <a:r>
              <a:rPr lang="en-US" sz="2400" b="1" dirty="0"/>
              <a:t>Budget vs </a:t>
            </a:r>
            <a:r>
              <a:rPr lang="en-US" sz="2400" b="1" dirty="0" smtClean="0"/>
              <a:t>Expenditure for the Reporting Period Jan-Dec 2020_ By Module intervention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80719169"/>
              </p:ext>
            </p:extLst>
          </p:nvPr>
        </p:nvGraphicFramePr>
        <p:xfrm>
          <a:off x="531812" y="1055631"/>
          <a:ext cx="11497732" cy="5713993"/>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88204">
                  <a:extLst>
                    <a:ext uri="{9D8B030D-6E8A-4147-A177-3AD203B41FA5}">
                      <a16:colId xmlns:a16="http://schemas.microsoft.com/office/drawing/2014/main" val="3546805774"/>
                    </a:ext>
                  </a:extLst>
                </a:gridCol>
                <a:gridCol w="1439694">
                  <a:extLst>
                    <a:ext uri="{9D8B030D-6E8A-4147-A177-3AD203B41FA5}">
                      <a16:colId xmlns:a16="http://schemas.microsoft.com/office/drawing/2014/main" val="1571948647"/>
                    </a:ext>
                  </a:extLst>
                </a:gridCol>
                <a:gridCol w="1235412">
                  <a:extLst>
                    <a:ext uri="{9D8B030D-6E8A-4147-A177-3AD203B41FA5}">
                      <a16:colId xmlns:a16="http://schemas.microsoft.com/office/drawing/2014/main" val="2230605201"/>
                    </a:ext>
                  </a:extLst>
                </a:gridCol>
                <a:gridCol w="1254868">
                  <a:extLst>
                    <a:ext uri="{9D8B030D-6E8A-4147-A177-3AD203B41FA5}">
                      <a16:colId xmlns:a16="http://schemas.microsoft.com/office/drawing/2014/main" val="2886744219"/>
                    </a:ext>
                  </a:extLst>
                </a:gridCol>
                <a:gridCol w="4354421">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1.TB </a:t>
                      </a:r>
                      <a:r>
                        <a:rPr lang="en-US" sz="1400" b="1" i="0" u="none" strike="noStrike" dirty="0">
                          <a:solidFill>
                            <a:srgbClr val="000000"/>
                          </a:solidFill>
                          <a:effectLst/>
                          <a:latin typeface="+mn-lt"/>
                        </a:rPr>
                        <a:t>care and </a:t>
                      </a:r>
                      <a:r>
                        <a:rPr lang="en-US" sz="1400" b="1" i="0" u="none" strike="noStrike" dirty="0" smtClean="0">
                          <a:solidFill>
                            <a:srgbClr val="000000"/>
                          </a:solidFill>
                          <a:effectLst/>
                          <a:latin typeface="+mn-lt"/>
                        </a:rPr>
                        <a:t>prevention/cases detection and diagnosis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$1,658,239</a:t>
                      </a:r>
                    </a:p>
                  </a:txBody>
                  <a:tcPr marL="0" marR="0" marT="0" marB="0" anchor="ctr"/>
                </a:tc>
                <a:tc>
                  <a:txBody>
                    <a:bodyPr/>
                    <a:lstStyle/>
                    <a:p>
                      <a:pPr algn="r" fontAlgn="ctr"/>
                      <a:r>
                        <a:rPr lang="en-US" sz="1400" b="1" i="0" u="none" strike="noStrike" dirty="0">
                          <a:solidFill>
                            <a:srgbClr val="000000"/>
                          </a:solidFill>
                          <a:effectLst/>
                          <a:latin typeface="+mn-lt"/>
                        </a:rPr>
                        <a:t>$1,585,269</a:t>
                      </a:r>
                    </a:p>
                  </a:txBody>
                  <a:tcPr marL="0" marR="0" marT="0" marB="0" anchor="ctr"/>
                </a:tc>
                <a:tc>
                  <a:txBody>
                    <a:bodyPr/>
                    <a:lstStyle/>
                    <a:p>
                      <a:pPr algn="r" fontAlgn="ctr"/>
                      <a:r>
                        <a:rPr lang="en-US" sz="1400" b="1" i="0" u="none" strike="noStrike" dirty="0">
                          <a:solidFill>
                            <a:srgbClr val="000000"/>
                          </a:solidFill>
                          <a:effectLst/>
                          <a:latin typeface="+mn-lt"/>
                        </a:rPr>
                        <a:t>$72,970</a:t>
                      </a:r>
                    </a:p>
                  </a:txBody>
                  <a:tcPr marL="0" marR="0" marT="0" marB="0" anchor="ctr"/>
                </a:tc>
                <a:tc>
                  <a:txBody>
                    <a:bodyPr/>
                    <a:lstStyle/>
                    <a:p>
                      <a:pPr algn="r" fontAlgn="ctr"/>
                      <a:r>
                        <a:rPr lang="en-US" sz="1400" b="1" i="0" u="none" strike="noStrike" dirty="0">
                          <a:solidFill>
                            <a:srgbClr val="000000"/>
                          </a:solidFill>
                          <a:effectLst/>
                          <a:latin typeface="+mn-lt"/>
                        </a:rPr>
                        <a:t>95.6%</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2.TB </a:t>
                      </a:r>
                      <a:r>
                        <a:rPr lang="en-US" sz="1400" b="1" i="0" u="none" strike="noStrike" dirty="0">
                          <a:solidFill>
                            <a:srgbClr val="000000"/>
                          </a:solidFill>
                          <a:effectLst/>
                          <a:latin typeface="+mn-lt"/>
                        </a:rPr>
                        <a:t>care and </a:t>
                      </a:r>
                      <a:r>
                        <a:rPr lang="en-US" sz="1400" b="1" i="0" u="none" strike="noStrike" dirty="0" smtClean="0">
                          <a:solidFill>
                            <a:srgbClr val="000000"/>
                          </a:solidFill>
                          <a:effectLst/>
                          <a:latin typeface="+mn-lt"/>
                        </a:rPr>
                        <a:t>prevention/Engaging all care providers ( TB Care and prevention)</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$45,639</a:t>
                      </a:r>
                    </a:p>
                  </a:txBody>
                  <a:tcPr marL="0" marR="0" marT="0" marB="0" anchor="ctr"/>
                </a:tc>
                <a:tc>
                  <a:txBody>
                    <a:bodyPr/>
                    <a:lstStyle/>
                    <a:p>
                      <a:pPr algn="r" fontAlgn="ctr"/>
                      <a:r>
                        <a:rPr lang="en-US" sz="1400" b="1" i="0" u="none" strike="noStrike" dirty="0">
                          <a:solidFill>
                            <a:srgbClr val="000000"/>
                          </a:solidFill>
                          <a:effectLst/>
                          <a:latin typeface="+mn-lt"/>
                        </a:rPr>
                        <a:t>$40,413</a:t>
                      </a:r>
                    </a:p>
                  </a:txBody>
                  <a:tcPr marL="0" marR="0" marT="0" marB="0" anchor="ctr"/>
                </a:tc>
                <a:tc>
                  <a:txBody>
                    <a:bodyPr/>
                    <a:lstStyle/>
                    <a:p>
                      <a:pPr algn="r" fontAlgn="ctr"/>
                      <a:r>
                        <a:rPr lang="en-US" sz="1400" b="1" i="0" u="none" strike="noStrike" dirty="0">
                          <a:solidFill>
                            <a:srgbClr val="000000"/>
                          </a:solidFill>
                          <a:effectLst/>
                          <a:latin typeface="+mn-lt"/>
                        </a:rPr>
                        <a:t>$5,226</a:t>
                      </a:r>
                    </a:p>
                  </a:txBody>
                  <a:tcPr marL="0" marR="0" marT="0" marB="0" anchor="ctr"/>
                </a:tc>
                <a:tc>
                  <a:txBody>
                    <a:bodyPr/>
                    <a:lstStyle/>
                    <a:p>
                      <a:pPr algn="r" fontAlgn="ctr"/>
                      <a:r>
                        <a:rPr lang="en-US" sz="1400" b="1" i="0" u="none" strike="noStrike" dirty="0">
                          <a:solidFill>
                            <a:srgbClr val="000000"/>
                          </a:solidFill>
                          <a:effectLst/>
                          <a:latin typeface="+mn-lt"/>
                        </a:rPr>
                        <a:t>88.5%</a:t>
                      </a:r>
                    </a:p>
                  </a:txBody>
                  <a:tcPr marL="0" marR="0" marT="0" marB="0" anchor="ctr"/>
                </a:tc>
                <a:tc>
                  <a:txBody>
                    <a:bodyPr/>
                    <a:lstStyle/>
                    <a:p>
                      <a:pPr algn="l" fontAlgn="ctr"/>
                      <a:r>
                        <a:rPr lang="en-US" sz="1400" b="1" i="0" u="none" strike="noStrike" dirty="0">
                          <a:solidFill>
                            <a:srgbClr val="000000"/>
                          </a:solidFill>
                          <a:effectLst/>
                          <a:latin typeface="+mn-lt"/>
                        </a:rPr>
                        <a:t>The balance is mainly from PSI ($5.2k since PSI could not implement activities fully as planned during the Covid pandemic especially the activates of regular provider’s behavior change communication (PBCC) with all SQH clinics and pharmacies providing TB case detection (bl#73) and PSI Performance Based Financing including transportation (bl#64).</a:t>
                      </a: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3.TB care and prevention/Engaging all care providers (TB/HIV)</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$7,047</a:t>
                      </a:r>
                    </a:p>
                  </a:txBody>
                  <a:tcPr marL="0" marR="0" marT="0" marB="0" anchor="ctr"/>
                </a:tc>
                <a:tc>
                  <a:txBody>
                    <a:bodyPr/>
                    <a:lstStyle/>
                    <a:p>
                      <a:pPr algn="r" fontAlgn="ctr"/>
                      <a:r>
                        <a:rPr lang="en-US" sz="1400" b="1" i="0" u="none" strike="noStrike" dirty="0">
                          <a:solidFill>
                            <a:srgbClr val="000000"/>
                          </a:solidFill>
                          <a:effectLst/>
                          <a:latin typeface="+mn-lt"/>
                        </a:rPr>
                        <a:t>$6,000</a:t>
                      </a:r>
                    </a:p>
                  </a:txBody>
                  <a:tcPr marL="0" marR="0" marT="0" marB="0" anchor="ctr"/>
                </a:tc>
                <a:tc>
                  <a:txBody>
                    <a:bodyPr/>
                    <a:lstStyle/>
                    <a:p>
                      <a:pPr algn="r" fontAlgn="ctr"/>
                      <a:r>
                        <a:rPr lang="en-US" sz="1400" b="1" i="0" u="none" strike="noStrike" dirty="0">
                          <a:solidFill>
                            <a:srgbClr val="000000"/>
                          </a:solidFill>
                          <a:effectLst/>
                          <a:latin typeface="+mn-lt"/>
                        </a:rPr>
                        <a:t>$1,047</a:t>
                      </a:r>
                    </a:p>
                  </a:txBody>
                  <a:tcPr marL="0" marR="0" marT="0" marB="0" anchor="ctr"/>
                </a:tc>
                <a:tc>
                  <a:txBody>
                    <a:bodyPr/>
                    <a:lstStyle/>
                    <a:p>
                      <a:pPr algn="r" fontAlgn="ctr"/>
                      <a:r>
                        <a:rPr lang="en-US" sz="1400" b="1" i="0" u="none" strike="noStrike" dirty="0">
                          <a:solidFill>
                            <a:srgbClr val="000000"/>
                          </a:solidFill>
                          <a:effectLst/>
                          <a:latin typeface="+mn-lt"/>
                        </a:rPr>
                        <a:t>85.1%</a:t>
                      </a:r>
                    </a:p>
                  </a:txBody>
                  <a:tcPr marL="0" marR="0" marT="0" marB="0" anchor="ctr"/>
                </a:tc>
                <a:tc>
                  <a:txBody>
                    <a:bodyPr/>
                    <a:lstStyle/>
                    <a:p>
                      <a:pPr algn="l" fontAlgn="ctr"/>
                      <a:r>
                        <a:rPr lang="en-US" sz="1400" b="1" i="0" u="none" strike="noStrike" dirty="0">
                          <a:solidFill>
                            <a:srgbClr val="000000"/>
                          </a:solidFill>
                          <a:effectLst/>
                          <a:latin typeface="+mn-lt"/>
                        </a:rPr>
                        <a:t>This is about incentive payment for 5 contracted provincial coordinators, the balance from the gain on different exchange rate.</a:t>
                      </a: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smtClean="0">
                          <a:solidFill>
                            <a:srgbClr val="000000"/>
                          </a:solidFill>
                          <a:effectLst/>
                          <a:latin typeface="+mn-lt"/>
                        </a:rPr>
                        <a:t>4.Program management/Grant Management</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$643,186</a:t>
                      </a:r>
                    </a:p>
                  </a:txBody>
                  <a:tcPr marL="0" marR="0" marT="0" marB="0" anchor="ctr"/>
                </a:tc>
                <a:tc>
                  <a:txBody>
                    <a:bodyPr/>
                    <a:lstStyle/>
                    <a:p>
                      <a:pPr algn="r" fontAlgn="ctr"/>
                      <a:r>
                        <a:rPr lang="en-US" sz="1400" b="1" i="0" u="none" strike="noStrike" dirty="0">
                          <a:solidFill>
                            <a:srgbClr val="000000"/>
                          </a:solidFill>
                          <a:effectLst/>
                          <a:latin typeface="+mn-lt"/>
                        </a:rPr>
                        <a:t>$563,797</a:t>
                      </a:r>
                    </a:p>
                  </a:txBody>
                  <a:tcPr marL="0" marR="0" marT="0" marB="0" anchor="ctr"/>
                </a:tc>
                <a:tc>
                  <a:txBody>
                    <a:bodyPr/>
                    <a:lstStyle/>
                    <a:p>
                      <a:pPr algn="r" fontAlgn="ctr"/>
                      <a:r>
                        <a:rPr lang="en-US" sz="1400" b="1" i="0" u="none" strike="noStrike" dirty="0">
                          <a:solidFill>
                            <a:srgbClr val="000000"/>
                          </a:solidFill>
                          <a:effectLst/>
                          <a:latin typeface="+mn-lt"/>
                        </a:rPr>
                        <a:t>$79,389</a:t>
                      </a:r>
                    </a:p>
                  </a:txBody>
                  <a:tcPr marL="0" marR="0" marT="0" marB="0" anchor="ctr"/>
                </a:tc>
                <a:tc>
                  <a:txBody>
                    <a:bodyPr/>
                    <a:lstStyle/>
                    <a:p>
                      <a:pPr algn="r" fontAlgn="ctr"/>
                      <a:r>
                        <a:rPr lang="en-US" sz="1400" b="1" i="0" u="none" strike="noStrike" dirty="0">
                          <a:solidFill>
                            <a:srgbClr val="000000"/>
                          </a:solidFill>
                          <a:effectLst/>
                          <a:latin typeface="+mn-lt"/>
                        </a:rPr>
                        <a:t>87.7%</a:t>
                      </a:r>
                    </a:p>
                  </a:txBody>
                  <a:tcPr marL="0" marR="0" marT="0" marB="0" anchor="ctr"/>
                </a:tc>
                <a:tc>
                  <a:txBody>
                    <a:bodyPr/>
                    <a:lstStyle/>
                    <a:p>
                      <a:pPr algn="l" fontAlgn="ctr"/>
                      <a:r>
                        <a:rPr lang="en-US" sz="1400" b="1" i="0" u="none" strike="noStrike" dirty="0">
                          <a:solidFill>
                            <a:srgbClr val="000000"/>
                          </a:solidFill>
                          <a:effectLst/>
                          <a:latin typeface="+mn-lt"/>
                        </a:rPr>
                        <a:t>Of the balance, $9.6k is reported as financial obligation for audit 2020 and $49.9k is carried over for some contracted staff extension during grant closure period Jan-Jun 2021 as per approved grant closure budget.</a:t>
                      </a:r>
                    </a:p>
                  </a:txBody>
                  <a:tcPr marL="0" marR="0" marT="0" marB="0" anchor="ctr"/>
                </a:tc>
                <a:extLst>
                  <a:ext uri="{0D108BD9-81ED-4DB2-BD59-A6C34878D82A}">
                    <a16:rowId xmlns:a16="http://schemas.microsoft.com/office/drawing/2014/main" val="2103228634"/>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10</a:t>
            </a:fld>
            <a:endParaRPr lang="en-US" dirty="0"/>
          </a:p>
        </p:txBody>
      </p:sp>
    </p:spTree>
    <p:extLst>
      <p:ext uri="{BB962C8B-B14F-4D97-AF65-F5344CB8AC3E}">
        <p14:creationId xmlns:p14="http://schemas.microsoft.com/office/powerpoint/2010/main" val="3392033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40372148"/>
              </p:ext>
            </p:extLst>
          </p:nvPr>
        </p:nvGraphicFramePr>
        <p:xfrm>
          <a:off x="531812" y="1152907"/>
          <a:ext cx="11497732" cy="4795389"/>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107659">
                  <a:extLst>
                    <a:ext uri="{9D8B030D-6E8A-4147-A177-3AD203B41FA5}">
                      <a16:colId xmlns:a16="http://schemas.microsoft.com/office/drawing/2014/main" val="3546805774"/>
                    </a:ext>
                  </a:extLst>
                </a:gridCol>
                <a:gridCol w="1429966">
                  <a:extLst>
                    <a:ext uri="{9D8B030D-6E8A-4147-A177-3AD203B41FA5}">
                      <a16:colId xmlns:a16="http://schemas.microsoft.com/office/drawing/2014/main" val="1571948647"/>
                    </a:ext>
                  </a:extLst>
                </a:gridCol>
                <a:gridCol w="1157592">
                  <a:extLst>
                    <a:ext uri="{9D8B030D-6E8A-4147-A177-3AD203B41FA5}">
                      <a16:colId xmlns:a16="http://schemas.microsoft.com/office/drawing/2014/main" val="2230605201"/>
                    </a:ext>
                  </a:extLst>
                </a:gridCol>
                <a:gridCol w="1215957">
                  <a:extLst>
                    <a:ext uri="{9D8B030D-6E8A-4147-A177-3AD203B41FA5}">
                      <a16:colId xmlns:a16="http://schemas.microsoft.com/office/drawing/2014/main" val="2886744219"/>
                    </a:ext>
                  </a:extLst>
                </a:gridCol>
                <a:gridCol w="4461425">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5,Program management/other Program management intervention</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$97,773</a:t>
                      </a:r>
                    </a:p>
                  </a:txBody>
                  <a:tcPr marL="0" marR="0" marT="0" marB="0" anchor="ctr"/>
                </a:tc>
                <a:tc>
                  <a:txBody>
                    <a:bodyPr/>
                    <a:lstStyle/>
                    <a:p>
                      <a:pPr algn="r" fontAlgn="ctr"/>
                      <a:r>
                        <a:rPr lang="en-US" sz="1400" b="1" i="0" u="none" strike="noStrike" dirty="0">
                          <a:solidFill>
                            <a:srgbClr val="000000"/>
                          </a:solidFill>
                          <a:effectLst/>
                          <a:latin typeface="+mn-lt"/>
                        </a:rPr>
                        <a:t>$96,915</a:t>
                      </a:r>
                    </a:p>
                  </a:txBody>
                  <a:tcPr marL="0" marR="0" marT="0" marB="0" anchor="ctr"/>
                </a:tc>
                <a:tc>
                  <a:txBody>
                    <a:bodyPr/>
                    <a:lstStyle/>
                    <a:p>
                      <a:pPr algn="r" fontAlgn="ctr"/>
                      <a:r>
                        <a:rPr lang="en-US" sz="1400" b="1" i="0" u="none" strike="noStrike" dirty="0">
                          <a:solidFill>
                            <a:srgbClr val="000000"/>
                          </a:solidFill>
                          <a:effectLst/>
                          <a:latin typeface="+mn-lt"/>
                        </a:rPr>
                        <a:t>$858</a:t>
                      </a:r>
                    </a:p>
                  </a:txBody>
                  <a:tcPr marL="0" marR="0" marT="0" marB="0" anchor="ctr"/>
                </a:tc>
                <a:tc>
                  <a:txBody>
                    <a:bodyPr/>
                    <a:lstStyle/>
                    <a:p>
                      <a:pPr algn="r" fontAlgn="ctr"/>
                      <a:r>
                        <a:rPr lang="en-US" sz="1400" b="1" i="0" u="none" strike="noStrike" dirty="0">
                          <a:solidFill>
                            <a:srgbClr val="000000"/>
                          </a:solidFill>
                          <a:effectLst/>
                          <a:latin typeface="+mn-lt"/>
                        </a:rPr>
                        <a:t>99.1%</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6.TB </a:t>
                      </a:r>
                      <a:r>
                        <a:rPr lang="en-US" sz="1400" b="1" i="0" u="none" strike="noStrike" dirty="0">
                          <a:solidFill>
                            <a:srgbClr val="000000"/>
                          </a:solidFill>
                          <a:effectLst/>
                          <a:latin typeface="+mn-lt"/>
                        </a:rPr>
                        <a:t>care and </a:t>
                      </a:r>
                      <a:r>
                        <a:rPr lang="en-US" sz="1400" b="1" i="0" u="none" strike="noStrike" dirty="0" smtClean="0">
                          <a:solidFill>
                            <a:srgbClr val="000000"/>
                          </a:solidFill>
                          <a:effectLst/>
                          <a:latin typeface="+mn-lt"/>
                        </a:rPr>
                        <a:t>prevention/treatment</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$276,942</a:t>
                      </a:r>
                    </a:p>
                  </a:txBody>
                  <a:tcPr marL="0" marR="0" marT="0" marB="0" anchor="ctr"/>
                </a:tc>
                <a:tc>
                  <a:txBody>
                    <a:bodyPr/>
                    <a:lstStyle/>
                    <a:p>
                      <a:pPr algn="r" fontAlgn="ctr"/>
                      <a:r>
                        <a:rPr lang="en-US" sz="1400" b="1" i="0" u="none" strike="noStrike" dirty="0">
                          <a:solidFill>
                            <a:srgbClr val="000000"/>
                          </a:solidFill>
                          <a:effectLst/>
                          <a:latin typeface="+mn-lt"/>
                        </a:rPr>
                        <a:t>$281,548</a:t>
                      </a:r>
                    </a:p>
                  </a:txBody>
                  <a:tcPr marL="0" marR="0" marT="0" marB="0" anchor="ctr"/>
                </a:tc>
                <a:tc>
                  <a:txBody>
                    <a:bodyPr/>
                    <a:lstStyle/>
                    <a:p>
                      <a:pPr algn="r" fontAlgn="ctr"/>
                      <a:r>
                        <a:rPr lang="en-US" sz="1400" b="1" i="0" u="none" strike="noStrike" dirty="0">
                          <a:solidFill>
                            <a:srgbClr val="000000"/>
                          </a:solidFill>
                          <a:effectLst/>
                          <a:latin typeface="+mn-lt"/>
                        </a:rPr>
                        <a:t>-$4,606</a:t>
                      </a:r>
                    </a:p>
                  </a:txBody>
                  <a:tcPr marL="0" marR="0" marT="0" marB="0" anchor="ctr"/>
                </a:tc>
                <a:tc>
                  <a:txBody>
                    <a:bodyPr/>
                    <a:lstStyle/>
                    <a:p>
                      <a:pPr algn="r" fontAlgn="ctr"/>
                      <a:r>
                        <a:rPr lang="en-US" sz="1400" b="1" i="0" u="none" strike="noStrike" dirty="0">
                          <a:solidFill>
                            <a:srgbClr val="000000"/>
                          </a:solidFill>
                          <a:effectLst/>
                          <a:latin typeface="+mn-lt"/>
                        </a:rPr>
                        <a:t>101.7%</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7.MDR-TB/treatment MDR-TB. </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$294,125</a:t>
                      </a:r>
                    </a:p>
                  </a:txBody>
                  <a:tcPr marL="0" marR="0" marT="0" marB="0" anchor="ctr"/>
                </a:tc>
                <a:tc>
                  <a:txBody>
                    <a:bodyPr/>
                    <a:lstStyle/>
                    <a:p>
                      <a:pPr algn="r" fontAlgn="ctr"/>
                      <a:r>
                        <a:rPr lang="en-US" sz="1400" b="1" i="0" u="none" strike="noStrike" dirty="0">
                          <a:solidFill>
                            <a:srgbClr val="000000"/>
                          </a:solidFill>
                          <a:effectLst/>
                          <a:latin typeface="+mn-lt"/>
                        </a:rPr>
                        <a:t>$145,023</a:t>
                      </a:r>
                    </a:p>
                  </a:txBody>
                  <a:tcPr marL="0" marR="0" marT="0" marB="0" anchor="ctr"/>
                </a:tc>
                <a:tc>
                  <a:txBody>
                    <a:bodyPr/>
                    <a:lstStyle/>
                    <a:p>
                      <a:pPr algn="r" fontAlgn="ctr"/>
                      <a:r>
                        <a:rPr lang="en-US" sz="1400" b="1" i="0" u="none" strike="noStrike" dirty="0">
                          <a:solidFill>
                            <a:srgbClr val="000000"/>
                          </a:solidFill>
                          <a:effectLst/>
                          <a:latin typeface="+mn-lt"/>
                        </a:rPr>
                        <a:t>$149,102</a:t>
                      </a:r>
                    </a:p>
                  </a:txBody>
                  <a:tcPr marL="0" marR="0" marT="0" marB="0" anchor="ctr"/>
                </a:tc>
                <a:tc>
                  <a:txBody>
                    <a:bodyPr/>
                    <a:lstStyle/>
                    <a:p>
                      <a:pPr algn="r" fontAlgn="ctr"/>
                      <a:r>
                        <a:rPr lang="en-US" sz="1400" b="1" i="0" u="none" strike="noStrike" dirty="0">
                          <a:solidFill>
                            <a:srgbClr val="000000"/>
                          </a:solidFill>
                          <a:effectLst/>
                          <a:latin typeface="+mn-lt"/>
                        </a:rPr>
                        <a:t>49.3%</a:t>
                      </a:r>
                    </a:p>
                  </a:txBody>
                  <a:tcPr marL="0" marR="0" marT="0" marB="0" anchor="ctr"/>
                </a:tc>
                <a:tc>
                  <a:txBody>
                    <a:bodyPr/>
                    <a:lstStyle/>
                    <a:p>
                      <a:pPr algn="l" fontAlgn="ctr"/>
                      <a:r>
                        <a:rPr lang="en-US" sz="1400" b="1" i="0" u="none" strike="noStrike" dirty="0">
                          <a:solidFill>
                            <a:srgbClr val="000000"/>
                          </a:solidFill>
                          <a:effectLst/>
                          <a:latin typeface="+mn-lt"/>
                        </a:rPr>
                        <a:t>Of the balance, $78k is financial obligation for ongoing procurement of MDR TB ward equipment and renovation of two MDR TB wards in </a:t>
                      </a:r>
                      <a:r>
                        <a:rPr lang="en-US" sz="1400" b="1" i="0" u="none" strike="noStrike" dirty="0" err="1">
                          <a:solidFill>
                            <a:srgbClr val="000000"/>
                          </a:solidFill>
                          <a:effectLst/>
                          <a:latin typeface="+mn-lt"/>
                        </a:rPr>
                        <a:t>Savanakhet</a:t>
                      </a:r>
                      <a:r>
                        <a:rPr lang="en-US" sz="1400" b="1" i="0" u="none" strike="noStrike" dirty="0">
                          <a:solidFill>
                            <a:srgbClr val="000000"/>
                          </a:solidFill>
                          <a:effectLst/>
                          <a:latin typeface="+mn-lt"/>
                        </a:rPr>
                        <a:t> and Champasack. The rest is saving, that is due to the lower costs of above procurements comparing to the initial budget and lower MDR TB patient cases found (Patient living support is paid based on the actual number of patients) in the reporting period. </a:t>
                      </a:r>
                    </a:p>
                  </a:txBody>
                  <a:tcPr marL="0" marR="0" marT="0" marB="0" anchor="ctr"/>
                </a:tc>
                <a:extLst>
                  <a:ext uri="{0D108BD9-81ED-4DB2-BD59-A6C34878D82A}">
                    <a16:rowId xmlns:a16="http://schemas.microsoft.com/office/drawing/2014/main" val="337575153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11</a:t>
            </a:fld>
            <a:endParaRPr lang="en-US" dirty="0"/>
          </a:p>
        </p:txBody>
      </p:sp>
    </p:spTree>
    <p:extLst>
      <p:ext uri="{BB962C8B-B14F-4D97-AF65-F5344CB8AC3E}">
        <p14:creationId xmlns:p14="http://schemas.microsoft.com/office/powerpoint/2010/main" val="35560023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0"/>
            <a:ext cx="8911687" cy="629655"/>
          </a:xfrm>
        </p:spPr>
        <p:txBody>
          <a:bodyPr>
            <a:normAutofit fontScale="90000"/>
          </a:bodyPr>
          <a:lstStyle/>
          <a:p>
            <a:r>
              <a:rPr lang="en-US" sz="2400" b="1" dirty="0"/>
              <a:t>Budget vs </a:t>
            </a:r>
            <a:r>
              <a:rPr lang="en-US" sz="2400" b="1" dirty="0" smtClean="0"/>
              <a:t>Expenditure for the Reporting Period Jan-Dec 2020_ By Module intervention (3)</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08253232"/>
              </p:ext>
            </p:extLst>
          </p:nvPr>
        </p:nvGraphicFramePr>
        <p:xfrm>
          <a:off x="531812" y="847613"/>
          <a:ext cx="11497732" cy="5822162"/>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136842">
                  <a:extLst>
                    <a:ext uri="{9D8B030D-6E8A-4147-A177-3AD203B41FA5}">
                      <a16:colId xmlns:a16="http://schemas.microsoft.com/office/drawing/2014/main" val="3546805774"/>
                    </a:ext>
                  </a:extLst>
                </a:gridCol>
                <a:gridCol w="1507787">
                  <a:extLst>
                    <a:ext uri="{9D8B030D-6E8A-4147-A177-3AD203B41FA5}">
                      <a16:colId xmlns:a16="http://schemas.microsoft.com/office/drawing/2014/main" val="1571948647"/>
                    </a:ext>
                  </a:extLst>
                </a:gridCol>
                <a:gridCol w="1225686">
                  <a:extLst>
                    <a:ext uri="{9D8B030D-6E8A-4147-A177-3AD203B41FA5}">
                      <a16:colId xmlns:a16="http://schemas.microsoft.com/office/drawing/2014/main" val="2230605201"/>
                    </a:ext>
                  </a:extLst>
                </a:gridCol>
                <a:gridCol w="1245140">
                  <a:extLst>
                    <a:ext uri="{9D8B030D-6E8A-4147-A177-3AD203B41FA5}">
                      <a16:colId xmlns:a16="http://schemas.microsoft.com/office/drawing/2014/main" val="2886744219"/>
                    </a:ext>
                  </a:extLst>
                </a:gridCol>
                <a:gridCol w="4257144">
                  <a:extLst>
                    <a:ext uri="{9D8B030D-6E8A-4147-A177-3AD203B41FA5}">
                      <a16:colId xmlns:a16="http://schemas.microsoft.com/office/drawing/2014/main" val="3234278176"/>
                    </a:ext>
                  </a:extLst>
                </a:gridCol>
              </a:tblGrid>
              <a:tr h="700080">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1742159">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8.TB/HIV/TB/HIV collaboration Interventions</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$47,809</a:t>
                      </a:r>
                    </a:p>
                  </a:txBody>
                  <a:tcPr marL="0" marR="0" marT="0" marB="0" anchor="ctr"/>
                </a:tc>
                <a:tc>
                  <a:txBody>
                    <a:bodyPr/>
                    <a:lstStyle/>
                    <a:p>
                      <a:pPr algn="r" fontAlgn="ctr"/>
                      <a:r>
                        <a:rPr lang="en-US" sz="1400" b="1" i="0" u="none" strike="noStrike" dirty="0">
                          <a:solidFill>
                            <a:srgbClr val="000000"/>
                          </a:solidFill>
                          <a:effectLst/>
                          <a:latin typeface="+mn-lt"/>
                        </a:rPr>
                        <a:t>$44,931</a:t>
                      </a:r>
                    </a:p>
                  </a:txBody>
                  <a:tcPr marL="0" marR="0" marT="0" marB="0" anchor="ctr"/>
                </a:tc>
                <a:tc>
                  <a:txBody>
                    <a:bodyPr/>
                    <a:lstStyle/>
                    <a:p>
                      <a:pPr algn="r" fontAlgn="ctr"/>
                      <a:r>
                        <a:rPr lang="en-US" sz="1400" b="1" i="0" u="none" strike="noStrike" dirty="0">
                          <a:solidFill>
                            <a:srgbClr val="000000"/>
                          </a:solidFill>
                          <a:effectLst/>
                          <a:latin typeface="+mn-lt"/>
                        </a:rPr>
                        <a:t>$2,878</a:t>
                      </a:r>
                    </a:p>
                  </a:txBody>
                  <a:tcPr marL="0" marR="0" marT="0" marB="0" anchor="ctr"/>
                </a:tc>
                <a:tc>
                  <a:txBody>
                    <a:bodyPr/>
                    <a:lstStyle/>
                    <a:p>
                      <a:pPr algn="r" fontAlgn="ctr"/>
                      <a:r>
                        <a:rPr lang="en-US" sz="1400" b="1" i="0" u="none" strike="noStrike" dirty="0">
                          <a:solidFill>
                            <a:srgbClr val="000000"/>
                          </a:solidFill>
                          <a:effectLst/>
                          <a:latin typeface="+mn-lt"/>
                        </a:rPr>
                        <a:t>94.0%</a:t>
                      </a:r>
                    </a:p>
                  </a:txBody>
                  <a:tcPr marL="0" marR="0" marT="0" marB="0" anchor="ctr"/>
                </a:tc>
                <a:tc>
                  <a:txBody>
                    <a:bodyPr/>
                    <a:lstStyle/>
                    <a:p>
                      <a:pPr algn="l" fontAlgn="ctr"/>
                      <a:r>
                        <a:rPr lang="en-US" sz="1400" b="1" i="0" u="none" strike="noStrike" dirty="0">
                          <a:solidFill>
                            <a:srgbClr val="000000"/>
                          </a:solidFill>
                          <a:effectLst/>
                          <a:latin typeface="+mn-lt"/>
                        </a:rPr>
                        <a:t>The balance includes: </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 overspending on Training workshops in ICF and IPT and Training on HIV counseling and care -$12k (NTC did conduct more trainings);</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 over budgeting and unspent amount in the reporting period =$14.8k includes $6.1k for ongoing procurement/financial obligation for HIV Viral Load Testing using GX</a:t>
                      </a:r>
                      <a:r>
                        <a:rPr lang="en-US" sz="1400" b="1" i="0" u="none" strike="noStrike" dirty="0" smtClean="0">
                          <a:solidFill>
                            <a:srgbClr val="000000"/>
                          </a:solidFill>
                          <a:effectLst/>
                          <a:latin typeface="+mn-lt"/>
                        </a:rPr>
                        <a:t>.</a:t>
                      </a:r>
                      <a:r>
                        <a:rPr lang="en-US" sz="1400" b="1" i="0" u="none" strike="noStrike" dirty="0">
                          <a:solidFill>
                            <a:srgbClr val="000000"/>
                          </a:solidFill>
                          <a:effectLst/>
                          <a:latin typeface="+mn-lt"/>
                        </a:rPr>
                        <a:t/>
                      </a:r>
                      <a:br>
                        <a:rPr lang="en-US" sz="1400" b="1" i="0" u="none" strike="noStrike" dirty="0">
                          <a:solidFill>
                            <a:srgbClr val="000000"/>
                          </a:solidFill>
                          <a:effectLst/>
                          <a:latin typeface="+mn-lt"/>
                        </a:rPr>
                      </a:b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r h="1412607">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9. Program management/ Policy, Planning, Coordination</a:t>
                      </a:r>
                      <a:r>
                        <a:rPr lang="en-US" sz="1400" b="1" i="0" u="none" strike="noStrike" baseline="0" dirty="0" smtClean="0">
                          <a:solidFill>
                            <a:srgbClr val="000000"/>
                          </a:solidFill>
                          <a:effectLst/>
                          <a:latin typeface="+mn-lt"/>
                        </a:rPr>
                        <a:t> and Management of National Disease Control Program</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$67,785</a:t>
                      </a:r>
                    </a:p>
                  </a:txBody>
                  <a:tcPr marL="0" marR="0" marT="0" marB="0" anchor="ctr"/>
                </a:tc>
                <a:tc>
                  <a:txBody>
                    <a:bodyPr/>
                    <a:lstStyle/>
                    <a:p>
                      <a:pPr algn="r" fontAlgn="ctr"/>
                      <a:r>
                        <a:rPr lang="en-US" sz="1400" b="1" i="0" u="none" strike="noStrike" dirty="0">
                          <a:solidFill>
                            <a:srgbClr val="000000"/>
                          </a:solidFill>
                          <a:effectLst/>
                          <a:latin typeface="+mn-lt"/>
                        </a:rPr>
                        <a:t>$69,032</a:t>
                      </a:r>
                    </a:p>
                  </a:txBody>
                  <a:tcPr marL="0" marR="0" marT="0" marB="0" anchor="ctr"/>
                </a:tc>
                <a:tc>
                  <a:txBody>
                    <a:bodyPr/>
                    <a:lstStyle/>
                    <a:p>
                      <a:pPr algn="r" fontAlgn="ctr"/>
                      <a:r>
                        <a:rPr lang="en-US" sz="1400" b="1" i="0" u="none" strike="noStrike" dirty="0">
                          <a:solidFill>
                            <a:srgbClr val="000000"/>
                          </a:solidFill>
                          <a:effectLst/>
                          <a:latin typeface="+mn-lt"/>
                        </a:rPr>
                        <a:t>-$1,247</a:t>
                      </a:r>
                    </a:p>
                  </a:txBody>
                  <a:tcPr marL="0" marR="0" marT="0" marB="0" anchor="ctr"/>
                </a:tc>
                <a:tc>
                  <a:txBody>
                    <a:bodyPr/>
                    <a:lstStyle/>
                    <a:p>
                      <a:pPr algn="r" fontAlgn="ctr"/>
                      <a:r>
                        <a:rPr lang="en-US" sz="1400" b="1" i="0" u="none" strike="noStrike" dirty="0">
                          <a:solidFill>
                            <a:srgbClr val="000000"/>
                          </a:solidFill>
                          <a:effectLst/>
                          <a:latin typeface="+mn-lt"/>
                        </a:rPr>
                        <a:t>101.8%</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046890690"/>
                  </a:ext>
                </a:extLst>
              </a:tr>
              <a:tr h="1091412">
                <a:tc>
                  <a:txBody>
                    <a:bodyPr/>
                    <a:lstStyle/>
                    <a:p>
                      <a:pPr algn="l" fontAlgn="t"/>
                      <a:r>
                        <a:rPr lang="en-US" sz="1400" b="1" i="0" u="none" strike="noStrike" dirty="0" smtClean="0">
                          <a:solidFill>
                            <a:srgbClr val="000000"/>
                          </a:solidFill>
                          <a:effectLst/>
                          <a:latin typeface="+mn-lt"/>
                        </a:rPr>
                        <a:t>10.TB </a:t>
                      </a:r>
                      <a:r>
                        <a:rPr lang="en-US" sz="1400" b="1" i="0" u="none" strike="noStrike" dirty="0">
                          <a:solidFill>
                            <a:srgbClr val="000000"/>
                          </a:solidFill>
                          <a:effectLst/>
                          <a:latin typeface="+mn-lt"/>
                        </a:rPr>
                        <a:t>care and </a:t>
                      </a:r>
                      <a:r>
                        <a:rPr lang="en-US" sz="1400" b="1" i="0" u="none" strike="noStrike" dirty="0" smtClean="0">
                          <a:solidFill>
                            <a:srgbClr val="000000"/>
                          </a:solidFill>
                          <a:effectLst/>
                          <a:latin typeface="+mn-lt"/>
                        </a:rPr>
                        <a:t>prevention/Community TB Care Delivery</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$145,530</a:t>
                      </a:r>
                    </a:p>
                  </a:txBody>
                  <a:tcPr marL="0" marR="0" marT="0" marB="0" anchor="ctr"/>
                </a:tc>
                <a:tc>
                  <a:txBody>
                    <a:bodyPr/>
                    <a:lstStyle/>
                    <a:p>
                      <a:pPr algn="r" fontAlgn="ctr"/>
                      <a:r>
                        <a:rPr lang="en-US" sz="1400" b="1" i="0" u="none" strike="noStrike" dirty="0">
                          <a:solidFill>
                            <a:srgbClr val="000000"/>
                          </a:solidFill>
                          <a:effectLst/>
                          <a:latin typeface="+mn-lt"/>
                        </a:rPr>
                        <a:t>$144,730</a:t>
                      </a:r>
                    </a:p>
                  </a:txBody>
                  <a:tcPr marL="0" marR="0" marT="0" marB="0" anchor="ctr"/>
                </a:tc>
                <a:tc>
                  <a:txBody>
                    <a:bodyPr/>
                    <a:lstStyle/>
                    <a:p>
                      <a:pPr algn="r" fontAlgn="ctr"/>
                      <a:r>
                        <a:rPr lang="en-US" sz="1400" b="1" i="0" u="none" strike="noStrike" dirty="0">
                          <a:solidFill>
                            <a:srgbClr val="000000"/>
                          </a:solidFill>
                          <a:effectLst/>
                          <a:latin typeface="+mn-lt"/>
                        </a:rPr>
                        <a:t>$800</a:t>
                      </a:r>
                    </a:p>
                  </a:txBody>
                  <a:tcPr marL="0" marR="0" marT="0" marB="0" anchor="ctr"/>
                </a:tc>
                <a:tc>
                  <a:txBody>
                    <a:bodyPr/>
                    <a:lstStyle/>
                    <a:p>
                      <a:pPr algn="r" fontAlgn="ctr"/>
                      <a:r>
                        <a:rPr lang="en-US" sz="1400" b="1" i="0" u="none" strike="noStrike" dirty="0">
                          <a:solidFill>
                            <a:srgbClr val="000000"/>
                          </a:solidFill>
                          <a:effectLst/>
                          <a:latin typeface="+mn-lt"/>
                        </a:rPr>
                        <a:t>99.5%</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050637729"/>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12</a:t>
            </a:fld>
            <a:endParaRPr lang="en-US" dirty="0"/>
          </a:p>
        </p:txBody>
      </p:sp>
    </p:spTree>
    <p:extLst>
      <p:ext uri="{BB962C8B-B14F-4D97-AF65-F5344CB8AC3E}">
        <p14:creationId xmlns:p14="http://schemas.microsoft.com/office/powerpoint/2010/main" val="14123001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(4)</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93940099"/>
              </p:ext>
            </p:extLst>
          </p:nvPr>
        </p:nvGraphicFramePr>
        <p:xfrm>
          <a:off x="531812" y="1230728"/>
          <a:ext cx="11497732" cy="5287273"/>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224391">
                  <a:extLst>
                    <a:ext uri="{9D8B030D-6E8A-4147-A177-3AD203B41FA5}">
                      <a16:colId xmlns:a16="http://schemas.microsoft.com/office/drawing/2014/main" val="3546805774"/>
                    </a:ext>
                  </a:extLst>
                </a:gridCol>
                <a:gridCol w="1468877">
                  <a:extLst>
                    <a:ext uri="{9D8B030D-6E8A-4147-A177-3AD203B41FA5}">
                      <a16:colId xmlns:a16="http://schemas.microsoft.com/office/drawing/2014/main" val="1571948647"/>
                    </a:ext>
                  </a:extLst>
                </a:gridCol>
                <a:gridCol w="1167319">
                  <a:extLst>
                    <a:ext uri="{9D8B030D-6E8A-4147-A177-3AD203B41FA5}">
                      <a16:colId xmlns:a16="http://schemas.microsoft.com/office/drawing/2014/main" val="2230605201"/>
                    </a:ext>
                  </a:extLst>
                </a:gridCol>
                <a:gridCol w="1254868">
                  <a:extLst>
                    <a:ext uri="{9D8B030D-6E8A-4147-A177-3AD203B41FA5}">
                      <a16:colId xmlns:a16="http://schemas.microsoft.com/office/drawing/2014/main" val="2886744219"/>
                    </a:ext>
                  </a:extLst>
                </a:gridCol>
                <a:gridCol w="4257144">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11.RSSH</a:t>
                      </a:r>
                      <a:r>
                        <a:rPr lang="en-US" sz="1400" b="1" i="0" u="none" strike="noStrike" dirty="0">
                          <a:solidFill>
                            <a:srgbClr val="000000"/>
                          </a:solidFill>
                          <a:effectLst/>
                          <a:latin typeface="+mn-lt"/>
                        </a:rPr>
                        <a:t>: Health management information systems and </a:t>
                      </a:r>
                      <a:r>
                        <a:rPr lang="en-US" sz="1400" b="1" i="0" u="none" strike="noStrike" dirty="0" smtClean="0">
                          <a:solidFill>
                            <a:srgbClr val="000000"/>
                          </a:solidFill>
                          <a:effectLst/>
                          <a:latin typeface="+mn-lt"/>
                        </a:rPr>
                        <a:t>M&amp;E/Program and data quality</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$140,098</a:t>
                      </a:r>
                    </a:p>
                  </a:txBody>
                  <a:tcPr marL="0" marR="0" marT="0" marB="0" anchor="ctr"/>
                </a:tc>
                <a:tc>
                  <a:txBody>
                    <a:bodyPr/>
                    <a:lstStyle/>
                    <a:p>
                      <a:pPr algn="r" fontAlgn="ctr"/>
                      <a:r>
                        <a:rPr lang="en-US" sz="1400" b="1" i="0" u="none" strike="noStrike" dirty="0">
                          <a:solidFill>
                            <a:srgbClr val="000000"/>
                          </a:solidFill>
                          <a:effectLst/>
                          <a:latin typeface="+mn-lt"/>
                        </a:rPr>
                        <a:t>$95,185</a:t>
                      </a:r>
                    </a:p>
                  </a:txBody>
                  <a:tcPr marL="0" marR="0" marT="0" marB="0" anchor="ctr"/>
                </a:tc>
                <a:tc>
                  <a:txBody>
                    <a:bodyPr/>
                    <a:lstStyle/>
                    <a:p>
                      <a:pPr algn="r" fontAlgn="ctr"/>
                      <a:r>
                        <a:rPr lang="en-US" sz="1400" b="1" i="0" u="none" strike="noStrike" dirty="0">
                          <a:solidFill>
                            <a:srgbClr val="000000"/>
                          </a:solidFill>
                          <a:effectLst/>
                          <a:latin typeface="+mn-lt"/>
                        </a:rPr>
                        <a:t>$44,913</a:t>
                      </a:r>
                    </a:p>
                  </a:txBody>
                  <a:tcPr marL="0" marR="0" marT="0" marB="0" anchor="ctr"/>
                </a:tc>
                <a:tc>
                  <a:txBody>
                    <a:bodyPr/>
                    <a:lstStyle/>
                    <a:p>
                      <a:pPr algn="r" fontAlgn="ctr"/>
                      <a:r>
                        <a:rPr lang="en-US" sz="1400" b="1" i="0" u="none" strike="noStrike" dirty="0">
                          <a:solidFill>
                            <a:srgbClr val="000000"/>
                          </a:solidFill>
                          <a:effectLst/>
                          <a:latin typeface="+mn-lt"/>
                        </a:rPr>
                        <a:t>67.9%</a:t>
                      </a:r>
                    </a:p>
                  </a:txBody>
                  <a:tcPr marL="0" marR="0" marT="0" marB="0" anchor="ctr"/>
                </a:tc>
                <a:tc>
                  <a:txBody>
                    <a:bodyPr/>
                    <a:lstStyle/>
                    <a:p>
                      <a:pPr algn="l" fontAlgn="ctr"/>
                      <a:r>
                        <a:rPr lang="en-US" sz="1400" b="1" i="0" u="none" strike="noStrike" dirty="0">
                          <a:solidFill>
                            <a:srgbClr val="000000"/>
                          </a:solidFill>
                          <a:effectLst/>
                          <a:latin typeface="+mn-lt"/>
                        </a:rPr>
                        <a:t>Of the balance, $39.2k is financial obligation for ongoing procurement of 38 computers to support DHIS2 in some targeted districts. Small balance goes to savings</a:t>
                      </a: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12.RSSH</a:t>
                      </a:r>
                      <a:r>
                        <a:rPr lang="en-US" sz="1400" b="1" i="0" u="none" strike="noStrike" dirty="0">
                          <a:solidFill>
                            <a:srgbClr val="000000"/>
                          </a:solidFill>
                          <a:effectLst/>
                          <a:latin typeface="+mn-lt"/>
                        </a:rPr>
                        <a:t>: Health management information systems and </a:t>
                      </a:r>
                      <a:r>
                        <a:rPr lang="en-US" sz="1400" b="1" i="0" u="none" strike="noStrike" dirty="0" smtClean="0">
                          <a:solidFill>
                            <a:srgbClr val="000000"/>
                          </a:solidFill>
                          <a:effectLst/>
                          <a:latin typeface="+mn-lt"/>
                        </a:rPr>
                        <a:t>M&amp;E/Analysis, review and transparency</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$2,080</a:t>
                      </a:r>
                    </a:p>
                  </a:txBody>
                  <a:tcPr marL="0" marR="0" marT="0" marB="0" anchor="ctr"/>
                </a:tc>
                <a:tc>
                  <a:txBody>
                    <a:bodyPr/>
                    <a:lstStyle/>
                    <a:p>
                      <a:pPr algn="r" fontAlgn="ctr"/>
                      <a:r>
                        <a:rPr lang="en-US" sz="1400" b="1" i="0" u="none" strike="noStrike" dirty="0">
                          <a:solidFill>
                            <a:srgbClr val="000000"/>
                          </a:solidFill>
                          <a:effectLst/>
                          <a:latin typeface="+mn-lt"/>
                        </a:rPr>
                        <a:t>$2,169</a:t>
                      </a:r>
                    </a:p>
                  </a:txBody>
                  <a:tcPr marL="0" marR="0" marT="0" marB="0" anchor="ctr"/>
                </a:tc>
                <a:tc>
                  <a:txBody>
                    <a:bodyPr/>
                    <a:lstStyle/>
                    <a:p>
                      <a:pPr algn="r" fontAlgn="ctr"/>
                      <a:r>
                        <a:rPr lang="en-US" sz="1400" b="1" i="0" u="none" strike="noStrike" dirty="0">
                          <a:solidFill>
                            <a:srgbClr val="000000"/>
                          </a:solidFill>
                          <a:effectLst/>
                          <a:latin typeface="+mn-lt"/>
                        </a:rPr>
                        <a:t>-$89</a:t>
                      </a:r>
                    </a:p>
                  </a:txBody>
                  <a:tcPr marL="0" marR="0" marT="0" marB="0" anchor="ctr"/>
                </a:tc>
                <a:tc>
                  <a:txBody>
                    <a:bodyPr/>
                    <a:lstStyle/>
                    <a:p>
                      <a:pPr algn="r" fontAlgn="ctr"/>
                      <a:r>
                        <a:rPr lang="en-US" sz="1400" b="1" i="0" u="none" strike="noStrike" dirty="0">
                          <a:solidFill>
                            <a:srgbClr val="000000"/>
                          </a:solidFill>
                          <a:effectLst/>
                          <a:latin typeface="+mn-lt"/>
                        </a:rPr>
                        <a:t>104.3%</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400" b="1" i="0" u="none" strike="noStrike" dirty="0" smtClean="0">
                          <a:solidFill>
                            <a:srgbClr val="000000"/>
                          </a:solidFill>
                          <a:effectLst/>
                          <a:latin typeface="+mn-lt"/>
                        </a:rPr>
                        <a:t>13. RSSH: Health management information systems and M&amp;E/other health information system and M&amp;E intervention</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$8,665</a:t>
                      </a:r>
                    </a:p>
                  </a:txBody>
                  <a:tcPr marL="0" marR="0" marT="0" marB="0" anchor="ctr"/>
                </a:tc>
                <a:tc>
                  <a:txBody>
                    <a:bodyPr/>
                    <a:lstStyle/>
                    <a:p>
                      <a:pPr algn="r" fontAlgn="ctr"/>
                      <a:r>
                        <a:rPr lang="en-US" sz="1400" b="1" i="0" u="none" strike="noStrike" dirty="0">
                          <a:solidFill>
                            <a:srgbClr val="000000"/>
                          </a:solidFill>
                          <a:effectLst/>
                          <a:latin typeface="+mn-lt"/>
                        </a:rPr>
                        <a:t>$7,896</a:t>
                      </a:r>
                    </a:p>
                  </a:txBody>
                  <a:tcPr marL="0" marR="0" marT="0" marB="0" anchor="ctr"/>
                </a:tc>
                <a:tc>
                  <a:txBody>
                    <a:bodyPr/>
                    <a:lstStyle/>
                    <a:p>
                      <a:pPr algn="r" fontAlgn="ctr"/>
                      <a:r>
                        <a:rPr lang="en-US" sz="1400" b="1" i="0" u="none" strike="noStrike" dirty="0">
                          <a:solidFill>
                            <a:srgbClr val="000000"/>
                          </a:solidFill>
                          <a:effectLst/>
                          <a:latin typeface="+mn-lt"/>
                        </a:rPr>
                        <a:t>$769</a:t>
                      </a:r>
                    </a:p>
                  </a:txBody>
                  <a:tcPr marL="0" marR="0" marT="0" marB="0" anchor="ctr"/>
                </a:tc>
                <a:tc>
                  <a:txBody>
                    <a:bodyPr/>
                    <a:lstStyle/>
                    <a:p>
                      <a:pPr algn="r" fontAlgn="ctr"/>
                      <a:r>
                        <a:rPr lang="en-US" sz="1400" b="1" i="0" u="none" strike="noStrike" dirty="0">
                          <a:solidFill>
                            <a:srgbClr val="000000"/>
                          </a:solidFill>
                          <a:effectLst/>
                          <a:latin typeface="+mn-lt"/>
                        </a:rPr>
                        <a:t>91.1%</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13</a:t>
            </a:fld>
            <a:endParaRPr lang="en-US" dirty="0"/>
          </a:p>
        </p:txBody>
      </p:sp>
    </p:spTree>
    <p:extLst>
      <p:ext uri="{BB962C8B-B14F-4D97-AF65-F5344CB8AC3E}">
        <p14:creationId xmlns:p14="http://schemas.microsoft.com/office/powerpoint/2010/main" val="6854633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7413" y="243413"/>
            <a:ext cx="8911687" cy="629655"/>
          </a:xfrm>
        </p:spPr>
        <p:txBody>
          <a:bodyPr>
            <a:normAutofit fontScale="90000"/>
          </a:bodyPr>
          <a:lstStyle/>
          <a:p>
            <a:r>
              <a:rPr lang="en-US" sz="2400" b="1" dirty="0"/>
              <a:t>Budget vs </a:t>
            </a:r>
            <a:r>
              <a:rPr lang="en-US" sz="2400" b="1" dirty="0" smtClean="0"/>
              <a:t>Expenditure for the Reporting Period Jan-Dec 2020_ By Module intervention (5)</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37759464"/>
              </p:ext>
            </p:extLst>
          </p:nvPr>
        </p:nvGraphicFramePr>
        <p:xfrm>
          <a:off x="684390" y="1152907"/>
          <a:ext cx="11497732" cy="4795389"/>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149634">
                  <a:extLst>
                    <a:ext uri="{9D8B030D-6E8A-4147-A177-3AD203B41FA5}">
                      <a16:colId xmlns:a16="http://schemas.microsoft.com/office/drawing/2014/main" val="3546805774"/>
                    </a:ext>
                  </a:extLst>
                </a:gridCol>
                <a:gridCol w="1517515">
                  <a:extLst>
                    <a:ext uri="{9D8B030D-6E8A-4147-A177-3AD203B41FA5}">
                      <a16:colId xmlns:a16="http://schemas.microsoft.com/office/drawing/2014/main" val="1571948647"/>
                    </a:ext>
                  </a:extLst>
                </a:gridCol>
                <a:gridCol w="1138137">
                  <a:extLst>
                    <a:ext uri="{9D8B030D-6E8A-4147-A177-3AD203B41FA5}">
                      <a16:colId xmlns:a16="http://schemas.microsoft.com/office/drawing/2014/main" val="2230605201"/>
                    </a:ext>
                  </a:extLst>
                </a:gridCol>
                <a:gridCol w="1284051">
                  <a:extLst>
                    <a:ext uri="{9D8B030D-6E8A-4147-A177-3AD203B41FA5}">
                      <a16:colId xmlns:a16="http://schemas.microsoft.com/office/drawing/2014/main" val="2886744219"/>
                    </a:ext>
                  </a:extLst>
                </a:gridCol>
                <a:gridCol w="4283262">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smtClean="0">
                          <a:solidFill>
                            <a:srgbClr val="000000"/>
                          </a:solidFill>
                          <a:effectLst/>
                          <a:latin typeface="+mn-lt"/>
                        </a:rPr>
                        <a:t>14.RSSH: Procurement and supply chain management systems/other procurement supply chain management intervention</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$33,423</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$6,921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$26,502</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20.7%</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a:t>
                      </a:r>
                      <a:br>
                        <a:rPr lang="en-US" sz="1400" b="1" i="0" u="none" strike="noStrike" dirty="0" smtClean="0">
                          <a:solidFill>
                            <a:srgbClr val="000000"/>
                          </a:solidFill>
                          <a:effectLst/>
                          <a:latin typeface="+mn-lt"/>
                        </a:rPr>
                      </a:br>
                      <a:r>
                        <a:rPr lang="en-US" sz="1400" b="1" i="0" u="none" strike="noStrike" dirty="0" smtClean="0">
                          <a:solidFill>
                            <a:srgbClr val="000000"/>
                          </a:solidFill>
                          <a:effectLst/>
                          <a:latin typeface="+mn-lt"/>
                        </a:rPr>
                        <a:t>- MPSC $13k- activities of Monitoring and supervision visits and Training of Trainers - Capacity building of provincial level (bl#132&amp;133) were not fully implemented because of Covid pandemic;</a:t>
                      </a:r>
                      <a:br>
                        <a:rPr lang="en-US" sz="1400" b="1" i="0" u="none" strike="noStrike" dirty="0" smtClean="0">
                          <a:solidFill>
                            <a:srgbClr val="000000"/>
                          </a:solidFill>
                          <a:effectLst/>
                          <a:latin typeface="+mn-lt"/>
                        </a:rPr>
                      </a:br>
                      <a:r>
                        <a:rPr lang="en-US" sz="1400" b="1" i="0" u="none" strike="noStrike" dirty="0" smtClean="0">
                          <a:solidFill>
                            <a:srgbClr val="000000"/>
                          </a:solidFill>
                          <a:effectLst/>
                          <a:latin typeface="+mn-lt"/>
                        </a:rPr>
                        <a:t>-PMU $13k- Saving from budget revision (bl#247) be added to the saving for Covid flexibility</a:t>
                      </a:r>
                      <a:br>
                        <a:rPr lang="en-US" sz="1400" b="1" i="0" u="none" strike="noStrike" dirty="0" smtClean="0">
                          <a:solidFill>
                            <a:srgbClr val="000000"/>
                          </a:solidFill>
                          <a:effectLst/>
                          <a:latin typeface="+mn-lt"/>
                        </a:rPr>
                      </a:b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1"/>
                  </a:ext>
                </a:extLst>
              </a:tr>
              <a:tr h="736967">
                <a:tc>
                  <a:txBody>
                    <a:bodyPr/>
                    <a:lstStyle/>
                    <a:p>
                      <a:pPr algn="l" fontAlgn="t"/>
                      <a:r>
                        <a:rPr lang="en-US" sz="1400" b="1" i="0" u="none" strike="noStrike" dirty="0" smtClean="0">
                          <a:solidFill>
                            <a:srgbClr val="000000"/>
                          </a:solidFill>
                          <a:effectLst/>
                          <a:latin typeface="+mn-lt"/>
                        </a:rPr>
                        <a:t>15.MDR-TB/Case Detection and Diagnosis: MDR TB </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$5,273</a:t>
                      </a:r>
                    </a:p>
                  </a:txBody>
                  <a:tcPr marL="0" marR="0" marT="0" marB="0" anchor="ctr"/>
                </a:tc>
                <a:tc>
                  <a:txBody>
                    <a:bodyPr/>
                    <a:lstStyle/>
                    <a:p>
                      <a:pPr algn="r" fontAlgn="ctr"/>
                      <a:r>
                        <a:rPr lang="en-US" sz="1400" b="1" i="0" u="none" strike="noStrike" dirty="0">
                          <a:solidFill>
                            <a:srgbClr val="000000"/>
                          </a:solidFill>
                          <a:effectLst/>
                          <a:latin typeface="+mn-lt"/>
                        </a:rPr>
                        <a:t>$5,909</a:t>
                      </a:r>
                    </a:p>
                  </a:txBody>
                  <a:tcPr marL="0" marR="0" marT="0" marB="0" anchor="ctr"/>
                </a:tc>
                <a:tc>
                  <a:txBody>
                    <a:bodyPr/>
                    <a:lstStyle/>
                    <a:p>
                      <a:pPr algn="r" fontAlgn="ctr"/>
                      <a:r>
                        <a:rPr lang="en-US" sz="1400" b="1" i="0" u="none" strike="noStrike" dirty="0">
                          <a:solidFill>
                            <a:srgbClr val="000000"/>
                          </a:solidFill>
                          <a:effectLst/>
                          <a:latin typeface="+mn-lt"/>
                        </a:rPr>
                        <a:t>-$636</a:t>
                      </a:r>
                    </a:p>
                  </a:txBody>
                  <a:tcPr marL="0" marR="0" marT="0" marB="0" anchor="ctr"/>
                </a:tc>
                <a:tc>
                  <a:txBody>
                    <a:bodyPr/>
                    <a:lstStyle/>
                    <a:p>
                      <a:pPr algn="r" fontAlgn="ctr"/>
                      <a:r>
                        <a:rPr lang="en-US" sz="1400" b="1" i="0" u="none" strike="noStrike" dirty="0">
                          <a:solidFill>
                            <a:srgbClr val="000000"/>
                          </a:solidFill>
                          <a:effectLst/>
                          <a:latin typeface="+mn-lt"/>
                        </a:rPr>
                        <a:t>112.1%</a:t>
                      </a:r>
                    </a:p>
                  </a:txBody>
                  <a:tcPr marL="0" marR="0" marT="0" marB="0" anchor="ctr"/>
                </a:tc>
                <a:tc>
                  <a:txBody>
                    <a:bodyPr/>
                    <a:lstStyle/>
                    <a:p>
                      <a:pPr algn="l" fontAlgn="ctr"/>
                      <a:r>
                        <a:rPr lang="en-US" sz="1400" b="1" i="0" u="none" strike="noStrike" dirty="0">
                          <a:solidFill>
                            <a:srgbClr val="000000"/>
                          </a:solidFill>
                          <a:effectLst/>
                          <a:latin typeface="+mn-lt"/>
                        </a:rPr>
                        <a:t>small negative balance </a:t>
                      </a: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400" b="1" i="0" u="none" strike="noStrike" dirty="0" smtClean="0">
                          <a:solidFill>
                            <a:srgbClr val="000000"/>
                          </a:solidFill>
                          <a:effectLst/>
                          <a:latin typeface="+mn-lt"/>
                        </a:rPr>
                        <a:t>16. MDR-TB/Prevention for MDR TB </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$0</a:t>
                      </a:r>
                    </a:p>
                  </a:txBody>
                  <a:tcPr marL="0" marR="0" marT="0" marB="0" anchor="ctr"/>
                </a:tc>
                <a:tc>
                  <a:txBody>
                    <a:bodyPr/>
                    <a:lstStyle/>
                    <a:p>
                      <a:pPr algn="r" fontAlgn="ctr"/>
                      <a:r>
                        <a:rPr lang="en-US" sz="1400" b="1" i="0" u="none" strike="noStrike" dirty="0">
                          <a:solidFill>
                            <a:srgbClr val="000000"/>
                          </a:solidFill>
                          <a:effectLst/>
                          <a:latin typeface="+mn-lt"/>
                        </a:rPr>
                        <a:t>$0</a:t>
                      </a:r>
                    </a:p>
                  </a:txBody>
                  <a:tcPr marL="0" marR="0" marT="0" marB="0" anchor="ctr"/>
                </a:tc>
                <a:tc>
                  <a:txBody>
                    <a:bodyPr/>
                    <a:lstStyle/>
                    <a:p>
                      <a:pPr algn="r" fontAlgn="ctr"/>
                      <a:r>
                        <a:rPr lang="en-US" sz="1400" b="1" i="0" u="none" strike="noStrike" dirty="0">
                          <a:solidFill>
                            <a:srgbClr val="000000"/>
                          </a:solidFill>
                          <a:effectLst/>
                          <a:latin typeface="+mn-lt"/>
                        </a:rPr>
                        <a:t>$0</a:t>
                      </a:r>
                    </a:p>
                  </a:txBody>
                  <a:tcPr marL="0" marR="0" marT="0" marB="0" anchor="ctr"/>
                </a:tc>
                <a:tc>
                  <a:txBody>
                    <a:bodyPr/>
                    <a:lstStyle/>
                    <a:p>
                      <a:pPr algn="l" fontAlgn="ctr"/>
                      <a:r>
                        <a:rPr lang="en-US" sz="1400" b="1" i="0" u="none" strike="noStrike" dirty="0">
                          <a:solidFill>
                            <a:srgbClr val="000000"/>
                          </a:solidFill>
                          <a:effectLst/>
                          <a:latin typeface="+mn-lt"/>
                        </a:rPr>
                        <a:t>N/A</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14</a:t>
            </a:fld>
            <a:endParaRPr lang="en-US" dirty="0"/>
          </a:p>
        </p:txBody>
      </p:sp>
    </p:spTree>
    <p:extLst>
      <p:ext uri="{BB962C8B-B14F-4D97-AF65-F5344CB8AC3E}">
        <p14:creationId xmlns:p14="http://schemas.microsoft.com/office/powerpoint/2010/main" val="3680298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7686" y="158127"/>
            <a:ext cx="8911687" cy="629655"/>
          </a:xfrm>
        </p:spPr>
        <p:txBody>
          <a:bodyPr>
            <a:normAutofit fontScale="90000"/>
          </a:bodyPr>
          <a:lstStyle/>
          <a:p>
            <a:r>
              <a:rPr lang="en-US" sz="2400" b="1" dirty="0"/>
              <a:t>Budget vs </a:t>
            </a:r>
            <a:r>
              <a:rPr lang="en-US" sz="2400" b="1" dirty="0" smtClean="0"/>
              <a:t>Expenditure for the Reporting Period Jan-Dec 2020_ By Module intervention (6)</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98790898"/>
              </p:ext>
            </p:extLst>
          </p:nvPr>
        </p:nvGraphicFramePr>
        <p:xfrm>
          <a:off x="376168" y="870806"/>
          <a:ext cx="11695858" cy="5923999"/>
        </p:xfrm>
        <a:graphic>
          <a:graphicData uri="http://schemas.openxmlformats.org/drawingml/2006/table">
            <a:tbl>
              <a:tblPr>
                <a:tableStyleId>{5C22544A-7EE6-4342-B048-85BDC9FD1C3A}</a:tableStyleId>
              </a:tblPr>
              <a:tblGrid>
                <a:gridCol w="2161753">
                  <a:extLst>
                    <a:ext uri="{9D8B030D-6E8A-4147-A177-3AD203B41FA5}">
                      <a16:colId xmlns:a16="http://schemas.microsoft.com/office/drawing/2014/main" val="3619125369"/>
                    </a:ext>
                  </a:extLst>
                </a:gridCol>
                <a:gridCol w="1136641">
                  <a:extLst>
                    <a:ext uri="{9D8B030D-6E8A-4147-A177-3AD203B41FA5}">
                      <a16:colId xmlns:a16="http://schemas.microsoft.com/office/drawing/2014/main" val="3546805774"/>
                    </a:ext>
                  </a:extLst>
                </a:gridCol>
                <a:gridCol w="1474397">
                  <a:extLst>
                    <a:ext uri="{9D8B030D-6E8A-4147-A177-3AD203B41FA5}">
                      <a16:colId xmlns:a16="http://schemas.microsoft.com/office/drawing/2014/main" val="1571948647"/>
                    </a:ext>
                  </a:extLst>
                </a:gridCol>
                <a:gridCol w="1207225">
                  <a:extLst>
                    <a:ext uri="{9D8B030D-6E8A-4147-A177-3AD203B41FA5}">
                      <a16:colId xmlns:a16="http://schemas.microsoft.com/office/drawing/2014/main" val="2230605201"/>
                    </a:ext>
                  </a:extLst>
                </a:gridCol>
                <a:gridCol w="1256701">
                  <a:extLst>
                    <a:ext uri="{9D8B030D-6E8A-4147-A177-3AD203B41FA5}">
                      <a16:colId xmlns:a16="http://schemas.microsoft.com/office/drawing/2014/main" val="2886744219"/>
                    </a:ext>
                  </a:extLst>
                </a:gridCol>
                <a:gridCol w="4459141">
                  <a:extLst>
                    <a:ext uri="{9D8B030D-6E8A-4147-A177-3AD203B41FA5}">
                      <a16:colId xmlns:a16="http://schemas.microsoft.com/office/drawing/2014/main" val="3234278176"/>
                    </a:ext>
                  </a:extLst>
                </a:gridCol>
              </a:tblGrid>
              <a:tr h="961659">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1455496">
                <a:tc>
                  <a:txBody>
                    <a:bodyPr/>
                    <a:lstStyle/>
                    <a:p>
                      <a:pPr algn="l" fontAlgn="t"/>
                      <a:r>
                        <a:rPr lang="en-US" sz="1400" b="1" i="0" u="none" strike="noStrike" dirty="0" smtClean="0">
                          <a:solidFill>
                            <a:srgbClr val="000000"/>
                          </a:solidFill>
                          <a:effectLst/>
                          <a:latin typeface="+mn-lt"/>
                        </a:rPr>
                        <a:t>17.RSSH: Procurement and supply chain management systems/Supply Chain infrastructure and development of tools</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$1,166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$1,166</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0.0%</a:t>
                      </a: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MPSC Printing of </a:t>
                      </a:r>
                      <a:r>
                        <a:rPr lang="en-US" sz="1400" b="1" i="0" u="none" strike="noStrike" dirty="0" err="1" smtClean="0">
                          <a:solidFill>
                            <a:srgbClr val="000000"/>
                          </a:solidFill>
                          <a:effectLst/>
                          <a:latin typeface="+mn-lt"/>
                        </a:rPr>
                        <a:t>eLMIS</a:t>
                      </a:r>
                      <a:r>
                        <a:rPr lang="en-US" sz="1400" b="1" i="0" u="none" strike="noStrike" dirty="0" smtClean="0">
                          <a:solidFill>
                            <a:srgbClr val="000000"/>
                          </a:solidFill>
                          <a:effectLst/>
                          <a:latin typeface="+mn-lt"/>
                        </a:rPr>
                        <a:t> Manuals for Training is cancelled since the manual has not been finalized in the implementation period. </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1"/>
                  </a:ext>
                </a:extLst>
              </a:tr>
              <a:tr h="3326849">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18. COVID-19/Risk mitigation for disease programs</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$349,790</a:t>
                      </a:r>
                    </a:p>
                  </a:txBody>
                  <a:tcPr marL="0" marR="0" marT="0" marB="0" anchor="ctr"/>
                </a:tc>
                <a:tc>
                  <a:txBody>
                    <a:bodyPr/>
                    <a:lstStyle/>
                    <a:p>
                      <a:pPr algn="r" fontAlgn="ctr"/>
                      <a:r>
                        <a:rPr lang="en-US" sz="1400" b="1" i="0" u="none" strike="noStrike" dirty="0">
                          <a:solidFill>
                            <a:srgbClr val="000000"/>
                          </a:solidFill>
                          <a:effectLst/>
                          <a:latin typeface="+mn-lt"/>
                        </a:rPr>
                        <a:t>$100,127</a:t>
                      </a:r>
                    </a:p>
                  </a:txBody>
                  <a:tcPr marL="0" marR="0" marT="0" marB="0" anchor="ctr"/>
                </a:tc>
                <a:tc>
                  <a:txBody>
                    <a:bodyPr/>
                    <a:lstStyle/>
                    <a:p>
                      <a:pPr algn="r" fontAlgn="ctr"/>
                      <a:r>
                        <a:rPr lang="en-US" sz="1400" b="1" i="0" u="none" strike="noStrike" dirty="0">
                          <a:solidFill>
                            <a:srgbClr val="000000"/>
                          </a:solidFill>
                          <a:effectLst/>
                          <a:latin typeface="+mn-lt"/>
                        </a:rPr>
                        <a:t>$249,663</a:t>
                      </a:r>
                    </a:p>
                  </a:txBody>
                  <a:tcPr marL="0" marR="0" marT="0" marB="0" anchor="ctr"/>
                </a:tc>
                <a:tc>
                  <a:txBody>
                    <a:bodyPr/>
                    <a:lstStyle/>
                    <a:p>
                      <a:pPr algn="r" fontAlgn="ctr"/>
                      <a:r>
                        <a:rPr lang="en-US" sz="1400" b="1" i="0" u="none" strike="noStrike" dirty="0">
                          <a:solidFill>
                            <a:srgbClr val="000000"/>
                          </a:solidFill>
                          <a:effectLst/>
                          <a:latin typeface="+mn-lt"/>
                        </a:rPr>
                        <a:t>28.6%</a:t>
                      </a:r>
                    </a:p>
                  </a:txBody>
                  <a:tcPr marL="0" marR="0" marT="0" marB="0" anchor="ctr"/>
                </a:tc>
                <a:tc>
                  <a:txBody>
                    <a:bodyPr/>
                    <a:lstStyle/>
                    <a:p>
                      <a:pPr algn="l" fontAlgn="ctr"/>
                      <a:r>
                        <a:rPr lang="en-US" sz="1300" b="1" i="0" u="none" strike="noStrike" dirty="0">
                          <a:solidFill>
                            <a:srgbClr val="000000"/>
                          </a:solidFill>
                          <a:effectLst/>
                          <a:latin typeface="+mn-lt"/>
                        </a:rPr>
                        <a:t>The balance includes:</a:t>
                      </a:r>
                      <a:br>
                        <a:rPr lang="en-US" sz="1300" b="1" i="0" u="none" strike="noStrike" dirty="0">
                          <a:solidFill>
                            <a:srgbClr val="000000"/>
                          </a:solidFill>
                          <a:effectLst/>
                          <a:latin typeface="+mn-lt"/>
                        </a:rPr>
                      </a:br>
                      <a:r>
                        <a:rPr lang="en-US" sz="1300" b="1" i="0" u="none" strike="noStrike" dirty="0">
                          <a:solidFill>
                            <a:srgbClr val="000000"/>
                          </a:solidFill>
                          <a:effectLst/>
                          <a:latin typeface="+mn-lt"/>
                        </a:rPr>
                        <a:t>-  NTC $110k_ financial obligation for local procuring Monitor and Ventilator for ICU bed (bl#237) and </a:t>
                      </a:r>
                      <a:r>
                        <a:rPr lang="en-US" sz="1300" b="1" i="0" u="none" strike="noStrike" dirty="0" err="1">
                          <a:solidFill>
                            <a:srgbClr val="000000"/>
                          </a:solidFill>
                          <a:effectLst/>
                          <a:latin typeface="+mn-lt"/>
                        </a:rPr>
                        <a:t>QIAamp</a:t>
                      </a:r>
                      <a:r>
                        <a:rPr lang="en-US" sz="1300" b="1" i="0" u="none" strike="noStrike" dirty="0">
                          <a:solidFill>
                            <a:srgbClr val="000000"/>
                          </a:solidFill>
                          <a:effectLst/>
                          <a:latin typeface="+mn-lt"/>
                        </a:rPr>
                        <a:t> viral RNA Mini Kit (bl#240) , which are now under process;</a:t>
                      </a:r>
                      <a:br>
                        <a:rPr lang="en-US" sz="1300" b="1" i="0" u="none" strike="noStrike" dirty="0">
                          <a:solidFill>
                            <a:srgbClr val="000000"/>
                          </a:solidFill>
                          <a:effectLst/>
                          <a:latin typeface="+mn-lt"/>
                        </a:rPr>
                      </a:br>
                      <a:r>
                        <a:rPr lang="en-US" sz="1300" b="1" i="0" u="none" strike="noStrike" dirty="0">
                          <a:solidFill>
                            <a:srgbClr val="000000"/>
                          </a:solidFill>
                          <a:effectLst/>
                          <a:latin typeface="+mn-lt"/>
                        </a:rPr>
                        <a:t>- NTC $52.8k_carry over for trainings on </a:t>
                      </a:r>
                      <a:r>
                        <a:rPr lang="en-US" sz="1300" b="1" i="0" u="none" strike="noStrike" dirty="0" err="1">
                          <a:solidFill>
                            <a:srgbClr val="000000"/>
                          </a:solidFill>
                          <a:effectLst/>
                          <a:latin typeface="+mn-lt"/>
                        </a:rPr>
                        <a:t>Xpert</a:t>
                      </a:r>
                      <a:r>
                        <a:rPr lang="en-US" sz="1300" b="1" i="0" u="none" strike="noStrike" dirty="0">
                          <a:solidFill>
                            <a:srgbClr val="000000"/>
                          </a:solidFill>
                          <a:effectLst/>
                          <a:latin typeface="+mn-lt"/>
                        </a:rPr>
                        <a:t> - Training (</a:t>
                      </a:r>
                      <a:r>
                        <a:rPr lang="en-US" sz="1300" b="1" i="0" u="none" strike="noStrike" dirty="0" err="1">
                          <a:solidFill>
                            <a:srgbClr val="000000"/>
                          </a:solidFill>
                          <a:effectLst/>
                          <a:latin typeface="+mn-lt"/>
                        </a:rPr>
                        <a:t>bl</a:t>
                      </a:r>
                      <a:r>
                        <a:rPr lang="en-US" sz="1300" b="1" i="0" u="none" strike="noStrike" dirty="0">
                          <a:solidFill>
                            <a:srgbClr val="000000"/>
                          </a:solidFill>
                          <a:effectLst/>
                          <a:latin typeface="+mn-lt"/>
                        </a:rPr>
                        <a:t># 235) and </a:t>
                      </a:r>
                      <a:r>
                        <a:rPr lang="en-US" sz="1300" b="1" i="0" u="none" strike="noStrike" dirty="0" err="1">
                          <a:solidFill>
                            <a:srgbClr val="000000"/>
                          </a:solidFill>
                          <a:effectLst/>
                          <a:latin typeface="+mn-lt"/>
                        </a:rPr>
                        <a:t>Xpert</a:t>
                      </a:r>
                      <a:r>
                        <a:rPr lang="en-US" sz="1300" b="1" i="0" u="none" strike="noStrike" dirty="0">
                          <a:solidFill>
                            <a:srgbClr val="000000"/>
                          </a:solidFill>
                          <a:effectLst/>
                          <a:latin typeface="+mn-lt"/>
                        </a:rPr>
                        <a:t> - Monitoring and supervision visits (bl#240). </a:t>
                      </a:r>
                      <a:br>
                        <a:rPr lang="en-US" sz="1300" b="1" i="0" u="none" strike="noStrike" dirty="0">
                          <a:solidFill>
                            <a:srgbClr val="000000"/>
                          </a:solidFill>
                          <a:effectLst/>
                          <a:latin typeface="+mn-lt"/>
                        </a:rPr>
                      </a:br>
                      <a:r>
                        <a:rPr lang="en-US" sz="1300" b="1" i="0" u="none" strike="noStrike" dirty="0">
                          <a:solidFill>
                            <a:srgbClr val="000000"/>
                          </a:solidFill>
                          <a:effectLst/>
                          <a:latin typeface="+mn-lt"/>
                        </a:rPr>
                        <a:t>If added this amount, the expenditure rate of this line will reach 75%. The reaming (25%)/saving relates mainly to the </a:t>
                      </a:r>
                      <a:r>
                        <a:rPr lang="en-US" sz="1300" b="1" i="0" u="none" strike="noStrike" dirty="0" err="1">
                          <a:solidFill>
                            <a:srgbClr val="000000"/>
                          </a:solidFill>
                          <a:effectLst/>
                          <a:latin typeface="+mn-lt"/>
                        </a:rPr>
                        <a:t>Xpert</a:t>
                      </a:r>
                      <a:r>
                        <a:rPr lang="en-US" sz="1300" b="1" i="0" u="none" strike="noStrike" dirty="0">
                          <a:solidFill>
                            <a:srgbClr val="000000"/>
                          </a:solidFill>
                          <a:effectLst/>
                          <a:latin typeface="+mn-lt"/>
                        </a:rPr>
                        <a:t> Xpress SARS-CoV-2 cartridges (bl#233&amp;234) were not fully procured as planned 1000 test kits, but only 376 kits were procured in the reporting period, 503 test kits of the remaining have been moved and procured under HIV grant budget</a:t>
                      </a:r>
                      <a:br>
                        <a:rPr lang="en-US" sz="1300" b="1" i="0" u="none" strike="noStrike" dirty="0">
                          <a:solidFill>
                            <a:srgbClr val="000000"/>
                          </a:solidFill>
                          <a:effectLst/>
                          <a:latin typeface="+mn-lt"/>
                        </a:rPr>
                      </a:br>
                      <a:endParaRPr lang="en-US" sz="13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15</a:t>
            </a:fld>
            <a:endParaRPr lang="en-US" dirty="0"/>
          </a:p>
        </p:txBody>
      </p:sp>
    </p:spTree>
    <p:extLst>
      <p:ext uri="{BB962C8B-B14F-4D97-AF65-F5344CB8AC3E}">
        <p14:creationId xmlns:p14="http://schemas.microsoft.com/office/powerpoint/2010/main" val="36496402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Module intervention (6)</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7022793"/>
              </p:ext>
            </p:extLst>
          </p:nvPr>
        </p:nvGraphicFramePr>
        <p:xfrm>
          <a:off x="599906" y="1590652"/>
          <a:ext cx="11497732" cy="4022208"/>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214663">
                  <a:extLst>
                    <a:ext uri="{9D8B030D-6E8A-4147-A177-3AD203B41FA5}">
                      <a16:colId xmlns:a16="http://schemas.microsoft.com/office/drawing/2014/main" val="3546805774"/>
                    </a:ext>
                  </a:extLst>
                </a:gridCol>
                <a:gridCol w="1449421">
                  <a:extLst>
                    <a:ext uri="{9D8B030D-6E8A-4147-A177-3AD203B41FA5}">
                      <a16:colId xmlns:a16="http://schemas.microsoft.com/office/drawing/2014/main" val="1571948647"/>
                    </a:ext>
                  </a:extLst>
                </a:gridCol>
                <a:gridCol w="1186775">
                  <a:extLst>
                    <a:ext uri="{9D8B030D-6E8A-4147-A177-3AD203B41FA5}">
                      <a16:colId xmlns:a16="http://schemas.microsoft.com/office/drawing/2014/main" val="2230605201"/>
                    </a:ext>
                  </a:extLst>
                </a:gridCol>
                <a:gridCol w="1254868">
                  <a:extLst>
                    <a:ext uri="{9D8B030D-6E8A-4147-A177-3AD203B41FA5}">
                      <a16:colId xmlns:a16="http://schemas.microsoft.com/office/drawing/2014/main" val="2886744219"/>
                    </a:ext>
                  </a:extLst>
                </a:gridCol>
                <a:gridCol w="4266872">
                  <a:extLst>
                    <a:ext uri="{9D8B030D-6E8A-4147-A177-3AD203B41FA5}">
                      <a16:colId xmlns:a16="http://schemas.microsoft.com/office/drawing/2014/main" val="3234278176"/>
                    </a:ext>
                  </a:extLst>
                </a:gridCol>
              </a:tblGrid>
              <a:tr h="1396294">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1932254">
                <a:tc>
                  <a:txBody>
                    <a:bodyPr/>
                    <a:lstStyle/>
                    <a:p>
                      <a:pPr algn="l" fontAlgn="t"/>
                      <a:r>
                        <a:rPr lang="en-US" sz="1400" b="1" i="0" u="none" strike="noStrike" dirty="0" smtClean="0">
                          <a:solidFill>
                            <a:srgbClr val="000000"/>
                          </a:solidFill>
                          <a:effectLst/>
                          <a:latin typeface="+mn-lt"/>
                        </a:rPr>
                        <a:t>19. COVID-19/</a:t>
                      </a:r>
                      <a:r>
                        <a:rPr lang="en-US" sz="1400" b="1" i="0" u="none" strike="noStrike" dirty="0" err="1" smtClean="0">
                          <a:solidFill>
                            <a:srgbClr val="000000"/>
                          </a:solidFill>
                          <a:effectLst/>
                          <a:latin typeface="+mn-lt"/>
                        </a:rPr>
                        <a:t>Covid</a:t>
                      </a:r>
                      <a:r>
                        <a:rPr lang="en-US" sz="1400" b="1" i="0" u="none" strike="noStrike" dirty="0" smtClean="0">
                          <a:solidFill>
                            <a:srgbClr val="000000"/>
                          </a:solidFill>
                          <a:effectLst/>
                          <a:latin typeface="+mn-lt"/>
                        </a:rPr>
                        <a:t> 19 Control and containment including health system strengthening</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$54,600</a:t>
                      </a:r>
                    </a:p>
                  </a:txBody>
                  <a:tcPr marL="0" marR="0" marT="0" marB="0" anchor="ctr"/>
                </a:tc>
                <a:tc>
                  <a:txBody>
                    <a:bodyPr/>
                    <a:lstStyle/>
                    <a:p>
                      <a:pPr algn="r" fontAlgn="ctr"/>
                      <a:r>
                        <a:rPr lang="en-US" sz="1400" b="1" i="0" u="none" strike="noStrike" dirty="0">
                          <a:solidFill>
                            <a:srgbClr val="000000"/>
                          </a:solidFill>
                          <a:effectLst/>
                          <a:latin typeface="+mn-lt"/>
                        </a:rPr>
                        <a:t>$0</a:t>
                      </a:r>
                    </a:p>
                  </a:txBody>
                  <a:tcPr marL="0" marR="0" marT="0" marB="0" anchor="ctr"/>
                </a:tc>
                <a:tc>
                  <a:txBody>
                    <a:bodyPr/>
                    <a:lstStyle/>
                    <a:p>
                      <a:pPr algn="r" fontAlgn="ctr"/>
                      <a:r>
                        <a:rPr lang="en-US" sz="1400" b="1" i="0" u="none" strike="noStrike" dirty="0">
                          <a:solidFill>
                            <a:srgbClr val="000000"/>
                          </a:solidFill>
                          <a:effectLst/>
                          <a:latin typeface="+mn-lt"/>
                        </a:rPr>
                        <a:t>$54,600</a:t>
                      </a:r>
                    </a:p>
                  </a:txBody>
                  <a:tcPr marL="0" marR="0" marT="0" marB="0" anchor="ctr"/>
                </a:tc>
                <a:tc>
                  <a:txBody>
                    <a:bodyPr/>
                    <a:lstStyle/>
                    <a:p>
                      <a:pPr algn="r" fontAlgn="ctr"/>
                      <a:r>
                        <a:rPr lang="en-US" sz="1400" b="1" i="0" u="none" strike="noStrike" dirty="0">
                          <a:solidFill>
                            <a:srgbClr val="000000"/>
                          </a:solidFill>
                          <a:effectLst/>
                          <a:latin typeface="+mn-lt"/>
                        </a:rPr>
                        <a:t>0.0%</a:t>
                      </a:r>
                    </a:p>
                  </a:txBody>
                  <a:tcPr marL="0" marR="0" marT="0" marB="0" anchor="ctr"/>
                </a:tc>
                <a:tc>
                  <a:txBody>
                    <a:bodyPr/>
                    <a:lstStyle/>
                    <a:p>
                      <a:pPr algn="l" fontAlgn="ctr"/>
                      <a:r>
                        <a:rPr lang="en-US" sz="1400" b="1" i="0" u="none" strike="noStrike" dirty="0">
                          <a:solidFill>
                            <a:srgbClr val="000000"/>
                          </a:solidFill>
                          <a:effectLst/>
                          <a:latin typeface="+mn-lt"/>
                        </a:rPr>
                        <a:t>The balance includes $22.6k a financial obligation reported in the reporting period for ongoing procurement of Covid health commodities (Surgical mask bl#238). The remaining is saving, that is due to the lower costs comparing to the initial budget and unspent PSM cost since a local procurement does not present PSM cost separately, but included in unit price.</a:t>
                      </a:r>
                    </a:p>
                  </a:txBody>
                  <a:tcPr marL="0" marR="0" marT="0" marB="0" anchor="ctr"/>
                </a:tc>
                <a:extLst>
                  <a:ext uri="{0D108BD9-81ED-4DB2-BD59-A6C34878D82A}">
                    <a16:rowId xmlns:a16="http://schemas.microsoft.com/office/drawing/2014/main" val="2067476982"/>
                  </a:ext>
                </a:extLst>
              </a:tr>
              <a:tr h="241532">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l"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3375751536"/>
                  </a:ext>
                </a:extLst>
              </a:tr>
              <a:tr h="452128">
                <a:tc>
                  <a:txBody>
                    <a:bodyPr/>
                    <a:lstStyle/>
                    <a:p>
                      <a:pPr algn="l" fontAlgn="ctr"/>
                      <a:r>
                        <a:rPr lang="en-US" sz="1400" b="1" i="0" u="none" strike="noStrike" dirty="0" smtClean="0">
                          <a:solidFill>
                            <a:srgbClr val="000000"/>
                          </a:solidFill>
                          <a:effectLst/>
                          <a:latin typeface="+mn-lt"/>
                        </a:rPr>
                        <a:t>Grand total </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a:solidFill>
                            <a:srgbClr val="000000"/>
                          </a:solidFill>
                          <a:effectLst/>
                          <a:latin typeface="+mn-lt"/>
                        </a:rPr>
                        <a:t>$3,879,168</a:t>
                      </a:r>
                    </a:p>
                  </a:txBody>
                  <a:tcPr marL="0" marR="0" marT="0" marB="0" anchor="ctr"/>
                </a:tc>
                <a:tc>
                  <a:txBody>
                    <a:bodyPr/>
                    <a:lstStyle/>
                    <a:p>
                      <a:pPr algn="r" fontAlgn="ctr"/>
                      <a:r>
                        <a:rPr lang="en-US" sz="1400" b="1" i="0" u="none" strike="noStrike" dirty="0">
                          <a:solidFill>
                            <a:srgbClr val="000000"/>
                          </a:solidFill>
                          <a:effectLst/>
                          <a:latin typeface="+mn-lt"/>
                        </a:rPr>
                        <a:t>$3,195,863</a:t>
                      </a:r>
                    </a:p>
                  </a:txBody>
                  <a:tcPr marL="0" marR="0" marT="0" marB="0" anchor="ctr"/>
                </a:tc>
                <a:tc>
                  <a:txBody>
                    <a:bodyPr/>
                    <a:lstStyle/>
                    <a:p>
                      <a:pPr algn="r" fontAlgn="ctr"/>
                      <a:r>
                        <a:rPr lang="en-US" sz="1400" b="1" i="0" u="none" strike="noStrike" dirty="0">
                          <a:solidFill>
                            <a:srgbClr val="000000"/>
                          </a:solidFill>
                          <a:effectLst/>
                          <a:latin typeface="+mn-lt"/>
                        </a:rPr>
                        <a:t>$683,304</a:t>
                      </a:r>
                    </a:p>
                  </a:txBody>
                  <a:tcPr marL="0" marR="0" marT="0" marB="0" anchor="ctr"/>
                </a:tc>
                <a:tc>
                  <a:txBody>
                    <a:bodyPr/>
                    <a:lstStyle/>
                    <a:p>
                      <a:pPr algn="r" fontAlgn="ctr"/>
                      <a:r>
                        <a:rPr lang="en-US" sz="1400" b="1" i="0" u="none" strike="noStrike" dirty="0">
                          <a:solidFill>
                            <a:srgbClr val="000000"/>
                          </a:solidFill>
                          <a:effectLst/>
                          <a:latin typeface="+mn-lt"/>
                        </a:rPr>
                        <a:t>82.4%</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16</a:t>
            </a:fld>
            <a:endParaRPr lang="en-US" dirty="0"/>
          </a:p>
        </p:txBody>
      </p:sp>
    </p:spTree>
    <p:extLst>
      <p:ext uri="{BB962C8B-B14F-4D97-AF65-F5344CB8AC3E}">
        <p14:creationId xmlns:p14="http://schemas.microsoft.com/office/powerpoint/2010/main" val="9221410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Implementing Entity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42509189"/>
              </p:ext>
            </p:extLst>
          </p:nvPr>
        </p:nvGraphicFramePr>
        <p:xfrm>
          <a:off x="544748" y="1152907"/>
          <a:ext cx="11484795" cy="5439673"/>
        </p:xfrm>
        <a:graphic>
          <a:graphicData uri="http://schemas.openxmlformats.org/drawingml/2006/table">
            <a:tbl>
              <a:tblPr>
                <a:tableStyleId>{5C22544A-7EE6-4342-B048-85BDC9FD1C3A}</a:tableStyleId>
              </a:tblPr>
              <a:tblGrid>
                <a:gridCol w="2112196">
                  <a:extLst>
                    <a:ext uri="{9D8B030D-6E8A-4147-A177-3AD203B41FA5}">
                      <a16:colId xmlns:a16="http://schemas.microsoft.com/office/drawing/2014/main" val="3619125369"/>
                    </a:ext>
                  </a:extLst>
                </a:gridCol>
                <a:gridCol w="1166025">
                  <a:extLst>
                    <a:ext uri="{9D8B030D-6E8A-4147-A177-3AD203B41FA5}">
                      <a16:colId xmlns:a16="http://schemas.microsoft.com/office/drawing/2014/main" val="3546805774"/>
                    </a:ext>
                  </a:extLst>
                </a:gridCol>
                <a:gridCol w="1459149">
                  <a:extLst>
                    <a:ext uri="{9D8B030D-6E8A-4147-A177-3AD203B41FA5}">
                      <a16:colId xmlns:a16="http://schemas.microsoft.com/office/drawing/2014/main" val="1571948647"/>
                    </a:ext>
                  </a:extLst>
                </a:gridCol>
                <a:gridCol w="1167319">
                  <a:extLst>
                    <a:ext uri="{9D8B030D-6E8A-4147-A177-3AD203B41FA5}">
                      <a16:colId xmlns:a16="http://schemas.microsoft.com/office/drawing/2014/main" val="2230605201"/>
                    </a:ext>
                  </a:extLst>
                </a:gridCol>
                <a:gridCol w="1215958">
                  <a:extLst>
                    <a:ext uri="{9D8B030D-6E8A-4147-A177-3AD203B41FA5}">
                      <a16:colId xmlns:a16="http://schemas.microsoft.com/office/drawing/2014/main" val="2886744219"/>
                    </a:ext>
                  </a:extLst>
                </a:gridCol>
                <a:gridCol w="4364148">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The </a:t>
                      </a:r>
                      <a:r>
                        <a:rPr lang="en-US" sz="1400" b="1" i="0" u="none" strike="noStrike" dirty="0">
                          <a:solidFill>
                            <a:srgbClr val="000000"/>
                          </a:solidFill>
                          <a:effectLst/>
                          <a:latin typeface="+mn-lt"/>
                        </a:rPr>
                        <a:t>National Tuberculosis Center</a:t>
                      </a:r>
                    </a:p>
                  </a:txBody>
                  <a:tcPr marL="0" marR="0" marT="0" marB="0"/>
                </a:tc>
                <a:tc>
                  <a:txBody>
                    <a:bodyPr/>
                    <a:lstStyle/>
                    <a:p>
                      <a:pPr algn="r" fontAlgn="ctr"/>
                      <a:r>
                        <a:rPr lang="en-US" sz="1400" b="1" i="0" u="none" strike="noStrike" dirty="0">
                          <a:solidFill>
                            <a:srgbClr val="000000"/>
                          </a:solidFill>
                          <a:effectLst/>
                          <a:latin typeface="+mn-lt"/>
                        </a:rPr>
                        <a:t>$3,068,058</a:t>
                      </a:r>
                    </a:p>
                  </a:txBody>
                  <a:tcPr marL="0" marR="0" marT="0" marB="0" anchor="ctr"/>
                </a:tc>
                <a:tc>
                  <a:txBody>
                    <a:bodyPr/>
                    <a:lstStyle/>
                    <a:p>
                      <a:pPr algn="r" fontAlgn="ctr"/>
                      <a:r>
                        <a:rPr lang="en-US" sz="1400" b="1" i="0" u="none" strike="noStrike" dirty="0">
                          <a:solidFill>
                            <a:srgbClr val="000000"/>
                          </a:solidFill>
                          <a:effectLst/>
                          <a:latin typeface="+mn-lt"/>
                        </a:rPr>
                        <a:t>$2,492,589</a:t>
                      </a:r>
                    </a:p>
                  </a:txBody>
                  <a:tcPr marL="0" marR="0" marT="0" marB="0" anchor="ctr"/>
                </a:tc>
                <a:tc>
                  <a:txBody>
                    <a:bodyPr/>
                    <a:lstStyle/>
                    <a:p>
                      <a:pPr algn="r" fontAlgn="ctr"/>
                      <a:r>
                        <a:rPr lang="en-US" sz="1400" b="1" i="0" u="none" strike="noStrike" dirty="0">
                          <a:solidFill>
                            <a:srgbClr val="000000"/>
                          </a:solidFill>
                          <a:effectLst/>
                          <a:latin typeface="+mn-lt"/>
                        </a:rPr>
                        <a:t>$575,470</a:t>
                      </a:r>
                    </a:p>
                  </a:txBody>
                  <a:tcPr marL="0" marR="0" marT="0" marB="0" anchor="ctr"/>
                </a:tc>
                <a:tc>
                  <a:txBody>
                    <a:bodyPr/>
                    <a:lstStyle/>
                    <a:p>
                      <a:pPr algn="r" fontAlgn="ctr"/>
                      <a:r>
                        <a:rPr lang="en-US" sz="1400" b="1" i="0" u="none" strike="noStrike" dirty="0">
                          <a:solidFill>
                            <a:srgbClr val="000000"/>
                          </a:solidFill>
                          <a:effectLst/>
                          <a:latin typeface="+mn-lt"/>
                        </a:rPr>
                        <a:t>81.2%</a:t>
                      </a:r>
                    </a:p>
                  </a:txBody>
                  <a:tcPr marL="0" marR="0" marT="0" marB="0" anchor="ctr"/>
                </a:tc>
                <a:tc>
                  <a:txBody>
                    <a:bodyPr/>
                    <a:lstStyle/>
                    <a:p>
                      <a:pPr algn="l" fontAlgn="ctr"/>
                      <a:r>
                        <a:rPr lang="en-US" sz="1200" b="1" i="0" u="none" strike="noStrike" dirty="0">
                          <a:solidFill>
                            <a:srgbClr val="000000"/>
                          </a:solidFill>
                          <a:effectLst/>
                          <a:latin typeface="+mn-lt"/>
                        </a:rPr>
                        <a:t>Of the balance, </a:t>
                      </a:r>
                      <a:br>
                        <a:rPr lang="en-US" sz="1200" b="1" i="0" u="none" strike="noStrike" dirty="0">
                          <a:solidFill>
                            <a:srgbClr val="000000"/>
                          </a:solidFill>
                          <a:effectLst/>
                          <a:latin typeface="+mn-lt"/>
                        </a:rPr>
                      </a:br>
                      <a:r>
                        <a:rPr lang="en-US" sz="1200" b="1" i="0" u="none" strike="noStrike" dirty="0">
                          <a:solidFill>
                            <a:srgbClr val="000000"/>
                          </a:solidFill>
                          <a:effectLst/>
                          <a:latin typeface="+mn-lt"/>
                        </a:rPr>
                        <a:t>- NTC has a financial obligation amounting to $265.5k for ongoing activity implementations and procurements. Those include as follows:</a:t>
                      </a:r>
                      <a:br>
                        <a:rPr lang="en-US" sz="1200" b="1" i="0" u="none" strike="noStrike" dirty="0">
                          <a:solidFill>
                            <a:srgbClr val="000000"/>
                          </a:solidFill>
                          <a:effectLst/>
                          <a:latin typeface="+mn-lt"/>
                        </a:rPr>
                      </a:br>
                      <a:r>
                        <a:rPr lang="en-US" sz="1200" b="1" i="0" u="none" strike="noStrike" dirty="0">
                          <a:solidFill>
                            <a:srgbClr val="000000"/>
                          </a:solidFill>
                          <a:effectLst/>
                          <a:latin typeface="+mn-lt"/>
                        </a:rPr>
                        <a:t>i) $132.5k- for activities budgeted under Covid 19 (Covid Flexibility budget, bl#237,238 &amp;240);</a:t>
                      </a:r>
                      <a:br>
                        <a:rPr lang="en-US" sz="1200" b="1" i="0" u="none" strike="noStrike" dirty="0">
                          <a:solidFill>
                            <a:srgbClr val="000000"/>
                          </a:solidFill>
                          <a:effectLst/>
                          <a:latin typeface="+mn-lt"/>
                        </a:rPr>
                      </a:br>
                      <a:r>
                        <a:rPr lang="en-US" sz="1200" b="1" i="0" u="none" strike="noStrike" dirty="0">
                          <a:solidFill>
                            <a:srgbClr val="000000"/>
                          </a:solidFill>
                          <a:effectLst/>
                          <a:latin typeface="+mn-lt"/>
                        </a:rPr>
                        <a:t>ii) 132.9k- for non Covid activities (bl#53, 209, 227, 231, 232, 243 and 244).</a:t>
                      </a:r>
                      <a:br>
                        <a:rPr lang="en-US" sz="1200" b="1" i="0" u="none" strike="noStrike" dirty="0">
                          <a:solidFill>
                            <a:srgbClr val="000000"/>
                          </a:solidFill>
                          <a:effectLst/>
                          <a:latin typeface="+mn-lt"/>
                        </a:rPr>
                      </a:br>
                      <a:r>
                        <a:rPr lang="en-US" sz="1200" b="1" i="0" u="none" strike="noStrike" dirty="0">
                          <a:solidFill>
                            <a:srgbClr val="000000"/>
                          </a:solidFill>
                          <a:effectLst/>
                          <a:latin typeface="+mn-lt"/>
                        </a:rPr>
                        <a:t>- NTC carried over activities $63.1k includes $52.8k for Covid activities (bl#235&amp;236) and $10.3k non </a:t>
                      </a:r>
                      <a:r>
                        <a:rPr lang="en-US" sz="1200" b="1" i="0" u="none" strike="noStrike" dirty="0" err="1">
                          <a:solidFill>
                            <a:srgbClr val="000000"/>
                          </a:solidFill>
                          <a:effectLst/>
                          <a:latin typeface="+mn-lt"/>
                        </a:rPr>
                        <a:t>covid</a:t>
                      </a:r>
                      <a:r>
                        <a:rPr lang="en-US" sz="1200" b="1" i="0" u="none" strike="noStrike" dirty="0">
                          <a:solidFill>
                            <a:srgbClr val="000000"/>
                          </a:solidFill>
                          <a:effectLst/>
                          <a:latin typeface="+mn-lt"/>
                        </a:rPr>
                        <a:t> activities or grant closure budget approved for some staff extension Jan-Mar 2021.</a:t>
                      </a:r>
                      <a:br>
                        <a:rPr lang="en-US" sz="1200" b="1" i="0" u="none" strike="noStrike" dirty="0">
                          <a:solidFill>
                            <a:srgbClr val="000000"/>
                          </a:solidFill>
                          <a:effectLst/>
                          <a:latin typeface="+mn-lt"/>
                        </a:rPr>
                      </a:br>
                      <a:r>
                        <a:rPr lang="en-US" sz="1200" b="1" i="0" u="none" strike="noStrike" dirty="0">
                          <a:solidFill>
                            <a:srgbClr val="000000"/>
                          </a:solidFill>
                          <a:effectLst/>
                          <a:latin typeface="+mn-lt"/>
                        </a:rPr>
                        <a:t>If added up these amounts, the total expenditure rate will reach 92%.</a:t>
                      </a:r>
                      <a:br>
                        <a:rPr lang="en-US" sz="1200" b="1" i="0" u="none" strike="noStrike" dirty="0">
                          <a:solidFill>
                            <a:srgbClr val="000000"/>
                          </a:solidFill>
                          <a:effectLst/>
                          <a:latin typeface="+mn-lt"/>
                        </a:rPr>
                      </a:br>
                      <a:r>
                        <a:rPr lang="en-US" sz="1200" b="1" i="0" u="none" strike="noStrike" dirty="0">
                          <a:solidFill>
                            <a:srgbClr val="000000"/>
                          </a:solidFill>
                          <a:effectLst/>
                          <a:latin typeface="+mn-lt"/>
                        </a:rPr>
                        <a:t>- the major savings come from the </a:t>
                      </a:r>
                      <a:r>
                        <a:rPr lang="en-US" sz="1200" b="1" i="0" u="none" strike="noStrike" dirty="0" err="1">
                          <a:solidFill>
                            <a:srgbClr val="000000"/>
                          </a:solidFill>
                          <a:effectLst/>
                          <a:latin typeface="+mn-lt"/>
                        </a:rPr>
                        <a:t>Xpert</a:t>
                      </a:r>
                      <a:r>
                        <a:rPr lang="en-US" sz="1200" b="1" i="0" u="none" strike="noStrike" dirty="0">
                          <a:solidFill>
                            <a:srgbClr val="000000"/>
                          </a:solidFill>
                          <a:effectLst/>
                          <a:latin typeface="+mn-lt"/>
                        </a:rPr>
                        <a:t> Xpress SARS-CoV-2 cartridges (bl#233&amp;234) were not fully procured as planned 1000 test kits, but only 376 kits were procured in the reporting period; lower cost of some health products and equipment comparing to the initial budget, underspending for MDR TB patients (cases based), some activities were not fully implemented during </a:t>
                      </a:r>
                      <a:r>
                        <a:rPr lang="en-US" sz="1200" b="1" i="0" u="none" strike="noStrike" dirty="0" err="1">
                          <a:solidFill>
                            <a:srgbClr val="000000"/>
                          </a:solidFill>
                          <a:effectLst/>
                          <a:latin typeface="+mn-lt"/>
                        </a:rPr>
                        <a:t>covid</a:t>
                      </a:r>
                      <a:r>
                        <a:rPr lang="en-US" sz="1200" b="1" i="0" u="none" strike="noStrike" dirty="0">
                          <a:solidFill>
                            <a:srgbClr val="000000"/>
                          </a:solidFill>
                          <a:effectLst/>
                          <a:latin typeface="+mn-lt"/>
                        </a:rPr>
                        <a:t> affected months especially AFC activities and etc.</a:t>
                      </a:r>
                      <a:br>
                        <a:rPr lang="en-US" sz="1200" b="1" i="0" u="none" strike="noStrike" dirty="0">
                          <a:solidFill>
                            <a:srgbClr val="000000"/>
                          </a:solidFill>
                          <a:effectLst/>
                          <a:latin typeface="+mn-lt"/>
                        </a:rPr>
                      </a:br>
                      <a:endParaRPr lang="en-US" sz="12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17</a:t>
            </a:fld>
            <a:endParaRPr lang="en-US" dirty="0"/>
          </a:p>
        </p:txBody>
      </p:sp>
    </p:spTree>
    <p:extLst>
      <p:ext uri="{BB962C8B-B14F-4D97-AF65-F5344CB8AC3E}">
        <p14:creationId xmlns:p14="http://schemas.microsoft.com/office/powerpoint/2010/main" val="37342823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Implementing Entity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29993261"/>
              </p:ext>
            </p:extLst>
          </p:nvPr>
        </p:nvGraphicFramePr>
        <p:xfrm>
          <a:off x="486383" y="1152907"/>
          <a:ext cx="11543161" cy="4957440"/>
        </p:xfrm>
        <a:graphic>
          <a:graphicData uri="http://schemas.openxmlformats.org/drawingml/2006/table">
            <a:tbl>
              <a:tblPr>
                <a:tableStyleId>{5C22544A-7EE6-4342-B048-85BDC9FD1C3A}</a:tableStyleId>
              </a:tblPr>
              <a:tblGrid>
                <a:gridCol w="2170562">
                  <a:extLst>
                    <a:ext uri="{9D8B030D-6E8A-4147-A177-3AD203B41FA5}">
                      <a16:colId xmlns:a16="http://schemas.microsoft.com/office/drawing/2014/main" val="3619125369"/>
                    </a:ext>
                  </a:extLst>
                </a:gridCol>
                <a:gridCol w="1117387">
                  <a:extLst>
                    <a:ext uri="{9D8B030D-6E8A-4147-A177-3AD203B41FA5}">
                      <a16:colId xmlns:a16="http://schemas.microsoft.com/office/drawing/2014/main" val="3546805774"/>
                    </a:ext>
                  </a:extLst>
                </a:gridCol>
                <a:gridCol w="1429966">
                  <a:extLst>
                    <a:ext uri="{9D8B030D-6E8A-4147-A177-3AD203B41FA5}">
                      <a16:colId xmlns:a16="http://schemas.microsoft.com/office/drawing/2014/main" val="1571948647"/>
                    </a:ext>
                  </a:extLst>
                </a:gridCol>
                <a:gridCol w="1147864">
                  <a:extLst>
                    <a:ext uri="{9D8B030D-6E8A-4147-A177-3AD203B41FA5}">
                      <a16:colId xmlns:a16="http://schemas.microsoft.com/office/drawing/2014/main" val="2230605201"/>
                    </a:ext>
                  </a:extLst>
                </a:gridCol>
                <a:gridCol w="1099225">
                  <a:extLst>
                    <a:ext uri="{9D8B030D-6E8A-4147-A177-3AD203B41FA5}">
                      <a16:colId xmlns:a16="http://schemas.microsoft.com/office/drawing/2014/main" val="2886744219"/>
                    </a:ext>
                  </a:extLst>
                </a:gridCol>
                <a:gridCol w="4578157">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fr-FR" sz="1400" b="1" i="0" u="none" strike="noStrike" dirty="0">
                          <a:solidFill>
                            <a:srgbClr val="000000"/>
                          </a:solidFill>
                          <a:effectLst/>
                          <a:latin typeface="+mn-lt"/>
                        </a:rPr>
                        <a:t>Centre D' Infectiologie Lao-</a:t>
                      </a:r>
                      <a:r>
                        <a:rPr lang="fr-FR" sz="1400" b="1" i="0" u="none" strike="noStrike" dirty="0" err="1">
                          <a:solidFill>
                            <a:srgbClr val="000000"/>
                          </a:solidFill>
                          <a:effectLst/>
                          <a:latin typeface="+mn-lt"/>
                        </a:rPr>
                        <a:t>Merieux</a:t>
                      </a:r>
                      <a:r>
                        <a:rPr lang="fr-FR" sz="1400" b="1" i="0" u="none" strike="noStrike" dirty="0">
                          <a:solidFill>
                            <a:srgbClr val="000000"/>
                          </a:solidFill>
                          <a:effectLst/>
                          <a:latin typeface="+mn-lt"/>
                        </a:rPr>
                        <a:t> (CILM)</a:t>
                      </a:r>
                    </a:p>
                  </a:txBody>
                  <a:tcPr marL="0" marR="0" marT="0" marB="0"/>
                </a:tc>
                <a:tc>
                  <a:txBody>
                    <a:bodyPr/>
                    <a:lstStyle/>
                    <a:p>
                      <a:pPr algn="r" fontAlgn="ctr"/>
                      <a:r>
                        <a:rPr lang="en-US" sz="1400" b="1" i="0" u="none" strike="noStrike" dirty="0">
                          <a:solidFill>
                            <a:srgbClr val="000000"/>
                          </a:solidFill>
                          <a:effectLst/>
                          <a:latin typeface="+mn-lt"/>
                        </a:rPr>
                        <a:t>$20,484</a:t>
                      </a:r>
                    </a:p>
                  </a:txBody>
                  <a:tcPr marL="0" marR="0" marT="0" marB="0" anchor="ctr"/>
                </a:tc>
                <a:tc>
                  <a:txBody>
                    <a:bodyPr/>
                    <a:lstStyle/>
                    <a:p>
                      <a:pPr algn="r" fontAlgn="ctr"/>
                      <a:r>
                        <a:rPr lang="en-US" sz="1400" b="1" i="0" u="none" strike="noStrike" dirty="0">
                          <a:solidFill>
                            <a:srgbClr val="000000"/>
                          </a:solidFill>
                          <a:effectLst/>
                          <a:latin typeface="+mn-lt"/>
                        </a:rPr>
                        <a:t>$22,272</a:t>
                      </a:r>
                    </a:p>
                  </a:txBody>
                  <a:tcPr marL="0" marR="0" marT="0" marB="0" anchor="ctr"/>
                </a:tc>
                <a:tc>
                  <a:txBody>
                    <a:bodyPr/>
                    <a:lstStyle/>
                    <a:p>
                      <a:pPr algn="r" fontAlgn="ctr"/>
                      <a:r>
                        <a:rPr lang="en-US" sz="1400" b="1" i="0" u="none" strike="noStrike" dirty="0">
                          <a:solidFill>
                            <a:srgbClr val="000000"/>
                          </a:solidFill>
                          <a:effectLst/>
                          <a:latin typeface="+mn-lt"/>
                        </a:rPr>
                        <a:t>-$1,788</a:t>
                      </a:r>
                    </a:p>
                  </a:txBody>
                  <a:tcPr marL="0" marR="0" marT="0" marB="0" anchor="ctr"/>
                </a:tc>
                <a:tc>
                  <a:txBody>
                    <a:bodyPr/>
                    <a:lstStyle/>
                    <a:p>
                      <a:pPr algn="r" fontAlgn="ctr"/>
                      <a:r>
                        <a:rPr lang="en-US" sz="1400" b="1" i="0" u="none" strike="noStrike" dirty="0">
                          <a:solidFill>
                            <a:srgbClr val="000000"/>
                          </a:solidFill>
                          <a:effectLst/>
                          <a:latin typeface="+mn-lt"/>
                        </a:rPr>
                        <a:t>108.7%</a:t>
                      </a:r>
                    </a:p>
                  </a:txBody>
                  <a:tcPr marL="0" marR="0" marT="0" marB="0" anchor="ctr"/>
                </a:tc>
                <a:tc>
                  <a:txBody>
                    <a:bodyPr/>
                    <a:lstStyle/>
                    <a:p>
                      <a:pPr algn="l" fontAlgn="ctr"/>
                      <a:r>
                        <a:rPr lang="en-US" sz="1400" b="1" i="0" u="none" strike="noStrike" dirty="0">
                          <a:solidFill>
                            <a:srgbClr val="000000"/>
                          </a:solidFill>
                          <a:effectLst/>
                          <a:latin typeface="+mn-lt"/>
                        </a:rPr>
                        <a:t>The negative balance is due to higher costs of Lab consumables. there was non major budget adjustment internally for this higher costs. </a:t>
                      </a:r>
                    </a:p>
                  </a:txBody>
                  <a:tcPr marL="0" marR="0" marT="0" marB="0" anchor="ctr"/>
                </a:tc>
                <a:extLst>
                  <a:ext uri="{0D108BD9-81ED-4DB2-BD59-A6C34878D82A}">
                    <a16:rowId xmlns:a16="http://schemas.microsoft.com/office/drawing/2014/main" val="4140609697"/>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Ministry </a:t>
                      </a:r>
                      <a:r>
                        <a:rPr lang="en-US" sz="1400" b="1" i="0" u="none" strike="noStrike" dirty="0">
                          <a:solidFill>
                            <a:srgbClr val="000000"/>
                          </a:solidFill>
                          <a:effectLst/>
                          <a:latin typeface="+mn-lt"/>
                        </a:rPr>
                        <a:t>of Health of the Lao People's Democratic Republic</a:t>
                      </a:r>
                    </a:p>
                  </a:txBody>
                  <a:tcPr marL="0" marR="0" marT="0" marB="0"/>
                </a:tc>
                <a:tc>
                  <a:txBody>
                    <a:bodyPr/>
                    <a:lstStyle/>
                    <a:p>
                      <a:pPr algn="r" fontAlgn="ctr"/>
                      <a:r>
                        <a:rPr lang="en-US" sz="1400" b="1" i="0" u="none" strike="noStrike" dirty="0">
                          <a:solidFill>
                            <a:srgbClr val="000000"/>
                          </a:solidFill>
                          <a:effectLst/>
                          <a:latin typeface="+mn-lt"/>
                        </a:rPr>
                        <a:t>$205,624</a:t>
                      </a:r>
                    </a:p>
                  </a:txBody>
                  <a:tcPr marL="0" marR="0" marT="0" marB="0" anchor="ctr"/>
                </a:tc>
                <a:tc>
                  <a:txBody>
                    <a:bodyPr/>
                    <a:lstStyle/>
                    <a:p>
                      <a:pPr algn="r" fontAlgn="ctr"/>
                      <a:r>
                        <a:rPr lang="en-US" sz="1400" b="1" i="0" u="none" strike="noStrike" dirty="0">
                          <a:solidFill>
                            <a:srgbClr val="000000"/>
                          </a:solidFill>
                          <a:effectLst/>
                          <a:latin typeface="+mn-lt"/>
                        </a:rPr>
                        <a:t>$143,494</a:t>
                      </a:r>
                    </a:p>
                  </a:txBody>
                  <a:tcPr marL="0" marR="0" marT="0" marB="0" anchor="ctr"/>
                </a:tc>
                <a:tc>
                  <a:txBody>
                    <a:bodyPr/>
                    <a:lstStyle/>
                    <a:p>
                      <a:pPr algn="r" fontAlgn="ctr"/>
                      <a:r>
                        <a:rPr lang="en-US" sz="1400" b="1" i="0" u="none" strike="noStrike" dirty="0">
                          <a:solidFill>
                            <a:srgbClr val="000000"/>
                          </a:solidFill>
                          <a:effectLst/>
                          <a:latin typeface="+mn-lt"/>
                        </a:rPr>
                        <a:t>$62,130</a:t>
                      </a:r>
                    </a:p>
                  </a:txBody>
                  <a:tcPr marL="0" marR="0" marT="0" marB="0" anchor="ctr"/>
                </a:tc>
                <a:tc>
                  <a:txBody>
                    <a:bodyPr/>
                    <a:lstStyle/>
                    <a:p>
                      <a:pPr algn="r" fontAlgn="ctr"/>
                      <a:r>
                        <a:rPr lang="en-US" sz="1400" b="1" i="0" u="none" strike="noStrike" dirty="0">
                          <a:solidFill>
                            <a:srgbClr val="000000"/>
                          </a:solidFill>
                          <a:effectLst/>
                          <a:latin typeface="+mn-lt"/>
                        </a:rPr>
                        <a:t>69.8%</a:t>
                      </a:r>
                    </a:p>
                  </a:txBody>
                  <a:tcPr marL="0" marR="0" marT="0" marB="0" anchor="ctr"/>
                </a:tc>
                <a:tc>
                  <a:txBody>
                    <a:bodyPr/>
                    <a:lstStyle/>
                    <a:p>
                      <a:pPr algn="l" fontAlgn="ctr"/>
                      <a:r>
                        <a:rPr lang="en-US" sz="1400" b="1" i="0" u="none" strike="noStrike" dirty="0">
                          <a:solidFill>
                            <a:srgbClr val="000000"/>
                          </a:solidFill>
                          <a:effectLst/>
                          <a:latin typeface="+mn-lt"/>
                        </a:rPr>
                        <a:t>The balance includes:</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i) $3.5k financial obligation for autoclave procured on behalf of NTC (</a:t>
                      </a:r>
                      <a:r>
                        <a:rPr lang="en-US" sz="1400" b="1" i="0" u="none" strike="noStrike" dirty="0" err="1">
                          <a:solidFill>
                            <a:srgbClr val="000000"/>
                          </a:solidFill>
                          <a:effectLst/>
                          <a:latin typeface="+mn-lt"/>
                        </a:rPr>
                        <a:t>bl</a:t>
                      </a:r>
                      <a:r>
                        <a:rPr lang="en-US" sz="1400" b="1" i="0" u="none" strike="noStrike" dirty="0">
                          <a:solidFill>
                            <a:srgbClr val="000000"/>
                          </a:solidFill>
                          <a:effectLst/>
                          <a:latin typeface="+mn-lt"/>
                        </a:rPr>
                        <a:t># 247);</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ii) $30.2k grant closure budget for some staff extension Jan-Jun $26.9k and office administrative cost $3.2k including estimated cost for expired drugs and broken assets disposal. </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if added up this amount, expenditure rate will reach 86%. </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The remaining/saving 14% is mainly due to lower cost of autoclave procured locally and saving identified from the budget revision (</a:t>
                      </a:r>
                      <a:r>
                        <a:rPr lang="en-US" sz="1400" b="1" i="0" u="none" strike="noStrike" dirty="0" err="1">
                          <a:solidFill>
                            <a:srgbClr val="000000"/>
                          </a:solidFill>
                          <a:effectLst/>
                          <a:latin typeface="+mn-lt"/>
                        </a:rPr>
                        <a:t>bl</a:t>
                      </a:r>
                      <a:r>
                        <a:rPr lang="en-US" sz="1400" b="1" i="0" u="none" strike="noStrike" dirty="0">
                          <a:solidFill>
                            <a:srgbClr val="000000"/>
                          </a:solidFill>
                          <a:effectLst/>
                          <a:latin typeface="+mn-lt"/>
                        </a:rPr>
                        <a:t># 247) to be added to the Covid flexibility.</a:t>
                      </a:r>
                      <a:br>
                        <a:rPr lang="en-US" sz="1400" b="1" i="0" u="none" strike="noStrike" dirty="0">
                          <a:solidFill>
                            <a:srgbClr val="000000"/>
                          </a:solidFill>
                          <a:effectLst/>
                          <a:latin typeface="+mn-lt"/>
                        </a:rPr>
                      </a:b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201563067"/>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18</a:t>
            </a:fld>
            <a:endParaRPr lang="en-US" dirty="0"/>
          </a:p>
        </p:txBody>
      </p:sp>
    </p:spTree>
    <p:extLst>
      <p:ext uri="{BB962C8B-B14F-4D97-AF65-F5344CB8AC3E}">
        <p14:creationId xmlns:p14="http://schemas.microsoft.com/office/powerpoint/2010/main" val="30724336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Implementing Entity (3)</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99551282"/>
              </p:ext>
            </p:extLst>
          </p:nvPr>
        </p:nvGraphicFramePr>
        <p:xfrm>
          <a:off x="531812" y="1298822"/>
          <a:ext cx="11543161" cy="4647193"/>
        </p:xfrm>
        <a:graphic>
          <a:graphicData uri="http://schemas.openxmlformats.org/drawingml/2006/table">
            <a:tbl>
              <a:tblPr>
                <a:tableStyleId>{5C22544A-7EE6-4342-B048-85BDC9FD1C3A}</a:tableStyleId>
              </a:tblPr>
              <a:tblGrid>
                <a:gridCol w="2170562">
                  <a:extLst>
                    <a:ext uri="{9D8B030D-6E8A-4147-A177-3AD203B41FA5}">
                      <a16:colId xmlns:a16="http://schemas.microsoft.com/office/drawing/2014/main" val="3619125369"/>
                    </a:ext>
                  </a:extLst>
                </a:gridCol>
                <a:gridCol w="1117387">
                  <a:extLst>
                    <a:ext uri="{9D8B030D-6E8A-4147-A177-3AD203B41FA5}">
                      <a16:colId xmlns:a16="http://schemas.microsoft.com/office/drawing/2014/main" val="3546805774"/>
                    </a:ext>
                  </a:extLst>
                </a:gridCol>
                <a:gridCol w="1429966">
                  <a:extLst>
                    <a:ext uri="{9D8B030D-6E8A-4147-A177-3AD203B41FA5}">
                      <a16:colId xmlns:a16="http://schemas.microsoft.com/office/drawing/2014/main" val="1571948647"/>
                    </a:ext>
                  </a:extLst>
                </a:gridCol>
                <a:gridCol w="1147864">
                  <a:extLst>
                    <a:ext uri="{9D8B030D-6E8A-4147-A177-3AD203B41FA5}">
                      <a16:colId xmlns:a16="http://schemas.microsoft.com/office/drawing/2014/main" val="2230605201"/>
                    </a:ext>
                  </a:extLst>
                </a:gridCol>
                <a:gridCol w="1099225">
                  <a:extLst>
                    <a:ext uri="{9D8B030D-6E8A-4147-A177-3AD203B41FA5}">
                      <a16:colId xmlns:a16="http://schemas.microsoft.com/office/drawing/2014/main" val="2886744219"/>
                    </a:ext>
                  </a:extLst>
                </a:gridCol>
                <a:gridCol w="4578157">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Population </a:t>
                      </a:r>
                      <a:r>
                        <a:rPr lang="en-US" sz="1400" b="1" i="0" u="none" strike="noStrike" dirty="0">
                          <a:solidFill>
                            <a:srgbClr val="000000"/>
                          </a:solidFill>
                          <a:effectLst/>
                          <a:latin typeface="+mn-lt"/>
                        </a:rPr>
                        <a:t>Services International (PSI)</a:t>
                      </a:r>
                    </a:p>
                  </a:txBody>
                  <a:tcPr marL="0" marR="0" marT="0" marB="0"/>
                </a:tc>
                <a:tc>
                  <a:txBody>
                    <a:bodyPr/>
                    <a:lstStyle/>
                    <a:p>
                      <a:pPr algn="r" fontAlgn="ctr"/>
                      <a:r>
                        <a:rPr lang="en-US" sz="1400" b="1" i="0" u="none" strike="noStrike" dirty="0">
                          <a:solidFill>
                            <a:srgbClr val="000000"/>
                          </a:solidFill>
                          <a:effectLst/>
                          <a:latin typeface="+mn-lt"/>
                        </a:rPr>
                        <a:t>$107,876</a:t>
                      </a:r>
                    </a:p>
                  </a:txBody>
                  <a:tcPr marL="0" marR="0" marT="0" marB="0" anchor="ctr"/>
                </a:tc>
                <a:tc>
                  <a:txBody>
                    <a:bodyPr/>
                    <a:lstStyle/>
                    <a:p>
                      <a:pPr algn="r" fontAlgn="ctr"/>
                      <a:r>
                        <a:rPr lang="en-US" sz="1400" b="1" i="0" u="none" strike="noStrike" dirty="0">
                          <a:solidFill>
                            <a:srgbClr val="000000"/>
                          </a:solidFill>
                          <a:effectLst/>
                          <a:latin typeface="+mn-lt"/>
                        </a:rPr>
                        <a:t>$88,279</a:t>
                      </a:r>
                    </a:p>
                  </a:txBody>
                  <a:tcPr marL="0" marR="0" marT="0" marB="0" anchor="ctr"/>
                </a:tc>
                <a:tc>
                  <a:txBody>
                    <a:bodyPr/>
                    <a:lstStyle/>
                    <a:p>
                      <a:pPr algn="r" fontAlgn="ctr"/>
                      <a:r>
                        <a:rPr lang="en-US" sz="1400" b="1" i="0" u="none" strike="noStrike" dirty="0">
                          <a:solidFill>
                            <a:srgbClr val="000000"/>
                          </a:solidFill>
                          <a:effectLst/>
                          <a:latin typeface="+mn-lt"/>
                        </a:rPr>
                        <a:t>$19,597</a:t>
                      </a:r>
                    </a:p>
                  </a:txBody>
                  <a:tcPr marL="0" marR="0" marT="0" marB="0" anchor="ctr"/>
                </a:tc>
                <a:tc>
                  <a:txBody>
                    <a:bodyPr/>
                    <a:lstStyle/>
                    <a:p>
                      <a:pPr algn="r" fontAlgn="ctr"/>
                      <a:r>
                        <a:rPr lang="en-US" sz="1400" b="1" i="0" u="none" strike="noStrike" dirty="0">
                          <a:solidFill>
                            <a:srgbClr val="000000"/>
                          </a:solidFill>
                          <a:effectLst/>
                          <a:latin typeface="+mn-lt"/>
                        </a:rPr>
                        <a:t>81.8%</a:t>
                      </a:r>
                    </a:p>
                  </a:txBody>
                  <a:tcPr marL="0" marR="0" marT="0" marB="0" anchor="ctr"/>
                </a:tc>
                <a:tc>
                  <a:txBody>
                    <a:bodyPr/>
                    <a:lstStyle/>
                    <a:p>
                      <a:pPr algn="l" fontAlgn="ctr"/>
                      <a:r>
                        <a:rPr lang="en-US" sz="1400" b="1" i="0" u="none" strike="noStrike" dirty="0">
                          <a:solidFill>
                            <a:srgbClr val="000000"/>
                          </a:solidFill>
                          <a:effectLst/>
                          <a:latin typeface="+mn-lt"/>
                        </a:rPr>
                        <a:t>PSI was not able to implement the activities fully as planned in the reporting period because of Covid pandemic especially the activates of regular provider’s behavior change communication (PBCC) with all SQH clinics and pharmacies providing TB case detection (bl#73) and PSI Performance Based Financing including transportation (bl#64) and underspending for office administrative cost. </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Of the balance, $4k is carried over for some staff extension and small amount for the office running costs as per approved grant closure budget. </a:t>
                      </a:r>
                    </a:p>
                  </a:txBody>
                  <a:tcPr marL="0" marR="0" marT="0" marB="0" anchor="ctr"/>
                </a:tc>
                <a:extLst>
                  <a:ext uri="{0D108BD9-81ED-4DB2-BD59-A6C34878D82A}">
                    <a16:rowId xmlns:a16="http://schemas.microsoft.com/office/drawing/2014/main" val="2768506292"/>
                  </a:ext>
                </a:extLst>
              </a:tr>
              <a:tr h="736967">
                <a:tc>
                  <a:txBody>
                    <a:bodyPr/>
                    <a:lstStyle/>
                    <a:p>
                      <a:pPr algn="l" fontAlgn="t"/>
                      <a:r>
                        <a:rPr lang="en-US" sz="1400" b="1" i="0" u="none" strike="noStrike" dirty="0" smtClean="0">
                          <a:solidFill>
                            <a:srgbClr val="000000"/>
                          </a:solidFill>
                          <a:effectLst/>
                          <a:latin typeface="+mn-lt"/>
                        </a:rPr>
                        <a:t>Promotion for Education and Development Association (PEDA)</a:t>
                      </a:r>
                    </a:p>
                    <a:p>
                      <a:pPr algn="l" fontAlgn="t"/>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smtClean="0">
                          <a:solidFill>
                            <a:srgbClr val="000000"/>
                          </a:solidFill>
                          <a:effectLst/>
                          <a:latin typeface="+mn-lt"/>
                        </a:rPr>
                        <a:t>$78,874</a:t>
                      </a: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$73,023</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$5,851</a:t>
                      </a:r>
                    </a:p>
                    <a:p>
                      <a:pPr algn="r" fontAlgn="ctr"/>
                      <a:endParaRPr lang="en-US" sz="1400" b="1" i="0" u="none" strike="noStrike" dirty="0">
                        <a:solidFill>
                          <a:srgbClr val="000000"/>
                        </a:solidFill>
                        <a:effectLst/>
                        <a:latin typeface="+mn-lt"/>
                      </a:endParaRPr>
                    </a:p>
                  </a:txBody>
                  <a:tcPr marL="0" marR="0" marT="0" marB="0" anchor="ctr"/>
                </a:tc>
                <a:tc>
                  <a:txBody>
                    <a:bodyPr/>
                    <a:lstStyle/>
                    <a:p>
                      <a:pPr algn="r" fontAlgn="ctr"/>
                      <a:r>
                        <a:rPr lang="en-US" sz="1400" b="1" i="0" u="none" strike="noStrike" dirty="0" smtClean="0">
                          <a:solidFill>
                            <a:srgbClr val="000000"/>
                          </a:solidFill>
                          <a:effectLst/>
                          <a:latin typeface="+mn-lt"/>
                        </a:rPr>
                        <a:t>92.6%</a:t>
                      </a:r>
                    </a:p>
                    <a:p>
                      <a:pPr algn="r" fontAlgn="ctr"/>
                      <a:endParaRPr lang="en-US" sz="1400" b="1" i="0" u="none" strike="noStrike" dirty="0">
                        <a:solidFill>
                          <a:srgbClr val="000000"/>
                        </a:solidFill>
                        <a:effectLst/>
                        <a:latin typeface="+mn-lt"/>
                      </a:endParaRPr>
                    </a:p>
                  </a:txBody>
                  <a:tcPr marL="0" marR="0" marT="0" marB="0" anchor="ctr"/>
                </a:tc>
                <a:tc>
                  <a:txBody>
                    <a:bodyPr/>
                    <a:lstStyle/>
                    <a:p>
                      <a:pPr algn="l" fontAlgn="ctr"/>
                      <a:r>
                        <a:rPr lang="en-US" sz="1400" b="1" i="0" u="none" strike="noStrike" dirty="0" smtClean="0">
                          <a:solidFill>
                            <a:srgbClr val="000000"/>
                          </a:solidFill>
                          <a:effectLst/>
                          <a:latin typeface="+mn-lt"/>
                        </a:rPr>
                        <a:t>The balance includes $2.7k carried over for some staff extension during grant closure as per approved budget. If added up this amount, PEDA total expenditure will reach 96%</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19</a:t>
            </a:fld>
            <a:endParaRPr lang="en-US" dirty="0"/>
          </a:p>
        </p:txBody>
      </p:sp>
    </p:spTree>
    <p:extLst>
      <p:ext uri="{BB962C8B-B14F-4D97-AF65-F5344CB8AC3E}">
        <p14:creationId xmlns:p14="http://schemas.microsoft.com/office/powerpoint/2010/main" val="3633171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6801" y="245738"/>
            <a:ext cx="8911687" cy="542044"/>
          </a:xfrm>
        </p:spPr>
        <p:txBody>
          <a:bodyPr/>
          <a:lstStyle/>
          <a:p>
            <a:r>
              <a:rPr lang="en-US" sz="2700" b="1" dirty="0">
                <a:solidFill>
                  <a:prstClr val="black">
                    <a:lumMod val="85000"/>
                    <a:lumOff val="15000"/>
                  </a:prstClr>
                </a:solidFill>
                <a:latin typeface="+mn-lt"/>
              </a:rPr>
              <a:t>TB Case Notification and Treatment Success</a:t>
            </a:r>
            <a:endParaRPr lang="en-US"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79148545"/>
              </p:ext>
            </p:extLst>
          </p:nvPr>
        </p:nvGraphicFramePr>
        <p:xfrm>
          <a:off x="531812" y="1237463"/>
          <a:ext cx="11140966" cy="5196840"/>
        </p:xfrm>
        <a:graphic>
          <a:graphicData uri="http://schemas.openxmlformats.org/drawingml/2006/table">
            <a:tbl>
              <a:tblPr firstRow="1" bandRow="1">
                <a:tableStyleId>{5C22544A-7EE6-4342-B048-85BDC9FD1C3A}</a:tableStyleId>
              </a:tblPr>
              <a:tblGrid>
                <a:gridCol w="1364720">
                  <a:extLst>
                    <a:ext uri="{9D8B030D-6E8A-4147-A177-3AD203B41FA5}">
                      <a16:colId xmlns:a16="http://schemas.microsoft.com/office/drawing/2014/main" val="3511023746"/>
                    </a:ext>
                  </a:extLst>
                </a:gridCol>
                <a:gridCol w="1354667">
                  <a:extLst>
                    <a:ext uri="{9D8B030D-6E8A-4147-A177-3AD203B41FA5}">
                      <a16:colId xmlns:a16="http://schemas.microsoft.com/office/drawing/2014/main" val="3929240649"/>
                    </a:ext>
                  </a:extLst>
                </a:gridCol>
                <a:gridCol w="1422401">
                  <a:extLst>
                    <a:ext uri="{9D8B030D-6E8A-4147-A177-3AD203B41FA5}">
                      <a16:colId xmlns:a16="http://schemas.microsoft.com/office/drawing/2014/main" val="3163461601"/>
                    </a:ext>
                  </a:extLst>
                </a:gridCol>
                <a:gridCol w="1701800">
                  <a:extLst>
                    <a:ext uri="{9D8B030D-6E8A-4147-A177-3AD203B41FA5}">
                      <a16:colId xmlns:a16="http://schemas.microsoft.com/office/drawing/2014/main" val="3447015041"/>
                    </a:ext>
                  </a:extLst>
                </a:gridCol>
                <a:gridCol w="5297378">
                  <a:extLst>
                    <a:ext uri="{9D8B030D-6E8A-4147-A177-3AD203B41FA5}">
                      <a16:colId xmlns:a16="http://schemas.microsoft.com/office/drawing/2014/main" val="1419904396"/>
                    </a:ext>
                  </a:extLst>
                </a:gridCol>
              </a:tblGrid>
              <a:tr h="370840">
                <a:tc>
                  <a:txBody>
                    <a:bodyPr/>
                    <a:lstStyle/>
                    <a:p>
                      <a:endParaRPr lang="en-US" dirty="0"/>
                    </a:p>
                  </a:txBody>
                  <a:tcPr/>
                </a:tc>
                <a:tc>
                  <a:txBody>
                    <a:bodyPr/>
                    <a:lstStyle/>
                    <a:p>
                      <a:r>
                        <a:rPr lang="en-US" dirty="0" smtClean="0"/>
                        <a:t>Target</a:t>
                      </a:r>
                      <a:endParaRPr lang="en-US" dirty="0"/>
                    </a:p>
                  </a:txBody>
                  <a:tcPr/>
                </a:tc>
                <a:tc>
                  <a:txBody>
                    <a:bodyPr/>
                    <a:lstStyle/>
                    <a:p>
                      <a:r>
                        <a:rPr lang="en-US" dirty="0" smtClean="0"/>
                        <a:t>Result</a:t>
                      </a:r>
                      <a:endParaRPr lang="en-US" dirty="0"/>
                    </a:p>
                  </a:txBody>
                  <a:tcPr/>
                </a:tc>
                <a:tc>
                  <a:txBody>
                    <a:bodyPr/>
                    <a:lstStyle/>
                    <a:p>
                      <a:r>
                        <a:rPr lang="en-US" dirty="0" smtClean="0"/>
                        <a:t>Achievement Ratio</a:t>
                      </a:r>
                      <a:endParaRPr lang="en-US" dirty="0"/>
                    </a:p>
                  </a:txBody>
                  <a:tcPr/>
                </a:tc>
                <a:tc>
                  <a:txBody>
                    <a:bodyPr/>
                    <a:lstStyle/>
                    <a:p>
                      <a:r>
                        <a:rPr lang="en-US" dirty="0" smtClean="0"/>
                        <a:t>Comments</a:t>
                      </a:r>
                      <a:endParaRPr lang="en-US" dirty="0"/>
                    </a:p>
                  </a:txBody>
                  <a:tcPr/>
                </a:tc>
                <a:extLst>
                  <a:ext uri="{0D108BD9-81ED-4DB2-BD59-A6C34878D82A}">
                    <a16:rowId xmlns:a16="http://schemas.microsoft.com/office/drawing/2014/main" val="2914893140"/>
                  </a:ext>
                </a:extLst>
              </a:tr>
              <a:tr h="3245355">
                <a:tc>
                  <a:txBody>
                    <a:bodyPr/>
                    <a:lstStyle/>
                    <a:p>
                      <a:r>
                        <a:rPr kumimoji="0" lang="en-US" sz="1600" b="1" i="0" u="none" strike="noStrike" kern="1200" cap="none" spc="0" normalizeH="0" baseline="0" noProof="0" dirty="0" smtClean="0">
                          <a:ln>
                            <a:noFill/>
                          </a:ln>
                          <a:solidFill>
                            <a:prstClr val="black">
                              <a:lumMod val="85000"/>
                              <a:lumOff val="15000"/>
                            </a:prstClr>
                          </a:solidFill>
                          <a:effectLst/>
                          <a:uLnTx/>
                          <a:uFillTx/>
                          <a:latin typeface="+mn-lt"/>
                          <a:ea typeface="+mj-ea"/>
                          <a:cs typeface="+mj-cs"/>
                        </a:rPr>
                        <a:t>TB Case Notification </a:t>
                      </a:r>
                      <a:endParaRPr lang="en-US" sz="1600" dirty="0">
                        <a:latin typeface="+mn-lt"/>
                      </a:endParaRPr>
                    </a:p>
                  </a:txBody>
                  <a:tcPr/>
                </a:tc>
                <a:tc>
                  <a:txBody>
                    <a:bodyPr/>
                    <a:lstStyle/>
                    <a:p>
                      <a:r>
                        <a:rPr lang="en-US" b="1" dirty="0" smtClean="0"/>
                        <a:t>8592</a:t>
                      </a:r>
                      <a:endParaRPr lang="en-US" b="1" dirty="0"/>
                    </a:p>
                  </a:txBody>
                  <a:tcPr/>
                </a:tc>
                <a:tc>
                  <a:txBody>
                    <a:bodyPr/>
                    <a:lstStyle/>
                    <a:p>
                      <a:r>
                        <a:rPr lang="en-US" b="1" dirty="0" smtClean="0"/>
                        <a:t>8014</a:t>
                      </a:r>
                      <a:endParaRPr lang="en-US" b="1" dirty="0"/>
                    </a:p>
                  </a:txBody>
                  <a:tcPr/>
                </a:tc>
                <a:tc>
                  <a:txBody>
                    <a:bodyPr/>
                    <a:lstStyle/>
                    <a:p>
                      <a:r>
                        <a:rPr lang="en-US" b="1" dirty="0" smtClean="0"/>
                        <a:t>93%</a:t>
                      </a:r>
                      <a:endParaRPr lang="en-US" b="1" dirty="0"/>
                    </a:p>
                  </a:txBody>
                  <a:tcPr/>
                </a:tc>
                <a:tc>
                  <a:txBody>
                    <a:bodyPr/>
                    <a:lstStyle/>
                    <a:p>
                      <a:r>
                        <a:rPr lang="en-US" sz="1200" b="1" dirty="0" smtClean="0"/>
                        <a:t>The number of cases notified in collaboration with CSOs/Private Partners is PSI (289/232=124%), Laopha (256/173=147%), PEDA (93/113=82%), HPP (55/113), and Lao Youth (0 ) The case detection is increased compare to previous year. The main reasons for this are:  1.  SOP of sample transportation was improved even project sites are affected by Covid;  2. Decentralization of ACF  Team to province level, now there are 7 teams in the country; 3. Gene </a:t>
                      </a:r>
                      <a:r>
                        <a:rPr lang="en-US" sz="1200" b="1" dirty="0" err="1" smtClean="0"/>
                        <a:t>Xpert</a:t>
                      </a:r>
                      <a:r>
                        <a:rPr lang="en-US" sz="1200" b="1" dirty="0" smtClean="0"/>
                        <a:t> coverage is close to 90% in 2020; 4. Increased sensitive screening for TB using Digital X ray, and increased clinical diagnosis; 5. Case detection activities restarted immediately after Covid 19 pandemic country lockdown; 6. Good collaboration and committed from each level of central and local authorities NTC, province, districts, Health centers and CSOs; 7. NTC used additional funding (PAAR) to fill some gaps </a:t>
                      </a:r>
                      <a:r>
                        <a:rPr lang="en-US" sz="1200" b="1" dirty="0" err="1" smtClean="0"/>
                        <a:t>e.g</a:t>
                      </a:r>
                      <a:r>
                        <a:rPr lang="en-US" sz="1200" b="1" dirty="0" smtClean="0"/>
                        <a:t>: providing additional equipment‘</a:t>
                      </a:r>
                    </a:p>
                    <a:p>
                      <a:r>
                        <a:rPr lang="en-US" sz="1200" b="1" dirty="0" smtClean="0"/>
                        <a:t>: computers, cool boxes and refrigerator to store specimens at health center level. 8  NTC staffs provided technical training and coaching to local ACF teams for building their capacity</a:t>
                      </a:r>
                      <a:r>
                        <a:rPr lang="en-US" sz="1200" dirty="0" smtClean="0"/>
                        <a:t>.</a:t>
                      </a:r>
                      <a:endParaRPr lang="en-US" sz="1200" dirty="0"/>
                    </a:p>
                    <a:p>
                      <a:endParaRPr lang="en-US" sz="1100" dirty="0"/>
                    </a:p>
                  </a:txBody>
                  <a:tcPr/>
                </a:tc>
                <a:extLst>
                  <a:ext uri="{0D108BD9-81ED-4DB2-BD59-A6C34878D82A}">
                    <a16:rowId xmlns:a16="http://schemas.microsoft.com/office/drawing/2014/main" val="2075280289"/>
                  </a:ext>
                </a:extLst>
              </a:tr>
              <a:tr h="370840">
                <a:tc>
                  <a:txBody>
                    <a:bodyPr/>
                    <a:lstStyle/>
                    <a:p>
                      <a:r>
                        <a:rPr kumimoji="0" lang="en-US" sz="1800" b="1" i="0" u="none" strike="noStrike" kern="1200" cap="none" spc="0" normalizeH="0" baseline="0" noProof="0" dirty="0" smtClean="0">
                          <a:ln>
                            <a:noFill/>
                          </a:ln>
                          <a:solidFill>
                            <a:prstClr val="black">
                              <a:lumMod val="85000"/>
                              <a:lumOff val="15000"/>
                            </a:prstClr>
                          </a:solidFill>
                          <a:effectLst/>
                          <a:uLnTx/>
                          <a:uFillTx/>
                          <a:latin typeface="+mn-lt"/>
                          <a:ea typeface="+mj-ea"/>
                          <a:cs typeface="+mj-cs"/>
                        </a:rPr>
                        <a:t>Treatment Success</a:t>
                      </a:r>
                      <a:endParaRPr lang="en-US" sz="1800" dirty="0">
                        <a:latin typeface="+mn-lt"/>
                      </a:endParaRPr>
                    </a:p>
                  </a:txBody>
                  <a:tcPr/>
                </a:tc>
                <a:tc>
                  <a:txBody>
                    <a:bodyPr/>
                    <a:lstStyle/>
                    <a:p>
                      <a:r>
                        <a:rPr lang="en-US" sz="1800" b="1" dirty="0" smtClean="0"/>
                        <a:t>6485(N#)</a:t>
                      </a:r>
                    </a:p>
                    <a:p>
                      <a:r>
                        <a:rPr lang="en-US" sz="1800" b="1" dirty="0" smtClean="0"/>
                        <a:t>7205(D#)</a:t>
                      </a:r>
                    </a:p>
                    <a:p>
                      <a:r>
                        <a:rPr lang="en-US" sz="1800" b="1" dirty="0" smtClean="0"/>
                        <a:t>     90.00%</a:t>
                      </a:r>
                    </a:p>
                    <a:p>
                      <a:endParaRPr lang="en-US" sz="1800" dirty="0"/>
                    </a:p>
                  </a:txBody>
                  <a:tcPr/>
                </a:tc>
                <a:tc>
                  <a:txBody>
                    <a:bodyPr/>
                    <a:lstStyle/>
                    <a:p>
                      <a:r>
                        <a:rPr lang="en-US" sz="1800" b="1" dirty="0" smtClean="0"/>
                        <a:t>6145 (N#)</a:t>
                      </a:r>
                    </a:p>
                    <a:p>
                      <a:r>
                        <a:rPr lang="en-US" sz="1800" b="1" dirty="0" smtClean="0"/>
                        <a:t>6808 (D#)</a:t>
                      </a:r>
                    </a:p>
                    <a:p>
                      <a:r>
                        <a:rPr lang="en-US" sz="1800" b="1" dirty="0" smtClean="0"/>
                        <a:t>        90.3%</a:t>
                      </a:r>
                      <a:endParaRPr lang="en-US" sz="1800" b="1" dirty="0"/>
                    </a:p>
                  </a:txBody>
                  <a:tcPr/>
                </a:tc>
                <a:tc>
                  <a:txBody>
                    <a:bodyPr/>
                    <a:lstStyle/>
                    <a:p>
                      <a:r>
                        <a:rPr lang="en-US" sz="1800" b="1" dirty="0" smtClean="0">
                          <a:solidFill>
                            <a:schemeClr val="tx1"/>
                          </a:solidFill>
                        </a:rPr>
                        <a:t>100%</a:t>
                      </a:r>
                      <a:endParaRPr lang="en-US" sz="1800" b="1" dirty="0">
                        <a:solidFill>
                          <a:schemeClr val="tx1"/>
                        </a:solidFill>
                      </a:endParaRPr>
                    </a:p>
                  </a:txBody>
                  <a:tcPr/>
                </a:tc>
                <a:tc>
                  <a:txBody>
                    <a:bodyPr/>
                    <a:lstStyle/>
                    <a:p>
                      <a:r>
                        <a:rPr lang="en-US" sz="1200" b="1" dirty="0" smtClean="0"/>
                        <a:t>Jan- Dec. 2020:  reported treatment outcome of the cohort 2019  of  TB cases all forms (New and relapse) registered and started on treatment. Total 6,145 among 6,808 (90.3%) were treated successfully.</a:t>
                      </a:r>
                      <a:endParaRPr lang="en-US" sz="1200" b="1" dirty="0"/>
                    </a:p>
                  </a:txBody>
                  <a:tcPr/>
                </a:tc>
                <a:extLst>
                  <a:ext uri="{0D108BD9-81ED-4DB2-BD59-A6C34878D82A}">
                    <a16:rowId xmlns:a16="http://schemas.microsoft.com/office/drawing/2014/main" val="1469526822"/>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a:t>
            </a:fld>
            <a:endParaRPr lang="en-US" dirty="0"/>
          </a:p>
        </p:txBody>
      </p:sp>
    </p:spTree>
    <p:extLst>
      <p:ext uri="{BB962C8B-B14F-4D97-AF65-F5344CB8AC3E}">
        <p14:creationId xmlns:p14="http://schemas.microsoft.com/office/powerpoint/2010/main" val="2927717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Implementing Entity (4)</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44880987"/>
              </p:ext>
            </p:extLst>
          </p:nvPr>
        </p:nvGraphicFramePr>
        <p:xfrm>
          <a:off x="531812" y="1152907"/>
          <a:ext cx="11497732" cy="4937854"/>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166025">
                  <a:extLst>
                    <a:ext uri="{9D8B030D-6E8A-4147-A177-3AD203B41FA5}">
                      <a16:colId xmlns:a16="http://schemas.microsoft.com/office/drawing/2014/main" val="3546805774"/>
                    </a:ext>
                  </a:extLst>
                </a:gridCol>
                <a:gridCol w="1478604">
                  <a:extLst>
                    <a:ext uri="{9D8B030D-6E8A-4147-A177-3AD203B41FA5}">
                      <a16:colId xmlns:a16="http://schemas.microsoft.com/office/drawing/2014/main" val="1571948647"/>
                    </a:ext>
                  </a:extLst>
                </a:gridCol>
                <a:gridCol w="1235413">
                  <a:extLst>
                    <a:ext uri="{9D8B030D-6E8A-4147-A177-3AD203B41FA5}">
                      <a16:colId xmlns:a16="http://schemas.microsoft.com/office/drawing/2014/main" val="2230605201"/>
                    </a:ext>
                  </a:extLst>
                </a:gridCol>
                <a:gridCol w="1313234">
                  <a:extLst>
                    <a:ext uri="{9D8B030D-6E8A-4147-A177-3AD203B41FA5}">
                      <a16:colId xmlns:a16="http://schemas.microsoft.com/office/drawing/2014/main" val="2886744219"/>
                    </a:ext>
                  </a:extLst>
                </a:gridCol>
                <a:gridCol w="4179323">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400" b="1" i="0" u="none" strike="noStrike" dirty="0">
                          <a:solidFill>
                            <a:srgbClr val="000000"/>
                          </a:solidFill>
                          <a:effectLst/>
                          <a:latin typeface="+mn-lt"/>
                        </a:rPr>
                        <a:t>Mutual Assistance for </a:t>
                      </a:r>
                      <a:r>
                        <a:rPr lang="en-US" sz="1400" b="1" i="0" u="none" strike="noStrike" dirty="0" err="1">
                          <a:solidFill>
                            <a:srgbClr val="000000"/>
                          </a:solidFill>
                          <a:effectLst/>
                          <a:latin typeface="+mn-lt"/>
                        </a:rPr>
                        <a:t>Attapeu</a:t>
                      </a:r>
                      <a:r>
                        <a:rPr lang="en-US" sz="1400" b="1" i="0" u="none" strike="noStrike" dirty="0">
                          <a:solidFill>
                            <a:srgbClr val="000000"/>
                          </a:solidFill>
                          <a:effectLst/>
                          <a:latin typeface="+mn-lt"/>
                        </a:rPr>
                        <a:t> People (MAAP)</a:t>
                      </a:r>
                    </a:p>
                  </a:txBody>
                  <a:tcPr marL="0" marR="0" marT="0" marB="0"/>
                </a:tc>
                <a:tc>
                  <a:txBody>
                    <a:bodyPr/>
                    <a:lstStyle/>
                    <a:p>
                      <a:pPr algn="r" fontAlgn="ctr"/>
                      <a:r>
                        <a:rPr lang="en-US" sz="1400" b="1" i="0" u="none" strike="noStrike" dirty="0">
                          <a:solidFill>
                            <a:srgbClr val="000000"/>
                          </a:solidFill>
                          <a:effectLst/>
                          <a:latin typeface="+mn-lt"/>
                        </a:rPr>
                        <a:t>$5</a:t>
                      </a:r>
                    </a:p>
                  </a:txBody>
                  <a:tcPr marL="0" marR="0" marT="0" marB="0" anchor="ctr"/>
                </a:tc>
                <a:tc>
                  <a:txBody>
                    <a:bodyPr/>
                    <a:lstStyle/>
                    <a:p>
                      <a:pPr algn="r" fontAlgn="ctr"/>
                      <a:r>
                        <a:rPr lang="en-US" sz="1400" b="1" i="0" u="none" strike="noStrike" dirty="0">
                          <a:solidFill>
                            <a:srgbClr val="000000"/>
                          </a:solidFill>
                          <a:effectLst/>
                          <a:latin typeface="+mn-lt"/>
                        </a:rPr>
                        <a:t>$4</a:t>
                      </a:r>
                    </a:p>
                  </a:txBody>
                  <a:tcPr marL="0" marR="0" marT="0" marB="0" anchor="ctr"/>
                </a:tc>
                <a:tc>
                  <a:txBody>
                    <a:bodyPr/>
                    <a:lstStyle/>
                    <a:p>
                      <a:pPr algn="r" fontAlgn="ctr"/>
                      <a:r>
                        <a:rPr lang="en-US" sz="1400" b="1" i="0" u="none" strike="noStrike" dirty="0">
                          <a:solidFill>
                            <a:srgbClr val="000000"/>
                          </a:solidFill>
                          <a:effectLst/>
                          <a:latin typeface="+mn-lt"/>
                        </a:rPr>
                        <a:t>$0</a:t>
                      </a:r>
                    </a:p>
                  </a:txBody>
                  <a:tcPr marL="0" marR="0" marT="0" marB="0" anchor="ctr"/>
                </a:tc>
                <a:tc>
                  <a:txBody>
                    <a:bodyPr/>
                    <a:lstStyle/>
                    <a:p>
                      <a:pPr algn="r" fontAlgn="ctr"/>
                      <a:r>
                        <a:rPr lang="en-US" sz="1400" b="1" i="0" u="none" strike="noStrike" dirty="0">
                          <a:solidFill>
                            <a:srgbClr val="000000"/>
                          </a:solidFill>
                          <a:effectLst/>
                          <a:latin typeface="+mn-lt"/>
                        </a:rPr>
                        <a:t>96.7%</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r h="736967">
                <a:tc>
                  <a:txBody>
                    <a:bodyPr/>
                    <a:lstStyle/>
                    <a:p>
                      <a:pPr algn="l" fontAlgn="t"/>
                      <a:r>
                        <a:rPr lang="en-US" sz="1400" b="1" i="0" u="none" strike="noStrike" dirty="0">
                          <a:solidFill>
                            <a:srgbClr val="000000"/>
                          </a:solidFill>
                          <a:effectLst/>
                          <a:latin typeface="+mn-lt"/>
                        </a:rPr>
                        <a:t>Lao Positive Health Association (</a:t>
                      </a:r>
                      <a:r>
                        <a:rPr lang="en-US" sz="1400" b="1" i="0" u="none" strike="noStrike" dirty="0" err="1">
                          <a:solidFill>
                            <a:srgbClr val="000000"/>
                          </a:solidFill>
                          <a:effectLst/>
                          <a:latin typeface="+mn-lt"/>
                        </a:rPr>
                        <a:t>LaoPHA</a:t>
                      </a:r>
                      <a:r>
                        <a:rPr lang="en-US" sz="1400" b="1" i="0" u="none" strike="noStrike" dirty="0">
                          <a:solidFill>
                            <a:srgbClr val="000000"/>
                          </a:solidFill>
                          <a:effectLst/>
                          <a:latin typeface="+mn-lt"/>
                        </a:rPr>
                        <a:t>)</a:t>
                      </a:r>
                    </a:p>
                  </a:txBody>
                  <a:tcPr marL="0" marR="0" marT="0" marB="0"/>
                </a:tc>
                <a:tc>
                  <a:txBody>
                    <a:bodyPr/>
                    <a:lstStyle/>
                    <a:p>
                      <a:pPr algn="r" fontAlgn="ctr"/>
                      <a:r>
                        <a:rPr lang="en-US" sz="1400" b="1" i="0" u="none" strike="noStrike" dirty="0">
                          <a:solidFill>
                            <a:srgbClr val="000000"/>
                          </a:solidFill>
                          <a:effectLst/>
                          <a:latin typeface="+mn-lt"/>
                        </a:rPr>
                        <a:t>$112,048</a:t>
                      </a:r>
                    </a:p>
                  </a:txBody>
                  <a:tcPr marL="0" marR="0" marT="0" marB="0" anchor="ctr"/>
                </a:tc>
                <a:tc>
                  <a:txBody>
                    <a:bodyPr/>
                    <a:lstStyle/>
                    <a:p>
                      <a:pPr algn="r" fontAlgn="ctr"/>
                      <a:r>
                        <a:rPr lang="en-US" sz="1400" b="1" i="0" u="none" strike="noStrike" dirty="0">
                          <a:solidFill>
                            <a:srgbClr val="000000"/>
                          </a:solidFill>
                          <a:effectLst/>
                          <a:latin typeface="+mn-lt"/>
                        </a:rPr>
                        <a:t>$106,795</a:t>
                      </a:r>
                    </a:p>
                  </a:txBody>
                  <a:tcPr marL="0" marR="0" marT="0" marB="0" anchor="ctr"/>
                </a:tc>
                <a:tc>
                  <a:txBody>
                    <a:bodyPr/>
                    <a:lstStyle/>
                    <a:p>
                      <a:pPr algn="r" fontAlgn="ctr"/>
                      <a:r>
                        <a:rPr lang="en-US" sz="1400" b="1" i="0" u="none" strike="noStrike" dirty="0">
                          <a:solidFill>
                            <a:srgbClr val="000000"/>
                          </a:solidFill>
                          <a:effectLst/>
                          <a:latin typeface="+mn-lt"/>
                        </a:rPr>
                        <a:t>$5,253</a:t>
                      </a:r>
                    </a:p>
                  </a:txBody>
                  <a:tcPr marL="0" marR="0" marT="0" marB="0" anchor="ctr"/>
                </a:tc>
                <a:tc>
                  <a:txBody>
                    <a:bodyPr/>
                    <a:lstStyle/>
                    <a:p>
                      <a:pPr algn="r" fontAlgn="ctr"/>
                      <a:r>
                        <a:rPr lang="en-US" sz="1400" b="1" i="0" u="none" strike="noStrike" dirty="0">
                          <a:solidFill>
                            <a:srgbClr val="000000"/>
                          </a:solidFill>
                          <a:effectLst/>
                          <a:latin typeface="+mn-lt"/>
                        </a:rPr>
                        <a:t>95.3%</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201563067"/>
                  </a:ext>
                </a:extLst>
              </a:tr>
              <a:tr h="736967">
                <a:tc>
                  <a:txBody>
                    <a:bodyPr/>
                    <a:lstStyle/>
                    <a:p>
                      <a:pPr algn="l" fontAlgn="t"/>
                      <a:r>
                        <a:rPr lang="en-US" sz="1400" b="1" i="0" u="none" strike="noStrike" dirty="0">
                          <a:solidFill>
                            <a:srgbClr val="000000"/>
                          </a:solidFill>
                          <a:effectLst/>
                          <a:latin typeface="+mn-lt"/>
                        </a:rPr>
                        <a:t>Lao </a:t>
                      </a:r>
                      <a:r>
                        <a:rPr lang="en-US" sz="1400" b="1" i="0" u="none" strike="noStrike" dirty="0" err="1">
                          <a:solidFill>
                            <a:srgbClr val="000000"/>
                          </a:solidFill>
                          <a:effectLst/>
                          <a:latin typeface="+mn-lt"/>
                        </a:rPr>
                        <a:t>Yout</a:t>
                      </a:r>
                      <a:r>
                        <a:rPr lang="en-US" sz="1400" b="1" i="0" u="none" strike="noStrike" dirty="0">
                          <a:solidFill>
                            <a:srgbClr val="000000"/>
                          </a:solidFill>
                          <a:effectLst/>
                          <a:latin typeface="+mn-lt"/>
                        </a:rPr>
                        <a:t> Union (LYU)</a:t>
                      </a:r>
                    </a:p>
                  </a:txBody>
                  <a:tcPr marL="0" marR="0" marT="0" marB="0"/>
                </a:tc>
                <a:tc>
                  <a:txBody>
                    <a:bodyPr/>
                    <a:lstStyle/>
                    <a:p>
                      <a:pPr algn="r" fontAlgn="ctr"/>
                      <a:r>
                        <a:rPr lang="en-US" sz="1400" b="1" i="0" u="none" strike="noStrike" dirty="0">
                          <a:solidFill>
                            <a:srgbClr val="000000"/>
                          </a:solidFill>
                          <a:effectLst/>
                          <a:latin typeface="+mn-lt"/>
                        </a:rPr>
                        <a:t>$3,338</a:t>
                      </a:r>
                    </a:p>
                  </a:txBody>
                  <a:tcPr marL="0" marR="0" marT="0" marB="0" anchor="ctr"/>
                </a:tc>
                <a:tc>
                  <a:txBody>
                    <a:bodyPr/>
                    <a:lstStyle/>
                    <a:p>
                      <a:pPr algn="r" fontAlgn="ctr"/>
                      <a:r>
                        <a:rPr lang="en-US" sz="1400" b="1" i="0" u="none" strike="noStrike" dirty="0">
                          <a:solidFill>
                            <a:srgbClr val="000000"/>
                          </a:solidFill>
                          <a:effectLst/>
                          <a:latin typeface="+mn-lt"/>
                        </a:rPr>
                        <a:t>$3,812</a:t>
                      </a:r>
                    </a:p>
                  </a:txBody>
                  <a:tcPr marL="0" marR="0" marT="0" marB="0" anchor="ctr"/>
                </a:tc>
                <a:tc>
                  <a:txBody>
                    <a:bodyPr/>
                    <a:lstStyle/>
                    <a:p>
                      <a:pPr algn="r" fontAlgn="ctr"/>
                      <a:r>
                        <a:rPr lang="en-US" sz="1400" b="1" i="0" u="none" strike="noStrike" dirty="0">
                          <a:solidFill>
                            <a:srgbClr val="000000"/>
                          </a:solidFill>
                          <a:effectLst/>
                          <a:latin typeface="+mn-lt"/>
                        </a:rPr>
                        <a:t>-$474</a:t>
                      </a:r>
                    </a:p>
                  </a:txBody>
                  <a:tcPr marL="0" marR="0" marT="0" marB="0" anchor="ctr"/>
                </a:tc>
                <a:tc>
                  <a:txBody>
                    <a:bodyPr/>
                    <a:lstStyle/>
                    <a:p>
                      <a:pPr algn="r" fontAlgn="ctr"/>
                      <a:r>
                        <a:rPr lang="en-US" sz="1400" b="1" i="0" u="none" strike="noStrike" dirty="0">
                          <a:solidFill>
                            <a:srgbClr val="000000"/>
                          </a:solidFill>
                          <a:effectLst/>
                          <a:latin typeface="+mn-lt"/>
                        </a:rPr>
                        <a:t>114.2%</a:t>
                      </a:r>
                    </a:p>
                  </a:txBody>
                  <a:tcPr marL="0" marR="0" marT="0" marB="0" anchor="ctr"/>
                </a:tc>
                <a:tc>
                  <a:txBody>
                    <a:bodyPr/>
                    <a:lstStyle/>
                    <a:p>
                      <a:pPr algn="l" fontAlgn="ctr"/>
                      <a:r>
                        <a:rPr lang="en-US" sz="1400" b="1" i="0" u="none" strike="noStrike" dirty="0">
                          <a:solidFill>
                            <a:srgbClr val="000000"/>
                          </a:solidFill>
                          <a:effectLst/>
                          <a:latin typeface="+mn-lt"/>
                        </a:rPr>
                        <a:t>not major negative balance</a:t>
                      </a:r>
                    </a:p>
                  </a:txBody>
                  <a:tcPr marL="0" marR="0" marT="0" marB="0" anchor="ctr"/>
                </a:tc>
                <a:extLst>
                  <a:ext uri="{0D108BD9-81ED-4DB2-BD59-A6C34878D82A}">
                    <a16:rowId xmlns:a16="http://schemas.microsoft.com/office/drawing/2014/main" val="2768506292"/>
                  </a:ext>
                </a:extLst>
              </a:tr>
              <a:tr h="736967">
                <a:tc>
                  <a:txBody>
                    <a:bodyPr/>
                    <a:lstStyle/>
                    <a:p>
                      <a:pPr algn="l" fontAlgn="t"/>
                      <a:r>
                        <a:rPr lang="en-US" sz="1400" b="1" i="0" u="none" strike="noStrike" dirty="0">
                          <a:solidFill>
                            <a:srgbClr val="000000"/>
                          </a:solidFill>
                          <a:effectLst/>
                          <a:latin typeface="+mn-lt"/>
                        </a:rPr>
                        <a:t>Humana People to People (HPP)</a:t>
                      </a:r>
                    </a:p>
                  </a:txBody>
                  <a:tcPr marL="0" marR="0" marT="0" marB="0"/>
                </a:tc>
                <a:tc>
                  <a:txBody>
                    <a:bodyPr/>
                    <a:lstStyle/>
                    <a:p>
                      <a:pPr algn="r" fontAlgn="ctr"/>
                      <a:r>
                        <a:rPr lang="en-US" sz="1400" b="1" i="0" u="none" strike="noStrike" dirty="0">
                          <a:solidFill>
                            <a:srgbClr val="000000"/>
                          </a:solidFill>
                          <a:effectLst/>
                          <a:latin typeface="+mn-lt"/>
                        </a:rPr>
                        <a:t>$65,380</a:t>
                      </a:r>
                    </a:p>
                  </a:txBody>
                  <a:tcPr marL="0" marR="0" marT="0" marB="0" anchor="ctr"/>
                </a:tc>
                <a:tc>
                  <a:txBody>
                    <a:bodyPr/>
                    <a:lstStyle/>
                    <a:p>
                      <a:pPr algn="r" fontAlgn="ctr"/>
                      <a:r>
                        <a:rPr lang="en-US" sz="1400" b="1" i="0" u="none" strike="noStrike" dirty="0">
                          <a:solidFill>
                            <a:srgbClr val="000000"/>
                          </a:solidFill>
                          <a:effectLst/>
                          <a:latin typeface="+mn-lt"/>
                        </a:rPr>
                        <a:t>$72,014</a:t>
                      </a:r>
                    </a:p>
                  </a:txBody>
                  <a:tcPr marL="0" marR="0" marT="0" marB="0" anchor="ctr"/>
                </a:tc>
                <a:tc>
                  <a:txBody>
                    <a:bodyPr/>
                    <a:lstStyle/>
                    <a:p>
                      <a:pPr algn="r" fontAlgn="ctr"/>
                      <a:r>
                        <a:rPr lang="en-US" sz="1400" b="1" i="0" u="none" strike="noStrike" dirty="0">
                          <a:solidFill>
                            <a:srgbClr val="000000"/>
                          </a:solidFill>
                          <a:effectLst/>
                          <a:latin typeface="+mn-lt"/>
                        </a:rPr>
                        <a:t>-$6,634</a:t>
                      </a:r>
                    </a:p>
                  </a:txBody>
                  <a:tcPr marL="0" marR="0" marT="0" marB="0" anchor="ctr"/>
                </a:tc>
                <a:tc>
                  <a:txBody>
                    <a:bodyPr/>
                    <a:lstStyle/>
                    <a:p>
                      <a:pPr algn="r" fontAlgn="ctr"/>
                      <a:r>
                        <a:rPr lang="en-US" sz="1400" b="1" i="0" u="none" strike="noStrike" dirty="0">
                          <a:solidFill>
                            <a:srgbClr val="000000"/>
                          </a:solidFill>
                          <a:effectLst/>
                          <a:latin typeface="+mn-lt"/>
                        </a:rPr>
                        <a:t>110.1%</a:t>
                      </a:r>
                    </a:p>
                  </a:txBody>
                  <a:tcPr marL="0" marR="0" marT="0" marB="0" anchor="ctr"/>
                </a:tc>
                <a:tc>
                  <a:txBody>
                    <a:bodyPr/>
                    <a:lstStyle/>
                    <a:p>
                      <a:pPr algn="l" fontAlgn="ctr"/>
                      <a:r>
                        <a:rPr lang="en-US" sz="1400" b="1" i="0" u="none" strike="noStrike" dirty="0">
                          <a:solidFill>
                            <a:srgbClr val="000000"/>
                          </a:solidFill>
                          <a:effectLst/>
                          <a:latin typeface="+mn-lt"/>
                        </a:rPr>
                        <a:t>The negative balance is mainly from HPP </a:t>
                      </a:r>
                      <a:r>
                        <a:rPr lang="en-US" sz="1400" b="1" i="0" u="none" strike="noStrike" dirty="0" smtClean="0">
                          <a:solidFill>
                            <a:srgbClr val="000000"/>
                          </a:solidFill>
                          <a:effectLst/>
                          <a:latin typeface="+mn-lt"/>
                        </a:rPr>
                        <a:t>implemented more </a:t>
                      </a:r>
                      <a:r>
                        <a:rPr lang="en-US" sz="1400" b="1" i="0" u="none" strike="noStrike" dirty="0">
                          <a:solidFill>
                            <a:srgbClr val="000000"/>
                          </a:solidFill>
                          <a:effectLst/>
                          <a:latin typeface="+mn-lt"/>
                        </a:rPr>
                        <a:t>activities for raising awareness about TB in target villages (bl#183) in the reporting period. However, the overspending presented in the cumulative period is about 104% which is still in the non-major budget adjustment.</a:t>
                      </a:r>
                    </a:p>
                  </a:txBody>
                  <a:tcPr marL="0" marR="0" marT="0" marB="0" anchor="ct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20</a:t>
            </a:fld>
            <a:endParaRPr lang="en-US" dirty="0"/>
          </a:p>
        </p:txBody>
      </p:sp>
    </p:spTree>
    <p:extLst>
      <p:ext uri="{BB962C8B-B14F-4D97-AF65-F5344CB8AC3E}">
        <p14:creationId xmlns:p14="http://schemas.microsoft.com/office/powerpoint/2010/main" val="20816155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Implementing Entity (5)</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28786395"/>
              </p:ext>
            </p:extLst>
          </p:nvPr>
        </p:nvGraphicFramePr>
        <p:xfrm>
          <a:off x="531812" y="1152907"/>
          <a:ext cx="11497732" cy="5054327"/>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305326">
                  <a:extLst>
                    <a:ext uri="{9D8B030D-6E8A-4147-A177-3AD203B41FA5}">
                      <a16:colId xmlns:a16="http://schemas.microsoft.com/office/drawing/2014/main" val="1571948647"/>
                    </a:ext>
                  </a:extLst>
                </a:gridCol>
                <a:gridCol w="1159934">
                  <a:extLst>
                    <a:ext uri="{9D8B030D-6E8A-4147-A177-3AD203B41FA5}">
                      <a16:colId xmlns:a16="http://schemas.microsoft.com/office/drawing/2014/main" val="2230605201"/>
                    </a:ext>
                  </a:extLst>
                </a:gridCol>
                <a:gridCol w="1181830">
                  <a:extLst>
                    <a:ext uri="{9D8B030D-6E8A-4147-A177-3AD203B41FA5}">
                      <a16:colId xmlns:a16="http://schemas.microsoft.com/office/drawing/2014/main" val="2886744219"/>
                    </a:ext>
                  </a:extLst>
                </a:gridCol>
                <a:gridCol w="4685569">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a:t>
                      </a:r>
                      <a:r>
                        <a:rPr lang="en-US" sz="1400" b="1" kern="1200" dirty="0" smtClean="0">
                          <a:solidFill>
                            <a:schemeClr val="lt1"/>
                          </a:solidFill>
                          <a:latin typeface="Calibri" panose="020F0502020204030204" pitchFamily="34" charset="0"/>
                          <a:ea typeface="+mn-ea"/>
                          <a:cs typeface="Calibri" panose="020F0502020204030204" pitchFamily="34" charset="0"/>
                        </a:rPr>
                        <a:t> for Reporting Period</a:t>
                      </a:r>
                      <a:endParaRPr lang="en-US" sz="14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Actual Expenditures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Budget Vs Actual Variances</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err="1" smtClean="0">
                          <a:solidFill>
                            <a:schemeClr val="lt1"/>
                          </a:solidFill>
                          <a:latin typeface="+mn-lt"/>
                          <a:ea typeface="+mn-ea"/>
                          <a:cs typeface="Calibri" panose="020F0502020204030204" pitchFamily="34" charset="0"/>
                        </a:rPr>
                        <a:t>AbsorptionRate</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400" b="1" kern="1200" dirty="0" smtClean="0">
                          <a:solidFill>
                            <a:schemeClr val="lt1"/>
                          </a:solidFill>
                          <a:latin typeface="+mn-lt"/>
                          <a:ea typeface="+mn-ea"/>
                          <a:cs typeface="Calibri" panose="020F0502020204030204" pitchFamily="34" charset="0"/>
                        </a:rPr>
                        <a:t>Reasons for Variance	</a:t>
                      </a:r>
                      <a:endParaRPr lang="en-US" sz="14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Medical </a:t>
                      </a:r>
                      <a:r>
                        <a:rPr lang="en-US" sz="1400" b="1" i="0" u="none" strike="noStrike" dirty="0">
                          <a:solidFill>
                            <a:srgbClr val="000000"/>
                          </a:solidFill>
                          <a:effectLst/>
                          <a:latin typeface="+mn-lt"/>
                        </a:rPr>
                        <a:t>Procurement and Supply Centre (MPSC)</a:t>
                      </a:r>
                    </a:p>
                  </a:txBody>
                  <a:tcPr marL="0" marR="0" marT="0" marB="0"/>
                </a:tc>
                <a:tc>
                  <a:txBody>
                    <a:bodyPr/>
                    <a:lstStyle/>
                    <a:p>
                      <a:pPr algn="r" fontAlgn="ctr"/>
                      <a:r>
                        <a:rPr lang="en-US" sz="1400" b="1" i="0" u="none" strike="noStrike" dirty="0">
                          <a:solidFill>
                            <a:srgbClr val="000000"/>
                          </a:solidFill>
                          <a:effectLst/>
                          <a:latin typeface="+mn-lt"/>
                        </a:rPr>
                        <a:t>$64,401</a:t>
                      </a:r>
                    </a:p>
                  </a:txBody>
                  <a:tcPr marL="0" marR="0" marT="0" marB="0" anchor="ctr"/>
                </a:tc>
                <a:tc>
                  <a:txBody>
                    <a:bodyPr/>
                    <a:lstStyle/>
                    <a:p>
                      <a:pPr algn="r" fontAlgn="ctr"/>
                      <a:r>
                        <a:rPr lang="en-US" sz="1400" b="1" i="0" u="none" strike="noStrike" dirty="0">
                          <a:solidFill>
                            <a:srgbClr val="000000"/>
                          </a:solidFill>
                          <a:effectLst/>
                          <a:latin typeface="+mn-lt"/>
                        </a:rPr>
                        <a:t>$49,044</a:t>
                      </a:r>
                    </a:p>
                  </a:txBody>
                  <a:tcPr marL="0" marR="0" marT="0" marB="0" anchor="ctr"/>
                </a:tc>
                <a:tc>
                  <a:txBody>
                    <a:bodyPr/>
                    <a:lstStyle/>
                    <a:p>
                      <a:pPr algn="r" fontAlgn="ctr"/>
                      <a:r>
                        <a:rPr lang="en-US" sz="1400" b="1" i="0" u="none" strike="noStrike" dirty="0">
                          <a:solidFill>
                            <a:srgbClr val="000000"/>
                          </a:solidFill>
                          <a:effectLst/>
                          <a:latin typeface="+mn-lt"/>
                        </a:rPr>
                        <a:t>$15,357</a:t>
                      </a:r>
                    </a:p>
                  </a:txBody>
                  <a:tcPr marL="0" marR="0" marT="0" marB="0" anchor="ctr"/>
                </a:tc>
                <a:tc>
                  <a:txBody>
                    <a:bodyPr/>
                    <a:lstStyle/>
                    <a:p>
                      <a:pPr algn="r" fontAlgn="ctr"/>
                      <a:r>
                        <a:rPr lang="en-US" sz="1400" b="1" i="0" u="none" strike="noStrike" dirty="0">
                          <a:solidFill>
                            <a:srgbClr val="000000"/>
                          </a:solidFill>
                          <a:effectLst/>
                          <a:latin typeface="+mn-lt"/>
                        </a:rPr>
                        <a:t>76.2%</a:t>
                      </a:r>
                    </a:p>
                  </a:txBody>
                  <a:tcPr marL="0" marR="0" marT="0" marB="0" anchor="ctr"/>
                </a:tc>
                <a:tc>
                  <a:txBody>
                    <a:bodyPr/>
                    <a:lstStyle/>
                    <a:p>
                      <a:pPr algn="l" fontAlgn="ctr"/>
                      <a:r>
                        <a:rPr lang="en-US" sz="1400" b="1" i="0" u="none" strike="noStrike" dirty="0">
                          <a:solidFill>
                            <a:srgbClr val="000000"/>
                          </a:solidFill>
                          <a:effectLst/>
                          <a:latin typeface="+mn-lt"/>
                        </a:rPr>
                        <a:t>The balance includes:</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 $13k- activities of Monitoring and supervision visits and Training of Trainers - Capacity building of provincial level (bl#132&amp;133) were not fully implemented because of </a:t>
                      </a:r>
                      <a:r>
                        <a:rPr lang="en-US" sz="1400" b="1" i="0" u="none" strike="noStrike" dirty="0" err="1">
                          <a:solidFill>
                            <a:srgbClr val="000000"/>
                          </a:solidFill>
                          <a:effectLst/>
                          <a:latin typeface="+mn-lt"/>
                        </a:rPr>
                        <a:t>Copid</a:t>
                      </a:r>
                      <a:r>
                        <a:rPr lang="en-US" sz="1400" b="1" i="0" u="none" strike="noStrike" dirty="0">
                          <a:solidFill>
                            <a:srgbClr val="000000"/>
                          </a:solidFill>
                          <a:effectLst/>
                          <a:latin typeface="+mn-lt"/>
                        </a:rPr>
                        <a:t> pandemic;</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 some balance from cancelled activities especially printing of  </a:t>
                      </a:r>
                      <a:r>
                        <a:rPr lang="en-US" sz="1400" b="1" i="0" u="none" strike="noStrike" dirty="0" err="1">
                          <a:solidFill>
                            <a:srgbClr val="000000"/>
                          </a:solidFill>
                          <a:effectLst/>
                          <a:latin typeface="+mn-lt"/>
                        </a:rPr>
                        <a:t>eLMIS</a:t>
                      </a:r>
                      <a:r>
                        <a:rPr lang="en-US" sz="1400" b="1" i="0" u="none" strike="noStrike" dirty="0">
                          <a:solidFill>
                            <a:srgbClr val="000000"/>
                          </a:solidFill>
                          <a:effectLst/>
                          <a:latin typeface="+mn-lt"/>
                        </a:rPr>
                        <a:t> Manuals for Training and over budgeting (mistake) on office running costs (internet cost).</a:t>
                      </a:r>
                      <a:br>
                        <a:rPr lang="en-US" sz="1400" b="1" i="0" u="none" strike="noStrike" dirty="0">
                          <a:solidFill>
                            <a:srgbClr val="000000"/>
                          </a:solidFill>
                          <a:effectLst/>
                          <a:latin typeface="+mn-lt"/>
                        </a:rPr>
                      </a:b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36967">
                <a:tc>
                  <a:txBody>
                    <a:bodyPr/>
                    <a:lstStyle/>
                    <a:p>
                      <a:pPr algn="l" fontAlgn="t"/>
                      <a:r>
                        <a:rPr lang="en-US" sz="1400" b="1" i="0" u="none" strike="noStrike" dirty="0" smtClean="0">
                          <a:solidFill>
                            <a:srgbClr val="000000"/>
                          </a:solidFill>
                          <a:effectLst/>
                          <a:latin typeface="+mn-lt"/>
                        </a:rPr>
                        <a:t>Health </a:t>
                      </a:r>
                      <a:r>
                        <a:rPr lang="en-US" sz="1400" b="1" i="0" u="none" strike="noStrike" dirty="0">
                          <a:solidFill>
                            <a:srgbClr val="000000"/>
                          </a:solidFill>
                          <a:effectLst/>
                          <a:latin typeface="+mn-lt"/>
                        </a:rPr>
                        <a:t>Management Information System (</a:t>
                      </a:r>
                      <a:r>
                        <a:rPr lang="en-US" sz="1400" b="1" i="0" u="none" strike="noStrike" dirty="0" smtClean="0">
                          <a:solidFill>
                            <a:srgbClr val="000000"/>
                          </a:solidFill>
                          <a:effectLst/>
                          <a:latin typeface="+mn-lt"/>
                        </a:rPr>
                        <a:t>HMIS/DPC)</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$153,079</a:t>
                      </a:r>
                    </a:p>
                  </a:txBody>
                  <a:tcPr marL="0" marR="0" marT="0" marB="0" anchor="ctr"/>
                </a:tc>
                <a:tc>
                  <a:txBody>
                    <a:bodyPr/>
                    <a:lstStyle/>
                    <a:p>
                      <a:pPr algn="r" fontAlgn="ctr"/>
                      <a:r>
                        <a:rPr lang="en-US" sz="1400" b="1" i="0" u="none" strike="noStrike" dirty="0">
                          <a:solidFill>
                            <a:srgbClr val="000000"/>
                          </a:solidFill>
                          <a:effectLst/>
                          <a:latin typeface="+mn-lt"/>
                        </a:rPr>
                        <a:t>$144,539</a:t>
                      </a:r>
                    </a:p>
                  </a:txBody>
                  <a:tcPr marL="0" marR="0" marT="0" marB="0" anchor="ctr"/>
                </a:tc>
                <a:tc>
                  <a:txBody>
                    <a:bodyPr/>
                    <a:lstStyle/>
                    <a:p>
                      <a:pPr algn="r" fontAlgn="ctr"/>
                      <a:r>
                        <a:rPr lang="en-US" sz="1400" b="1" i="0" u="none" strike="noStrike" dirty="0">
                          <a:solidFill>
                            <a:srgbClr val="000000"/>
                          </a:solidFill>
                          <a:effectLst/>
                          <a:latin typeface="+mn-lt"/>
                        </a:rPr>
                        <a:t>$8,540</a:t>
                      </a:r>
                    </a:p>
                  </a:txBody>
                  <a:tcPr marL="0" marR="0" marT="0" marB="0" anchor="ctr"/>
                </a:tc>
                <a:tc>
                  <a:txBody>
                    <a:bodyPr/>
                    <a:lstStyle/>
                    <a:p>
                      <a:pPr algn="r" fontAlgn="ctr"/>
                      <a:r>
                        <a:rPr lang="en-US" sz="1400" b="1" i="0" u="none" strike="noStrike" dirty="0">
                          <a:solidFill>
                            <a:srgbClr val="000000"/>
                          </a:solidFill>
                          <a:effectLst/>
                          <a:latin typeface="+mn-lt"/>
                        </a:rPr>
                        <a:t>94.4%</a:t>
                      </a:r>
                    </a:p>
                  </a:txBody>
                  <a:tcPr marL="0" marR="0" marT="0" marB="0" anchor="ctr"/>
                </a:tc>
                <a:tc>
                  <a:txBody>
                    <a:bodyPr/>
                    <a:lstStyle/>
                    <a:p>
                      <a:pPr algn="l" fontAlgn="ctr"/>
                      <a:r>
                        <a:rPr lang="en-US" sz="1400" b="1" i="0" u="none" strike="noStrike" dirty="0">
                          <a:solidFill>
                            <a:srgbClr val="000000"/>
                          </a:solidFill>
                          <a:effectLst/>
                          <a:latin typeface="+mn-lt"/>
                        </a:rPr>
                        <a:t>most of activities were completed, small balance from different exchange rates.</a:t>
                      </a:r>
                    </a:p>
                  </a:txBody>
                  <a:tcPr marL="0" marR="0" marT="0" marB="0" anchor="ctr"/>
                </a:tc>
                <a:extLst>
                  <a:ext uri="{0D108BD9-81ED-4DB2-BD59-A6C34878D82A}">
                    <a16:rowId xmlns:a16="http://schemas.microsoft.com/office/drawing/2014/main" val="10002"/>
                  </a:ext>
                </a:extLst>
              </a:tr>
              <a:tr h="147115">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l"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1201563067"/>
                  </a:ext>
                </a:extLst>
              </a:tr>
              <a:tr h="736967">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Grand total</a:t>
                      </a:r>
                      <a:endParaRPr lang="en-US" sz="1400" b="1" i="0" u="none" strike="noStrike" dirty="0">
                        <a:solidFill>
                          <a:srgbClr val="000000"/>
                        </a:solidFill>
                        <a:effectLst/>
                        <a:latin typeface="+mn-lt"/>
                      </a:endParaRPr>
                    </a:p>
                  </a:txBody>
                  <a:tcPr marL="0" marR="0" marT="0" marB="0"/>
                </a:tc>
                <a:tc>
                  <a:txBody>
                    <a:bodyPr/>
                    <a:lstStyle/>
                    <a:p>
                      <a:pPr algn="r" fontAlgn="ctr"/>
                      <a:r>
                        <a:rPr lang="en-US" sz="1400" b="1" i="0" u="none" strike="noStrike" dirty="0">
                          <a:solidFill>
                            <a:srgbClr val="000000"/>
                          </a:solidFill>
                          <a:effectLst/>
                          <a:latin typeface="+mn-lt"/>
                        </a:rPr>
                        <a:t>$3,879,168</a:t>
                      </a:r>
                    </a:p>
                  </a:txBody>
                  <a:tcPr marL="0" marR="0" marT="0" marB="0" anchor="ctr"/>
                </a:tc>
                <a:tc>
                  <a:txBody>
                    <a:bodyPr/>
                    <a:lstStyle/>
                    <a:p>
                      <a:pPr algn="r" fontAlgn="ctr"/>
                      <a:r>
                        <a:rPr lang="en-US" sz="1400" b="1" i="0" u="none" strike="noStrike" dirty="0">
                          <a:solidFill>
                            <a:srgbClr val="000000"/>
                          </a:solidFill>
                          <a:effectLst/>
                          <a:latin typeface="+mn-lt"/>
                        </a:rPr>
                        <a:t>$3,195,863</a:t>
                      </a:r>
                    </a:p>
                  </a:txBody>
                  <a:tcPr marL="0" marR="0" marT="0" marB="0" anchor="ctr"/>
                </a:tc>
                <a:tc>
                  <a:txBody>
                    <a:bodyPr/>
                    <a:lstStyle/>
                    <a:p>
                      <a:pPr algn="r" fontAlgn="ctr"/>
                      <a:r>
                        <a:rPr lang="en-US" sz="1400" b="1" i="0" u="none" strike="noStrike" dirty="0">
                          <a:solidFill>
                            <a:srgbClr val="000000"/>
                          </a:solidFill>
                          <a:effectLst/>
                          <a:latin typeface="+mn-lt"/>
                        </a:rPr>
                        <a:t>$683,304</a:t>
                      </a:r>
                    </a:p>
                  </a:txBody>
                  <a:tcPr marL="0" marR="0" marT="0" marB="0" anchor="ctr"/>
                </a:tc>
                <a:tc>
                  <a:txBody>
                    <a:bodyPr/>
                    <a:lstStyle/>
                    <a:p>
                      <a:pPr algn="r" fontAlgn="ctr"/>
                      <a:r>
                        <a:rPr lang="en-US" sz="1400" b="1" i="0" u="none" strike="noStrike" dirty="0">
                          <a:solidFill>
                            <a:srgbClr val="000000"/>
                          </a:solidFill>
                          <a:effectLst/>
                          <a:latin typeface="+mn-lt"/>
                        </a:rPr>
                        <a:t>82.4%</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768506292"/>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21</a:t>
            </a:fld>
            <a:endParaRPr lang="en-US" dirty="0"/>
          </a:p>
        </p:txBody>
      </p:sp>
    </p:spTree>
    <p:extLst>
      <p:ext uri="{BB962C8B-B14F-4D97-AF65-F5344CB8AC3E}">
        <p14:creationId xmlns:p14="http://schemas.microsoft.com/office/powerpoint/2010/main" val="27177098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1Jan 2018-31 Dec 2020_ By Cost grouping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40799145"/>
              </p:ext>
            </p:extLst>
          </p:nvPr>
        </p:nvGraphicFramePr>
        <p:xfrm>
          <a:off x="1311579" y="1243824"/>
          <a:ext cx="10058786" cy="5400540"/>
        </p:xfrm>
        <a:graphic>
          <a:graphicData uri="http://schemas.openxmlformats.org/drawingml/2006/table">
            <a:tbl>
              <a:tblPr>
                <a:tableStyleId>{5C22544A-7EE6-4342-B048-85BDC9FD1C3A}</a:tableStyleId>
              </a:tblPr>
              <a:tblGrid>
                <a:gridCol w="3137955">
                  <a:extLst>
                    <a:ext uri="{9D8B030D-6E8A-4147-A177-3AD203B41FA5}">
                      <a16:colId xmlns:a16="http://schemas.microsoft.com/office/drawing/2014/main" val="3619125369"/>
                    </a:ext>
                  </a:extLst>
                </a:gridCol>
                <a:gridCol w="1535567">
                  <a:extLst>
                    <a:ext uri="{9D8B030D-6E8A-4147-A177-3AD203B41FA5}">
                      <a16:colId xmlns:a16="http://schemas.microsoft.com/office/drawing/2014/main" val="3546805774"/>
                    </a:ext>
                  </a:extLst>
                </a:gridCol>
                <a:gridCol w="1927434">
                  <a:extLst>
                    <a:ext uri="{9D8B030D-6E8A-4147-A177-3AD203B41FA5}">
                      <a16:colId xmlns:a16="http://schemas.microsoft.com/office/drawing/2014/main" val="1571948647"/>
                    </a:ext>
                  </a:extLst>
                </a:gridCol>
                <a:gridCol w="1712749">
                  <a:extLst>
                    <a:ext uri="{9D8B030D-6E8A-4147-A177-3AD203B41FA5}">
                      <a16:colId xmlns:a16="http://schemas.microsoft.com/office/drawing/2014/main" val="2230605201"/>
                    </a:ext>
                  </a:extLst>
                </a:gridCol>
                <a:gridCol w="1745081">
                  <a:extLst>
                    <a:ext uri="{9D8B030D-6E8A-4147-A177-3AD203B41FA5}">
                      <a16:colId xmlns:a16="http://schemas.microsoft.com/office/drawing/2014/main" val="2886744219"/>
                    </a:ext>
                  </a:extLst>
                </a:gridCol>
              </a:tblGrid>
              <a:tr h="905989">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Actual  Expenditures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 </a:t>
                      </a:r>
                      <a:r>
                        <a:rPr lang="en-US" sz="1600" b="1" kern="1200" dirty="0" err="1" smtClean="0">
                          <a:solidFill>
                            <a:schemeClr val="lt1"/>
                          </a:solidFill>
                          <a:latin typeface="+mn-lt"/>
                          <a:ea typeface="+mn-ea"/>
                          <a:cs typeface="Calibri" panose="020F0502020204030204" pitchFamily="34" charset="0"/>
                        </a:rPr>
                        <a:t>Vs</a:t>
                      </a:r>
                      <a:r>
                        <a:rPr lang="en-US" sz="1600" b="1" kern="1200" dirty="0" smtClean="0">
                          <a:solidFill>
                            <a:schemeClr val="lt1"/>
                          </a:solidFill>
                          <a:latin typeface="+mn-lt"/>
                          <a:ea typeface="+mn-ea"/>
                          <a:cs typeface="Calibri" panose="020F0502020204030204" pitchFamily="34" charset="0"/>
                        </a:rPr>
                        <a:t> Actual</a:t>
                      </a:r>
                      <a:r>
                        <a:rPr lang="en-US" sz="1600" b="1" kern="1200" baseline="0" dirty="0" smtClean="0">
                          <a:solidFill>
                            <a:schemeClr val="lt1"/>
                          </a:solidFill>
                          <a:latin typeface="+mn-lt"/>
                          <a:ea typeface="+mn-ea"/>
                          <a:cs typeface="Calibri" panose="020F0502020204030204" pitchFamily="34" charset="0"/>
                        </a:rPr>
                        <a:t> </a:t>
                      </a:r>
                      <a:r>
                        <a:rPr lang="en-US" sz="1600" b="1" kern="1200" dirty="0" smtClean="0">
                          <a:solidFill>
                            <a:schemeClr val="lt1"/>
                          </a:solidFill>
                          <a:latin typeface="+mn-lt"/>
                          <a:ea typeface="+mn-ea"/>
                          <a:cs typeface="Calibri" panose="020F0502020204030204" pitchFamily="34" charset="0"/>
                        </a:rPr>
                        <a:t>Variances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Absorption Rate</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89970">
                <a:tc>
                  <a:txBody>
                    <a:bodyPr/>
                    <a:lstStyle/>
                    <a:p>
                      <a:pPr algn="l" fontAlgn="ctr"/>
                      <a:r>
                        <a:rPr lang="en-US" sz="1600" b="1" i="0" u="none" strike="noStrike" dirty="0" smtClean="0">
                          <a:solidFill>
                            <a:srgbClr val="000000"/>
                          </a:solidFill>
                          <a:effectLst/>
                          <a:latin typeface="+mn-lt"/>
                        </a:rPr>
                        <a:t>1. Human Resources</a:t>
                      </a:r>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$1,543,038</a:t>
                      </a:r>
                    </a:p>
                  </a:txBody>
                  <a:tcPr marL="0" marR="0" marT="0" marB="0" anchor="ctr"/>
                </a:tc>
                <a:tc>
                  <a:txBody>
                    <a:bodyPr/>
                    <a:lstStyle/>
                    <a:p>
                      <a:pPr algn="r" fontAlgn="ctr"/>
                      <a:r>
                        <a:rPr lang="en-US" sz="1600" b="1" i="0" u="none" strike="noStrike" dirty="0">
                          <a:solidFill>
                            <a:srgbClr val="000000"/>
                          </a:solidFill>
                          <a:effectLst/>
                          <a:latin typeface="+mn-lt"/>
                        </a:rPr>
                        <a:t>$1,492,923</a:t>
                      </a:r>
                    </a:p>
                  </a:txBody>
                  <a:tcPr marL="0" marR="0" marT="0" marB="0" anchor="ctr"/>
                </a:tc>
                <a:tc>
                  <a:txBody>
                    <a:bodyPr/>
                    <a:lstStyle/>
                    <a:p>
                      <a:pPr algn="r" fontAlgn="ctr"/>
                      <a:r>
                        <a:rPr lang="en-US" sz="1600" b="1" i="0" u="none" strike="noStrike" dirty="0">
                          <a:solidFill>
                            <a:srgbClr val="000000"/>
                          </a:solidFill>
                          <a:effectLst/>
                          <a:latin typeface="+mn-lt"/>
                        </a:rPr>
                        <a:t>$50,115</a:t>
                      </a:r>
                    </a:p>
                  </a:txBody>
                  <a:tcPr marL="0" marR="0" marT="0" marB="0" anchor="ctr"/>
                </a:tc>
                <a:tc>
                  <a:txBody>
                    <a:bodyPr/>
                    <a:lstStyle/>
                    <a:p>
                      <a:pPr algn="r" fontAlgn="ctr"/>
                      <a:r>
                        <a:rPr lang="en-US" sz="1600" b="1" i="0" u="none" strike="noStrike" dirty="0">
                          <a:solidFill>
                            <a:srgbClr val="000000"/>
                          </a:solidFill>
                          <a:effectLst/>
                          <a:latin typeface="+mn-lt"/>
                        </a:rPr>
                        <a:t>96.8%</a:t>
                      </a:r>
                    </a:p>
                  </a:txBody>
                  <a:tcPr marL="0" marR="0" marT="0" marB="0" anchor="ctr"/>
                </a:tc>
                <a:extLst>
                  <a:ext uri="{0D108BD9-81ED-4DB2-BD59-A6C34878D82A}">
                    <a16:rowId xmlns:a16="http://schemas.microsoft.com/office/drawing/2014/main" val="4140609697"/>
                  </a:ext>
                </a:extLst>
              </a:tr>
              <a:tr h="508051">
                <a:tc>
                  <a:txBody>
                    <a:bodyPr/>
                    <a:lstStyle/>
                    <a:p>
                      <a:pPr algn="l" fontAlgn="t"/>
                      <a:endParaRPr lang="en-US" sz="1600" b="1" i="0" u="none" strike="noStrike" dirty="0" smtClean="0">
                        <a:solidFill>
                          <a:srgbClr val="000000"/>
                        </a:solidFill>
                        <a:effectLst/>
                        <a:latin typeface="+mn-lt"/>
                      </a:endParaRPr>
                    </a:p>
                    <a:p>
                      <a:pPr algn="l" fontAlgn="t"/>
                      <a:r>
                        <a:rPr lang="en-US" sz="1600" b="1" i="0" u="none" strike="noStrike" dirty="0" smtClean="0">
                          <a:solidFill>
                            <a:srgbClr val="000000"/>
                          </a:solidFill>
                          <a:effectLst/>
                          <a:latin typeface="+mn-lt"/>
                        </a:rPr>
                        <a:t>2.Travel </a:t>
                      </a:r>
                      <a:r>
                        <a:rPr lang="en-US" sz="1600" b="1" i="0" u="none" strike="noStrike" dirty="0">
                          <a:solidFill>
                            <a:srgbClr val="000000"/>
                          </a:solidFill>
                          <a:effectLst/>
                          <a:latin typeface="+mn-lt"/>
                        </a:rPr>
                        <a:t>related costs (TRC</a:t>
                      </a:r>
                      <a:r>
                        <a:rPr lang="en-US" sz="1600" b="1" i="0" u="none" strike="noStrike" dirty="0" smtClean="0">
                          <a:solidFill>
                            <a:srgbClr val="000000"/>
                          </a:solidFill>
                          <a:effectLst/>
                          <a:latin typeface="+mn-lt"/>
                        </a:rPr>
                        <a:t>)</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a:solidFill>
                            <a:srgbClr val="000000"/>
                          </a:solidFill>
                          <a:effectLst/>
                          <a:latin typeface="+mn-lt"/>
                        </a:rPr>
                        <a:t>$1,748,802</a:t>
                      </a:r>
                    </a:p>
                  </a:txBody>
                  <a:tcPr marL="0" marR="0" marT="0" marB="0" anchor="ctr"/>
                </a:tc>
                <a:tc>
                  <a:txBody>
                    <a:bodyPr/>
                    <a:lstStyle/>
                    <a:p>
                      <a:pPr algn="r" fontAlgn="ctr"/>
                      <a:r>
                        <a:rPr lang="en-US" sz="1600" b="1" i="0" u="none" strike="noStrike" dirty="0">
                          <a:solidFill>
                            <a:srgbClr val="000000"/>
                          </a:solidFill>
                          <a:effectLst/>
                          <a:latin typeface="+mn-lt"/>
                        </a:rPr>
                        <a:t>$1,645,841</a:t>
                      </a:r>
                    </a:p>
                  </a:txBody>
                  <a:tcPr marL="0" marR="0" marT="0" marB="0" anchor="ctr"/>
                </a:tc>
                <a:tc>
                  <a:txBody>
                    <a:bodyPr/>
                    <a:lstStyle/>
                    <a:p>
                      <a:pPr algn="r" fontAlgn="ctr"/>
                      <a:r>
                        <a:rPr lang="en-US" sz="1600" b="1" i="0" u="none" strike="noStrike" dirty="0">
                          <a:solidFill>
                            <a:srgbClr val="000000"/>
                          </a:solidFill>
                          <a:effectLst/>
                          <a:latin typeface="+mn-lt"/>
                        </a:rPr>
                        <a:t>$102,962</a:t>
                      </a:r>
                    </a:p>
                  </a:txBody>
                  <a:tcPr marL="0" marR="0" marT="0" marB="0" anchor="ctr"/>
                </a:tc>
                <a:tc>
                  <a:txBody>
                    <a:bodyPr/>
                    <a:lstStyle/>
                    <a:p>
                      <a:pPr algn="r" fontAlgn="ctr"/>
                      <a:r>
                        <a:rPr lang="en-US" sz="1600" b="1" i="0" u="none" strike="noStrike" dirty="0">
                          <a:solidFill>
                            <a:srgbClr val="000000"/>
                          </a:solidFill>
                          <a:effectLst/>
                          <a:latin typeface="+mn-lt"/>
                        </a:rPr>
                        <a:t>94.1%</a:t>
                      </a:r>
                    </a:p>
                  </a:txBody>
                  <a:tcPr marL="0" marR="0" marT="0" marB="0" anchor="ctr"/>
                </a:tc>
                <a:extLst>
                  <a:ext uri="{0D108BD9-81ED-4DB2-BD59-A6C34878D82A}">
                    <a16:rowId xmlns:a16="http://schemas.microsoft.com/office/drawing/2014/main" val="2067476982"/>
                  </a:ext>
                </a:extLst>
              </a:tr>
              <a:tr h="515611">
                <a:tc>
                  <a:txBody>
                    <a:bodyPr/>
                    <a:lstStyle/>
                    <a:p>
                      <a:pPr algn="l" fontAlgn="ctr"/>
                      <a:r>
                        <a:rPr lang="en-US" sz="1600" b="1" i="0" u="none" strike="noStrike" dirty="0" smtClean="0">
                          <a:solidFill>
                            <a:srgbClr val="000000"/>
                          </a:solidFill>
                          <a:effectLst/>
                          <a:latin typeface="+mn-lt"/>
                        </a:rPr>
                        <a:t>3.</a:t>
                      </a:r>
                      <a:r>
                        <a:rPr lang="en-US" sz="1600" b="1" i="0" u="none" strike="noStrike" dirty="0" smtClean="0">
                          <a:solidFill>
                            <a:srgbClr val="000000"/>
                          </a:solidFill>
                          <a:effectLst/>
                          <a:latin typeface="Georgia" panose="02040502050405020303" pitchFamily="18" charset="0"/>
                        </a:rPr>
                        <a:t>External Professional services (EPS</a:t>
                      </a:r>
                    </a:p>
                    <a:p>
                      <a:pPr algn="l" fontAlgn="ctr"/>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$578,661</a:t>
                      </a:r>
                    </a:p>
                  </a:txBody>
                  <a:tcPr marL="0" marR="0" marT="0" marB="0" anchor="ctr"/>
                </a:tc>
                <a:tc>
                  <a:txBody>
                    <a:bodyPr/>
                    <a:lstStyle/>
                    <a:p>
                      <a:pPr algn="r" fontAlgn="ctr"/>
                      <a:r>
                        <a:rPr lang="en-US" sz="1600" b="1" i="0" u="none" strike="noStrike" dirty="0">
                          <a:solidFill>
                            <a:srgbClr val="000000"/>
                          </a:solidFill>
                          <a:effectLst/>
                          <a:latin typeface="+mn-lt"/>
                        </a:rPr>
                        <a:t>$547,593</a:t>
                      </a:r>
                    </a:p>
                  </a:txBody>
                  <a:tcPr marL="0" marR="0" marT="0" marB="0" anchor="ctr"/>
                </a:tc>
                <a:tc>
                  <a:txBody>
                    <a:bodyPr/>
                    <a:lstStyle/>
                    <a:p>
                      <a:pPr algn="r" fontAlgn="ctr"/>
                      <a:r>
                        <a:rPr lang="en-US" sz="1600" b="1" i="0" u="none" strike="noStrike" dirty="0">
                          <a:solidFill>
                            <a:srgbClr val="000000"/>
                          </a:solidFill>
                          <a:effectLst/>
                          <a:latin typeface="+mn-lt"/>
                        </a:rPr>
                        <a:t>$31,067</a:t>
                      </a:r>
                    </a:p>
                  </a:txBody>
                  <a:tcPr marL="0" marR="0" marT="0" marB="0" anchor="ctr"/>
                </a:tc>
                <a:tc>
                  <a:txBody>
                    <a:bodyPr/>
                    <a:lstStyle/>
                    <a:p>
                      <a:pPr algn="r" fontAlgn="ctr"/>
                      <a:r>
                        <a:rPr lang="en-US" sz="1600" b="1" i="0" u="none" strike="noStrike" dirty="0">
                          <a:solidFill>
                            <a:srgbClr val="000000"/>
                          </a:solidFill>
                          <a:effectLst/>
                          <a:latin typeface="+mn-lt"/>
                        </a:rPr>
                        <a:t>94.6%</a:t>
                      </a:r>
                    </a:p>
                  </a:txBody>
                  <a:tcPr marL="0" marR="0" marT="0" marB="0" anchor="ctr"/>
                </a:tc>
                <a:extLst>
                  <a:ext uri="{0D108BD9-81ED-4DB2-BD59-A6C34878D82A}">
                    <a16:rowId xmlns:a16="http://schemas.microsoft.com/office/drawing/2014/main" val="3375751536"/>
                  </a:ext>
                </a:extLst>
              </a:tr>
              <a:tr h="515611">
                <a:tc>
                  <a:txBody>
                    <a:bodyPr/>
                    <a:lstStyle/>
                    <a:p>
                      <a:pPr algn="l" fontAlgn="t"/>
                      <a:r>
                        <a:rPr lang="en-US" sz="1600" b="1" i="0" u="none" strike="noStrike" dirty="0" smtClean="0">
                          <a:solidFill>
                            <a:srgbClr val="000000"/>
                          </a:solidFill>
                          <a:effectLst/>
                          <a:latin typeface="+mn-lt"/>
                        </a:rPr>
                        <a:t>4. Health Products - Pharmaceutical Products (HPPP)</a:t>
                      </a:r>
                    </a:p>
                    <a:p>
                      <a:pPr algn="l" fontAlgn="t"/>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$671,643</a:t>
                      </a:r>
                    </a:p>
                  </a:txBody>
                  <a:tcPr marL="0" marR="0" marT="0" marB="0" anchor="ctr"/>
                </a:tc>
                <a:tc>
                  <a:txBody>
                    <a:bodyPr/>
                    <a:lstStyle/>
                    <a:p>
                      <a:pPr algn="r" fontAlgn="ctr"/>
                      <a:r>
                        <a:rPr lang="en-US" sz="1600" b="1" i="0" u="none" strike="noStrike" dirty="0">
                          <a:solidFill>
                            <a:srgbClr val="000000"/>
                          </a:solidFill>
                          <a:effectLst/>
                          <a:latin typeface="+mn-lt"/>
                        </a:rPr>
                        <a:t>$671,643</a:t>
                      </a:r>
                    </a:p>
                  </a:txBody>
                  <a:tcPr marL="0" marR="0" marT="0" marB="0" anchor="ctr"/>
                </a:tc>
                <a:tc>
                  <a:txBody>
                    <a:bodyPr/>
                    <a:lstStyle/>
                    <a:p>
                      <a:pPr algn="r" fontAlgn="ctr"/>
                      <a:r>
                        <a:rPr lang="en-US" sz="1600" b="1" i="0" u="none" strike="noStrike" dirty="0">
                          <a:solidFill>
                            <a:srgbClr val="000000"/>
                          </a:solidFill>
                          <a:effectLst/>
                          <a:latin typeface="+mn-lt"/>
                        </a:rPr>
                        <a:t>$0</a:t>
                      </a:r>
                    </a:p>
                  </a:txBody>
                  <a:tcPr marL="0" marR="0" marT="0" marB="0" anchor="ctr"/>
                </a:tc>
                <a:tc>
                  <a:txBody>
                    <a:bodyPr/>
                    <a:lstStyle/>
                    <a:p>
                      <a:pPr algn="r" fontAlgn="ctr"/>
                      <a:r>
                        <a:rPr lang="en-US" sz="1600" b="1" i="0" u="none" strike="noStrike" dirty="0">
                          <a:solidFill>
                            <a:srgbClr val="000000"/>
                          </a:solidFill>
                          <a:effectLst/>
                          <a:latin typeface="+mn-lt"/>
                        </a:rPr>
                        <a:t>100.0%</a:t>
                      </a:r>
                    </a:p>
                  </a:txBody>
                  <a:tcPr marL="0" marR="0" marT="0" marB="0" anchor="ctr"/>
                </a:tc>
                <a:extLst>
                  <a:ext uri="{0D108BD9-81ED-4DB2-BD59-A6C34878D82A}">
                    <a16:rowId xmlns:a16="http://schemas.microsoft.com/office/drawing/2014/main" val="10004"/>
                  </a:ext>
                </a:extLst>
              </a:tr>
              <a:tr h="515611">
                <a:tc>
                  <a:txBody>
                    <a:bodyPr/>
                    <a:lstStyle/>
                    <a:p>
                      <a:pPr algn="l" fontAlgn="t"/>
                      <a:r>
                        <a:rPr lang="en-US" sz="1600" b="1" i="0" u="none" strike="noStrike" dirty="0" smtClean="0">
                          <a:solidFill>
                            <a:srgbClr val="000000"/>
                          </a:solidFill>
                          <a:effectLst/>
                          <a:latin typeface="+mn-lt"/>
                        </a:rPr>
                        <a:t>5. Health Products - Non-Pharmaceuticals (HPNP)</a:t>
                      </a:r>
                    </a:p>
                    <a:p>
                      <a:pPr algn="l" fontAlgn="t"/>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$298,854</a:t>
                      </a:r>
                    </a:p>
                  </a:txBody>
                  <a:tcPr marL="0" marR="0" marT="0" marB="0" anchor="ctr"/>
                </a:tc>
                <a:tc>
                  <a:txBody>
                    <a:bodyPr/>
                    <a:lstStyle/>
                    <a:p>
                      <a:pPr algn="r" fontAlgn="ctr"/>
                      <a:r>
                        <a:rPr lang="en-US" sz="1600" b="1" i="0" u="none" strike="noStrike" dirty="0">
                          <a:solidFill>
                            <a:srgbClr val="000000"/>
                          </a:solidFill>
                          <a:effectLst/>
                          <a:latin typeface="+mn-lt"/>
                        </a:rPr>
                        <a:t>$214,239</a:t>
                      </a:r>
                    </a:p>
                  </a:txBody>
                  <a:tcPr marL="0" marR="0" marT="0" marB="0" anchor="ctr"/>
                </a:tc>
                <a:tc>
                  <a:txBody>
                    <a:bodyPr/>
                    <a:lstStyle/>
                    <a:p>
                      <a:pPr algn="r" fontAlgn="ctr"/>
                      <a:r>
                        <a:rPr lang="en-US" sz="1600" b="1" i="0" u="none" strike="noStrike" dirty="0">
                          <a:solidFill>
                            <a:srgbClr val="000000"/>
                          </a:solidFill>
                          <a:effectLst/>
                          <a:latin typeface="+mn-lt"/>
                        </a:rPr>
                        <a:t>$84,615</a:t>
                      </a:r>
                    </a:p>
                  </a:txBody>
                  <a:tcPr marL="0" marR="0" marT="0" marB="0" anchor="ctr"/>
                </a:tc>
                <a:tc>
                  <a:txBody>
                    <a:bodyPr/>
                    <a:lstStyle/>
                    <a:p>
                      <a:pPr algn="r" fontAlgn="ctr"/>
                      <a:r>
                        <a:rPr lang="en-US" sz="1600" b="1" i="0" u="none" strike="noStrike" dirty="0">
                          <a:solidFill>
                            <a:srgbClr val="000000"/>
                          </a:solidFill>
                          <a:effectLst/>
                          <a:latin typeface="+mn-lt"/>
                        </a:rPr>
                        <a:t>71.7%</a:t>
                      </a:r>
                    </a:p>
                  </a:txBody>
                  <a:tcPr marL="0" marR="0" marT="0" marB="0" anchor="ctr"/>
                </a:tc>
                <a:extLst>
                  <a:ext uri="{0D108BD9-81ED-4DB2-BD59-A6C34878D82A}">
                    <a16:rowId xmlns:a16="http://schemas.microsoft.com/office/drawing/2014/main" val="10005"/>
                  </a:ext>
                </a:extLst>
              </a:tr>
              <a:tr h="515611">
                <a:tc>
                  <a:txBody>
                    <a:bodyPr/>
                    <a:lstStyle/>
                    <a:p>
                      <a:pPr algn="l" fontAlgn="t"/>
                      <a:r>
                        <a:rPr lang="en-US" sz="1600" b="1" i="0" u="none" strike="noStrike" dirty="0" smtClean="0">
                          <a:solidFill>
                            <a:srgbClr val="000000"/>
                          </a:solidFill>
                          <a:effectLst/>
                          <a:latin typeface="+mn-lt"/>
                        </a:rPr>
                        <a:t>6. Health Products - Equipment (HPE)</a:t>
                      </a:r>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$1,897,833</a:t>
                      </a:r>
                    </a:p>
                  </a:txBody>
                  <a:tcPr marL="0" marR="0" marT="0" marB="0" anchor="ctr"/>
                </a:tc>
                <a:tc>
                  <a:txBody>
                    <a:bodyPr/>
                    <a:lstStyle/>
                    <a:p>
                      <a:pPr algn="r" fontAlgn="ctr"/>
                      <a:r>
                        <a:rPr lang="en-US" sz="1600" b="1" i="0" u="none" strike="noStrike" dirty="0">
                          <a:solidFill>
                            <a:srgbClr val="000000"/>
                          </a:solidFill>
                          <a:effectLst/>
                          <a:latin typeface="+mn-lt"/>
                        </a:rPr>
                        <a:t>$1,692,218</a:t>
                      </a:r>
                    </a:p>
                  </a:txBody>
                  <a:tcPr marL="0" marR="0" marT="0" marB="0" anchor="ctr"/>
                </a:tc>
                <a:tc>
                  <a:txBody>
                    <a:bodyPr/>
                    <a:lstStyle/>
                    <a:p>
                      <a:pPr algn="r" fontAlgn="ctr"/>
                      <a:r>
                        <a:rPr lang="en-US" sz="1600" b="1" i="0" u="none" strike="noStrike" dirty="0">
                          <a:solidFill>
                            <a:srgbClr val="000000"/>
                          </a:solidFill>
                          <a:effectLst/>
                          <a:latin typeface="+mn-lt"/>
                        </a:rPr>
                        <a:t>$205,615</a:t>
                      </a:r>
                    </a:p>
                  </a:txBody>
                  <a:tcPr marL="0" marR="0" marT="0" marB="0" anchor="ctr"/>
                </a:tc>
                <a:tc>
                  <a:txBody>
                    <a:bodyPr/>
                    <a:lstStyle/>
                    <a:p>
                      <a:pPr algn="r" fontAlgn="ctr"/>
                      <a:r>
                        <a:rPr lang="en-US" sz="1600" b="1" i="0" u="none" strike="noStrike" dirty="0">
                          <a:solidFill>
                            <a:srgbClr val="000000"/>
                          </a:solidFill>
                          <a:effectLst/>
                          <a:latin typeface="+mn-lt"/>
                        </a:rPr>
                        <a:t>89.2%</a:t>
                      </a:r>
                    </a:p>
                  </a:txBody>
                  <a:tcPr marL="0" marR="0" marT="0" marB="0" anchor="ctr"/>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22</a:t>
            </a:fld>
            <a:endParaRPr lang="en-US" dirty="0"/>
          </a:p>
        </p:txBody>
      </p:sp>
    </p:spTree>
    <p:extLst>
      <p:ext uri="{BB962C8B-B14F-4D97-AF65-F5344CB8AC3E}">
        <p14:creationId xmlns:p14="http://schemas.microsoft.com/office/powerpoint/2010/main" val="25209101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6324" y="158127"/>
            <a:ext cx="8911687" cy="629655"/>
          </a:xfrm>
        </p:spPr>
        <p:txBody>
          <a:bodyPr>
            <a:normAutofit fontScale="90000"/>
          </a:bodyPr>
          <a:lstStyle/>
          <a:p>
            <a:r>
              <a:rPr lang="en-US" sz="2400" b="1" dirty="0"/>
              <a:t>Budget vs </a:t>
            </a:r>
            <a:r>
              <a:rPr lang="en-US" sz="2400" b="1" dirty="0" smtClean="0"/>
              <a:t>Expenditure for the cumulative Period 1Jan 2018-31 Dec 2020_ By Cost grouping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76662959"/>
              </p:ext>
            </p:extLst>
          </p:nvPr>
        </p:nvGraphicFramePr>
        <p:xfrm>
          <a:off x="738668" y="970344"/>
          <a:ext cx="10684564" cy="5747485"/>
        </p:xfrm>
        <a:graphic>
          <a:graphicData uri="http://schemas.openxmlformats.org/drawingml/2006/table">
            <a:tbl>
              <a:tblPr>
                <a:tableStyleId>{5C22544A-7EE6-4342-B048-85BDC9FD1C3A}</a:tableStyleId>
              </a:tblPr>
              <a:tblGrid>
                <a:gridCol w="3333173">
                  <a:extLst>
                    <a:ext uri="{9D8B030D-6E8A-4147-A177-3AD203B41FA5}">
                      <a16:colId xmlns:a16="http://schemas.microsoft.com/office/drawing/2014/main" val="3619125369"/>
                    </a:ext>
                  </a:extLst>
                </a:gridCol>
                <a:gridCol w="1631098">
                  <a:extLst>
                    <a:ext uri="{9D8B030D-6E8A-4147-A177-3AD203B41FA5}">
                      <a16:colId xmlns:a16="http://schemas.microsoft.com/office/drawing/2014/main" val="3546805774"/>
                    </a:ext>
                  </a:extLst>
                </a:gridCol>
                <a:gridCol w="2047344">
                  <a:extLst>
                    <a:ext uri="{9D8B030D-6E8A-4147-A177-3AD203B41FA5}">
                      <a16:colId xmlns:a16="http://schemas.microsoft.com/office/drawing/2014/main" val="1571948647"/>
                    </a:ext>
                  </a:extLst>
                </a:gridCol>
                <a:gridCol w="1819303">
                  <a:extLst>
                    <a:ext uri="{9D8B030D-6E8A-4147-A177-3AD203B41FA5}">
                      <a16:colId xmlns:a16="http://schemas.microsoft.com/office/drawing/2014/main" val="2230605201"/>
                    </a:ext>
                  </a:extLst>
                </a:gridCol>
                <a:gridCol w="1853646">
                  <a:extLst>
                    <a:ext uri="{9D8B030D-6E8A-4147-A177-3AD203B41FA5}">
                      <a16:colId xmlns:a16="http://schemas.microsoft.com/office/drawing/2014/main" val="2886744219"/>
                    </a:ext>
                  </a:extLst>
                </a:gridCol>
              </a:tblGrid>
              <a:tr h="759229">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Actual  Expenditures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 </a:t>
                      </a:r>
                      <a:r>
                        <a:rPr lang="en-US" sz="1600" b="1" kern="1200" dirty="0" err="1" smtClean="0">
                          <a:solidFill>
                            <a:schemeClr val="lt1"/>
                          </a:solidFill>
                          <a:latin typeface="+mn-lt"/>
                          <a:ea typeface="+mn-ea"/>
                          <a:cs typeface="Calibri" panose="020F0502020204030204" pitchFamily="34" charset="0"/>
                        </a:rPr>
                        <a:t>Vs</a:t>
                      </a:r>
                      <a:r>
                        <a:rPr lang="en-US" sz="1600" b="1" kern="1200" dirty="0" smtClean="0">
                          <a:solidFill>
                            <a:schemeClr val="lt1"/>
                          </a:solidFill>
                          <a:latin typeface="+mn-lt"/>
                          <a:ea typeface="+mn-ea"/>
                          <a:cs typeface="Calibri" panose="020F0502020204030204" pitchFamily="34" charset="0"/>
                        </a:rPr>
                        <a:t> Actual</a:t>
                      </a:r>
                      <a:r>
                        <a:rPr lang="en-US" sz="1600" b="1" kern="1200" baseline="0" dirty="0" smtClean="0">
                          <a:solidFill>
                            <a:schemeClr val="lt1"/>
                          </a:solidFill>
                          <a:latin typeface="+mn-lt"/>
                          <a:ea typeface="+mn-ea"/>
                          <a:cs typeface="Calibri" panose="020F0502020204030204" pitchFamily="34" charset="0"/>
                        </a:rPr>
                        <a:t> </a:t>
                      </a:r>
                      <a:r>
                        <a:rPr lang="en-US" sz="1600" b="1" kern="1200" dirty="0" smtClean="0">
                          <a:solidFill>
                            <a:schemeClr val="lt1"/>
                          </a:solidFill>
                          <a:latin typeface="+mn-lt"/>
                          <a:ea typeface="+mn-ea"/>
                          <a:cs typeface="Calibri" panose="020F0502020204030204" pitchFamily="34" charset="0"/>
                        </a:rPr>
                        <a:t>Variances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Absorption Rate</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663508">
                <a:tc>
                  <a:txBody>
                    <a:bodyPr/>
                    <a:lstStyle/>
                    <a:p>
                      <a:pPr algn="l" fontAlgn="t"/>
                      <a:r>
                        <a:rPr lang="en-US" sz="1600" b="1" i="0" u="none" strike="noStrike" dirty="0" smtClean="0">
                          <a:solidFill>
                            <a:srgbClr val="000000"/>
                          </a:solidFill>
                          <a:effectLst/>
                          <a:latin typeface="+mn-lt"/>
                        </a:rPr>
                        <a:t>7.Procurement and Supply-Chain Management costs (PSM)</a:t>
                      </a:r>
                    </a:p>
                    <a:p>
                      <a:pPr algn="l" fontAlgn="t"/>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$247,968</a:t>
                      </a:r>
                    </a:p>
                  </a:txBody>
                  <a:tcPr marL="0" marR="0" marT="0" marB="0" anchor="ctr"/>
                </a:tc>
                <a:tc>
                  <a:txBody>
                    <a:bodyPr/>
                    <a:lstStyle/>
                    <a:p>
                      <a:pPr algn="r" fontAlgn="ctr"/>
                      <a:r>
                        <a:rPr lang="en-US" sz="1600" b="1" i="0" u="none" strike="noStrike" dirty="0">
                          <a:solidFill>
                            <a:srgbClr val="000000"/>
                          </a:solidFill>
                          <a:effectLst/>
                          <a:latin typeface="+mn-lt"/>
                        </a:rPr>
                        <a:t>$212,278</a:t>
                      </a:r>
                    </a:p>
                  </a:txBody>
                  <a:tcPr marL="0" marR="0" marT="0" marB="0" anchor="ctr"/>
                </a:tc>
                <a:tc>
                  <a:txBody>
                    <a:bodyPr/>
                    <a:lstStyle/>
                    <a:p>
                      <a:pPr algn="r" fontAlgn="ctr"/>
                      <a:r>
                        <a:rPr lang="en-US" sz="1600" b="1" i="0" u="none" strike="noStrike" dirty="0">
                          <a:solidFill>
                            <a:srgbClr val="000000"/>
                          </a:solidFill>
                          <a:effectLst/>
                          <a:latin typeface="+mn-lt"/>
                        </a:rPr>
                        <a:t>$35,690</a:t>
                      </a:r>
                    </a:p>
                  </a:txBody>
                  <a:tcPr marL="0" marR="0" marT="0" marB="0" anchor="ctr"/>
                </a:tc>
                <a:tc>
                  <a:txBody>
                    <a:bodyPr/>
                    <a:lstStyle/>
                    <a:p>
                      <a:pPr algn="r" fontAlgn="ctr"/>
                      <a:r>
                        <a:rPr lang="en-US" sz="1600" b="1" i="0" u="none" strike="noStrike" dirty="0">
                          <a:solidFill>
                            <a:srgbClr val="000000"/>
                          </a:solidFill>
                          <a:effectLst/>
                          <a:latin typeface="+mn-lt"/>
                        </a:rPr>
                        <a:t>85.6%</a:t>
                      </a:r>
                    </a:p>
                  </a:txBody>
                  <a:tcPr marL="0" marR="0" marT="0" marB="0" anchor="ctr"/>
                </a:tc>
                <a:extLst>
                  <a:ext uri="{0D108BD9-81ED-4DB2-BD59-A6C34878D82A}">
                    <a16:rowId xmlns:a16="http://schemas.microsoft.com/office/drawing/2014/main" val="4140609697"/>
                  </a:ext>
                </a:extLst>
              </a:tr>
              <a:tr h="308113">
                <a:tc>
                  <a:txBody>
                    <a:bodyPr/>
                    <a:lstStyle/>
                    <a:p>
                      <a:pPr marL="0" marR="0" indent="0" algn="l" defTabSz="457200" rtl="0" eaLnBrk="1" fontAlgn="t" latinLnBrk="0" hangingPunct="1">
                        <a:lnSpc>
                          <a:spcPct val="100000"/>
                        </a:lnSpc>
                        <a:spcBef>
                          <a:spcPts val="0"/>
                        </a:spcBef>
                        <a:spcAft>
                          <a:spcPts val="0"/>
                        </a:spcAft>
                        <a:buClrTx/>
                        <a:buSzTx/>
                        <a:buFontTx/>
                        <a:buNone/>
                        <a:tabLst/>
                        <a:defRPr/>
                      </a:pPr>
                      <a:r>
                        <a:rPr lang="en-US" sz="1600" b="1" i="0" u="none" strike="noStrike" dirty="0" smtClean="0">
                          <a:solidFill>
                            <a:srgbClr val="000000"/>
                          </a:solidFill>
                          <a:effectLst/>
                          <a:latin typeface="+mn-lt"/>
                        </a:rPr>
                        <a:t>8.Infrastructure (INF)</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a:solidFill>
                            <a:srgbClr val="000000"/>
                          </a:solidFill>
                          <a:effectLst/>
                          <a:latin typeface="+mn-lt"/>
                        </a:rPr>
                        <a:t>$117,925</a:t>
                      </a:r>
                    </a:p>
                  </a:txBody>
                  <a:tcPr marL="0" marR="0" marT="0" marB="0" anchor="ctr"/>
                </a:tc>
                <a:tc>
                  <a:txBody>
                    <a:bodyPr/>
                    <a:lstStyle/>
                    <a:p>
                      <a:pPr algn="r" fontAlgn="ctr"/>
                      <a:r>
                        <a:rPr lang="en-US" sz="1600" b="1" i="0" u="none" strike="noStrike" dirty="0">
                          <a:solidFill>
                            <a:srgbClr val="000000"/>
                          </a:solidFill>
                          <a:effectLst/>
                          <a:latin typeface="+mn-lt"/>
                        </a:rPr>
                        <a:t>$25,816</a:t>
                      </a:r>
                    </a:p>
                  </a:txBody>
                  <a:tcPr marL="0" marR="0" marT="0" marB="0" anchor="ctr"/>
                </a:tc>
                <a:tc>
                  <a:txBody>
                    <a:bodyPr/>
                    <a:lstStyle/>
                    <a:p>
                      <a:pPr algn="r" fontAlgn="ctr"/>
                      <a:r>
                        <a:rPr lang="en-US" sz="1600" b="1" i="0" u="none" strike="noStrike" dirty="0">
                          <a:solidFill>
                            <a:srgbClr val="000000"/>
                          </a:solidFill>
                          <a:effectLst/>
                          <a:latin typeface="+mn-lt"/>
                        </a:rPr>
                        <a:t>$92,109</a:t>
                      </a:r>
                    </a:p>
                  </a:txBody>
                  <a:tcPr marL="0" marR="0" marT="0" marB="0" anchor="ctr"/>
                </a:tc>
                <a:tc>
                  <a:txBody>
                    <a:bodyPr/>
                    <a:lstStyle/>
                    <a:p>
                      <a:pPr algn="r" fontAlgn="ctr"/>
                      <a:r>
                        <a:rPr lang="en-US" sz="1600" b="1" i="0" u="none" strike="noStrike" dirty="0">
                          <a:solidFill>
                            <a:srgbClr val="000000"/>
                          </a:solidFill>
                          <a:effectLst/>
                          <a:latin typeface="+mn-lt"/>
                        </a:rPr>
                        <a:t>21.9%</a:t>
                      </a:r>
                    </a:p>
                  </a:txBody>
                  <a:tcPr marL="0" marR="0" marT="0" marB="0" anchor="ctr"/>
                </a:tc>
                <a:extLst>
                  <a:ext uri="{0D108BD9-81ED-4DB2-BD59-A6C34878D82A}">
                    <a16:rowId xmlns:a16="http://schemas.microsoft.com/office/drawing/2014/main" val="2067476982"/>
                  </a:ext>
                </a:extLst>
              </a:tr>
              <a:tr h="500120">
                <a:tc>
                  <a:txBody>
                    <a:bodyPr/>
                    <a:lstStyle/>
                    <a:p>
                      <a:pPr algn="l" fontAlgn="t"/>
                      <a:r>
                        <a:rPr lang="en-US" sz="1600" b="1" i="0" u="none" strike="noStrike" dirty="0" smtClean="0">
                          <a:solidFill>
                            <a:srgbClr val="000000"/>
                          </a:solidFill>
                          <a:effectLst/>
                          <a:latin typeface="+mn-lt"/>
                        </a:rPr>
                        <a:t>9.Non-health equipment (NHP)</a:t>
                      </a:r>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$522,645</a:t>
                      </a:r>
                    </a:p>
                  </a:txBody>
                  <a:tcPr marL="0" marR="0" marT="0" marB="0" anchor="ctr"/>
                </a:tc>
                <a:tc>
                  <a:txBody>
                    <a:bodyPr/>
                    <a:lstStyle/>
                    <a:p>
                      <a:pPr algn="r" fontAlgn="ctr"/>
                      <a:r>
                        <a:rPr lang="en-US" sz="1600" b="1" i="0" u="none" strike="noStrike" dirty="0">
                          <a:solidFill>
                            <a:srgbClr val="000000"/>
                          </a:solidFill>
                          <a:effectLst/>
                          <a:latin typeface="+mn-lt"/>
                        </a:rPr>
                        <a:t>$487,928</a:t>
                      </a:r>
                    </a:p>
                  </a:txBody>
                  <a:tcPr marL="0" marR="0" marT="0" marB="0" anchor="ctr"/>
                </a:tc>
                <a:tc>
                  <a:txBody>
                    <a:bodyPr/>
                    <a:lstStyle/>
                    <a:p>
                      <a:pPr algn="r" fontAlgn="ctr"/>
                      <a:r>
                        <a:rPr lang="en-US" sz="1600" b="1" i="0" u="none" strike="noStrike" dirty="0">
                          <a:solidFill>
                            <a:srgbClr val="000000"/>
                          </a:solidFill>
                          <a:effectLst/>
                          <a:latin typeface="+mn-lt"/>
                        </a:rPr>
                        <a:t>$34,716</a:t>
                      </a:r>
                    </a:p>
                  </a:txBody>
                  <a:tcPr marL="0" marR="0" marT="0" marB="0" anchor="ctr"/>
                </a:tc>
                <a:tc>
                  <a:txBody>
                    <a:bodyPr/>
                    <a:lstStyle/>
                    <a:p>
                      <a:pPr algn="r" fontAlgn="ctr"/>
                      <a:r>
                        <a:rPr lang="en-US" sz="1600" b="1" i="0" u="none" strike="noStrike" dirty="0">
                          <a:solidFill>
                            <a:srgbClr val="000000"/>
                          </a:solidFill>
                          <a:effectLst/>
                          <a:latin typeface="+mn-lt"/>
                        </a:rPr>
                        <a:t>93.4%</a:t>
                      </a: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600" b="1" i="0" u="none" strike="noStrike" dirty="0" smtClean="0">
                          <a:solidFill>
                            <a:srgbClr val="000000"/>
                          </a:solidFill>
                          <a:effectLst/>
                          <a:latin typeface="+mn-lt"/>
                        </a:rPr>
                        <a:t>10. Communication Material and Publications (CMP)</a:t>
                      </a:r>
                    </a:p>
                    <a:p>
                      <a:pPr algn="l" fontAlgn="t"/>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$65,383</a:t>
                      </a:r>
                    </a:p>
                  </a:txBody>
                  <a:tcPr marL="0" marR="0" marT="0" marB="0" anchor="ctr"/>
                </a:tc>
                <a:tc>
                  <a:txBody>
                    <a:bodyPr/>
                    <a:lstStyle/>
                    <a:p>
                      <a:pPr algn="r" fontAlgn="ctr"/>
                      <a:r>
                        <a:rPr lang="en-US" sz="1600" b="1" i="0" u="none" strike="noStrike" dirty="0">
                          <a:solidFill>
                            <a:srgbClr val="000000"/>
                          </a:solidFill>
                          <a:effectLst/>
                          <a:latin typeface="+mn-lt"/>
                        </a:rPr>
                        <a:t>$64,049</a:t>
                      </a:r>
                    </a:p>
                  </a:txBody>
                  <a:tcPr marL="0" marR="0" marT="0" marB="0" anchor="ctr"/>
                </a:tc>
                <a:tc>
                  <a:txBody>
                    <a:bodyPr/>
                    <a:lstStyle/>
                    <a:p>
                      <a:pPr algn="r" fontAlgn="ctr"/>
                      <a:r>
                        <a:rPr lang="en-US" sz="1600" b="1" i="0" u="none" strike="noStrike" dirty="0">
                          <a:solidFill>
                            <a:srgbClr val="000000"/>
                          </a:solidFill>
                          <a:effectLst/>
                          <a:latin typeface="+mn-lt"/>
                        </a:rPr>
                        <a:t>$1,334</a:t>
                      </a:r>
                    </a:p>
                  </a:txBody>
                  <a:tcPr marL="0" marR="0" marT="0" marB="0" anchor="ctr"/>
                </a:tc>
                <a:tc>
                  <a:txBody>
                    <a:bodyPr/>
                    <a:lstStyle/>
                    <a:p>
                      <a:pPr algn="r" fontAlgn="ctr"/>
                      <a:r>
                        <a:rPr lang="en-US" sz="1600" b="1" i="0" u="none" strike="noStrike" dirty="0">
                          <a:solidFill>
                            <a:srgbClr val="000000"/>
                          </a:solidFill>
                          <a:effectLst/>
                          <a:latin typeface="+mn-lt"/>
                        </a:rPr>
                        <a:t>98.0%</a:t>
                      </a:r>
                    </a:p>
                  </a:txBody>
                  <a:tcPr marL="0" marR="0" marT="0" marB="0" anchor="ctr"/>
                </a:tc>
                <a:extLst>
                  <a:ext uri="{0D108BD9-81ED-4DB2-BD59-A6C34878D82A}">
                    <a16:rowId xmlns:a16="http://schemas.microsoft.com/office/drawing/2014/main" val="10004"/>
                  </a:ext>
                </a:extLst>
              </a:tr>
              <a:tr h="399393">
                <a:tc>
                  <a:txBody>
                    <a:bodyPr/>
                    <a:lstStyle/>
                    <a:p>
                      <a:pPr algn="l" fontAlgn="t"/>
                      <a:endParaRPr lang="en-US" sz="1600" b="1" i="0" u="none" strike="noStrike" dirty="0" smtClean="0">
                        <a:solidFill>
                          <a:srgbClr val="000000"/>
                        </a:solidFill>
                        <a:effectLst/>
                        <a:latin typeface="+mn-lt"/>
                      </a:endParaRPr>
                    </a:p>
                    <a:p>
                      <a:pPr algn="l" fontAlgn="t"/>
                      <a:r>
                        <a:rPr lang="en-US" sz="1600" b="1" i="0" u="none" strike="noStrike" dirty="0" smtClean="0">
                          <a:solidFill>
                            <a:srgbClr val="000000"/>
                          </a:solidFill>
                          <a:effectLst/>
                          <a:latin typeface="+mn-lt"/>
                        </a:rPr>
                        <a:t>11. Indirect and Overhead Costs</a:t>
                      </a:r>
                    </a:p>
                    <a:p>
                      <a:pPr algn="l" fontAlgn="t"/>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$384,923</a:t>
                      </a:r>
                    </a:p>
                  </a:txBody>
                  <a:tcPr marL="0" marR="0" marT="0" marB="0" anchor="ctr"/>
                </a:tc>
                <a:tc>
                  <a:txBody>
                    <a:bodyPr/>
                    <a:lstStyle/>
                    <a:p>
                      <a:pPr algn="r" fontAlgn="ctr"/>
                      <a:r>
                        <a:rPr lang="en-US" sz="1600" b="1" i="0" u="none" strike="noStrike" dirty="0">
                          <a:solidFill>
                            <a:srgbClr val="000000"/>
                          </a:solidFill>
                          <a:effectLst/>
                          <a:latin typeface="+mn-lt"/>
                        </a:rPr>
                        <a:t>$368,365</a:t>
                      </a:r>
                    </a:p>
                  </a:txBody>
                  <a:tcPr marL="0" marR="0" marT="0" marB="0" anchor="ctr"/>
                </a:tc>
                <a:tc>
                  <a:txBody>
                    <a:bodyPr/>
                    <a:lstStyle/>
                    <a:p>
                      <a:pPr algn="r" fontAlgn="ctr"/>
                      <a:r>
                        <a:rPr lang="en-US" sz="1600" b="1" i="0" u="none" strike="noStrike" dirty="0">
                          <a:solidFill>
                            <a:srgbClr val="000000"/>
                          </a:solidFill>
                          <a:effectLst/>
                          <a:latin typeface="+mn-lt"/>
                        </a:rPr>
                        <a:t>$16,558</a:t>
                      </a:r>
                    </a:p>
                  </a:txBody>
                  <a:tcPr marL="0" marR="0" marT="0" marB="0" anchor="ctr"/>
                </a:tc>
                <a:tc>
                  <a:txBody>
                    <a:bodyPr/>
                    <a:lstStyle/>
                    <a:p>
                      <a:pPr algn="r" fontAlgn="ctr"/>
                      <a:r>
                        <a:rPr lang="en-US" sz="1600" b="1" i="0" u="none" strike="noStrike" dirty="0">
                          <a:solidFill>
                            <a:srgbClr val="000000"/>
                          </a:solidFill>
                          <a:effectLst/>
                          <a:latin typeface="+mn-lt"/>
                        </a:rPr>
                        <a:t>95.7%</a:t>
                      </a:r>
                    </a:p>
                  </a:txBody>
                  <a:tcPr marL="0" marR="0" marT="0" marB="0" anchor="ctr"/>
                </a:tc>
                <a:extLst>
                  <a:ext uri="{0D108BD9-81ED-4DB2-BD59-A6C34878D82A}">
                    <a16:rowId xmlns:a16="http://schemas.microsoft.com/office/drawing/2014/main" val="10005"/>
                  </a:ext>
                </a:extLst>
              </a:tr>
              <a:tr h="399393">
                <a:tc>
                  <a:txBody>
                    <a:bodyPr/>
                    <a:lstStyle/>
                    <a:p>
                      <a:pPr algn="l" fontAlgn="t"/>
                      <a:r>
                        <a:rPr lang="en-US" sz="1600" b="1" i="0" u="none" strike="noStrike" dirty="0" smtClean="0">
                          <a:solidFill>
                            <a:srgbClr val="000000"/>
                          </a:solidFill>
                          <a:effectLst/>
                          <a:latin typeface="+mn-lt"/>
                        </a:rPr>
                        <a:t>12. Living support to client/ target population (LSCTP)</a:t>
                      </a:r>
                    </a:p>
                    <a:p>
                      <a:pPr algn="l" fontAlgn="t"/>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$304,839</a:t>
                      </a:r>
                    </a:p>
                  </a:txBody>
                  <a:tcPr marL="0" marR="0" marT="0" marB="0" anchor="ctr"/>
                </a:tc>
                <a:tc>
                  <a:txBody>
                    <a:bodyPr/>
                    <a:lstStyle/>
                    <a:p>
                      <a:pPr algn="r" fontAlgn="ctr"/>
                      <a:r>
                        <a:rPr lang="en-US" sz="1600" b="1" i="0" u="none" strike="noStrike" dirty="0">
                          <a:solidFill>
                            <a:srgbClr val="000000"/>
                          </a:solidFill>
                          <a:effectLst/>
                          <a:latin typeface="+mn-lt"/>
                        </a:rPr>
                        <a:t>$274,272</a:t>
                      </a:r>
                    </a:p>
                  </a:txBody>
                  <a:tcPr marL="0" marR="0" marT="0" marB="0" anchor="ctr"/>
                </a:tc>
                <a:tc>
                  <a:txBody>
                    <a:bodyPr/>
                    <a:lstStyle/>
                    <a:p>
                      <a:pPr algn="r" fontAlgn="ctr"/>
                      <a:r>
                        <a:rPr lang="en-US" sz="1600" b="1" i="0" u="none" strike="noStrike" dirty="0">
                          <a:solidFill>
                            <a:srgbClr val="000000"/>
                          </a:solidFill>
                          <a:effectLst/>
                          <a:latin typeface="+mn-lt"/>
                        </a:rPr>
                        <a:t>$30,568</a:t>
                      </a:r>
                    </a:p>
                  </a:txBody>
                  <a:tcPr marL="0" marR="0" marT="0" marB="0" anchor="ctr"/>
                </a:tc>
                <a:tc>
                  <a:txBody>
                    <a:bodyPr/>
                    <a:lstStyle/>
                    <a:p>
                      <a:pPr algn="r" fontAlgn="ctr"/>
                      <a:r>
                        <a:rPr lang="en-US" sz="1600" b="1" i="0" u="none" strike="noStrike" dirty="0">
                          <a:solidFill>
                            <a:srgbClr val="000000"/>
                          </a:solidFill>
                          <a:effectLst/>
                          <a:latin typeface="+mn-lt"/>
                        </a:rPr>
                        <a:t>90.0%</a:t>
                      </a:r>
                    </a:p>
                  </a:txBody>
                  <a:tcPr marL="0" marR="0" marT="0" marB="0" anchor="ctr"/>
                </a:tc>
                <a:extLst>
                  <a:ext uri="{0D108BD9-81ED-4DB2-BD59-A6C34878D82A}">
                    <a16:rowId xmlns:a16="http://schemas.microsoft.com/office/drawing/2014/main" val="10006"/>
                  </a:ext>
                </a:extLst>
              </a:tr>
              <a:tr h="399393">
                <a:tc>
                  <a:txBody>
                    <a:bodyPr/>
                    <a:lstStyle/>
                    <a:p>
                      <a:pPr algn="l" fontAlgn="t"/>
                      <a:r>
                        <a:rPr lang="en-US" sz="1600" b="1" i="0" u="none" strike="noStrike" dirty="0" smtClean="0">
                          <a:solidFill>
                            <a:srgbClr val="000000"/>
                          </a:solidFill>
                          <a:effectLst/>
                          <a:latin typeface="+mn-lt"/>
                        </a:rPr>
                        <a:t>13. Payment for Results</a:t>
                      </a:r>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mn-lt"/>
                        </a:rPr>
                        <a:t>$264,502</a:t>
                      </a:r>
                    </a:p>
                  </a:txBody>
                  <a:tcPr marL="0" marR="0" marT="0" marB="0" anchor="ctr"/>
                </a:tc>
                <a:tc>
                  <a:txBody>
                    <a:bodyPr/>
                    <a:lstStyle/>
                    <a:p>
                      <a:pPr algn="r" fontAlgn="ctr"/>
                      <a:r>
                        <a:rPr lang="en-US" sz="1600" b="1" i="0" u="none" strike="noStrike" dirty="0">
                          <a:solidFill>
                            <a:srgbClr val="000000"/>
                          </a:solidFill>
                          <a:effectLst/>
                          <a:latin typeface="+mn-lt"/>
                        </a:rPr>
                        <a:t>$266,497</a:t>
                      </a:r>
                    </a:p>
                  </a:txBody>
                  <a:tcPr marL="0" marR="0" marT="0" marB="0" anchor="ctr"/>
                </a:tc>
                <a:tc>
                  <a:txBody>
                    <a:bodyPr/>
                    <a:lstStyle/>
                    <a:p>
                      <a:pPr algn="r" fontAlgn="ctr"/>
                      <a:r>
                        <a:rPr lang="en-US" sz="1600" b="1" i="0" u="none" strike="noStrike" dirty="0">
                          <a:solidFill>
                            <a:srgbClr val="000000"/>
                          </a:solidFill>
                          <a:effectLst/>
                          <a:latin typeface="+mn-lt"/>
                        </a:rPr>
                        <a:t>-$1,995</a:t>
                      </a:r>
                    </a:p>
                  </a:txBody>
                  <a:tcPr marL="0" marR="0" marT="0" marB="0" anchor="ctr"/>
                </a:tc>
                <a:tc>
                  <a:txBody>
                    <a:bodyPr/>
                    <a:lstStyle/>
                    <a:p>
                      <a:pPr algn="r" fontAlgn="ctr"/>
                      <a:r>
                        <a:rPr lang="en-US" sz="1600" b="1" i="0" u="none" strike="noStrike" dirty="0">
                          <a:solidFill>
                            <a:srgbClr val="000000"/>
                          </a:solidFill>
                          <a:effectLst/>
                          <a:latin typeface="+mn-lt"/>
                        </a:rPr>
                        <a:t>100.8%</a:t>
                      </a:r>
                    </a:p>
                  </a:txBody>
                  <a:tcPr marL="0" marR="0" marT="0" marB="0" anchor="ctr"/>
                </a:tc>
                <a:extLst>
                  <a:ext uri="{0D108BD9-81ED-4DB2-BD59-A6C34878D82A}">
                    <a16:rowId xmlns:a16="http://schemas.microsoft.com/office/drawing/2014/main" val="10007"/>
                  </a:ext>
                </a:extLst>
              </a:tr>
              <a:tr h="239325">
                <a:tc>
                  <a:txBody>
                    <a:bodyPr/>
                    <a:lstStyle/>
                    <a:p>
                      <a:pPr algn="l" fontAlgn="t"/>
                      <a:endParaRPr lang="en-US" sz="1600" b="1" i="0" u="none" strike="noStrike" dirty="0">
                        <a:solidFill>
                          <a:srgbClr val="000000"/>
                        </a:solidFill>
                        <a:effectLst/>
                        <a:latin typeface="+mn-lt"/>
                      </a:endParaRPr>
                    </a:p>
                  </a:txBody>
                  <a:tcPr marL="6350" marR="6350" marT="635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10008"/>
                  </a:ext>
                </a:extLst>
              </a:tr>
              <a:tr h="399393">
                <a:tc>
                  <a:txBody>
                    <a:bodyPr/>
                    <a:lstStyle/>
                    <a:p>
                      <a:pPr algn="l" fontAlgn="t"/>
                      <a:r>
                        <a:rPr lang="en-US" sz="1600" b="1" i="0" u="none" strike="noStrike" dirty="0" smtClean="0">
                          <a:solidFill>
                            <a:srgbClr val="000000"/>
                          </a:solidFill>
                          <a:effectLst/>
                          <a:latin typeface="+mn-lt"/>
                        </a:rPr>
                        <a:t>Grand Total</a:t>
                      </a:r>
                      <a:endParaRPr lang="en-US" sz="1600" b="1" i="0" u="none" strike="noStrike" dirty="0">
                        <a:solidFill>
                          <a:srgbClr val="000000"/>
                        </a:solidFill>
                        <a:effectLst/>
                        <a:latin typeface="+mn-lt"/>
                      </a:endParaRPr>
                    </a:p>
                  </a:txBody>
                  <a:tcPr marL="6350" marR="6350" marT="6350" marB="0" anchor="ctr"/>
                </a:tc>
                <a:tc>
                  <a:txBody>
                    <a:bodyPr/>
                    <a:lstStyle/>
                    <a:p>
                      <a:pPr algn="r" fontAlgn="ctr"/>
                      <a:r>
                        <a:rPr lang="en-US" sz="1600" b="1" i="0" u="none" strike="noStrike" dirty="0">
                          <a:solidFill>
                            <a:srgbClr val="000000"/>
                          </a:solidFill>
                          <a:effectLst/>
                          <a:latin typeface="Georgia" panose="02040502050405020303" pitchFamily="18" charset="0"/>
                        </a:rPr>
                        <a:t>$8,647,017</a:t>
                      </a:r>
                    </a:p>
                  </a:txBody>
                  <a:tcPr marL="0" marR="0" marT="0" marB="0" anchor="ctr"/>
                </a:tc>
                <a:tc>
                  <a:txBody>
                    <a:bodyPr/>
                    <a:lstStyle/>
                    <a:p>
                      <a:pPr algn="r" fontAlgn="ctr"/>
                      <a:r>
                        <a:rPr lang="en-US" sz="1600" b="1" i="0" u="none" strike="noStrike" dirty="0">
                          <a:solidFill>
                            <a:srgbClr val="000000"/>
                          </a:solidFill>
                          <a:effectLst/>
                          <a:latin typeface="Georgia" panose="02040502050405020303" pitchFamily="18" charset="0"/>
                        </a:rPr>
                        <a:t>$7,963,662</a:t>
                      </a:r>
                    </a:p>
                  </a:txBody>
                  <a:tcPr marL="0" marR="0" marT="0" marB="0" anchor="ctr"/>
                </a:tc>
                <a:tc>
                  <a:txBody>
                    <a:bodyPr/>
                    <a:lstStyle/>
                    <a:p>
                      <a:pPr algn="r" fontAlgn="ctr"/>
                      <a:r>
                        <a:rPr lang="en-US" sz="1600" b="1" i="0" u="none" strike="noStrike" dirty="0">
                          <a:solidFill>
                            <a:srgbClr val="000000"/>
                          </a:solidFill>
                          <a:effectLst/>
                          <a:latin typeface="Georgia" panose="02040502050405020303" pitchFamily="18" charset="0"/>
                        </a:rPr>
                        <a:t>$683,355</a:t>
                      </a:r>
                    </a:p>
                  </a:txBody>
                  <a:tcPr marL="0" marR="0" marT="0" marB="0" anchor="ctr"/>
                </a:tc>
                <a:tc>
                  <a:txBody>
                    <a:bodyPr/>
                    <a:lstStyle/>
                    <a:p>
                      <a:pPr algn="r" fontAlgn="ctr"/>
                      <a:r>
                        <a:rPr lang="en-US" sz="1600" b="1" i="0" u="none" strike="noStrike" dirty="0">
                          <a:solidFill>
                            <a:srgbClr val="000000"/>
                          </a:solidFill>
                          <a:effectLst/>
                          <a:latin typeface="Georgia" panose="02040502050405020303" pitchFamily="18" charset="0"/>
                        </a:rPr>
                        <a:t>92.1%</a:t>
                      </a:r>
                    </a:p>
                  </a:txBody>
                  <a:tcPr marL="0" marR="0" marT="0" marB="0" anchor="ct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23</a:t>
            </a:fld>
            <a:endParaRPr lang="en-US" dirty="0"/>
          </a:p>
        </p:txBody>
      </p:sp>
    </p:spTree>
    <p:extLst>
      <p:ext uri="{BB962C8B-B14F-4D97-AF65-F5344CB8AC3E}">
        <p14:creationId xmlns:p14="http://schemas.microsoft.com/office/powerpoint/2010/main" val="32753626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6930" y="158127"/>
            <a:ext cx="8911687" cy="786090"/>
          </a:xfrm>
        </p:spPr>
        <p:txBody>
          <a:bodyPr>
            <a:normAutofit fontScale="90000"/>
          </a:bodyPr>
          <a:lstStyle/>
          <a:p>
            <a:r>
              <a:rPr lang="en-US" sz="2400" b="1" dirty="0"/>
              <a:t>Budget vs </a:t>
            </a:r>
            <a:r>
              <a:rPr lang="en-US" sz="2400" b="1" dirty="0" smtClean="0"/>
              <a:t>Expenditure for the Cumulative Period 1 Jan 2018- 31 Dec 2020_ By Module intervention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26750554"/>
              </p:ext>
            </p:extLst>
          </p:nvPr>
        </p:nvGraphicFramePr>
        <p:xfrm>
          <a:off x="531812" y="1048864"/>
          <a:ext cx="11423482" cy="5703754"/>
        </p:xfrm>
        <a:graphic>
          <a:graphicData uri="http://schemas.openxmlformats.org/drawingml/2006/table">
            <a:tbl>
              <a:tblPr>
                <a:tableStyleId>{5C22544A-7EE6-4342-B048-85BDC9FD1C3A}</a:tableStyleId>
              </a:tblPr>
              <a:tblGrid>
                <a:gridCol w="3563687">
                  <a:extLst>
                    <a:ext uri="{9D8B030D-6E8A-4147-A177-3AD203B41FA5}">
                      <a16:colId xmlns:a16="http://schemas.microsoft.com/office/drawing/2014/main" val="3619125369"/>
                    </a:ext>
                  </a:extLst>
                </a:gridCol>
                <a:gridCol w="1743901">
                  <a:extLst>
                    <a:ext uri="{9D8B030D-6E8A-4147-A177-3AD203B41FA5}">
                      <a16:colId xmlns:a16="http://schemas.microsoft.com/office/drawing/2014/main" val="3546805774"/>
                    </a:ext>
                  </a:extLst>
                </a:gridCol>
                <a:gridCol w="2102935">
                  <a:extLst>
                    <a:ext uri="{9D8B030D-6E8A-4147-A177-3AD203B41FA5}">
                      <a16:colId xmlns:a16="http://schemas.microsoft.com/office/drawing/2014/main" val="1571948647"/>
                    </a:ext>
                  </a:extLst>
                </a:gridCol>
                <a:gridCol w="2031119">
                  <a:extLst>
                    <a:ext uri="{9D8B030D-6E8A-4147-A177-3AD203B41FA5}">
                      <a16:colId xmlns:a16="http://schemas.microsoft.com/office/drawing/2014/main" val="2230605201"/>
                    </a:ext>
                  </a:extLst>
                </a:gridCol>
                <a:gridCol w="1981840">
                  <a:extLst>
                    <a:ext uri="{9D8B030D-6E8A-4147-A177-3AD203B41FA5}">
                      <a16:colId xmlns:a16="http://schemas.microsoft.com/office/drawing/2014/main" val="2886744219"/>
                    </a:ext>
                  </a:extLst>
                </a:gridCol>
              </a:tblGrid>
              <a:tr h="665954">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Actual Expenditures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 </a:t>
                      </a:r>
                      <a:r>
                        <a:rPr lang="en-US" sz="1600" b="1" kern="1200" dirty="0" err="1" smtClean="0">
                          <a:solidFill>
                            <a:schemeClr val="lt1"/>
                          </a:solidFill>
                          <a:latin typeface="+mn-lt"/>
                          <a:ea typeface="+mn-ea"/>
                          <a:cs typeface="Calibri" panose="020F0502020204030204" pitchFamily="34" charset="0"/>
                        </a:rPr>
                        <a:t>Vs</a:t>
                      </a:r>
                      <a:r>
                        <a:rPr lang="en-US" sz="1600" b="1" kern="1200" dirty="0" smtClean="0">
                          <a:solidFill>
                            <a:schemeClr val="lt1"/>
                          </a:solidFill>
                          <a:latin typeface="+mn-lt"/>
                          <a:ea typeface="+mn-ea"/>
                          <a:cs typeface="Calibri" panose="020F0502020204030204" pitchFamily="34" charset="0"/>
                        </a:rPr>
                        <a:t> Actual</a:t>
                      </a:r>
                      <a:r>
                        <a:rPr lang="en-US" sz="1600" b="1" kern="1200" baseline="0" dirty="0" smtClean="0">
                          <a:solidFill>
                            <a:schemeClr val="lt1"/>
                          </a:solidFill>
                          <a:latin typeface="+mn-lt"/>
                          <a:ea typeface="+mn-ea"/>
                          <a:cs typeface="Calibri" panose="020F0502020204030204" pitchFamily="34" charset="0"/>
                        </a:rPr>
                        <a:t> </a:t>
                      </a:r>
                      <a:r>
                        <a:rPr lang="en-US" sz="1600" b="1" kern="1200" dirty="0" smtClean="0">
                          <a:solidFill>
                            <a:schemeClr val="lt1"/>
                          </a:solidFill>
                          <a:latin typeface="+mn-lt"/>
                          <a:ea typeface="+mn-ea"/>
                          <a:cs typeface="Calibri" panose="020F0502020204030204" pitchFamily="34" charset="0"/>
                        </a:rPr>
                        <a:t>Variances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Absorption Rate</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736967">
                <a:tc>
                  <a:txBody>
                    <a:bodyPr/>
                    <a:lstStyle/>
                    <a:p>
                      <a:pPr algn="l" fontAlgn="t"/>
                      <a:r>
                        <a:rPr lang="en-US" sz="1600" b="1" i="0" u="none" strike="noStrike" dirty="0" smtClean="0">
                          <a:solidFill>
                            <a:srgbClr val="000000"/>
                          </a:solidFill>
                          <a:effectLst/>
                          <a:latin typeface="+mn-lt"/>
                        </a:rPr>
                        <a:t>1.TB </a:t>
                      </a:r>
                      <a:r>
                        <a:rPr lang="en-US" sz="1600" b="1" i="0" u="none" strike="noStrike" dirty="0">
                          <a:solidFill>
                            <a:srgbClr val="000000"/>
                          </a:solidFill>
                          <a:effectLst/>
                          <a:latin typeface="+mn-lt"/>
                        </a:rPr>
                        <a:t>care and </a:t>
                      </a:r>
                      <a:r>
                        <a:rPr lang="en-US" sz="1600" b="1" i="0" u="none" strike="noStrike" dirty="0" smtClean="0">
                          <a:solidFill>
                            <a:srgbClr val="000000"/>
                          </a:solidFill>
                          <a:effectLst/>
                          <a:latin typeface="+mn-lt"/>
                        </a:rPr>
                        <a:t>prevention/cases detection and diagnosis</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a:solidFill>
                            <a:srgbClr val="000000"/>
                          </a:solidFill>
                          <a:effectLst/>
                          <a:latin typeface="+mn-lt"/>
                        </a:rPr>
                        <a:t>$3,668,514</a:t>
                      </a:r>
                    </a:p>
                  </a:txBody>
                  <a:tcPr marL="0" marR="0" marT="0" marB="0" anchor="ctr"/>
                </a:tc>
                <a:tc>
                  <a:txBody>
                    <a:bodyPr/>
                    <a:lstStyle/>
                    <a:p>
                      <a:pPr algn="r" fontAlgn="ctr"/>
                      <a:r>
                        <a:rPr lang="en-US" sz="1600" b="1" i="0" u="none" strike="noStrike" dirty="0" smtClean="0">
                          <a:solidFill>
                            <a:srgbClr val="000000"/>
                          </a:solidFill>
                          <a:effectLst/>
                          <a:latin typeface="+mn-lt"/>
                        </a:rPr>
                        <a:t>$3,595,523</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$72,991</a:t>
                      </a: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smtClean="0">
                        <a:solidFill>
                          <a:srgbClr val="000000"/>
                        </a:solidFill>
                        <a:effectLst/>
                        <a:latin typeface="+mn-lt"/>
                      </a:endParaRPr>
                    </a:p>
                    <a:p>
                      <a:pPr algn="r" fontAlgn="ctr"/>
                      <a:r>
                        <a:rPr lang="en-US" sz="1600" b="1" i="0" u="none" strike="noStrike" dirty="0" smtClean="0">
                          <a:solidFill>
                            <a:srgbClr val="000000"/>
                          </a:solidFill>
                          <a:effectLst/>
                          <a:latin typeface="+mn-lt"/>
                        </a:rPr>
                        <a:t>98.0%</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r>
                        <a:rPr lang="en-US" sz="1600" b="1" i="0" u="none" strike="noStrike" dirty="0" smtClean="0">
                          <a:solidFill>
                            <a:srgbClr val="000000"/>
                          </a:solidFill>
                          <a:effectLst/>
                          <a:latin typeface="+mn-lt"/>
                        </a:rPr>
                        <a:t>2.TB </a:t>
                      </a:r>
                      <a:r>
                        <a:rPr lang="en-US" sz="1600" b="1" i="0" u="none" strike="noStrike" dirty="0">
                          <a:solidFill>
                            <a:srgbClr val="000000"/>
                          </a:solidFill>
                          <a:effectLst/>
                          <a:latin typeface="+mn-lt"/>
                        </a:rPr>
                        <a:t>care and </a:t>
                      </a:r>
                      <a:r>
                        <a:rPr lang="en-US" sz="1600" b="1" i="0" u="none" strike="noStrike" dirty="0" smtClean="0">
                          <a:solidFill>
                            <a:srgbClr val="000000"/>
                          </a:solidFill>
                          <a:effectLst/>
                          <a:latin typeface="+mn-lt"/>
                        </a:rPr>
                        <a:t>prevention/Engaging all care providers ( TB Care and prevention)</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$104,593</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$99,368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$5,226</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a:solidFill>
                            <a:srgbClr val="000000"/>
                          </a:solidFill>
                          <a:effectLst/>
                          <a:latin typeface="+mn-lt"/>
                        </a:rPr>
                        <a:t>95.0%</a:t>
                      </a: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600" b="1" i="0" u="none" strike="noStrike" dirty="0" smtClean="0">
                          <a:solidFill>
                            <a:srgbClr val="000000"/>
                          </a:solidFill>
                          <a:effectLst/>
                          <a:latin typeface="+mn-lt"/>
                        </a:rPr>
                        <a:t>3.TB care and prevention/Engaging all care providers (TB/HIV)</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$21,445</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$20,398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$1,047</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95.1%</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585245">
                <a:tc>
                  <a:txBody>
                    <a:bodyPr/>
                    <a:lstStyle/>
                    <a:p>
                      <a:pPr algn="l" fontAlgn="t"/>
                      <a:r>
                        <a:rPr lang="en-US" sz="1600" b="1" i="0" u="none" strike="noStrike" dirty="0" smtClean="0">
                          <a:solidFill>
                            <a:srgbClr val="000000"/>
                          </a:solidFill>
                          <a:effectLst/>
                          <a:latin typeface="+mn-lt"/>
                        </a:rPr>
                        <a:t>4.Program management/Grant Management</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$1,868,494</a:t>
                      </a: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smtClean="0">
                        <a:solidFill>
                          <a:srgbClr val="000000"/>
                        </a:solidFill>
                        <a:effectLst/>
                        <a:latin typeface="+mn-lt"/>
                      </a:endParaRPr>
                    </a:p>
                    <a:p>
                      <a:pPr algn="r" fontAlgn="ctr"/>
                      <a:r>
                        <a:rPr lang="en-US" sz="1600" b="1" i="0" u="none" strike="noStrike" dirty="0" smtClean="0">
                          <a:solidFill>
                            <a:srgbClr val="000000"/>
                          </a:solidFill>
                          <a:effectLst/>
                          <a:latin typeface="+mn-lt"/>
                        </a:rPr>
                        <a:t>$1,789,075</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$79,419</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95.7%</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r h="399393">
                <a:tc>
                  <a:txBody>
                    <a:bodyPr/>
                    <a:lstStyle/>
                    <a:p>
                      <a:pPr algn="l" fontAlgn="t"/>
                      <a:r>
                        <a:rPr lang="en-US" sz="1600" b="1" i="0" u="none" strike="noStrike" dirty="0" smtClean="0">
                          <a:solidFill>
                            <a:srgbClr val="000000"/>
                          </a:solidFill>
                          <a:effectLst/>
                          <a:latin typeface="+mn-lt"/>
                        </a:rPr>
                        <a:t>5.Program management/other Program management intervention</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$299,952</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$299,094</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$858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99.7%</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r h="399393">
                <a:tc>
                  <a:txBody>
                    <a:bodyPr/>
                    <a:lstStyle/>
                    <a:p>
                      <a:pPr algn="l" fontAlgn="t"/>
                      <a:r>
                        <a:rPr lang="en-US" sz="1600" b="1" i="0" u="none" strike="noStrike" dirty="0" smtClean="0">
                          <a:solidFill>
                            <a:srgbClr val="000000"/>
                          </a:solidFill>
                          <a:effectLst/>
                          <a:latin typeface="+mn-lt"/>
                        </a:rPr>
                        <a:t>6, TB care and prevention/treatment</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$643,365</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$647,971</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-$4,606</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100.7%</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6"/>
                  </a:ext>
                </a:extLst>
              </a:tr>
              <a:tr h="399393">
                <a:tc>
                  <a:txBody>
                    <a:bodyPr/>
                    <a:lstStyle/>
                    <a:p>
                      <a:pPr algn="l" fontAlgn="t"/>
                      <a:endParaRPr lang="en-US" sz="1600" b="1" i="0" u="none" strike="noStrike" dirty="0" smtClean="0">
                        <a:solidFill>
                          <a:srgbClr val="000000"/>
                        </a:solidFill>
                        <a:effectLst/>
                        <a:latin typeface="+mn-lt"/>
                      </a:endParaRPr>
                    </a:p>
                    <a:p>
                      <a:pPr algn="l" fontAlgn="t"/>
                      <a:r>
                        <a:rPr lang="en-US" sz="1600" b="1" i="0" u="none" strike="noStrike" dirty="0" smtClean="0">
                          <a:solidFill>
                            <a:srgbClr val="000000"/>
                          </a:solidFill>
                          <a:effectLst/>
                          <a:latin typeface="+mn-lt"/>
                        </a:rPr>
                        <a:t>7. MDR-TB/Treatment : MDR-TB</a:t>
                      </a:r>
                      <a:endParaRPr lang="en-US" sz="1600" b="1" i="0" u="none" strike="noStrike" dirty="0">
                        <a:solidFill>
                          <a:srgbClr val="000000"/>
                        </a:solidFill>
                        <a:effectLst/>
                        <a:latin typeface="+mn-lt"/>
                      </a:endParaRPr>
                    </a:p>
                  </a:txBody>
                  <a:tcPr marL="0" marR="0" marT="0" marB="0"/>
                </a:tc>
                <a:tc>
                  <a:txBody>
                    <a:bodyPr/>
                    <a:lstStyle/>
                    <a:p>
                      <a:pPr algn="r" fontAlgn="ctr"/>
                      <a:endParaRPr lang="en-US" sz="1600" b="1" i="0" u="none" strike="noStrike" dirty="0" smtClean="0">
                        <a:solidFill>
                          <a:srgbClr val="000000"/>
                        </a:solidFill>
                        <a:effectLst/>
                        <a:latin typeface="+mn-lt"/>
                      </a:endParaRPr>
                    </a:p>
                    <a:p>
                      <a:pPr algn="r" fontAlgn="ctr"/>
                      <a:r>
                        <a:rPr lang="en-US" sz="1600" b="1" i="0" u="none" strike="noStrike" dirty="0" smtClean="0">
                          <a:solidFill>
                            <a:srgbClr val="000000"/>
                          </a:solidFill>
                          <a:effectLst/>
                          <a:latin typeface="+mn-lt"/>
                        </a:rPr>
                        <a:t>$525,997</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$376,895</a:t>
                      </a:r>
                    </a:p>
                  </a:txBody>
                  <a:tcPr marL="0" marR="0" marT="0" marB="0" anchor="ctr"/>
                </a:tc>
                <a:tc>
                  <a:txBody>
                    <a:bodyPr/>
                    <a:lstStyle/>
                    <a:p>
                      <a:pPr algn="r" fontAlgn="ctr"/>
                      <a:r>
                        <a:rPr lang="en-US" sz="1600" b="1" i="0" u="none" strike="noStrike" dirty="0" smtClean="0">
                          <a:solidFill>
                            <a:srgbClr val="000000"/>
                          </a:solidFill>
                          <a:effectLst/>
                          <a:latin typeface="+mn-lt"/>
                        </a:rPr>
                        <a:t>$149,102</a:t>
                      </a: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smtClean="0">
                        <a:solidFill>
                          <a:srgbClr val="000000"/>
                        </a:solidFill>
                        <a:effectLst/>
                        <a:latin typeface="+mn-lt"/>
                      </a:endParaRPr>
                    </a:p>
                    <a:p>
                      <a:pPr algn="r" fontAlgn="ctr"/>
                      <a:r>
                        <a:rPr lang="en-US" sz="1600" b="1" i="0" u="none" strike="noStrike" dirty="0" smtClean="0">
                          <a:solidFill>
                            <a:srgbClr val="000000"/>
                          </a:solidFill>
                          <a:effectLst/>
                          <a:latin typeface="+mn-lt"/>
                        </a:rPr>
                        <a:t>71.7%</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7"/>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24</a:t>
            </a:fld>
            <a:endParaRPr lang="en-US" dirty="0"/>
          </a:p>
        </p:txBody>
      </p:sp>
    </p:spTree>
    <p:extLst>
      <p:ext uri="{BB962C8B-B14F-4D97-AF65-F5344CB8AC3E}">
        <p14:creationId xmlns:p14="http://schemas.microsoft.com/office/powerpoint/2010/main" val="14125669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6930" y="158127"/>
            <a:ext cx="8911687" cy="786090"/>
          </a:xfrm>
        </p:spPr>
        <p:txBody>
          <a:bodyPr>
            <a:normAutofit fontScale="90000"/>
          </a:bodyPr>
          <a:lstStyle/>
          <a:p>
            <a:r>
              <a:rPr lang="en-US" sz="2400" b="1" dirty="0"/>
              <a:t>Budget vs </a:t>
            </a:r>
            <a:r>
              <a:rPr lang="en-US" sz="2400" b="1" dirty="0" smtClean="0"/>
              <a:t>Expenditure for the Cumulative Period 1 Jan 2018- 31 Dec 2020_ By Module intervention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40209561"/>
              </p:ext>
            </p:extLst>
          </p:nvPr>
        </p:nvGraphicFramePr>
        <p:xfrm>
          <a:off x="629088" y="944217"/>
          <a:ext cx="11433209" cy="5868403"/>
        </p:xfrm>
        <a:graphic>
          <a:graphicData uri="http://schemas.openxmlformats.org/drawingml/2006/table">
            <a:tbl>
              <a:tblPr>
                <a:tableStyleId>{5C22544A-7EE6-4342-B048-85BDC9FD1C3A}</a:tableStyleId>
              </a:tblPr>
              <a:tblGrid>
                <a:gridCol w="3566721">
                  <a:extLst>
                    <a:ext uri="{9D8B030D-6E8A-4147-A177-3AD203B41FA5}">
                      <a16:colId xmlns:a16="http://schemas.microsoft.com/office/drawing/2014/main" val="3619125369"/>
                    </a:ext>
                  </a:extLst>
                </a:gridCol>
                <a:gridCol w="1745386">
                  <a:extLst>
                    <a:ext uri="{9D8B030D-6E8A-4147-A177-3AD203B41FA5}">
                      <a16:colId xmlns:a16="http://schemas.microsoft.com/office/drawing/2014/main" val="3546805774"/>
                    </a:ext>
                  </a:extLst>
                </a:gridCol>
                <a:gridCol w="2104726">
                  <a:extLst>
                    <a:ext uri="{9D8B030D-6E8A-4147-A177-3AD203B41FA5}">
                      <a16:colId xmlns:a16="http://schemas.microsoft.com/office/drawing/2014/main" val="1571948647"/>
                    </a:ext>
                  </a:extLst>
                </a:gridCol>
                <a:gridCol w="2032849">
                  <a:extLst>
                    <a:ext uri="{9D8B030D-6E8A-4147-A177-3AD203B41FA5}">
                      <a16:colId xmlns:a16="http://schemas.microsoft.com/office/drawing/2014/main" val="2230605201"/>
                    </a:ext>
                  </a:extLst>
                </a:gridCol>
                <a:gridCol w="1983527">
                  <a:extLst>
                    <a:ext uri="{9D8B030D-6E8A-4147-A177-3AD203B41FA5}">
                      <a16:colId xmlns:a16="http://schemas.microsoft.com/office/drawing/2014/main" val="2886744219"/>
                    </a:ext>
                  </a:extLst>
                </a:gridCol>
              </a:tblGrid>
              <a:tr h="665954">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Actual Expenditures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 </a:t>
                      </a:r>
                      <a:r>
                        <a:rPr lang="en-US" sz="1600" b="1" kern="1200" dirty="0" err="1" smtClean="0">
                          <a:solidFill>
                            <a:schemeClr val="lt1"/>
                          </a:solidFill>
                          <a:latin typeface="+mn-lt"/>
                          <a:ea typeface="+mn-ea"/>
                          <a:cs typeface="Calibri" panose="020F0502020204030204" pitchFamily="34" charset="0"/>
                        </a:rPr>
                        <a:t>Vs</a:t>
                      </a:r>
                      <a:r>
                        <a:rPr lang="en-US" sz="1600" b="1" kern="1200" dirty="0" smtClean="0">
                          <a:solidFill>
                            <a:schemeClr val="lt1"/>
                          </a:solidFill>
                          <a:latin typeface="+mn-lt"/>
                          <a:ea typeface="+mn-ea"/>
                          <a:cs typeface="Calibri" panose="020F0502020204030204" pitchFamily="34" charset="0"/>
                        </a:rPr>
                        <a:t> Actual</a:t>
                      </a:r>
                      <a:r>
                        <a:rPr lang="en-US" sz="1600" b="1" kern="1200" baseline="0" dirty="0" smtClean="0">
                          <a:solidFill>
                            <a:schemeClr val="lt1"/>
                          </a:solidFill>
                          <a:latin typeface="+mn-lt"/>
                          <a:ea typeface="+mn-ea"/>
                          <a:cs typeface="Calibri" panose="020F0502020204030204" pitchFamily="34" charset="0"/>
                        </a:rPr>
                        <a:t> </a:t>
                      </a:r>
                      <a:r>
                        <a:rPr lang="en-US" sz="1600" b="1" kern="1200" dirty="0" smtClean="0">
                          <a:solidFill>
                            <a:schemeClr val="lt1"/>
                          </a:solidFill>
                          <a:latin typeface="+mn-lt"/>
                          <a:ea typeface="+mn-ea"/>
                          <a:cs typeface="Calibri" panose="020F0502020204030204" pitchFamily="34" charset="0"/>
                        </a:rPr>
                        <a:t>Variances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Absorption Rate</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325649">
                <a:tc>
                  <a:txBody>
                    <a:bodyPr/>
                    <a:lstStyle/>
                    <a:p>
                      <a:pPr marL="0" marR="0" indent="0" algn="l" defTabSz="457200" rtl="0" eaLnBrk="1" fontAlgn="t" latinLnBrk="0" hangingPunct="1">
                        <a:lnSpc>
                          <a:spcPct val="100000"/>
                        </a:lnSpc>
                        <a:spcBef>
                          <a:spcPts val="0"/>
                        </a:spcBef>
                        <a:spcAft>
                          <a:spcPts val="0"/>
                        </a:spcAft>
                        <a:buClrTx/>
                        <a:buSzTx/>
                        <a:buFontTx/>
                        <a:buNone/>
                        <a:tabLst/>
                        <a:defRPr/>
                      </a:pPr>
                      <a:endParaRPr lang="en-US" sz="1600" b="1" i="0" u="none" strike="noStrike" dirty="0" smtClean="0">
                        <a:solidFill>
                          <a:srgbClr val="000000"/>
                        </a:solidFill>
                        <a:effectLst/>
                        <a:latin typeface="+mn-lt"/>
                      </a:endParaRPr>
                    </a:p>
                  </a:txBody>
                  <a:tcPr marL="0" marR="0" marT="0" marB="0"/>
                </a:tc>
                <a:tc>
                  <a:txBody>
                    <a:bodyPr/>
                    <a:lstStyle/>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493952">
                <a:tc>
                  <a:txBody>
                    <a:bodyPr/>
                    <a:lstStyle/>
                    <a:p>
                      <a:pPr marL="0" marR="0" indent="0" algn="l" defTabSz="457200" rtl="0" eaLnBrk="1" fontAlgn="t" latinLnBrk="0" hangingPunct="1">
                        <a:lnSpc>
                          <a:spcPct val="100000"/>
                        </a:lnSpc>
                        <a:spcBef>
                          <a:spcPts val="0"/>
                        </a:spcBef>
                        <a:spcAft>
                          <a:spcPts val="0"/>
                        </a:spcAft>
                        <a:buClrTx/>
                        <a:buSzTx/>
                        <a:buFontTx/>
                        <a:buNone/>
                        <a:tabLst/>
                        <a:defRPr/>
                      </a:pPr>
                      <a:r>
                        <a:rPr lang="en-US" sz="1600" b="1" i="0" u="none" strike="noStrike" dirty="0" smtClean="0">
                          <a:solidFill>
                            <a:srgbClr val="000000"/>
                          </a:solidFill>
                          <a:effectLst/>
                          <a:latin typeface="+mn-lt"/>
                        </a:rPr>
                        <a:t>8.TB/HIV/TB/HIV collaboration Interventions</a:t>
                      </a:r>
                    </a:p>
                    <a:p>
                      <a:pPr marL="0" marR="0" indent="0" algn="l" defTabSz="457200" rtl="0" eaLnBrk="1" fontAlgn="t" latinLnBrk="0" hangingPunct="1">
                        <a:lnSpc>
                          <a:spcPct val="100000"/>
                        </a:lnSpc>
                        <a:spcBef>
                          <a:spcPts val="0"/>
                        </a:spcBef>
                        <a:spcAft>
                          <a:spcPts val="0"/>
                        </a:spcAft>
                        <a:buClrTx/>
                        <a:buSzTx/>
                        <a:buFontTx/>
                        <a:buNone/>
                        <a:tabLst/>
                        <a:defRPr/>
                      </a:pPr>
                      <a:endParaRPr lang="en-US" sz="1600" b="1" i="0" u="none" strike="noStrike" dirty="0" smtClean="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$115,388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$112,510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$2,878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97.5%</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600" b="1" i="0" u="none" strike="noStrike" dirty="0" smtClean="0">
                          <a:solidFill>
                            <a:srgbClr val="000000"/>
                          </a:solidFill>
                          <a:effectLst/>
                          <a:latin typeface="+mn-lt"/>
                        </a:rPr>
                        <a:t>9. Program management/ Policy, Planning, Coordination</a:t>
                      </a:r>
                      <a:r>
                        <a:rPr lang="en-US" sz="1600" b="1" i="0" u="none" strike="noStrike" baseline="0" dirty="0" smtClean="0">
                          <a:solidFill>
                            <a:srgbClr val="000000"/>
                          </a:solidFill>
                          <a:effectLst/>
                          <a:latin typeface="+mn-lt"/>
                        </a:rPr>
                        <a:t> and Management of National Disease Control Program</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$262,059</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$263,306</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-$1,247</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100.5%</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585245">
                <a:tc>
                  <a:txBody>
                    <a:bodyPr/>
                    <a:lstStyle/>
                    <a:p>
                      <a:pPr algn="l" fontAlgn="t"/>
                      <a:r>
                        <a:rPr lang="en-US" sz="1600" b="1" i="0" u="none" strike="noStrike" dirty="0" smtClean="0">
                          <a:solidFill>
                            <a:srgbClr val="000000"/>
                          </a:solidFill>
                          <a:effectLst/>
                          <a:latin typeface="+mn-lt"/>
                        </a:rPr>
                        <a:t>10.TB care and prevention/Community TB Care Delivery</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$324,768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$323,968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$800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99.8%</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r h="399393">
                <a:tc>
                  <a:txBody>
                    <a:bodyPr/>
                    <a:lstStyle/>
                    <a:p>
                      <a:pPr algn="l" fontAlgn="t"/>
                      <a:r>
                        <a:rPr lang="en-US" sz="1600" b="1" i="0" u="none" strike="noStrike" dirty="0" smtClean="0">
                          <a:solidFill>
                            <a:srgbClr val="000000"/>
                          </a:solidFill>
                          <a:effectLst/>
                          <a:latin typeface="+mn-lt"/>
                        </a:rPr>
                        <a:t>11.RSSH: Health management information systems and M&amp;E/Program and data quality</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$237,380</a:t>
                      </a: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smtClean="0">
                        <a:solidFill>
                          <a:srgbClr val="000000"/>
                        </a:solidFill>
                        <a:effectLst/>
                        <a:latin typeface="+mn-lt"/>
                      </a:endParaRPr>
                    </a:p>
                    <a:p>
                      <a:pPr algn="r" fontAlgn="ctr"/>
                      <a:r>
                        <a:rPr lang="en-US" sz="1600" b="1" i="0" u="none" strike="noStrike" dirty="0" smtClean="0">
                          <a:solidFill>
                            <a:srgbClr val="000000"/>
                          </a:solidFill>
                          <a:effectLst/>
                          <a:latin typeface="+mn-lt"/>
                        </a:rPr>
                        <a:t>$192,467</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$44,913</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81.1%</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r h="399393">
                <a:tc>
                  <a:txBody>
                    <a:bodyPr/>
                    <a:lstStyle/>
                    <a:p>
                      <a:pPr algn="l" fontAlgn="t"/>
                      <a:r>
                        <a:rPr lang="en-US" sz="1600" b="1" i="0" u="none" strike="noStrike" dirty="0" smtClean="0">
                          <a:solidFill>
                            <a:srgbClr val="000000"/>
                          </a:solidFill>
                          <a:effectLst/>
                          <a:latin typeface="+mn-lt"/>
                        </a:rPr>
                        <a:t>12.RSSH: Health management information systems and M&amp;E/Analysis, review and transparency</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$2,080</a:t>
                      </a: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smtClean="0">
                        <a:solidFill>
                          <a:srgbClr val="000000"/>
                        </a:solidFill>
                        <a:effectLst/>
                        <a:latin typeface="+mn-lt"/>
                      </a:endParaRPr>
                    </a:p>
                    <a:p>
                      <a:pPr algn="r" fontAlgn="ctr"/>
                      <a:r>
                        <a:rPr lang="en-US" sz="1600" b="1" i="0" u="none" strike="noStrike" dirty="0" smtClean="0">
                          <a:solidFill>
                            <a:srgbClr val="000000"/>
                          </a:solidFill>
                          <a:effectLst/>
                          <a:latin typeface="+mn-lt"/>
                        </a:rPr>
                        <a:t>$2,169</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endParaRPr lang="en-US" sz="1600" b="1" i="0" u="none" strike="noStrike" dirty="0" smtClean="0">
                        <a:solidFill>
                          <a:srgbClr val="000000"/>
                        </a:solidFill>
                        <a:effectLst/>
                        <a:latin typeface="+mn-lt"/>
                      </a:endParaRPr>
                    </a:p>
                    <a:p>
                      <a:pPr algn="r" fontAlgn="ctr"/>
                      <a:r>
                        <a:rPr lang="en-US" sz="1600" b="1" i="0" u="none" strike="noStrike" dirty="0" smtClean="0">
                          <a:solidFill>
                            <a:srgbClr val="000000"/>
                          </a:solidFill>
                          <a:effectLst/>
                          <a:latin typeface="+mn-lt"/>
                        </a:rPr>
                        <a:t>-$89</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104.3%</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25</a:t>
            </a:fld>
            <a:endParaRPr lang="en-US" dirty="0"/>
          </a:p>
        </p:txBody>
      </p:sp>
    </p:spTree>
    <p:extLst>
      <p:ext uri="{BB962C8B-B14F-4D97-AF65-F5344CB8AC3E}">
        <p14:creationId xmlns:p14="http://schemas.microsoft.com/office/powerpoint/2010/main" val="14364738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6930" y="158127"/>
            <a:ext cx="8911687" cy="786090"/>
          </a:xfrm>
        </p:spPr>
        <p:txBody>
          <a:bodyPr>
            <a:normAutofit fontScale="90000"/>
          </a:bodyPr>
          <a:lstStyle/>
          <a:p>
            <a:r>
              <a:rPr lang="en-US" sz="2400" b="1" dirty="0"/>
              <a:t>Budget vs </a:t>
            </a:r>
            <a:r>
              <a:rPr lang="en-US" sz="2400" b="1" dirty="0" smtClean="0"/>
              <a:t>Expenditure for the Cumulative Period 1 Jan 2018- 31 Dec 2020_ By Module intervention (3)</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26464270"/>
              </p:ext>
            </p:extLst>
          </p:nvPr>
        </p:nvGraphicFramePr>
        <p:xfrm>
          <a:off x="677727" y="1152907"/>
          <a:ext cx="11196362" cy="5614670"/>
        </p:xfrm>
        <a:graphic>
          <a:graphicData uri="http://schemas.openxmlformats.org/drawingml/2006/table">
            <a:tbl>
              <a:tblPr>
                <a:tableStyleId>{5C22544A-7EE6-4342-B048-85BDC9FD1C3A}</a:tableStyleId>
              </a:tblPr>
              <a:tblGrid>
                <a:gridCol w="3492834">
                  <a:extLst>
                    <a:ext uri="{9D8B030D-6E8A-4147-A177-3AD203B41FA5}">
                      <a16:colId xmlns:a16="http://schemas.microsoft.com/office/drawing/2014/main" val="3619125369"/>
                    </a:ext>
                  </a:extLst>
                </a:gridCol>
                <a:gridCol w="1709229">
                  <a:extLst>
                    <a:ext uri="{9D8B030D-6E8A-4147-A177-3AD203B41FA5}">
                      <a16:colId xmlns:a16="http://schemas.microsoft.com/office/drawing/2014/main" val="3546805774"/>
                    </a:ext>
                  </a:extLst>
                </a:gridCol>
                <a:gridCol w="2061125">
                  <a:extLst>
                    <a:ext uri="{9D8B030D-6E8A-4147-A177-3AD203B41FA5}">
                      <a16:colId xmlns:a16="http://schemas.microsoft.com/office/drawing/2014/main" val="1571948647"/>
                    </a:ext>
                  </a:extLst>
                </a:gridCol>
                <a:gridCol w="1990737">
                  <a:extLst>
                    <a:ext uri="{9D8B030D-6E8A-4147-A177-3AD203B41FA5}">
                      <a16:colId xmlns:a16="http://schemas.microsoft.com/office/drawing/2014/main" val="2230605201"/>
                    </a:ext>
                  </a:extLst>
                </a:gridCol>
                <a:gridCol w="1942437">
                  <a:extLst>
                    <a:ext uri="{9D8B030D-6E8A-4147-A177-3AD203B41FA5}">
                      <a16:colId xmlns:a16="http://schemas.microsoft.com/office/drawing/2014/main" val="2886744219"/>
                    </a:ext>
                  </a:extLst>
                </a:gridCol>
              </a:tblGrid>
              <a:tr h="665954">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Actual Expenditures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 </a:t>
                      </a:r>
                      <a:r>
                        <a:rPr lang="en-US" sz="1600" b="1" kern="1200" dirty="0" err="1" smtClean="0">
                          <a:solidFill>
                            <a:schemeClr val="lt1"/>
                          </a:solidFill>
                          <a:latin typeface="+mn-lt"/>
                          <a:ea typeface="+mn-ea"/>
                          <a:cs typeface="Calibri" panose="020F0502020204030204" pitchFamily="34" charset="0"/>
                        </a:rPr>
                        <a:t>Vs</a:t>
                      </a:r>
                      <a:r>
                        <a:rPr lang="en-US" sz="1600" b="1" kern="1200" dirty="0" smtClean="0">
                          <a:solidFill>
                            <a:schemeClr val="lt1"/>
                          </a:solidFill>
                          <a:latin typeface="+mn-lt"/>
                          <a:ea typeface="+mn-ea"/>
                          <a:cs typeface="Calibri" panose="020F0502020204030204" pitchFamily="34" charset="0"/>
                        </a:rPr>
                        <a:t> Actual</a:t>
                      </a:r>
                      <a:r>
                        <a:rPr lang="en-US" sz="1600" b="1" kern="1200" baseline="0" dirty="0" smtClean="0">
                          <a:solidFill>
                            <a:schemeClr val="lt1"/>
                          </a:solidFill>
                          <a:latin typeface="+mn-lt"/>
                          <a:ea typeface="+mn-ea"/>
                          <a:cs typeface="Calibri" panose="020F0502020204030204" pitchFamily="34" charset="0"/>
                        </a:rPr>
                        <a:t> </a:t>
                      </a:r>
                      <a:r>
                        <a:rPr lang="en-US" sz="1600" b="1" kern="1200" dirty="0" smtClean="0">
                          <a:solidFill>
                            <a:schemeClr val="lt1"/>
                          </a:solidFill>
                          <a:latin typeface="+mn-lt"/>
                          <a:ea typeface="+mn-ea"/>
                          <a:cs typeface="Calibri" panose="020F0502020204030204" pitchFamily="34" charset="0"/>
                        </a:rPr>
                        <a:t>Variances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Absorption Rate</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325649">
                <a:tc>
                  <a:txBody>
                    <a:bodyPr/>
                    <a:lstStyle/>
                    <a:p>
                      <a:pPr algn="l" fontAlgn="t"/>
                      <a:r>
                        <a:rPr lang="en-US" sz="1600" b="1" i="0" u="none" strike="noStrike" dirty="0" smtClean="0">
                          <a:solidFill>
                            <a:srgbClr val="000000"/>
                          </a:solidFill>
                          <a:effectLst/>
                          <a:latin typeface="+mn-lt"/>
                        </a:rPr>
                        <a:t>13. RSSH: Health management information systems and M&amp;E/other health information system and M&amp;E intervention</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$20,050</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$19,282</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$769</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96.2%</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493952">
                <a:tc>
                  <a:txBody>
                    <a:bodyPr/>
                    <a:lstStyle/>
                    <a:p>
                      <a:pPr algn="l" fontAlgn="t"/>
                      <a:r>
                        <a:rPr lang="en-US" sz="1600" b="1" i="0" u="none" strike="noStrike" dirty="0" smtClean="0">
                          <a:solidFill>
                            <a:srgbClr val="000000"/>
                          </a:solidFill>
                          <a:effectLst/>
                          <a:latin typeface="+mn-lt"/>
                        </a:rPr>
                        <a:t>14.RSSH: Procurement and supply chain management systems/other procurement supply chain management intervention</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$130,698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$104,196</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$26,502</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79.7%</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399393">
                <a:tc>
                  <a:txBody>
                    <a:bodyPr/>
                    <a:lstStyle/>
                    <a:p>
                      <a:pPr algn="l" fontAlgn="t"/>
                      <a:r>
                        <a:rPr lang="en-US" sz="1600" b="1" i="0" u="none" strike="noStrike" dirty="0" smtClean="0">
                          <a:solidFill>
                            <a:srgbClr val="000000"/>
                          </a:solidFill>
                          <a:effectLst/>
                          <a:latin typeface="+mn-lt"/>
                        </a:rPr>
                        <a:t>15.MDR-TB/Case Detection and Diagnosis: MDR TB </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$16,678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$17,314</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-$636</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103.8%</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r h="372032">
                <a:tc>
                  <a:txBody>
                    <a:bodyPr/>
                    <a:lstStyle/>
                    <a:p>
                      <a:pPr algn="l" fontAlgn="t"/>
                      <a:r>
                        <a:rPr lang="en-US" sz="1600" b="1" i="0" u="none" strike="noStrike" dirty="0" smtClean="0">
                          <a:solidFill>
                            <a:srgbClr val="000000"/>
                          </a:solidFill>
                          <a:effectLst/>
                          <a:latin typeface="+mn-lt"/>
                        </a:rPr>
                        <a:t>16. MDR-TB/Prevention for MDR TB </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N/A</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r h="399393">
                <a:tc>
                  <a:txBody>
                    <a:bodyPr/>
                    <a:lstStyle/>
                    <a:p>
                      <a:pPr algn="l" fontAlgn="t"/>
                      <a:r>
                        <a:rPr lang="en-US" sz="1600" b="1" i="0" u="none" strike="noStrike" dirty="0" smtClean="0">
                          <a:solidFill>
                            <a:srgbClr val="000000"/>
                          </a:solidFill>
                          <a:effectLst/>
                          <a:latin typeface="+mn-lt"/>
                        </a:rPr>
                        <a:t>17.RSSH: Procurement and supply chain management systems/Supply Chain infrastructure and development of tools</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$1,166</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$0</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$1,166</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0.0%</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26</a:t>
            </a:fld>
            <a:endParaRPr lang="en-US" dirty="0"/>
          </a:p>
        </p:txBody>
      </p:sp>
    </p:spTree>
    <p:extLst>
      <p:ext uri="{BB962C8B-B14F-4D97-AF65-F5344CB8AC3E}">
        <p14:creationId xmlns:p14="http://schemas.microsoft.com/office/powerpoint/2010/main" val="26786036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6930" y="158127"/>
            <a:ext cx="8911687" cy="786090"/>
          </a:xfrm>
        </p:spPr>
        <p:txBody>
          <a:bodyPr>
            <a:normAutofit fontScale="90000"/>
          </a:bodyPr>
          <a:lstStyle/>
          <a:p>
            <a:r>
              <a:rPr lang="en-US" sz="2400" b="1" dirty="0"/>
              <a:t>Budget vs </a:t>
            </a:r>
            <a:r>
              <a:rPr lang="en-US" sz="2400" b="1" dirty="0" smtClean="0"/>
              <a:t>Expenditure for the Cumulative Period 1 Jan 2018- 31 Dec 2020_ By Module intervention (4)</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19706464"/>
              </p:ext>
            </p:extLst>
          </p:nvPr>
        </p:nvGraphicFramePr>
        <p:xfrm>
          <a:off x="621264" y="1918220"/>
          <a:ext cx="11196362" cy="3181879"/>
        </p:xfrm>
        <a:graphic>
          <a:graphicData uri="http://schemas.openxmlformats.org/drawingml/2006/table">
            <a:tbl>
              <a:tblPr>
                <a:tableStyleId>{5C22544A-7EE6-4342-B048-85BDC9FD1C3A}</a:tableStyleId>
              </a:tblPr>
              <a:tblGrid>
                <a:gridCol w="3492834">
                  <a:extLst>
                    <a:ext uri="{9D8B030D-6E8A-4147-A177-3AD203B41FA5}">
                      <a16:colId xmlns:a16="http://schemas.microsoft.com/office/drawing/2014/main" val="3619125369"/>
                    </a:ext>
                  </a:extLst>
                </a:gridCol>
                <a:gridCol w="1709229">
                  <a:extLst>
                    <a:ext uri="{9D8B030D-6E8A-4147-A177-3AD203B41FA5}">
                      <a16:colId xmlns:a16="http://schemas.microsoft.com/office/drawing/2014/main" val="3546805774"/>
                    </a:ext>
                  </a:extLst>
                </a:gridCol>
                <a:gridCol w="2061125">
                  <a:extLst>
                    <a:ext uri="{9D8B030D-6E8A-4147-A177-3AD203B41FA5}">
                      <a16:colId xmlns:a16="http://schemas.microsoft.com/office/drawing/2014/main" val="1571948647"/>
                    </a:ext>
                  </a:extLst>
                </a:gridCol>
                <a:gridCol w="1990737">
                  <a:extLst>
                    <a:ext uri="{9D8B030D-6E8A-4147-A177-3AD203B41FA5}">
                      <a16:colId xmlns:a16="http://schemas.microsoft.com/office/drawing/2014/main" val="2230605201"/>
                    </a:ext>
                  </a:extLst>
                </a:gridCol>
                <a:gridCol w="1942437">
                  <a:extLst>
                    <a:ext uri="{9D8B030D-6E8A-4147-A177-3AD203B41FA5}">
                      <a16:colId xmlns:a16="http://schemas.microsoft.com/office/drawing/2014/main" val="2886744219"/>
                    </a:ext>
                  </a:extLst>
                </a:gridCol>
              </a:tblGrid>
              <a:tr h="665954">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Actual Expenditures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Cumulative Budget </a:t>
                      </a:r>
                      <a:r>
                        <a:rPr lang="en-US" sz="1600" b="1" kern="1200" dirty="0" err="1" smtClean="0">
                          <a:solidFill>
                            <a:schemeClr val="lt1"/>
                          </a:solidFill>
                          <a:latin typeface="+mn-lt"/>
                          <a:ea typeface="+mn-ea"/>
                          <a:cs typeface="Calibri" panose="020F0502020204030204" pitchFamily="34" charset="0"/>
                        </a:rPr>
                        <a:t>Vs</a:t>
                      </a:r>
                      <a:r>
                        <a:rPr lang="en-US" sz="1600" b="1" kern="1200" dirty="0" smtClean="0">
                          <a:solidFill>
                            <a:schemeClr val="lt1"/>
                          </a:solidFill>
                          <a:latin typeface="+mn-lt"/>
                          <a:ea typeface="+mn-ea"/>
                          <a:cs typeface="Calibri" panose="020F0502020204030204" pitchFamily="34" charset="0"/>
                        </a:rPr>
                        <a:t> Actual</a:t>
                      </a:r>
                      <a:r>
                        <a:rPr lang="en-US" sz="1600" b="1" kern="1200" baseline="0" dirty="0" smtClean="0">
                          <a:solidFill>
                            <a:schemeClr val="lt1"/>
                          </a:solidFill>
                          <a:latin typeface="+mn-lt"/>
                          <a:ea typeface="+mn-ea"/>
                          <a:cs typeface="Calibri" panose="020F0502020204030204" pitchFamily="34" charset="0"/>
                        </a:rPr>
                        <a:t> </a:t>
                      </a:r>
                      <a:r>
                        <a:rPr lang="en-US" sz="1600" b="1" kern="1200" dirty="0" smtClean="0">
                          <a:solidFill>
                            <a:schemeClr val="lt1"/>
                          </a:solidFill>
                          <a:latin typeface="+mn-lt"/>
                          <a:ea typeface="+mn-ea"/>
                          <a:cs typeface="Calibri" panose="020F0502020204030204" pitchFamily="34" charset="0"/>
                        </a:rPr>
                        <a:t>Variances</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600" b="1" kern="1200" dirty="0" smtClean="0">
                          <a:solidFill>
                            <a:schemeClr val="lt1"/>
                          </a:solidFill>
                          <a:latin typeface="+mn-lt"/>
                          <a:ea typeface="+mn-ea"/>
                          <a:cs typeface="Calibri" panose="020F0502020204030204" pitchFamily="34" charset="0"/>
                        </a:rPr>
                        <a:t>Absorption Rate</a:t>
                      </a:r>
                      <a:endParaRPr lang="en-US" sz="16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325649">
                <a:tc>
                  <a:txBody>
                    <a:bodyPr/>
                    <a:lstStyle/>
                    <a:p>
                      <a:pPr algn="l" fontAlgn="t"/>
                      <a:r>
                        <a:rPr lang="en-US" sz="1600" b="1" i="0" u="none" strike="noStrike" dirty="0" smtClean="0">
                          <a:solidFill>
                            <a:srgbClr val="000000"/>
                          </a:solidFill>
                          <a:effectLst/>
                          <a:latin typeface="+mn-lt"/>
                        </a:rPr>
                        <a:t>18. COVID-19/Risk mitigation for disease programs</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$349,790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$100,127</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$249,663</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28.6%</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493952">
                <a:tc>
                  <a:txBody>
                    <a:bodyPr/>
                    <a:lstStyle/>
                    <a:p>
                      <a:pPr algn="l" fontAlgn="t"/>
                      <a:r>
                        <a:rPr lang="en-US" sz="1600" b="1" i="0" u="none" strike="noStrike" dirty="0" smtClean="0">
                          <a:solidFill>
                            <a:srgbClr val="000000"/>
                          </a:solidFill>
                          <a:effectLst/>
                          <a:latin typeface="+mn-lt"/>
                        </a:rPr>
                        <a:t>19. COVID-19/Covid 19 Control and containment including health system strengthening</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$54,600</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$0</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$54,600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0.0%</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067476982"/>
                  </a:ext>
                </a:extLst>
              </a:tr>
              <a:tr h="249449">
                <a:tc>
                  <a:txBody>
                    <a:bodyPr/>
                    <a:lstStyle/>
                    <a:p>
                      <a:pPr algn="l" fontAlgn="t"/>
                      <a:endParaRPr lang="en-US" sz="16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3375751536"/>
                  </a:ext>
                </a:extLst>
              </a:tr>
              <a:tr h="372032">
                <a:tc>
                  <a:txBody>
                    <a:bodyPr/>
                    <a:lstStyle/>
                    <a:p>
                      <a:pPr algn="l" fontAlgn="t"/>
                      <a:r>
                        <a:rPr lang="en-US" sz="1600" b="1" i="0" u="none" strike="noStrike" dirty="0" smtClean="0">
                          <a:solidFill>
                            <a:srgbClr val="000000"/>
                          </a:solidFill>
                          <a:effectLst/>
                          <a:latin typeface="+mn-lt"/>
                        </a:rPr>
                        <a:t>Grand Total</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$8,647,017</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$7,963,662</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$683,355</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92.1%</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103228634"/>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27</a:t>
            </a:fld>
            <a:endParaRPr lang="en-US" dirty="0"/>
          </a:p>
        </p:txBody>
      </p:sp>
    </p:spTree>
    <p:extLst>
      <p:ext uri="{BB962C8B-B14F-4D97-AF65-F5344CB8AC3E}">
        <p14:creationId xmlns:p14="http://schemas.microsoft.com/office/powerpoint/2010/main" val="1514722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2018- 31 Dec 2020_ By Implementing Entity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79099002"/>
              </p:ext>
            </p:extLst>
          </p:nvPr>
        </p:nvGraphicFramePr>
        <p:xfrm>
          <a:off x="1053548" y="1411324"/>
          <a:ext cx="10416208" cy="4665460"/>
        </p:xfrm>
        <a:graphic>
          <a:graphicData uri="http://schemas.openxmlformats.org/drawingml/2006/table">
            <a:tbl>
              <a:tblPr>
                <a:tableStyleId>{5C22544A-7EE6-4342-B048-85BDC9FD1C3A}</a:tableStyleId>
              </a:tblPr>
              <a:tblGrid>
                <a:gridCol w="3249456">
                  <a:extLst>
                    <a:ext uri="{9D8B030D-6E8A-4147-A177-3AD203B41FA5}">
                      <a16:colId xmlns:a16="http://schemas.microsoft.com/office/drawing/2014/main" val="3619125369"/>
                    </a:ext>
                  </a:extLst>
                </a:gridCol>
                <a:gridCol w="1590131">
                  <a:extLst>
                    <a:ext uri="{9D8B030D-6E8A-4147-A177-3AD203B41FA5}">
                      <a16:colId xmlns:a16="http://schemas.microsoft.com/office/drawing/2014/main" val="3546805774"/>
                    </a:ext>
                  </a:extLst>
                </a:gridCol>
                <a:gridCol w="1995922">
                  <a:extLst>
                    <a:ext uri="{9D8B030D-6E8A-4147-A177-3AD203B41FA5}">
                      <a16:colId xmlns:a16="http://schemas.microsoft.com/office/drawing/2014/main" val="1571948647"/>
                    </a:ext>
                  </a:extLst>
                </a:gridCol>
                <a:gridCol w="1773609">
                  <a:extLst>
                    <a:ext uri="{9D8B030D-6E8A-4147-A177-3AD203B41FA5}">
                      <a16:colId xmlns:a16="http://schemas.microsoft.com/office/drawing/2014/main" val="2230605201"/>
                    </a:ext>
                  </a:extLst>
                </a:gridCol>
                <a:gridCol w="1807090">
                  <a:extLst>
                    <a:ext uri="{9D8B030D-6E8A-4147-A177-3AD203B41FA5}">
                      <a16:colId xmlns:a16="http://schemas.microsoft.com/office/drawing/2014/main" val="2886744219"/>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Calibri" panose="020F0502020204030204" pitchFamily="34" charset="0"/>
                          <a:ea typeface="+mn-ea"/>
                          <a:cs typeface="Calibri" panose="020F0502020204030204" pitchFamily="34" charset="0"/>
                        </a:rPr>
                        <a:t>Cumulative Budget</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Cumulative 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Cumulative Budget </a:t>
                      </a:r>
                      <a:r>
                        <a:rPr lang="en-US" sz="1800" b="1" kern="1200" dirty="0" err="1" smtClean="0">
                          <a:solidFill>
                            <a:schemeClr val="lt1"/>
                          </a:solidFill>
                          <a:latin typeface="+mn-lt"/>
                          <a:ea typeface="+mn-ea"/>
                          <a:cs typeface="Calibri" panose="020F0502020204030204" pitchFamily="34" charset="0"/>
                        </a:rPr>
                        <a:t>Vs</a:t>
                      </a:r>
                      <a:r>
                        <a:rPr lang="en-US" sz="1800" b="1" kern="1200" dirty="0" smtClean="0">
                          <a:solidFill>
                            <a:schemeClr val="lt1"/>
                          </a:solidFill>
                          <a:latin typeface="+mn-lt"/>
                          <a:ea typeface="+mn-ea"/>
                          <a:cs typeface="Calibri" panose="020F0502020204030204" pitchFamily="34" charset="0"/>
                        </a:rPr>
                        <a:t>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505947">
                <a:tc>
                  <a:txBody>
                    <a:bodyPr/>
                    <a:lstStyle/>
                    <a:p>
                      <a:pPr algn="l" fontAlgn="t"/>
                      <a:endParaRPr lang="en-US" sz="1600" b="1" i="0" u="none" strike="noStrike" dirty="0" smtClean="0">
                        <a:solidFill>
                          <a:srgbClr val="000000"/>
                        </a:solidFill>
                        <a:effectLst/>
                        <a:latin typeface="+mn-lt"/>
                      </a:endParaRPr>
                    </a:p>
                    <a:p>
                      <a:pPr algn="l" fontAlgn="t"/>
                      <a:r>
                        <a:rPr lang="en-US" sz="1600" b="1" i="0" u="none" strike="noStrike" dirty="0" smtClean="0">
                          <a:solidFill>
                            <a:srgbClr val="000000"/>
                          </a:solidFill>
                          <a:effectLst/>
                          <a:latin typeface="+mn-lt"/>
                        </a:rPr>
                        <a:t>The </a:t>
                      </a:r>
                      <a:r>
                        <a:rPr lang="en-US" sz="1600" b="1" i="0" u="none" strike="noStrike" dirty="0">
                          <a:solidFill>
                            <a:srgbClr val="000000"/>
                          </a:solidFill>
                          <a:effectLst/>
                          <a:latin typeface="+mn-lt"/>
                        </a:rPr>
                        <a:t>National Tuberculosis Center</a:t>
                      </a:r>
                    </a:p>
                  </a:txBody>
                  <a:tcPr marL="0" marR="0" marT="0" marB="0"/>
                </a:tc>
                <a:tc>
                  <a:txBody>
                    <a:bodyPr/>
                    <a:lstStyle/>
                    <a:p>
                      <a:pPr algn="r" fontAlgn="ctr"/>
                      <a:r>
                        <a:rPr lang="en-US" sz="1600" b="1" i="0" u="none" strike="noStrike" dirty="0" smtClean="0">
                          <a:solidFill>
                            <a:srgbClr val="000000"/>
                          </a:solidFill>
                          <a:effectLst/>
                          <a:latin typeface="+mn-lt"/>
                        </a:rPr>
                        <a:t>$6,404,551</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$5,829,031</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$575,521</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91.0%</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397566">
                <a:tc>
                  <a:txBody>
                    <a:bodyPr/>
                    <a:lstStyle/>
                    <a:p>
                      <a:pPr algn="l" fontAlgn="t"/>
                      <a:r>
                        <a:rPr lang="fr-FR" sz="1600" b="1" i="0" u="none" strike="noStrike" dirty="0" smtClean="0">
                          <a:solidFill>
                            <a:srgbClr val="000000"/>
                          </a:solidFill>
                          <a:effectLst/>
                          <a:latin typeface="+mn-lt"/>
                        </a:rPr>
                        <a:t>Centre D' Infectiologie Lao-</a:t>
                      </a:r>
                      <a:r>
                        <a:rPr lang="fr-FR" sz="1600" b="1" i="0" u="none" strike="noStrike" dirty="0" err="1" smtClean="0">
                          <a:solidFill>
                            <a:srgbClr val="000000"/>
                          </a:solidFill>
                          <a:effectLst/>
                          <a:latin typeface="+mn-lt"/>
                        </a:rPr>
                        <a:t>Merieux</a:t>
                      </a:r>
                      <a:r>
                        <a:rPr lang="fr-FR" sz="1600" b="1" i="0" u="none" strike="noStrike" dirty="0" smtClean="0">
                          <a:solidFill>
                            <a:srgbClr val="000000"/>
                          </a:solidFill>
                          <a:effectLst/>
                          <a:latin typeface="+mn-lt"/>
                        </a:rPr>
                        <a:t> (CILM)</a:t>
                      </a:r>
                    </a:p>
                    <a:p>
                      <a:pPr algn="l" fontAlgn="t"/>
                      <a:endParaRPr lang="fr-FR"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$61,209</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$62,997</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-$1,788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102.9%</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r h="496956">
                <a:tc>
                  <a:txBody>
                    <a:bodyPr/>
                    <a:lstStyle/>
                    <a:p>
                      <a:pPr algn="l" fontAlgn="t"/>
                      <a:r>
                        <a:rPr lang="en-US" sz="1600" b="1" i="0" u="none" strike="noStrike" dirty="0" smtClean="0">
                          <a:solidFill>
                            <a:srgbClr val="000000"/>
                          </a:solidFill>
                          <a:effectLst/>
                          <a:latin typeface="+mn-lt"/>
                        </a:rPr>
                        <a:t>Ministry of Health of the Lao People's Democratic Republic</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$504,834</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$442,704</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$62,130</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87.7%</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3"/>
                  </a:ext>
                </a:extLst>
              </a:tr>
              <a:tr h="447261">
                <a:tc>
                  <a:txBody>
                    <a:bodyPr/>
                    <a:lstStyle/>
                    <a:p>
                      <a:pPr algn="l" fontAlgn="t"/>
                      <a:r>
                        <a:rPr lang="en-US" sz="1600" b="1" i="0" u="none" strike="noStrike" dirty="0" smtClean="0">
                          <a:solidFill>
                            <a:srgbClr val="000000"/>
                          </a:solidFill>
                          <a:effectLst/>
                          <a:latin typeface="+mn-lt"/>
                        </a:rPr>
                        <a:t>Population Services International (PSI)</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$278,118</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$258,521</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$19,597</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93.0%</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4"/>
                  </a:ext>
                </a:extLst>
              </a:tr>
              <a:tr h="576470">
                <a:tc>
                  <a:txBody>
                    <a:bodyPr/>
                    <a:lstStyle/>
                    <a:p>
                      <a:pPr algn="l" fontAlgn="t"/>
                      <a:r>
                        <a:rPr lang="en-US" sz="1600" b="1" i="0" u="none" strike="noStrike" dirty="0" smtClean="0">
                          <a:solidFill>
                            <a:srgbClr val="000000"/>
                          </a:solidFill>
                          <a:effectLst/>
                          <a:latin typeface="+mn-lt"/>
                        </a:rPr>
                        <a:t>Promotion for Education and Development Association (PEDA)</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$193,403</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$187,551</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$5,851</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97.0%</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28</a:t>
            </a:fld>
            <a:endParaRPr lang="en-US" dirty="0"/>
          </a:p>
        </p:txBody>
      </p:sp>
    </p:spTree>
    <p:extLst>
      <p:ext uri="{BB962C8B-B14F-4D97-AF65-F5344CB8AC3E}">
        <p14:creationId xmlns:p14="http://schemas.microsoft.com/office/powerpoint/2010/main" val="5249963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Cumulative Period 1 Jan 2018- 31 Dec 2020_ By Implementing Entity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00680318"/>
              </p:ext>
            </p:extLst>
          </p:nvPr>
        </p:nvGraphicFramePr>
        <p:xfrm>
          <a:off x="1094995" y="1152907"/>
          <a:ext cx="10811659" cy="5492750"/>
        </p:xfrm>
        <a:graphic>
          <a:graphicData uri="http://schemas.openxmlformats.org/drawingml/2006/table">
            <a:tbl>
              <a:tblPr>
                <a:tableStyleId>{5C22544A-7EE6-4342-B048-85BDC9FD1C3A}</a:tableStyleId>
              </a:tblPr>
              <a:tblGrid>
                <a:gridCol w="3286657">
                  <a:extLst>
                    <a:ext uri="{9D8B030D-6E8A-4147-A177-3AD203B41FA5}">
                      <a16:colId xmlns:a16="http://schemas.microsoft.com/office/drawing/2014/main" val="3619125369"/>
                    </a:ext>
                  </a:extLst>
                </a:gridCol>
                <a:gridCol w="1669618">
                  <a:extLst>
                    <a:ext uri="{9D8B030D-6E8A-4147-A177-3AD203B41FA5}">
                      <a16:colId xmlns:a16="http://schemas.microsoft.com/office/drawing/2014/main" val="3546805774"/>
                    </a:ext>
                  </a:extLst>
                </a:gridCol>
                <a:gridCol w="2095694">
                  <a:extLst>
                    <a:ext uri="{9D8B030D-6E8A-4147-A177-3AD203B41FA5}">
                      <a16:colId xmlns:a16="http://schemas.microsoft.com/office/drawing/2014/main" val="1571948647"/>
                    </a:ext>
                  </a:extLst>
                </a:gridCol>
                <a:gridCol w="1862268">
                  <a:extLst>
                    <a:ext uri="{9D8B030D-6E8A-4147-A177-3AD203B41FA5}">
                      <a16:colId xmlns:a16="http://schemas.microsoft.com/office/drawing/2014/main" val="2230605201"/>
                    </a:ext>
                  </a:extLst>
                </a:gridCol>
                <a:gridCol w="1897422">
                  <a:extLst>
                    <a:ext uri="{9D8B030D-6E8A-4147-A177-3AD203B41FA5}">
                      <a16:colId xmlns:a16="http://schemas.microsoft.com/office/drawing/2014/main" val="2886744219"/>
                    </a:ext>
                  </a:extLst>
                </a:gridCol>
              </a:tblGrid>
              <a:tr h="84549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Calibri" panose="020F0502020204030204" pitchFamily="34" charset="0"/>
                          <a:ea typeface="+mn-ea"/>
                          <a:cs typeface="Calibri" panose="020F0502020204030204" pitchFamily="34" charset="0"/>
                        </a:rPr>
                        <a:t>Cumulative Budget</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Cumulative 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Cumulative Budget </a:t>
                      </a:r>
                      <a:r>
                        <a:rPr lang="en-US" sz="1800" b="1" kern="1200" dirty="0" err="1" smtClean="0">
                          <a:solidFill>
                            <a:schemeClr val="lt1"/>
                          </a:solidFill>
                          <a:latin typeface="+mn-lt"/>
                          <a:ea typeface="+mn-ea"/>
                          <a:cs typeface="Calibri" panose="020F0502020204030204" pitchFamily="34" charset="0"/>
                        </a:rPr>
                        <a:t>Vs</a:t>
                      </a:r>
                      <a:r>
                        <a:rPr lang="en-US" sz="1800" b="1" kern="1200" dirty="0" smtClean="0">
                          <a:solidFill>
                            <a:schemeClr val="lt1"/>
                          </a:solidFill>
                          <a:latin typeface="+mn-lt"/>
                          <a:ea typeface="+mn-ea"/>
                          <a:cs typeface="Calibri" panose="020F0502020204030204" pitchFamily="34" charset="0"/>
                        </a:rPr>
                        <a:t>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456252">
                <a:tc>
                  <a:txBody>
                    <a:bodyPr/>
                    <a:lstStyle/>
                    <a:p>
                      <a:pPr algn="l" fontAlgn="t"/>
                      <a:r>
                        <a:rPr lang="en-US" sz="1600" b="1" i="0" u="none" strike="noStrike" dirty="0" smtClean="0">
                          <a:solidFill>
                            <a:srgbClr val="000000"/>
                          </a:solidFill>
                          <a:effectLst/>
                          <a:latin typeface="+mn-lt"/>
                        </a:rPr>
                        <a:t>Mutual Assistance for </a:t>
                      </a:r>
                      <a:r>
                        <a:rPr lang="en-US" sz="1600" b="1" i="0" u="none" strike="noStrike" dirty="0" err="1" smtClean="0">
                          <a:solidFill>
                            <a:srgbClr val="000000"/>
                          </a:solidFill>
                          <a:effectLst/>
                          <a:latin typeface="+mn-lt"/>
                        </a:rPr>
                        <a:t>Attapeu</a:t>
                      </a:r>
                      <a:r>
                        <a:rPr lang="en-US" sz="1600" b="1" i="0" u="none" strike="noStrike" dirty="0" smtClean="0">
                          <a:solidFill>
                            <a:srgbClr val="000000"/>
                          </a:solidFill>
                          <a:effectLst/>
                          <a:latin typeface="+mn-lt"/>
                        </a:rPr>
                        <a:t> People (MAAP)</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$1,079</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$1,079</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100.0%</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477078">
                <a:tc>
                  <a:txBody>
                    <a:bodyPr/>
                    <a:lstStyle/>
                    <a:p>
                      <a:pPr algn="l" fontAlgn="t"/>
                      <a:r>
                        <a:rPr lang="en-US" sz="1600" b="1" i="0" u="none" strike="noStrike" dirty="0" smtClean="0">
                          <a:solidFill>
                            <a:srgbClr val="000000"/>
                          </a:solidFill>
                          <a:effectLst/>
                          <a:latin typeface="+mn-lt"/>
                        </a:rPr>
                        <a:t>Lao Positive Health Association (</a:t>
                      </a:r>
                      <a:r>
                        <a:rPr lang="en-US" sz="1600" b="1" i="0" u="none" strike="noStrike" dirty="0" err="1" smtClean="0">
                          <a:solidFill>
                            <a:srgbClr val="000000"/>
                          </a:solidFill>
                          <a:effectLst/>
                          <a:latin typeface="+mn-lt"/>
                        </a:rPr>
                        <a:t>LaoPHA</a:t>
                      </a:r>
                      <a:r>
                        <a:rPr lang="en-US" sz="1600" b="1" i="0" u="none" strike="noStrike" dirty="0" smtClean="0">
                          <a:solidFill>
                            <a:srgbClr val="000000"/>
                          </a:solidFill>
                          <a:effectLst/>
                          <a:latin typeface="+mn-lt"/>
                        </a:rPr>
                        <a:t>)</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$267,369</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$262,116</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$5,253</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98.0%</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2"/>
                  </a:ext>
                </a:extLst>
              </a:tr>
              <a:tr h="427383">
                <a:tc>
                  <a:txBody>
                    <a:bodyPr/>
                    <a:lstStyle/>
                    <a:p>
                      <a:pPr algn="l" fontAlgn="t"/>
                      <a:r>
                        <a:rPr lang="en-US" sz="1600" b="1" i="0" u="none" strike="noStrike" dirty="0" smtClean="0">
                          <a:solidFill>
                            <a:srgbClr val="000000"/>
                          </a:solidFill>
                          <a:effectLst/>
                          <a:latin typeface="+mn-lt"/>
                        </a:rPr>
                        <a:t>Lao </a:t>
                      </a:r>
                      <a:r>
                        <a:rPr lang="en-US" sz="1600" b="1" i="0" u="none" strike="noStrike" dirty="0" err="1" smtClean="0">
                          <a:solidFill>
                            <a:srgbClr val="000000"/>
                          </a:solidFill>
                          <a:effectLst/>
                          <a:latin typeface="+mn-lt"/>
                        </a:rPr>
                        <a:t>Yout</a:t>
                      </a:r>
                      <a:r>
                        <a:rPr lang="en-US" sz="1600" b="1" i="0" u="none" strike="noStrike" dirty="0" smtClean="0">
                          <a:solidFill>
                            <a:srgbClr val="000000"/>
                          </a:solidFill>
                          <a:effectLst/>
                          <a:latin typeface="+mn-lt"/>
                        </a:rPr>
                        <a:t> Union (LYU)</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$69,217</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$69,690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-$474</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100.7%</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3"/>
                  </a:ext>
                </a:extLst>
              </a:tr>
              <a:tr h="347869">
                <a:tc>
                  <a:txBody>
                    <a:bodyPr/>
                    <a:lstStyle/>
                    <a:p>
                      <a:pPr algn="l" fontAlgn="t"/>
                      <a:r>
                        <a:rPr lang="en-US" sz="1600" b="1" i="0" u="none" strike="noStrike" dirty="0" smtClean="0">
                          <a:solidFill>
                            <a:srgbClr val="000000"/>
                          </a:solidFill>
                          <a:effectLst/>
                          <a:latin typeface="+mn-lt"/>
                        </a:rPr>
                        <a:t>Humana People to People (HPP)</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$157,175</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$163,808</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-$6,634</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104.2%</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4"/>
                  </a:ext>
                </a:extLst>
              </a:tr>
              <a:tr h="526774">
                <a:tc>
                  <a:txBody>
                    <a:bodyPr/>
                    <a:lstStyle/>
                    <a:p>
                      <a:pPr algn="l" fontAlgn="t"/>
                      <a:r>
                        <a:rPr lang="en-US" sz="1600" b="1" i="0" u="none" strike="noStrike" dirty="0" smtClean="0">
                          <a:solidFill>
                            <a:srgbClr val="000000"/>
                          </a:solidFill>
                          <a:effectLst/>
                          <a:latin typeface="+mn-lt"/>
                        </a:rPr>
                        <a:t>Medical Procurement and Supply Centre (MPSC)</a:t>
                      </a:r>
                    </a:p>
                    <a:p>
                      <a:pPr algn="l" fontAlgn="t"/>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$291,990</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$276,632</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$15,357</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94.7%</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5"/>
                  </a:ext>
                </a:extLst>
              </a:tr>
              <a:tr h="447261">
                <a:tc>
                  <a:txBody>
                    <a:bodyPr/>
                    <a:lstStyle/>
                    <a:p>
                      <a:pPr algn="l" fontAlgn="t"/>
                      <a:r>
                        <a:rPr lang="en-US" sz="1600" b="1" i="0" u="none" strike="noStrike" dirty="0" smtClean="0">
                          <a:solidFill>
                            <a:srgbClr val="000000"/>
                          </a:solidFill>
                          <a:effectLst/>
                          <a:latin typeface="+mn-lt"/>
                        </a:rPr>
                        <a:t>Health Management Information System (HMIS/DPC)</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$418,072</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$409,532</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$8,540</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98.0%</a:t>
                      </a:r>
                    </a:p>
                    <a:p>
                      <a:pPr algn="r" fontAlgn="ct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6"/>
                  </a:ext>
                </a:extLst>
              </a:tr>
              <a:tr h="198783">
                <a:tc>
                  <a:txBody>
                    <a:bodyPr/>
                    <a:lstStyle/>
                    <a:p>
                      <a:pPr algn="l" fontAlgn="t"/>
                      <a:endParaRPr lang="en-US" sz="16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6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10007"/>
                  </a:ext>
                </a:extLst>
              </a:tr>
              <a:tr h="447261">
                <a:tc>
                  <a:txBody>
                    <a:bodyPr/>
                    <a:lstStyle/>
                    <a:p>
                      <a:pPr algn="l" fontAlgn="t"/>
                      <a:r>
                        <a:rPr lang="en-US" sz="1600" b="1" i="0" u="none" strike="noStrike" dirty="0" smtClean="0">
                          <a:solidFill>
                            <a:srgbClr val="000000"/>
                          </a:solidFill>
                          <a:effectLst/>
                          <a:latin typeface="+mn-lt"/>
                        </a:rPr>
                        <a:t>Grant Total</a:t>
                      </a:r>
                      <a:endParaRPr lang="en-US" sz="1600" b="1" i="0" u="none" strike="noStrike" dirty="0">
                        <a:solidFill>
                          <a:srgbClr val="000000"/>
                        </a:solidFill>
                        <a:effectLst/>
                        <a:latin typeface="+mn-lt"/>
                      </a:endParaRPr>
                    </a:p>
                  </a:txBody>
                  <a:tcPr marL="0" marR="0" marT="0" marB="0"/>
                </a:tc>
                <a:tc>
                  <a:txBody>
                    <a:bodyPr/>
                    <a:lstStyle/>
                    <a:p>
                      <a:pPr algn="r" fontAlgn="ctr"/>
                      <a:r>
                        <a:rPr lang="en-US" sz="1600" b="1" i="0" u="none" strike="noStrike" dirty="0" smtClean="0">
                          <a:solidFill>
                            <a:srgbClr val="000000"/>
                          </a:solidFill>
                          <a:effectLst/>
                          <a:latin typeface="+mn-lt"/>
                        </a:rPr>
                        <a:t>$8,647,017</a:t>
                      </a:r>
                    </a:p>
                    <a:p>
                      <a:pPr algn="r" fontAlgn="ct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$7,963,662</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$683,355</a:t>
                      </a:r>
                      <a:endParaRPr lang="en-US" sz="1600" b="1" i="0" u="none" strike="noStrike" dirty="0">
                        <a:solidFill>
                          <a:srgbClr val="000000"/>
                        </a:solidFill>
                        <a:effectLst/>
                        <a:latin typeface="+mn-lt"/>
                      </a:endParaRPr>
                    </a:p>
                  </a:txBody>
                  <a:tcPr marL="0" marR="0" marT="0" marB="0" anchor="ctr"/>
                </a:tc>
                <a:tc>
                  <a:txBody>
                    <a:bodyPr/>
                    <a:lstStyle/>
                    <a:p>
                      <a:pPr algn="r" fontAlgn="ctr"/>
                      <a:r>
                        <a:rPr lang="en-US" sz="1600" b="1" i="0" u="none" strike="noStrike" dirty="0" smtClean="0">
                          <a:solidFill>
                            <a:srgbClr val="000000"/>
                          </a:solidFill>
                          <a:effectLst/>
                          <a:latin typeface="+mn-lt"/>
                        </a:rPr>
                        <a:t>92.1%</a:t>
                      </a:r>
                      <a:endParaRPr lang="en-US" sz="16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10008"/>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29</a:t>
            </a:fld>
            <a:endParaRPr lang="en-US" dirty="0"/>
          </a:p>
        </p:txBody>
      </p:sp>
    </p:spTree>
    <p:extLst>
      <p:ext uri="{BB962C8B-B14F-4D97-AF65-F5344CB8AC3E}">
        <p14:creationId xmlns:p14="http://schemas.microsoft.com/office/powerpoint/2010/main" val="12252323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6801" y="245738"/>
            <a:ext cx="8911687" cy="542044"/>
          </a:xfrm>
        </p:spPr>
        <p:txBody>
          <a:bodyPr>
            <a:normAutofit/>
          </a:bodyPr>
          <a:lstStyle/>
          <a:p>
            <a:r>
              <a:rPr lang="en-US" sz="2700" b="1" dirty="0">
                <a:solidFill>
                  <a:prstClr val="black">
                    <a:lumMod val="85000"/>
                    <a:lumOff val="15000"/>
                  </a:prstClr>
                </a:solidFill>
                <a:latin typeface="+mn-lt"/>
              </a:rPr>
              <a:t>MDR TB Notification and 2</a:t>
            </a:r>
            <a:r>
              <a:rPr lang="en-US" sz="2700" b="1" baseline="30000" dirty="0">
                <a:solidFill>
                  <a:prstClr val="black">
                    <a:lumMod val="85000"/>
                    <a:lumOff val="15000"/>
                  </a:prstClr>
                </a:solidFill>
                <a:latin typeface="+mn-lt"/>
              </a:rPr>
              <a:t>nd</a:t>
            </a:r>
            <a:r>
              <a:rPr lang="en-US" sz="2700" b="1" dirty="0">
                <a:solidFill>
                  <a:prstClr val="black">
                    <a:lumMod val="85000"/>
                    <a:lumOff val="15000"/>
                  </a:prstClr>
                </a:solidFill>
                <a:latin typeface="+mn-lt"/>
              </a:rPr>
              <a:t> Line Treatment</a:t>
            </a:r>
            <a:endParaRPr lang="en-US"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9844686"/>
              </p:ext>
            </p:extLst>
          </p:nvPr>
        </p:nvGraphicFramePr>
        <p:xfrm>
          <a:off x="853458" y="1765425"/>
          <a:ext cx="10760422" cy="3389763"/>
        </p:xfrm>
        <a:graphic>
          <a:graphicData uri="http://schemas.openxmlformats.org/drawingml/2006/table">
            <a:tbl>
              <a:tblPr firstRow="1" bandRow="1">
                <a:tableStyleId>{5C22544A-7EE6-4342-B048-85BDC9FD1C3A}</a:tableStyleId>
              </a:tblPr>
              <a:tblGrid>
                <a:gridCol w="1866835">
                  <a:extLst>
                    <a:ext uri="{9D8B030D-6E8A-4147-A177-3AD203B41FA5}">
                      <a16:colId xmlns:a16="http://schemas.microsoft.com/office/drawing/2014/main" val="3511023746"/>
                    </a:ext>
                  </a:extLst>
                </a:gridCol>
                <a:gridCol w="1010192">
                  <a:extLst>
                    <a:ext uri="{9D8B030D-6E8A-4147-A177-3AD203B41FA5}">
                      <a16:colId xmlns:a16="http://schemas.microsoft.com/office/drawing/2014/main" val="3929240649"/>
                    </a:ext>
                  </a:extLst>
                </a:gridCol>
                <a:gridCol w="1050600">
                  <a:extLst>
                    <a:ext uri="{9D8B030D-6E8A-4147-A177-3AD203B41FA5}">
                      <a16:colId xmlns:a16="http://schemas.microsoft.com/office/drawing/2014/main" val="3163461601"/>
                    </a:ext>
                  </a:extLst>
                </a:gridCol>
                <a:gridCol w="1373861">
                  <a:extLst>
                    <a:ext uri="{9D8B030D-6E8A-4147-A177-3AD203B41FA5}">
                      <a16:colId xmlns:a16="http://schemas.microsoft.com/office/drawing/2014/main" val="3447015041"/>
                    </a:ext>
                  </a:extLst>
                </a:gridCol>
                <a:gridCol w="5458934">
                  <a:extLst>
                    <a:ext uri="{9D8B030D-6E8A-4147-A177-3AD203B41FA5}">
                      <a16:colId xmlns:a16="http://schemas.microsoft.com/office/drawing/2014/main" val="1419904396"/>
                    </a:ext>
                  </a:extLst>
                </a:gridCol>
              </a:tblGrid>
              <a:tr h="606582">
                <a:tc>
                  <a:txBody>
                    <a:bodyPr/>
                    <a:lstStyle/>
                    <a:p>
                      <a:endParaRPr lang="en-US" dirty="0"/>
                    </a:p>
                  </a:txBody>
                  <a:tcPr/>
                </a:tc>
                <a:tc>
                  <a:txBody>
                    <a:bodyPr/>
                    <a:lstStyle/>
                    <a:p>
                      <a:r>
                        <a:rPr lang="en-US" sz="1800" dirty="0" smtClean="0"/>
                        <a:t>Target</a:t>
                      </a:r>
                      <a:endParaRPr lang="en-US" sz="1800" dirty="0"/>
                    </a:p>
                  </a:txBody>
                  <a:tcPr/>
                </a:tc>
                <a:tc>
                  <a:txBody>
                    <a:bodyPr/>
                    <a:lstStyle/>
                    <a:p>
                      <a:r>
                        <a:rPr lang="en-US" sz="1800" dirty="0" smtClean="0"/>
                        <a:t>Result</a:t>
                      </a:r>
                      <a:endParaRPr lang="en-US" sz="1800" dirty="0"/>
                    </a:p>
                  </a:txBody>
                  <a:tcPr/>
                </a:tc>
                <a:tc>
                  <a:txBody>
                    <a:bodyPr/>
                    <a:lstStyle/>
                    <a:p>
                      <a:r>
                        <a:rPr lang="en-US" sz="1800" dirty="0" smtClean="0"/>
                        <a:t>Achievement Ratio</a:t>
                      </a:r>
                      <a:endParaRPr lang="en-US" sz="1800" dirty="0"/>
                    </a:p>
                  </a:txBody>
                  <a:tcPr/>
                </a:tc>
                <a:tc>
                  <a:txBody>
                    <a:bodyPr/>
                    <a:lstStyle/>
                    <a:p>
                      <a:r>
                        <a:rPr lang="en-US" sz="1800" dirty="0" smtClean="0"/>
                        <a:t>Comments</a:t>
                      </a:r>
                      <a:endParaRPr lang="en-US" sz="1800" dirty="0"/>
                    </a:p>
                  </a:txBody>
                  <a:tcPr/>
                </a:tc>
                <a:extLst>
                  <a:ext uri="{0D108BD9-81ED-4DB2-BD59-A6C34878D82A}">
                    <a16:rowId xmlns:a16="http://schemas.microsoft.com/office/drawing/2014/main" val="2914893140"/>
                  </a:ext>
                </a:extLst>
              </a:tr>
              <a:tr h="1367074">
                <a:tc>
                  <a:txBody>
                    <a:bodyPr/>
                    <a:lstStyle/>
                    <a:p>
                      <a:r>
                        <a:rPr lang="en-US" sz="1800" b="1" dirty="0" smtClean="0"/>
                        <a:t>MDR Case Notification</a:t>
                      </a:r>
                      <a:endParaRPr lang="en-US" sz="1800" b="1" dirty="0"/>
                    </a:p>
                  </a:txBody>
                  <a:tcPr/>
                </a:tc>
                <a:tc>
                  <a:txBody>
                    <a:bodyPr/>
                    <a:lstStyle/>
                    <a:p>
                      <a:r>
                        <a:rPr lang="en-US" b="1" dirty="0" smtClean="0"/>
                        <a:t>90</a:t>
                      </a:r>
                      <a:endParaRPr lang="en-US" b="1" dirty="0"/>
                    </a:p>
                  </a:txBody>
                  <a:tcPr/>
                </a:tc>
                <a:tc>
                  <a:txBody>
                    <a:bodyPr/>
                    <a:lstStyle/>
                    <a:p>
                      <a:r>
                        <a:rPr lang="en-US" b="1" dirty="0" smtClean="0"/>
                        <a:t>49</a:t>
                      </a:r>
                      <a:endParaRPr lang="en-US" b="1" dirty="0"/>
                    </a:p>
                  </a:txBody>
                  <a:tcPr/>
                </a:tc>
                <a:tc>
                  <a:txBody>
                    <a:bodyPr/>
                    <a:lstStyle/>
                    <a:p>
                      <a:r>
                        <a:rPr lang="en-US" b="1" dirty="0" smtClean="0"/>
                        <a:t>54%</a:t>
                      </a:r>
                      <a:endParaRPr lang="en-US" b="1" dirty="0"/>
                    </a:p>
                  </a:txBody>
                  <a:tcPr/>
                </a:tc>
                <a:tc>
                  <a:txBody>
                    <a:bodyPr/>
                    <a:lstStyle/>
                    <a:p>
                      <a:r>
                        <a:rPr lang="en-US" sz="1400" b="1" dirty="0" smtClean="0"/>
                        <a:t>Treatment coverage for MR/RR-TB compared to estimated WHO incidence is lower due to limited </a:t>
                      </a:r>
                      <a:r>
                        <a:rPr lang="en-US" sz="1400" b="1" dirty="0" err="1" smtClean="0"/>
                        <a:t>Xpert</a:t>
                      </a:r>
                      <a:r>
                        <a:rPr lang="en-US" sz="1400" b="1" dirty="0" smtClean="0"/>
                        <a:t> MTB testing coverage  for diagnosis of rifampicin resistance (66% in 2019). NTP has increased </a:t>
                      </a:r>
                      <a:r>
                        <a:rPr lang="en-US" sz="1400" b="1" dirty="0" err="1" smtClean="0"/>
                        <a:t>Xpert</a:t>
                      </a:r>
                      <a:r>
                        <a:rPr lang="en-US" sz="1400" b="1" dirty="0" smtClean="0"/>
                        <a:t> testing coverage in 2020 close to 90%,</a:t>
                      </a:r>
                      <a:endParaRPr lang="en-US" sz="1400" b="1" dirty="0"/>
                    </a:p>
                  </a:txBody>
                  <a:tcPr/>
                </a:tc>
                <a:extLst>
                  <a:ext uri="{0D108BD9-81ED-4DB2-BD59-A6C34878D82A}">
                    <a16:rowId xmlns:a16="http://schemas.microsoft.com/office/drawing/2014/main" val="2075280289"/>
                  </a:ext>
                </a:extLst>
              </a:tr>
              <a:tr h="1382609">
                <a:tc>
                  <a:txBody>
                    <a:bodyPr/>
                    <a:lstStyle/>
                    <a:p>
                      <a:r>
                        <a:rPr lang="en-US" sz="1800" b="1" dirty="0" smtClean="0"/>
                        <a:t>MDR began 2</a:t>
                      </a:r>
                      <a:r>
                        <a:rPr lang="en-US" sz="1800" b="1" baseline="30000" dirty="0" smtClean="0"/>
                        <a:t>nd</a:t>
                      </a:r>
                      <a:r>
                        <a:rPr lang="en-US" sz="1800" b="1" dirty="0" smtClean="0"/>
                        <a:t> line treatment</a:t>
                      </a:r>
                      <a:endParaRPr lang="en-US" sz="1800" b="1" dirty="0"/>
                    </a:p>
                  </a:txBody>
                  <a:tcPr/>
                </a:tc>
                <a:tc>
                  <a:txBody>
                    <a:bodyPr/>
                    <a:lstStyle/>
                    <a:p>
                      <a:r>
                        <a:rPr lang="en-US" b="1" dirty="0" smtClean="0"/>
                        <a:t>81</a:t>
                      </a:r>
                      <a:endParaRPr lang="en-US" b="1" dirty="0"/>
                    </a:p>
                  </a:txBody>
                  <a:tcPr/>
                </a:tc>
                <a:tc>
                  <a:txBody>
                    <a:bodyPr/>
                    <a:lstStyle/>
                    <a:p>
                      <a:r>
                        <a:rPr lang="en-US" b="1" dirty="0" smtClean="0"/>
                        <a:t>39</a:t>
                      </a:r>
                      <a:endParaRPr lang="en-US" b="1" dirty="0"/>
                    </a:p>
                  </a:txBody>
                  <a:tcPr/>
                </a:tc>
                <a:tc>
                  <a:txBody>
                    <a:bodyPr/>
                    <a:lstStyle/>
                    <a:p>
                      <a:r>
                        <a:rPr lang="en-US" b="1" dirty="0" smtClean="0"/>
                        <a:t>48%</a:t>
                      </a:r>
                      <a:endParaRPr lang="en-US" b="1" dirty="0"/>
                    </a:p>
                  </a:txBody>
                  <a:tcPr/>
                </a:tc>
                <a:tc>
                  <a:txBody>
                    <a:bodyPr/>
                    <a:lstStyle/>
                    <a:p>
                      <a:r>
                        <a:rPr lang="en-US" sz="1400" b="1" dirty="0" smtClean="0"/>
                        <a:t>Enrollment rate of MDR/RR-TB patients is lower than 90% due to late diagnosis and patients dying before treatment or refusing treatment. NTC is promoting more decentralized programmatic management of MDR/RR-TB</a:t>
                      </a:r>
                      <a:endParaRPr lang="en-US" sz="1400" b="1" dirty="0"/>
                    </a:p>
                  </a:txBody>
                  <a:tcPr/>
                </a:tc>
                <a:extLst>
                  <a:ext uri="{0D108BD9-81ED-4DB2-BD59-A6C34878D82A}">
                    <a16:rowId xmlns:a16="http://schemas.microsoft.com/office/drawing/2014/main" val="1469526822"/>
                  </a:ext>
                </a:extLst>
              </a:tr>
            </a:tbl>
          </a:graphicData>
        </a:graphic>
      </p:graphicFrame>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44FFDA-8C2C-4CDD-9B52-550DAAD6F220}"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051852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8781" y="302864"/>
            <a:ext cx="9561512" cy="484918"/>
          </a:xfrm>
        </p:spPr>
        <p:txBody>
          <a:bodyPr>
            <a:normAutofit fontScale="90000"/>
          </a:bodyPr>
          <a:lstStyle/>
          <a:p>
            <a:r>
              <a:rPr lang="en-GB" sz="2000" b="1" dirty="0">
                <a:solidFill>
                  <a:prstClr val="black">
                    <a:lumMod val="85000"/>
                    <a:lumOff val="15000"/>
                  </a:prstClr>
                </a:solidFill>
                <a:ea typeface="Times New Roman" panose="02020603050405020304" pitchFamily="18" charset="0"/>
              </a:rPr>
              <a:t>Government Co-financing committed and expended overview (in USD</a:t>
            </a:r>
            <a:r>
              <a:rPr lang="en-GB" sz="2000" b="1" dirty="0" smtClean="0">
                <a:solidFill>
                  <a:prstClr val="black">
                    <a:lumMod val="85000"/>
                    <a:lumOff val="15000"/>
                  </a:prstClr>
                </a:solidFill>
                <a:ea typeface="Times New Roman" panose="02020603050405020304" pitchFamily="18" charset="0"/>
              </a:rPr>
              <a:t>) 2018-2020</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64831798"/>
              </p:ext>
            </p:extLst>
          </p:nvPr>
        </p:nvGraphicFramePr>
        <p:xfrm>
          <a:off x="312419" y="640080"/>
          <a:ext cx="11799571" cy="6049473"/>
        </p:xfrm>
        <a:graphic>
          <a:graphicData uri="http://schemas.openxmlformats.org/drawingml/2006/table">
            <a:tbl>
              <a:tblPr firstRow="1" bandRow="1">
                <a:tableStyleId>{5C22544A-7EE6-4342-B048-85BDC9FD1C3A}</a:tableStyleId>
              </a:tblPr>
              <a:tblGrid>
                <a:gridCol w="1374049">
                  <a:extLst>
                    <a:ext uri="{9D8B030D-6E8A-4147-A177-3AD203B41FA5}">
                      <a16:colId xmlns:a16="http://schemas.microsoft.com/office/drawing/2014/main" val="2754544392"/>
                    </a:ext>
                  </a:extLst>
                </a:gridCol>
                <a:gridCol w="1252118">
                  <a:extLst>
                    <a:ext uri="{9D8B030D-6E8A-4147-A177-3AD203B41FA5}">
                      <a16:colId xmlns:a16="http://schemas.microsoft.com/office/drawing/2014/main" val="2926980608"/>
                    </a:ext>
                  </a:extLst>
                </a:gridCol>
                <a:gridCol w="1397099">
                  <a:extLst>
                    <a:ext uri="{9D8B030D-6E8A-4147-A177-3AD203B41FA5}">
                      <a16:colId xmlns:a16="http://schemas.microsoft.com/office/drawing/2014/main" val="73074790"/>
                    </a:ext>
                  </a:extLst>
                </a:gridCol>
                <a:gridCol w="1331198">
                  <a:extLst>
                    <a:ext uri="{9D8B030D-6E8A-4147-A177-3AD203B41FA5}">
                      <a16:colId xmlns:a16="http://schemas.microsoft.com/office/drawing/2014/main" val="1325471906"/>
                    </a:ext>
                  </a:extLst>
                </a:gridCol>
                <a:gridCol w="1357559">
                  <a:extLst>
                    <a:ext uri="{9D8B030D-6E8A-4147-A177-3AD203B41FA5}">
                      <a16:colId xmlns:a16="http://schemas.microsoft.com/office/drawing/2014/main" val="3955749238"/>
                    </a:ext>
                  </a:extLst>
                </a:gridCol>
                <a:gridCol w="1410279">
                  <a:extLst>
                    <a:ext uri="{9D8B030D-6E8A-4147-A177-3AD203B41FA5}">
                      <a16:colId xmlns:a16="http://schemas.microsoft.com/office/drawing/2014/main" val="3159487140"/>
                    </a:ext>
                  </a:extLst>
                </a:gridCol>
                <a:gridCol w="3677269">
                  <a:extLst>
                    <a:ext uri="{9D8B030D-6E8A-4147-A177-3AD203B41FA5}">
                      <a16:colId xmlns:a16="http://schemas.microsoft.com/office/drawing/2014/main" val="600317623"/>
                    </a:ext>
                  </a:extLst>
                </a:gridCol>
              </a:tblGrid>
              <a:tr h="445770">
                <a:tc gridSpan="2">
                  <a:txBody>
                    <a:bodyPr/>
                    <a:lstStyle/>
                    <a:p>
                      <a:pPr algn="ctr"/>
                      <a:r>
                        <a:rPr lang="en-US" dirty="0" smtClean="0"/>
                        <a:t>2018</a:t>
                      </a:r>
                      <a:endParaRPr lang="en-US" dirty="0"/>
                    </a:p>
                  </a:txBody>
                  <a:tcPr/>
                </a:tc>
                <a:tc hMerge="1">
                  <a:txBody>
                    <a:bodyPr/>
                    <a:lstStyle/>
                    <a:p>
                      <a:endParaRPr lang="en-US" dirty="0"/>
                    </a:p>
                  </a:txBody>
                  <a:tcPr/>
                </a:tc>
                <a:tc gridSpan="2">
                  <a:txBody>
                    <a:bodyPr/>
                    <a:lstStyle/>
                    <a:p>
                      <a:pPr algn="ctr"/>
                      <a:r>
                        <a:rPr lang="en-US" dirty="0" smtClean="0"/>
                        <a:t>2019</a:t>
                      </a:r>
                      <a:endParaRPr lang="en-US" dirty="0"/>
                    </a:p>
                  </a:txBody>
                  <a:tcPr/>
                </a:tc>
                <a:tc hMerge="1">
                  <a:txBody>
                    <a:bodyPr/>
                    <a:lstStyle/>
                    <a:p>
                      <a:endParaRPr lang="en-US"/>
                    </a:p>
                  </a:txBody>
                  <a:tcPr/>
                </a:tc>
                <a:tc gridSpan="2">
                  <a:txBody>
                    <a:bodyPr/>
                    <a:lstStyle/>
                    <a:p>
                      <a:pPr algn="ctr"/>
                      <a:r>
                        <a:rPr lang="en-US" dirty="0" smtClean="0"/>
                        <a:t>2020</a:t>
                      </a:r>
                      <a:endParaRPr lang="en-US" dirty="0"/>
                    </a:p>
                  </a:txBody>
                  <a:tcPr/>
                </a:tc>
                <a:tc hMerge="1">
                  <a:txBody>
                    <a:bodyPr/>
                    <a:lstStyle/>
                    <a:p>
                      <a:endParaRPr lang="en-US" dirty="0"/>
                    </a:p>
                  </a:txBody>
                  <a:tcPr/>
                </a:tc>
                <a:tc rowSpan="2">
                  <a:txBody>
                    <a:bodyPr/>
                    <a:lstStyle/>
                    <a:p>
                      <a:r>
                        <a:rPr lang="en-US" dirty="0" smtClean="0"/>
                        <a:t>Comments</a:t>
                      </a:r>
                      <a:endParaRPr lang="en-US" dirty="0"/>
                    </a:p>
                  </a:txBody>
                  <a:tcPr/>
                </a:tc>
                <a:extLst>
                  <a:ext uri="{0D108BD9-81ED-4DB2-BD59-A6C34878D82A}">
                    <a16:rowId xmlns:a16="http://schemas.microsoft.com/office/drawing/2014/main" val="2868262191"/>
                  </a:ext>
                </a:extLst>
              </a:tr>
              <a:tr h="330663">
                <a:tc>
                  <a:txBody>
                    <a:bodyPr/>
                    <a:lstStyle/>
                    <a:p>
                      <a:pPr algn="ctr" fontAlgn="ctr"/>
                      <a:r>
                        <a:rPr lang="en-GB" sz="1400" b="1" i="0" u="none" strike="noStrike" dirty="0" smtClean="0">
                          <a:solidFill>
                            <a:srgbClr val="000000"/>
                          </a:solidFill>
                          <a:effectLst/>
                          <a:latin typeface="+mn-lt"/>
                        </a:rPr>
                        <a:t>Committed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expended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Committed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expended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Committed</a:t>
                      </a:r>
                      <a:endParaRPr lang="en-US" sz="1400" b="1" i="0" u="none" strike="noStrike" dirty="0">
                        <a:solidFill>
                          <a:srgbClr val="000000"/>
                        </a:solidFill>
                        <a:effectLst/>
                        <a:latin typeface="+mn-lt"/>
                      </a:endParaRPr>
                    </a:p>
                  </a:txBody>
                  <a:tcPr/>
                </a:tc>
                <a:tc>
                  <a:txBody>
                    <a:bodyPr/>
                    <a:lstStyle/>
                    <a:p>
                      <a:pPr algn="ctr" fontAlgn="ctr"/>
                      <a:r>
                        <a:rPr lang="en-GB" sz="1400" b="1" i="0" u="none" strike="noStrike" dirty="0" smtClean="0">
                          <a:solidFill>
                            <a:srgbClr val="000000"/>
                          </a:solidFill>
                          <a:effectLst/>
                          <a:latin typeface="+mn-lt"/>
                        </a:rPr>
                        <a:t>expended</a:t>
                      </a:r>
                      <a:endParaRPr lang="en-US" sz="1400" b="1" i="0" u="none" strike="noStrike" dirty="0">
                        <a:solidFill>
                          <a:srgbClr val="000000"/>
                        </a:solidFill>
                        <a:effectLst/>
                        <a:latin typeface="+mn-lt"/>
                      </a:endParaRPr>
                    </a:p>
                  </a:txBody>
                  <a:tcPr/>
                </a:tc>
                <a:tc vMerge="1">
                  <a:txBody>
                    <a:bodyPr/>
                    <a:lstStyle/>
                    <a:p>
                      <a:endParaRPr lang="en-US" dirty="0"/>
                    </a:p>
                  </a:txBody>
                  <a:tcPr/>
                </a:tc>
                <a:extLst>
                  <a:ext uri="{0D108BD9-81ED-4DB2-BD59-A6C34878D82A}">
                    <a16:rowId xmlns:a16="http://schemas.microsoft.com/office/drawing/2014/main" val="2200726341"/>
                  </a:ext>
                </a:extLst>
              </a:tr>
              <a:tr h="470175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effectLst/>
                          <a:latin typeface="+mn-lt"/>
                          <a:ea typeface="+mn-ea"/>
                          <a:cs typeface="+mn-cs"/>
                        </a:rPr>
                        <a:t>782,194</a:t>
                      </a:r>
                      <a:endParaRPr lang="en-US" sz="1400" b="1" i="0" u="none" strike="noStrike" dirty="0" smtClean="0">
                        <a:solidFill>
                          <a:srgbClr val="000000"/>
                        </a:solidFill>
                        <a:effectLst/>
                        <a:latin typeface="+mn-lt"/>
                      </a:endParaRPr>
                    </a:p>
                    <a:p>
                      <a:endParaRPr lang="en-US" sz="1400" dirty="0">
                        <a:latin typeface="+mn-lt"/>
                      </a:endParaRPr>
                    </a:p>
                  </a:txBody>
                  <a:tcPr/>
                </a:tc>
                <a:tc>
                  <a:txBody>
                    <a:bodyPr/>
                    <a:lstStyle/>
                    <a:p>
                      <a:pPr algn="ctr" fontAlgn="ctr"/>
                      <a:r>
                        <a:rPr lang="en-GB" sz="1400" b="1" kern="1200" dirty="0" smtClean="0">
                          <a:solidFill>
                            <a:schemeClr val="tx1"/>
                          </a:solidFill>
                          <a:effectLst/>
                          <a:latin typeface="+mn-lt"/>
                          <a:ea typeface="+mn-ea"/>
                          <a:cs typeface="+mn-cs"/>
                        </a:rPr>
                        <a:t>432,675</a:t>
                      </a:r>
                      <a:endParaRPr lang="en-GB" sz="1400" b="1" kern="1200" dirty="0" smtClean="0">
                        <a:solidFill>
                          <a:schemeClr val="tx1"/>
                        </a:solidFill>
                        <a:effectLst/>
                        <a:latin typeface="+mn-lt"/>
                        <a:ea typeface="+mn-ea"/>
                        <a:cs typeface="+mn-cs"/>
                      </a:endParaRPr>
                    </a:p>
                  </a:txBody>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GB" sz="1400" b="1" kern="1200" dirty="0" smtClean="0">
                          <a:solidFill>
                            <a:schemeClr val="tx1"/>
                          </a:solidFill>
                          <a:effectLst/>
                          <a:latin typeface="+mn-lt"/>
                          <a:ea typeface="+mn-ea"/>
                          <a:cs typeface="+mn-cs"/>
                        </a:rPr>
                        <a:t>401,096</a:t>
                      </a:r>
                      <a:endParaRPr lang="en-US" sz="1400" b="1" i="0" u="none" strike="noStrike" dirty="0" smtClean="0">
                        <a:solidFill>
                          <a:srgbClr val="000000"/>
                        </a:solidFill>
                        <a:effectLst/>
                        <a:latin typeface="+mn-lt"/>
                      </a:endParaRPr>
                    </a:p>
                    <a:p>
                      <a:pPr algn="ctr" fontAlgn="ctr"/>
                      <a:endParaRPr lang="en-US" sz="1400" b="1" i="0" u="none" strike="noStrike" dirty="0">
                        <a:solidFill>
                          <a:srgbClr val="000000"/>
                        </a:solidFill>
                        <a:effectLst/>
                        <a:latin typeface="+mn-lt"/>
                      </a:endParaRPr>
                    </a:p>
                  </a:txBody>
                  <a:tcPr/>
                </a:tc>
                <a:tc>
                  <a:txBody>
                    <a:bodyPr/>
                    <a:lstStyle/>
                    <a:p>
                      <a:pPr algn="ctr" fontAlgn="ctr"/>
                      <a:r>
                        <a:rPr lang="en-GB" sz="1400" b="1" kern="1200" dirty="0" smtClean="0">
                          <a:solidFill>
                            <a:schemeClr val="tx1"/>
                          </a:solidFill>
                          <a:effectLst/>
                          <a:latin typeface="+mn-lt"/>
                          <a:ea typeface="+mn-ea"/>
                          <a:cs typeface="+mn-cs"/>
                        </a:rPr>
                        <a:t>514,388</a:t>
                      </a:r>
                      <a:endParaRPr lang="en-US" sz="1400" b="1" i="0" u="none" strike="noStrike" dirty="0">
                        <a:solidFill>
                          <a:srgbClr val="000000"/>
                        </a:solidFill>
                        <a:effectLst/>
                        <a:latin typeface="+mn-lt"/>
                      </a:endParaRPr>
                    </a:p>
                  </a:txBody>
                  <a:tcPr/>
                </a:tc>
                <a:tc>
                  <a:txBody>
                    <a:bodyPr/>
                    <a:lstStyle/>
                    <a:p>
                      <a:pPr algn="ctr" fontAlgn="ctr"/>
                      <a:r>
                        <a:rPr lang="en-GB" sz="1400" b="1" kern="1200" dirty="0" smtClean="0">
                          <a:solidFill>
                            <a:schemeClr val="tx1"/>
                          </a:solidFill>
                          <a:effectLst/>
                          <a:latin typeface="+mn-lt"/>
                          <a:ea typeface="+mn-ea"/>
                          <a:cs typeface="+mn-cs"/>
                        </a:rPr>
                        <a:t>620,136</a:t>
                      </a:r>
                      <a:endParaRPr lang="en-US" sz="1400" b="1" i="0" u="none" strike="noStrike" dirty="0">
                        <a:solidFill>
                          <a:srgbClr val="000000"/>
                        </a:solidFill>
                        <a:effectLst/>
                        <a:latin typeface="+mn-lt"/>
                      </a:endParaRPr>
                    </a:p>
                  </a:txBody>
                  <a:tcPr/>
                </a:tc>
                <a:tc>
                  <a:txBody>
                    <a:bodyPr/>
                    <a:lstStyle/>
                    <a:p>
                      <a:pPr algn="ctr" fontAlgn="ctr"/>
                      <a:r>
                        <a:rPr lang="en-US" sz="1400" b="1" i="0" u="none" strike="noStrike" dirty="0" smtClean="0">
                          <a:solidFill>
                            <a:srgbClr val="000000"/>
                          </a:solidFill>
                          <a:effectLst/>
                          <a:latin typeface="+mn-lt"/>
                        </a:rPr>
                        <a:t>In progress</a:t>
                      </a:r>
                      <a:endParaRPr lang="en-US" sz="1400" b="1" i="0" u="none" strike="noStrike" dirty="0">
                        <a:solidFill>
                          <a:srgbClr val="000000"/>
                        </a:solidFill>
                        <a:effectLst/>
                        <a:latin typeface="+mn-lt"/>
                      </a:endParaRPr>
                    </a:p>
                  </a:txBody>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srgbClr val="000000"/>
                          </a:solidFill>
                          <a:effectLst/>
                          <a:uLnTx/>
                          <a:uFillTx/>
                          <a:latin typeface="+mn-lt"/>
                          <a:ea typeface="+mn-ea"/>
                          <a:cs typeface="+mn-cs"/>
                        </a:rPr>
                        <a:t>Reference is made to the Executive report with ref. No.0373/MOH dated 25 March 2020 of Government Co-Financing Commitment to the Global Fund supported TB Programs for the Period of 2018-2020. The Lao Government commitment for co-financing was USD 782,194 for 2018, USD 401,096 for 2019 and USD 383,909 for 2020, in total USD 1,567,199.</a:t>
                      </a:r>
                    </a:p>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srgbClr val="000000"/>
                          </a:solidFill>
                          <a:effectLst/>
                          <a:uLnTx/>
                          <a:uFillTx/>
                          <a:latin typeface="+mn-lt"/>
                          <a:ea typeface="+mn-ea"/>
                          <a:cs typeface="+mn-cs"/>
                        </a:rPr>
                        <a:t> </a:t>
                      </a:r>
                    </a:p>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srgbClr val="000000"/>
                          </a:solidFill>
                          <a:effectLst/>
                          <a:uLnTx/>
                          <a:uFillTx/>
                          <a:latin typeface="+mn-lt"/>
                          <a:ea typeface="+mn-ea"/>
                          <a:cs typeface="+mn-cs"/>
                        </a:rPr>
                        <a:t>For 2018, the allocated amount by Lao PDR Government was utilized for different activities, including procurement of two Gene-Expert machines and accessories; active case finding and the national TB consultative meeting. The total actual expenditures versus the Lao Government allocation for 2018 was  USD 432,675. Therefore, the unmet amount of 2018 was USD 349, 519 (782,194 - 432,675). The gap was planned to be compensated in 2019.</a:t>
                      </a:r>
                    </a:p>
                    <a:p>
                      <a:pPr marL="0" marR="0" lvl="0" indent="0" algn="l" defTabSz="457200" rtl="0" eaLnBrk="1" fontAlgn="ctr"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smtClean="0">
                        <a:ln>
                          <a:noFill/>
                        </a:ln>
                        <a:solidFill>
                          <a:srgbClr val="000000"/>
                        </a:solidFill>
                        <a:effectLst/>
                        <a:uLnTx/>
                        <a:uFillTx/>
                        <a:latin typeface="+mn-lt"/>
                        <a:ea typeface="+mn-ea"/>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srgbClr val="000000"/>
                          </a:solidFill>
                          <a:effectLst/>
                          <a:uLnTx/>
                          <a:uFillTx/>
                          <a:latin typeface="+mn-lt"/>
                          <a:ea typeface="+mn-ea"/>
                          <a:cs typeface="+mn-cs"/>
                        </a:rPr>
                        <a:t>For 2019, the allocated and expended amount by Lao PDR Government for TB program activities was USD 514,388 (including expenditures at provincial level committed by the local authorities for an amount of USD 72,166). </a:t>
                      </a:r>
                    </a:p>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srgbClr val="000000"/>
                          </a:solidFill>
                          <a:effectLst/>
                          <a:uLnTx/>
                          <a:uFillTx/>
                          <a:latin typeface="+mn-lt"/>
                          <a:ea typeface="+mn-ea"/>
                          <a:cs typeface="+mn-cs"/>
                        </a:rPr>
                        <a:t>Thus, the total expenditures by the government for the period of 2018-2019 was USD 947,063. The unmet target in reference to the initial commitment is $ 620,136 which is planned to be allocated in 2020. </a:t>
                      </a:r>
                    </a:p>
                    <a:p>
                      <a:pPr marL="0" marR="0" lvl="0" indent="0" algn="l" defTabSz="457200" rtl="0" eaLnBrk="1" fontAlgn="ctr"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smtClean="0">
                        <a:ln>
                          <a:noFill/>
                        </a:ln>
                        <a:solidFill>
                          <a:srgbClr val="000000"/>
                        </a:solidFill>
                        <a:effectLst/>
                        <a:uLnTx/>
                        <a:uFillTx/>
                        <a:latin typeface="+mn-lt"/>
                        <a:ea typeface="+mn-ea"/>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srgbClr val="000000"/>
                          </a:solidFill>
                          <a:effectLst/>
                          <a:uLnTx/>
                          <a:uFillTx/>
                          <a:latin typeface="+mn-lt"/>
                          <a:ea typeface="+mn-ea"/>
                          <a:cs typeface="+mn-cs"/>
                        </a:rPr>
                        <a:t>For 2020, .the allocated amount by the Government was USD 435,113 and NTC is in process of conducting of activities as approved by the Government till the due date as at  31 March 2021. If compared to the total amount committed to TGF as planned, the percentage of the commitment is 88%.</a:t>
                      </a:r>
                      <a:endParaRPr kumimoji="0" lang="en-US" sz="1000" b="1" i="0" u="none" strike="noStrike" kern="1200" cap="none" spc="0" normalizeH="0" baseline="0" noProof="0" dirty="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2668340350"/>
                  </a:ext>
                </a:extLst>
              </a:tr>
            </a:tbl>
          </a:graphicData>
        </a:graphic>
      </p:graphicFrame>
    </p:spTree>
    <p:extLst>
      <p:ext uri="{BB962C8B-B14F-4D97-AF65-F5344CB8AC3E}">
        <p14:creationId xmlns:p14="http://schemas.microsoft.com/office/powerpoint/2010/main" val="24628130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270" y="350841"/>
            <a:ext cx="8911687" cy="528797"/>
          </a:xfrm>
        </p:spPr>
        <p:txBody>
          <a:bodyPr/>
          <a:lstStyle/>
          <a:p>
            <a:r>
              <a:rPr lang="en-US" sz="2400" b="1" dirty="0">
                <a:solidFill>
                  <a:prstClr val="black">
                    <a:lumMod val="85000"/>
                    <a:lumOff val="15000"/>
                  </a:prstClr>
                </a:solidFill>
                <a:ea typeface="Calibri" panose="020F0502020204030204" pitchFamily="34" charset="0"/>
                <a:cs typeface="DokChampa" panose="020B0604020202020204" pitchFamily="34" charset="-34"/>
              </a:rPr>
              <a:t>LAO PDR GF Disease Grant Risk Management_ update 2020</a:t>
            </a:r>
            <a:endParaRPr lang="en-US" dirty="0"/>
          </a:p>
        </p:txBody>
      </p:sp>
      <p:graphicFrame>
        <p:nvGraphicFramePr>
          <p:cNvPr id="5" name="Content Placeholder 4"/>
          <p:cNvGraphicFramePr>
            <a:graphicFrameLocks noGrp="1"/>
          </p:cNvGraphicFramePr>
          <p:nvPr>
            <p:ph idx="1"/>
            <p:extLst/>
          </p:nvPr>
        </p:nvGraphicFramePr>
        <p:xfrm>
          <a:off x="1517158" y="1152907"/>
          <a:ext cx="10128304" cy="4863880"/>
        </p:xfrm>
        <a:graphic>
          <a:graphicData uri="http://schemas.openxmlformats.org/drawingml/2006/table">
            <a:tbl>
              <a:tblPr firstRow="1" bandRow="1">
                <a:tableStyleId>{5C22544A-7EE6-4342-B048-85BDC9FD1C3A}</a:tableStyleId>
              </a:tblPr>
              <a:tblGrid>
                <a:gridCol w="2532076">
                  <a:extLst>
                    <a:ext uri="{9D8B030D-6E8A-4147-A177-3AD203B41FA5}">
                      <a16:colId xmlns:a16="http://schemas.microsoft.com/office/drawing/2014/main" val="2395227004"/>
                    </a:ext>
                  </a:extLst>
                </a:gridCol>
                <a:gridCol w="2532076">
                  <a:extLst>
                    <a:ext uri="{9D8B030D-6E8A-4147-A177-3AD203B41FA5}">
                      <a16:colId xmlns:a16="http://schemas.microsoft.com/office/drawing/2014/main" val="3942387803"/>
                    </a:ext>
                  </a:extLst>
                </a:gridCol>
                <a:gridCol w="2532076">
                  <a:extLst>
                    <a:ext uri="{9D8B030D-6E8A-4147-A177-3AD203B41FA5}">
                      <a16:colId xmlns:a16="http://schemas.microsoft.com/office/drawing/2014/main" val="2104455418"/>
                    </a:ext>
                  </a:extLst>
                </a:gridCol>
                <a:gridCol w="2532076">
                  <a:extLst>
                    <a:ext uri="{9D8B030D-6E8A-4147-A177-3AD203B41FA5}">
                      <a16:colId xmlns:a16="http://schemas.microsoft.com/office/drawing/2014/main" val="53417706"/>
                    </a:ext>
                  </a:extLst>
                </a:gridCol>
              </a:tblGrid>
              <a:tr h="486707">
                <a:tc gridSpan="4">
                  <a:txBody>
                    <a:bodyPr/>
                    <a:lstStyle/>
                    <a:p>
                      <a:r>
                        <a:rPr lang="en-US" sz="1800" b="1" kern="1200" dirty="0" smtClean="0">
                          <a:solidFill>
                            <a:schemeClr val="lt1"/>
                          </a:solidFill>
                          <a:effectLst/>
                          <a:latin typeface="+mn-lt"/>
                          <a:ea typeface="+mn-ea"/>
                          <a:cs typeface="+mn-cs"/>
                        </a:rPr>
                        <a:t>Major risks to TB Grant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445946776"/>
                  </a:ext>
                </a:extLst>
              </a:tr>
              <a:tr h="525517">
                <a:tc>
                  <a:txBody>
                    <a:bodyPr/>
                    <a:lstStyle/>
                    <a:p>
                      <a:r>
                        <a:rPr lang="en-US" sz="1400" b="1" kern="1200" dirty="0" smtClean="0">
                          <a:solidFill>
                            <a:schemeClr val="dk1"/>
                          </a:solidFill>
                          <a:effectLst/>
                          <a:latin typeface="+mn-lt"/>
                          <a:ea typeface="+mn-ea"/>
                          <a:cs typeface="+mn-cs"/>
                        </a:rPr>
                        <a:t>Risks</a:t>
                      </a:r>
                      <a:endParaRPr lang="en-US" sz="1400" dirty="0"/>
                    </a:p>
                  </a:txBody>
                  <a:tcPr/>
                </a:tc>
                <a:tc>
                  <a:txBody>
                    <a:bodyPr/>
                    <a:lstStyle/>
                    <a:p>
                      <a:r>
                        <a:rPr lang="en-US" sz="1400" b="1" kern="1200" dirty="0" smtClean="0">
                          <a:solidFill>
                            <a:schemeClr val="dk1"/>
                          </a:solidFill>
                          <a:effectLst/>
                          <a:latin typeface="+mn-lt"/>
                          <a:ea typeface="+mn-ea"/>
                          <a:cs typeface="+mn-cs"/>
                        </a:rPr>
                        <a:t>Risk management actions_ March 2017</a:t>
                      </a:r>
                      <a:endParaRPr lang="en-US" sz="1400" dirty="0"/>
                    </a:p>
                  </a:txBody>
                  <a:tcPr/>
                </a:tc>
                <a:tc>
                  <a:txBody>
                    <a:bodyPr/>
                    <a:lstStyle/>
                    <a:p>
                      <a:r>
                        <a:rPr lang="en-US" sz="1400" b="1" kern="1200" smtClean="0">
                          <a:solidFill>
                            <a:schemeClr val="dk1"/>
                          </a:solidFill>
                          <a:effectLst/>
                          <a:latin typeface="+mn-lt"/>
                          <a:ea typeface="+mn-ea"/>
                          <a:cs typeface="+mn-cs"/>
                        </a:rPr>
                        <a:t>Status </a:t>
                      </a:r>
                      <a:r>
                        <a:rPr lang="en-US" sz="1400" b="1" kern="1200" dirty="0" smtClean="0">
                          <a:solidFill>
                            <a:schemeClr val="dk1"/>
                          </a:solidFill>
                          <a:effectLst/>
                          <a:latin typeface="+mn-lt"/>
                          <a:ea typeface="+mn-ea"/>
                          <a:cs typeface="+mn-cs"/>
                        </a:rPr>
                        <a:t>2019</a:t>
                      </a:r>
                      <a:endParaRPr lang="en-US" sz="1400" dirty="0"/>
                    </a:p>
                  </a:txBody>
                  <a:tcPr/>
                </a:tc>
                <a:tc>
                  <a:txBody>
                    <a:bodyPr/>
                    <a:lstStyle/>
                    <a:p>
                      <a:r>
                        <a:rPr lang="en-US" sz="1400" b="1" dirty="0" smtClean="0"/>
                        <a:t>Status 2020</a:t>
                      </a:r>
                      <a:endParaRPr lang="en-US" sz="1400" b="1" dirty="0"/>
                    </a:p>
                  </a:txBody>
                  <a:tcPr/>
                </a:tc>
                <a:extLst>
                  <a:ext uri="{0D108BD9-81ED-4DB2-BD59-A6C34878D82A}">
                    <a16:rowId xmlns:a16="http://schemas.microsoft.com/office/drawing/2014/main" val="4045940061"/>
                  </a:ext>
                </a:extLst>
              </a:tr>
              <a:tr h="68317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mn-lt"/>
                          <a:ea typeface="+mn-ea"/>
                          <a:cs typeface="+mn-cs"/>
                        </a:rPr>
                        <a:t>1. Estimated 60% of TB cases remain undiagnosed</a:t>
                      </a:r>
                      <a:endParaRPr lang="en-US" sz="1400" b="1" kern="1200" dirty="0" smtClean="0">
                        <a:solidFill>
                          <a:schemeClr val="dk1"/>
                        </a:solidFill>
                        <a:effectLst/>
                        <a:latin typeface="+mn-lt"/>
                        <a:ea typeface="+mn-ea"/>
                        <a:cs typeface="+mn-cs"/>
                      </a:endParaRPr>
                    </a:p>
                    <a:p>
                      <a:endParaRPr lang="en-US" sz="1400" b="1" dirty="0"/>
                    </a:p>
                  </a:txBody>
                  <a:tcPr/>
                </a:tc>
                <a:tc>
                  <a:txBody>
                    <a:bodyPr/>
                    <a:lstStyle/>
                    <a:p>
                      <a:r>
                        <a:rPr lang="en-US" sz="1400" b="1" kern="1200" dirty="0" smtClean="0">
                          <a:solidFill>
                            <a:schemeClr val="dk1"/>
                          </a:solidFill>
                          <a:effectLst/>
                          <a:latin typeface="+mn-lt"/>
                          <a:ea typeface="+mn-ea"/>
                          <a:cs typeface="+mn-cs"/>
                        </a:rPr>
                        <a:t>Explore innovative ways of improving TB case notification, including expansion of community outreach role beyond IEC – link to sputum collection and DOTS. Include in new funding application</a:t>
                      </a:r>
                      <a:endParaRPr lang="en-US" sz="1400" b="1" dirty="0"/>
                    </a:p>
                  </a:txBody>
                  <a:tcPr/>
                </a:tc>
                <a:tc>
                  <a:txBody>
                    <a:bodyPr/>
                    <a:lstStyle/>
                    <a:p>
                      <a:pPr>
                        <a:lnSpc>
                          <a:spcPct val="115000"/>
                        </a:lnSpc>
                        <a:spcAft>
                          <a:spcPts val="1000"/>
                        </a:spcAft>
                      </a:pPr>
                      <a:r>
                        <a:rPr lang="en-US" sz="1400" b="1" dirty="0" smtClean="0">
                          <a:effectLst/>
                          <a:latin typeface="Calibri" panose="020F0502020204030204" pitchFamily="34" charset="0"/>
                          <a:ea typeface="Calibri" panose="020F0502020204030204" pitchFamily="34" charset="0"/>
                          <a:cs typeface="DokChampa" panose="020B0604020202020204" pitchFamily="34" charset="-34"/>
                        </a:rPr>
                        <a:t>Currently the coverage is 50% in 2017 and estimated to be 58% in 2018 (WHO report will be distributed in Q3 2019). </a:t>
                      </a:r>
                      <a:endParaRPr lang="en-US" sz="1200" b="1" dirty="0" smtClean="0">
                        <a:effectLst/>
                        <a:latin typeface="Calibri" panose="020F0502020204030204" pitchFamily="34" charset="0"/>
                        <a:ea typeface="Calibri" panose="020F0502020204030204" pitchFamily="34" charset="0"/>
                        <a:cs typeface="DokChampa" panose="020B0604020202020204" pitchFamily="34" charset="-34"/>
                      </a:endParaRPr>
                    </a:p>
                    <a:p>
                      <a:r>
                        <a:rPr lang="en-US" sz="1400" b="1" dirty="0" smtClean="0">
                          <a:effectLst/>
                          <a:latin typeface="Calibri" panose="020F0502020204030204" pitchFamily="34" charset="0"/>
                          <a:ea typeface="Calibri" panose="020F0502020204030204" pitchFamily="34" charset="0"/>
                          <a:cs typeface="DokChampa" panose="020B0604020202020204" pitchFamily="34" charset="-34"/>
                        </a:rPr>
                        <a:t>This increase is owed to increase the coverage by </a:t>
                      </a:r>
                      <a:r>
                        <a:rPr lang="en-US" sz="1400" b="1" dirty="0" err="1" smtClean="0">
                          <a:effectLst/>
                          <a:latin typeface="Calibri" panose="020F0502020204030204" pitchFamily="34" charset="0"/>
                          <a:ea typeface="Calibri" panose="020F0502020204030204" pitchFamily="34" charset="0"/>
                          <a:cs typeface="DokChampa" panose="020B0604020202020204" pitchFamily="34" charset="-34"/>
                        </a:rPr>
                        <a:t>Xpert</a:t>
                      </a:r>
                      <a:r>
                        <a:rPr lang="en-US" sz="1400" b="1" dirty="0" smtClean="0">
                          <a:effectLst/>
                          <a:latin typeface="Calibri" panose="020F0502020204030204" pitchFamily="34" charset="0"/>
                          <a:ea typeface="Calibri" panose="020F0502020204030204" pitchFamily="34" charset="0"/>
                          <a:cs typeface="DokChampa" panose="020B0604020202020204" pitchFamily="34" charset="-34"/>
                        </a:rPr>
                        <a:t> and increased detection by ACF. ACF has contributed to 19.5% (1269 cases) of the new case findings in 2018.</a:t>
                      </a:r>
                      <a:endParaRPr lang="en-US" sz="14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TB treatment coverage increased up to 61% in 2019 and 73% in 2020 (8,014 notified TB cases in NTC/HMIS DHIS2, WHO will release 2020 incidence estimate in Q3 2021);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90% </a:t>
                      </a:r>
                      <a:r>
                        <a:rPr kumimoji="0" lang="en-US" sz="1400" b="1" i="0" u="none" strike="noStrike" kern="1200" cap="none" spc="0" normalizeH="0" baseline="0" noProof="0" dirty="0" err="1"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Xpert</a:t>
                      </a:r>
                      <a:r>
                        <a:rPr kumimoji="0" lang="en-US" sz="14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testing coverage in 2020;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27% of TB cases diagnosed by ACF in 2020.</a:t>
                      </a:r>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593532600"/>
                  </a:ext>
                </a:extLst>
              </a:tr>
              <a:tr h="683172">
                <a:tc>
                  <a:txBody>
                    <a:bodyPr/>
                    <a:lstStyle/>
                    <a:p>
                      <a:r>
                        <a:rPr lang="en-US" sz="1400" b="1" dirty="0" smtClean="0"/>
                        <a:t>2.</a:t>
                      </a:r>
                      <a:r>
                        <a:rPr lang="en-GB" sz="1800" kern="1200" dirty="0" smtClean="0">
                          <a:solidFill>
                            <a:schemeClr val="dk1"/>
                          </a:solidFill>
                          <a:effectLst/>
                          <a:latin typeface="+mn-lt"/>
                          <a:ea typeface="+mn-ea"/>
                          <a:cs typeface="+mn-cs"/>
                        </a:rPr>
                        <a:t> </a:t>
                      </a:r>
                      <a:r>
                        <a:rPr lang="en-GB" sz="1200" b="1" kern="1200" dirty="0" smtClean="0">
                          <a:solidFill>
                            <a:schemeClr val="dk1"/>
                          </a:solidFill>
                          <a:effectLst/>
                          <a:latin typeface="+mn-lt"/>
                          <a:ea typeface="+mn-ea"/>
                          <a:cs typeface="+mn-cs"/>
                        </a:rPr>
                        <a:t>Financial and administrative constraints in testing sputum samples, including  weak coordination and inefficient use of transportation allowances</a:t>
                      </a:r>
                      <a:endParaRPr lang="en-US" sz="1200" b="1" dirty="0"/>
                    </a:p>
                  </a:txBody>
                  <a:tcPr/>
                </a:tc>
                <a:tc>
                  <a:txBody>
                    <a:bodyPr/>
                    <a:lstStyle/>
                    <a:p>
                      <a:r>
                        <a:rPr lang="en-US" sz="1400" b="1" kern="1200" dirty="0" smtClean="0">
                          <a:solidFill>
                            <a:schemeClr val="dk1"/>
                          </a:solidFill>
                          <a:effectLst/>
                          <a:latin typeface="+mn-lt"/>
                          <a:ea typeface="+mn-ea"/>
                          <a:cs typeface="+mn-cs"/>
                        </a:rPr>
                        <a:t>Improved </a:t>
                      </a:r>
                      <a:r>
                        <a:rPr lang="en-GB" sz="1400" b="1" kern="1200" dirty="0" smtClean="0">
                          <a:solidFill>
                            <a:schemeClr val="dk1"/>
                          </a:solidFill>
                          <a:effectLst/>
                          <a:latin typeface="+mn-lt"/>
                          <a:ea typeface="+mn-ea"/>
                          <a:cs typeface="+mn-cs"/>
                        </a:rPr>
                        <a:t>organization of transportation of sputum samples and appropriate  utilization of transportation allowances</a:t>
                      </a:r>
                      <a:endParaRPr lang="en-US" sz="1400" b="1" dirty="0"/>
                    </a:p>
                  </a:txBody>
                  <a:tcPr/>
                </a:tc>
                <a:tc>
                  <a:txBody>
                    <a:bodyPr/>
                    <a:lstStyle/>
                    <a:p>
                      <a:r>
                        <a:rPr lang="en-US" sz="1400" b="1" kern="1200" dirty="0" smtClean="0">
                          <a:solidFill>
                            <a:schemeClr val="dk1"/>
                          </a:solidFill>
                          <a:effectLst/>
                          <a:latin typeface="+mn-lt"/>
                          <a:ea typeface="+mn-ea"/>
                          <a:cs typeface="+mn-cs"/>
                        </a:rPr>
                        <a:t>The new SOP has been developed, released and shared with GF. </a:t>
                      </a:r>
                      <a:endParaRPr lang="en-US" sz="14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Transportation of specimens between health </a:t>
                      </a:r>
                      <a:r>
                        <a:rPr kumimoji="0" lang="en-US" sz="1400" b="1"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centres</a:t>
                      </a:r>
                      <a:r>
                        <a:rPr kumimoji="0" lang="en-US" sz="1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and districts and from districts to provincial </a:t>
                      </a:r>
                      <a:r>
                        <a:rPr kumimoji="0" lang="en-US" sz="1400" b="1"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GeneXpert</a:t>
                      </a:r>
                      <a:r>
                        <a:rPr kumimoji="0" lang="en-US" sz="1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laboratories was improved. </a:t>
                      </a:r>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05483563"/>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31</a:t>
            </a:fld>
            <a:endParaRPr lang="en-US" dirty="0"/>
          </a:p>
        </p:txBody>
      </p:sp>
    </p:spTree>
    <p:extLst>
      <p:ext uri="{BB962C8B-B14F-4D97-AF65-F5344CB8AC3E}">
        <p14:creationId xmlns:p14="http://schemas.microsoft.com/office/powerpoint/2010/main" val="14760149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270" y="350841"/>
            <a:ext cx="8911687" cy="528797"/>
          </a:xfrm>
        </p:spPr>
        <p:txBody>
          <a:bodyPr/>
          <a:lstStyle/>
          <a:p>
            <a:r>
              <a:rPr lang="en-US" sz="2400" b="1" dirty="0">
                <a:solidFill>
                  <a:prstClr val="black">
                    <a:lumMod val="85000"/>
                    <a:lumOff val="15000"/>
                  </a:prstClr>
                </a:solidFill>
                <a:ea typeface="Calibri" panose="020F0502020204030204" pitchFamily="34" charset="0"/>
                <a:cs typeface="DokChampa" panose="020B0604020202020204" pitchFamily="34" charset="-34"/>
              </a:rPr>
              <a:t>LAO PDR GF Disease Grant Risk Management_ update 2020</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04877220"/>
              </p:ext>
            </p:extLst>
          </p:nvPr>
        </p:nvGraphicFramePr>
        <p:xfrm>
          <a:off x="437745" y="1152907"/>
          <a:ext cx="11575914" cy="5157504"/>
        </p:xfrm>
        <a:graphic>
          <a:graphicData uri="http://schemas.openxmlformats.org/drawingml/2006/table">
            <a:tbl>
              <a:tblPr firstRow="1" bandRow="1">
                <a:tableStyleId>{5C22544A-7EE6-4342-B048-85BDC9FD1C3A}</a:tableStyleId>
              </a:tblPr>
              <a:tblGrid>
                <a:gridCol w="2326244">
                  <a:extLst>
                    <a:ext uri="{9D8B030D-6E8A-4147-A177-3AD203B41FA5}">
                      <a16:colId xmlns:a16="http://schemas.microsoft.com/office/drawing/2014/main" val="2395227004"/>
                    </a:ext>
                  </a:extLst>
                </a:gridCol>
                <a:gridCol w="2702825">
                  <a:extLst>
                    <a:ext uri="{9D8B030D-6E8A-4147-A177-3AD203B41FA5}">
                      <a16:colId xmlns:a16="http://schemas.microsoft.com/office/drawing/2014/main" val="3942387803"/>
                    </a:ext>
                  </a:extLst>
                </a:gridCol>
                <a:gridCol w="4084270">
                  <a:extLst>
                    <a:ext uri="{9D8B030D-6E8A-4147-A177-3AD203B41FA5}">
                      <a16:colId xmlns:a16="http://schemas.microsoft.com/office/drawing/2014/main" val="2104455418"/>
                    </a:ext>
                  </a:extLst>
                </a:gridCol>
                <a:gridCol w="2462575">
                  <a:extLst>
                    <a:ext uri="{9D8B030D-6E8A-4147-A177-3AD203B41FA5}">
                      <a16:colId xmlns:a16="http://schemas.microsoft.com/office/drawing/2014/main" val="53417706"/>
                    </a:ext>
                  </a:extLst>
                </a:gridCol>
              </a:tblGrid>
              <a:tr h="486707">
                <a:tc gridSpan="4">
                  <a:txBody>
                    <a:bodyPr/>
                    <a:lstStyle/>
                    <a:p>
                      <a:r>
                        <a:rPr lang="en-US" sz="1800" b="1" kern="1200" dirty="0" smtClean="0">
                          <a:solidFill>
                            <a:schemeClr val="lt1"/>
                          </a:solidFill>
                          <a:effectLst/>
                          <a:latin typeface="+mn-lt"/>
                          <a:ea typeface="+mn-ea"/>
                          <a:cs typeface="+mn-cs"/>
                        </a:rPr>
                        <a:t>Major risks to TB Grant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445946776"/>
                  </a:ext>
                </a:extLst>
              </a:tr>
              <a:tr h="525517">
                <a:tc>
                  <a:txBody>
                    <a:bodyPr/>
                    <a:lstStyle/>
                    <a:p>
                      <a:r>
                        <a:rPr lang="en-US" sz="1400" b="1" kern="1200" dirty="0" smtClean="0">
                          <a:solidFill>
                            <a:schemeClr val="dk1"/>
                          </a:solidFill>
                          <a:effectLst/>
                          <a:latin typeface="+mn-lt"/>
                          <a:ea typeface="+mn-ea"/>
                          <a:cs typeface="+mn-cs"/>
                        </a:rPr>
                        <a:t>Risks</a:t>
                      </a:r>
                      <a:endParaRPr lang="en-US" sz="1400" dirty="0"/>
                    </a:p>
                  </a:txBody>
                  <a:tcPr/>
                </a:tc>
                <a:tc>
                  <a:txBody>
                    <a:bodyPr/>
                    <a:lstStyle/>
                    <a:p>
                      <a:r>
                        <a:rPr lang="en-US" sz="1400" b="1" kern="1200" dirty="0" smtClean="0">
                          <a:solidFill>
                            <a:schemeClr val="dk1"/>
                          </a:solidFill>
                          <a:effectLst/>
                          <a:latin typeface="+mn-lt"/>
                          <a:ea typeface="+mn-ea"/>
                          <a:cs typeface="+mn-cs"/>
                        </a:rPr>
                        <a:t>Risk management actions_ March 2017</a:t>
                      </a:r>
                      <a:endParaRPr lang="en-US" sz="1400" dirty="0"/>
                    </a:p>
                  </a:txBody>
                  <a:tcPr/>
                </a:tc>
                <a:tc>
                  <a:txBody>
                    <a:bodyPr/>
                    <a:lstStyle/>
                    <a:p>
                      <a:r>
                        <a:rPr lang="en-US" sz="1400" b="1" kern="1200" smtClean="0">
                          <a:solidFill>
                            <a:schemeClr val="dk1"/>
                          </a:solidFill>
                          <a:effectLst/>
                          <a:latin typeface="+mn-lt"/>
                          <a:ea typeface="+mn-ea"/>
                          <a:cs typeface="+mn-cs"/>
                        </a:rPr>
                        <a:t>Status </a:t>
                      </a:r>
                      <a:r>
                        <a:rPr lang="en-US" sz="1400" b="1" kern="1200" dirty="0" smtClean="0">
                          <a:solidFill>
                            <a:schemeClr val="dk1"/>
                          </a:solidFill>
                          <a:effectLst/>
                          <a:latin typeface="+mn-lt"/>
                          <a:ea typeface="+mn-ea"/>
                          <a:cs typeface="+mn-cs"/>
                        </a:rPr>
                        <a:t>2019</a:t>
                      </a:r>
                      <a:endParaRPr lang="en-US" sz="1400" dirty="0"/>
                    </a:p>
                  </a:txBody>
                  <a:tcPr/>
                </a:tc>
                <a:tc>
                  <a:txBody>
                    <a:bodyPr/>
                    <a:lstStyle/>
                    <a:p>
                      <a:r>
                        <a:rPr lang="en-US" sz="1400" b="1" dirty="0" smtClean="0"/>
                        <a:t>Status 2020</a:t>
                      </a:r>
                      <a:endParaRPr lang="en-US" sz="1400" b="1" dirty="0"/>
                    </a:p>
                  </a:txBody>
                  <a:tcPr/>
                </a:tc>
                <a:extLst>
                  <a:ext uri="{0D108BD9-81ED-4DB2-BD59-A6C34878D82A}">
                    <a16:rowId xmlns:a16="http://schemas.microsoft.com/office/drawing/2014/main" val="4045940061"/>
                  </a:ext>
                </a:extLst>
              </a:tr>
              <a:tr h="683172">
                <a:tc>
                  <a:txBody>
                    <a:bodyPr/>
                    <a:lstStyle/>
                    <a:p>
                      <a:r>
                        <a:rPr lang="en-US" sz="1400" b="1" dirty="0" smtClean="0"/>
                        <a:t>3.</a:t>
                      </a:r>
                      <a:r>
                        <a:rPr lang="en-GB" sz="1800" kern="1200" dirty="0" smtClean="0">
                          <a:solidFill>
                            <a:schemeClr val="dk1"/>
                          </a:solidFill>
                          <a:effectLst/>
                          <a:latin typeface="+mn-lt"/>
                          <a:ea typeface="+mn-ea"/>
                          <a:cs typeface="+mn-cs"/>
                        </a:rPr>
                        <a:t> </a:t>
                      </a:r>
                      <a:r>
                        <a:rPr lang="en-GB" sz="1400" b="1" kern="1200" dirty="0" smtClean="0">
                          <a:solidFill>
                            <a:schemeClr val="dk1"/>
                          </a:solidFill>
                          <a:effectLst/>
                          <a:latin typeface="+mn-lt"/>
                          <a:ea typeface="+mn-ea"/>
                          <a:cs typeface="+mn-cs"/>
                        </a:rPr>
                        <a:t>Limited integration of HIV/TB services</a:t>
                      </a:r>
                      <a:endParaRPr lang="en-US" sz="1400" b="1" dirty="0"/>
                    </a:p>
                  </a:txBody>
                  <a:tcPr/>
                </a:tc>
                <a:tc>
                  <a:txBody>
                    <a:bodyPr/>
                    <a:lstStyle/>
                    <a:p>
                      <a:r>
                        <a:rPr lang="en-GB" sz="1400" b="1" kern="1200" dirty="0" smtClean="0">
                          <a:solidFill>
                            <a:schemeClr val="dk1"/>
                          </a:solidFill>
                          <a:effectLst/>
                          <a:latin typeface="+mn-lt"/>
                          <a:ea typeface="+mn-ea"/>
                          <a:cs typeface="+mn-cs"/>
                        </a:rPr>
                        <a:t>Expand integrated HIV/TB community-led service package. Include in new funding application</a:t>
                      </a:r>
                      <a:endParaRPr lang="en-US" sz="1400" b="1" dirty="0"/>
                    </a:p>
                  </a:txBody>
                  <a:tcPr/>
                </a:tc>
                <a:tc>
                  <a:txBody>
                    <a:bodyPr/>
                    <a:lstStyle/>
                    <a:p>
                      <a:pPr>
                        <a:lnSpc>
                          <a:spcPct val="115000"/>
                        </a:lnSpc>
                        <a:spcAft>
                          <a:spcPts val="1000"/>
                        </a:spcAft>
                      </a:pPr>
                      <a:r>
                        <a:rPr lang="en-US" sz="1400" b="1" kern="1200" dirty="0" smtClean="0">
                          <a:solidFill>
                            <a:schemeClr val="dk1"/>
                          </a:solidFill>
                          <a:effectLst/>
                          <a:latin typeface="+mn-lt"/>
                          <a:ea typeface="+mn-ea"/>
                          <a:cs typeface="+mn-cs"/>
                        </a:rPr>
                        <a:t>At the time of writing of two funding requests (2018-2020), representatives from both disease programmes had joint meetings and discussed about the implementation target, budget and joint interventions. Currently the services are integrated and 81% of the all TB cases are tested for HIV in 2018. This difference was because of the shortage of RDTs in some periods in the year. CHAS is implementing 3Is and almost 100% TB screening for all HIV cases and 90% of HIV/TB cases were under ART in 2018. There are quarterly joint meetings between focal points of the diseases. In addition, there are joint monitoring field visits by both disease programmes.</a:t>
                      </a:r>
                      <a:endParaRPr lang="en-US" sz="14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Both programmes developed:</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joint TB-HIV successful Global Fund new grant (2021-2023) under HANSA project and </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joint use of </a:t>
                      </a:r>
                      <a:r>
                        <a:rPr kumimoji="0" lang="en-US" sz="1400" b="1" i="0" u="none" strike="noStrike" kern="1200" cap="none" spc="0" normalizeH="0" baseline="0" noProof="0" dirty="0" err="1" smtClean="0">
                          <a:ln>
                            <a:noFill/>
                          </a:ln>
                          <a:solidFill>
                            <a:prstClr val="black"/>
                          </a:solidFill>
                          <a:effectLst/>
                          <a:uLnTx/>
                          <a:uFillTx/>
                          <a:latin typeface="+mn-lt"/>
                          <a:ea typeface="+mn-ea"/>
                          <a:cs typeface="+mn-cs"/>
                        </a:rPr>
                        <a:t>GeneXpert</a:t>
                      </a:r>
                      <a:r>
                        <a:rPr kumimoji="0" lang="en-US" sz="1400" b="1" i="0" u="none" strike="noStrike" kern="1200" cap="none" spc="0" normalizeH="0" baseline="0" noProof="0" dirty="0" smtClean="0">
                          <a:ln>
                            <a:noFill/>
                          </a:ln>
                          <a:solidFill>
                            <a:prstClr val="black"/>
                          </a:solidFill>
                          <a:effectLst/>
                          <a:uLnTx/>
                          <a:uFillTx/>
                          <a:latin typeface="+mn-lt"/>
                          <a:ea typeface="+mn-ea"/>
                          <a:cs typeface="+mn-cs"/>
                        </a:rPr>
                        <a:t> for HIV viral load (budget COVID19 RM)</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Updated TB-HIV guidelines</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quarterly meetings and monitoring field visits.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83% </a:t>
                      </a:r>
                      <a:r>
                        <a:rPr kumimoji="0" lang="en-GB" sz="1400" b="1" i="0" u="none" strike="noStrike" kern="1200" cap="none" spc="0" normalizeH="0" baseline="0" noProof="0" dirty="0" smtClean="0">
                          <a:ln>
                            <a:noFill/>
                          </a:ln>
                          <a:solidFill>
                            <a:prstClr val="black"/>
                          </a:solidFill>
                          <a:effectLst/>
                          <a:uLnTx/>
                          <a:uFillTx/>
                          <a:latin typeface="+mn-lt"/>
                          <a:ea typeface="+mn-ea"/>
                          <a:cs typeface="+mn-cs"/>
                        </a:rPr>
                        <a:t>TB patients with HIV test result(% among all TB)</a:t>
                      </a:r>
                      <a:r>
                        <a:rPr kumimoji="0" lang="fr-FR" sz="1400" b="1"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smtClean="0">
                          <a:ln>
                            <a:noFill/>
                          </a:ln>
                          <a:solidFill>
                            <a:prstClr val="black"/>
                          </a:solidFill>
                          <a:effectLst/>
                          <a:uLnTx/>
                          <a:uFillTx/>
                          <a:latin typeface="+mn-lt"/>
                          <a:ea typeface="+mn-ea"/>
                          <a:cs typeface="+mn-cs"/>
                        </a:rPr>
                        <a:t>80.2% TB-HIV patients </a:t>
                      </a:r>
                      <a:r>
                        <a:rPr kumimoji="0" lang="fr-FR" sz="1400" b="1" i="0" u="none" strike="noStrike" kern="1200" cap="none" spc="0" normalizeH="0" baseline="0" noProof="0" dirty="0" err="1" smtClean="0">
                          <a:ln>
                            <a:noFill/>
                          </a:ln>
                          <a:solidFill>
                            <a:prstClr val="black"/>
                          </a:solidFill>
                          <a:effectLst/>
                          <a:uLnTx/>
                          <a:uFillTx/>
                          <a:latin typeface="+mn-lt"/>
                          <a:ea typeface="+mn-ea"/>
                          <a:cs typeface="+mn-cs"/>
                        </a:rPr>
                        <a:t>received</a:t>
                      </a:r>
                      <a:r>
                        <a:rPr kumimoji="0" lang="fr-FR" sz="1400" b="1" i="0" u="none" strike="noStrike" kern="1200" cap="none" spc="0" normalizeH="0" baseline="0" noProof="0" dirty="0" smtClean="0">
                          <a:ln>
                            <a:noFill/>
                          </a:ln>
                          <a:solidFill>
                            <a:prstClr val="black"/>
                          </a:solidFill>
                          <a:effectLst/>
                          <a:uLnTx/>
                          <a:uFillTx/>
                          <a:latin typeface="+mn-lt"/>
                          <a:ea typeface="+mn-ea"/>
                          <a:cs typeface="+mn-cs"/>
                        </a:rPr>
                        <a:t> ART </a:t>
                      </a:r>
                      <a:r>
                        <a:rPr kumimoji="0" lang="fr-FR" sz="1400" b="1" i="0" u="none" strike="noStrike" kern="1200" cap="none" spc="0" normalizeH="0" baseline="0" noProof="0" dirty="0" err="1" smtClean="0">
                          <a:ln>
                            <a:noFill/>
                          </a:ln>
                          <a:solidFill>
                            <a:prstClr val="black"/>
                          </a:solidFill>
                          <a:effectLst/>
                          <a:uLnTx/>
                          <a:uFillTx/>
                          <a:latin typeface="+mn-lt"/>
                          <a:ea typeface="+mn-ea"/>
                          <a:cs typeface="+mn-cs"/>
                        </a:rPr>
                        <a:t>treatment</a:t>
                      </a:r>
                      <a:endParaRPr kumimoji="0" lang="en-US" sz="1400" b="1" i="0" u="none" strike="noStrike" kern="1200" cap="none" spc="0" normalizeH="0" baseline="0" noProof="0" dirty="0">
                        <a:ln>
                          <a:noFill/>
                        </a:ln>
                        <a:solidFill>
                          <a:prstClr val="black"/>
                        </a:solidFill>
                        <a:effectLst/>
                        <a:uLnTx/>
                        <a:uFillTx/>
                        <a:latin typeface="+mn-lt"/>
                        <a:ea typeface="+mn-ea"/>
                        <a:cs typeface="+mn-cs"/>
                      </a:endParaRPr>
                    </a:p>
                  </a:txBody>
                  <a:tcPr/>
                </a:tc>
                <a:extLst>
                  <a:ext uri="{0D108BD9-81ED-4DB2-BD59-A6C34878D82A}">
                    <a16:rowId xmlns:a16="http://schemas.microsoft.com/office/drawing/2014/main" val="593532600"/>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32</a:t>
            </a:fld>
            <a:endParaRPr lang="en-US" dirty="0"/>
          </a:p>
        </p:txBody>
      </p:sp>
    </p:spTree>
    <p:extLst>
      <p:ext uri="{BB962C8B-B14F-4D97-AF65-F5344CB8AC3E}">
        <p14:creationId xmlns:p14="http://schemas.microsoft.com/office/powerpoint/2010/main" val="1108012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2414" y="699322"/>
            <a:ext cx="8911687" cy="542044"/>
          </a:xfrm>
        </p:spPr>
        <p:txBody>
          <a:bodyPr>
            <a:normAutofit/>
          </a:bodyPr>
          <a:lstStyle/>
          <a:p>
            <a:r>
              <a:rPr lang="en-US" sz="2700" b="1" dirty="0">
                <a:solidFill>
                  <a:prstClr val="black">
                    <a:lumMod val="85000"/>
                    <a:lumOff val="15000"/>
                  </a:prstClr>
                </a:solidFill>
                <a:latin typeface="Gill Sans MT" panose="020B0502020104020203" pitchFamily="34" charset="0"/>
              </a:rPr>
              <a:t>TB/HIV Cases Receive ART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48712590"/>
              </p:ext>
            </p:extLst>
          </p:nvPr>
        </p:nvGraphicFramePr>
        <p:xfrm>
          <a:off x="1051032" y="1484768"/>
          <a:ext cx="10579705" cy="3856777"/>
        </p:xfrm>
        <a:graphic>
          <a:graphicData uri="http://schemas.openxmlformats.org/drawingml/2006/table">
            <a:tbl>
              <a:tblPr firstRow="1" bandRow="1">
                <a:tableStyleId>{5C22544A-7EE6-4342-B048-85BDC9FD1C3A}</a:tableStyleId>
              </a:tblPr>
              <a:tblGrid>
                <a:gridCol w="2115941">
                  <a:extLst>
                    <a:ext uri="{9D8B030D-6E8A-4147-A177-3AD203B41FA5}">
                      <a16:colId xmlns:a16="http://schemas.microsoft.com/office/drawing/2014/main" val="3511023746"/>
                    </a:ext>
                  </a:extLst>
                </a:gridCol>
                <a:gridCol w="1142269">
                  <a:extLst>
                    <a:ext uri="{9D8B030D-6E8A-4147-A177-3AD203B41FA5}">
                      <a16:colId xmlns:a16="http://schemas.microsoft.com/office/drawing/2014/main" val="3929240649"/>
                    </a:ext>
                  </a:extLst>
                </a:gridCol>
                <a:gridCol w="1072054">
                  <a:extLst>
                    <a:ext uri="{9D8B030D-6E8A-4147-A177-3AD203B41FA5}">
                      <a16:colId xmlns:a16="http://schemas.microsoft.com/office/drawing/2014/main" val="3163461601"/>
                    </a:ext>
                  </a:extLst>
                </a:gridCol>
                <a:gridCol w="1834316">
                  <a:extLst>
                    <a:ext uri="{9D8B030D-6E8A-4147-A177-3AD203B41FA5}">
                      <a16:colId xmlns:a16="http://schemas.microsoft.com/office/drawing/2014/main" val="3447015041"/>
                    </a:ext>
                  </a:extLst>
                </a:gridCol>
                <a:gridCol w="4415125">
                  <a:extLst>
                    <a:ext uri="{9D8B030D-6E8A-4147-A177-3AD203B41FA5}">
                      <a16:colId xmlns:a16="http://schemas.microsoft.com/office/drawing/2014/main" val="1419904396"/>
                    </a:ext>
                  </a:extLst>
                </a:gridCol>
              </a:tblGrid>
              <a:tr h="1101936">
                <a:tc>
                  <a:txBody>
                    <a:bodyPr/>
                    <a:lstStyle/>
                    <a:p>
                      <a:endParaRPr lang="en-US" dirty="0"/>
                    </a:p>
                  </a:txBody>
                  <a:tcPr/>
                </a:tc>
                <a:tc>
                  <a:txBody>
                    <a:bodyPr/>
                    <a:lstStyle/>
                    <a:p>
                      <a:r>
                        <a:rPr lang="en-US" dirty="0" smtClean="0"/>
                        <a:t>Target</a:t>
                      </a:r>
                      <a:endParaRPr lang="en-US" dirty="0"/>
                    </a:p>
                  </a:txBody>
                  <a:tcPr/>
                </a:tc>
                <a:tc>
                  <a:txBody>
                    <a:bodyPr/>
                    <a:lstStyle/>
                    <a:p>
                      <a:r>
                        <a:rPr lang="en-US" dirty="0" smtClean="0"/>
                        <a:t>Result</a:t>
                      </a:r>
                      <a:endParaRPr lang="en-US" dirty="0"/>
                    </a:p>
                  </a:txBody>
                  <a:tcPr/>
                </a:tc>
                <a:tc>
                  <a:txBody>
                    <a:bodyPr/>
                    <a:lstStyle/>
                    <a:p>
                      <a:r>
                        <a:rPr lang="en-US" dirty="0" smtClean="0"/>
                        <a:t>Achievement Ratio</a:t>
                      </a:r>
                      <a:endParaRPr lang="en-US" dirty="0"/>
                    </a:p>
                  </a:txBody>
                  <a:tcPr/>
                </a:tc>
                <a:tc>
                  <a:txBody>
                    <a:bodyPr/>
                    <a:lstStyle/>
                    <a:p>
                      <a:r>
                        <a:rPr lang="en-US" dirty="0" smtClean="0"/>
                        <a:t>Comments</a:t>
                      </a:r>
                      <a:endParaRPr lang="en-US" dirty="0"/>
                    </a:p>
                  </a:txBody>
                  <a:tcPr/>
                </a:tc>
                <a:extLst>
                  <a:ext uri="{0D108BD9-81ED-4DB2-BD59-A6C34878D82A}">
                    <a16:rowId xmlns:a16="http://schemas.microsoft.com/office/drawing/2014/main" val="2914893140"/>
                  </a:ext>
                </a:extLst>
              </a:tr>
              <a:tr h="2754841">
                <a:tc>
                  <a:txBody>
                    <a:bodyPr/>
                    <a:lstStyle/>
                    <a:p>
                      <a:r>
                        <a:rPr kumimoji="0" lang="en-US" sz="2000" b="1" i="0" u="none" strike="noStrike" kern="1200" cap="none" spc="0" normalizeH="0" baseline="0" noProof="0" dirty="0" smtClean="0">
                          <a:ln>
                            <a:noFill/>
                          </a:ln>
                          <a:solidFill>
                            <a:prstClr val="black">
                              <a:lumMod val="85000"/>
                              <a:lumOff val="15000"/>
                            </a:prstClr>
                          </a:solidFill>
                          <a:effectLst/>
                          <a:uLnTx/>
                          <a:uFillTx/>
                          <a:latin typeface="Gill Sans MT" panose="020B0502020104020203" pitchFamily="34" charset="0"/>
                          <a:ea typeface="+mj-ea"/>
                          <a:cs typeface="+mj-cs"/>
                        </a:rPr>
                        <a:t>TB/HIV Cases Receive ART</a:t>
                      </a:r>
                      <a:endParaRPr lang="en-US" sz="2000" b="1" dirty="0"/>
                    </a:p>
                  </a:txBody>
                  <a:tcPr/>
                </a:tc>
                <a:tc>
                  <a:txBody>
                    <a:bodyPr/>
                    <a:lstStyle/>
                    <a:p>
                      <a:r>
                        <a:rPr lang="en-US" b="1" dirty="0" smtClean="0"/>
                        <a:t>338(N#)</a:t>
                      </a:r>
                    </a:p>
                    <a:p>
                      <a:r>
                        <a:rPr lang="en-US" b="1" dirty="0" smtClean="0"/>
                        <a:t> 376(D#)</a:t>
                      </a:r>
                    </a:p>
                    <a:p>
                      <a:r>
                        <a:rPr lang="en-US" b="1" dirty="0" smtClean="0"/>
                        <a:t>      89.89%</a:t>
                      </a:r>
                      <a:endParaRPr lang="en-US" b="1" dirty="0"/>
                    </a:p>
                  </a:txBody>
                  <a:tcPr/>
                </a:tc>
                <a:tc>
                  <a:txBody>
                    <a:bodyPr/>
                    <a:lstStyle/>
                    <a:p>
                      <a:r>
                        <a:rPr lang="en-US" b="1" dirty="0" smtClean="0"/>
                        <a:t>292(N#)</a:t>
                      </a:r>
                    </a:p>
                    <a:p>
                      <a:r>
                        <a:rPr lang="en-US" b="1" dirty="0" smtClean="0"/>
                        <a:t>364(D#)</a:t>
                      </a:r>
                    </a:p>
                    <a:p>
                      <a:r>
                        <a:rPr lang="en-US" b="1" dirty="0" smtClean="0"/>
                        <a:t>     80.21%</a:t>
                      </a:r>
                      <a:endParaRPr lang="en-US" b="1" dirty="0"/>
                    </a:p>
                  </a:txBody>
                  <a:tcPr/>
                </a:tc>
                <a:tc>
                  <a:txBody>
                    <a:bodyPr/>
                    <a:lstStyle/>
                    <a:p>
                      <a:r>
                        <a:rPr lang="en-US" b="1" dirty="0" smtClean="0">
                          <a:solidFill>
                            <a:schemeClr val="tx1"/>
                          </a:solidFill>
                        </a:rPr>
                        <a:t>89%</a:t>
                      </a:r>
                      <a:endParaRPr lang="en-US" b="1" dirty="0">
                        <a:solidFill>
                          <a:schemeClr val="tx1"/>
                        </a:solidFill>
                      </a:endParaRPr>
                    </a:p>
                  </a:txBody>
                  <a:tcPr/>
                </a:tc>
                <a:tc>
                  <a:txBody>
                    <a:bodyPr/>
                    <a:lstStyle/>
                    <a:p>
                      <a:r>
                        <a:rPr lang="en-US" sz="1400" b="1" dirty="0" smtClean="0"/>
                        <a:t>Jan- Dec. 2020:  total 292 among 364 (80%) TB HIV positive patients were started on ART   with breakdown by provinces as follows:</a:t>
                      </a:r>
                    </a:p>
                    <a:p>
                      <a:r>
                        <a:rPr lang="en-US" sz="1400" b="1" dirty="0" smtClean="0"/>
                        <a:t>VTC (162) PSL (1) LNT (2) ODX(2) BK (1) LPB(8) HP (2) SBL(3) XK(0) VTP (5) BLS (0) KM (10) SVK(43) SLV (1) SK (1) CPS (51) ATP(0) SSB(0).</a:t>
                      </a:r>
                    </a:p>
                    <a:p>
                      <a:endParaRPr lang="en-US" sz="1100" b="1" dirty="0" smtClean="0"/>
                    </a:p>
                    <a:p>
                      <a:r>
                        <a:rPr lang="en-US" sz="1400" b="1" dirty="0" smtClean="0"/>
                        <a:t>Low uptake of early ART treatment for all TB HIV positive patients by the physicians; NTC and CHAS recently updated their joint TB-HIV guidelines to promote early ART treatment based on latest WHO recommendations</a:t>
                      </a:r>
                      <a:endParaRPr lang="en-US" sz="1400" b="1" dirty="0"/>
                    </a:p>
                  </a:txBody>
                  <a:tcPr/>
                </a:tc>
                <a:extLst>
                  <a:ext uri="{0D108BD9-81ED-4DB2-BD59-A6C34878D82A}">
                    <a16:rowId xmlns:a16="http://schemas.microsoft.com/office/drawing/2014/main" val="2075280289"/>
                  </a:ext>
                </a:extLst>
              </a:tr>
            </a:tbl>
          </a:graphicData>
        </a:graphic>
      </p:graphicFrame>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44FFDA-8C2C-4CDD-9B52-550DAAD6F220}"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18685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Cost grouping (1)</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3950211"/>
              </p:ext>
            </p:extLst>
          </p:nvPr>
        </p:nvGraphicFramePr>
        <p:xfrm>
          <a:off x="531812" y="1152907"/>
          <a:ext cx="11497732" cy="5238840"/>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479773">
                  <a:extLst>
                    <a:ext uri="{9D8B030D-6E8A-4147-A177-3AD203B41FA5}">
                      <a16:colId xmlns:a16="http://schemas.microsoft.com/office/drawing/2014/main" val="1571948647"/>
                    </a:ext>
                  </a:extLst>
                </a:gridCol>
                <a:gridCol w="1140737">
                  <a:extLst>
                    <a:ext uri="{9D8B030D-6E8A-4147-A177-3AD203B41FA5}">
                      <a16:colId xmlns:a16="http://schemas.microsoft.com/office/drawing/2014/main" val="2230605201"/>
                    </a:ext>
                  </a:extLst>
                </a:gridCol>
                <a:gridCol w="1222218">
                  <a:extLst>
                    <a:ext uri="{9D8B030D-6E8A-4147-A177-3AD203B41FA5}">
                      <a16:colId xmlns:a16="http://schemas.microsoft.com/office/drawing/2014/main" val="2886744219"/>
                    </a:ext>
                  </a:extLst>
                </a:gridCol>
                <a:gridCol w="4489931">
                  <a:extLst>
                    <a:ext uri="{9D8B030D-6E8A-4147-A177-3AD203B41FA5}">
                      <a16:colId xmlns:a16="http://schemas.microsoft.com/office/drawing/2014/main" val="3234278176"/>
                    </a:ext>
                  </a:extLst>
                </a:gridCol>
              </a:tblGrid>
              <a:tr h="1208131">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a:t>
                      </a:r>
                      <a:r>
                        <a:rPr lang="en-US" sz="1800" b="1" kern="1200" dirty="0" smtClean="0">
                          <a:solidFill>
                            <a:schemeClr val="lt1"/>
                          </a:solidFill>
                          <a:latin typeface="Calibri" panose="020F0502020204030204" pitchFamily="34" charset="0"/>
                          <a:ea typeface="+mn-ea"/>
                          <a:cs typeface="Calibri" panose="020F0502020204030204" pitchFamily="34" charset="0"/>
                        </a:rPr>
                        <a:t> for Reporting Period</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2463211">
                <a:tc>
                  <a:txBody>
                    <a:bodyPr/>
                    <a:lstStyle/>
                    <a:p>
                      <a:pPr algn="l" fontAlgn="ctr"/>
                      <a:r>
                        <a:rPr lang="en-US" sz="1400" b="1" i="0" u="none" strike="noStrike" dirty="0" smtClean="0">
                          <a:solidFill>
                            <a:srgbClr val="000000"/>
                          </a:solidFill>
                          <a:effectLst/>
                          <a:latin typeface="+mn-lt"/>
                        </a:rPr>
                        <a:t>1. Human Resources</a:t>
                      </a:r>
                      <a:endParaRPr lang="en-US" sz="1400" b="1" i="0" u="none" strike="noStrike" dirty="0">
                        <a:solidFill>
                          <a:srgbClr val="000000"/>
                        </a:solidFill>
                        <a:effectLst/>
                        <a:latin typeface="+mn-lt"/>
                      </a:endParaRPr>
                    </a:p>
                  </a:txBody>
                  <a:tcPr marL="6350" marR="6350" marT="6350" marB="0" anchor="ctr"/>
                </a:tc>
                <a:tc>
                  <a:txBody>
                    <a:bodyPr/>
                    <a:lstStyle/>
                    <a:p>
                      <a:pPr algn="r" fontAlgn="ctr"/>
                      <a:r>
                        <a:rPr lang="en-US" sz="1400" b="1" i="0" u="none" strike="noStrike" dirty="0">
                          <a:solidFill>
                            <a:srgbClr val="000000"/>
                          </a:solidFill>
                          <a:effectLst/>
                          <a:latin typeface="+mn-lt"/>
                        </a:rPr>
                        <a:t>$556,608</a:t>
                      </a:r>
                    </a:p>
                  </a:txBody>
                  <a:tcPr marL="0" marR="0" marT="0" marB="0" anchor="ctr"/>
                </a:tc>
                <a:tc>
                  <a:txBody>
                    <a:bodyPr/>
                    <a:lstStyle/>
                    <a:p>
                      <a:pPr algn="r" fontAlgn="ctr"/>
                      <a:r>
                        <a:rPr lang="en-US" sz="1400" b="1" i="0" u="none" strike="noStrike" dirty="0">
                          <a:solidFill>
                            <a:srgbClr val="000000"/>
                          </a:solidFill>
                          <a:effectLst/>
                          <a:latin typeface="+mn-lt"/>
                        </a:rPr>
                        <a:t>$506,493</a:t>
                      </a:r>
                    </a:p>
                  </a:txBody>
                  <a:tcPr marL="0" marR="0" marT="0" marB="0" anchor="ctr"/>
                </a:tc>
                <a:tc>
                  <a:txBody>
                    <a:bodyPr/>
                    <a:lstStyle/>
                    <a:p>
                      <a:pPr algn="r" fontAlgn="ctr"/>
                      <a:r>
                        <a:rPr lang="en-US" sz="1400" b="1" i="0" u="none" strike="noStrike" dirty="0">
                          <a:solidFill>
                            <a:srgbClr val="000000"/>
                          </a:solidFill>
                          <a:effectLst/>
                          <a:latin typeface="+mn-lt"/>
                        </a:rPr>
                        <a:t>$50,115</a:t>
                      </a:r>
                    </a:p>
                  </a:txBody>
                  <a:tcPr marL="0" marR="0" marT="0" marB="0" anchor="ctr"/>
                </a:tc>
                <a:tc>
                  <a:txBody>
                    <a:bodyPr/>
                    <a:lstStyle/>
                    <a:p>
                      <a:pPr algn="r" fontAlgn="ctr"/>
                      <a:r>
                        <a:rPr lang="en-US" sz="1400" b="1" i="0" u="none" strike="noStrike" dirty="0">
                          <a:solidFill>
                            <a:srgbClr val="000000"/>
                          </a:solidFill>
                          <a:effectLst/>
                          <a:latin typeface="+mn-lt"/>
                        </a:rPr>
                        <a:t>91.0%</a:t>
                      </a:r>
                    </a:p>
                  </a:txBody>
                  <a:tcPr marL="0" marR="0" marT="0" marB="0" anchor="ctr"/>
                </a:tc>
                <a:tc>
                  <a:txBody>
                    <a:bodyPr/>
                    <a:lstStyle/>
                    <a:p>
                      <a:pPr algn="l" fontAlgn="ctr"/>
                      <a:r>
                        <a:rPr lang="en-US" sz="1400" b="1" i="0" u="none" strike="noStrike" dirty="0">
                          <a:solidFill>
                            <a:srgbClr val="000000"/>
                          </a:solidFill>
                          <a:effectLst/>
                          <a:latin typeface="+mn-lt"/>
                        </a:rPr>
                        <a:t>The balance includes $45k (a bit grater than initial amount) approved amount for some staff extension during grant closure period Jan-Jun 2021. The details are as follows:</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NTC= $10.3k;</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PEDA=$2.7k;</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PSI= $3.1k;</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LaoPHA=$2k;</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PR=$</a:t>
                      </a:r>
                      <a:r>
                        <a:rPr lang="en-US" sz="1400" b="1" i="0" u="none" strike="noStrike" dirty="0" smtClean="0">
                          <a:solidFill>
                            <a:srgbClr val="000000"/>
                          </a:solidFill>
                          <a:effectLst/>
                          <a:latin typeface="+mn-lt"/>
                        </a:rPr>
                        <a:t>26.9k</a:t>
                      </a:r>
                      <a:r>
                        <a:rPr lang="en-US" sz="1400" b="1" i="0" u="none" strike="noStrike" dirty="0">
                          <a:solidFill>
                            <a:srgbClr val="000000"/>
                          </a:solidFill>
                          <a:effectLst/>
                          <a:latin typeface="+mn-lt"/>
                        </a:rPr>
                        <a:t/>
                      </a:r>
                      <a:br>
                        <a:rPr lang="en-US" sz="1400" b="1" i="0" u="none" strike="noStrike" dirty="0">
                          <a:solidFill>
                            <a:srgbClr val="000000"/>
                          </a:solidFill>
                          <a:effectLst/>
                          <a:latin typeface="+mn-lt"/>
                        </a:rPr>
                      </a:br>
                      <a:r>
                        <a:rPr lang="en-US" sz="1400" b="0" i="0" u="none" strike="noStrike" dirty="0">
                          <a:solidFill>
                            <a:srgbClr val="000000"/>
                          </a:solidFill>
                          <a:effectLst/>
                          <a:latin typeface="Georgia" panose="02040502050405020303" pitchFamily="18" charset="0"/>
                        </a:rPr>
                        <a:t/>
                      </a:r>
                      <a:br>
                        <a:rPr lang="en-US" sz="1400" b="0" i="0" u="none" strike="noStrike" dirty="0">
                          <a:solidFill>
                            <a:srgbClr val="000000"/>
                          </a:solidFill>
                          <a:effectLst/>
                          <a:latin typeface="Georgia" panose="02040502050405020303" pitchFamily="18" charset="0"/>
                        </a:rPr>
                      </a:br>
                      <a:endParaRPr lang="en-US" sz="1400" b="0" i="0" u="none" strike="noStrike" dirty="0">
                        <a:solidFill>
                          <a:srgbClr val="000000"/>
                        </a:solidFill>
                        <a:effectLst/>
                        <a:latin typeface="Georgia" panose="02040502050405020303" pitchFamily="18" charset="0"/>
                      </a:endParaRPr>
                    </a:p>
                  </a:txBody>
                  <a:tcPr marL="0" marR="0" marT="0" marB="0" anchor="ctr"/>
                </a:tc>
                <a:extLst>
                  <a:ext uri="{0D108BD9-81ED-4DB2-BD59-A6C34878D82A}">
                    <a16:rowId xmlns:a16="http://schemas.microsoft.com/office/drawing/2014/main" val="4140609697"/>
                  </a:ext>
                </a:extLst>
              </a:tr>
              <a:tr h="1567498">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 2.Travel </a:t>
                      </a:r>
                      <a:r>
                        <a:rPr lang="en-US" sz="1400" b="1" i="0" u="none" strike="noStrike" dirty="0">
                          <a:solidFill>
                            <a:srgbClr val="000000"/>
                          </a:solidFill>
                          <a:effectLst/>
                          <a:latin typeface="+mn-lt"/>
                        </a:rPr>
                        <a:t>related costs (TRC)</a:t>
                      </a:r>
                    </a:p>
                  </a:txBody>
                  <a:tcPr marL="0" marR="0" marT="0" marB="0"/>
                </a:tc>
                <a:tc>
                  <a:txBody>
                    <a:bodyPr/>
                    <a:lstStyle/>
                    <a:p>
                      <a:pPr algn="r" fontAlgn="ctr"/>
                      <a:r>
                        <a:rPr lang="en-US" sz="1400" b="1" i="0" u="none" strike="noStrike" dirty="0">
                          <a:solidFill>
                            <a:srgbClr val="000000"/>
                          </a:solidFill>
                          <a:effectLst/>
                          <a:latin typeface="+mn-lt"/>
                        </a:rPr>
                        <a:t>$683,944</a:t>
                      </a:r>
                    </a:p>
                  </a:txBody>
                  <a:tcPr marL="0" marR="0" marT="0" marB="0" anchor="ctr"/>
                </a:tc>
                <a:tc>
                  <a:txBody>
                    <a:bodyPr/>
                    <a:lstStyle/>
                    <a:p>
                      <a:pPr algn="r" fontAlgn="ctr"/>
                      <a:r>
                        <a:rPr lang="en-US" sz="1400" b="1" i="0" u="none" strike="noStrike" dirty="0">
                          <a:solidFill>
                            <a:srgbClr val="000000"/>
                          </a:solidFill>
                          <a:effectLst/>
                          <a:latin typeface="+mn-lt"/>
                        </a:rPr>
                        <a:t>$580,982</a:t>
                      </a:r>
                    </a:p>
                  </a:txBody>
                  <a:tcPr marL="0" marR="0" marT="0" marB="0" anchor="ctr"/>
                </a:tc>
                <a:tc>
                  <a:txBody>
                    <a:bodyPr/>
                    <a:lstStyle/>
                    <a:p>
                      <a:pPr algn="r" fontAlgn="ctr"/>
                      <a:r>
                        <a:rPr lang="en-US" sz="1400" b="1" i="0" u="none" strike="noStrike" dirty="0">
                          <a:solidFill>
                            <a:srgbClr val="000000"/>
                          </a:solidFill>
                          <a:effectLst/>
                          <a:latin typeface="+mn-lt"/>
                        </a:rPr>
                        <a:t>$102,962</a:t>
                      </a:r>
                    </a:p>
                  </a:txBody>
                  <a:tcPr marL="0" marR="0" marT="0" marB="0" anchor="ctr"/>
                </a:tc>
                <a:tc>
                  <a:txBody>
                    <a:bodyPr/>
                    <a:lstStyle/>
                    <a:p>
                      <a:pPr algn="r" fontAlgn="ctr"/>
                      <a:r>
                        <a:rPr lang="en-US" sz="1400" b="1" i="0" u="none" strike="noStrike" dirty="0">
                          <a:solidFill>
                            <a:srgbClr val="000000"/>
                          </a:solidFill>
                          <a:effectLst/>
                          <a:latin typeface="+mn-lt"/>
                        </a:rPr>
                        <a:t>84.9%</a:t>
                      </a:r>
                    </a:p>
                  </a:txBody>
                  <a:tcPr marL="0" marR="0" marT="0" marB="0" anchor="ctr"/>
                </a:tc>
                <a:tc>
                  <a:txBody>
                    <a:bodyPr/>
                    <a:lstStyle/>
                    <a:p>
                      <a:pPr algn="l" fontAlgn="ctr"/>
                      <a:r>
                        <a:rPr lang="en-US" sz="1400" b="1" i="0" u="none" strike="noStrike" dirty="0">
                          <a:solidFill>
                            <a:srgbClr val="000000"/>
                          </a:solidFill>
                          <a:effectLst/>
                          <a:latin typeface="+mn-lt"/>
                        </a:rPr>
                        <a:t>Of the balance, $52.8k carry over for the </a:t>
                      </a:r>
                      <a:r>
                        <a:rPr lang="en-US" sz="1400" b="1" i="0" u="none" strike="noStrike" dirty="0" err="1">
                          <a:solidFill>
                            <a:srgbClr val="000000"/>
                          </a:solidFill>
                          <a:effectLst/>
                          <a:latin typeface="+mn-lt"/>
                        </a:rPr>
                        <a:t>Xpert</a:t>
                      </a:r>
                      <a:r>
                        <a:rPr lang="en-US" sz="1400" b="1" i="0" u="none" strike="noStrike" dirty="0">
                          <a:solidFill>
                            <a:srgbClr val="000000"/>
                          </a:solidFill>
                          <a:effectLst/>
                          <a:latin typeface="+mn-lt"/>
                        </a:rPr>
                        <a:t> training and monitoring which have been budgeted under Covid module using Covid flexibility budget. The remaining is saving, that is due to some activities were not fully implemented as planned during Covid 19 affected months and savings from different exchange rates.  </a:t>
                      </a:r>
                    </a:p>
                  </a:txBody>
                  <a:tcPr marL="0" marR="0" marT="0" marB="0" anchor="ctr"/>
                </a:tc>
                <a:extLst>
                  <a:ext uri="{0D108BD9-81ED-4DB2-BD59-A6C34878D82A}">
                    <a16:rowId xmlns:a16="http://schemas.microsoft.com/office/drawing/2014/main" val="2067476982"/>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5</a:t>
            </a:fld>
            <a:endParaRPr lang="en-US" dirty="0"/>
          </a:p>
        </p:txBody>
      </p:sp>
    </p:spTree>
    <p:extLst>
      <p:ext uri="{BB962C8B-B14F-4D97-AF65-F5344CB8AC3E}">
        <p14:creationId xmlns:p14="http://schemas.microsoft.com/office/powerpoint/2010/main" val="42327044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Cost grouping (2)</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57084643"/>
              </p:ext>
            </p:extLst>
          </p:nvPr>
        </p:nvGraphicFramePr>
        <p:xfrm>
          <a:off x="531812" y="1152907"/>
          <a:ext cx="11497732" cy="5441914"/>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270335">
                  <a:extLst>
                    <a:ext uri="{9D8B030D-6E8A-4147-A177-3AD203B41FA5}">
                      <a16:colId xmlns:a16="http://schemas.microsoft.com/office/drawing/2014/main" val="3546805774"/>
                    </a:ext>
                  </a:extLst>
                </a:gridCol>
                <a:gridCol w="1466661">
                  <a:extLst>
                    <a:ext uri="{9D8B030D-6E8A-4147-A177-3AD203B41FA5}">
                      <a16:colId xmlns:a16="http://schemas.microsoft.com/office/drawing/2014/main" val="1571948647"/>
                    </a:ext>
                  </a:extLst>
                </a:gridCol>
                <a:gridCol w="1186004">
                  <a:extLst>
                    <a:ext uri="{9D8B030D-6E8A-4147-A177-3AD203B41FA5}">
                      <a16:colId xmlns:a16="http://schemas.microsoft.com/office/drawing/2014/main" val="2230605201"/>
                    </a:ext>
                  </a:extLst>
                </a:gridCol>
                <a:gridCol w="1267485">
                  <a:extLst>
                    <a:ext uri="{9D8B030D-6E8A-4147-A177-3AD203B41FA5}">
                      <a16:colId xmlns:a16="http://schemas.microsoft.com/office/drawing/2014/main" val="2886744219"/>
                    </a:ext>
                  </a:extLst>
                </a:gridCol>
                <a:gridCol w="4182114">
                  <a:extLst>
                    <a:ext uri="{9D8B030D-6E8A-4147-A177-3AD203B41FA5}">
                      <a16:colId xmlns:a16="http://schemas.microsoft.com/office/drawing/2014/main" val="3234278176"/>
                    </a:ext>
                  </a:extLst>
                </a:gridCol>
              </a:tblGrid>
              <a:tr h="1196284">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1560855">
                <a:tc>
                  <a:txBody>
                    <a:bodyPr/>
                    <a:lstStyle/>
                    <a:p>
                      <a:pPr algn="l" fontAlgn="t"/>
                      <a:endParaRPr lang="en-US" sz="1400" b="1" i="0" u="none" strike="noStrike" dirty="0" smtClean="0">
                        <a:solidFill>
                          <a:srgbClr val="000000"/>
                        </a:solidFill>
                        <a:effectLst/>
                        <a:latin typeface="Georgia" panose="02040502050405020303" pitchFamily="18" charset="0"/>
                      </a:endParaRPr>
                    </a:p>
                    <a:p>
                      <a:pPr algn="l" fontAlgn="t"/>
                      <a:endParaRPr lang="en-US" sz="1400" b="1" i="0" u="none" strike="noStrike" dirty="0" smtClean="0">
                        <a:solidFill>
                          <a:srgbClr val="000000"/>
                        </a:solidFill>
                        <a:effectLst/>
                        <a:latin typeface="Georgia" panose="02040502050405020303" pitchFamily="18" charset="0"/>
                      </a:endParaRPr>
                    </a:p>
                    <a:p>
                      <a:pPr algn="l" fontAlgn="t"/>
                      <a:endParaRPr lang="en-US" sz="1400" b="1" i="0" u="none" strike="noStrike" dirty="0" smtClean="0">
                        <a:solidFill>
                          <a:srgbClr val="000000"/>
                        </a:solidFill>
                        <a:effectLst/>
                        <a:latin typeface="Georgia" panose="02040502050405020303" pitchFamily="18" charset="0"/>
                      </a:endParaRPr>
                    </a:p>
                    <a:p>
                      <a:pPr algn="l" fontAlgn="t"/>
                      <a:r>
                        <a:rPr lang="en-US" sz="1400" b="1" i="0" u="none" strike="noStrike" dirty="0" smtClean="0">
                          <a:solidFill>
                            <a:srgbClr val="000000"/>
                          </a:solidFill>
                          <a:effectLst/>
                          <a:latin typeface="+mn-lt"/>
                        </a:rPr>
                        <a:t>3.</a:t>
                      </a:r>
                      <a:r>
                        <a:rPr lang="en-US" sz="1400" b="1" i="0" u="none" strike="noStrike" dirty="0" smtClean="0">
                          <a:solidFill>
                            <a:srgbClr val="000000"/>
                          </a:solidFill>
                          <a:effectLst/>
                          <a:latin typeface="Georgia" panose="02040502050405020303" pitchFamily="18" charset="0"/>
                        </a:rPr>
                        <a:t>External </a:t>
                      </a:r>
                      <a:r>
                        <a:rPr lang="en-US" sz="1400" b="1" i="0" u="none" strike="noStrike" dirty="0">
                          <a:solidFill>
                            <a:srgbClr val="000000"/>
                          </a:solidFill>
                          <a:effectLst/>
                          <a:latin typeface="Georgia" panose="02040502050405020303" pitchFamily="18" charset="0"/>
                        </a:rPr>
                        <a:t>Professional services (EPS)</a:t>
                      </a:r>
                    </a:p>
                  </a:txBody>
                  <a:tcPr marL="0" marR="0" marT="0" marB="0"/>
                </a:tc>
                <a:tc>
                  <a:txBody>
                    <a:bodyPr/>
                    <a:lstStyle/>
                    <a:p>
                      <a:pPr algn="r" fontAlgn="ctr"/>
                      <a:r>
                        <a:rPr lang="en-US" sz="1400" b="1" i="0" u="none" strike="noStrike" dirty="0">
                          <a:solidFill>
                            <a:srgbClr val="000000"/>
                          </a:solidFill>
                          <a:effectLst/>
                          <a:latin typeface="Georgia" panose="02040502050405020303" pitchFamily="18" charset="0"/>
                        </a:rPr>
                        <a:t>$188,154</a:t>
                      </a:r>
                    </a:p>
                  </a:txBody>
                  <a:tcPr marL="0" marR="0" marT="0" marB="0" anchor="ctr"/>
                </a:tc>
                <a:tc>
                  <a:txBody>
                    <a:bodyPr/>
                    <a:lstStyle/>
                    <a:p>
                      <a:pPr algn="r" fontAlgn="ctr"/>
                      <a:r>
                        <a:rPr lang="en-US" sz="1400" b="1" i="0" u="none" strike="noStrike" dirty="0">
                          <a:solidFill>
                            <a:srgbClr val="000000"/>
                          </a:solidFill>
                          <a:effectLst/>
                          <a:latin typeface="Georgia" panose="02040502050405020303" pitchFamily="18" charset="0"/>
                        </a:rPr>
                        <a:t>$157,086</a:t>
                      </a:r>
                    </a:p>
                  </a:txBody>
                  <a:tcPr marL="0" marR="0" marT="0" marB="0" anchor="ctr"/>
                </a:tc>
                <a:tc>
                  <a:txBody>
                    <a:bodyPr/>
                    <a:lstStyle/>
                    <a:p>
                      <a:pPr algn="r" fontAlgn="ctr"/>
                      <a:r>
                        <a:rPr lang="en-US" sz="1400" b="1" i="0" u="none" strike="noStrike" dirty="0">
                          <a:solidFill>
                            <a:srgbClr val="000000"/>
                          </a:solidFill>
                          <a:effectLst/>
                          <a:latin typeface="Georgia" panose="02040502050405020303" pitchFamily="18" charset="0"/>
                        </a:rPr>
                        <a:t>$31,067</a:t>
                      </a:r>
                    </a:p>
                  </a:txBody>
                  <a:tcPr marL="0" marR="0" marT="0" marB="0" anchor="ctr"/>
                </a:tc>
                <a:tc>
                  <a:txBody>
                    <a:bodyPr/>
                    <a:lstStyle/>
                    <a:p>
                      <a:pPr algn="r" fontAlgn="ctr"/>
                      <a:r>
                        <a:rPr lang="en-US" sz="1400" b="1" i="0" u="none" strike="noStrike" dirty="0">
                          <a:solidFill>
                            <a:srgbClr val="000000"/>
                          </a:solidFill>
                          <a:effectLst/>
                          <a:latin typeface="Georgia" panose="02040502050405020303" pitchFamily="18" charset="0"/>
                        </a:rPr>
                        <a:t>83.5%</a:t>
                      </a:r>
                    </a:p>
                  </a:txBody>
                  <a:tcPr marL="0" marR="0" marT="0" marB="0" anchor="ctr"/>
                </a:tc>
                <a:tc>
                  <a:txBody>
                    <a:bodyPr/>
                    <a:lstStyle/>
                    <a:p>
                      <a:pPr algn="l" fontAlgn="ctr"/>
                      <a:r>
                        <a:rPr lang="en-US" sz="1400" b="1" i="0" u="none" strike="noStrike" dirty="0">
                          <a:solidFill>
                            <a:srgbClr val="000000"/>
                          </a:solidFill>
                          <a:effectLst/>
                          <a:latin typeface="Georgia" panose="02040502050405020303" pitchFamily="18" charset="0"/>
                        </a:rPr>
                        <a:t>The balance mainly includes as follows:</a:t>
                      </a:r>
                      <a:br>
                        <a:rPr lang="en-US" sz="1400" b="1" i="0" u="none" strike="noStrike" dirty="0">
                          <a:solidFill>
                            <a:srgbClr val="000000"/>
                          </a:solidFill>
                          <a:effectLst/>
                          <a:latin typeface="Georgia" panose="02040502050405020303" pitchFamily="18" charset="0"/>
                        </a:rPr>
                      </a:br>
                      <a:r>
                        <a:rPr lang="en-US" sz="1400" b="1" i="0" u="none" strike="noStrike" dirty="0">
                          <a:solidFill>
                            <a:srgbClr val="000000"/>
                          </a:solidFill>
                          <a:effectLst/>
                          <a:latin typeface="Georgia" panose="02040502050405020303" pitchFamily="18" charset="0"/>
                        </a:rPr>
                        <a:t>NTC= $9.6k - a financial obligation for 2020 audit fee (vs </a:t>
                      </a:r>
                      <a:r>
                        <a:rPr lang="en-US" sz="1400" b="1" i="0" u="none" strike="noStrike" dirty="0" smtClean="0">
                          <a:solidFill>
                            <a:srgbClr val="000000"/>
                          </a:solidFill>
                          <a:effectLst/>
                          <a:latin typeface="Georgia" panose="02040502050405020303" pitchFamily="18" charset="0"/>
                        </a:rPr>
                        <a:t>initial </a:t>
                      </a:r>
                      <a:r>
                        <a:rPr lang="en-US" sz="1400" b="1" i="0" u="none" strike="noStrike" dirty="0">
                          <a:solidFill>
                            <a:srgbClr val="000000"/>
                          </a:solidFill>
                          <a:effectLst/>
                          <a:latin typeface="Georgia" panose="02040502050405020303" pitchFamily="18" charset="0"/>
                        </a:rPr>
                        <a:t>approved amount $15.7k);</a:t>
                      </a:r>
                      <a:br>
                        <a:rPr lang="en-US" sz="1400" b="1" i="0" u="none" strike="noStrike" dirty="0">
                          <a:solidFill>
                            <a:srgbClr val="000000"/>
                          </a:solidFill>
                          <a:effectLst/>
                          <a:latin typeface="Georgia" panose="02040502050405020303" pitchFamily="18" charset="0"/>
                        </a:rPr>
                      </a:br>
                      <a:r>
                        <a:rPr lang="en-US" sz="1400" b="1" i="0" u="none" strike="noStrike" dirty="0">
                          <a:solidFill>
                            <a:srgbClr val="000000"/>
                          </a:solidFill>
                          <a:effectLst/>
                          <a:latin typeface="Georgia" panose="02040502050405020303" pitchFamily="18" charset="0"/>
                        </a:rPr>
                        <a:t>PR=$13.6k a saving from budget revision to be added to the saving identified in Covid flexibilities. </a:t>
                      </a:r>
                      <a:br>
                        <a:rPr lang="en-US" sz="1400" b="1" i="0" u="none" strike="noStrike" dirty="0">
                          <a:solidFill>
                            <a:srgbClr val="000000"/>
                          </a:solidFill>
                          <a:effectLst/>
                          <a:latin typeface="Georgia" panose="02040502050405020303" pitchFamily="18" charset="0"/>
                        </a:rPr>
                      </a:br>
                      <a:endParaRPr lang="en-US" sz="1400" b="1" i="0" u="none" strike="noStrike" dirty="0">
                        <a:solidFill>
                          <a:srgbClr val="000000"/>
                        </a:solidFill>
                        <a:effectLst/>
                        <a:latin typeface="Georgia" panose="02040502050405020303" pitchFamily="18" charset="0"/>
                      </a:endParaRPr>
                    </a:p>
                  </a:txBody>
                  <a:tcPr marL="0" marR="0" marT="0" marB="0" anchor="ctr"/>
                </a:tc>
                <a:extLst>
                  <a:ext uri="{0D108BD9-81ED-4DB2-BD59-A6C34878D82A}">
                    <a16:rowId xmlns:a16="http://schemas.microsoft.com/office/drawing/2014/main" val="4140609697"/>
                  </a:ext>
                </a:extLst>
              </a:tr>
              <a:tr h="764535">
                <a:tc>
                  <a:txBody>
                    <a:bodyPr/>
                    <a:lstStyle/>
                    <a:p>
                      <a:pPr algn="l" fontAlgn="t"/>
                      <a:r>
                        <a:rPr lang="en-US" sz="1400" b="1" i="0" u="none" strike="noStrike" dirty="0">
                          <a:solidFill>
                            <a:srgbClr val="000000"/>
                          </a:solidFill>
                          <a:effectLst/>
                          <a:latin typeface="+mn-lt"/>
                        </a:rPr>
                        <a:t>4. Health Products - Pharmaceutical Products (HPPP)</a:t>
                      </a:r>
                    </a:p>
                  </a:txBody>
                  <a:tcPr marL="0" marR="0" marT="0" marB="0"/>
                </a:tc>
                <a:tc>
                  <a:txBody>
                    <a:bodyPr/>
                    <a:lstStyle/>
                    <a:p>
                      <a:pPr algn="r" fontAlgn="ctr"/>
                      <a:r>
                        <a:rPr lang="en-US" sz="1400" b="1" i="0" u="none" strike="noStrike" dirty="0">
                          <a:solidFill>
                            <a:srgbClr val="000000"/>
                          </a:solidFill>
                          <a:effectLst/>
                          <a:latin typeface="+mn-lt"/>
                        </a:rPr>
                        <a:t>$310,711</a:t>
                      </a:r>
                    </a:p>
                  </a:txBody>
                  <a:tcPr marL="0" marR="0" marT="0" marB="0" anchor="ctr"/>
                </a:tc>
                <a:tc>
                  <a:txBody>
                    <a:bodyPr/>
                    <a:lstStyle/>
                    <a:p>
                      <a:pPr algn="r" fontAlgn="ctr"/>
                      <a:r>
                        <a:rPr lang="en-US" sz="1400" b="1" i="0" u="none" strike="noStrike" dirty="0">
                          <a:solidFill>
                            <a:srgbClr val="000000"/>
                          </a:solidFill>
                          <a:effectLst/>
                          <a:latin typeface="+mn-lt"/>
                        </a:rPr>
                        <a:t>$310,711</a:t>
                      </a:r>
                    </a:p>
                  </a:txBody>
                  <a:tcPr marL="0" marR="0" marT="0" marB="0" anchor="ctr"/>
                </a:tc>
                <a:tc>
                  <a:txBody>
                    <a:bodyPr/>
                    <a:lstStyle/>
                    <a:p>
                      <a:pPr algn="r" fontAlgn="ctr"/>
                      <a:r>
                        <a:rPr lang="en-US" sz="1400" b="1" i="0" u="none" strike="noStrike" dirty="0">
                          <a:solidFill>
                            <a:srgbClr val="000000"/>
                          </a:solidFill>
                          <a:effectLst/>
                          <a:latin typeface="+mn-lt"/>
                        </a:rPr>
                        <a:t>$0</a:t>
                      </a:r>
                    </a:p>
                  </a:txBody>
                  <a:tcPr marL="0" marR="0" marT="0" marB="0" anchor="ctr"/>
                </a:tc>
                <a:tc>
                  <a:txBody>
                    <a:bodyPr/>
                    <a:lstStyle/>
                    <a:p>
                      <a:pPr algn="r" fontAlgn="ctr"/>
                      <a:r>
                        <a:rPr lang="en-US" sz="1400" b="1" i="0" u="none" strike="noStrike" dirty="0">
                          <a:solidFill>
                            <a:srgbClr val="000000"/>
                          </a:solidFill>
                          <a:effectLst/>
                          <a:latin typeface="+mn-lt"/>
                        </a:rPr>
                        <a:t>100.0%</a:t>
                      </a:r>
                    </a:p>
                  </a:txBody>
                  <a:tcPr marL="0" marR="0" marT="0" marB="0" anchor="ctr"/>
                </a:tc>
                <a:tc>
                  <a:txBody>
                    <a:bodyPr/>
                    <a:lstStyle/>
                    <a:p>
                      <a:pPr algn="l" fontAlgn="ctr"/>
                      <a:r>
                        <a:rPr lang="en-US" sz="1400" b="1" i="0" u="none" strike="noStrike" dirty="0">
                          <a:solidFill>
                            <a:srgbClr val="000000"/>
                          </a:solidFill>
                          <a:effectLst/>
                          <a:latin typeface="+mn-lt"/>
                        </a:rPr>
                        <a:t>Fully completed</a:t>
                      </a:r>
                    </a:p>
                  </a:txBody>
                  <a:tcPr marL="0" marR="0" marT="0" marB="0" anchor="ctr"/>
                </a:tc>
                <a:extLst>
                  <a:ext uri="{0D108BD9-81ED-4DB2-BD59-A6C34878D82A}">
                    <a16:rowId xmlns:a16="http://schemas.microsoft.com/office/drawing/2014/main" val="2067476982"/>
                  </a:ext>
                </a:extLst>
              </a:tr>
              <a:tr h="1862406">
                <a:tc>
                  <a:txBody>
                    <a:bodyPr/>
                    <a:lstStyle/>
                    <a:p>
                      <a:pPr algn="l" fontAlgn="t"/>
                      <a:r>
                        <a:rPr lang="en-US" sz="1400" b="1" i="0" u="none" strike="noStrike" dirty="0">
                          <a:solidFill>
                            <a:srgbClr val="000000"/>
                          </a:solidFill>
                          <a:effectLst/>
                          <a:latin typeface="+mn-lt"/>
                        </a:rPr>
                        <a:t>5. Health Products - Non-Pharmaceuticals (HPNP)</a:t>
                      </a:r>
                    </a:p>
                  </a:txBody>
                  <a:tcPr marL="0" marR="0" marT="0" marB="0"/>
                </a:tc>
                <a:tc>
                  <a:txBody>
                    <a:bodyPr/>
                    <a:lstStyle/>
                    <a:p>
                      <a:pPr algn="r" fontAlgn="ctr"/>
                      <a:r>
                        <a:rPr lang="en-US" sz="1400" b="1" i="0" u="none" strike="noStrike" dirty="0">
                          <a:solidFill>
                            <a:srgbClr val="000000"/>
                          </a:solidFill>
                          <a:effectLst/>
                          <a:latin typeface="+mn-lt"/>
                        </a:rPr>
                        <a:t>$183,355</a:t>
                      </a:r>
                    </a:p>
                  </a:txBody>
                  <a:tcPr marL="0" marR="0" marT="0" marB="0" anchor="ctr"/>
                </a:tc>
                <a:tc>
                  <a:txBody>
                    <a:bodyPr/>
                    <a:lstStyle/>
                    <a:p>
                      <a:pPr algn="r" fontAlgn="ctr"/>
                      <a:r>
                        <a:rPr lang="en-US" sz="1400" b="1" i="0" u="none" strike="noStrike" dirty="0">
                          <a:solidFill>
                            <a:srgbClr val="000000"/>
                          </a:solidFill>
                          <a:effectLst/>
                          <a:latin typeface="+mn-lt"/>
                        </a:rPr>
                        <a:t>$98,740</a:t>
                      </a:r>
                    </a:p>
                  </a:txBody>
                  <a:tcPr marL="0" marR="0" marT="0" marB="0" anchor="ctr"/>
                </a:tc>
                <a:tc>
                  <a:txBody>
                    <a:bodyPr/>
                    <a:lstStyle/>
                    <a:p>
                      <a:pPr algn="r" fontAlgn="ctr"/>
                      <a:r>
                        <a:rPr lang="en-US" sz="1400" b="1" i="0" u="none" strike="noStrike" dirty="0">
                          <a:solidFill>
                            <a:srgbClr val="000000"/>
                          </a:solidFill>
                          <a:effectLst/>
                          <a:latin typeface="+mn-lt"/>
                        </a:rPr>
                        <a:t>$84,615</a:t>
                      </a:r>
                    </a:p>
                  </a:txBody>
                  <a:tcPr marL="0" marR="0" marT="0" marB="0" anchor="ctr"/>
                </a:tc>
                <a:tc>
                  <a:txBody>
                    <a:bodyPr/>
                    <a:lstStyle/>
                    <a:p>
                      <a:pPr algn="r" fontAlgn="ctr"/>
                      <a:r>
                        <a:rPr lang="en-US" sz="1400" b="1" i="0" u="none" strike="noStrike" dirty="0">
                          <a:solidFill>
                            <a:srgbClr val="000000"/>
                          </a:solidFill>
                          <a:effectLst/>
                          <a:latin typeface="+mn-lt"/>
                        </a:rPr>
                        <a:t>53.9%</a:t>
                      </a:r>
                    </a:p>
                  </a:txBody>
                  <a:tcPr marL="0" marR="0" marT="0" marB="0" anchor="ctr"/>
                </a:tc>
                <a:tc>
                  <a:txBody>
                    <a:bodyPr/>
                    <a:lstStyle/>
                    <a:p>
                      <a:pPr algn="l" fontAlgn="ctr"/>
                      <a:r>
                        <a:rPr lang="en-US" sz="1400" b="1" i="0" u="none" strike="noStrike" dirty="0">
                          <a:solidFill>
                            <a:srgbClr val="000000"/>
                          </a:solidFill>
                          <a:effectLst/>
                          <a:latin typeface="+mn-lt"/>
                        </a:rPr>
                        <a:t>The balance includes $57.7k- a financial obligation for ongoing procurement of Covid health commodities and products. The rest goes to the saving. The saving is due to over budgeting/lower cost comparing to the approved budget for lab supplies and consumables</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
                      </a:r>
                      <a:br>
                        <a:rPr lang="en-US" sz="1400" b="1" i="0" u="none" strike="noStrike" dirty="0">
                          <a:solidFill>
                            <a:srgbClr val="000000"/>
                          </a:solidFill>
                          <a:effectLst/>
                          <a:latin typeface="+mn-lt"/>
                        </a:rPr>
                      </a:b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6</a:t>
            </a:fld>
            <a:endParaRPr lang="en-US" dirty="0"/>
          </a:p>
        </p:txBody>
      </p:sp>
    </p:spTree>
    <p:extLst>
      <p:ext uri="{BB962C8B-B14F-4D97-AF65-F5344CB8AC3E}">
        <p14:creationId xmlns:p14="http://schemas.microsoft.com/office/powerpoint/2010/main" val="27574623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812218"/>
          </a:xfrm>
        </p:spPr>
        <p:txBody>
          <a:bodyPr>
            <a:normAutofit fontScale="90000"/>
          </a:bodyPr>
          <a:lstStyle/>
          <a:p>
            <a:r>
              <a:rPr lang="en-US" sz="2400" b="1" dirty="0"/>
              <a:t>Budget vs </a:t>
            </a:r>
            <a:r>
              <a:rPr lang="en-US" sz="2400" b="1" dirty="0" smtClean="0"/>
              <a:t>Expenditure for the Reporting Period Jan-Dec 2020_ By Cost grouping (3)</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9087889"/>
              </p:ext>
            </p:extLst>
          </p:nvPr>
        </p:nvGraphicFramePr>
        <p:xfrm>
          <a:off x="397934" y="1392911"/>
          <a:ext cx="11497732" cy="4647193"/>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270720">
                  <a:extLst>
                    <a:ext uri="{9D8B030D-6E8A-4147-A177-3AD203B41FA5}">
                      <a16:colId xmlns:a16="http://schemas.microsoft.com/office/drawing/2014/main" val="3546805774"/>
                    </a:ext>
                  </a:extLst>
                </a:gridCol>
                <a:gridCol w="1429966">
                  <a:extLst>
                    <a:ext uri="{9D8B030D-6E8A-4147-A177-3AD203B41FA5}">
                      <a16:colId xmlns:a16="http://schemas.microsoft.com/office/drawing/2014/main" val="1571948647"/>
                    </a:ext>
                  </a:extLst>
                </a:gridCol>
                <a:gridCol w="1293779">
                  <a:extLst>
                    <a:ext uri="{9D8B030D-6E8A-4147-A177-3AD203B41FA5}">
                      <a16:colId xmlns:a16="http://schemas.microsoft.com/office/drawing/2014/main" val="2230605201"/>
                    </a:ext>
                  </a:extLst>
                </a:gridCol>
                <a:gridCol w="1225685">
                  <a:extLst>
                    <a:ext uri="{9D8B030D-6E8A-4147-A177-3AD203B41FA5}">
                      <a16:colId xmlns:a16="http://schemas.microsoft.com/office/drawing/2014/main" val="2886744219"/>
                    </a:ext>
                  </a:extLst>
                </a:gridCol>
                <a:gridCol w="4152449">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1609325">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6</a:t>
                      </a:r>
                      <a:r>
                        <a:rPr lang="en-US" sz="1400" b="1" i="0" u="none" strike="noStrike" dirty="0">
                          <a:solidFill>
                            <a:srgbClr val="000000"/>
                          </a:solidFill>
                          <a:effectLst/>
                          <a:latin typeface="+mn-lt"/>
                        </a:rPr>
                        <a:t>. Health Products - Equipment (HPE)</a:t>
                      </a:r>
                    </a:p>
                  </a:txBody>
                  <a:tcPr marL="0" marR="0" marT="0" marB="0"/>
                </a:tc>
                <a:tc>
                  <a:txBody>
                    <a:bodyPr/>
                    <a:lstStyle/>
                    <a:p>
                      <a:pPr algn="r" fontAlgn="ctr"/>
                      <a:r>
                        <a:rPr lang="en-US" sz="1400" b="1" i="0" u="none" strike="noStrike" dirty="0">
                          <a:solidFill>
                            <a:srgbClr val="000000"/>
                          </a:solidFill>
                          <a:effectLst/>
                          <a:latin typeface="+mn-lt"/>
                        </a:rPr>
                        <a:t>$1,084,066</a:t>
                      </a:r>
                    </a:p>
                  </a:txBody>
                  <a:tcPr marL="0" marR="0" marT="0" marB="0" anchor="ctr"/>
                </a:tc>
                <a:tc>
                  <a:txBody>
                    <a:bodyPr/>
                    <a:lstStyle/>
                    <a:p>
                      <a:pPr algn="r" fontAlgn="ctr"/>
                      <a:r>
                        <a:rPr lang="en-US" sz="1400" b="1" i="0" u="none" strike="noStrike" dirty="0">
                          <a:solidFill>
                            <a:srgbClr val="000000"/>
                          </a:solidFill>
                          <a:effectLst/>
                          <a:latin typeface="+mn-lt"/>
                        </a:rPr>
                        <a:t>$878,451</a:t>
                      </a:r>
                    </a:p>
                  </a:txBody>
                  <a:tcPr marL="0" marR="0" marT="0" marB="0" anchor="ctr"/>
                </a:tc>
                <a:tc>
                  <a:txBody>
                    <a:bodyPr/>
                    <a:lstStyle/>
                    <a:p>
                      <a:pPr algn="r" fontAlgn="ctr"/>
                      <a:r>
                        <a:rPr lang="en-US" sz="1400" b="1" i="0" u="none" strike="noStrike" dirty="0">
                          <a:solidFill>
                            <a:srgbClr val="000000"/>
                          </a:solidFill>
                          <a:effectLst/>
                          <a:latin typeface="+mn-lt"/>
                        </a:rPr>
                        <a:t>$205,615</a:t>
                      </a:r>
                    </a:p>
                  </a:txBody>
                  <a:tcPr marL="0" marR="0" marT="0" marB="0" anchor="ctr"/>
                </a:tc>
                <a:tc>
                  <a:txBody>
                    <a:bodyPr/>
                    <a:lstStyle/>
                    <a:p>
                      <a:pPr algn="r" fontAlgn="ctr"/>
                      <a:r>
                        <a:rPr lang="en-US" sz="1400" b="1" i="0" u="none" strike="noStrike" dirty="0">
                          <a:solidFill>
                            <a:srgbClr val="000000"/>
                          </a:solidFill>
                          <a:effectLst/>
                          <a:latin typeface="+mn-lt"/>
                        </a:rPr>
                        <a:t>81.0%</a:t>
                      </a:r>
                    </a:p>
                  </a:txBody>
                  <a:tcPr marL="0" marR="0" marT="0" marB="0" anchor="ctr"/>
                </a:tc>
                <a:tc>
                  <a:txBody>
                    <a:bodyPr/>
                    <a:lstStyle/>
                    <a:p>
                      <a:pPr algn="l" fontAlgn="ctr"/>
                      <a:r>
                        <a:rPr lang="en-US" sz="1400" b="1" i="0" u="none" strike="noStrike" dirty="0">
                          <a:solidFill>
                            <a:srgbClr val="000000"/>
                          </a:solidFill>
                          <a:effectLst/>
                          <a:latin typeface="+mn-lt"/>
                        </a:rPr>
                        <a:t>Of the balance, $74.6k is financial obligations for some procurements those are now under process and include as follows:</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 $59.5k for Monitor and Ventilator for ICU bed budgeted under Covid module;</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-$15k for health products and equipment for MDR TB ward sand laboratory. </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if added up these obligation, total expenditure absorption rate will reach 88%.</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Estimated saving of $131k is mainly due to </a:t>
                      </a:r>
                      <a:r>
                        <a:rPr lang="en-US" sz="1400" b="1" i="0" u="none" strike="noStrike" dirty="0" err="1">
                          <a:solidFill>
                            <a:srgbClr val="000000"/>
                          </a:solidFill>
                          <a:effectLst/>
                          <a:latin typeface="+mn-lt"/>
                        </a:rPr>
                        <a:t>Xpert</a:t>
                      </a:r>
                      <a:r>
                        <a:rPr lang="en-US" sz="1400" b="1" i="0" u="none" strike="noStrike" dirty="0">
                          <a:solidFill>
                            <a:srgbClr val="000000"/>
                          </a:solidFill>
                          <a:effectLst/>
                          <a:latin typeface="+mn-lt"/>
                        </a:rPr>
                        <a:t> Xpress SARS-CoV-2 cartridges were not fully procured as planned 1000 test kits, but only 376 kits were procured in the reporting period, 503 test kits of the remaining have been moved and procured under HIV grant budget.</a:t>
                      </a:r>
                      <a:br>
                        <a:rPr lang="en-US" sz="1400" b="1" i="0" u="none" strike="noStrike" dirty="0">
                          <a:solidFill>
                            <a:srgbClr val="000000"/>
                          </a:solidFill>
                          <a:effectLst/>
                          <a:latin typeface="+mn-lt"/>
                        </a:rPr>
                      </a:b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7</a:t>
            </a:fld>
            <a:endParaRPr lang="en-US" dirty="0"/>
          </a:p>
        </p:txBody>
      </p:sp>
    </p:spTree>
    <p:extLst>
      <p:ext uri="{BB962C8B-B14F-4D97-AF65-F5344CB8AC3E}">
        <p14:creationId xmlns:p14="http://schemas.microsoft.com/office/powerpoint/2010/main" val="11132347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869" y="340689"/>
            <a:ext cx="8911687" cy="629655"/>
          </a:xfrm>
        </p:spPr>
        <p:txBody>
          <a:bodyPr>
            <a:normAutofit fontScale="90000"/>
          </a:bodyPr>
          <a:lstStyle/>
          <a:p>
            <a:r>
              <a:rPr lang="en-US" sz="2400" b="1" dirty="0"/>
              <a:t>Budget vs </a:t>
            </a:r>
            <a:r>
              <a:rPr lang="en-US" sz="2400" b="1" dirty="0" smtClean="0"/>
              <a:t>Expenditure for the Reporting Period Jan-Dec 2020_ By Cost grouping (4)</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46345922"/>
              </p:ext>
            </p:extLst>
          </p:nvPr>
        </p:nvGraphicFramePr>
        <p:xfrm>
          <a:off x="694268" y="1152907"/>
          <a:ext cx="11497732" cy="5584190"/>
        </p:xfrm>
        <a:graphic>
          <a:graphicData uri="http://schemas.openxmlformats.org/drawingml/2006/table">
            <a:tbl>
              <a:tblPr>
                <a:tableStyleId>{5C22544A-7EE6-4342-B048-85BDC9FD1C3A}</a:tableStyleId>
              </a:tblPr>
              <a:tblGrid>
                <a:gridCol w="2125133">
                  <a:extLst>
                    <a:ext uri="{9D8B030D-6E8A-4147-A177-3AD203B41FA5}">
                      <a16:colId xmlns:a16="http://schemas.microsoft.com/office/drawing/2014/main" val="3619125369"/>
                    </a:ext>
                  </a:extLst>
                </a:gridCol>
                <a:gridCol w="1039940">
                  <a:extLst>
                    <a:ext uri="{9D8B030D-6E8A-4147-A177-3AD203B41FA5}">
                      <a16:colId xmlns:a16="http://schemas.microsoft.com/office/drawing/2014/main" val="3546805774"/>
                    </a:ext>
                  </a:extLst>
                </a:gridCol>
                <a:gridCol w="1425223">
                  <a:extLst>
                    <a:ext uri="{9D8B030D-6E8A-4147-A177-3AD203B41FA5}">
                      <a16:colId xmlns:a16="http://schemas.microsoft.com/office/drawing/2014/main" val="1571948647"/>
                    </a:ext>
                  </a:extLst>
                </a:gridCol>
                <a:gridCol w="1167319">
                  <a:extLst>
                    <a:ext uri="{9D8B030D-6E8A-4147-A177-3AD203B41FA5}">
                      <a16:colId xmlns:a16="http://schemas.microsoft.com/office/drawing/2014/main" val="2230605201"/>
                    </a:ext>
                  </a:extLst>
                </a:gridCol>
                <a:gridCol w="1303507">
                  <a:extLst>
                    <a:ext uri="{9D8B030D-6E8A-4147-A177-3AD203B41FA5}">
                      <a16:colId xmlns:a16="http://schemas.microsoft.com/office/drawing/2014/main" val="2886744219"/>
                    </a:ext>
                  </a:extLst>
                </a:gridCol>
                <a:gridCol w="4436610">
                  <a:extLst>
                    <a:ext uri="{9D8B030D-6E8A-4147-A177-3AD203B41FA5}">
                      <a16:colId xmlns:a16="http://schemas.microsoft.com/office/drawing/2014/main" val="3234278176"/>
                    </a:ext>
                  </a:extLst>
                </a:gridCol>
              </a:tblGrid>
              <a:tr h="95626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a:t>
                      </a:r>
                      <a:r>
                        <a:rPr lang="en-US" sz="1800" b="1" kern="1200" dirty="0" smtClean="0">
                          <a:solidFill>
                            <a:schemeClr val="lt1"/>
                          </a:solidFill>
                          <a:latin typeface="Calibri" panose="020F0502020204030204" pitchFamily="34" charset="0"/>
                          <a:ea typeface="+mn-ea"/>
                          <a:cs typeface="Calibri" panose="020F0502020204030204" pitchFamily="34" charset="0"/>
                        </a:rPr>
                        <a:t> for Reporting Period</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1609325">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7.Procurement </a:t>
                      </a:r>
                      <a:r>
                        <a:rPr lang="en-US" sz="1400" b="1" i="0" u="none" strike="noStrike" dirty="0">
                          <a:solidFill>
                            <a:srgbClr val="000000"/>
                          </a:solidFill>
                          <a:effectLst/>
                          <a:latin typeface="+mn-lt"/>
                        </a:rPr>
                        <a:t>and Supply-Chain Management costs (PSM)</a:t>
                      </a:r>
                    </a:p>
                  </a:txBody>
                  <a:tcPr marL="0" marR="0" marT="0" marB="0"/>
                </a:tc>
                <a:tc>
                  <a:txBody>
                    <a:bodyPr/>
                    <a:lstStyle/>
                    <a:p>
                      <a:pPr algn="r" fontAlgn="ctr"/>
                      <a:r>
                        <a:rPr lang="en-US" sz="1400" b="1" i="0" u="none" strike="noStrike" dirty="0">
                          <a:solidFill>
                            <a:srgbClr val="000000"/>
                          </a:solidFill>
                          <a:effectLst/>
                          <a:latin typeface="+mn-lt"/>
                        </a:rPr>
                        <a:t>$133,609</a:t>
                      </a:r>
                    </a:p>
                  </a:txBody>
                  <a:tcPr marL="0" marR="0" marT="0" marB="0" anchor="ctr"/>
                </a:tc>
                <a:tc>
                  <a:txBody>
                    <a:bodyPr/>
                    <a:lstStyle/>
                    <a:p>
                      <a:pPr algn="r" fontAlgn="ctr"/>
                      <a:r>
                        <a:rPr lang="en-US" sz="1400" b="1" i="0" u="none" strike="noStrike" dirty="0">
                          <a:solidFill>
                            <a:srgbClr val="000000"/>
                          </a:solidFill>
                          <a:effectLst/>
                          <a:latin typeface="+mn-lt"/>
                        </a:rPr>
                        <a:t>$97,919</a:t>
                      </a:r>
                    </a:p>
                  </a:txBody>
                  <a:tcPr marL="0" marR="0" marT="0" marB="0" anchor="ctr"/>
                </a:tc>
                <a:tc>
                  <a:txBody>
                    <a:bodyPr/>
                    <a:lstStyle/>
                    <a:p>
                      <a:pPr algn="r" fontAlgn="ctr"/>
                      <a:r>
                        <a:rPr lang="en-US" sz="1400" b="1" i="0" u="none" strike="noStrike" dirty="0">
                          <a:solidFill>
                            <a:srgbClr val="000000"/>
                          </a:solidFill>
                          <a:effectLst/>
                          <a:latin typeface="+mn-lt"/>
                        </a:rPr>
                        <a:t>$35,690</a:t>
                      </a:r>
                    </a:p>
                  </a:txBody>
                  <a:tcPr marL="0" marR="0" marT="0" marB="0" anchor="ctr"/>
                </a:tc>
                <a:tc>
                  <a:txBody>
                    <a:bodyPr/>
                    <a:lstStyle/>
                    <a:p>
                      <a:pPr algn="r" fontAlgn="ctr"/>
                      <a:r>
                        <a:rPr lang="en-US" sz="1400" b="1" i="0" u="none" strike="noStrike" dirty="0">
                          <a:solidFill>
                            <a:srgbClr val="000000"/>
                          </a:solidFill>
                          <a:effectLst/>
                          <a:latin typeface="+mn-lt"/>
                        </a:rPr>
                        <a:t>73.3%</a:t>
                      </a:r>
                    </a:p>
                  </a:txBody>
                  <a:tcPr marL="0" marR="0" marT="0" marB="0" anchor="ctr"/>
                </a:tc>
                <a:tc>
                  <a:txBody>
                    <a:bodyPr/>
                    <a:lstStyle/>
                    <a:p>
                      <a:pPr algn="l" fontAlgn="ctr"/>
                      <a:r>
                        <a:rPr lang="en-US" sz="1400" b="1" i="0" u="none" strike="noStrike" dirty="0">
                          <a:solidFill>
                            <a:srgbClr val="000000"/>
                          </a:solidFill>
                          <a:effectLst/>
                          <a:latin typeface="+mn-lt"/>
                        </a:rPr>
                        <a:t>The balance goes to savings. That is mainly due to PSM costs budgeted at 15% of 1000 test Kits of </a:t>
                      </a:r>
                      <a:r>
                        <a:rPr lang="en-US" sz="1400" b="1" i="0" u="none" strike="noStrike" dirty="0" err="1">
                          <a:solidFill>
                            <a:srgbClr val="000000"/>
                          </a:solidFill>
                          <a:effectLst/>
                          <a:latin typeface="+mn-lt"/>
                        </a:rPr>
                        <a:t>Xpert</a:t>
                      </a:r>
                      <a:r>
                        <a:rPr lang="en-US" sz="1400" b="1" i="0" u="none" strike="noStrike" dirty="0">
                          <a:solidFill>
                            <a:srgbClr val="000000"/>
                          </a:solidFill>
                          <a:effectLst/>
                          <a:latin typeface="+mn-lt"/>
                        </a:rPr>
                        <a:t> Xpress SARS-CoV-2 cartridges were not fully procured as planned, but only 376 kits were procured in the reporting </a:t>
                      </a:r>
                      <a:r>
                        <a:rPr lang="en-US" sz="1400" b="1" i="0" u="none" strike="noStrike" dirty="0" smtClean="0">
                          <a:solidFill>
                            <a:srgbClr val="000000"/>
                          </a:solidFill>
                          <a:effectLst/>
                          <a:latin typeface="+mn-lt"/>
                        </a:rPr>
                        <a:t>period</a:t>
                      </a:r>
                      <a:r>
                        <a:rPr lang="en-US" sz="1400" b="1" i="0" u="none" strike="noStrike" baseline="0" dirty="0" smtClean="0">
                          <a:solidFill>
                            <a:srgbClr val="000000"/>
                          </a:solidFill>
                          <a:effectLst/>
                          <a:latin typeface="+mn-lt"/>
                        </a:rPr>
                        <a:t> and </a:t>
                      </a:r>
                      <a:r>
                        <a:rPr lang="en-US" sz="1400" b="1" i="0" u="none" strike="noStrike" dirty="0" smtClean="0">
                          <a:solidFill>
                            <a:srgbClr val="000000"/>
                          </a:solidFill>
                          <a:effectLst/>
                          <a:latin typeface="+mn-lt"/>
                        </a:rPr>
                        <a:t>health </a:t>
                      </a:r>
                      <a:r>
                        <a:rPr lang="en-US" sz="1400" b="1" i="0" u="none" strike="noStrike" dirty="0">
                          <a:solidFill>
                            <a:srgbClr val="000000"/>
                          </a:solidFill>
                          <a:effectLst/>
                          <a:latin typeface="+mn-lt"/>
                        </a:rPr>
                        <a:t>products and equipment procured locally do not require PSM costs separately, but are included in the goods prices.</a:t>
                      </a:r>
                    </a:p>
                  </a:txBody>
                  <a:tcPr marL="0" marR="0" marT="0" marB="0" anchor="ctr"/>
                </a:tc>
                <a:extLst>
                  <a:ext uri="{0D108BD9-81ED-4DB2-BD59-A6C34878D82A}">
                    <a16:rowId xmlns:a16="http://schemas.microsoft.com/office/drawing/2014/main" val="4140609697"/>
                  </a:ext>
                </a:extLst>
              </a:tr>
              <a:tr h="788276">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8.Infrastructure </a:t>
                      </a:r>
                      <a:r>
                        <a:rPr lang="en-US" sz="1400" b="1" i="0" u="none" strike="noStrike" dirty="0">
                          <a:solidFill>
                            <a:srgbClr val="000000"/>
                          </a:solidFill>
                          <a:effectLst/>
                          <a:latin typeface="+mn-lt"/>
                        </a:rPr>
                        <a:t>(INF)</a:t>
                      </a:r>
                    </a:p>
                  </a:txBody>
                  <a:tcPr marL="0" marR="0" marT="0" marB="0"/>
                </a:tc>
                <a:tc>
                  <a:txBody>
                    <a:bodyPr/>
                    <a:lstStyle/>
                    <a:p>
                      <a:pPr algn="r" fontAlgn="ctr"/>
                      <a:r>
                        <a:rPr lang="en-US" sz="1400" b="1" i="0" u="none" strike="noStrike" dirty="0">
                          <a:solidFill>
                            <a:srgbClr val="000000"/>
                          </a:solidFill>
                          <a:effectLst/>
                          <a:latin typeface="+mn-lt"/>
                        </a:rPr>
                        <a:t>$95,773</a:t>
                      </a:r>
                    </a:p>
                  </a:txBody>
                  <a:tcPr marL="0" marR="0" marT="0" marB="0" anchor="ctr"/>
                </a:tc>
                <a:tc>
                  <a:txBody>
                    <a:bodyPr/>
                    <a:lstStyle/>
                    <a:p>
                      <a:pPr algn="r" fontAlgn="ctr"/>
                      <a:r>
                        <a:rPr lang="en-US" sz="1400" b="1" i="0" u="none" strike="noStrike" dirty="0">
                          <a:solidFill>
                            <a:srgbClr val="000000"/>
                          </a:solidFill>
                          <a:effectLst/>
                          <a:latin typeface="+mn-lt"/>
                        </a:rPr>
                        <a:t>$3,664</a:t>
                      </a:r>
                    </a:p>
                  </a:txBody>
                  <a:tcPr marL="0" marR="0" marT="0" marB="0" anchor="ctr"/>
                </a:tc>
                <a:tc>
                  <a:txBody>
                    <a:bodyPr/>
                    <a:lstStyle/>
                    <a:p>
                      <a:pPr algn="r" fontAlgn="ctr"/>
                      <a:r>
                        <a:rPr lang="en-US" sz="1400" b="1" i="0" u="none" strike="noStrike" dirty="0">
                          <a:solidFill>
                            <a:srgbClr val="000000"/>
                          </a:solidFill>
                          <a:effectLst/>
                          <a:latin typeface="+mn-lt"/>
                        </a:rPr>
                        <a:t>$92,109</a:t>
                      </a:r>
                    </a:p>
                  </a:txBody>
                  <a:tcPr marL="0" marR="0" marT="0" marB="0" anchor="ctr"/>
                </a:tc>
                <a:tc>
                  <a:txBody>
                    <a:bodyPr/>
                    <a:lstStyle/>
                    <a:p>
                      <a:pPr algn="r" fontAlgn="ctr"/>
                      <a:r>
                        <a:rPr lang="en-US" sz="1400" b="1" i="0" u="none" strike="noStrike" dirty="0">
                          <a:solidFill>
                            <a:srgbClr val="000000"/>
                          </a:solidFill>
                          <a:effectLst/>
                          <a:latin typeface="+mn-lt"/>
                        </a:rPr>
                        <a:t>3.8%</a:t>
                      </a:r>
                    </a:p>
                  </a:txBody>
                  <a:tcPr marL="0" marR="0" marT="0" marB="0" anchor="ctr"/>
                </a:tc>
                <a:tc>
                  <a:txBody>
                    <a:bodyPr/>
                    <a:lstStyle/>
                    <a:p>
                      <a:pPr algn="l" fontAlgn="ctr"/>
                      <a:r>
                        <a:rPr lang="en-US" sz="1400" b="1" i="0" u="none" strike="noStrike" dirty="0">
                          <a:solidFill>
                            <a:srgbClr val="000000"/>
                          </a:solidFill>
                          <a:effectLst/>
                          <a:latin typeface="+mn-lt"/>
                        </a:rPr>
                        <a:t>Of the balance, $65k is financial obligations for ongoing process of MDR TB wards renovation in two provinces. The saving is due to lower cost comparing to the initial budget.</a:t>
                      </a:r>
                    </a:p>
                  </a:txBody>
                  <a:tcPr marL="0" marR="0" marT="0" marB="0" anchor="ctr"/>
                </a:tc>
                <a:extLst>
                  <a:ext uri="{0D108BD9-81ED-4DB2-BD59-A6C34878D82A}">
                    <a16:rowId xmlns:a16="http://schemas.microsoft.com/office/drawing/2014/main" val="2067476982"/>
                  </a:ext>
                </a:extLst>
              </a:tr>
              <a:tr h="399393">
                <a:tc>
                  <a:txBody>
                    <a:bodyPr/>
                    <a:lstStyle/>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9.Non-health </a:t>
                      </a:r>
                      <a:r>
                        <a:rPr lang="en-US" sz="1400" b="1" i="0" u="none" strike="noStrike" dirty="0">
                          <a:solidFill>
                            <a:srgbClr val="000000"/>
                          </a:solidFill>
                          <a:effectLst/>
                          <a:latin typeface="+mn-lt"/>
                        </a:rPr>
                        <a:t>equipment (NHP)</a:t>
                      </a:r>
                    </a:p>
                  </a:txBody>
                  <a:tcPr marL="0" marR="0" marT="0" marB="0"/>
                </a:tc>
                <a:tc>
                  <a:txBody>
                    <a:bodyPr/>
                    <a:lstStyle/>
                    <a:p>
                      <a:pPr algn="r" fontAlgn="ctr"/>
                      <a:r>
                        <a:rPr lang="en-US" sz="1400" b="1" i="0" u="none" strike="noStrike" dirty="0">
                          <a:solidFill>
                            <a:srgbClr val="000000"/>
                          </a:solidFill>
                          <a:effectLst/>
                          <a:latin typeface="+mn-lt"/>
                        </a:rPr>
                        <a:t>$241,329</a:t>
                      </a:r>
                    </a:p>
                  </a:txBody>
                  <a:tcPr marL="0" marR="0" marT="0" marB="0" anchor="ctr"/>
                </a:tc>
                <a:tc>
                  <a:txBody>
                    <a:bodyPr/>
                    <a:lstStyle/>
                    <a:p>
                      <a:pPr algn="r" fontAlgn="ctr"/>
                      <a:r>
                        <a:rPr lang="en-US" sz="1400" b="1" i="0" u="none" strike="noStrike" dirty="0">
                          <a:solidFill>
                            <a:srgbClr val="000000"/>
                          </a:solidFill>
                          <a:effectLst/>
                          <a:latin typeface="+mn-lt"/>
                        </a:rPr>
                        <a:t>$205,981</a:t>
                      </a:r>
                    </a:p>
                  </a:txBody>
                  <a:tcPr marL="0" marR="0" marT="0" marB="0" anchor="ctr"/>
                </a:tc>
                <a:tc>
                  <a:txBody>
                    <a:bodyPr/>
                    <a:lstStyle/>
                    <a:p>
                      <a:pPr algn="r" fontAlgn="ctr"/>
                      <a:r>
                        <a:rPr lang="en-US" sz="1400" b="1" i="0" u="none" strike="noStrike" dirty="0">
                          <a:solidFill>
                            <a:srgbClr val="000000"/>
                          </a:solidFill>
                          <a:effectLst/>
                          <a:latin typeface="+mn-lt"/>
                        </a:rPr>
                        <a:t>$35,348</a:t>
                      </a:r>
                    </a:p>
                  </a:txBody>
                  <a:tcPr marL="0" marR="0" marT="0" marB="0" anchor="ctr"/>
                </a:tc>
                <a:tc>
                  <a:txBody>
                    <a:bodyPr/>
                    <a:lstStyle/>
                    <a:p>
                      <a:pPr algn="r" fontAlgn="ctr"/>
                      <a:r>
                        <a:rPr lang="en-US" sz="1400" b="1" i="0" u="none" strike="noStrike" dirty="0">
                          <a:solidFill>
                            <a:srgbClr val="000000"/>
                          </a:solidFill>
                          <a:effectLst/>
                          <a:latin typeface="+mn-lt"/>
                        </a:rPr>
                        <a:t>85.4%</a:t>
                      </a:r>
                    </a:p>
                  </a:txBody>
                  <a:tcPr marL="0" marR="0" marT="0" marB="0" anchor="ctr"/>
                </a:tc>
                <a:tc>
                  <a:txBody>
                    <a:bodyPr/>
                    <a:lstStyle/>
                    <a:p>
                      <a:pPr algn="l" fontAlgn="ctr"/>
                      <a:r>
                        <a:rPr lang="en-US" sz="1400" b="1" i="0" u="none" strike="noStrike" dirty="0">
                          <a:solidFill>
                            <a:srgbClr val="000000"/>
                          </a:solidFill>
                          <a:effectLst/>
                          <a:latin typeface="+mn-lt"/>
                        </a:rPr>
                        <a:t>NTC: $45.7k a financial obligation reported in this reporting period includes $39.2k for on process of 38 computer procurements to support DHIS2 in targeted districts; $6.5k for MDR TB wards. </a:t>
                      </a:r>
                      <a:br>
                        <a:rPr lang="en-US" sz="1400" b="1" i="0" u="none" strike="noStrike" dirty="0">
                          <a:solidFill>
                            <a:srgbClr val="000000"/>
                          </a:solidFill>
                          <a:effectLst/>
                          <a:latin typeface="+mn-lt"/>
                        </a:rPr>
                      </a:br>
                      <a:r>
                        <a:rPr lang="en-US" sz="1400" b="1" i="0" u="none" strike="noStrike" dirty="0">
                          <a:solidFill>
                            <a:srgbClr val="000000"/>
                          </a:solidFill>
                          <a:effectLst/>
                          <a:latin typeface="+mn-lt"/>
                        </a:rPr>
                        <a:t>If added up this obligated amount, total expenditure rate will reach 104%. There will be a negative balance, it’s because of the higher price of computers comparing to initial plan.  </a:t>
                      </a:r>
                      <a:br>
                        <a:rPr lang="en-US" sz="1400" b="1" i="0" u="none" strike="noStrike" dirty="0">
                          <a:solidFill>
                            <a:srgbClr val="000000"/>
                          </a:solidFill>
                          <a:effectLst/>
                          <a:latin typeface="+mn-lt"/>
                        </a:rPr>
                      </a:b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375751536"/>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8</a:t>
            </a:fld>
            <a:endParaRPr lang="en-US" dirty="0"/>
          </a:p>
        </p:txBody>
      </p:sp>
    </p:spTree>
    <p:extLst>
      <p:ext uri="{BB962C8B-B14F-4D97-AF65-F5344CB8AC3E}">
        <p14:creationId xmlns:p14="http://schemas.microsoft.com/office/powerpoint/2010/main" val="3070983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5662" y="158127"/>
            <a:ext cx="8911687" cy="756273"/>
          </a:xfrm>
        </p:spPr>
        <p:txBody>
          <a:bodyPr>
            <a:normAutofit fontScale="90000"/>
          </a:bodyPr>
          <a:lstStyle/>
          <a:p>
            <a:r>
              <a:rPr lang="en-US" sz="2400" b="1" dirty="0"/>
              <a:t>Budget vs </a:t>
            </a:r>
            <a:r>
              <a:rPr lang="en-US" sz="2400" b="1" dirty="0" smtClean="0"/>
              <a:t>Expenditure for the Reporting Period Jan-Dec 2020_ By Cost grouping (5)</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60346794"/>
              </p:ext>
            </p:extLst>
          </p:nvPr>
        </p:nvGraphicFramePr>
        <p:xfrm>
          <a:off x="672368" y="1261643"/>
          <a:ext cx="11234288" cy="5070951"/>
        </p:xfrm>
        <a:graphic>
          <a:graphicData uri="http://schemas.openxmlformats.org/drawingml/2006/table">
            <a:tbl>
              <a:tblPr>
                <a:tableStyleId>{5C22544A-7EE6-4342-B048-85BDC9FD1C3A}</a:tableStyleId>
              </a:tblPr>
              <a:tblGrid>
                <a:gridCol w="2076440">
                  <a:extLst>
                    <a:ext uri="{9D8B030D-6E8A-4147-A177-3AD203B41FA5}">
                      <a16:colId xmlns:a16="http://schemas.microsoft.com/office/drawing/2014/main" val="3619125369"/>
                    </a:ext>
                  </a:extLst>
                </a:gridCol>
                <a:gridCol w="1078012">
                  <a:extLst>
                    <a:ext uri="{9D8B030D-6E8A-4147-A177-3AD203B41FA5}">
                      <a16:colId xmlns:a16="http://schemas.microsoft.com/office/drawing/2014/main" val="3546805774"/>
                    </a:ext>
                  </a:extLst>
                </a:gridCol>
                <a:gridCol w="1465027">
                  <a:extLst>
                    <a:ext uri="{9D8B030D-6E8A-4147-A177-3AD203B41FA5}">
                      <a16:colId xmlns:a16="http://schemas.microsoft.com/office/drawing/2014/main" val="1571948647"/>
                    </a:ext>
                  </a:extLst>
                </a:gridCol>
                <a:gridCol w="1177300">
                  <a:extLst>
                    <a:ext uri="{9D8B030D-6E8A-4147-A177-3AD203B41FA5}">
                      <a16:colId xmlns:a16="http://schemas.microsoft.com/office/drawing/2014/main" val="2230605201"/>
                    </a:ext>
                  </a:extLst>
                </a:gridCol>
                <a:gridCol w="1235159">
                  <a:extLst>
                    <a:ext uri="{9D8B030D-6E8A-4147-A177-3AD203B41FA5}">
                      <a16:colId xmlns:a16="http://schemas.microsoft.com/office/drawing/2014/main" val="2886744219"/>
                    </a:ext>
                  </a:extLst>
                </a:gridCol>
                <a:gridCol w="4202350">
                  <a:extLst>
                    <a:ext uri="{9D8B030D-6E8A-4147-A177-3AD203B41FA5}">
                      <a16:colId xmlns:a16="http://schemas.microsoft.com/office/drawing/2014/main" val="3234278176"/>
                    </a:ext>
                  </a:extLst>
                </a:gridCol>
              </a:tblGrid>
              <a:tr h="1233433">
                <a:tc>
                  <a:txBody>
                    <a:bodyPr/>
                    <a:lstStyle/>
                    <a:p>
                      <a:pPr marL="0" algn="ctr" defTabSz="457200" rtl="0" eaLnBrk="1" fontAlgn="b" latinLnBrk="0" hangingPunct="1"/>
                      <a:endParaRPr lang="en-US" sz="1200" b="1" kern="1200" dirty="0">
                        <a:solidFill>
                          <a:schemeClr val="lt1"/>
                        </a:solidFill>
                        <a:latin typeface="Calibri" panose="020F0502020204030204" pitchFamily="34" charset="0"/>
                        <a:ea typeface="+mn-ea"/>
                        <a:cs typeface="Calibri" panose="020F0502020204030204" pitchFamily="34" charset="0"/>
                      </a:endParaRPr>
                    </a:p>
                  </a:txBody>
                  <a:tcPr marL="6350" marR="6350" marT="6350" marB="0" anchor="b">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for Reporting Period</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Actual Expenditures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Budget Vs Actual Variances</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Absorption Rate</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tc>
                  <a:txBody>
                    <a:bodyPr/>
                    <a:lstStyle/>
                    <a:p>
                      <a:pPr marL="0" algn="ctr" defTabSz="457200" rtl="0" eaLnBrk="1" fontAlgn="b" latinLnBrk="0" hangingPunct="1"/>
                      <a:r>
                        <a:rPr lang="en-US" sz="1800" b="1" kern="1200" dirty="0" smtClean="0">
                          <a:solidFill>
                            <a:schemeClr val="lt1"/>
                          </a:solidFill>
                          <a:latin typeface="+mn-lt"/>
                          <a:ea typeface="+mn-ea"/>
                          <a:cs typeface="Calibri" panose="020F0502020204030204" pitchFamily="34" charset="0"/>
                        </a:rPr>
                        <a:t>Reasons for Variance	</a:t>
                      </a:r>
                      <a:endParaRPr lang="en-US" sz="1800" b="1" kern="1200" dirty="0">
                        <a:solidFill>
                          <a:schemeClr val="lt1"/>
                        </a:solidFill>
                        <a:latin typeface="+mn-lt"/>
                        <a:ea typeface="+mn-ea"/>
                        <a:cs typeface="Calibri" panose="020F0502020204030204" pitchFamily="34" charset="0"/>
                      </a:endParaRPr>
                    </a:p>
                  </a:txBody>
                  <a:tcPr marL="6350" marR="6350" marT="6350" marB="0" anchor="ctr">
                    <a:solidFill>
                      <a:schemeClr val="accent1"/>
                    </a:solidFill>
                  </a:tcPr>
                </a:tc>
                <a:extLst>
                  <a:ext uri="{0D108BD9-81ED-4DB2-BD59-A6C34878D82A}">
                    <a16:rowId xmlns:a16="http://schemas.microsoft.com/office/drawing/2014/main" val="2148929794"/>
                  </a:ext>
                </a:extLst>
              </a:tr>
              <a:tr h="905132">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10</a:t>
                      </a:r>
                      <a:r>
                        <a:rPr lang="en-US" sz="1400" b="1" i="0" u="none" strike="noStrike" dirty="0">
                          <a:solidFill>
                            <a:srgbClr val="000000"/>
                          </a:solidFill>
                          <a:effectLst/>
                          <a:latin typeface="+mn-lt"/>
                        </a:rPr>
                        <a:t>. Communication Material and Publications (CMP)</a:t>
                      </a:r>
                    </a:p>
                  </a:txBody>
                  <a:tcPr marL="0" marR="0" marT="0" marB="0"/>
                </a:tc>
                <a:tc>
                  <a:txBody>
                    <a:bodyPr/>
                    <a:lstStyle/>
                    <a:p>
                      <a:pPr algn="r" fontAlgn="ctr"/>
                      <a:r>
                        <a:rPr lang="en-US" sz="1400" b="1" i="0" u="none" strike="noStrike" dirty="0">
                          <a:solidFill>
                            <a:srgbClr val="000000"/>
                          </a:solidFill>
                          <a:effectLst/>
                          <a:latin typeface="+mn-lt"/>
                        </a:rPr>
                        <a:t>$17,819</a:t>
                      </a:r>
                    </a:p>
                  </a:txBody>
                  <a:tcPr marL="0" marR="0" marT="0" marB="0" anchor="ctr"/>
                </a:tc>
                <a:tc>
                  <a:txBody>
                    <a:bodyPr/>
                    <a:lstStyle/>
                    <a:p>
                      <a:pPr algn="r" fontAlgn="ctr"/>
                      <a:r>
                        <a:rPr lang="en-US" sz="1400" b="1" i="0" u="none" strike="noStrike" dirty="0">
                          <a:solidFill>
                            <a:srgbClr val="000000"/>
                          </a:solidFill>
                          <a:effectLst/>
                          <a:latin typeface="+mn-lt"/>
                        </a:rPr>
                        <a:t>$16,485</a:t>
                      </a:r>
                    </a:p>
                  </a:txBody>
                  <a:tcPr marL="0" marR="0" marT="0" marB="0" anchor="ctr"/>
                </a:tc>
                <a:tc>
                  <a:txBody>
                    <a:bodyPr/>
                    <a:lstStyle/>
                    <a:p>
                      <a:pPr algn="r" fontAlgn="ctr"/>
                      <a:r>
                        <a:rPr lang="en-US" sz="1400" b="1" i="0" u="none" strike="noStrike" dirty="0">
                          <a:solidFill>
                            <a:srgbClr val="000000"/>
                          </a:solidFill>
                          <a:effectLst/>
                          <a:latin typeface="+mn-lt"/>
                        </a:rPr>
                        <a:t>$1,334</a:t>
                      </a:r>
                    </a:p>
                  </a:txBody>
                  <a:tcPr marL="0" marR="0" marT="0" marB="0" anchor="ctr"/>
                </a:tc>
                <a:tc>
                  <a:txBody>
                    <a:bodyPr/>
                    <a:lstStyle/>
                    <a:p>
                      <a:pPr algn="r" fontAlgn="ctr"/>
                      <a:r>
                        <a:rPr lang="en-US" sz="1400" b="1" i="0" u="none" strike="noStrike" dirty="0">
                          <a:solidFill>
                            <a:srgbClr val="000000"/>
                          </a:solidFill>
                          <a:effectLst/>
                          <a:latin typeface="+mn-lt"/>
                        </a:rPr>
                        <a:t>92.5%</a:t>
                      </a:r>
                    </a:p>
                  </a:txBody>
                  <a:tcPr marL="0" marR="0" marT="0" marB="0" anchor="ctr"/>
                </a:tc>
                <a:tc>
                  <a:txBody>
                    <a:bodyPr/>
                    <a:lstStyle/>
                    <a:p>
                      <a:pPr algn="l" fontAlgn="ctr"/>
                      <a:r>
                        <a:rPr lang="en-US" sz="1400" b="1" i="0" u="none" strike="noStrike" dirty="0">
                          <a:solidFill>
                            <a:srgbClr val="000000"/>
                          </a:solidFill>
                          <a:effectLst/>
                          <a:latin typeface="+mn-lt"/>
                        </a:rPr>
                        <a:t>small </a:t>
                      </a:r>
                      <a:r>
                        <a:rPr lang="en-US" sz="1400" b="1" i="0" u="none" strike="noStrike" dirty="0" smtClean="0">
                          <a:solidFill>
                            <a:srgbClr val="000000"/>
                          </a:solidFill>
                          <a:effectLst/>
                          <a:latin typeface="+mn-lt"/>
                        </a:rPr>
                        <a:t>balance</a:t>
                      </a:r>
                    </a:p>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4140609697"/>
                  </a:ext>
                </a:extLst>
              </a:tr>
              <a:tr h="788276">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11</a:t>
                      </a:r>
                      <a:r>
                        <a:rPr lang="en-US" sz="1400" b="1" i="0" u="none" strike="noStrike" dirty="0">
                          <a:solidFill>
                            <a:srgbClr val="000000"/>
                          </a:solidFill>
                          <a:effectLst/>
                          <a:latin typeface="+mn-lt"/>
                        </a:rPr>
                        <a:t>. Indirect and Overhead Costs</a:t>
                      </a:r>
                    </a:p>
                  </a:txBody>
                  <a:tcPr marL="0" marR="0" marT="0" marB="0"/>
                </a:tc>
                <a:tc>
                  <a:txBody>
                    <a:bodyPr/>
                    <a:lstStyle/>
                    <a:p>
                      <a:pPr algn="r" fontAlgn="ctr"/>
                      <a:r>
                        <a:rPr lang="en-US" sz="1400" b="1" i="0" u="none" strike="noStrike" dirty="0">
                          <a:solidFill>
                            <a:srgbClr val="000000"/>
                          </a:solidFill>
                          <a:effectLst/>
                          <a:latin typeface="+mn-lt"/>
                        </a:rPr>
                        <a:t>$137,012</a:t>
                      </a:r>
                    </a:p>
                  </a:txBody>
                  <a:tcPr marL="0" marR="0" marT="0" marB="0" anchor="ctr"/>
                </a:tc>
                <a:tc>
                  <a:txBody>
                    <a:bodyPr/>
                    <a:lstStyle/>
                    <a:p>
                      <a:pPr algn="r" fontAlgn="ctr"/>
                      <a:r>
                        <a:rPr lang="en-US" sz="1400" b="1" i="0" u="none" strike="noStrike" dirty="0">
                          <a:solidFill>
                            <a:srgbClr val="000000"/>
                          </a:solidFill>
                          <a:effectLst/>
                          <a:latin typeface="+mn-lt"/>
                        </a:rPr>
                        <a:t>$121,137</a:t>
                      </a:r>
                    </a:p>
                  </a:txBody>
                  <a:tcPr marL="0" marR="0" marT="0" marB="0" anchor="ctr"/>
                </a:tc>
                <a:tc>
                  <a:txBody>
                    <a:bodyPr/>
                    <a:lstStyle/>
                    <a:p>
                      <a:pPr algn="r" fontAlgn="ctr"/>
                      <a:r>
                        <a:rPr lang="en-US" sz="1400" b="1" i="0" u="none" strike="noStrike" dirty="0">
                          <a:solidFill>
                            <a:srgbClr val="000000"/>
                          </a:solidFill>
                          <a:effectLst/>
                          <a:latin typeface="+mn-lt"/>
                        </a:rPr>
                        <a:t>$15,875</a:t>
                      </a:r>
                    </a:p>
                  </a:txBody>
                  <a:tcPr marL="0" marR="0" marT="0" marB="0" anchor="ctr"/>
                </a:tc>
                <a:tc>
                  <a:txBody>
                    <a:bodyPr/>
                    <a:lstStyle/>
                    <a:p>
                      <a:pPr algn="r" fontAlgn="ctr"/>
                      <a:r>
                        <a:rPr lang="en-US" sz="1400" b="1" i="0" u="none" strike="noStrike" dirty="0">
                          <a:solidFill>
                            <a:srgbClr val="000000"/>
                          </a:solidFill>
                          <a:effectLst/>
                          <a:latin typeface="+mn-lt"/>
                        </a:rPr>
                        <a:t>88.4%</a:t>
                      </a:r>
                    </a:p>
                  </a:txBody>
                  <a:tcPr marL="0" marR="0" marT="0" marB="0" anchor="ctr"/>
                </a:tc>
                <a:tc>
                  <a:txBody>
                    <a:bodyPr/>
                    <a:lstStyle/>
                    <a:p>
                      <a:pPr algn="l" fontAlgn="ctr"/>
                      <a:r>
                        <a:rPr lang="en-US" sz="1400" b="1" i="0" u="none" strike="noStrike" dirty="0">
                          <a:solidFill>
                            <a:srgbClr val="000000"/>
                          </a:solidFill>
                          <a:effectLst/>
                          <a:latin typeface="+mn-lt"/>
                        </a:rPr>
                        <a:t>Of the balance, $4.1k carry over for office administrative cost during grant closure period. That carried over amount includes $3.2k for PR and $0.9k for PSI office running costs.</a:t>
                      </a:r>
                    </a:p>
                  </a:txBody>
                  <a:tcPr marL="0" marR="0" marT="0" marB="0" anchor="ctr"/>
                </a:tc>
                <a:extLst>
                  <a:ext uri="{0D108BD9-81ED-4DB2-BD59-A6C34878D82A}">
                    <a16:rowId xmlns:a16="http://schemas.microsoft.com/office/drawing/2014/main" val="2067476982"/>
                  </a:ext>
                </a:extLst>
              </a:tr>
              <a:tr h="399393">
                <a:tc>
                  <a:txBody>
                    <a:bodyPr/>
                    <a:lstStyle/>
                    <a:p>
                      <a:pPr algn="l" fontAlgn="t"/>
                      <a:endParaRPr lang="en-US" sz="1400" b="1" i="0" u="none" strike="noStrike" dirty="0" smtClean="0">
                        <a:solidFill>
                          <a:srgbClr val="000000"/>
                        </a:solidFill>
                        <a:effectLst/>
                        <a:latin typeface="+mn-lt"/>
                      </a:endParaRPr>
                    </a:p>
                    <a:p>
                      <a:pPr algn="l" fontAlgn="t"/>
                      <a:r>
                        <a:rPr lang="en-US" sz="1400" b="1" i="0" u="none" strike="noStrike" dirty="0" smtClean="0">
                          <a:solidFill>
                            <a:srgbClr val="000000"/>
                          </a:solidFill>
                          <a:effectLst/>
                          <a:latin typeface="+mn-lt"/>
                        </a:rPr>
                        <a:t>12</a:t>
                      </a:r>
                      <a:r>
                        <a:rPr lang="en-US" sz="1400" b="1" i="0" u="none" strike="noStrike" dirty="0">
                          <a:solidFill>
                            <a:srgbClr val="000000"/>
                          </a:solidFill>
                          <a:effectLst/>
                          <a:latin typeface="+mn-lt"/>
                        </a:rPr>
                        <a:t>. Living support to client/ target population (LSCTP)</a:t>
                      </a:r>
                    </a:p>
                  </a:txBody>
                  <a:tcPr marL="0" marR="0" marT="0" marB="0"/>
                </a:tc>
                <a:tc>
                  <a:txBody>
                    <a:bodyPr/>
                    <a:lstStyle/>
                    <a:p>
                      <a:pPr algn="r" fontAlgn="ctr"/>
                      <a:r>
                        <a:rPr lang="en-US" sz="1400" b="1" i="0" u="none" strike="noStrike" dirty="0">
                          <a:solidFill>
                            <a:srgbClr val="000000"/>
                          </a:solidFill>
                          <a:effectLst/>
                          <a:latin typeface="+mn-lt"/>
                        </a:rPr>
                        <a:t>$121,205</a:t>
                      </a:r>
                    </a:p>
                  </a:txBody>
                  <a:tcPr marL="0" marR="0" marT="0" marB="0" anchor="ctr"/>
                </a:tc>
                <a:tc>
                  <a:txBody>
                    <a:bodyPr/>
                    <a:lstStyle/>
                    <a:p>
                      <a:pPr algn="r" fontAlgn="ctr"/>
                      <a:r>
                        <a:rPr lang="en-US" sz="1400" b="1" i="0" u="none" strike="noStrike" dirty="0">
                          <a:solidFill>
                            <a:srgbClr val="000000"/>
                          </a:solidFill>
                          <a:effectLst/>
                          <a:latin typeface="+mn-lt"/>
                        </a:rPr>
                        <a:t>$90,637</a:t>
                      </a:r>
                    </a:p>
                  </a:txBody>
                  <a:tcPr marL="0" marR="0" marT="0" marB="0" anchor="ctr"/>
                </a:tc>
                <a:tc>
                  <a:txBody>
                    <a:bodyPr/>
                    <a:lstStyle/>
                    <a:p>
                      <a:pPr algn="r" fontAlgn="ctr"/>
                      <a:r>
                        <a:rPr lang="en-US" sz="1400" b="1" i="0" u="none" strike="noStrike" dirty="0">
                          <a:solidFill>
                            <a:srgbClr val="000000"/>
                          </a:solidFill>
                          <a:effectLst/>
                          <a:latin typeface="+mn-lt"/>
                        </a:rPr>
                        <a:t>$30,568</a:t>
                      </a:r>
                    </a:p>
                  </a:txBody>
                  <a:tcPr marL="0" marR="0" marT="0" marB="0" anchor="ctr"/>
                </a:tc>
                <a:tc>
                  <a:txBody>
                    <a:bodyPr/>
                    <a:lstStyle/>
                    <a:p>
                      <a:pPr algn="r" fontAlgn="ctr"/>
                      <a:r>
                        <a:rPr lang="en-US" sz="1400" b="1" i="0" u="none" strike="noStrike" dirty="0">
                          <a:solidFill>
                            <a:srgbClr val="000000"/>
                          </a:solidFill>
                          <a:effectLst/>
                          <a:latin typeface="+mn-lt"/>
                        </a:rPr>
                        <a:t>74.8%</a:t>
                      </a:r>
                    </a:p>
                  </a:txBody>
                  <a:tcPr marL="0" marR="0" marT="0" marB="0" anchor="ctr"/>
                </a:tc>
                <a:tc>
                  <a:txBody>
                    <a:bodyPr/>
                    <a:lstStyle/>
                    <a:p>
                      <a:pPr algn="l" fontAlgn="ctr"/>
                      <a:r>
                        <a:rPr lang="en-US" sz="1400" b="1" i="0" u="none" strike="noStrike" dirty="0">
                          <a:solidFill>
                            <a:srgbClr val="000000"/>
                          </a:solidFill>
                          <a:effectLst/>
                          <a:latin typeface="+mn-lt"/>
                        </a:rPr>
                        <a:t>The balance is mainly due to the lower MDR TB cases comparing to the initial targeted numbers were found during implementation period. Of the balance, $27.1k relates to underspending of MDR TB patient living supports. </a:t>
                      </a:r>
                    </a:p>
                  </a:txBody>
                  <a:tcPr marL="0" marR="0" marT="0" marB="0" anchor="ctr"/>
                </a:tc>
                <a:extLst>
                  <a:ext uri="{0D108BD9-81ED-4DB2-BD59-A6C34878D82A}">
                    <a16:rowId xmlns:a16="http://schemas.microsoft.com/office/drawing/2014/main" val="3375751536"/>
                  </a:ext>
                </a:extLst>
              </a:tr>
              <a:tr h="399393">
                <a:tc>
                  <a:txBody>
                    <a:bodyPr/>
                    <a:lstStyle/>
                    <a:p>
                      <a:pPr algn="l" fontAlgn="t"/>
                      <a:r>
                        <a:rPr lang="en-US" sz="1400" b="1" i="0" u="none" strike="noStrike" dirty="0">
                          <a:solidFill>
                            <a:srgbClr val="000000"/>
                          </a:solidFill>
                          <a:effectLst/>
                          <a:latin typeface="+mn-lt"/>
                        </a:rPr>
                        <a:t>13. Payment for Results</a:t>
                      </a:r>
                    </a:p>
                  </a:txBody>
                  <a:tcPr marL="0" marR="0" marT="0" marB="0"/>
                </a:tc>
                <a:tc>
                  <a:txBody>
                    <a:bodyPr/>
                    <a:lstStyle/>
                    <a:p>
                      <a:pPr algn="r" fontAlgn="ctr"/>
                      <a:r>
                        <a:rPr lang="en-US" sz="1400" b="1" i="0" u="none" strike="noStrike" dirty="0">
                          <a:solidFill>
                            <a:srgbClr val="000000"/>
                          </a:solidFill>
                          <a:effectLst/>
                          <a:latin typeface="+mn-lt"/>
                        </a:rPr>
                        <a:t>$125,585</a:t>
                      </a:r>
                    </a:p>
                  </a:txBody>
                  <a:tcPr marL="0" marR="0" marT="0" marB="0" anchor="ctr"/>
                </a:tc>
                <a:tc>
                  <a:txBody>
                    <a:bodyPr/>
                    <a:lstStyle/>
                    <a:p>
                      <a:pPr algn="r" fontAlgn="ctr"/>
                      <a:r>
                        <a:rPr lang="en-US" sz="1400" b="1" i="0" u="none" strike="noStrike" dirty="0">
                          <a:solidFill>
                            <a:srgbClr val="000000"/>
                          </a:solidFill>
                          <a:effectLst/>
                          <a:latin typeface="+mn-lt"/>
                        </a:rPr>
                        <a:t>$127,579</a:t>
                      </a:r>
                    </a:p>
                  </a:txBody>
                  <a:tcPr marL="0" marR="0" marT="0" marB="0" anchor="ctr"/>
                </a:tc>
                <a:tc>
                  <a:txBody>
                    <a:bodyPr/>
                    <a:lstStyle/>
                    <a:p>
                      <a:pPr algn="r" fontAlgn="ctr"/>
                      <a:r>
                        <a:rPr lang="en-US" sz="1400" b="1" i="0" u="none" strike="noStrike" dirty="0">
                          <a:solidFill>
                            <a:srgbClr val="000000"/>
                          </a:solidFill>
                          <a:effectLst/>
                          <a:latin typeface="+mn-lt"/>
                        </a:rPr>
                        <a:t>-$1,995</a:t>
                      </a:r>
                    </a:p>
                  </a:txBody>
                  <a:tcPr marL="0" marR="0" marT="0" marB="0" anchor="ctr"/>
                </a:tc>
                <a:tc>
                  <a:txBody>
                    <a:bodyPr/>
                    <a:lstStyle/>
                    <a:p>
                      <a:pPr algn="r" fontAlgn="ctr"/>
                      <a:r>
                        <a:rPr lang="en-US" sz="1400" b="1" i="0" u="none" strike="noStrike" dirty="0">
                          <a:solidFill>
                            <a:srgbClr val="000000"/>
                          </a:solidFill>
                          <a:effectLst/>
                          <a:latin typeface="+mn-lt"/>
                        </a:rPr>
                        <a:t>101.6%</a:t>
                      </a:r>
                    </a:p>
                  </a:txBody>
                  <a:tcPr marL="0" marR="0" marT="0" marB="0" anchor="ctr"/>
                </a:tc>
                <a:tc>
                  <a:txBody>
                    <a:bodyPr/>
                    <a:lstStyle/>
                    <a:p>
                      <a:pPr algn="l" fontAlgn="ctr"/>
                      <a:r>
                        <a:rPr lang="en-US" sz="1400" b="1" i="0" u="none" strike="noStrike" dirty="0">
                          <a:solidFill>
                            <a:srgbClr val="000000"/>
                          </a:solidFill>
                          <a:effectLst/>
                          <a:latin typeface="+mn-lt"/>
                        </a:rPr>
                        <a:t>Fully completed</a:t>
                      </a:r>
                    </a:p>
                  </a:txBody>
                  <a:tcPr marL="0" marR="0" marT="0" marB="0" anchor="ctr"/>
                </a:tc>
                <a:extLst>
                  <a:ext uri="{0D108BD9-81ED-4DB2-BD59-A6C34878D82A}">
                    <a16:rowId xmlns:a16="http://schemas.microsoft.com/office/drawing/2014/main" val="3861914093"/>
                  </a:ext>
                </a:extLst>
              </a:tr>
              <a:tr h="87236">
                <a:tc>
                  <a:txBody>
                    <a:bodyPr/>
                    <a:lstStyle/>
                    <a:p>
                      <a:pPr algn="l" fontAlgn="t"/>
                      <a:endParaRPr lang="en-US" sz="1400" b="1" i="0" u="none" strike="noStrike" dirty="0">
                        <a:solidFill>
                          <a:srgbClr val="000000"/>
                        </a:solidFill>
                        <a:effectLst/>
                        <a:latin typeface="+mn-lt"/>
                      </a:endParaRPr>
                    </a:p>
                  </a:txBody>
                  <a:tcPr marL="0" marR="0" marT="0" marB="0">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r" fontAlgn="ctr"/>
                      <a:endParaRPr lang="en-US" sz="1400" b="1" i="0" u="none" strike="noStrike" dirty="0">
                        <a:solidFill>
                          <a:srgbClr val="000000"/>
                        </a:solidFill>
                        <a:effectLst/>
                        <a:latin typeface="+mn-lt"/>
                      </a:endParaRPr>
                    </a:p>
                  </a:txBody>
                  <a:tcPr marL="0" marR="0" marT="0" marB="0" anchor="ctr">
                    <a:solidFill>
                      <a:srgbClr val="92D050"/>
                    </a:solidFill>
                  </a:tcPr>
                </a:tc>
                <a:tc>
                  <a:txBody>
                    <a:bodyPr/>
                    <a:lstStyle/>
                    <a:p>
                      <a:pPr algn="l" fontAlgn="ctr"/>
                      <a:endParaRPr lang="en-US" sz="1400" b="1" i="0" u="none" strike="noStrike" dirty="0">
                        <a:solidFill>
                          <a:srgbClr val="000000"/>
                        </a:solidFill>
                        <a:effectLst/>
                        <a:latin typeface="+mn-lt"/>
                      </a:endParaRPr>
                    </a:p>
                  </a:txBody>
                  <a:tcPr marL="0" marR="0" marT="0" marB="0" anchor="ctr">
                    <a:solidFill>
                      <a:srgbClr val="92D050"/>
                    </a:solidFill>
                  </a:tcPr>
                </a:tc>
                <a:extLst>
                  <a:ext uri="{0D108BD9-81ED-4DB2-BD59-A6C34878D82A}">
                    <a16:rowId xmlns:a16="http://schemas.microsoft.com/office/drawing/2014/main" val="3902732850"/>
                  </a:ext>
                </a:extLst>
              </a:tr>
              <a:tr h="399393">
                <a:tc>
                  <a:txBody>
                    <a:bodyPr/>
                    <a:lstStyle/>
                    <a:p>
                      <a:pPr algn="l" fontAlgn="t"/>
                      <a:r>
                        <a:rPr lang="en-US" sz="1400" b="1" i="0" u="none" strike="noStrike" dirty="0" smtClean="0">
                          <a:solidFill>
                            <a:srgbClr val="000000"/>
                          </a:solidFill>
                          <a:effectLst/>
                          <a:latin typeface="+mn-lt"/>
                        </a:rPr>
                        <a:t>Grand </a:t>
                      </a:r>
                      <a:r>
                        <a:rPr lang="en-US" sz="1400" b="1" i="0" u="none" strike="noStrike" dirty="0">
                          <a:solidFill>
                            <a:srgbClr val="000000"/>
                          </a:solidFill>
                          <a:effectLst/>
                          <a:latin typeface="+mn-lt"/>
                        </a:rPr>
                        <a:t>Total</a:t>
                      </a:r>
                    </a:p>
                  </a:txBody>
                  <a:tcPr marL="0" marR="0" marT="0" marB="0"/>
                </a:tc>
                <a:tc>
                  <a:txBody>
                    <a:bodyPr/>
                    <a:lstStyle/>
                    <a:p>
                      <a:pPr algn="r" fontAlgn="ctr"/>
                      <a:r>
                        <a:rPr lang="en-US" sz="1400" b="1" i="0" u="none" strike="noStrike" dirty="0">
                          <a:solidFill>
                            <a:srgbClr val="000000"/>
                          </a:solidFill>
                          <a:effectLst/>
                          <a:latin typeface="+mn-lt"/>
                        </a:rPr>
                        <a:t>$3,879,168</a:t>
                      </a:r>
                    </a:p>
                  </a:txBody>
                  <a:tcPr marL="0" marR="0" marT="0" marB="0" anchor="ctr"/>
                </a:tc>
                <a:tc>
                  <a:txBody>
                    <a:bodyPr/>
                    <a:lstStyle/>
                    <a:p>
                      <a:pPr algn="r" fontAlgn="ctr"/>
                      <a:r>
                        <a:rPr lang="en-US" sz="1400" b="1" i="0" u="none" strike="noStrike" dirty="0">
                          <a:solidFill>
                            <a:srgbClr val="000000"/>
                          </a:solidFill>
                          <a:effectLst/>
                          <a:latin typeface="+mn-lt"/>
                        </a:rPr>
                        <a:t>$3,195,863</a:t>
                      </a:r>
                    </a:p>
                  </a:txBody>
                  <a:tcPr marL="0" marR="0" marT="0" marB="0" anchor="ctr"/>
                </a:tc>
                <a:tc>
                  <a:txBody>
                    <a:bodyPr/>
                    <a:lstStyle/>
                    <a:p>
                      <a:pPr algn="r" fontAlgn="ctr"/>
                      <a:r>
                        <a:rPr lang="en-US" sz="1400" b="1" i="0" u="none" strike="noStrike" dirty="0">
                          <a:solidFill>
                            <a:srgbClr val="000000"/>
                          </a:solidFill>
                          <a:effectLst/>
                          <a:latin typeface="+mn-lt"/>
                        </a:rPr>
                        <a:t>$683,304</a:t>
                      </a:r>
                    </a:p>
                  </a:txBody>
                  <a:tcPr marL="0" marR="0" marT="0" marB="0" anchor="ctr"/>
                </a:tc>
                <a:tc>
                  <a:txBody>
                    <a:bodyPr/>
                    <a:lstStyle/>
                    <a:p>
                      <a:pPr algn="r" fontAlgn="ctr"/>
                      <a:r>
                        <a:rPr lang="en-US" sz="1400" b="1" i="0" u="none" strike="noStrike" dirty="0">
                          <a:solidFill>
                            <a:srgbClr val="000000"/>
                          </a:solidFill>
                          <a:effectLst/>
                          <a:latin typeface="+mn-lt"/>
                        </a:rPr>
                        <a:t>82.4%</a:t>
                      </a:r>
                    </a:p>
                  </a:txBody>
                  <a:tcPr marL="0" marR="0" marT="0" marB="0" anchor="ctr"/>
                </a:tc>
                <a:tc>
                  <a:txBody>
                    <a:bodyPr/>
                    <a:lstStyle/>
                    <a:p>
                      <a:pPr algn="l" fontAlgn="ctr"/>
                      <a:endParaRPr lang="en-US" sz="1400" b="1"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2436279233"/>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9</a:t>
            </a:fld>
            <a:endParaRPr lang="en-US" dirty="0"/>
          </a:p>
        </p:txBody>
      </p:sp>
    </p:spTree>
    <p:extLst>
      <p:ext uri="{BB962C8B-B14F-4D97-AF65-F5344CB8AC3E}">
        <p14:creationId xmlns:p14="http://schemas.microsoft.com/office/powerpoint/2010/main" val="4234427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10072</TotalTime>
  <Words>4427</Words>
  <Application>Microsoft Office PowerPoint</Application>
  <PresentationFormat>Widescreen</PresentationFormat>
  <Paragraphs>850</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Arial</vt:lpstr>
      <vt:lpstr>Calibri</vt:lpstr>
      <vt:lpstr>Century Gothic</vt:lpstr>
      <vt:lpstr>DokChampa</vt:lpstr>
      <vt:lpstr>Georgia</vt:lpstr>
      <vt:lpstr>Gill Sans MT</vt:lpstr>
      <vt:lpstr>Times New Roman</vt:lpstr>
      <vt:lpstr>Wingdings 3</vt:lpstr>
      <vt:lpstr>Wisp</vt:lpstr>
      <vt:lpstr>   CCM Meeting 6 April 2021  PMU UPDATE:  PU 2020 Report for TB Country Grants ( 2018-2020)    </vt:lpstr>
      <vt:lpstr>TB Case Notification and Treatment Success</vt:lpstr>
      <vt:lpstr>MDR TB Notification and 2nd Line Treatment</vt:lpstr>
      <vt:lpstr>TB/HIV Cases Receive ART</vt:lpstr>
      <vt:lpstr>Budget vs Expenditure for the Reporting Period Jan-Dec 2020_ By Cost grouping (1)</vt:lpstr>
      <vt:lpstr>Budget vs Expenditure for the Reporting Period Jan-Dec 2020_ By Cost grouping (2)</vt:lpstr>
      <vt:lpstr>Budget vs Expenditure for the Reporting Period Jan-Dec 2020_ By Cost grouping (3)</vt:lpstr>
      <vt:lpstr>Budget vs Expenditure for the Reporting Period Jan-Dec 2020_ By Cost grouping (4)</vt:lpstr>
      <vt:lpstr>Budget vs Expenditure for the Reporting Period Jan-Dec 2020_ By Cost grouping (5)</vt:lpstr>
      <vt:lpstr>Budget vs Expenditure for the Reporting Period Jan-Dec 2020_ By Module intervention (1)</vt:lpstr>
      <vt:lpstr>Budget vs Expenditure for the Reporting Period Jan-Dec 2020_ By Module intervention (2)</vt:lpstr>
      <vt:lpstr>Budget vs Expenditure for the Reporting Period Jan-Dec 2020_ By Module intervention (3)</vt:lpstr>
      <vt:lpstr>Budget vs Expenditure for the Reporting Period Jan-Dec 2020_ By Module intervention (4)</vt:lpstr>
      <vt:lpstr>Budget vs Expenditure for the Reporting Period Jan-Dec 2020_ By Module intervention (5)</vt:lpstr>
      <vt:lpstr>Budget vs Expenditure for the Reporting Period Jan-Dec 2020_ By Module intervention (6)</vt:lpstr>
      <vt:lpstr>Budget vs Expenditure for the Reporting Period Jan-Dec 2020_ By Module intervention (6)</vt:lpstr>
      <vt:lpstr>Budget vs Expenditure for the Reporting Period Jan-Dec 2020_ By Implementing Entity (1)</vt:lpstr>
      <vt:lpstr>Budget vs Expenditure for the Reporting Period Jan-Dec 2020_ By Implementing Entity (2)</vt:lpstr>
      <vt:lpstr>Budget vs Expenditure for the Reporting Period Jan-Dec 2020_ By Implementing Entity (3)</vt:lpstr>
      <vt:lpstr>Budget vs Expenditure for the Reporting Period Jan-Dec 2020_ By Implementing Entity (4)</vt:lpstr>
      <vt:lpstr>Budget vs Expenditure for the Reporting Period Jan-Dec 2020_ By Implementing Entity (5)</vt:lpstr>
      <vt:lpstr>Budget vs Expenditure for the cumulative Period 1Jan 2018-31 Dec 2020_ By Cost grouping (1)</vt:lpstr>
      <vt:lpstr>Budget vs Expenditure for the cumulative Period 1Jan 2018-31 Dec 2020_ By Cost grouping (2)</vt:lpstr>
      <vt:lpstr>Budget vs Expenditure for the Cumulative Period 1 Jan 2018- 31 Dec 2020_ By Module intervention (1)</vt:lpstr>
      <vt:lpstr>Budget vs Expenditure for the Cumulative Period 1 Jan 2018- 31 Dec 2020_ By Module intervention (2)</vt:lpstr>
      <vt:lpstr>Budget vs Expenditure for the Cumulative Period 1 Jan 2018- 31 Dec 2020_ By Module intervention (3)</vt:lpstr>
      <vt:lpstr>Budget vs Expenditure for the Cumulative Period 1 Jan 2018- 31 Dec 2020_ By Module intervention (4)</vt:lpstr>
      <vt:lpstr>Budget vs Expenditure for the Cumulative Period 1 Jan 2018- 31 Dec 2020_ By Implementing Entity (1)</vt:lpstr>
      <vt:lpstr>Budget vs Expenditure for the Cumulative Period 1 Jan 2018- 31 Dec 2020_ By Implementing Entity (2)</vt:lpstr>
      <vt:lpstr>Government Co-financing committed and expended overview (in USD) 2018-2020</vt:lpstr>
      <vt:lpstr>LAO PDR GF Disease Grant Risk Management_ update 2020</vt:lpstr>
      <vt:lpstr>LAO PDR GF Disease Grant Risk Management_ update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Alireza Tajlili</dc:creator>
  <cp:lastModifiedBy>Chanmy</cp:lastModifiedBy>
  <cp:revision>509</cp:revision>
  <dcterms:created xsi:type="dcterms:W3CDTF">2018-11-20T02:26:52Z</dcterms:created>
  <dcterms:modified xsi:type="dcterms:W3CDTF">2021-04-05T02:52:20Z</dcterms:modified>
</cp:coreProperties>
</file>