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147469361" r:id="rId3"/>
    <p:sldId id="2147469360" r:id="rId4"/>
    <p:sldId id="2147469367" r:id="rId5"/>
    <p:sldId id="274" r:id="rId6"/>
    <p:sldId id="706" r:id="rId7"/>
    <p:sldId id="2147469359" r:id="rId8"/>
    <p:sldId id="2183" r:id="rId9"/>
    <p:sldId id="276" r:id="rId10"/>
    <p:sldId id="278" r:id="rId11"/>
    <p:sldId id="280" r:id="rId12"/>
    <p:sldId id="281" r:id="rId13"/>
    <p:sldId id="282" r:id="rId14"/>
    <p:sldId id="275" r:id="rId15"/>
    <p:sldId id="2147469364" r:id="rId16"/>
    <p:sldId id="707" r:id="rId17"/>
    <p:sldId id="708" r:id="rId18"/>
    <p:sldId id="709" r:id="rId19"/>
    <p:sldId id="710" r:id="rId20"/>
    <p:sldId id="711" r:id="rId21"/>
    <p:sldId id="283" r:id="rId22"/>
    <p:sldId id="2147469357" r:id="rId23"/>
    <p:sldId id="2147469363" r:id="rId24"/>
    <p:sldId id="3292" r:id="rId25"/>
    <p:sldId id="2147469368" r:id="rId26"/>
    <p:sldId id="2147469365" r:id="rId27"/>
    <p:sldId id="2147469366" r:id="rId28"/>
    <p:sldId id="260" r:id="rId29"/>
    <p:sldId id="3659" r:id="rId30"/>
    <p:sldId id="322" r:id="rId31"/>
  </p:sldIdLst>
  <p:sldSz cx="12192000" cy="6858000"/>
  <p:notesSz cx="7099300" cy="9385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D5EA"/>
    <a:srgbClr val="002060"/>
    <a:srgbClr val="FFFFFF"/>
    <a:srgbClr val="2F49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66" autoAdjust="0"/>
    <p:restoredTop sz="93333" autoAdjust="0"/>
  </p:normalViewPr>
  <p:slideViewPr>
    <p:cSldViewPr snapToGrid="0">
      <p:cViewPr>
        <p:scale>
          <a:sx n="81" d="100"/>
          <a:sy n="81" d="100"/>
        </p:scale>
        <p:origin x="208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4708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4708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0262F4-D211-4A5B-9FA5-BBE4759FAAE7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3425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516676"/>
            <a:ext cx="5679440" cy="36954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C773B-FEE6-4CEF-838D-68398E8C5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147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1A4EE-ED57-8746-9801-6BCDEF702D6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189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C773B-FEE6-4CEF-838D-68398E8C557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205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E81324-6339-4428-B910-8296A990F9E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894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1A4EE-ED57-8746-9801-6BCDEF702D6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880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E81324-6339-4428-B910-8296A990F9E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009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E81324-6339-4428-B910-8296A990F9E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271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E81324-6339-4428-B910-8296A990F9E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3533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E81324-6339-4428-B910-8296A990F9E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3513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E81324-6339-4428-B910-8296A990F9E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8311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C773B-FEE6-4CEF-838D-68398E8C557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343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7CA32-86B5-93C9-4139-DD98C67C1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03BA86-2656-EA57-E8CC-61E21EBF95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C263D2-9FA2-875C-96B3-EFC09317B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D9369-75D2-4822-A815-B8DE6C8DDDDC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427536-CD2A-ABE8-843A-2AA34D688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47E2CD-8BE0-96B5-D051-2C2996698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1755-D4E4-4CDB-B1F6-FB89FB8E2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75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7EDC3-CF37-D653-830C-194A9B5F4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D06D10-57CC-F5F5-D17C-F1DC64835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7D2893-21D5-2664-3F81-E197EFDF1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D9369-75D2-4822-A815-B8DE6C8DDDDC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5FB59E-7D20-7990-019A-ABD2BE6F4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0266F5-A75B-BE2E-5D40-E75C3E6D9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1755-D4E4-4CDB-B1F6-FB89FB8E2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686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827CDA-73E4-4885-0B99-DBF6E440CE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684CA2-161A-434E-182C-9FD4BC11EF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0B094-54BA-EBAF-0548-F94984435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D9369-75D2-4822-A815-B8DE6C8DDDDC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EEAE8-2235-E213-5CAD-5167A8B76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40F411-9B72-B3C7-69CD-A76DC4917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1755-D4E4-4CDB-B1F6-FB89FB8E2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25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31AF3-5EA6-83AB-BF30-2FE50DBBA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AC1AEF-9E5F-6CC4-BEE7-C124267F58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F48B0F-7F0C-0B39-5724-2DC52102E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D9369-75D2-4822-A815-B8DE6C8DDDDC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A8AC3-D64C-3285-6611-F37A9BAEF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BC6BFB-4E03-4952-E1A9-B3AF95A1A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1755-D4E4-4CDB-B1F6-FB89FB8E2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027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CF5FB-87AF-D90B-2B6B-0725C93DE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F51FB5-58AF-9ACC-F155-0524E5A95B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08F0AD-A49F-E61F-6EA5-4895832B4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D9369-75D2-4822-A815-B8DE6C8DDDDC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5FD1FF-00FF-0F3D-BD78-90D133B62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E84C51-D732-49DF-8386-97F3D789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1755-D4E4-4CDB-B1F6-FB89FB8E2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892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860E1-36D9-C91E-4F0F-CB20B2DBA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BA6F83-B435-280C-25A3-19E5E54959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6C34F0-2139-C201-03CA-E1BB863DF0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A4D8FF-6C59-77E2-1071-BA9EB3616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D9369-75D2-4822-A815-B8DE6C8DDDDC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45971C-74A6-B9D6-5935-4762AAFEC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C7F046-F50C-C3AC-EFC1-6F787B8D0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1755-D4E4-4CDB-B1F6-FB89FB8E2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86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EE09A-5D85-148E-987B-0ACA90F84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A868EF-E2F1-E333-CD46-555C2CED3D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41A9C6-BF9C-034C-140D-7EE38D5FB5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F1B351-276D-7C9D-640A-FB27267B22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340556-1B2F-0CF8-406A-88521F600A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1528B2-1A4D-2FBE-8A67-64B0B76E1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D9369-75D2-4822-A815-B8DE6C8DDDDC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0412BF-1356-53DC-E473-A627C173B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9FEFE4-A61B-3A56-D461-B75E01FDE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1755-D4E4-4CDB-B1F6-FB89FB8E2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734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38C05-EDF7-9752-9C76-2E501A49C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2808E0-FA10-A4F7-3FAB-877D67211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D9369-75D2-4822-A815-B8DE6C8DDDDC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6933C5-F8F9-47AF-92F0-FD9426E82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A441D2-93F7-D83E-317E-98FAF6B57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1755-D4E4-4CDB-B1F6-FB89FB8E2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785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F873B2-D478-1B22-CC29-523C7596F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D9369-75D2-4822-A815-B8DE6C8DDDDC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BDB68B-8A9F-88C3-16DC-EAC795BDD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9F04CA-791A-3F91-C9BD-40D7FA611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1755-D4E4-4CDB-B1F6-FB89FB8E2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18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0AB4F-C0A9-D59D-0756-9AB18E51C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3BF412-7042-7CCB-BF47-8FA1E481C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8E40F1-330A-23EB-C794-83320E71AD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F176E9-DCC6-E344-83A0-EEDF5EB2A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D9369-75D2-4822-A815-B8DE6C8DDDDC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41D683-2D3F-BC17-4958-EC3A78E50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B725A1-EC1B-610F-C72F-CCC2D55AA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1755-D4E4-4CDB-B1F6-FB89FB8E2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800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14217-8B03-0BA3-1F19-83CA47C81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03E9BB-8567-2887-0B24-0FF1DBF05C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A325A5-D5D9-8A20-854C-21F3ED1F18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19C328-AB85-CAA5-8CCE-8102572D9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D9369-75D2-4822-A815-B8DE6C8DDDDC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7AB46E-C47B-2916-1EDB-188FB986C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CD53E7-9729-E1BB-0B6E-9C8BD1B52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1755-D4E4-4CDB-B1F6-FB89FB8E2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457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A2CB7E-807D-DB91-969E-4BCE98BA5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86D1E8-6E81-92EB-04AE-D1D0D2A88C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4D77AA-1408-012E-5C18-88CF7E5171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ED9369-75D2-4822-A815-B8DE6C8DDDDC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2FF54D-7030-ECDE-8234-202EB494F6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EF35D4-17C8-953A-0ED1-7D81ED5AD4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91755-D4E4-4CDB-B1F6-FB89FB8E2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997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9B10F9-81C1-C60A-07C3-3C48FFF745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3929" y="977900"/>
            <a:ext cx="10972551" cy="2685676"/>
          </a:xfrm>
        </p:spPr>
        <p:txBody>
          <a:bodyPr anchor="ctr"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lo-LA" sz="4000" b="1" u="sng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Phetsarath OT" panose="02000500000000000001" pitchFamily="2" charset="2"/>
              </a:rPr>
              <a:t>ລາຍງານຄວາມຄືບໜ້າ</a:t>
            </a:r>
            <a:br>
              <a:rPr lang="lo-LA" sz="4000" b="1" u="sng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Phetsarath OT" panose="02000500000000000001" pitchFamily="2" charset="2"/>
              </a:rPr>
            </a:br>
            <a:r>
              <a:rPr lang="lo-LA" sz="4000" b="1" u="sng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Phetsarath OT" panose="02000500000000000001" pitchFamily="2" charset="2"/>
              </a:rPr>
              <a:t>ໃນການສະເໜີຂໍທຶນຊ່ວຍເຫຼືອຈາກກອງທຶນໂລກ</a:t>
            </a:r>
            <a:r>
              <a:rPr lang="en-US" sz="40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hetsarath OT" panose="02000500000000000000" pitchFamily="2" charset="0"/>
              </a:rPr>
              <a:t> </a:t>
            </a:r>
            <a:r>
              <a:rPr lang="lo-LA" sz="40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hetsarath OT" panose="02000500000000000000" pitchFamily="2" charset="0"/>
              </a:rPr>
              <a:t>ປີ </a:t>
            </a:r>
            <a:r>
              <a:rPr lang="en-US" sz="40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hetsarath OT" panose="02000500000000000000" pitchFamily="2" charset="0"/>
              </a:rPr>
              <a:t>2024 – 2026</a:t>
            </a:r>
            <a:br>
              <a:rPr lang="en-US" sz="40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hetsarath OT" panose="02000500000000000000" pitchFamily="2" charset="0"/>
              </a:rPr>
            </a:br>
            <a:r>
              <a:rPr lang="en-US" sz="40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hetsarath OT" panose="02000500000000000000" pitchFamily="2" charset="0"/>
              </a:rPr>
              <a:t>HANSA II</a:t>
            </a:r>
            <a:r>
              <a:rPr lang="lo-LA" sz="40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hetsarath OT" panose="02000500000000000000" pitchFamily="2" charset="0"/>
              </a:rPr>
              <a:t> </a:t>
            </a:r>
            <a:r>
              <a:rPr lang="en-US" sz="40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Phetsarath OT" panose="02000500000000000000" pitchFamily="2" charset="0"/>
              </a:rPr>
              <a:t>(PBC-6)</a:t>
            </a:r>
            <a:endParaRPr lang="en-US" sz="34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7C6092-772D-EF03-EF12-A5F5A60C19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marL="0" indent="0" algn="l">
              <a:buFont typeface="Arial" panose="020B0604020202020204" pitchFamily="34" charset="0"/>
              <a:buNone/>
            </a:pPr>
            <a:r>
              <a:rPr lang="lo-LA" sz="1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Phetsarath OT" panose="02000500000000020004" pitchFamily="2" charset="0"/>
              </a:rPr>
              <a:t>ດຣ ບົວທອງ ສີມະໂນວົງ, ຮອງຫົວໜ້າສູນຕ້ານເອດ ແລະ ພຕພ</a:t>
            </a:r>
          </a:p>
          <a:p>
            <a:pPr marL="0" indent="0" algn="l">
              <a:buFont typeface="Arial" panose="020B0604020202020204" pitchFamily="34" charset="0"/>
              <a:buNone/>
            </a:pPr>
            <a:r>
              <a:rPr lang="lo-LA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Phetsarath OT" panose="02000500000000020004" pitchFamily="2" charset="0"/>
              </a:rPr>
              <a:t>ຄັ້ງວັນທີ 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Phetsarath OT" panose="02000500000000020004" pitchFamily="2" charset="0"/>
              </a:rPr>
              <a:t>19</a:t>
            </a:r>
            <a:r>
              <a:rPr lang="lo-LA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Phetsarath OT" panose="02000500000000020004" pitchFamily="2" charset="0"/>
              </a:rPr>
              <a:t> ມີນາ 2024</a:t>
            </a:r>
            <a:endParaRPr lang="en-US" sz="1800" dirty="0">
              <a:latin typeface="+mj-lt"/>
            </a:endParaRPr>
          </a:p>
        </p:txBody>
      </p:sp>
      <p:pic>
        <p:nvPicPr>
          <p:cNvPr id="7" name="Picture 6" descr="Logo">
            <a:extLst>
              <a:ext uri="{FF2B5EF4-FFF2-40B4-BE49-F238E27FC236}">
                <a16:creationId xmlns:a16="http://schemas.microsoft.com/office/drawing/2014/main" id="{B13889E2-EAE8-A89A-08E0-56332ED6C9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0" r="3210" b="-1"/>
          <a:stretch/>
        </p:blipFill>
        <p:spPr>
          <a:xfrm>
            <a:off x="5680773" y="96596"/>
            <a:ext cx="1103697" cy="1103697"/>
          </a:xfrm>
          <a:custGeom>
            <a:avLst/>
            <a:gdLst/>
            <a:ahLst/>
            <a:cxnLst/>
            <a:rect l="l" t="t" r="r" b="b"/>
            <a:pathLst>
              <a:path w="5031136" h="5031136">
                <a:moveTo>
                  <a:pt x="2515568" y="0"/>
                </a:moveTo>
                <a:cubicBezTo>
                  <a:pt x="3904878" y="0"/>
                  <a:pt x="5031136" y="1126258"/>
                  <a:pt x="5031136" y="2515568"/>
                </a:cubicBezTo>
                <a:cubicBezTo>
                  <a:pt x="5031136" y="3904878"/>
                  <a:pt x="3904878" y="5031136"/>
                  <a:pt x="2515568" y="5031136"/>
                </a:cubicBezTo>
                <a:cubicBezTo>
                  <a:pt x="1126258" y="5031136"/>
                  <a:pt x="0" y="3904878"/>
                  <a:pt x="0" y="2515568"/>
                </a:cubicBezTo>
                <a:cubicBezTo>
                  <a:pt x="0" y="1126258"/>
                  <a:pt x="1126258" y="0"/>
                  <a:pt x="251556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65008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5360C8AC-543E-E515-6EA7-6E4006964D2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94308" y="1049136"/>
          <a:ext cx="11691499" cy="4318124"/>
        </p:xfrm>
        <a:graphic>
          <a:graphicData uri="http://schemas.openxmlformats.org/drawingml/2006/table">
            <a:tbl>
              <a:tblPr/>
              <a:tblGrid>
                <a:gridCol w="2517076">
                  <a:extLst>
                    <a:ext uri="{9D8B030D-6E8A-4147-A177-3AD203B41FA5}">
                      <a16:colId xmlns:a16="http://schemas.microsoft.com/office/drawing/2014/main" val="1156250875"/>
                    </a:ext>
                  </a:extLst>
                </a:gridCol>
                <a:gridCol w="950236">
                  <a:extLst>
                    <a:ext uri="{9D8B030D-6E8A-4147-A177-3AD203B41FA5}">
                      <a16:colId xmlns:a16="http://schemas.microsoft.com/office/drawing/2014/main" val="2085313499"/>
                    </a:ext>
                  </a:extLst>
                </a:gridCol>
                <a:gridCol w="950236">
                  <a:extLst>
                    <a:ext uri="{9D8B030D-6E8A-4147-A177-3AD203B41FA5}">
                      <a16:colId xmlns:a16="http://schemas.microsoft.com/office/drawing/2014/main" val="9033458"/>
                    </a:ext>
                  </a:extLst>
                </a:gridCol>
                <a:gridCol w="950236">
                  <a:extLst>
                    <a:ext uri="{9D8B030D-6E8A-4147-A177-3AD203B41FA5}">
                      <a16:colId xmlns:a16="http://schemas.microsoft.com/office/drawing/2014/main" val="417286748"/>
                    </a:ext>
                  </a:extLst>
                </a:gridCol>
                <a:gridCol w="950236">
                  <a:extLst>
                    <a:ext uri="{9D8B030D-6E8A-4147-A177-3AD203B41FA5}">
                      <a16:colId xmlns:a16="http://schemas.microsoft.com/office/drawing/2014/main" val="178431775"/>
                    </a:ext>
                  </a:extLst>
                </a:gridCol>
                <a:gridCol w="1092674">
                  <a:extLst>
                    <a:ext uri="{9D8B030D-6E8A-4147-A177-3AD203B41FA5}">
                      <a16:colId xmlns:a16="http://schemas.microsoft.com/office/drawing/2014/main" val="1734861300"/>
                    </a:ext>
                  </a:extLst>
                </a:gridCol>
                <a:gridCol w="856161">
                  <a:extLst>
                    <a:ext uri="{9D8B030D-6E8A-4147-A177-3AD203B41FA5}">
                      <a16:colId xmlns:a16="http://schemas.microsoft.com/office/drawing/2014/main" val="2756192415"/>
                    </a:ext>
                  </a:extLst>
                </a:gridCol>
                <a:gridCol w="856161">
                  <a:extLst>
                    <a:ext uri="{9D8B030D-6E8A-4147-A177-3AD203B41FA5}">
                      <a16:colId xmlns:a16="http://schemas.microsoft.com/office/drawing/2014/main" val="4097356327"/>
                    </a:ext>
                  </a:extLst>
                </a:gridCol>
                <a:gridCol w="856161">
                  <a:extLst>
                    <a:ext uri="{9D8B030D-6E8A-4147-A177-3AD203B41FA5}">
                      <a16:colId xmlns:a16="http://schemas.microsoft.com/office/drawing/2014/main" val="1556157136"/>
                    </a:ext>
                  </a:extLst>
                </a:gridCol>
                <a:gridCol w="856161">
                  <a:extLst>
                    <a:ext uri="{9D8B030D-6E8A-4147-A177-3AD203B41FA5}">
                      <a16:colId xmlns:a16="http://schemas.microsoft.com/office/drawing/2014/main" val="2287222735"/>
                    </a:ext>
                  </a:extLst>
                </a:gridCol>
                <a:gridCol w="856161">
                  <a:extLst>
                    <a:ext uri="{9D8B030D-6E8A-4147-A177-3AD203B41FA5}">
                      <a16:colId xmlns:a16="http://schemas.microsoft.com/office/drawing/2014/main" val="638001508"/>
                    </a:ext>
                  </a:extLst>
                </a:gridCol>
              </a:tblGrid>
              <a:tr h="501753"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Province</a:t>
                      </a:r>
                      <a:endParaRPr lang="en-US" sz="3200" b="0" i="0" u="none" strike="noStrike" dirty="0">
                        <a:effectLst/>
                        <a:latin typeface="+mj-lt"/>
                      </a:endParaRPr>
                    </a:p>
                  </a:txBody>
                  <a:tcPr marL="163986" marR="163986" marT="81993" marB="8199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Tested for HIV (MSM+TG)</a:t>
                      </a:r>
                      <a:endParaRPr lang="en-US" sz="3200" b="0" i="0" u="none" strike="noStrike" dirty="0">
                        <a:effectLst/>
                        <a:latin typeface="+mj-lt"/>
                      </a:endParaRPr>
                    </a:p>
                  </a:txBody>
                  <a:tcPr marL="163986" marR="163986" marT="81993" marB="8199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HIV Testing Coverage (MSM+TG)</a:t>
                      </a:r>
                      <a:endParaRPr lang="en-US" sz="3200" b="0" i="0" u="none" strike="noStrike" dirty="0">
                        <a:effectLst/>
                        <a:latin typeface="+mj-lt"/>
                      </a:endParaRPr>
                    </a:p>
                  </a:txBody>
                  <a:tcPr marL="163986" marR="163986" marT="81993" marB="8199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805679"/>
                  </a:ext>
                </a:extLst>
              </a:tr>
              <a:tr h="5296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Y0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2023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Y1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2024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Y2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2025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Y3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2026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Y4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2027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Y0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2023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Y1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2024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Y2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2025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Y3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2026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Y4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2027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22461"/>
                  </a:ext>
                </a:extLst>
              </a:tr>
              <a:tr h="6630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Luangprabang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988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1190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1481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2060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3351580"/>
                  </a:ext>
                </a:extLst>
              </a:tr>
              <a:tr h="5430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Xayabouli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1113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1274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8860827"/>
                  </a:ext>
                </a:extLst>
              </a:tr>
              <a:tr h="4973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Vientiane Province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1,134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1366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1701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2366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173324"/>
                  </a:ext>
                </a:extLst>
              </a:tr>
              <a:tr h="4973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Bolikhamsay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638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9541631"/>
                  </a:ext>
                </a:extLst>
              </a:tr>
              <a:tr h="4973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Khammouan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599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898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1091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1249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304304"/>
                  </a:ext>
                </a:extLst>
              </a:tr>
              <a:tr h="4973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HANSA PBC Target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3,681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4,435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5,521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6,708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7,679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48%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57%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820638"/>
                  </a:ext>
                </a:extLst>
              </a:tr>
            </a:tbl>
          </a:graphicData>
        </a:graphic>
      </p:graphicFrame>
      <p:sp>
        <p:nvSpPr>
          <p:cNvPr id="14" name="Title 1">
            <a:extLst>
              <a:ext uri="{FF2B5EF4-FFF2-40B4-BE49-F238E27FC236}">
                <a16:creationId xmlns:a16="http://schemas.microsoft.com/office/drawing/2014/main" id="{7D6736D5-27F1-3968-190E-011BDA739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349" y="1"/>
            <a:ext cx="11703424" cy="867266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ea typeface="Phetsarath OT" panose="02000500000000000001" pitchFamily="2" charset="2"/>
                <a:cs typeface="Phetsarath OT" panose="02000500000000000001" pitchFamily="2" charset="2"/>
              </a:rPr>
              <a:t>#</a:t>
            </a:r>
            <a:r>
              <a:rPr lang="lo-LA" sz="2400" b="1" dirty="0">
                <a:solidFill>
                  <a:schemeClr val="bg1"/>
                </a:solidFill>
                <a:ea typeface="Phetsarath OT" panose="02000500000000000001" pitchFamily="2" charset="2"/>
                <a:cs typeface="Phetsarath OT" panose="02000500000000000001" pitchFamily="2" charset="2"/>
              </a:rPr>
              <a:t>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Phetsarath OT" panose="02000500000000000001" pitchFamily="2" charset="2"/>
                <a:cs typeface="Phetsarath OT" panose="02000500000000000001" pitchFamily="2" charset="2"/>
              </a:rPr>
              <a:t>PBC 6.2 </a:t>
            </a:r>
            <a:r>
              <a:rPr lang="en-US" sz="2400" b="1" dirty="0">
                <a:solidFill>
                  <a:schemeClr val="bg1"/>
                </a:solidFill>
                <a:effectLst/>
              </a:rPr>
              <a:t>Percentage of men who have sex with men/transgender (MSM/TG) in the 5 target sites that have received an HIV test during the reporting period and know their results</a:t>
            </a:r>
            <a:r>
              <a:rPr lang="en-US" sz="2400" b="1" dirty="0">
                <a:solidFill>
                  <a:schemeClr val="bg1"/>
                </a:solidFill>
                <a:effectLst/>
                <a:ea typeface="Phetsarath OT" panose="02000500000000000001" pitchFamily="2" charset="2"/>
                <a:cs typeface="Phetsarath OT" panose="02000500000000000001" pitchFamily="2" charset="2"/>
              </a:rPr>
              <a:t>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Phetsarath OT" panose="02000500000000000001" pitchFamily="2" charset="2"/>
                <a:cs typeface="Phetsarath OT" panose="02000500000000000001" pitchFamily="2" charset="2"/>
              </a:rPr>
              <a:t> </a:t>
            </a:r>
            <a:endParaRPr lang="en-US" sz="2400" b="1" dirty="0">
              <a:solidFill>
                <a:schemeClr val="bg1"/>
              </a:solidFill>
              <a:ea typeface="Phetsarath OT" panose="02000500000000000001" pitchFamily="2" charset="2"/>
              <a:cs typeface="Phetsarath OT" panose="02000500000000000001" pitchFamily="2" charset="2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4359E4-632F-8D72-BC31-0CBBCB6EB2BD}"/>
              </a:ext>
            </a:extLst>
          </p:cNvPr>
          <p:cNvSpPr/>
          <p:nvPr/>
        </p:nvSpPr>
        <p:spPr>
          <a:xfrm>
            <a:off x="3881717" y="1490740"/>
            <a:ext cx="2653553" cy="3876520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Content Placeholder 6">
            <a:extLst>
              <a:ext uri="{FF2B5EF4-FFF2-40B4-BE49-F238E27FC236}">
                <a16:creationId xmlns:a16="http://schemas.microsoft.com/office/drawing/2014/main" id="{C33E4243-4FE4-4CE5-E404-B62FF28719F1}"/>
              </a:ext>
            </a:extLst>
          </p:cNvPr>
          <p:cNvGraphicFramePr>
            <a:graphicFrameLocks/>
          </p:cNvGraphicFramePr>
          <p:nvPr/>
        </p:nvGraphicFramePr>
        <p:xfrm>
          <a:off x="5981700" y="5484512"/>
          <a:ext cx="6004103" cy="1288044"/>
        </p:xfrm>
        <a:graphic>
          <a:graphicData uri="http://schemas.openxmlformats.org/drawingml/2006/table">
            <a:tbl>
              <a:tblPr/>
              <a:tblGrid>
                <a:gridCol w="659824">
                  <a:extLst>
                    <a:ext uri="{9D8B030D-6E8A-4147-A177-3AD203B41FA5}">
                      <a16:colId xmlns:a16="http://schemas.microsoft.com/office/drawing/2014/main" val="573276568"/>
                    </a:ext>
                  </a:extLst>
                </a:gridCol>
                <a:gridCol w="1090253">
                  <a:extLst>
                    <a:ext uri="{9D8B030D-6E8A-4147-A177-3AD203B41FA5}">
                      <a16:colId xmlns:a16="http://schemas.microsoft.com/office/drawing/2014/main" val="699874343"/>
                    </a:ext>
                  </a:extLst>
                </a:gridCol>
                <a:gridCol w="1090253">
                  <a:extLst>
                    <a:ext uri="{9D8B030D-6E8A-4147-A177-3AD203B41FA5}">
                      <a16:colId xmlns:a16="http://schemas.microsoft.com/office/drawing/2014/main" val="3922918327"/>
                    </a:ext>
                  </a:extLst>
                </a:gridCol>
                <a:gridCol w="1189774">
                  <a:extLst>
                    <a:ext uri="{9D8B030D-6E8A-4147-A177-3AD203B41FA5}">
                      <a16:colId xmlns:a16="http://schemas.microsoft.com/office/drawing/2014/main" val="423101977"/>
                    </a:ext>
                  </a:extLst>
                </a:gridCol>
                <a:gridCol w="1052933">
                  <a:extLst>
                    <a:ext uri="{9D8B030D-6E8A-4147-A177-3AD203B41FA5}">
                      <a16:colId xmlns:a16="http://schemas.microsoft.com/office/drawing/2014/main" val="2689157654"/>
                    </a:ext>
                  </a:extLst>
                </a:gridCol>
                <a:gridCol w="921066">
                  <a:extLst>
                    <a:ext uri="{9D8B030D-6E8A-4147-A177-3AD203B41FA5}">
                      <a16:colId xmlns:a16="http://schemas.microsoft.com/office/drawing/2014/main" val="1765347153"/>
                    </a:ext>
                  </a:extLst>
                </a:gridCol>
              </a:tblGrid>
              <a:tr h="311996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Org.</a:t>
                      </a:r>
                      <a:endParaRPr lang="en-US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Y1</a:t>
                      </a:r>
                      <a:endParaRPr lang="en-US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Y2</a:t>
                      </a:r>
                      <a:endParaRPr lang="en-US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Y3</a:t>
                      </a:r>
                      <a:endParaRPr lang="en-US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n-US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Cover</a:t>
                      </a:r>
                      <a:endParaRPr lang="en-US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4761502"/>
                  </a:ext>
                </a:extLst>
              </a:tr>
              <a:tr h="31199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CSO</a:t>
                      </a:r>
                      <a:endParaRPr lang="en-US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4,013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4,996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6,069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15,078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3763150"/>
                  </a:ext>
                </a:extLst>
              </a:tr>
              <a:tr h="31199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PCCA</a:t>
                      </a:r>
                      <a:endParaRPr lang="en-US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422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525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638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1,586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8855833"/>
                  </a:ext>
                </a:extLst>
              </a:tr>
              <a:tr h="311996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n-US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4,435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5,521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6,708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16,664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34169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6CA0469-B6ED-1DBB-69C9-EEBC1D6B109D}"/>
              </a:ext>
            </a:extLst>
          </p:cNvPr>
          <p:cNvSpPr txBox="1"/>
          <p:nvPr/>
        </p:nvSpPr>
        <p:spPr>
          <a:xfrm>
            <a:off x="267153" y="5533276"/>
            <a:ext cx="5661207" cy="1200329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dashDot"/>
          </a:ln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Numerator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= Number of MSM/TG in the targeted areas who have been tested for HIV during the reporting period and who know their results </a:t>
            </a:r>
          </a:p>
          <a:p>
            <a:endParaRPr lang="en-US" sz="16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en-US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Denominator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= Estimated number of MSM/TG in the targeted areas</a:t>
            </a:r>
            <a:endParaRPr lang="en-US" sz="14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E78217A-DC49-4C3E-1C5C-5777A5B8E708}"/>
              </a:ext>
            </a:extLst>
          </p:cNvPr>
          <p:cNvSpPr/>
          <p:nvPr/>
        </p:nvSpPr>
        <p:spPr>
          <a:xfrm>
            <a:off x="8583257" y="1490740"/>
            <a:ext cx="2653553" cy="3876520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921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5360C8AC-543E-E515-6EA7-6E4006964D2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94308" y="1049136"/>
          <a:ext cx="11691499" cy="2154403"/>
        </p:xfrm>
        <a:graphic>
          <a:graphicData uri="http://schemas.openxmlformats.org/drawingml/2006/table">
            <a:tbl>
              <a:tblPr/>
              <a:tblGrid>
                <a:gridCol w="2517076">
                  <a:extLst>
                    <a:ext uri="{9D8B030D-6E8A-4147-A177-3AD203B41FA5}">
                      <a16:colId xmlns:a16="http://schemas.microsoft.com/office/drawing/2014/main" val="1156250875"/>
                    </a:ext>
                  </a:extLst>
                </a:gridCol>
                <a:gridCol w="950236">
                  <a:extLst>
                    <a:ext uri="{9D8B030D-6E8A-4147-A177-3AD203B41FA5}">
                      <a16:colId xmlns:a16="http://schemas.microsoft.com/office/drawing/2014/main" val="2085313499"/>
                    </a:ext>
                  </a:extLst>
                </a:gridCol>
                <a:gridCol w="950236">
                  <a:extLst>
                    <a:ext uri="{9D8B030D-6E8A-4147-A177-3AD203B41FA5}">
                      <a16:colId xmlns:a16="http://schemas.microsoft.com/office/drawing/2014/main" val="9033458"/>
                    </a:ext>
                  </a:extLst>
                </a:gridCol>
                <a:gridCol w="950236">
                  <a:extLst>
                    <a:ext uri="{9D8B030D-6E8A-4147-A177-3AD203B41FA5}">
                      <a16:colId xmlns:a16="http://schemas.microsoft.com/office/drawing/2014/main" val="417286748"/>
                    </a:ext>
                  </a:extLst>
                </a:gridCol>
                <a:gridCol w="950236">
                  <a:extLst>
                    <a:ext uri="{9D8B030D-6E8A-4147-A177-3AD203B41FA5}">
                      <a16:colId xmlns:a16="http://schemas.microsoft.com/office/drawing/2014/main" val="178431775"/>
                    </a:ext>
                  </a:extLst>
                </a:gridCol>
                <a:gridCol w="1092674">
                  <a:extLst>
                    <a:ext uri="{9D8B030D-6E8A-4147-A177-3AD203B41FA5}">
                      <a16:colId xmlns:a16="http://schemas.microsoft.com/office/drawing/2014/main" val="1734861300"/>
                    </a:ext>
                  </a:extLst>
                </a:gridCol>
                <a:gridCol w="856161">
                  <a:extLst>
                    <a:ext uri="{9D8B030D-6E8A-4147-A177-3AD203B41FA5}">
                      <a16:colId xmlns:a16="http://schemas.microsoft.com/office/drawing/2014/main" val="2756192415"/>
                    </a:ext>
                  </a:extLst>
                </a:gridCol>
                <a:gridCol w="856161">
                  <a:extLst>
                    <a:ext uri="{9D8B030D-6E8A-4147-A177-3AD203B41FA5}">
                      <a16:colId xmlns:a16="http://schemas.microsoft.com/office/drawing/2014/main" val="4097356327"/>
                    </a:ext>
                  </a:extLst>
                </a:gridCol>
                <a:gridCol w="856161">
                  <a:extLst>
                    <a:ext uri="{9D8B030D-6E8A-4147-A177-3AD203B41FA5}">
                      <a16:colId xmlns:a16="http://schemas.microsoft.com/office/drawing/2014/main" val="1556157136"/>
                    </a:ext>
                  </a:extLst>
                </a:gridCol>
                <a:gridCol w="856161">
                  <a:extLst>
                    <a:ext uri="{9D8B030D-6E8A-4147-A177-3AD203B41FA5}">
                      <a16:colId xmlns:a16="http://schemas.microsoft.com/office/drawing/2014/main" val="2287222735"/>
                    </a:ext>
                  </a:extLst>
                </a:gridCol>
                <a:gridCol w="856161">
                  <a:extLst>
                    <a:ext uri="{9D8B030D-6E8A-4147-A177-3AD203B41FA5}">
                      <a16:colId xmlns:a16="http://schemas.microsoft.com/office/drawing/2014/main" val="638001508"/>
                    </a:ext>
                  </a:extLst>
                </a:gridCol>
              </a:tblGrid>
              <a:tr h="770119"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Province</a:t>
                      </a:r>
                      <a:endParaRPr lang="en-US" sz="3200" b="0" i="0" u="none" strike="noStrike" dirty="0">
                        <a:effectLst/>
                        <a:latin typeface="+mj-lt"/>
                      </a:endParaRPr>
                    </a:p>
                  </a:txBody>
                  <a:tcPr marL="163986" marR="163986" marT="81993" marB="8199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 (cumulative)  number of PLHIV on ART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% of PLHIV on ART of all estimated PLHIV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805679"/>
                  </a:ext>
                </a:extLst>
              </a:tr>
              <a:tr h="59628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Y0</a:t>
                      </a:r>
                      <a:b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2023</a:t>
                      </a:r>
                      <a:endParaRPr lang="en-US" sz="3200" b="0" i="0" u="none" strike="noStrike" dirty="0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Y1</a:t>
                      </a:r>
                      <a:b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2024</a:t>
                      </a:r>
                      <a:endParaRPr lang="en-US" sz="3200" b="0" i="0" u="none" strike="noStrike" dirty="0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Y2</a:t>
                      </a:r>
                      <a:b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2025</a:t>
                      </a:r>
                      <a:endParaRPr lang="en-US" sz="3200" b="0" i="0" u="none" strike="noStrike" dirty="0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Y3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2026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Y4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2027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Y0</a:t>
                      </a:r>
                      <a:b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2023</a:t>
                      </a:r>
                      <a:endParaRPr lang="en-US" sz="3200" b="0" i="0" u="none" strike="noStrike" dirty="0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Y1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2024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Y2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2025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Y3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2026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Y4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2027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22461"/>
                  </a:ext>
                </a:extLst>
              </a:tr>
              <a:tr h="7632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HANSA PBC Target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11,025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11,979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12,934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13,967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14,977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64%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71%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820638"/>
                  </a:ext>
                </a:extLst>
              </a:tr>
            </a:tbl>
          </a:graphicData>
        </a:graphic>
      </p:graphicFrame>
      <p:sp>
        <p:nvSpPr>
          <p:cNvPr id="14" name="Title 1">
            <a:extLst>
              <a:ext uri="{FF2B5EF4-FFF2-40B4-BE49-F238E27FC236}">
                <a16:creationId xmlns:a16="http://schemas.microsoft.com/office/drawing/2014/main" id="{7D6736D5-27F1-3968-190E-011BDA739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349" y="1"/>
            <a:ext cx="11703424" cy="867266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ea typeface="Phetsarath OT" panose="02000500000000000001" pitchFamily="2" charset="2"/>
                <a:cs typeface="Phetsarath OT" panose="02000500000000000001" pitchFamily="2" charset="2"/>
              </a:rPr>
              <a:t>#</a:t>
            </a:r>
            <a:r>
              <a:rPr lang="lo-LA" sz="2400" b="1" dirty="0">
                <a:solidFill>
                  <a:schemeClr val="bg1"/>
                </a:solidFill>
                <a:ea typeface="Phetsarath OT" panose="02000500000000000001" pitchFamily="2" charset="2"/>
                <a:cs typeface="Phetsarath OT" panose="02000500000000000001" pitchFamily="2" charset="2"/>
              </a:rPr>
              <a:t>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Phetsarath OT" panose="02000500000000000001" pitchFamily="2" charset="2"/>
                <a:cs typeface="Phetsarath OT" panose="02000500000000000001" pitchFamily="2" charset="2"/>
              </a:rPr>
              <a:t>PBC 6.3 </a:t>
            </a:r>
            <a:r>
              <a:rPr lang="en-US" sz="2400" b="1" dirty="0">
                <a:solidFill>
                  <a:schemeClr val="bg1"/>
                </a:solidFill>
                <a:effectLst/>
              </a:rPr>
              <a:t>Percentage of people living with HIV (PLHIV) on ART among all estimated PLHIV at the end of the reporting period (Nationwide)</a:t>
            </a:r>
            <a:endParaRPr lang="en-US" sz="2400" b="1" dirty="0">
              <a:solidFill>
                <a:schemeClr val="bg1"/>
              </a:solidFill>
              <a:ea typeface="Phetsarath OT" panose="02000500000000000001" pitchFamily="2" charset="2"/>
              <a:cs typeface="Phetsarath OT" panose="02000500000000000001" pitchFamily="2" charset="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683F60-FA7C-3604-40D0-B322899FB2AA}"/>
              </a:ext>
            </a:extLst>
          </p:cNvPr>
          <p:cNvSpPr txBox="1"/>
          <p:nvPr/>
        </p:nvSpPr>
        <p:spPr>
          <a:xfrm>
            <a:off x="291349" y="3689424"/>
            <a:ext cx="11691499" cy="1015663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dashDot"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Numerator</a:t>
            </a:r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= 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Number of people on ART at the end of the reporting period</a:t>
            </a: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US" sz="24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Denominator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= 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Estimated number of people living with HIV in Lao PDR</a:t>
            </a:r>
            <a:endParaRPr lang="en-US" sz="2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4BA1DB-4BF8-473F-5D3C-60049AAC3062}"/>
              </a:ext>
            </a:extLst>
          </p:cNvPr>
          <p:cNvSpPr/>
          <p:nvPr/>
        </p:nvSpPr>
        <p:spPr>
          <a:xfrm>
            <a:off x="3881717" y="1798320"/>
            <a:ext cx="2653553" cy="1405219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D64D4D-651A-0934-49CA-18EAC6FCC605}"/>
              </a:ext>
            </a:extLst>
          </p:cNvPr>
          <p:cNvSpPr/>
          <p:nvPr/>
        </p:nvSpPr>
        <p:spPr>
          <a:xfrm>
            <a:off x="8568017" y="1798320"/>
            <a:ext cx="2653553" cy="1405219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567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5360C8AC-543E-E515-6EA7-6E4006964D2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94308" y="1049136"/>
          <a:ext cx="11691499" cy="2154403"/>
        </p:xfrm>
        <a:graphic>
          <a:graphicData uri="http://schemas.openxmlformats.org/drawingml/2006/table">
            <a:tbl>
              <a:tblPr/>
              <a:tblGrid>
                <a:gridCol w="2517076">
                  <a:extLst>
                    <a:ext uri="{9D8B030D-6E8A-4147-A177-3AD203B41FA5}">
                      <a16:colId xmlns:a16="http://schemas.microsoft.com/office/drawing/2014/main" val="1156250875"/>
                    </a:ext>
                  </a:extLst>
                </a:gridCol>
                <a:gridCol w="950236">
                  <a:extLst>
                    <a:ext uri="{9D8B030D-6E8A-4147-A177-3AD203B41FA5}">
                      <a16:colId xmlns:a16="http://schemas.microsoft.com/office/drawing/2014/main" val="2085313499"/>
                    </a:ext>
                  </a:extLst>
                </a:gridCol>
                <a:gridCol w="950236">
                  <a:extLst>
                    <a:ext uri="{9D8B030D-6E8A-4147-A177-3AD203B41FA5}">
                      <a16:colId xmlns:a16="http://schemas.microsoft.com/office/drawing/2014/main" val="9033458"/>
                    </a:ext>
                  </a:extLst>
                </a:gridCol>
                <a:gridCol w="950236">
                  <a:extLst>
                    <a:ext uri="{9D8B030D-6E8A-4147-A177-3AD203B41FA5}">
                      <a16:colId xmlns:a16="http://schemas.microsoft.com/office/drawing/2014/main" val="417286748"/>
                    </a:ext>
                  </a:extLst>
                </a:gridCol>
                <a:gridCol w="950236">
                  <a:extLst>
                    <a:ext uri="{9D8B030D-6E8A-4147-A177-3AD203B41FA5}">
                      <a16:colId xmlns:a16="http://schemas.microsoft.com/office/drawing/2014/main" val="178431775"/>
                    </a:ext>
                  </a:extLst>
                </a:gridCol>
                <a:gridCol w="1092674">
                  <a:extLst>
                    <a:ext uri="{9D8B030D-6E8A-4147-A177-3AD203B41FA5}">
                      <a16:colId xmlns:a16="http://schemas.microsoft.com/office/drawing/2014/main" val="1734861300"/>
                    </a:ext>
                  </a:extLst>
                </a:gridCol>
                <a:gridCol w="856161">
                  <a:extLst>
                    <a:ext uri="{9D8B030D-6E8A-4147-A177-3AD203B41FA5}">
                      <a16:colId xmlns:a16="http://schemas.microsoft.com/office/drawing/2014/main" val="2756192415"/>
                    </a:ext>
                  </a:extLst>
                </a:gridCol>
                <a:gridCol w="856161">
                  <a:extLst>
                    <a:ext uri="{9D8B030D-6E8A-4147-A177-3AD203B41FA5}">
                      <a16:colId xmlns:a16="http://schemas.microsoft.com/office/drawing/2014/main" val="4097356327"/>
                    </a:ext>
                  </a:extLst>
                </a:gridCol>
                <a:gridCol w="856161">
                  <a:extLst>
                    <a:ext uri="{9D8B030D-6E8A-4147-A177-3AD203B41FA5}">
                      <a16:colId xmlns:a16="http://schemas.microsoft.com/office/drawing/2014/main" val="1556157136"/>
                    </a:ext>
                  </a:extLst>
                </a:gridCol>
                <a:gridCol w="856161">
                  <a:extLst>
                    <a:ext uri="{9D8B030D-6E8A-4147-A177-3AD203B41FA5}">
                      <a16:colId xmlns:a16="http://schemas.microsoft.com/office/drawing/2014/main" val="2287222735"/>
                    </a:ext>
                  </a:extLst>
                </a:gridCol>
                <a:gridCol w="856161">
                  <a:extLst>
                    <a:ext uri="{9D8B030D-6E8A-4147-A177-3AD203B41FA5}">
                      <a16:colId xmlns:a16="http://schemas.microsoft.com/office/drawing/2014/main" val="638001508"/>
                    </a:ext>
                  </a:extLst>
                </a:gridCol>
              </a:tblGrid>
              <a:tr h="770119"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Province</a:t>
                      </a:r>
                      <a:endParaRPr lang="en-US" sz="3200" b="0" i="0" u="none" strike="noStrike" dirty="0">
                        <a:effectLst/>
                        <a:latin typeface="+mj-lt"/>
                      </a:endParaRPr>
                    </a:p>
                  </a:txBody>
                  <a:tcPr marL="163986" marR="163986" marT="81993" marB="8199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 Net Tested for VL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% VL Test for all PLHIV on ART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805679"/>
                  </a:ext>
                </a:extLst>
              </a:tr>
              <a:tr h="59628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Y0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2023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Y1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2024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Y2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2025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Y3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2026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Y4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2027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Y0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2023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Y1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2024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Y2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2025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Y3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2026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Y4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2027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22461"/>
                  </a:ext>
                </a:extLst>
              </a:tr>
              <a:tr h="7632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HANSA PBC Target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9,213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10,610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12,232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13,627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14,612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84%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89%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820638"/>
                  </a:ext>
                </a:extLst>
              </a:tr>
            </a:tbl>
          </a:graphicData>
        </a:graphic>
      </p:graphicFrame>
      <p:sp>
        <p:nvSpPr>
          <p:cNvPr id="14" name="Title 1">
            <a:extLst>
              <a:ext uri="{FF2B5EF4-FFF2-40B4-BE49-F238E27FC236}">
                <a16:creationId xmlns:a16="http://schemas.microsoft.com/office/drawing/2014/main" id="{7D6736D5-27F1-3968-190E-011BDA739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349" y="1"/>
            <a:ext cx="11703424" cy="867266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ea typeface="Phetsarath OT" panose="02000500000000000001" pitchFamily="2" charset="2"/>
                <a:cs typeface="Phetsarath OT" panose="02000500000000000001" pitchFamily="2" charset="2"/>
              </a:rPr>
              <a:t>#</a:t>
            </a:r>
            <a:r>
              <a:rPr lang="lo-LA" sz="2400" b="1" dirty="0">
                <a:solidFill>
                  <a:schemeClr val="bg1"/>
                </a:solidFill>
                <a:ea typeface="Phetsarath OT" panose="02000500000000000001" pitchFamily="2" charset="2"/>
                <a:cs typeface="Phetsarath OT" panose="02000500000000000001" pitchFamily="2" charset="2"/>
              </a:rPr>
              <a:t>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Phetsarath OT" panose="02000500000000000001" pitchFamily="2" charset="2"/>
                <a:cs typeface="Phetsarath OT" panose="02000500000000000001" pitchFamily="2" charset="2"/>
              </a:rPr>
              <a:t>PBC 6.</a:t>
            </a:r>
            <a:r>
              <a:rPr lang="en-US" sz="2400" b="1" dirty="0">
                <a:solidFill>
                  <a:schemeClr val="bg1"/>
                </a:solidFill>
                <a:ea typeface="Phetsarath OT" panose="02000500000000000001" pitchFamily="2" charset="2"/>
                <a:cs typeface="Phetsarath OT" panose="02000500000000000001" pitchFamily="2" charset="2"/>
              </a:rPr>
              <a:t>4 </a:t>
            </a:r>
            <a:r>
              <a:rPr lang="en-US" sz="2400" b="1" dirty="0">
                <a:solidFill>
                  <a:schemeClr val="bg1"/>
                </a:solidFill>
                <a:effectLst/>
                <a:ea typeface="Phetsarath OT" panose="02000500000000000001" pitchFamily="2" charset="2"/>
                <a:cs typeface="Phetsarath OT" panose="02000500000000000001" pitchFamily="2" charset="2"/>
              </a:rPr>
              <a:t>Percentage of people living with HIV (PLHIV) on ART with a viral load test result at least once during the reporting period (Nationwide) </a:t>
            </a:r>
            <a:endParaRPr lang="en-US" sz="2400" b="1" dirty="0">
              <a:solidFill>
                <a:schemeClr val="bg1"/>
              </a:solidFill>
              <a:ea typeface="Phetsarath OT" panose="02000500000000000001" pitchFamily="2" charset="2"/>
              <a:cs typeface="Phetsarath OT" panose="02000500000000000001" pitchFamily="2" charset="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683F60-FA7C-3604-40D0-B322899FB2AA}"/>
              </a:ext>
            </a:extLst>
          </p:cNvPr>
          <p:cNvSpPr txBox="1"/>
          <p:nvPr/>
        </p:nvSpPr>
        <p:spPr>
          <a:xfrm>
            <a:off x="291349" y="3689424"/>
            <a:ext cx="11691499" cy="1292662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dashDot"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Numerator</a:t>
            </a:r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= 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Number of people on ART with a viral load test result at least once during the reporting period</a:t>
            </a: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US" sz="24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Denominator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= 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Number of people on ART who are eligible for HIV viral load testing (more than 6 months of ART initiation), excluding LTFU and death during the reporting period</a:t>
            </a:r>
            <a:endParaRPr lang="en-US" sz="20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DB111ED-2144-2C9E-982F-1BFB87944A3E}"/>
              </a:ext>
            </a:extLst>
          </p:cNvPr>
          <p:cNvSpPr/>
          <p:nvPr/>
        </p:nvSpPr>
        <p:spPr>
          <a:xfrm>
            <a:off x="3881717" y="1798320"/>
            <a:ext cx="2653553" cy="1405219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B18D501-E5F4-90D9-0FFE-23FDF1EA2BB3}"/>
              </a:ext>
            </a:extLst>
          </p:cNvPr>
          <p:cNvSpPr/>
          <p:nvPr/>
        </p:nvSpPr>
        <p:spPr>
          <a:xfrm>
            <a:off x="8613737" y="1798319"/>
            <a:ext cx="2653553" cy="1405219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4369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7D6736D5-27F1-3968-190E-011BDA739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349" y="30481"/>
            <a:ext cx="11703424" cy="867266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ea typeface="Phetsarath OT" panose="02000500000000000001" pitchFamily="2" charset="2"/>
                <a:cs typeface="Phetsarath OT" panose="02000500000000000001" pitchFamily="2" charset="2"/>
              </a:rPr>
              <a:t>#</a:t>
            </a:r>
            <a:r>
              <a:rPr lang="lo-LA" sz="2800" b="1" dirty="0">
                <a:solidFill>
                  <a:schemeClr val="bg1"/>
                </a:solidFill>
                <a:ea typeface="Phetsarath OT" panose="02000500000000000001" pitchFamily="2" charset="2"/>
                <a:cs typeface="Phetsarath OT" panose="02000500000000000001" pitchFamily="2" charset="2"/>
              </a:rPr>
              <a:t>.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Phetsarath OT" panose="02000500000000000001" pitchFamily="2" charset="2"/>
                <a:cs typeface="Phetsarath OT" panose="02000500000000000001" pitchFamily="2" charset="2"/>
              </a:rPr>
              <a:t>PBC 6.5</a:t>
            </a:r>
            <a:r>
              <a:rPr lang="en-US" sz="2800" b="1" dirty="0">
                <a:solidFill>
                  <a:schemeClr val="bg1"/>
                </a:solidFill>
                <a:ea typeface="Phetsarath OT" panose="02000500000000000001" pitchFamily="2" charset="2"/>
                <a:cs typeface="Phetsarath OT" panose="02000500000000000001" pitchFamily="2" charset="2"/>
              </a:rPr>
              <a:t> </a:t>
            </a:r>
            <a:r>
              <a:rPr lang="en-US" sz="20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Number of men who have sex with men (MSM)/transgender (TG) who received any </a:t>
            </a:r>
            <a:r>
              <a:rPr lang="en-US" sz="2000" b="1" dirty="0" err="1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PrEP</a:t>
            </a:r>
            <a:r>
              <a:rPr lang="en-US" sz="20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 product at least once during the reporting period (Nationwide)</a:t>
            </a:r>
            <a:endParaRPr lang="en-US" sz="2800" b="1" dirty="0">
              <a:solidFill>
                <a:schemeClr val="bg1"/>
              </a:solidFill>
              <a:ea typeface="Phetsarath OT" panose="02000500000000000001" pitchFamily="2" charset="2"/>
              <a:cs typeface="Phetsarath OT" panose="02000500000000000001" pitchFamily="2" charset="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683F60-FA7C-3604-40D0-B322899FB2AA}"/>
              </a:ext>
            </a:extLst>
          </p:cNvPr>
          <p:cNvSpPr txBox="1"/>
          <p:nvPr/>
        </p:nvSpPr>
        <p:spPr>
          <a:xfrm>
            <a:off x="291349" y="3689424"/>
            <a:ext cx="11691499" cy="1292662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dashDot"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Numerator</a:t>
            </a:r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= 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Number of who have sex with men (MSM)/transgender (TG) prescribed or dispensed any form of </a:t>
            </a:r>
            <a:r>
              <a:rPr lang="en-US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PrEP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at least once during the reporting period</a:t>
            </a: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US" sz="24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Denominator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= 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NA</a:t>
            </a:r>
            <a:endParaRPr lang="en-US" sz="20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43BBBCB-4977-9802-8B75-D58A37DF57E2}"/>
              </a:ext>
            </a:extLst>
          </p:cNvPr>
          <p:cNvGraphicFramePr>
            <a:graphicFrameLocks noGrp="1"/>
          </p:cNvGraphicFramePr>
          <p:nvPr/>
        </p:nvGraphicFramePr>
        <p:xfrm>
          <a:off x="279024" y="1295400"/>
          <a:ext cx="11633952" cy="161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8488">
                  <a:extLst>
                    <a:ext uri="{9D8B030D-6E8A-4147-A177-3AD203B41FA5}">
                      <a16:colId xmlns:a16="http://schemas.microsoft.com/office/drawing/2014/main" val="1941086813"/>
                    </a:ext>
                  </a:extLst>
                </a:gridCol>
                <a:gridCol w="2908488">
                  <a:extLst>
                    <a:ext uri="{9D8B030D-6E8A-4147-A177-3AD203B41FA5}">
                      <a16:colId xmlns:a16="http://schemas.microsoft.com/office/drawing/2014/main" val="313007567"/>
                    </a:ext>
                  </a:extLst>
                </a:gridCol>
                <a:gridCol w="2908488">
                  <a:extLst>
                    <a:ext uri="{9D8B030D-6E8A-4147-A177-3AD203B41FA5}">
                      <a16:colId xmlns:a16="http://schemas.microsoft.com/office/drawing/2014/main" val="4093867527"/>
                    </a:ext>
                  </a:extLst>
                </a:gridCol>
                <a:gridCol w="2908488">
                  <a:extLst>
                    <a:ext uri="{9D8B030D-6E8A-4147-A177-3AD203B41FA5}">
                      <a16:colId xmlns:a16="http://schemas.microsoft.com/office/drawing/2014/main" val="666686383"/>
                    </a:ext>
                  </a:extLst>
                </a:gridCol>
              </a:tblGrid>
              <a:tr h="905995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Y1</a:t>
                      </a:r>
                      <a:b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2024</a:t>
                      </a:r>
                      <a:endParaRPr lang="en-US" sz="32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11388" marR="11388" marT="11388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Y2</a:t>
                      </a:r>
                      <a:b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2025</a:t>
                      </a:r>
                      <a:endParaRPr lang="en-US" sz="32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11388" marR="11388" marT="11388" marB="0" anchor="ctr"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Y3</a:t>
                      </a:r>
                      <a:b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2026</a:t>
                      </a:r>
                      <a:endParaRPr lang="en-US" sz="32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11388" marR="11388" marT="11388" marB="0" anchor="ctr"/>
                </a:tc>
                <a:extLst>
                  <a:ext uri="{0D108BD9-81ED-4DB2-BD59-A6C34878D82A}">
                    <a16:rowId xmlns:a16="http://schemas.microsoft.com/office/drawing/2014/main" val="1610821736"/>
                  </a:ext>
                </a:extLst>
              </a:tr>
              <a:tr h="70944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HANSA PBC Target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1,100</a:t>
                      </a:r>
                      <a:endParaRPr lang="en-US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1,300</a:t>
                      </a:r>
                      <a:endParaRPr lang="en-US" dirty="0">
                        <a:latin typeface="+mj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1,500</a:t>
                      </a:r>
                      <a:endParaRPr lang="en-US" dirty="0">
                        <a:latin typeface="+mj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4958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2723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70B29A1-87B7-2925-1EF5-77B9BBF709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5597648"/>
              </p:ext>
            </p:extLst>
          </p:nvPr>
        </p:nvGraphicFramePr>
        <p:xfrm>
          <a:off x="291349" y="1135340"/>
          <a:ext cx="11703424" cy="48585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76601">
                  <a:extLst>
                    <a:ext uri="{9D8B030D-6E8A-4147-A177-3AD203B41FA5}">
                      <a16:colId xmlns:a16="http://schemas.microsoft.com/office/drawing/2014/main" val="4023483655"/>
                    </a:ext>
                  </a:extLst>
                </a:gridCol>
                <a:gridCol w="1891552">
                  <a:extLst>
                    <a:ext uri="{9D8B030D-6E8A-4147-A177-3AD203B41FA5}">
                      <a16:colId xmlns:a16="http://schemas.microsoft.com/office/drawing/2014/main" val="2024586737"/>
                    </a:ext>
                  </a:extLst>
                </a:gridCol>
                <a:gridCol w="2124636">
                  <a:extLst>
                    <a:ext uri="{9D8B030D-6E8A-4147-A177-3AD203B41FA5}">
                      <a16:colId xmlns:a16="http://schemas.microsoft.com/office/drawing/2014/main" val="3677898450"/>
                    </a:ext>
                  </a:extLst>
                </a:gridCol>
                <a:gridCol w="2205317">
                  <a:extLst>
                    <a:ext uri="{9D8B030D-6E8A-4147-A177-3AD203B41FA5}">
                      <a16:colId xmlns:a16="http://schemas.microsoft.com/office/drawing/2014/main" val="2942943051"/>
                    </a:ext>
                  </a:extLst>
                </a:gridCol>
                <a:gridCol w="2205318">
                  <a:extLst>
                    <a:ext uri="{9D8B030D-6E8A-4147-A177-3AD203B41FA5}">
                      <a16:colId xmlns:a16="http://schemas.microsoft.com/office/drawing/2014/main" val="4273573154"/>
                    </a:ext>
                  </a:extLst>
                </a:gridCol>
              </a:tblGrid>
              <a:tr h="606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PBC 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PBC Value Y1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alibri" panose="020F0502020204030204" pitchFamily="34" charset="0"/>
                        </a:rPr>
                        <a:t>US$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PBC Value Y2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alibri" panose="020F0502020204030204" pitchFamily="34" charset="0"/>
                        </a:rPr>
                        <a:t>US$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PBC Value Y3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alibri" panose="020F0502020204030204" pitchFamily="34" charset="0"/>
                        </a:rPr>
                        <a:t>US$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Total 3 Y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alibri" panose="020F0502020204030204" pitchFamily="34" charset="0"/>
                        </a:rPr>
                        <a:t>US$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362522"/>
                  </a:ext>
                </a:extLst>
              </a:tr>
              <a:tr h="6062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PBC 6.1: % FSW tested in targeted sites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ordia New" panose="020B0304020202020204" pitchFamily="34" charset="-34"/>
                        </a:rPr>
                        <a:t>186,240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ordia New" panose="020B0304020202020204" pitchFamily="34" charset="-34"/>
                        </a:rPr>
                        <a:t>175,440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ordia New" panose="020B0304020202020204" pitchFamily="34" charset="-34"/>
                        </a:rPr>
                        <a:t> 175,440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ordia New" panose="020B0304020202020204" pitchFamily="34" charset="-34"/>
                        </a:rPr>
                        <a:t> 537,120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492342583"/>
                  </a:ext>
                </a:extLst>
              </a:tr>
              <a:tr h="6062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PBC 6.2: % MSM/TG tested in targeted sites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ordia New" panose="020B0304020202020204" pitchFamily="34" charset="-34"/>
                        </a:rPr>
                        <a:t>171,617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ordia New" panose="020B0304020202020204" pitchFamily="34" charset="-34"/>
                        </a:rPr>
                        <a:t>172,537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ordia New" panose="020B0304020202020204" pitchFamily="34" charset="-34"/>
                        </a:rPr>
                        <a:t> 172,974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ordia New" panose="020B0304020202020204" pitchFamily="34" charset="-34"/>
                        </a:rPr>
                        <a:t> 517,127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49617477"/>
                  </a:ext>
                </a:extLst>
              </a:tr>
              <a:tr h="6062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PBC 6.</a:t>
                      </a:r>
                      <a:r>
                        <a:rPr lang="en-US" sz="20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ordia New" panose="020B0304020202020204" pitchFamily="34" charset="-34"/>
                        </a:rPr>
                        <a:t>3</a:t>
                      </a:r>
                      <a:r>
                        <a:rPr lang="en-US" sz="20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 % PLHIV on ART nationwide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ordia New" panose="020B0304020202020204" pitchFamily="34" charset="-34"/>
                        </a:rPr>
                        <a:t>525,938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ordia New" panose="020B0304020202020204" pitchFamily="34" charset="-34"/>
                        </a:rPr>
                        <a:t>511,966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ordia New" panose="020B0304020202020204" pitchFamily="34" charset="-34"/>
                        </a:rPr>
                        <a:t> 524,654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ordia New" panose="020B0304020202020204" pitchFamily="34" charset="-34"/>
                        </a:rPr>
                        <a:t> 1,562,558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2365454438"/>
                  </a:ext>
                </a:extLst>
              </a:tr>
              <a:tr h="6062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PBC 6.4: % VLT nationwide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ordia New" panose="020B0304020202020204" pitchFamily="34" charset="-34"/>
                        </a:rPr>
                        <a:t>29,676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ordia New" panose="020B0304020202020204" pitchFamily="34" charset="-34"/>
                        </a:rPr>
                        <a:t>29,900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ordia New" panose="020B0304020202020204" pitchFamily="34" charset="-34"/>
                        </a:rPr>
                        <a:t> 29,900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ordia New" panose="020B0304020202020204" pitchFamily="34" charset="-34"/>
                        </a:rPr>
                        <a:t> 89,476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608354155"/>
                  </a:ext>
                </a:extLst>
              </a:tr>
              <a:tr h="6062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PBC 6.5: No. PrEP for MSM/TG Nationwide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ordia New" panose="020B0304020202020204" pitchFamily="34" charset="-34"/>
                        </a:rPr>
                        <a:t>44,350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ordia New" panose="020B0304020202020204" pitchFamily="34" charset="-34"/>
                        </a:rPr>
                        <a:t>60,000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ordia New" panose="020B0304020202020204" pitchFamily="34" charset="-34"/>
                        </a:rPr>
                        <a:t> 60,001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ordia New" panose="020B0304020202020204" pitchFamily="34" charset="-34"/>
                        </a:rPr>
                        <a:t> 164,351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108610948"/>
                  </a:ext>
                </a:extLst>
              </a:tr>
              <a:tr h="6062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Total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ordia New" panose="020B0304020202020204" pitchFamily="34" charset="-34"/>
                        </a:rPr>
                        <a:t>957,821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ordia New" panose="020B0304020202020204" pitchFamily="34" charset="-34"/>
                        </a:rPr>
                        <a:t>949,843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ordia New" panose="020B0304020202020204" pitchFamily="34" charset="-34"/>
                        </a:rPr>
                        <a:t> 962,968 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marL="0" marR="0"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Cordia New" panose="020B0304020202020204" pitchFamily="34" charset="-34"/>
                        </a:rPr>
                        <a:t> 2,870,632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Yu Mincho" panose="02020400000000000000" pitchFamily="18" charset="-128"/>
                        <a:cs typeface="Cordia New" panose="020B0304020202020204" pitchFamily="34" charset="-34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3174293962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BDFADF3C-0DB7-26AD-F5F8-68704896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349" y="1"/>
            <a:ext cx="11703424" cy="867266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cs typeface="Phetsarath OT" pitchFamily="2" charset="0"/>
              </a:rPr>
              <a:t>#</a:t>
            </a:r>
            <a:r>
              <a:rPr lang="lo-LA" sz="2400" b="1" dirty="0">
                <a:solidFill>
                  <a:schemeClr val="bg1"/>
                </a:solidFill>
                <a:cs typeface="Phetsarath OT" pitchFamily="2" charset="0"/>
              </a:rPr>
              <a:t>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Phetsarath OT" pitchFamily="2" charset="0"/>
              </a:rPr>
              <a:t>PBC 6 Value</a:t>
            </a:r>
            <a:endParaRPr lang="en-US" sz="2400" b="1" dirty="0">
              <a:solidFill>
                <a:schemeClr val="bg1"/>
              </a:solidFill>
              <a:cs typeface="Phetsarath O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650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01F26D1-0ABF-F6A0-F8A2-7CB08D6196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5593514"/>
              </p:ext>
            </p:extLst>
          </p:nvPr>
        </p:nvGraphicFramePr>
        <p:xfrm>
          <a:off x="291348" y="983456"/>
          <a:ext cx="11703425" cy="4979192"/>
        </p:xfrm>
        <a:graphic>
          <a:graphicData uri="http://schemas.openxmlformats.org/drawingml/2006/table">
            <a:tbl>
              <a:tblPr/>
              <a:tblGrid>
                <a:gridCol w="2340685">
                  <a:extLst>
                    <a:ext uri="{9D8B030D-6E8A-4147-A177-3AD203B41FA5}">
                      <a16:colId xmlns:a16="http://schemas.microsoft.com/office/drawing/2014/main" val="2715213117"/>
                    </a:ext>
                  </a:extLst>
                </a:gridCol>
                <a:gridCol w="2340685">
                  <a:extLst>
                    <a:ext uri="{9D8B030D-6E8A-4147-A177-3AD203B41FA5}">
                      <a16:colId xmlns:a16="http://schemas.microsoft.com/office/drawing/2014/main" val="4066855940"/>
                    </a:ext>
                  </a:extLst>
                </a:gridCol>
                <a:gridCol w="2340685">
                  <a:extLst>
                    <a:ext uri="{9D8B030D-6E8A-4147-A177-3AD203B41FA5}">
                      <a16:colId xmlns:a16="http://schemas.microsoft.com/office/drawing/2014/main" val="189959020"/>
                    </a:ext>
                  </a:extLst>
                </a:gridCol>
                <a:gridCol w="2340685">
                  <a:extLst>
                    <a:ext uri="{9D8B030D-6E8A-4147-A177-3AD203B41FA5}">
                      <a16:colId xmlns:a16="http://schemas.microsoft.com/office/drawing/2014/main" val="2131847697"/>
                    </a:ext>
                  </a:extLst>
                </a:gridCol>
                <a:gridCol w="2340685">
                  <a:extLst>
                    <a:ext uri="{9D8B030D-6E8A-4147-A177-3AD203B41FA5}">
                      <a16:colId xmlns:a16="http://schemas.microsoft.com/office/drawing/2014/main" val="3717190513"/>
                    </a:ext>
                  </a:extLst>
                </a:gridCol>
              </a:tblGrid>
              <a:tr h="66953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28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HIV Component budget summary for 3yrs (2024-2026)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0866854"/>
                  </a:ext>
                </a:extLst>
              </a:tr>
              <a:tr h="53870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Resp. Unit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Budget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Budget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Budget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Total for 3yrs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8732473"/>
                  </a:ext>
                </a:extLst>
              </a:tr>
              <a:tr h="5387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Y1 (2024)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Y2 (2025)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Y3 (2026)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0166571"/>
                  </a:ext>
                </a:extLst>
              </a:tr>
              <a:tr h="53870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CHAS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407,346 (43%)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383,256 (40%)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375,988 (39%)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1,166,590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0789709"/>
                  </a:ext>
                </a:extLst>
              </a:tr>
              <a:tr h="53870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PHO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315,878 (33%)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333,690 (35%)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353,084 (37%)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1,002,652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143507"/>
                  </a:ext>
                </a:extLst>
              </a:tr>
              <a:tr h="53870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PEDA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68,860 (7%)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68,860 (7%)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68,860 (7%)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206,580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3686982"/>
                  </a:ext>
                </a:extLst>
              </a:tr>
              <a:tr h="53870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Chias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119,317 (12%)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120,317 (13%)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121,317 (13%)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360,950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0478312"/>
                  </a:ext>
                </a:extLst>
              </a:tr>
              <a:tr h="53870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APL plus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46,420 (5%)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43,720 (5%)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43,720 (5%)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133,860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7663451"/>
                  </a:ext>
                </a:extLst>
              </a:tr>
              <a:tr h="53870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Total: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957,821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949,843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962,968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Phetsarath OT" panose="02000500000000000001" pitchFamily="2" charset="2"/>
                        </a:rPr>
                        <a:t>2,870,632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098279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1E254B2C-3EEE-9F67-F91F-05125528AA8E}"/>
              </a:ext>
            </a:extLst>
          </p:cNvPr>
          <p:cNvSpPr txBox="1">
            <a:spLocks/>
          </p:cNvSpPr>
          <p:nvPr/>
        </p:nvSpPr>
        <p:spPr>
          <a:xfrm>
            <a:off x="291349" y="1"/>
            <a:ext cx="11703424" cy="867266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chemeClr val="bg1"/>
                </a:solidFill>
                <a:cs typeface="Phetsarath OT" pitchFamily="2" charset="0"/>
              </a:rPr>
              <a:t>#</a:t>
            </a:r>
            <a:r>
              <a:rPr lang="lo-LA" sz="2400" b="1" dirty="0">
                <a:solidFill>
                  <a:schemeClr val="bg1"/>
                </a:solidFill>
                <a:cs typeface="Phetsarath OT" pitchFamily="2" charset="0"/>
              </a:rPr>
              <a:t>. </a:t>
            </a:r>
            <a:r>
              <a:rPr lang="en-US" sz="2400" b="1" dirty="0">
                <a:solidFill>
                  <a:schemeClr val="bg1"/>
                </a:solidFill>
                <a:cs typeface="Phetsarath OT" pitchFamily="2" charset="0"/>
              </a:rPr>
              <a:t>Partner Allocate fund</a:t>
            </a:r>
          </a:p>
        </p:txBody>
      </p:sp>
    </p:spTree>
    <p:extLst>
      <p:ext uri="{BB962C8B-B14F-4D97-AF65-F5344CB8AC3E}">
        <p14:creationId xmlns:p14="http://schemas.microsoft.com/office/powerpoint/2010/main" val="2452348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18B61-D601-4A57-8930-DD69A4C77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6525"/>
            <a:ext cx="12192000" cy="80009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Specific</a:t>
            </a:r>
            <a:r>
              <a:rPr lang="en-US" sz="3600" b="1" dirty="0">
                <a:latin typeface="Phetsarath OT" panose="02000500000000000001" pitchFamily="2" charset="2"/>
                <a:cs typeface="Phetsarath OT" panose="02000500000000000001" pitchFamily="2" charset="2"/>
              </a:rPr>
              <a:t> objective </a:t>
            </a:r>
            <a:r>
              <a:rPr lang="en-US" sz="3600" b="1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PBC 6.1</a:t>
            </a:r>
            <a:endParaRPr lang="en-US" sz="3600" b="1" dirty="0">
              <a:latin typeface="Phetsarath OT" panose="02000500000000000001" pitchFamily="2" charset="2"/>
              <a:cs typeface="Phetsarath OT" panose="02000500000000000001" pitchFamily="2" charset="2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59B444-4F1F-4A05-A8C9-F835E32A2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56CC9-1E1E-41D9-B5D7-E375D2141498}" type="slidenum">
              <a:rPr lang="en-US" smtClean="0"/>
              <a:t>16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4D0E39-4FA2-7FA4-F22C-E9606A540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1234" y="886845"/>
            <a:ext cx="11803743" cy="565206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200" b="1" dirty="0"/>
              <a:t> </a:t>
            </a:r>
            <a:r>
              <a:rPr lang="en-US" sz="2200" b="1" dirty="0">
                <a:solidFill>
                  <a:srgbClr val="FF0000"/>
                </a:solidFill>
              </a:rPr>
              <a:t>PBC 6.1: </a:t>
            </a:r>
            <a:r>
              <a:rPr lang="en-US" sz="22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% of FSW in the 5 target sites that have received an HIV test during the reporting period and know their results: VTE cap, VTE Pro, KM, SVK, CPS. </a:t>
            </a:r>
            <a:endParaRPr lang="en-US" sz="2200" b="1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FF0000"/>
                </a:solidFill>
              </a:rPr>
              <a:t>Objective:</a:t>
            </a:r>
            <a:r>
              <a:rPr lang="en-US" sz="2200" b="1" dirty="0"/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200" dirty="0"/>
              <a:t>To increase the HIV testing coverage among FSW by updating and implementing the differentiated HIV service delivery and strengthening linkage to HIV prevention, treatment and care.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FF0000"/>
                </a:solidFill>
              </a:rPr>
              <a:t>Main Activities: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200" dirty="0"/>
              <a:t>1. </a:t>
            </a:r>
            <a:r>
              <a:rPr lang="en-US" sz="2200" b="1" dirty="0"/>
              <a:t>Implement community-based testing for FSW </a:t>
            </a:r>
            <a:r>
              <a:rPr lang="en-US" sz="2200" dirty="0"/>
              <a:t>through outreach activity, mobile testing and peer led intervention with adopting of index testing and HIV self-testing.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200" dirty="0"/>
              <a:t>2. </a:t>
            </a:r>
            <a:r>
              <a:rPr lang="en-US" sz="2200" b="1" dirty="0"/>
              <a:t>Conduct community awareness raising for HIV prevention </a:t>
            </a:r>
            <a:r>
              <a:rPr lang="en-US" sz="2200" dirty="0"/>
              <a:t>and S&amp;D reduction in community, incorporating with CLM: Public awareness on HIV prevention including S&amp;D reduction at community level and printing IEC material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200" dirty="0"/>
              <a:t>3. </a:t>
            </a:r>
            <a:r>
              <a:rPr lang="en-US" sz="2200" b="1" dirty="0"/>
              <a:t>Strengthen on strategic information system</a:t>
            </a:r>
            <a:r>
              <a:rPr lang="en-US" sz="2200" dirty="0"/>
              <a:t> (M&amp;E capacity building and coordination, RDQA), including HIV sentinel surveillance for KPs: Training on data management for PCCA, health providers and community partners for HIV prevention and HTS such as VCT, STI, </a:t>
            </a:r>
            <a:r>
              <a:rPr lang="en-US" sz="2200" dirty="0" err="1"/>
              <a:t>PrEP</a:t>
            </a:r>
            <a:r>
              <a:rPr lang="en-US" sz="2200" dirty="0"/>
              <a:t>, Index testing. </a:t>
            </a:r>
          </a:p>
        </p:txBody>
      </p:sp>
    </p:spTree>
    <p:extLst>
      <p:ext uri="{BB962C8B-B14F-4D97-AF65-F5344CB8AC3E}">
        <p14:creationId xmlns:p14="http://schemas.microsoft.com/office/powerpoint/2010/main" val="39776949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fallOver"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18B61-D601-4A57-8930-DD69A4C77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68747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Specific</a:t>
            </a:r>
            <a:r>
              <a:rPr lang="en-US" sz="3600" b="1" dirty="0">
                <a:latin typeface="Phetsarath OT" panose="02000500000000000001" pitchFamily="2" charset="2"/>
                <a:cs typeface="Phetsarath OT" panose="02000500000000000001" pitchFamily="2" charset="2"/>
              </a:rPr>
              <a:t> objective </a:t>
            </a:r>
            <a:r>
              <a:rPr lang="en-US" sz="3600" b="1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PBC 6.2 </a:t>
            </a:r>
            <a:endParaRPr lang="en-US" sz="3600" b="1" dirty="0">
              <a:latin typeface="Phetsarath OT" panose="02000500000000000001" pitchFamily="2" charset="2"/>
              <a:cs typeface="Phetsarath OT" panose="02000500000000000001" pitchFamily="2" charset="2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59B444-4F1F-4A05-A8C9-F835E32A2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56CC9-1E1E-41D9-B5D7-E375D2141498}" type="slidenum">
              <a:rPr lang="en-US" smtClean="0"/>
              <a:t>17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4D0E39-4FA2-7FA4-F22C-E9606A540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769" y="642793"/>
            <a:ext cx="12002461" cy="534670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0000"/>
                </a:solidFill>
              </a:rPr>
              <a:t>PBC 6.2</a:t>
            </a:r>
            <a:r>
              <a:rPr lang="en-US" sz="2000" b="1" dirty="0"/>
              <a:t>: </a:t>
            </a:r>
            <a:r>
              <a:rPr lang="en-US" sz="2000" dirty="0"/>
              <a:t>% MSM/TG in the 5 target sites that have received an HIV test during the reporting period and know their results: LPB, XYBL, BLKX, KM, VTE pro. </a:t>
            </a:r>
            <a:endParaRPr lang="en-US" sz="2000" kern="1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0000"/>
                </a:solidFill>
              </a:rPr>
              <a:t>Objective: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dirty="0"/>
              <a:t>To increase the HIV testing coverage among MSM/TG by updating and implementing the differentiated HIV service delivery and strengthening linkage to HIV prevention, treatment and care; and monitor the trend of HIV prevalence among key populations (MSM/TG)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0000"/>
                </a:solidFill>
              </a:rPr>
              <a:t>Main Activities: 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000" b="1" dirty="0"/>
              <a:t>Implement community-based testing for MSM/TG </a:t>
            </a:r>
            <a:r>
              <a:rPr lang="en-US" sz="2000" dirty="0"/>
              <a:t>through outreach activity, mobile testing and peer led intervention with adopting of index testing and HIV self-testing.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000" b="1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Establish community-based clinic </a:t>
            </a:r>
            <a:r>
              <a:rPr lang="en-US" sz="2000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as one-stop-shop at community level to provide HIV services including HIVST, ARV point of care, </a:t>
            </a:r>
            <a:r>
              <a:rPr lang="en-US" sz="2000" b="0" i="0" u="none" strike="noStrike" dirty="0" err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PrEP</a:t>
            </a:r>
            <a:r>
              <a:rPr lang="en-US" sz="2000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and </a:t>
            </a:r>
            <a:r>
              <a:rPr lang="en-US" sz="2000" b="0" i="0" u="none" strike="noStrike" dirty="0" err="1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condom&amp;lubricants</a:t>
            </a:r>
            <a:r>
              <a:rPr lang="en-US" sz="2000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for prevention in priority locations.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000" b="1" dirty="0"/>
              <a:t>Virtual intervention/Online reach and link to test ‘</a:t>
            </a:r>
            <a:r>
              <a:rPr lang="en-US" sz="2000" b="1" dirty="0" err="1"/>
              <a:t>testVTE</a:t>
            </a:r>
            <a:r>
              <a:rPr lang="en-US" sz="2000" b="1" dirty="0"/>
              <a:t> &amp; </a:t>
            </a:r>
            <a:r>
              <a:rPr lang="en-US" sz="2000" b="1" dirty="0" err="1"/>
              <a:t>MatesDer</a:t>
            </a:r>
            <a:r>
              <a:rPr lang="en-US" sz="2000" b="1" dirty="0"/>
              <a:t>’</a:t>
            </a:r>
            <a:r>
              <a:rPr lang="en-US" sz="2000" dirty="0"/>
              <a:t>, focus on MSM/TG and young population</a:t>
            </a:r>
            <a:endParaRPr lang="en-US" sz="2000" b="1" dirty="0"/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000" b="1" dirty="0"/>
              <a:t>community awareness raising for HIV prevention and S&amp;D reduction in community</a:t>
            </a:r>
            <a:r>
              <a:rPr lang="en-US" sz="2000" dirty="0"/>
              <a:t>, incorporating with CLM: Public awareness on HIV prevention including S&amp;D reduction at community level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endParaRPr lang="en-US" sz="2000" dirty="0"/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000" b="1" dirty="0"/>
              <a:t>Strengthen on strategic information system </a:t>
            </a:r>
            <a:r>
              <a:rPr lang="en-US" sz="2000" dirty="0"/>
              <a:t>(M&amp;E capacity building and coordination, RDQA), including HIV sentinel surveillance for KPs: Conduct HIV sentinel surveillance among MSM/TG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5444357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fallOver"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18B61-D601-4A57-8930-DD69A4C77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57966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Specific</a:t>
            </a:r>
            <a:r>
              <a:rPr lang="en-US" sz="3200" b="1" dirty="0">
                <a:latin typeface="Phetsarath OT" panose="02000500000000000001" pitchFamily="2" charset="2"/>
                <a:cs typeface="Phetsarath OT" panose="02000500000000000001" pitchFamily="2" charset="2"/>
              </a:rPr>
              <a:t> objective PBC 6.3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59B444-4F1F-4A05-A8C9-F835E32A2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56CC9-1E1E-41D9-B5D7-E375D2141498}" type="slidenum">
              <a:rPr lang="en-US" smtClean="0"/>
              <a:t>18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4D0E39-4FA2-7FA4-F22C-E9606A540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108" y="649514"/>
            <a:ext cx="11915054" cy="614317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F0000"/>
                </a:solidFill>
              </a:rPr>
              <a:t>PBC 6.3</a:t>
            </a:r>
            <a:r>
              <a:rPr lang="en-US" sz="2400" b="1" dirty="0"/>
              <a:t>: </a:t>
            </a:r>
            <a:r>
              <a:rPr lang="en-US" sz="2400" dirty="0"/>
              <a:t>% of PLHIV on ART among all estimated PLHIV at the end of the reporting period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F0000"/>
                </a:solidFill>
              </a:rPr>
              <a:t>Objective:  </a:t>
            </a:r>
            <a:r>
              <a:rPr lang="en-US" sz="2400" dirty="0"/>
              <a:t>To improve ART coverage and retention on HIV treatment and care through implementation differentiated ART services delivery, expansion ART/POC sites in all provinces with capacity building for healthcare worker and CSOs.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F0000"/>
                </a:solidFill>
              </a:rPr>
              <a:t>Main Activities: </a:t>
            </a:r>
          </a:p>
          <a:p>
            <a:pPr marL="514350" indent="-514350">
              <a:lnSpc>
                <a:spcPts val="1800"/>
              </a:lnSpc>
              <a:buFont typeface="+mj-lt"/>
              <a:buAutoNum type="arabicPeriod"/>
            </a:pPr>
            <a:r>
              <a:rPr lang="en-US" sz="2400" dirty="0"/>
              <a:t>Expanding ART/POC sites in priority area. Target 4 POC sites in each year</a:t>
            </a:r>
          </a:p>
          <a:p>
            <a:pPr marL="514350" indent="-514350">
              <a:lnSpc>
                <a:spcPts val="1800"/>
              </a:lnSpc>
              <a:buFont typeface="+mj-lt"/>
              <a:buAutoNum type="arabicPeriod"/>
            </a:pPr>
            <a:r>
              <a:rPr lang="en-US" sz="2400" dirty="0">
                <a:latin typeface="Calibri "/>
                <a:ea typeface="Lato"/>
                <a:cs typeface="Lato"/>
                <a:sym typeface="Arial"/>
              </a:rPr>
              <a:t>Establish and improve referral system - linking newly diagnosed HIV from HIVST, KPLHV from community to ART or POC ART sites with CSO’s worker accompaniment</a:t>
            </a:r>
          </a:p>
          <a:p>
            <a:pPr marL="514350" indent="-514350">
              <a:lnSpc>
                <a:spcPts val="1800"/>
              </a:lnSpc>
              <a:buFont typeface="+mj-lt"/>
              <a:buAutoNum type="arabicPeriod"/>
            </a:pPr>
            <a:r>
              <a:rPr lang="en-US" sz="2400" dirty="0"/>
              <a:t>Build capacity for health care workers to enhance early/rapid ARV treatment with patient </a:t>
            </a:r>
            <a:r>
              <a:rPr lang="en-US" sz="2400" dirty="0" err="1"/>
              <a:t>centred</a:t>
            </a:r>
            <a:r>
              <a:rPr lang="en-US" sz="2400" dirty="0"/>
              <a:t> approach and AHD, co-morbidity management, including S&amp;D reduction in all ARV and POC sites.</a:t>
            </a:r>
          </a:p>
          <a:p>
            <a:pPr marL="514350" indent="-514350">
              <a:lnSpc>
                <a:spcPts val="1800"/>
              </a:lnSpc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Calibri "/>
                <a:ea typeface="Lato"/>
                <a:cs typeface="Lato"/>
              </a:rPr>
              <a:t>Promote DSD for HIV services at ART/POC sites to improve access to treatment, including ARV delivery for </a:t>
            </a:r>
            <a:r>
              <a:rPr lang="en-US" sz="2400" dirty="0">
                <a:solidFill>
                  <a:prstClr val="black"/>
                </a:solidFill>
                <a:latin typeface="Calibri "/>
                <a:ea typeface="Lato"/>
                <a:cs typeface="Lato"/>
              </a:rPr>
              <a:t>KPs through community based clinic</a:t>
            </a:r>
            <a:r>
              <a:rPr lang="en-US" sz="2400" dirty="0">
                <a:solidFill>
                  <a:schemeClr val="tx1"/>
                </a:solidFill>
                <a:latin typeface="Calibri "/>
                <a:ea typeface="Lato"/>
                <a:cs typeface="Lato"/>
              </a:rPr>
              <a:t> – </a:t>
            </a:r>
            <a:r>
              <a:rPr lang="en-US" sz="2400" dirty="0" err="1">
                <a:solidFill>
                  <a:schemeClr val="tx1"/>
                </a:solidFill>
                <a:latin typeface="Calibri "/>
                <a:ea typeface="Lato"/>
                <a:cs typeface="Lato"/>
              </a:rPr>
              <a:t>incoporating</a:t>
            </a:r>
            <a:r>
              <a:rPr lang="en-US" sz="2400" dirty="0">
                <a:solidFill>
                  <a:schemeClr val="tx1"/>
                </a:solidFill>
                <a:latin typeface="Calibri "/>
                <a:ea typeface="Lato"/>
                <a:cs typeface="Lato"/>
              </a:rPr>
              <a:t> with QPS </a:t>
            </a:r>
            <a:endParaRPr lang="en-US" sz="2400" dirty="0">
              <a:latin typeface="Calibri 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514350" indent="-514350">
              <a:lnSpc>
                <a:spcPts val="1800"/>
              </a:lnSpc>
              <a:buFont typeface="+mj-lt"/>
              <a:buAutoNum type="arabicPeriod"/>
            </a:pPr>
            <a:r>
              <a:rPr lang="en-US" sz="2400" dirty="0"/>
              <a:t>Strengthen on SI (M&amp;E capacity building and coordination, RDQA)</a:t>
            </a:r>
          </a:p>
          <a:p>
            <a:pPr marL="514350" indent="-514350">
              <a:lnSpc>
                <a:spcPts val="1800"/>
              </a:lnSpc>
              <a:buFont typeface="+mj-lt"/>
              <a:buAutoNum type="arabicPeriod"/>
            </a:pPr>
            <a:r>
              <a:rPr lang="en-US" sz="2400" dirty="0"/>
              <a:t>Community awareness raising for HIV prevention and S&amp;D reduction in community– incorporating with CLM</a:t>
            </a:r>
          </a:p>
          <a:p>
            <a:pPr marL="514350" indent="-514350">
              <a:lnSpc>
                <a:spcPts val="1800"/>
              </a:lnSpc>
              <a:buFont typeface="+mj-lt"/>
              <a:buAutoNum type="arabicPeriod"/>
            </a:pPr>
            <a:r>
              <a:rPr lang="en-US" sz="2400" dirty="0"/>
              <a:t>Program management – hiring contracted staff and running cost</a:t>
            </a:r>
          </a:p>
        </p:txBody>
      </p:sp>
    </p:spTree>
    <p:extLst>
      <p:ext uri="{BB962C8B-B14F-4D97-AF65-F5344CB8AC3E}">
        <p14:creationId xmlns:p14="http://schemas.microsoft.com/office/powerpoint/2010/main" val="36715504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fallOver"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18B61-D601-4A57-8930-DD69A4C77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0957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Specific</a:t>
            </a:r>
            <a:r>
              <a:rPr lang="en-US" sz="3600" b="1" dirty="0">
                <a:latin typeface="Phetsarath OT" panose="02000500000000000001" pitchFamily="2" charset="2"/>
                <a:cs typeface="Phetsarath OT" panose="02000500000000000001" pitchFamily="2" charset="2"/>
              </a:rPr>
              <a:t> objective PBC 6.4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59B444-4F1F-4A05-A8C9-F835E32A2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56CC9-1E1E-41D9-B5D7-E375D2141498}" type="slidenum">
              <a:rPr lang="en-US" smtClean="0"/>
              <a:t>19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4D0E39-4FA2-7FA4-F22C-E9606A540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650" y="951992"/>
            <a:ext cx="11188700" cy="534670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F0000"/>
                </a:solidFill>
              </a:rPr>
              <a:t>PBC 6.4</a:t>
            </a:r>
            <a:r>
              <a:rPr lang="en-US" sz="2400" b="1" dirty="0"/>
              <a:t>: </a:t>
            </a:r>
            <a:r>
              <a:rPr lang="en-US" sz="2400" dirty="0"/>
              <a:t>% of PLHIV on ART with a viral load test result at least once during the reporting period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F0000"/>
                </a:solidFill>
              </a:rPr>
              <a:t>Objective: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400" dirty="0"/>
              <a:t>To improve access to HIV viral load testing and follow up across the country.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F0000"/>
                </a:solidFill>
              </a:rPr>
              <a:t>Main Activities: 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Calibri "/>
                <a:ea typeface="Lato"/>
                <a:cs typeface="Lato"/>
              </a:rPr>
              <a:t>Promote POC VL </a:t>
            </a:r>
            <a:r>
              <a:rPr lang="en-US" sz="2400" dirty="0">
                <a:latin typeface="Calibri "/>
                <a:ea typeface="Lato"/>
                <a:cs typeface="Lato"/>
              </a:rPr>
              <a:t>testing at district level and i</a:t>
            </a:r>
            <a:r>
              <a:rPr lang="en-US" sz="2400" dirty="0">
                <a:solidFill>
                  <a:schemeClr val="tx1"/>
                </a:solidFill>
                <a:latin typeface="Calibri "/>
                <a:ea typeface="Lato"/>
                <a:cs typeface="Lato"/>
                <a:sym typeface="Arial"/>
              </a:rPr>
              <a:t>ntensify quality of VL monitoring with case management and data reporting, using IT to facilitate VL lab services. </a:t>
            </a:r>
            <a:endParaRPr lang="en-US" sz="2400" dirty="0"/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400" dirty="0"/>
              <a:t>Support PLHIV engagement in HIV care and treatment through tele health counselling, psycho-social and mental health support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Calibri "/>
                <a:ea typeface="Lato"/>
                <a:cs typeface="Lato"/>
                <a:sym typeface="Arial"/>
              </a:rPr>
              <a:t>Reinforce U=U awareness among PLHIV/KPLHIV, reduce S&amp;D in community</a:t>
            </a:r>
            <a:endParaRPr lang="en-US" sz="2400" dirty="0">
              <a:solidFill>
                <a:schemeClr val="tx1"/>
              </a:solidFill>
              <a:latin typeface="Calibri "/>
              <a:ea typeface="Lato"/>
              <a:cs typeface="Lato"/>
            </a:endParaRP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400" dirty="0"/>
              <a:t>Lesson learned workshop to review program updates and improve HIV testing and treatment services</a:t>
            </a:r>
          </a:p>
        </p:txBody>
      </p:sp>
    </p:spTree>
    <p:extLst>
      <p:ext uri="{BB962C8B-B14F-4D97-AF65-F5344CB8AC3E}">
        <p14:creationId xmlns:p14="http://schemas.microsoft.com/office/powerpoint/2010/main" val="2839159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fallOver"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C122F08E-612E-AE4C-BF1D-2784140CA710}"/>
              </a:ext>
            </a:extLst>
          </p:cNvPr>
          <p:cNvSpPr/>
          <p:nvPr/>
        </p:nvSpPr>
        <p:spPr>
          <a:xfrm>
            <a:off x="3089370" y="821771"/>
            <a:ext cx="7795463" cy="790219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rgbClr val="0070C0"/>
                </a:solidFill>
              </a:rPr>
              <a:t>NSP Goal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212C04C-F874-7C4D-9A94-DBCAF85EF818}"/>
              </a:ext>
            </a:extLst>
          </p:cNvPr>
          <p:cNvSpPr/>
          <p:nvPr/>
        </p:nvSpPr>
        <p:spPr>
          <a:xfrm>
            <a:off x="1816100" y="2103185"/>
            <a:ext cx="9113542" cy="125341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70C0"/>
                </a:solidFill>
              </a:rPr>
              <a:t>Objective</a:t>
            </a:r>
            <a:endParaRPr lang="en-US" sz="2400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63ACFAE-9895-DF43-981A-E1B1532A2ADD}"/>
              </a:ext>
            </a:extLst>
          </p:cNvPr>
          <p:cNvSpPr/>
          <p:nvPr/>
        </p:nvSpPr>
        <p:spPr>
          <a:xfrm>
            <a:off x="1816099" y="3528938"/>
            <a:ext cx="9051372" cy="3193065"/>
          </a:xfrm>
          <a:prstGeom prst="roundRect">
            <a:avLst>
              <a:gd name="adj" fmla="val 897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rgbClr val="0070C0"/>
                </a:solidFill>
              </a:rPr>
              <a:t>Intervention</a:t>
            </a:r>
            <a:endParaRPr lang="en-US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BE026BA-4C11-784B-AD19-B7A3A72C741E}"/>
              </a:ext>
            </a:extLst>
          </p:cNvPr>
          <p:cNvSpPr/>
          <p:nvPr/>
        </p:nvSpPr>
        <p:spPr>
          <a:xfrm>
            <a:off x="4366485" y="839398"/>
            <a:ext cx="7795463" cy="7466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GB" b="1" dirty="0"/>
              <a:t>End the transmission and limit the impact of HIV and AIDS in Lao PDR by 2030</a:t>
            </a:r>
            <a:endParaRPr lang="en-US" b="1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6F71FB5-0086-6841-853B-B92CA5691610}"/>
              </a:ext>
            </a:extLst>
          </p:cNvPr>
          <p:cNvSpPr/>
          <p:nvPr/>
        </p:nvSpPr>
        <p:spPr>
          <a:xfrm>
            <a:off x="8444204" y="2095782"/>
            <a:ext cx="2332652" cy="1016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GB" sz="1600" dirty="0"/>
              <a:t>3. Increase access to quality </a:t>
            </a:r>
            <a:r>
              <a:rPr lang="en-GB" sz="1600" b="1" dirty="0">
                <a:solidFill>
                  <a:srgbClr val="FF0000"/>
                </a:solidFill>
              </a:rPr>
              <a:t>treatment and care services 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FA64727-B95F-6A4E-8D07-DDD8B1D80407}"/>
              </a:ext>
            </a:extLst>
          </p:cNvPr>
          <p:cNvSpPr/>
          <p:nvPr/>
        </p:nvSpPr>
        <p:spPr>
          <a:xfrm>
            <a:off x="3356461" y="2078914"/>
            <a:ext cx="2154182" cy="1016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GB" sz="1400" dirty="0"/>
              <a:t>1. Strengthen an </a:t>
            </a:r>
            <a:r>
              <a:rPr lang="en-GB" sz="1400" b="1" dirty="0">
                <a:solidFill>
                  <a:srgbClr val="FF0000"/>
                </a:solidFill>
              </a:rPr>
              <a:t>enabling environment </a:t>
            </a:r>
            <a:r>
              <a:rPr lang="en-GB" sz="1400" dirty="0"/>
              <a:t>for an effective HIV/AIDS response 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3278ACF8-99B1-2645-87E8-3A7CB9DD10B6}"/>
              </a:ext>
            </a:extLst>
          </p:cNvPr>
          <p:cNvSpPr/>
          <p:nvPr/>
        </p:nvSpPr>
        <p:spPr>
          <a:xfrm>
            <a:off x="5980305" y="2128746"/>
            <a:ext cx="2154182" cy="99963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GB" sz="1600" dirty="0"/>
              <a:t>2. Improve access to quality </a:t>
            </a:r>
            <a:r>
              <a:rPr lang="en-GB" sz="1600" b="1" dirty="0">
                <a:solidFill>
                  <a:srgbClr val="FF0000"/>
                </a:solidFill>
              </a:rPr>
              <a:t>prevention</a:t>
            </a:r>
            <a:r>
              <a:rPr lang="en-GB" sz="1600" b="1" dirty="0"/>
              <a:t> </a:t>
            </a:r>
            <a:r>
              <a:rPr lang="en-GB" sz="1400" b="1" dirty="0">
                <a:solidFill>
                  <a:srgbClr val="FF0000"/>
                </a:solidFill>
              </a:rPr>
              <a:t>services</a:t>
            </a:r>
            <a:endParaRPr lang="en-GB" sz="1600" b="1" dirty="0">
              <a:solidFill>
                <a:srgbClr val="FF0000"/>
              </a:solidFill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E5EF64E-54C8-1040-8297-E57E2DF28315}"/>
              </a:ext>
            </a:extLst>
          </p:cNvPr>
          <p:cNvSpPr/>
          <p:nvPr/>
        </p:nvSpPr>
        <p:spPr>
          <a:xfrm>
            <a:off x="8705461" y="3528938"/>
            <a:ext cx="2162010" cy="319306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22238" indent="-122238">
              <a:buFont typeface="Arial" panose="020B0604020202020204" pitchFamily="34" charset="0"/>
              <a:buChar char="•"/>
            </a:pPr>
            <a:r>
              <a:rPr lang="en-GB" sz="1600" dirty="0"/>
              <a:t>HIV testing</a:t>
            </a:r>
          </a:p>
          <a:p>
            <a:pPr marL="122238" indent="-122238">
              <a:buFont typeface="Arial" panose="020B0604020202020204" pitchFamily="34" charset="0"/>
              <a:buChar char="•"/>
            </a:pPr>
            <a:r>
              <a:rPr lang="en-GB" sz="1600" dirty="0"/>
              <a:t>Treatment</a:t>
            </a:r>
          </a:p>
          <a:p>
            <a:pPr marL="122238" indent="-122238">
              <a:buFont typeface="Arial" panose="020B0604020202020204" pitchFamily="34" charset="0"/>
              <a:buChar char="•"/>
            </a:pPr>
            <a:r>
              <a:rPr lang="en-GB" sz="1600" dirty="0"/>
              <a:t>HIV/TB</a:t>
            </a:r>
          </a:p>
          <a:p>
            <a:pPr marL="122238" indent="-122238">
              <a:buFont typeface="Arial" panose="020B0604020202020204" pitchFamily="34" charset="0"/>
              <a:buChar char="•"/>
            </a:pPr>
            <a:r>
              <a:rPr lang="en-GB" sz="1600" dirty="0"/>
              <a:t>Home &amp; community care &amp; support</a:t>
            </a:r>
          </a:p>
          <a:p>
            <a:pPr marL="122238" indent="-122238">
              <a:buFont typeface="Arial" panose="020B0604020202020204" pitchFamily="34" charset="0"/>
              <a:buChar char="•"/>
            </a:pPr>
            <a:r>
              <a:rPr lang="en-GB" sz="1600" dirty="0"/>
              <a:t>Mobile people &amp; migrants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B0A526B-9C10-5947-8D94-4516CB7BF227}"/>
              </a:ext>
            </a:extLst>
          </p:cNvPr>
          <p:cNvSpPr/>
          <p:nvPr/>
        </p:nvSpPr>
        <p:spPr>
          <a:xfrm>
            <a:off x="3262008" y="3527790"/>
            <a:ext cx="2532299" cy="31778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22238" indent="-122238">
              <a:buFont typeface="Arial" panose="020B0604020202020204" pitchFamily="34" charset="0"/>
              <a:buChar char="•"/>
            </a:pPr>
            <a:r>
              <a:rPr lang="en-GB" sz="1500" b="1" dirty="0"/>
              <a:t>Law, policy and advocacy</a:t>
            </a:r>
          </a:p>
          <a:p>
            <a:pPr marL="122238" indent="-122238">
              <a:buFont typeface="Arial" panose="020B0604020202020204" pitchFamily="34" charset="0"/>
              <a:buChar char="•"/>
            </a:pPr>
            <a:r>
              <a:rPr lang="en-GB" sz="1500" b="1" dirty="0"/>
              <a:t>Human resources</a:t>
            </a:r>
          </a:p>
          <a:p>
            <a:pPr marL="122238" indent="-122238">
              <a:buFont typeface="Arial" panose="020B0604020202020204" pitchFamily="34" charset="0"/>
              <a:buChar char="•"/>
            </a:pPr>
            <a:r>
              <a:rPr lang="en-GB" sz="1500" b="1" dirty="0"/>
              <a:t>Sustainability &amp; fundraising</a:t>
            </a:r>
          </a:p>
          <a:p>
            <a:pPr marL="122238" indent="-122238">
              <a:buFont typeface="Arial" panose="020B0604020202020204" pitchFamily="34" charset="0"/>
              <a:buChar char="•"/>
            </a:pPr>
            <a:r>
              <a:rPr lang="en-GB" sz="1500" b="1" dirty="0"/>
              <a:t>Management &amp; planning</a:t>
            </a:r>
          </a:p>
          <a:p>
            <a:pPr marL="122238" indent="-122238">
              <a:buFont typeface="Arial" panose="020B0604020202020204" pitchFamily="34" charset="0"/>
              <a:buChar char="•"/>
            </a:pPr>
            <a:r>
              <a:rPr lang="en-GB" sz="1500" b="1" dirty="0"/>
              <a:t>Strategic information</a:t>
            </a:r>
          </a:p>
          <a:p>
            <a:pPr marL="122238" indent="-122238">
              <a:buFont typeface="Arial" panose="020B0604020202020204" pitchFamily="34" charset="0"/>
              <a:buChar char="•"/>
            </a:pPr>
            <a:r>
              <a:rPr lang="en-GB" sz="1500" b="1" dirty="0"/>
              <a:t>Stigma &amp; discrimination</a:t>
            </a:r>
          </a:p>
          <a:p>
            <a:pPr marL="122238" indent="-122238">
              <a:buFont typeface="Arial" panose="020B0604020202020204" pitchFamily="34" charset="0"/>
              <a:buChar char="•"/>
            </a:pPr>
            <a:r>
              <a:rPr lang="en-GB" sz="1500" b="1" dirty="0"/>
              <a:t>International &amp; cross-border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0A5ABF23-53CD-4549-8BF5-8D4FCD887159}"/>
              </a:ext>
            </a:extLst>
          </p:cNvPr>
          <p:cNvSpPr/>
          <p:nvPr/>
        </p:nvSpPr>
        <p:spPr>
          <a:xfrm>
            <a:off x="5881449" y="3569801"/>
            <a:ext cx="2824011" cy="320040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22238" indent="-122238">
              <a:buFont typeface="Arial" panose="020B0604020202020204" pitchFamily="34" charset="0"/>
              <a:buChar char="•"/>
            </a:pPr>
            <a:r>
              <a:rPr lang="en-US" sz="1400" b="1" i="1" dirty="0"/>
              <a:t>Female sex workers</a:t>
            </a:r>
          </a:p>
          <a:p>
            <a:pPr marL="122238" indent="-122238">
              <a:buFont typeface="Arial" panose="020B0604020202020204" pitchFamily="34" charset="0"/>
              <a:buChar char="•"/>
            </a:pPr>
            <a:r>
              <a:rPr lang="en-US" sz="1400" b="1" i="1" dirty="0"/>
              <a:t>Men who have sex with men</a:t>
            </a:r>
          </a:p>
          <a:p>
            <a:pPr marL="122238" indent="-122238">
              <a:buFont typeface="Arial" panose="020B0604020202020204" pitchFamily="34" charset="0"/>
              <a:buChar char="•"/>
            </a:pPr>
            <a:r>
              <a:rPr lang="en-US" sz="1400" b="1" i="1" dirty="0"/>
              <a:t>Transgender women</a:t>
            </a:r>
          </a:p>
          <a:p>
            <a:pPr marL="122238" indent="-122238">
              <a:buFont typeface="Arial" panose="020B0604020202020204" pitchFamily="34" charset="0"/>
              <a:buChar char="•"/>
            </a:pPr>
            <a:r>
              <a:rPr lang="en-US" sz="1400" b="1" i="1" dirty="0"/>
              <a:t>People who use &amp; inject drugs</a:t>
            </a:r>
          </a:p>
          <a:p>
            <a:pPr marL="122238" indent="-122238">
              <a:buFont typeface="Arial" panose="020B0604020202020204" pitchFamily="34" charset="0"/>
              <a:buChar char="•"/>
            </a:pPr>
            <a:r>
              <a:rPr lang="en-US" sz="1400" b="1" dirty="0"/>
              <a:t>Mobile people &amp; migrants</a:t>
            </a:r>
          </a:p>
          <a:p>
            <a:pPr marL="122238" indent="-122238">
              <a:buFont typeface="Arial" panose="020B0604020202020204" pitchFamily="34" charset="0"/>
              <a:buChar char="•"/>
            </a:pPr>
            <a:r>
              <a:rPr lang="en-US" sz="1400" b="1" dirty="0"/>
              <a:t>Pregnant women</a:t>
            </a:r>
          </a:p>
          <a:p>
            <a:pPr marL="122238" indent="-122238">
              <a:buFont typeface="Arial" panose="020B0604020202020204" pitchFamily="34" charset="0"/>
              <a:buChar char="•"/>
            </a:pPr>
            <a:r>
              <a:rPr lang="en-US" sz="1400" b="1" dirty="0"/>
              <a:t>Prisoners</a:t>
            </a:r>
          </a:p>
          <a:p>
            <a:pPr marL="122238" indent="-122238">
              <a:buFont typeface="Arial" panose="020B0604020202020204" pitchFamily="34" charset="0"/>
              <a:buChar char="•"/>
            </a:pPr>
            <a:r>
              <a:rPr lang="en-US" sz="1400" b="1" dirty="0"/>
              <a:t>Victims of human trafficking</a:t>
            </a:r>
          </a:p>
          <a:p>
            <a:pPr marL="122238" indent="-122238">
              <a:buFont typeface="Arial" panose="020B0604020202020204" pitchFamily="34" charset="0"/>
              <a:buChar char="•"/>
            </a:pPr>
            <a:r>
              <a:rPr lang="en-US" sz="1400" b="1" i="1" dirty="0"/>
              <a:t>Condoms</a:t>
            </a:r>
          </a:p>
          <a:p>
            <a:pPr marL="122238" indent="-122238">
              <a:buFont typeface="Arial" panose="020B0604020202020204" pitchFamily="34" charset="0"/>
              <a:buChar char="•"/>
            </a:pPr>
            <a:r>
              <a:rPr lang="en-US" sz="1400" b="1" i="1" dirty="0"/>
              <a:t>Sexually-transmitted infections</a:t>
            </a:r>
          </a:p>
          <a:p>
            <a:pPr marL="122238" indent="-122238">
              <a:buFont typeface="Arial" panose="020B0604020202020204" pitchFamily="34" charset="0"/>
              <a:buChar char="•"/>
            </a:pPr>
            <a:r>
              <a:rPr lang="en-US" sz="1400" b="1" i="1" dirty="0"/>
              <a:t>Blood safety</a:t>
            </a:r>
          </a:p>
          <a:p>
            <a:pPr marL="122238" indent="-122238">
              <a:buFont typeface="Arial" panose="020B0604020202020204" pitchFamily="34" charset="0"/>
              <a:buChar char="•"/>
            </a:pPr>
            <a:r>
              <a:rPr lang="en-US" sz="1400" b="1" dirty="0"/>
              <a:t>Online &amp; social media</a:t>
            </a:r>
          </a:p>
          <a:p>
            <a:pPr marL="122238" indent="-122238">
              <a:buFont typeface="Arial" panose="020B0604020202020204" pitchFamily="34" charset="0"/>
              <a:buChar char="•"/>
            </a:pPr>
            <a:r>
              <a:rPr lang="en-US" sz="1400" b="1" dirty="0"/>
              <a:t>Pre-exposure prophylaxis</a:t>
            </a:r>
            <a:endParaRPr lang="en-US" sz="1200" b="1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7E6C7F5-43D2-D24D-B2A4-5B5D4E8A7825}"/>
              </a:ext>
            </a:extLst>
          </p:cNvPr>
          <p:cNvCxnSpPr>
            <a:cxnSpLocks/>
          </p:cNvCxnSpPr>
          <p:nvPr/>
        </p:nvCxnSpPr>
        <p:spPr>
          <a:xfrm flipV="1">
            <a:off x="4433552" y="3074082"/>
            <a:ext cx="0" cy="4572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AC7AE08-61AE-D844-9EDE-F246DE7EA94C}"/>
              </a:ext>
            </a:extLst>
          </p:cNvPr>
          <p:cNvCxnSpPr>
            <a:cxnSpLocks/>
            <a:stCxn id="16" idx="0"/>
          </p:cNvCxnSpPr>
          <p:nvPr/>
        </p:nvCxnSpPr>
        <p:spPr>
          <a:xfrm flipH="1" flipV="1">
            <a:off x="7293454" y="3128383"/>
            <a:ext cx="1" cy="44141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7DB6EE3-A6DA-864A-9E5B-29E5D1A146D3}"/>
              </a:ext>
            </a:extLst>
          </p:cNvPr>
          <p:cNvCxnSpPr>
            <a:cxnSpLocks/>
            <a:stCxn id="13" idx="0"/>
          </p:cNvCxnSpPr>
          <p:nvPr/>
        </p:nvCxnSpPr>
        <p:spPr>
          <a:xfrm flipV="1">
            <a:off x="9786466" y="3128383"/>
            <a:ext cx="0" cy="40055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84C7A5A-F865-AE47-A9E7-7C4734539867}"/>
              </a:ext>
            </a:extLst>
          </p:cNvPr>
          <p:cNvCxnSpPr>
            <a:cxnSpLocks/>
          </p:cNvCxnSpPr>
          <p:nvPr/>
        </p:nvCxnSpPr>
        <p:spPr>
          <a:xfrm flipV="1">
            <a:off x="7124455" y="1632561"/>
            <a:ext cx="9303" cy="44635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B1D2FCF-6509-5647-AD4B-F50FBD5574A0}"/>
              </a:ext>
            </a:extLst>
          </p:cNvPr>
          <p:cNvCxnSpPr>
            <a:cxnSpLocks/>
          </p:cNvCxnSpPr>
          <p:nvPr/>
        </p:nvCxnSpPr>
        <p:spPr>
          <a:xfrm>
            <a:off x="4682359" y="2071510"/>
            <a:ext cx="4474636" cy="0"/>
          </a:xfrm>
          <a:prstGeom prst="straightConnector1">
            <a:avLst/>
          </a:prstGeom>
          <a:ln w="38100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Shape 264" descr="gf.png">
            <a:extLst>
              <a:ext uri="{FF2B5EF4-FFF2-40B4-BE49-F238E27FC236}">
                <a16:creationId xmlns:a16="http://schemas.microsoft.com/office/drawing/2014/main" id="{98F64D10-4370-B564-86CE-E1D27C5427A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79" r="89"/>
          <a:stretch/>
        </p:blipFill>
        <p:spPr>
          <a:xfrm>
            <a:off x="94108" y="124138"/>
            <a:ext cx="2958054" cy="180671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010E6E7-7AB1-E5DA-92BC-6AC7CD2C05D2}"/>
              </a:ext>
            </a:extLst>
          </p:cNvPr>
          <p:cNvSpPr/>
          <p:nvPr/>
        </p:nvSpPr>
        <p:spPr>
          <a:xfrm>
            <a:off x="1296265" y="443558"/>
            <a:ext cx="553740" cy="2418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7030A0"/>
                </a:solidFill>
              </a:rPr>
              <a:t>95%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9412C1-C87A-CFD3-D301-049A2296DD39}"/>
              </a:ext>
            </a:extLst>
          </p:cNvPr>
          <p:cNvSpPr/>
          <p:nvPr/>
        </p:nvSpPr>
        <p:spPr>
          <a:xfrm>
            <a:off x="1816099" y="1028733"/>
            <a:ext cx="553740" cy="2418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7030A0"/>
                </a:solidFill>
              </a:rPr>
              <a:t>95%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1172AE3-D7B4-4249-40BE-B9E482BEC421}"/>
              </a:ext>
            </a:extLst>
          </p:cNvPr>
          <p:cNvSpPr/>
          <p:nvPr/>
        </p:nvSpPr>
        <p:spPr>
          <a:xfrm>
            <a:off x="667239" y="1101012"/>
            <a:ext cx="662930" cy="1695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7030A0"/>
                </a:solidFill>
              </a:rPr>
              <a:t>95%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D54231-558F-5D0A-80CF-ADC78F7D6FAF}"/>
              </a:ext>
            </a:extLst>
          </p:cNvPr>
          <p:cNvSpPr txBox="1"/>
          <p:nvPr/>
        </p:nvSpPr>
        <p:spPr>
          <a:xfrm>
            <a:off x="3080069" y="124138"/>
            <a:ext cx="7295830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HIV/AIDS  strategy  to ending AIDS 2030</a:t>
            </a:r>
          </a:p>
        </p:txBody>
      </p:sp>
    </p:spTree>
    <p:extLst>
      <p:ext uri="{BB962C8B-B14F-4D97-AF65-F5344CB8AC3E}">
        <p14:creationId xmlns:p14="http://schemas.microsoft.com/office/powerpoint/2010/main" val="26308231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18B61-D601-4A57-8930-DD69A4C77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55699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Specific</a:t>
            </a:r>
            <a:r>
              <a:rPr lang="en-US" sz="4000" b="1" dirty="0">
                <a:latin typeface="Phetsarath OT" panose="02000500000000000001" pitchFamily="2" charset="2"/>
                <a:cs typeface="Phetsarath OT" panose="02000500000000000001" pitchFamily="2" charset="2"/>
              </a:rPr>
              <a:t> objective PBC 6.5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59B444-4F1F-4A05-A8C9-F835E32A2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56CC9-1E1E-41D9-B5D7-E375D2141498}" type="slidenum">
              <a:rPr lang="en-US" smtClean="0"/>
              <a:t>20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4D0E39-4FA2-7FA4-F22C-E9606A540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100" y="1244600"/>
            <a:ext cx="11188700" cy="5346700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F0000"/>
                </a:solidFill>
              </a:rPr>
              <a:t>PBC 6.5: </a:t>
            </a:r>
            <a:r>
              <a:rPr lang="en-US" sz="2400" dirty="0"/>
              <a:t>Number of MSM/TG who received any </a:t>
            </a:r>
            <a:r>
              <a:rPr lang="en-US" sz="2400" dirty="0" err="1"/>
              <a:t>PrEP</a:t>
            </a:r>
            <a:r>
              <a:rPr lang="en-US" sz="2400" dirty="0"/>
              <a:t> product at least once during the reporting period.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F0000"/>
                </a:solidFill>
              </a:rPr>
              <a:t>Objective: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400" dirty="0"/>
              <a:t>To scale up </a:t>
            </a:r>
            <a:r>
              <a:rPr lang="en-US" sz="2400" dirty="0" err="1"/>
              <a:t>PrEP</a:t>
            </a:r>
            <a:r>
              <a:rPr lang="en-US" sz="2400" dirty="0"/>
              <a:t> service and uptake.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F0000"/>
                </a:solidFill>
              </a:rPr>
              <a:t>Activities 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400" dirty="0"/>
              <a:t>Roll out and simply </a:t>
            </a:r>
            <a:r>
              <a:rPr lang="en-US" sz="2400" dirty="0" err="1"/>
              <a:t>PrEP</a:t>
            </a:r>
            <a:r>
              <a:rPr lang="en-US" sz="2400" dirty="0"/>
              <a:t> services for MSM/TG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2400" dirty="0"/>
              <a:t>Develop and implement differentiated </a:t>
            </a:r>
            <a:r>
              <a:rPr lang="en-US" sz="2400" dirty="0" err="1"/>
              <a:t>PrEP</a:t>
            </a:r>
            <a:r>
              <a:rPr lang="en-US" sz="2400" dirty="0"/>
              <a:t> services in community </a:t>
            </a:r>
          </a:p>
        </p:txBody>
      </p:sp>
    </p:spTree>
    <p:extLst>
      <p:ext uri="{BB962C8B-B14F-4D97-AF65-F5344CB8AC3E}">
        <p14:creationId xmlns:p14="http://schemas.microsoft.com/office/powerpoint/2010/main" val="3172577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fallOver"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F94E8BA-EFF6-16DB-C0C3-AAF54EF1C90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9059" y="75590"/>
          <a:ext cx="11978641" cy="67041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15373">
                  <a:extLst>
                    <a:ext uri="{9D8B030D-6E8A-4147-A177-3AD203B41FA5}">
                      <a16:colId xmlns:a16="http://schemas.microsoft.com/office/drawing/2014/main" val="145351652"/>
                    </a:ext>
                  </a:extLst>
                </a:gridCol>
                <a:gridCol w="1763268">
                  <a:extLst>
                    <a:ext uri="{9D8B030D-6E8A-4147-A177-3AD203B41FA5}">
                      <a16:colId xmlns:a16="http://schemas.microsoft.com/office/drawing/2014/main" val="2518405996"/>
                    </a:ext>
                  </a:extLst>
                </a:gridCol>
              </a:tblGrid>
              <a:tr h="618773">
                <a:tc>
                  <a:txBody>
                    <a:bodyPr/>
                    <a:lstStyle/>
                    <a:p>
                      <a:pPr algn="ctr"/>
                      <a:r>
                        <a:rPr lang="en-US" sz="2200" kern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Key interventions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kern="1200">
                          <a:effectLst/>
                        </a:rPr>
                        <a:t>Implementors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extLst>
                  <a:ext uri="{0D108BD9-81ED-4DB2-BD59-A6C34878D82A}">
                    <a16:rowId xmlns:a16="http://schemas.microsoft.com/office/drawing/2014/main" val="3066427177"/>
                  </a:ext>
                </a:extLst>
              </a:tr>
              <a:tr h="758696">
                <a:tc>
                  <a:txBody>
                    <a:bodyPr/>
                    <a:lstStyle/>
                    <a:p>
                      <a:r>
                        <a:rPr lang="en-US" sz="2200" kern="1200">
                          <a:effectLst/>
                        </a:rPr>
                        <a:t>Update the mapping of locations and sub-populations of FSW &amp; MSM/TG update size estimation and HIV prevalence, and inform program planning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tc>
                  <a:txBody>
                    <a:bodyPr/>
                    <a:lstStyle/>
                    <a:p>
                      <a:r>
                        <a:rPr lang="en-US" sz="2200" kern="1200" dirty="0">
                          <a:effectLst/>
                        </a:rPr>
                        <a:t>CHAS/PHO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extLst>
                  <a:ext uri="{0D108BD9-81ED-4DB2-BD59-A6C34878D82A}">
                    <a16:rowId xmlns:a16="http://schemas.microsoft.com/office/drawing/2014/main" val="3922485638"/>
                  </a:ext>
                </a:extLst>
              </a:tr>
              <a:tr h="758696">
                <a:tc>
                  <a:txBody>
                    <a:bodyPr/>
                    <a:lstStyle/>
                    <a:p>
                      <a:r>
                        <a:rPr lang="en-US" sz="2200" kern="1200" dirty="0">
                          <a:effectLst/>
                        </a:rPr>
                        <a:t>Update DSD strategy and guidelines for HIV prevention package, specifying comprehensive and minimum packages of HIV services for KPs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tc>
                  <a:txBody>
                    <a:bodyPr/>
                    <a:lstStyle/>
                    <a:p>
                      <a:r>
                        <a:rPr lang="en-US" sz="2200" kern="1200" dirty="0">
                          <a:effectLst/>
                        </a:rPr>
                        <a:t>CHAS/CSOs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extLst>
                  <a:ext uri="{0D108BD9-81ED-4DB2-BD59-A6C34878D82A}">
                    <a16:rowId xmlns:a16="http://schemas.microsoft.com/office/drawing/2014/main" val="3512774978"/>
                  </a:ext>
                </a:extLst>
              </a:tr>
              <a:tr h="758696">
                <a:tc>
                  <a:txBody>
                    <a:bodyPr/>
                    <a:lstStyle/>
                    <a:p>
                      <a:r>
                        <a:rPr lang="en-US" sz="2200" kern="1200" dirty="0">
                          <a:effectLst/>
                        </a:rPr>
                        <a:t>Conduct training for health provider and community workers in DSD for KPs and their sexual partners and clients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tc>
                  <a:txBody>
                    <a:bodyPr/>
                    <a:lstStyle/>
                    <a:p>
                      <a:r>
                        <a:rPr lang="en-US" sz="2200" kern="1200">
                          <a:effectLst/>
                        </a:rPr>
                        <a:t>CHAS/CSOs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extLst>
                  <a:ext uri="{0D108BD9-81ED-4DB2-BD59-A6C34878D82A}">
                    <a16:rowId xmlns:a16="http://schemas.microsoft.com/office/drawing/2014/main" val="634432642"/>
                  </a:ext>
                </a:extLst>
              </a:tr>
              <a:tr h="1168905">
                <a:tc>
                  <a:txBody>
                    <a:bodyPr/>
                    <a:lstStyle/>
                    <a:p>
                      <a:r>
                        <a:rPr lang="en-US" sz="2200" kern="1200" dirty="0">
                          <a:effectLst/>
                        </a:rPr>
                        <a:t>Develop virtual intervention strategy in line with Digital for health strategy to improve access on HIV services among KPs and other OVP, including innovative strategy for HIV prevention, </a:t>
                      </a:r>
                      <a:r>
                        <a:rPr lang="en-US" sz="2200" kern="1200" dirty="0" err="1">
                          <a:effectLst/>
                        </a:rPr>
                        <a:t>PrEP</a:t>
                      </a:r>
                      <a:r>
                        <a:rPr lang="en-US" sz="2200" kern="1200" dirty="0">
                          <a:effectLst/>
                        </a:rPr>
                        <a:t>, PEP, STI/hepatitis testing, condoms and lubricant promotion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tc>
                  <a:txBody>
                    <a:bodyPr/>
                    <a:lstStyle/>
                    <a:p>
                      <a:r>
                        <a:rPr lang="en-US" sz="2200" kern="1200">
                          <a:effectLst/>
                        </a:rPr>
                        <a:t>CHAS/CSOs</a:t>
                      </a:r>
                      <a:endParaRPr lang="en-US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extLst>
                  <a:ext uri="{0D108BD9-81ED-4DB2-BD59-A6C34878D82A}">
                    <a16:rowId xmlns:a16="http://schemas.microsoft.com/office/drawing/2014/main" val="1979627221"/>
                  </a:ext>
                </a:extLst>
              </a:tr>
              <a:tr h="758696">
                <a:tc>
                  <a:txBody>
                    <a:bodyPr/>
                    <a:lstStyle/>
                    <a:p>
                      <a:r>
                        <a:rPr lang="en-US" sz="2200" kern="1200" dirty="0">
                          <a:effectLst/>
                        </a:rPr>
                        <a:t>Increase HIV case finding: in health care setting and community through CBT, outreach activity using rapid screening test kit, HIVST and index testing.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tc>
                  <a:txBody>
                    <a:bodyPr/>
                    <a:lstStyle/>
                    <a:p>
                      <a:r>
                        <a:rPr lang="en-US" sz="2200" kern="1200" dirty="0">
                          <a:effectLst/>
                        </a:rPr>
                        <a:t>PHO/CSOs 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extLst>
                  <a:ext uri="{0D108BD9-81ED-4DB2-BD59-A6C34878D82A}">
                    <a16:rowId xmlns:a16="http://schemas.microsoft.com/office/drawing/2014/main" val="3654038547"/>
                  </a:ext>
                </a:extLst>
              </a:tr>
              <a:tr h="670340">
                <a:tc>
                  <a:txBody>
                    <a:bodyPr/>
                    <a:lstStyle/>
                    <a:p>
                      <a:r>
                        <a:rPr lang="en-US" sz="2200" kern="1200" dirty="0">
                          <a:effectLst/>
                        </a:rPr>
                        <a:t>Update </a:t>
                      </a:r>
                      <a:r>
                        <a:rPr lang="en-US" sz="2200" kern="1200" dirty="0" err="1">
                          <a:effectLst/>
                        </a:rPr>
                        <a:t>PrEP</a:t>
                      </a:r>
                      <a:r>
                        <a:rPr lang="en-US" sz="2200" kern="1200" dirty="0">
                          <a:effectLst/>
                        </a:rPr>
                        <a:t> guideline to simplify </a:t>
                      </a:r>
                      <a:r>
                        <a:rPr lang="en-US" sz="2200" kern="1200" dirty="0" err="1">
                          <a:effectLst/>
                        </a:rPr>
                        <a:t>PrEP</a:t>
                      </a:r>
                      <a:r>
                        <a:rPr lang="en-US" sz="2200" kern="1200" dirty="0">
                          <a:effectLst/>
                        </a:rPr>
                        <a:t> service delivery and roll out </a:t>
                      </a:r>
                      <a:r>
                        <a:rPr lang="en-US" sz="2200" kern="1200" dirty="0" err="1">
                          <a:effectLst/>
                        </a:rPr>
                        <a:t>PrEP</a:t>
                      </a:r>
                      <a:r>
                        <a:rPr lang="en-US" sz="2200" kern="1200" dirty="0">
                          <a:effectLst/>
                        </a:rPr>
                        <a:t> for KPs in nationwide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tc>
                  <a:txBody>
                    <a:bodyPr/>
                    <a:lstStyle/>
                    <a:p>
                      <a:r>
                        <a:rPr lang="en-US" sz="2200" kern="1200" dirty="0">
                          <a:effectLst/>
                        </a:rPr>
                        <a:t>CHAS/CSOs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extLst>
                  <a:ext uri="{0D108BD9-81ED-4DB2-BD59-A6C34878D82A}">
                    <a16:rowId xmlns:a16="http://schemas.microsoft.com/office/drawing/2014/main" val="3711841654"/>
                  </a:ext>
                </a:extLst>
              </a:tr>
              <a:tr h="1168905">
                <a:tc>
                  <a:txBody>
                    <a:bodyPr/>
                    <a:lstStyle/>
                    <a:p>
                      <a:r>
                        <a:rPr lang="en-US" sz="2200" kern="1200" dirty="0">
                          <a:effectLst/>
                        </a:rPr>
                        <a:t>Establish community-based clinic as one-stop-shop at community level to provide HIV services including HIVST, ARV point of care, </a:t>
                      </a:r>
                      <a:r>
                        <a:rPr lang="en-US" sz="2200" kern="1200" dirty="0" err="1">
                          <a:effectLst/>
                        </a:rPr>
                        <a:t>PrEP</a:t>
                      </a:r>
                      <a:r>
                        <a:rPr lang="en-US" sz="2200" kern="1200" dirty="0">
                          <a:effectLst/>
                        </a:rPr>
                        <a:t> and condom for prevention in priority locations.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tc>
                  <a:txBody>
                    <a:bodyPr/>
                    <a:lstStyle/>
                    <a:p>
                      <a:r>
                        <a:rPr lang="en-US" sz="2200" kern="1200" dirty="0">
                          <a:effectLst/>
                        </a:rPr>
                        <a:t>PHO/CSOs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extLst>
                  <a:ext uri="{0D108BD9-81ED-4DB2-BD59-A6C34878D82A}">
                    <a16:rowId xmlns:a16="http://schemas.microsoft.com/office/drawing/2014/main" val="13424543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44130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F94E8BA-EFF6-16DB-C0C3-AAF54EF1C90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9059" y="24385"/>
          <a:ext cx="11978641" cy="66690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6656">
                  <a:extLst>
                    <a:ext uri="{9D8B030D-6E8A-4147-A177-3AD203B41FA5}">
                      <a16:colId xmlns:a16="http://schemas.microsoft.com/office/drawing/2014/main" val="145351652"/>
                    </a:ext>
                  </a:extLst>
                </a:gridCol>
                <a:gridCol w="2011985">
                  <a:extLst>
                    <a:ext uri="{9D8B030D-6E8A-4147-A177-3AD203B41FA5}">
                      <a16:colId xmlns:a16="http://schemas.microsoft.com/office/drawing/2014/main" val="2518405996"/>
                    </a:ext>
                  </a:extLst>
                </a:gridCol>
              </a:tblGrid>
              <a:tr h="519127">
                <a:tc>
                  <a:txBody>
                    <a:bodyPr/>
                    <a:lstStyle/>
                    <a:p>
                      <a:pPr algn="ctr"/>
                      <a:r>
                        <a:rPr lang="en-US" sz="2000" kern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Key interventions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kern="1200">
                          <a:effectLst/>
                        </a:rPr>
                        <a:t>Implementors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extLst>
                  <a:ext uri="{0D108BD9-81ED-4DB2-BD59-A6C34878D82A}">
                    <a16:rowId xmlns:a16="http://schemas.microsoft.com/office/drawing/2014/main" val="3066427177"/>
                  </a:ext>
                </a:extLst>
              </a:tr>
              <a:tr h="526501"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effectLst/>
                        </a:rPr>
                        <a:t>Expanding ART/POC sites in priority area. Target 4 ART/POC sites in each year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effectLst/>
                        </a:rPr>
                        <a:t>CHAS/PHO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extLst>
                  <a:ext uri="{0D108BD9-81ED-4DB2-BD59-A6C34878D82A}">
                    <a16:rowId xmlns:a16="http://schemas.microsoft.com/office/drawing/2014/main" val="3807510631"/>
                  </a:ext>
                </a:extLst>
              </a:tr>
              <a:tr h="921501"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effectLst/>
                        </a:rPr>
                        <a:t>Capacity building for HCWs and lay providers to improve early/rapid ARV treatment with patient-centered approach and AHD, HIV/TB and other co-morbidity management at all ARV and POC sites.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tc>
                  <a:txBody>
                    <a:bodyPr/>
                    <a:lstStyle/>
                    <a:p>
                      <a:r>
                        <a:rPr lang="en-US" sz="2000" kern="1200">
                          <a:effectLst/>
                        </a:rPr>
                        <a:t>CHAS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extLst>
                  <a:ext uri="{0D108BD9-81ED-4DB2-BD59-A6C34878D82A}">
                    <a16:rowId xmlns:a16="http://schemas.microsoft.com/office/drawing/2014/main" val="3638618697"/>
                  </a:ext>
                </a:extLst>
              </a:tr>
              <a:tr h="627877"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effectLst/>
                        </a:rPr>
                        <a:t>Support integrating of routine HIV services for pregnant women at HCs in high burden areas, and ensure linkage HIV+ mothers to access care and treatment and EID for exposed infants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effectLst/>
                        </a:rPr>
                        <a:t>CHAS/PHO/DHO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extLst>
                  <a:ext uri="{0D108BD9-81ED-4DB2-BD59-A6C34878D82A}">
                    <a16:rowId xmlns:a16="http://schemas.microsoft.com/office/drawing/2014/main" val="1245819572"/>
                  </a:ext>
                </a:extLst>
              </a:tr>
              <a:tr h="714729"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effectLst/>
                        </a:rPr>
                        <a:t>Improve Quality of HIV services based on QPS conditions and 5 Good and 1 Satisfaction, MOH policy (Improve referral system; training/workshop on HTS, PMCT, EID; On site supervision…)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effectLst/>
                        </a:rPr>
                        <a:t>CHAS/PHO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extLst>
                  <a:ext uri="{0D108BD9-81ED-4DB2-BD59-A6C34878D82A}">
                    <a16:rowId xmlns:a16="http://schemas.microsoft.com/office/drawing/2014/main" val="470437922"/>
                  </a:ext>
                </a:extLst>
              </a:tr>
              <a:tr h="627877"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effectLst/>
                        </a:rPr>
                        <a:t>Conducting and mentoring on S&amp;D reduction activities in healthcare facilities and community in line with S&amp;D reduction package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effectLst/>
                        </a:rPr>
                        <a:t>CHAS/PHO/CSOs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extLst>
                  <a:ext uri="{0D108BD9-81ED-4DB2-BD59-A6C34878D82A}">
                    <a16:rowId xmlns:a16="http://schemas.microsoft.com/office/drawing/2014/main" val="2318318109"/>
                  </a:ext>
                </a:extLst>
              </a:tr>
              <a:tr h="627877"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effectLst/>
                        </a:rPr>
                        <a:t>Community awareness raising on HIV prevention and S&amp;D reduction interventions in line with S&amp;D action plan in 4 settings (HF, Educational setting, Workplace setting, Community setting)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effectLst/>
                        </a:rPr>
                        <a:t>CHAS/PHO/CSOs/partners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extLst>
                  <a:ext uri="{0D108BD9-81ED-4DB2-BD59-A6C34878D82A}">
                    <a16:rowId xmlns:a16="http://schemas.microsoft.com/office/drawing/2014/main" val="628902700"/>
                  </a:ext>
                </a:extLst>
              </a:tr>
              <a:tr h="526501"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effectLst/>
                        </a:rPr>
                        <a:t>Support community involvement of PLHIV through COC package, SHG strengthening and CLM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effectLst/>
                        </a:rPr>
                        <a:t>CSOs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extLst>
                  <a:ext uri="{0D108BD9-81ED-4DB2-BD59-A6C34878D82A}">
                    <a16:rowId xmlns:a16="http://schemas.microsoft.com/office/drawing/2014/main" val="134224264"/>
                  </a:ext>
                </a:extLst>
              </a:tr>
              <a:tr h="380304"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effectLst/>
                        </a:rPr>
                        <a:t>Strengthening on DQA for ARV tracker for ART &amp; POC sites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tc>
                  <a:txBody>
                    <a:bodyPr/>
                    <a:lstStyle/>
                    <a:p>
                      <a:r>
                        <a:rPr lang="en-US" sz="2000" kern="1200">
                          <a:effectLst/>
                        </a:rPr>
                        <a:t>CHAS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extLst>
                  <a:ext uri="{0D108BD9-81ED-4DB2-BD59-A6C34878D82A}">
                    <a16:rowId xmlns:a16="http://schemas.microsoft.com/office/drawing/2014/main" val="2313769896"/>
                  </a:ext>
                </a:extLst>
              </a:tr>
              <a:tr h="10899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effectLst/>
                        </a:rPr>
                        <a:t>Strengthen on service delivery and strategic information system (M&amp;E capacity building and coordination, routine data management, data quality and data use, continue to strengthen the surveillance system (HSS+) S&amp;D survey and Policy development.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42175" marR="42175" marT="21087" marB="21087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ordia New" panose="020B0304020202020204" pitchFamily="34" charset="-34"/>
                        </a:rPr>
                        <a:t>CHAS</a:t>
                      </a:r>
                    </a:p>
                  </a:txBody>
                  <a:tcPr marL="42175" marR="42175" marT="21087" marB="21087"/>
                </a:tc>
                <a:extLst>
                  <a:ext uri="{0D108BD9-81ED-4DB2-BD59-A6C34878D82A}">
                    <a16:rowId xmlns:a16="http://schemas.microsoft.com/office/drawing/2014/main" val="18011777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96579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F94E8BA-EFF6-16DB-C0C3-AAF54EF1C9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3454689"/>
              </p:ext>
            </p:extLst>
          </p:nvPr>
        </p:nvGraphicFramePr>
        <p:xfrm>
          <a:off x="106679" y="504825"/>
          <a:ext cx="11978641" cy="53647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15373">
                  <a:extLst>
                    <a:ext uri="{9D8B030D-6E8A-4147-A177-3AD203B41FA5}">
                      <a16:colId xmlns:a16="http://schemas.microsoft.com/office/drawing/2014/main" val="145351652"/>
                    </a:ext>
                  </a:extLst>
                </a:gridCol>
                <a:gridCol w="1763268">
                  <a:extLst>
                    <a:ext uri="{9D8B030D-6E8A-4147-A177-3AD203B41FA5}">
                      <a16:colId xmlns:a16="http://schemas.microsoft.com/office/drawing/2014/main" val="2518405996"/>
                    </a:ext>
                  </a:extLst>
                </a:gridCol>
              </a:tblGrid>
              <a:tr h="688358">
                <a:tc>
                  <a:txBody>
                    <a:bodyPr/>
                    <a:lstStyle/>
                    <a:p>
                      <a:pPr algn="ctr"/>
                      <a:r>
                        <a:rPr lang="lo-LA" sz="2800" kern="12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ການປະກອບເອກະສານຫຼັກ</a:t>
                      </a:r>
                      <a:endParaRPr lang="en-US" sz="2800" dirty="0"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42175" marR="42175" marT="21087" marB="210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o-LA" sz="28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ຄວາມຄືບໜ້າ</a:t>
                      </a:r>
                      <a:endParaRPr lang="en-US" sz="2800" dirty="0"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42175" marR="42175" marT="21087" marB="21087" anchor="ctr"/>
                </a:tc>
                <a:extLst>
                  <a:ext uri="{0D108BD9-81ED-4DB2-BD59-A6C34878D82A}">
                    <a16:rowId xmlns:a16="http://schemas.microsoft.com/office/drawing/2014/main" val="3066427177"/>
                  </a:ext>
                </a:extLst>
              </a:tr>
              <a:tr h="844016">
                <a:tc>
                  <a:txBody>
                    <a:bodyPr/>
                    <a:lstStyle/>
                    <a:p>
                      <a:r>
                        <a:rPr lang="lo-LA" sz="2200" kern="12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ສັນຍາກັບ </a:t>
                      </a:r>
                      <a:r>
                        <a:rPr lang="en-US" sz="2200" kern="12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CSOs (PEDA, </a:t>
                      </a:r>
                      <a:r>
                        <a:rPr lang="en-US" sz="2200" kern="1200" dirty="0" err="1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CHIas</a:t>
                      </a:r>
                      <a:r>
                        <a:rPr lang="en-US" sz="2200" kern="12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, APL+)</a:t>
                      </a:r>
                      <a:endParaRPr lang="en-US" sz="2200" dirty="0"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42175" marR="42175" marT="21087" marB="210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o-LA" sz="2200" kern="12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ສຳເລັດ</a:t>
                      </a:r>
                      <a:endParaRPr lang="en-US" sz="2200" dirty="0"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42175" marR="42175" marT="21087" marB="21087" anchor="ctr"/>
                </a:tc>
                <a:extLst>
                  <a:ext uri="{0D108BD9-81ED-4DB2-BD59-A6C34878D82A}">
                    <a16:rowId xmlns:a16="http://schemas.microsoft.com/office/drawing/2014/main" val="3922485638"/>
                  </a:ext>
                </a:extLst>
              </a:tr>
              <a:tr h="844016">
                <a:tc>
                  <a:txBody>
                    <a:bodyPr/>
                    <a:lstStyle/>
                    <a:p>
                      <a:r>
                        <a:rPr lang="en-US" sz="22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POM (Project Operation Manual)</a:t>
                      </a:r>
                    </a:p>
                  </a:txBody>
                  <a:tcPr marL="42175" marR="42175" marT="21087" marB="21087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2200" kern="12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ສຳເລັດ</a:t>
                      </a:r>
                      <a:endParaRPr lang="en-US" sz="2200" dirty="0"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42175" marR="42175" marT="21087" marB="21087" anchor="ctr"/>
                </a:tc>
                <a:extLst>
                  <a:ext uri="{0D108BD9-81ED-4DB2-BD59-A6C34878D82A}">
                    <a16:rowId xmlns:a16="http://schemas.microsoft.com/office/drawing/2014/main" val="3512774978"/>
                  </a:ext>
                </a:extLst>
              </a:tr>
              <a:tr h="844016">
                <a:tc>
                  <a:txBody>
                    <a:bodyPr/>
                    <a:lstStyle/>
                    <a:p>
                      <a:r>
                        <a:rPr lang="en-US" sz="22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Master Plan (2024-2026), AOP_2024 (Annual Operation Plan 2024), PMF (Project Performance Monitoring Framework)</a:t>
                      </a:r>
                    </a:p>
                  </a:txBody>
                  <a:tcPr marL="42175" marR="42175" marT="21087" marB="21087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2200" kern="12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ສຳເລັດ</a:t>
                      </a:r>
                      <a:endParaRPr lang="en-US" sz="2200" dirty="0"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42175" marR="42175" marT="21087" marB="21087" anchor="ctr"/>
                </a:tc>
                <a:extLst>
                  <a:ext uri="{0D108BD9-81ED-4DB2-BD59-A6C34878D82A}">
                    <a16:rowId xmlns:a16="http://schemas.microsoft.com/office/drawing/2014/main" val="634432642"/>
                  </a:ext>
                </a:extLst>
              </a:tr>
              <a:tr h="1300355">
                <a:tc>
                  <a:txBody>
                    <a:bodyPr/>
                    <a:lstStyle/>
                    <a:p>
                      <a:r>
                        <a:rPr lang="en-US" sz="22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Procurement Plan (HPMT </a:t>
                      </a:r>
                      <a:r>
                        <a:rPr lang="lo-LA" sz="22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ສຳລັບການຈັດຊື້ທັງຫມົດພາຍໃຕ້ງົບປະມານກອງທຶນໂລກເດິ້ເອື້ອຍ ທັງ 3 ປີ</a:t>
                      </a:r>
                      <a:r>
                        <a:rPr lang="en-US" sz="22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)</a:t>
                      </a:r>
                      <a:endParaRPr lang="lo-LA" sz="2200" dirty="0"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42175" marR="42175" marT="21087" marB="21087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2200" kern="12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ສຳເລັດ</a:t>
                      </a:r>
                      <a:endParaRPr lang="en-US" sz="2200" dirty="0"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42175" marR="42175" marT="21087" marB="21087" anchor="ctr"/>
                </a:tc>
                <a:extLst>
                  <a:ext uri="{0D108BD9-81ED-4DB2-BD59-A6C34878D82A}">
                    <a16:rowId xmlns:a16="http://schemas.microsoft.com/office/drawing/2014/main" val="1979627221"/>
                  </a:ext>
                </a:extLst>
              </a:tr>
              <a:tr h="844016">
                <a:tc>
                  <a:txBody>
                    <a:bodyPr/>
                    <a:lstStyle/>
                    <a:p>
                      <a:r>
                        <a:rPr lang="en-US" sz="2200" kern="12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TOR TAs (International TA from UNAIDS and CHAI)</a:t>
                      </a:r>
                      <a:endParaRPr lang="en-US" sz="2200" dirty="0"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42175" marR="42175" marT="21087" marB="2108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o-LA" sz="2200" kern="12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ສຳເລັດ</a:t>
                      </a:r>
                      <a:r>
                        <a:rPr lang="en-US" sz="2200" kern="1200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</a:t>
                      </a:r>
                      <a:endParaRPr lang="en-US" sz="2200" dirty="0"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42175" marR="42175" marT="21087" marB="21087" anchor="ctr"/>
                </a:tc>
                <a:extLst>
                  <a:ext uri="{0D108BD9-81ED-4DB2-BD59-A6C34878D82A}">
                    <a16:rowId xmlns:a16="http://schemas.microsoft.com/office/drawing/2014/main" val="36540385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8482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E8B0E-71FA-A6A7-0C3C-3EC554370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57" y="50133"/>
            <a:ext cx="11955779" cy="52545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Draft GC7 co-financing commitments</a:t>
            </a:r>
            <a:r>
              <a:rPr lang="en-US" sz="32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(September 21, 2023)</a:t>
            </a:r>
            <a:endParaRPr lang="en-US" sz="3200" dirty="0">
              <a:solidFill>
                <a:schemeClr val="tx2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1E95388-CE44-85BF-22A7-91F924F896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7908397"/>
              </p:ext>
            </p:extLst>
          </p:nvPr>
        </p:nvGraphicFramePr>
        <p:xfrm>
          <a:off x="117957" y="508912"/>
          <a:ext cx="6827968" cy="1779719"/>
        </p:xfrm>
        <a:graphic>
          <a:graphicData uri="http://schemas.openxmlformats.org/drawingml/2006/table">
            <a:tbl>
              <a:tblPr firstRow="1" firstCol="1" bandRow="1"/>
              <a:tblGrid>
                <a:gridCol w="618939">
                  <a:extLst>
                    <a:ext uri="{9D8B030D-6E8A-4147-A177-3AD203B41FA5}">
                      <a16:colId xmlns:a16="http://schemas.microsoft.com/office/drawing/2014/main" val="23066005"/>
                    </a:ext>
                  </a:extLst>
                </a:gridCol>
                <a:gridCol w="983144">
                  <a:extLst>
                    <a:ext uri="{9D8B030D-6E8A-4147-A177-3AD203B41FA5}">
                      <a16:colId xmlns:a16="http://schemas.microsoft.com/office/drawing/2014/main" val="1831832097"/>
                    </a:ext>
                  </a:extLst>
                </a:gridCol>
                <a:gridCol w="983144">
                  <a:extLst>
                    <a:ext uri="{9D8B030D-6E8A-4147-A177-3AD203B41FA5}">
                      <a16:colId xmlns:a16="http://schemas.microsoft.com/office/drawing/2014/main" val="3286021692"/>
                    </a:ext>
                  </a:extLst>
                </a:gridCol>
                <a:gridCol w="983144">
                  <a:extLst>
                    <a:ext uri="{9D8B030D-6E8A-4147-A177-3AD203B41FA5}">
                      <a16:colId xmlns:a16="http://schemas.microsoft.com/office/drawing/2014/main" val="2354018047"/>
                    </a:ext>
                  </a:extLst>
                </a:gridCol>
                <a:gridCol w="1392077">
                  <a:extLst>
                    <a:ext uri="{9D8B030D-6E8A-4147-A177-3AD203B41FA5}">
                      <a16:colId xmlns:a16="http://schemas.microsoft.com/office/drawing/2014/main" val="1889547805"/>
                    </a:ext>
                  </a:extLst>
                </a:gridCol>
                <a:gridCol w="1867520">
                  <a:extLst>
                    <a:ext uri="{9D8B030D-6E8A-4147-A177-3AD203B41FA5}">
                      <a16:colId xmlns:a16="http://schemas.microsoft.com/office/drawing/2014/main" val="1702743314"/>
                    </a:ext>
                  </a:extLst>
                </a:gridCol>
              </a:tblGrid>
              <a:tr h="380603">
                <a:tc rowSpan="3"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3378" marR="113378" marT="56689" marB="5668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2024-2026 commitments (USD)</a:t>
                      </a:r>
                      <a:endParaRPr lang="en-US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3378" marR="113378" marT="56689" marB="5668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Additional amount (Difference in totals) </a:t>
                      </a: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(USD)</a:t>
                      </a:r>
                      <a:endParaRPr lang="en-US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046" marR="22046" marT="11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5950475"/>
                  </a:ext>
                </a:extLst>
              </a:tr>
              <a:tr h="21888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Y1</a:t>
                      </a:r>
                      <a:endParaRPr lang="en-US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046" marR="22046" marT="11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Y2</a:t>
                      </a:r>
                      <a:endParaRPr lang="en-US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046" marR="22046" marT="11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Y3</a:t>
                      </a:r>
                      <a:endParaRPr lang="en-US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046" marR="22046" marT="11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3378" marR="113378" marT="56689" marB="5668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/>
                    </a:p>
                  </a:txBody>
                  <a:tcPr marL="113378" marR="113378" marT="56689" marB="5668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3458197"/>
                  </a:ext>
                </a:extLst>
              </a:tr>
              <a:tr h="21888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Budget</a:t>
                      </a:r>
                      <a:endParaRPr lang="en-US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046" marR="22046" marT="11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Budget</a:t>
                      </a:r>
                      <a:endParaRPr lang="en-US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046" marR="22046" marT="11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Budget</a:t>
                      </a:r>
                      <a:endParaRPr lang="en-US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046" marR="22046" marT="11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6254459"/>
                  </a:ext>
                </a:extLst>
              </a:tr>
              <a:tr h="320450"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HIV </a:t>
                      </a:r>
                      <a:endParaRPr lang="en-US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046" marR="22046" marT="11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1,064,902.84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046" marR="22046" marT="11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917,915.64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046" marR="22046" marT="11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1,124,661.50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046" marR="22046" marT="11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3,107,479.98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046" marR="22046" marT="11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1,345,699.28</a:t>
                      </a:r>
                      <a:endParaRPr lang="en-US" sz="2800" dirty="0"/>
                    </a:p>
                  </a:txBody>
                  <a:tcPr marL="113378" marR="113378" marT="56689" marB="5668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4093364"/>
                  </a:ext>
                </a:extLst>
              </a:tr>
              <a:tr h="320450"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TB </a:t>
                      </a:r>
                      <a:endParaRPr lang="en-US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046" marR="22046" marT="11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1,005,200.81</a:t>
                      </a:r>
                      <a:endParaRPr lang="en-US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046" marR="22046" marT="11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1,201,777.40</a:t>
                      </a:r>
                      <a:endParaRPr lang="en-US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046" marR="22046" marT="11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894,465.51</a:t>
                      </a:r>
                      <a:endParaRPr lang="en-US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046" marR="22046" marT="11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3,101,443.72</a:t>
                      </a:r>
                      <a:endParaRPr lang="en-US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046" marR="22046" marT="11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2,128,961.19</a:t>
                      </a:r>
                      <a:endParaRPr lang="en-US" sz="2800" dirty="0"/>
                    </a:p>
                  </a:txBody>
                  <a:tcPr marL="113378" marR="113378" marT="56689" marB="5668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0823492"/>
                  </a:ext>
                </a:extLst>
              </a:tr>
              <a:tr h="320450">
                <a:tc>
                  <a:txBody>
                    <a:bodyPr/>
                    <a:lstStyle/>
                    <a:p>
                      <a:pPr algn="l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Totals</a:t>
                      </a:r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046" marR="22046" marT="11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2,070,103.65</a:t>
                      </a:r>
                      <a:endParaRPr lang="en-US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046" marR="22046" marT="11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2,119,693.04</a:t>
                      </a:r>
                      <a:endParaRPr lang="en-US" sz="3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046" marR="22046" marT="11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2,019,127.01</a:t>
                      </a:r>
                      <a:endParaRPr lang="en-US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046" marR="22046" marT="11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6,208,923.70</a:t>
                      </a:r>
                      <a:endParaRPr lang="en-US" sz="3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046" marR="22046" marT="1181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3,474,660.47</a:t>
                      </a:r>
                      <a:endParaRPr lang="en-US" sz="2800" dirty="0"/>
                    </a:p>
                  </a:txBody>
                  <a:tcPr marL="113378" marR="113378" marT="56689" marB="5668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0374262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BBA28BE-F495-1917-3569-C0EA8C76B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2934651"/>
              </p:ext>
            </p:extLst>
          </p:nvPr>
        </p:nvGraphicFramePr>
        <p:xfrm>
          <a:off x="117957" y="2458253"/>
          <a:ext cx="7092468" cy="42222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15493">
                  <a:extLst>
                    <a:ext uri="{9D8B030D-6E8A-4147-A177-3AD203B41FA5}">
                      <a16:colId xmlns:a16="http://schemas.microsoft.com/office/drawing/2014/main" val="4257945009"/>
                    </a:ext>
                  </a:extLst>
                </a:gridCol>
                <a:gridCol w="3371850">
                  <a:extLst>
                    <a:ext uri="{9D8B030D-6E8A-4147-A177-3AD203B41FA5}">
                      <a16:colId xmlns:a16="http://schemas.microsoft.com/office/drawing/2014/main" val="954419834"/>
                    </a:ext>
                  </a:extLst>
                </a:gridCol>
                <a:gridCol w="2905125">
                  <a:extLst>
                    <a:ext uri="{9D8B030D-6E8A-4147-A177-3AD203B41FA5}">
                      <a16:colId xmlns:a16="http://schemas.microsoft.com/office/drawing/2014/main" val="2395788929"/>
                    </a:ext>
                  </a:extLst>
                </a:gridCol>
              </a:tblGrid>
              <a:tr h="325528">
                <a:tc>
                  <a:txBody>
                    <a:bodyPr/>
                    <a:lstStyle/>
                    <a:p>
                      <a:pPr algn="ctr">
                        <a:lnSpc>
                          <a:spcPts val="1210"/>
                        </a:lnSpc>
                      </a:pPr>
                      <a:r>
                        <a:rPr lang="en-US" sz="1400">
                          <a:effectLst/>
                        </a:rPr>
                        <a:t>Program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10"/>
                        </a:lnSpc>
                      </a:pPr>
                      <a:r>
                        <a:rPr lang="en-US" sz="1400" dirty="0">
                          <a:effectLst/>
                        </a:rPr>
                        <a:t>Intervention/Activity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10"/>
                        </a:lnSpc>
                      </a:pPr>
                      <a:r>
                        <a:rPr lang="en-US" sz="1400" dirty="0">
                          <a:effectLst/>
                        </a:rPr>
                        <a:t>Total domestic financing commitment</a:t>
                      </a:r>
                    </a:p>
                    <a:p>
                      <a:pPr algn="ctr">
                        <a:lnSpc>
                          <a:spcPts val="1210"/>
                        </a:lnSpc>
                      </a:pPr>
                      <a:r>
                        <a:rPr lang="en-US" sz="1400" dirty="0">
                          <a:effectLst/>
                        </a:rPr>
                        <a:t>for 2024-2026 (USD)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extLst>
                  <a:ext uri="{0D108BD9-81ED-4DB2-BD59-A6C34878D82A}">
                    <a16:rowId xmlns:a16="http://schemas.microsoft.com/office/drawing/2014/main" val="2424317214"/>
                  </a:ext>
                </a:extLst>
              </a:tr>
              <a:tr h="241617">
                <a:tc rowSpan="13">
                  <a:txBody>
                    <a:bodyPr/>
                    <a:lstStyle/>
                    <a:p>
                      <a:pPr algn="ctr">
                        <a:lnSpc>
                          <a:spcPts val="1210"/>
                        </a:lnSpc>
                      </a:pPr>
                      <a:r>
                        <a:rPr lang="en-US" sz="1600" dirty="0">
                          <a:effectLst/>
                        </a:rPr>
                        <a:t>HIV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10"/>
                        </a:lnSpc>
                      </a:pPr>
                      <a:r>
                        <a:rPr lang="en-US" sz="1400" dirty="0">
                          <a:effectLst/>
                        </a:rPr>
                        <a:t>1) Antiretroviral medicines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390,588.68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extLst>
                  <a:ext uri="{0D108BD9-81ED-4DB2-BD59-A6C34878D82A}">
                    <a16:rowId xmlns:a16="http://schemas.microsoft.com/office/drawing/2014/main" val="228845432"/>
                  </a:ext>
                </a:extLst>
              </a:tr>
              <a:tr h="2416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10"/>
                        </a:lnSpc>
                      </a:pPr>
                      <a:r>
                        <a:rPr lang="en-US" sz="1400" dirty="0">
                          <a:effectLst/>
                        </a:rPr>
                        <a:t>2) HIV Rapid Diagnostic Tests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157,502.12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extLst>
                  <a:ext uri="{0D108BD9-81ED-4DB2-BD59-A6C34878D82A}">
                    <a16:rowId xmlns:a16="http://schemas.microsoft.com/office/drawing/2014/main" val="4211665570"/>
                  </a:ext>
                </a:extLst>
              </a:tr>
              <a:tr h="2416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10"/>
                        </a:lnSpc>
                      </a:pPr>
                      <a:r>
                        <a:rPr lang="en-US" sz="1400" dirty="0">
                          <a:effectLst/>
                        </a:rPr>
                        <a:t>3) HIV Viral Load and EID cartridge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239,773.88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extLst>
                  <a:ext uri="{0D108BD9-81ED-4DB2-BD59-A6C34878D82A}">
                    <a16:rowId xmlns:a16="http://schemas.microsoft.com/office/drawing/2014/main" val="2437911113"/>
                  </a:ext>
                </a:extLst>
              </a:tr>
              <a:tr h="323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10"/>
                        </a:lnSpc>
                      </a:pPr>
                      <a:r>
                        <a:rPr lang="en-US" sz="1400" dirty="0">
                          <a:effectLst/>
                        </a:rPr>
                        <a:t>4) Opportunistic infections and STI medicines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590,425.10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extLst>
                  <a:ext uri="{0D108BD9-81ED-4DB2-BD59-A6C34878D82A}">
                    <a16:rowId xmlns:a16="http://schemas.microsoft.com/office/drawing/2014/main" val="2594027118"/>
                  </a:ext>
                </a:extLst>
              </a:tr>
              <a:tr h="323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10"/>
                        </a:lnSpc>
                      </a:pPr>
                      <a:r>
                        <a:rPr lang="en-US" sz="1400" dirty="0">
                          <a:effectLst/>
                        </a:rPr>
                        <a:t> 5) CD4 analyzers/ accessories and lab reagents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216,523.56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extLst>
                  <a:ext uri="{0D108BD9-81ED-4DB2-BD59-A6C34878D82A}">
                    <a16:rowId xmlns:a16="http://schemas.microsoft.com/office/drawing/2014/main" val="540571031"/>
                  </a:ext>
                </a:extLst>
              </a:tr>
              <a:tr h="2416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10"/>
                        </a:lnSpc>
                      </a:pPr>
                      <a:r>
                        <a:rPr lang="en-US" sz="1400" dirty="0">
                          <a:effectLst/>
                        </a:rPr>
                        <a:t>6) Lab consumables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73,435.59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extLst>
                  <a:ext uri="{0D108BD9-81ED-4DB2-BD59-A6C34878D82A}">
                    <a16:rowId xmlns:a16="http://schemas.microsoft.com/office/drawing/2014/main" val="2260719794"/>
                  </a:ext>
                </a:extLst>
              </a:tr>
              <a:tr h="4311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10"/>
                        </a:lnSpc>
                      </a:pPr>
                      <a:r>
                        <a:rPr lang="en-US" sz="1400" dirty="0">
                          <a:effectLst/>
                        </a:rPr>
                        <a:t>7) Expanding new POC sites in provincial and district level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88,118.00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extLst>
                  <a:ext uri="{0D108BD9-81ED-4DB2-BD59-A6C34878D82A}">
                    <a16:rowId xmlns:a16="http://schemas.microsoft.com/office/drawing/2014/main" val="4198643962"/>
                  </a:ext>
                </a:extLst>
              </a:tr>
              <a:tr h="4651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10"/>
                        </a:lnSpc>
                      </a:pPr>
                      <a:r>
                        <a:rPr lang="en-US" sz="1400" dirty="0">
                          <a:effectLst/>
                        </a:rPr>
                        <a:t>8) Capacity building on program management and strengthening on strategic Information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481,129.00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extLst>
                  <a:ext uri="{0D108BD9-81ED-4DB2-BD59-A6C34878D82A}">
                    <a16:rowId xmlns:a16="http://schemas.microsoft.com/office/drawing/2014/main" val="399574696"/>
                  </a:ext>
                </a:extLst>
              </a:tr>
              <a:tr h="323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10"/>
                        </a:lnSpc>
                      </a:pPr>
                      <a:r>
                        <a:rPr lang="en-US" sz="1400" dirty="0">
                          <a:effectLst/>
                        </a:rPr>
                        <a:t>9) HIV Prevention Program (for KPs, OVP, AGYW, GP)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165,671.00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extLst>
                  <a:ext uri="{0D108BD9-81ED-4DB2-BD59-A6C34878D82A}">
                    <a16:rowId xmlns:a16="http://schemas.microsoft.com/office/drawing/2014/main" val="4264780806"/>
                  </a:ext>
                </a:extLst>
              </a:tr>
              <a:tr h="323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10"/>
                        </a:lnSpc>
                      </a:pPr>
                      <a:r>
                        <a:rPr lang="en-US" sz="1400" dirty="0">
                          <a:effectLst/>
                        </a:rPr>
                        <a:t>10) Differentiated HIV testing and treatment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443,590.00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extLst>
                  <a:ext uri="{0D108BD9-81ED-4DB2-BD59-A6C34878D82A}">
                    <a16:rowId xmlns:a16="http://schemas.microsoft.com/office/drawing/2014/main" val="1626393705"/>
                  </a:ext>
                </a:extLst>
              </a:tr>
              <a:tr h="2416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10"/>
                        </a:lnSpc>
                      </a:pPr>
                      <a:r>
                        <a:rPr lang="en-US" sz="1400" dirty="0">
                          <a:effectLst/>
                        </a:rPr>
                        <a:t>11) TB/HIV collaboration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80,000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extLst>
                  <a:ext uri="{0D108BD9-81ED-4DB2-BD59-A6C34878D82A}">
                    <a16:rowId xmlns:a16="http://schemas.microsoft.com/office/drawing/2014/main" val="197169347"/>
                  </a:ext>
                </a:extLst>
              </a:tr>
              <a:tr h="2416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10"/>
                        </a:lnSpc>
                      </a:pPr>
                      <a:r>
                        <a:rPr lang="en-US" sz="1400" dirty="0">
                          <a:effectLst/>
                        </a:rPr>
                        <a:t>12) PMCT program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105,223.05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extLst>
                  <a:ext uri="{0D108BD9-81ED-4DB2-BD59-A6C34878D82A}">
                    <a16:rowId xmlns:a16="http://schemas.microsoft.com/office/drawing/2014/main" val="1215076184"/>
                  </a:ext>
                </a:extLst>
              </a:tr>
              <a:tr h="2416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210"/>
                        </a:lnSpc>
                      </a:pPr>
                      <a:r>
                        <a:rPr lang="en-US" sz="1400" dirty="0">
                          <a:effectLst/>
                        </a:rPr>
                        <a:t>13) S&amp;D survey 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75,500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953" marR="48953" marT="0" marB="0" anchor="ctr"/>
                </a:tc>
                <a:extLst>
                  <a:ext uri="{0D108BD9-81ED-4DB2-BD59-A6C34878D82A}">
                    <a16:rowId xmlns:a16="http://schemas.microsoft.com/office/drawing/2014/main" val="2487769157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4E299997-636B-8F9D-FD10-371AD6108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3605" y="533399"/>
            <a:ext cx="4705714" cy="619533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3ECC7F6-F0B9-28BC-9DE2-4608450EB6CE}"/>
              </a:ext>
            </a:extLst>
          </p:cNvPr>
          <p:cNvSpPr/>
          <p:nvPr/>
        </p:nvSpPr>
        <p:spPr>
          <a:xfrm>
            <a:off x="742950" y="904875"/>
            <a:ext cx="1971675" cy="714375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2720187D-D099-2FFA-E46D-6C238715BED6}"/>
              </a:ext>
            </a:extLst>
          </p:cNvPr>
          <p:cNvSpPr/>
          <p:nvPr/>
        </p:nvSpPr>
        <p:spPr>
          <a:xfrm>
            <a:off x="1485900" y="919503"/>
            <a:ext cx="466725" cy="52545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4813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34979-805E-8479-82F7-14BD34113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7027DC6-2CA7-8867-0587-C8C213CABB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167" t="8588" r="29205" b="6268"/>
          <a:stretch/>
        </p:blipFill>
        <p:spPr>
          <a:xfrm>
            <a:off x="730468" y="111146"/>
            <a:ext cx="4874425" cy="6545656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36F17F-D913-7D4C-2D03-03A4C6CCDA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879" t="11035" r="30843" b="6207"/>
          <a:stretch/>
        </p:blipFill>
        <p:spPr>
          <a:xfrm>
            <a:off x="6660932" y="205739"/>
            <a:ext cx="4524703" cy="645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8725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70F0B-11E8-357E-9839-41555280D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59" y="0"/>
            <a:ext cx="10515600" cy="96597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02069A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Challenges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C1B6F7-F317-5A0A-BC46-62C17BFAB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186" y="812623"/>
            <a:ext cx="11824138" cy="5428003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 Increasing new HIV diagnosed </a:t>
            </a:r>
            <a:r>
              <a:rPr lang="lo-LA" sz="2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(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17</a:t>
            </a:r>
            <a:r>
              <a:rPr lang="lo-LA" sz="2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%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increased in 2023 compare to 2022 data) particularly  among  young MSM and TG group</a:t>
            </a:r>
            <a:endParaRPr lang="lo-LA" sz="2400" b="1" dirty="0">
              <a:solidFill>
                <a:schemeClr val="accent1">
                  <a:lumMod val="75000"/>
                </a:schemeClr>
              </a:solidFill>
              <a:latin typeface="+mj-lt"/>
              <a:ea typeface="Phetsarath OT" panose="02000500000000000001" pitchFamily="2" charset="2"/>
              <a:cs typeface="Phetsarath OT" panose="02000500000000000001" pitchFamily="2" charset="2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 GF/HANSA efforts may not be enough to create visible impact on first 95 </a:t>
            </a:r>
          </a:p>
          <a:p>
            <a:pPr marL="342900" indent="-342900" algn="just" fontAlgn="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MOU HANSA II project already started on 1/1/2024, but the budget is not transferred to PBC implementors </a:t>
            </a:r>
          </a:p>
          <a:p>
            <a:pPr marL="342900" indent="-342900" algn="just" fontAlgn="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Integrated service delivery at PHC is challenging for HIV program </a:t>
            </a:r>
          </a:p>
          <a:p>
            <a:pPr marL="342900" indent="-342900" algn="just" fontAlgn="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KP cross border </a:t>
            </a:r>
            <a:endParaRPr lang="lo-LA" sz="2400" b="1" dirty="0">
              <a:solidFill>
                <a:schemeClr val="accent1">
                  <a:lumMod val="75000"/>
                </a:schemeClr>
              </a:solidFill>
              <a:latin typeface="+mj-lt"/>
              <a:ea typeface="Phetsarath OT" panose="02000500000000000001" pitchFamily="2" charset="2"/>
              <a:cs typeface="Phetsarath OT" panose="02000500000000000001" pitchFamily="2" charset="2"/>
            </a:endParaRPr>
          </a:p>
          <a:p>
            <a:pPr marL="342900" indent="-342900" algn="just" fontAlgn="t">
              <a:lnSpc>
                <a:spcPct val="120000"/>
              </a:lnSpc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Expanding POC testing for HIV VL-GXP and EID-GXP at district level</a:t>
            </a:r>
          </a:p>
          <a:p>
            <a:pPr marL="342900" indent="-342900" algn="just" fontAlgn="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KP/PLHIV stigma and discrimination still being obstacles to access health services</a:t>
            </a:r>
            <a:endParaRPr lang="lo-LA" sz="2400" b="1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+mj-lt"/>
              <a:ea typeface="Phetsarath OT" panose="02000500000000000001" pitchFamily="2" charset="2"/>
              <a:cs typeface="Phetsarath OT" panose="02000500000000000001" pitchFamily="2" charset="2"/>
            </a:endParaRPr>
          </a:p>
          <a:p>
            <a:pPr marL="342900" lvl="0" indent="-342900" algn="just" fontAlgn="t">
              <a:lnSpc>
                <a:spcPct val="120000"/>
              </a:lnSpc>
              <a:spcBef>
                <a:spcPts val="0"/>
              </a:spcBef>
              <a:defRPr/>
            </a:pPr>
            <a:r>
              <a:rPr lang="en-US" sz="24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CLM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implementation under HANSA II with CSO engagement towards to build sustainability</a:t>
            </a:r>
            <a:endParaRPr lang="lo-LA" sz="2400" b="1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+mj-lt"/>
              <a:ea typeface="Phetsarath OT" panose="02000500000000000001" pitchFamily="2" charset="2"/>
              <a:cs typeface="Phetsarath OT" panose="02000500000000000001" pitchFamily="2" charset="2"/>
            </a:endParaRPr>
          </a:p>
          <a:p>
            <a:pPr marL="342900" marR="0" lvl="0" indent="-342900" algn="just" defTabSz="914400" rtl="0" eaLnBrk="1" fontAlgn="t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Government co-financing for 2024-2026 is challenging to contribute achievement of 95-95-95</a:t>
            </a:r>
            <a:endParaRPr lang="lo-LA" sz="2400" b="1" dirty="0">
              <a:solidFill>
                <a:schemeClr val="accent1">
                  <a:lumMod val="75000"/>
                </a:schemeClr>
              </a:solidFill>
              <a:latin typeface="+mj-lt"/>
              <a:ea typeface="Phetsarath OT" panose="02000500000000000001" pitchFamily="2" charset="2"/>
              <a:cs typeface="Phetsarath OT" panose="02000500000000000001" pitchFamily="2" charset="2"/>
            </a:endParaRPr>
          </a:p>
          <a:p>
            <a:pPr marL="342900" marR="0" lvl="0" indent="-342900" algn="just" defTabSz="914400" rtl="0" eaLnBrk="1" fontAlgn="t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endParaRPr lang="en-US" sz="24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152133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70F0B-11E8-357E-9839-41555280D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902"/>
            <a:ext cx="10515600" cy="965970"/>
          </a:xfrm>
        </p:spPr>
        <p:txBody>
          <a:bodyPr/>
          <a:lstStyle/>
          <a:p>
            <a:pPr algn="ctr"/>
            <a:r>
              <a:rPr lang="lo-LA" sz="4400" b="1" dirty="0">
                <a:solidFill>
                  <a:srgbClr val="02069A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ສິ່ງທ້າທາຍ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C1B6F7-F317-5A0A-BC46-62C17BFAB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735" y="1064872"/>
            <a:ext cx="11204294" cy="5428003"/>
          </a:xfrm>
        </p:spPr>
        <p:txBody>
          <a:bodyPr>
            <a:normAutofit/>
          </a:bodyPr>
          <a:lstStyle/>
          <a:p>
            <a:pPr marL="342900" indent="-342900" algn="just" fontAlgn="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o-LA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ອີງໃສ່ສັນຍາຂອງການຈັດຕັ້ງປະຕິບັດໂຄງການ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HANSA II </a:t>
            </a:r>
            <a:r>
              <a:rPr lang="lo-LA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ແມ່ນເລີ່ມຕົ້ນ 1/1/2024 ແຕ່ປະຈຸບັນ ພວກເຮົາຍັງບໍ່ໄດ້ຮັບງົບປະມານ ແລະ ບໍ່ທັນເລີ່ມປະຕິບັດໄດ້</a:t>
            </a:r>
            <a:endParaRPr lang="en-US" sz="2800" b="1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+mj-lt"/>
              <a:ea typeface="Phetsarath OT" panose="02000500000000000001" pitchFamily="2" charset="2"/>
              <a:cs typeface="Phetsarath OT" panose="02000500000000000001" pitchFamily="2" charset="2"/>
            </a:endParaRPr>
          </a:p>
          <a:p>
            <a:pPr marL="342900" indent="-342900" algn="just" fontAlgn="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o-LA" sz="28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ການຈັດຕັ້ງ</a:t>
            </a:r>
            <a:r>
              <a:rPr lang="lo-LA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ປະຕິບັດກິດຈະກຳແບບເຊື່ອມສານ ຍັງເປັນສິ່ງທ້າທາຍ, ເຄື່ອງມືຕ່າງໆ ຍັງບໍ່ທັນໄດ້ປັບປຸງ</a:t>
            </a:r>
          </a:p>
          <a:p>
            <a:pPr marL="342900" indent="-342900" algn="just" fontAlgn="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o-LA" sz="28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ການເຂົ້າເຖິງກຸ່ມ ສບກ </a:t>
            </a:r>
            <a:r>
              <a:rPr lang="lo-LA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ທີ່ເປັນກຸ່ມ</a:t>
            </a:r>
            <a:r>
              <a:rPr lang="lo-LA" sz="28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ເຄື່ອນຍ້າຍ ແລະ ແອບແຝງ (ສາວມືຖື) </a:t>
            </a:r>
          </a:p>
          <a:p>
            <a:pPr marL="342900" indent="-342900" algn="just" fontAlgn="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o-LA" sz="28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ການເຂົ້າເຖິງກຸ່ມ ຊພຊ ໂດຍສະເພາະ ກະເທີຍ ໄວໜຸ່ມ </a:t>
            </a:r>
          </a:p>
          <a:p>
            <a:pPr marL="342900" indent="-342900" algn="just" fontAlgn="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lo-LA" sz="28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ການແກ້ໄຂບັນຫາຈຳແນກ - ລັງກຽດ ຕ້ອງການການມີສ່ວນຮ່ວມຈາກຫລາຍພາກສ່ວນ</a:t>
            </a:r>
          </a:p>
          <a:p>
            <a:pPr marL="342900" marR="0" lvl="0" indent="-342900" algn="just" defTabSz="914400" rtl="0" eaLnBrk="1" fontAlgn="t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o-LA" sz="28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ການຂະຫຍາຍຕາໜ່າງກວດ </a:t>
            </a:r>
            <a:r>
              <a:rPr lang="en-US" sz="28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HIV</a:t>
            </a:r>
            <a:r>
              <a:rPr lang="lo-LA" sz="28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 </a:t>
            </a:r>
            <a:r>
              <a:rPr lang="en-US" sz="28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VL </a:t>
            </a:r>
            <a:r>
              <a:rPr lang="lo-LA" sz="28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ແລະ </a:t>
            </a:r>
            <a:r>
              <a:rPr lang="en-US" sz="28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EID </a:t>
            </a:r>
            <a:r>
              <a:rPr lang="lo-LA" sz="28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ດ້ວຍເຄື່ອງ </a:t>
            </a:r>
            <a:r>
              <a:rPr lang="en-US" sz="28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GXP </a:t>
            </a:r>
            <a:r>
              <a:rPr lang="lo-LA" sz="28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ຢູ່ຂັ້ນເມືອງ</a:t>
            </a:r>
          </a:p>
          <a:p>
            <a:pPr marL="342900" marR="0" lvl="0" indent="-342900" algn="just" defTabSz="914400" rtl="0" eaLnBrk="1" fontAlgn="t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o-LA" sz="2800" b="1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Phetsarath OT" panose="02000500000000000001" pitchFamily="2" charset="2"/>
                <a:cs typeface="Phetsarath OT" panose="02000500000000000001" pitchFamily="2" charset="2"/>
              </a:rPr>
              <a:t>ງົບປະມານສົມທົບຂອງລັດຖະບານ ສຳລັບປີ 2024 – 2026 ຍັງເປັນສິ່ງທ້າທາຍ</a:t>
            </a:r>
            <a:endParaRPr lang="en-US" sz="2800" b="1" i="0" u="none" strike="noStrike" dirty="0">
              <a:solidFill>
                <a:schemeClr val="accent1">
                  <a:lumMod val="75000"/>
                </a:schemeClr>
              </a:solidFill>
              <a:effectLst/>
              <a:latin typeface="+mj-lt"/>
              <a:ea typeface="Phetsarath OT" panose="02000500000000000001" pitchFamily="2" charset="2"/>
              <a:cs typeface="Phetsarath OT" panose="02000500000000000001" pitchFamily="2" charset="2"/>
            </a:endParaRPr>
          </a:p>
          <a:p>
            <a:pPr marL="342900" marR="0" lvl="0" indent="-342900" algn="just" defTabSz="914400" rtl="0" eaLnBrk="1" fontAlgn="t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lo-LA" b="1" dirty="0">
              <a:solidFill>
                <a:schemeClr val="accent1">
                  <a:lumMod val="75000"/>
                </a:schemeClr>
              </a:solidFill>
              <a:latin typeface="+mj-lt"/>
              <a:ea typeface="Phetsarath OT" panose="02000500000000000001" pitchFamily="2" charset="2"/>
              <a:cs typeface="Phetsarath OT" panose="02000500000000000001" pitchFamily="2" charset="2"/>
            </a:endParaRPr>
          </a:p>
          <a:p>
            <a:pPr marL="342900" marR="0" lvl="0" indent="-342900" algn="just" defTabSz="914400" rtl="0" eaLnBrk="1" fontAlgn="t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8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endParaRPr lang="en-US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387416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09F0DE-DEA6-5240-267D-F58AA7250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177" y="1248457"/>
            <a:ext cx="11285646" cy="4974212"/>
          </a:xfrm>
        </p:spPr>
        <p:txBody>
          <a:bodyPr anchor="ctr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>
                <a:solidFill>
                  <a:srgbClr val="00206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Increasing new HIV diagnosed </a:t>
            </a:r>
            <a:r>
              <a:rPr lang="lo-LA" dirty="0">
                <a:solidFill>
                  <a:srgbClr val="00206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(</a:t>
            </a:r>
            <a:r>
              <a:rPr lang="en-US" dirty="0">
                <a:solidFill>
                  <a:srgbClr val="00206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1</a:t>
            </a:r>
            <a:r>
              <a:rPr lang="lo-LA" dirty="0">
                <a:solidFill>
                  <a:srgbClr val="00206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7% </a:t>
            </a:r>
            <a:r>
              <a:rPr lang="en-US" dirty="0">
                <a:solidFill>
                  <a:srgbClr val="00206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increased in 2023 compare to 2022 data) particularly among young MSM and TG group</a:t>
            </a:r>
            <a:endParaRPr lang="lo-LA" dirty="0">
              <a:solidFill>
                <a:srgbClr val="002060"/>
              </a:solidFill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dirty="0">
                <a:solidFill>
                  <a:srgbClr val="00206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GF/HANSA efforts may not be enough to create visible impact on first 95 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lo-LA" dirty="0">
                <a:solidFill>
                  <a:srgbClr val="00206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ການຄົ້ນຫາຜູ້ຕິດເຊື້ອ ໃນປີ 2023 ໄດ້ 84% ຊຶ່ງຍັງບໍ່ສາມາດບັນລຸເປົ້າໝາຍໄດ້ ເນື່ອງຈາກງົບປະມານແມ່ນອີງໃສ່ໂຄງການຊ່ວຍເຫລືອເປັນຫລັກ ຊຶ່ງການຈັດຕັ້ງປະຕິບັດຍັງບໍ່ທັນກວມເອົາໄດ້ທຸກໆແຂວງ;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o-LA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ຕາໜ່າງການບໍລິການກວດເລືອດຊອກຫາການຕິດເຊື້ອ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HIV </a:t>
            </a:r>
            <a:r>
              <a:rPr kumimoji="0" lang="lo-LA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ຍັງບໍ່ສາມາດຂະຫຍາຍລົງຮອດທຸກສຸກສາລາ, ລວມທັງສະຖານທີ່ປິ່ນປົວດ້ວຍຢາຕ້ານຕໍ່ເຊື້ອເຮສໄອວີ (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ARV</a:t>
            </a:r>
            <a:r>
              <a:rPr kumimoji="0" lang="lo-LA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)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 </a:t>
            </a:r>
            <a:r>
              <a:rPr kumimoji="0" lang="lo-LA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ກໍ່ຍັງມີຈຳກັດແຕ່ຢູ່ໂຮງໝໍສູນກາງ, ໂຮງໝໍແຂວງ ແລະ ເມືອງ 2 ແຫ່ງ;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o-LA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ການໂຄສະນາກ່ຽວກັບຄວາມຮູ້ ແລະ ວິທີປ້ອງກັນ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HIV</a:t>
            </a:r>
            <a:r>
              <a:rPr kumimoji="0" lang="lo-LA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 ຍັງບໍ່ກວ້າງຂວາງ. ຈາກຜົນການສຳຫຼວດ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LSIS 3 </a:t>
            </a:r>
            <a:r>
              <a:rPr kumimoji="0" lang="lo-LA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ພົບວ່າຄວາມຮູ້ກ່ຽວກັບ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HIV </a:t>
            </a:r>
            <a:r>
              <a:rPr kumimoji="0" lang="lo-LA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ໃນກຸ່ມຊາວໜຸ່ມ (15-24ປີ) ຍັງຕ່ຳ (ຜູ້ຍິງ 20,1%, ຜູ້ຊາຍ 23,1%)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3C97822-C128-24F4-75D1-6DF1962DC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8217"/>
            <a:ext cx="10515600" cy="754227"/>
          </a:xfrm>
        </p:spPr>
        <p:txBody>
          <a:bodyPr/>
          <a:lstStyle/>
          <a:p>
            <a:pPr algn="ctr"/>
            <a:r>
              <a:rPr lang="lo-LA" b="1" dirty="0">
                <a:solidFill>
                  <a:srgbClr val="00206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ສິ່ງທ້າທາຍ</a:t>
            </a:r>
            <a:endParaRPr lang="en-US" b="1" dirty="0">
              <a:solidFill>
                <a:srgbClr val="002060"/>
              </a:solidFill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7547057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29AA1-EC05-224E-E04F-C0E36190E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948" y="242928"/>
            <a:ext cx="4766953" cy="659597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lo-LA" sz="3600" b="1" dirty="0">
                <a:solidFill>
                  <a:srgbClr val="0033CC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ບັນຫາ ແລະ ສີ່ງທ້າທາຍ</a:t>
            </a:r>
            <a:r>
              <a:rPr lang="en-US" sz="3600" b="1" dirty="0">
                <a:solidFill>
                  <a:srgbClr val="0033CC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 </a:t>
            </a:r>
            <a:r>
              <a:rPr lang="lo-LA" sz="3600" b="1" dirty="0">
                <a:solidFill>
                  <a:srgbClr val="0033CC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(ຕໍ່)</a:t>
            </a:r>
            <a:endParaRPr lang="en-US" sz="3600" b="1" dirty="0">
              <a:solidFill>
                <a:srgbClr val="0033CC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09F0DE-DEA6-5240-267D-F58AA7250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177" y="1426588"/>
            <a:ext cx="11285646" cy="4677329"/>
          </a:xfrm>
        </p:spPr>
        <p:txBody>
          <a:bodyPr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o-LA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ຄົນເຈັບເຂົ້າມາຮັບການປິ່ນປົວຊ້າ ແລະ ຍັງມີຈຳນວນຂາດການຕິດຕາມໃນການປິ່ນປົວ;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lo-LA" dirty="0">
                <a:solidFill>
                  <a:srgbClr val="00206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ບັນຫາການ</a:t>
            </a:r>
            <a:r>
              <a:rPr kumimoji="0" lang="lo-LA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ຈຳແນກ-ລັງກຽດຜູ້ຕິດເຊື້ອ ຍັງມີຢູ່ໃນສະຖານບໍລິການສາທາລະນະສຸກ, ຊຸມຊົນ, ສັງຄົມ ແລະ ກຸ່ມຜູ້ຕິດເຊື້ອເອງ;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lo-LA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ການສະໜອງນ້ຳຢາກວດເລືອດຊອກຫາການຕິດເຊື້ອເຮສໄອວີ </a:t>
            </a:r>
            <a:r>
              <a:rPr lang="lo-LA" dirty="0">
                <a:solidFill>
                  <a:srgbClr val="00206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ສຳລັບ</a:t>
            </a:r>
            <a:r>
              <a:rPr kumimoji="0" lang="lo-LA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ແມ່ຍິງຖືພາ, ຢາປິ່ນປົວພະຍາດແຊກຊ້ອນ ບາງລາຍການແມ່ນບໍ່ພຽງພໍ 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lo-LA" dirty="0">
                <a:solidFill>
                  <a:srgbClr val="00206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ການມີສ່ວນຮ່ວມຂອງສັງຄົມ, ຊຸມຊົນ ແລະ ເອກະຊົນ ຍັງມີໜ້ອຍ;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lo-LA" dirty="0">
                <a:solidFill>
                  <a:srgbClr val="00206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ງົບປະມານໃນການຈັດຕັ້ງປະຕິບັດວຽກງານຕ້ານເອດ ຍັງບໍ່ພຽງພໍ, ແລະ ທຶນຊ່ວຍເຫຼືອຈາກສາກົນ ນັບມື້ນັບຫຼຸດລົງ, ຄວາມຍືນຍົງທາງດ້ານງົບປະມານ.</a:t>
            </a:r>
          </a:p>
          <a:p>
            <a:pPr marL="0" indent="0" algn="ctr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lo-LA" dirty="0">
                <a:solidFill>
                  <a:srgbClr val="002060"/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  </a:t>
            </a:r>
            <a:r>
              <a:rPr kumimoji="0" lang="lo-LA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ສະນັ້ນ ການທີ່ຈະບັນລຸເປົ້າໝາຍ 95-95-95 ໃນປີ 2025 ຍັງມີຫຼາຍສິ່ງທ້າທາຍ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4321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0109E2EF-6C86-2C00-6F5C-38C77DA46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236" y="4911639"/>
            <a:ext cx="10993582" cy="17427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FontTx/>
              <a:buChar char="-"/>
              <a:defRPr/>
            </a:pPr>
            <a:r>
              <a:rPr lang="en-GB" sz="2100" b="1" dirty="0">
                <a:solidFill>
                  <a:srgbClr val="0070C0"/>
                </a:solidFill>
                <a:latin typeface="Calibri" pitchFamily="34" charset="0"/>
              </a:rPr>
              <a:t>1</a:t>
            </a:r>
            <a:r>
              <a:rPr lang="en-GB" sz="2100" b="1" baseline="30000" dirty="0">
                <a:solidFill>
                  <a:srgbClr val="0070C0"/>
                </a:solidFill>
                <a:latin typeface="Calibri" pitchFamily="34" charset="0"/>
              </a:rPr>
              <a:t>st</a:t>
            </a:r>
            <a:r>
              <a:rPr lang="en-GB" sz="2100" b="1" dirty="0">
                <a:solidFill>
                  <a:srgbClr val="0070C0"/>
                </a:solidFill>
                <a:latin typeface="Calibri" pitchFamily="34" charset="0"/>
              </a:rPr>
              <a:t> epidemic is among labour migrants  1990;</a:t>
            </a:r>
          </a:p>
          <a:p>
            <a:pPr>
              <a:buFontTx/>
              <a:buChar char="-"/>
              <a:defRPr/>
            </a:pPr>
            <a:r>
              <a:rPr lang="en-GB" sz="2100" b="1" dirty="0">
                <a:solidFill>
                  <a:srgbClr val="0070C0"/>
                </a:solidFill>
                <a:latin typeface="Calibri" pitchFamily="34" charset="0"/>
              </a:rPr>
              <a:t> 2nd epidemic is among most-at-risk populations since 2000;</a:t>
            </a:r>
            <a:endParaRPr lang="en-GB" sz="2900" b="1" dirty="0">
              <a:solidFill>
                <a:srgbClr val="0070C0"/>
              </a:solidFill>
              <a:latin typeface="Calibri" pitchFamily="34" charset="0"/>
            </a:endParaRPr>
          </a:p>
          <a:p>
            <a:pPr lvl="8">
              <a:buFontTx/>
              <a:buChar char="-"/>
              <a:defRPr/>
            </a:pPr>
            <a:r>
              <a:rPr lang="en-GB" sz="1900" dirty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en-GB" sz="1900" b="1" dirty="0">
                <a:solidFill>
                  <a:schemeClr val="tx1"/>
                </a:solidFill>
                <a:latin typeface="Calibri" pitchFamily="34" charset="0"/>
              </a:rPr>
              <a:t>HIV prevalence of 0.39%</a:t>
            </a:r>
            <a:r>
              <a:rPr lang="en-GB" sz="1900" dirty="0">
                <a:solidFill>
                  <a:schemeClr val="tx1"/>
                </a:solidFill>
                <a:latin typeface="Calibri" pitchFamily="34" charset="0"/>
              </a:rPr>
              <a:t>  </a:t>
            </a:r>
            <a:r>
              <a:rPr lang="en-GB" sz="1900" dirty="0">
                <a:latin typeface="Calibri" pitchFamily="34" charset="0"/>
              </a:rPr>
              <a:t>(AEM 2023) among the 15-49 year olds.</a:t>
            </a:r>
          </a:p>
          <a:p>
            <a:pPr lvl="8">
              <a:buFontTx/>
              <a:buChar char="-"/>
              <a:defRPr/>
            </a:pPr>
            <a:r>
              <a:rPr lang="en-GB" sz="1900" dirty="0">
                <a:latin typeface="Calibri" pitchFamily="34" charset="0"/>
              </a:rPr>
              <a:t>  </a:t>
            </a:r>
            <a:r>
              <a:rPr lang="en-GB" sz="1900" dirty="0">
                <a:solidFill>
                  <a:srgbClr val="FF0000"/>
                </a:solidFill>
                <a:latin typeface="Calibri" pitchFamily="34" charset="0"/>
              </a:rPr>
              <a:t>Men who have sex with Men : 5%       </a:t>
            </a:r>
          </a:p>
          <a:p>
            <a:pPr marL="3657600" lvl="8" indent="0">
              <a:buNone/>
              <a:defRPr/>
            </a:pPr>
            <a:r>
              <a:rPr lang="en-GB" sz="1900" dirty="0">
                <a:solidFill>
                  <a:srgbClr val="FF0000"/>
                </a:solidFill>
                <a:latin typeface="Calibri" pitchFamily="34" charset="0"/>
              </a:rPr>
              <a:t>-     Female sex worker :  1 %</a:t>
            </a:r>
          </a:p>
          <a:p>
            <a:pPr lvl="8">
              <a:buFontTx/>
              <a:buChar char="-"/>
              <a:defRPr/>
            </a:pPr>
            <a:r>
              <a:rPr lang="en-GB" sz="1900" dirty="0">
                <a:latin typeface="Calibri" pitchFamily="34" charset="0"/>
              </a:rPr>
              <a:t>  PWUD/PWID  : 0,6%</a:t>
            </a:r>
            <a:endParaRPr lang="en-GB" sz="600" dirty="0">
              <a:latin typeface="Calibri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B56FDF-E70E-0191-66F1-B94135FE3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" y="122407"/>
            <a:ext cx="11776363" cy="3125722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D6B5946E-C7BB-1FA5-D0ED-B4E962D82F05}"/>
              </a:ext>
            </a:extLst>
          </p:cNvPr>
          <p:cNvSpPr/>
          <p:nvPr/>
        </p:nvSpPr>
        <p:spPr>
          <a:xfrm rot="16200000">
            <a:off x="6401668" y="3572258"/>
            <a:ext cx="2209800" cy="155312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NSP </a:t>
            </a:r>
            <a:r>
              <a:rPr lang="en-US" sz="1000" b="1" dirty="0"/>
              <a:t>Component </a:t>
            </a:r>
            <a:r>
              <a:rPr lang="en-US" b="1" dirty="0"/>
              <a:t>2</a:t>
            </a:r>
            <a:r>
              <a:rPr lang="en-US" sz="1000" b="1" dirty="0"/>
              <a:t> </a:t>
            </a:r>
            <a:endParaRPr lang="en-US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CB8E20D9-E83D-F6F6-386C-721B90927CB2}"/>
              </a:ext>
            </a:extLst>
          </p:cNvPr>
          <p:cNvSpPr/>
          <p:nvPr/>
        </p:nvSpPr>
        <p:spPr>
          <a:xfrm rot="16200000">
            <a:off x="8715379" y="3572259"/>
            <a:ext cx="2209798" cy="155312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NSP </a:t>
            </a:r>
            <a:r>
              <a:rPr lang="en-US" sz="1050" dirty="0"/>
              <a:t>Component </a:t>
            </a:r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1006282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E824BD6F-1F62-44CE-ACF1-F2DEC30B730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" t="28614" r="29663" b="5833"/>
          <a:stretch/>
        </p:blipFill>
        <p:spPr bwMode="auto">
          <a:xfrm>
            <a:off x="928255" y="893295"/>
            <a:ext cx="8700655" cy="4697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C411F-91F5-40E8-9DCA-414295F3CB45}" type="slidenum">
              <a:rPr lang="en-US" smtClean="0"/>
              <a:t>30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B1BEAC-15D6-4F7D-9994-16A22E4F8B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779"/>
          <a:stretch/>
        </p:blipFill>
        <p:spPr>
          <a:xfrm>
            <a:off x="8836912" y="2129965"/>
            <a:ext cx="2156238" cy="2965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535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542DE-8E6A-6278-1EE6-927118ED9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640FA1-7222-96B3-028E-CC97B77F72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354" t="11124" r="15618" b="22210"/>
          <a:stretch/>
        </p:blipFill>
        <p:spPr>
          <a:xfrm>
            <a:off x="783022" y="57698"/>
            <a:ext cx="10570778" cy="5893785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31820A8-28B7-989B-2F2F-3CC63F76E227}"/>
              </a:ext>
            </a:extLst>
          </p:cNvPr>
          <p:cNvSpPr txBox="1"/>
          <p:nvPr/>
        </p:nvSpPr>
        <p:spPr>
          <a:xfrm>
            <a:off x="898634" y="5951483"/>
            <a:ext cx="104551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The national HIV cascade was updated based on new estimates from AEM for 2023. The 2022 PLHIV estimates were retrospectively updated from 15,681 to 17,983 (14% change) in the 2022 version of the AEM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46F667-F017-81B6-3885-4AC0A5CB1F72}"/>
              </a:ext>
            </a:extLst>
          </p:cNvPr>
          <p:cNvSpPr txBox="1"/>
          <p:nvPr/>
        </p:nvSpPr>
        <p:spPr>
          <a:xfrm>
            <a:off x="3805401" y="6583470"/>
            <a:ext cx="898831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Data source: Estimated PLHIV from updated AEM Feb 2023, 95 figures from DHIS2 - MOH updated as of November 2023 and report at 2023-Q4 </a:t>
            </a:r>
          </a:p>
        </p:txBody>
      </p:sp>
    </p:spTree>
    <p:extLst>
      <p:ext uri="{BB962C8B-B14F-4D97-AF65-F5344CB8AC3E}">
        <p14:creationId xmlns:p14="http://schemas.microsoft.com/office/powerpoint/2010/main" val="388614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9B019-2DF9-4EBD-8C13-5078FE7AF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5239"/>
            <a:ext cx="12192000" cy="867266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cs typeface="Phetsarath OT" pitchFamily="2" charset="0"/>
              </a:rPr>
              <a:t>#</a:t>
            </a:r>
            <a:r>
              <a:rPr lang="lo-LA" sz="2400" b="1" dirty="0">
                <a:solidFill>
                  <a:schemeClr val="bg1"/>
                </a:solidFill>
                <a:cs typeface="Phetsarath OT" pitchFamily="2" charset="0"/>
              </a:rPr>
              <a:t>. </a:t>
            </a:r>
            <a:r>
              <a:rPr kumimoji="0" lang="lo-LA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Phetsarath OT" pitchFamily="2" charset="0"/>
              </a:rPr>
              <a:t>ການຈັດສັນທຶນຊ່ວຍເຫຼືອຈາກກອງທຶນໂລກ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Phetsarath OT" pitchFamily="2" charset="0"/>
              </a:rPr>
              <a:t>(</a:t>
            </a:r>
            <a:r>
              <a:rPr kumimoji="0" lang="lo-LA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Phetsarath OT" pitchFamily="2" charset="0"/>
              </a:rPr>
              <a:t>ອີງໃສ່ ຈົດໝາຍຈາກກອງທຶນໂລກ ລົງວັນທີ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Phetsarath OT" pitchFamily="2" charset="0"/>
              </a:rPr>
              <a:t>20 </a:t>
            </a:r>
            <a:r>
              <a:rPr kumimoji="0" lang="lo-LA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Phetsarath OT" pitchFamily="2" charset="0"/>
              </a:rPr>
              <a:t>ທັນວາ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cs typeface="Phetsarath OT" pitchFamily="2" charset="0"/>
              </a:rPr>
              <a:t> 2022)</a:t>
            </a:r>
            <a:endParaRPr lang="en-US" sz="2400" b="1" dirty="0">
              <a:solidFill>
                <a:schemeClr val="bg1"/>
              </a:solidFill>
              <a:cs typeface="Phetsarath OT" pitchFamily="2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C0BF51A-3A09-408B-80C4-5158F5D91B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1747000"/>
              </p:ext>
            </p:extLst>
          </p:nvPr>
        </p:nvGraphicFramePr>
        <p:xfrm>
          <a:off x="0" y="876694"/>
          <a:ext cx="12192001" cy="5997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7915">
                  <a:extLst>
                    <a:ext uri="{9D8B030D-6E8A-4147-A177-3AD203B41FA5}">
                      <a16:colId xmlns:a16="http://schemas.microsoft.com/office/drawing/2014/main" val="1713399676"/>
                    </a:ext>
                  </a:extLst>
                </a:gridCol>
                <a:gridCol w="4067043">
                  <a:extLst>
                    <a:ext uri="{9D8B030D-6E8A-4147-A177-3AD203B41FA5}">
                      <a16:colId xmlns:a16="http://schemas.microsoft.com/office/drawing/2014/main" val="3829392213"/>
                    </a:ext>
                  </a:extLst>
                </a:gridCol>
                <a:gridCol w="4067043">
                  <a:extLst>
                    <a:ext uri="{9D8B030D-6E8A-4147-A177-3AD203B41FA5}">
                      <a16:colId xmlns:a16="http://schemas.microsoft.com/office/drawing/2014/main" val="2258781051"/>
                    </a:ext>
                  </a:extLst>
                </a:gridCol>
              </a:tblGrid>
              <a:tr h="551651">
                <a:tc>
                  <a:txBody>
                    <a:bodyPr/>
                    <a:lstStyle/>
                    <a:p>
                      <a:pPr algn="ctr"/>
                      <a:r>
                        <a:rPr lang="lo-LA" sz="2800" b="1" dirty="0">
                          <a:effectLst/>
                          <a:latin typeface="+mj-lt"/>
                          <a:cs typeface="Phetsarath OT" pitchFamily="2" charset="0"/>
                        </a:rPr>
                        <a:t>ອົງປະກອນ ແຜນງານ</a:t>
                      </a:r>
                      <a:endParaRPr lang="en-US" sz="2800" dirty="0">
                        <a:effectLst/>
                        <a:latin typeface="+mj-lt"/>
                        <a:cs typeface="Phetsarath OT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o-LA" sz="2800" b="1" dirty="0">
                          <a:effectLst/>
                          <a:latin typeface="+mj-lt"/>
                          <a:cs typeface="Phetsarath OT" pitchFamily="2" charset="0"/>
                        </a:rPr>
                        <a:t>ການຈັດສັນງົບປະມານ </a:t>
                      </a:r>
                      <a:r>
                        <a:rPr lang="en-US" sz="2800" b="1" dirty="0">
                          <a:effectLst/>
                          <a:latin typeface="+mj-lt"/>
                          <a:cs typeface="Phetsarath OT" pitchFamily="2" charset="0"/>
                        </a:rPr>
                        <a:t> (US$) </a:t>
                      </a:r>
                      <a:endParaRPr lang="en-US" sz="2800" dirty="0">
                        <a:effectLst/>
                        <a:latin typeface="+mj-lt"/>
                        <a:cs typeface="Phetsarath OT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o-LA" sz="2800" b="1" dirty="0">
                          <a:effectLst/>
                          <a:latin typeface="+mj-lt"/>
                          <a:cs typeface="Phetsarath OT" pitchFamily="2" charset="0"/>
                        </a:rPr>
                        <a:t>ໄລຍະໃນການນຳໃຊ້ທຶນ</a:t>
                      </a:r>
                      <a:endParaRPr lang="en-US" sz="2800" dirty="0">
                        <a:effectLst/>
                        <a:latin typeface="+mj-lt"/>
                        <a:cs typeface="Phetsarath OT" pitchFamily="2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0161237"/>
                  </a:ext>
                </a:extLst>
              </a:tr>
              <a:tr h="914779">
                <a:tc>
                  <a:txBody>
                    <a:bodyPr/>
                    <a:lstStyle/>
                    <a:p>
                      <a:r>
                        <a:rPr lang="lo-LA" sz="2800" dirty="0">
                          <a:effectLst/>
                          <a:latin typeface="+mj-lt"/>
                          <a:cs typeface="Phetsarath OT" pitchFamily="2" charset="0"/>
                        </a:rPr>
                        <a:t>ແຜນງານຕ້ານເອດ</a:t>
                      </a:r>
                      <a:endParaRPr lang="de-DE" sz="2800" dirty="0">
                        <a:effectLst/>
                        <a:latin typeface="+mj-lt"/>
                        <a:cs typeface="Phetsarath O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2800" b="1" dirty="0">
                          <a:effectLst/>
                          <a:latin typeface="+mj-lt"/>
                          <a:cs typeface="Phetsarath OT" pitchFamily="2" charset="0"/>
                        </a:rPr>
                        <a:t>7,449,033 </a:t>
                      </a:r>
                      <a:endParaRPr lang="cs-CZ" sz="2800" dirty="0">
                        <a:effectLst/>
                        <a:latin typeface="+mj-lt"/>
                        <a:cs typeface="Phetsarath O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effectLst/>
                          <a:latin typeface="+mj-lt"/>
                          <a:cs typeface="Phetsarath OT" pitchFamily="2" charset="0"/>
                        </a:rPr>
                        <a:t>1 </a:t>
                      </a:r>
                      <a:r>
                        <a:rPr lang="lo-LA" sz="2200" dirty="0">
                          <a:effectLst/>
                          <a:latin typeface="+mj-lt"/>
                          <a:cs typeface="Phetsarath OT" pitchFamily="2" charset="0"/>
                        </a:rPr>
                        <a:t>ມັງກອນ</a:t>
                      </a:r>
                      <a:r>
                        <a:rPr lang="en-US" sz="2200" dirty="0">
                          <a:effectLst/>
                          <a:latin typeface="+mj-lt"/>
                          <a:cs typeface="Phetsarath OT" pitchFamily="2" charset="0"/>
                        </a:rPr>
                        <a:t> 2024 to 31</a:t>
                      </a:r>
                      <a:r>
                        <a:rPr lang="lo-LA" sz="2200" dirty="0">
                          <a:effectLst/>
                          <a:latin typeface="+mj-lt"/>
                          <a:cs typeface="Phetsarath OT" pitchFamily="2" charset="0"/>
                        </a:rPr>
                        <a:t>ທັນວາ </a:t>
                      </a:r>
                      <a:r>
                        <a:rPr lang="en-US" sz="2200" dirty="0">
                          <a:effectLst/>
                          <a:latin typeface="+mj-lt"/>
                          <a:cs typeface="Phetsarath OT" pitchFamily="2" charset="0"/>
                        </a:rPr>
                        <a:t>2026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2329463"/>
                  </a:ext>
                </a:extLst>
              </a:tr>
              <a:tr h="914779">
                <a:tc>
                  <a:txBody>
                    <a:bodyPr/>
                    <a:lstStyle/>
                    <a:p>
                      <a:r>
                        <a:rPr lang="lo-LA" sz="2800" dirty="0">
                          <a:effectLst/>
                          <a:latin typeface="+mj-lt"/>
                          <a:cs typeface="Phetsarath OT" pitchFamily="2" charset="0"/>
                        </a:rPr>
                        <a:t>ແຜນງານຄວບຄຸມວັນນະໂລກ</a:t>
                      </a:r>
                      <a:endParaRPr lang="en-US" sz="2800" dirty="0">
                        <a:effectLst/>
                        <a:latin typeface="+mj-lt"/>
                        <a:cs typeface="Phetsarath O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s-IS" sz="2800" b="1" dirty="0">
                          <a:effectLst/>
                          <a:latin typeface="+mj-lt"/>
                          <a:cs typeface="Phetsarath OT" pitchFamily="2" charset="0"/>
                        </a:rPr>
                        <a:t>8,088,355 </a:t>
                      </a:r>
                      <a:endParaRPr lang="is-IS" sz="2800" dirty="0">
                        <a:effectLst/>
                        <a:latin typeface="+mj-lt"/>
                        <a:cs typeface="Phetsarath O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Phetsarath OT" pitchFamily="2" charset="0"/>
                        </a:rPr>
                        <a:t>1 </a:t>
                      </a:r>
                      <a:r>
                        <a:rPr kumimoji="0" lang="lo-LA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Phetsarath OT" pitchFamily="2" charset="0"/>
                        </a:rPr>
                        <a:t>ມັງກອນ</a:t>
                      </a:r>
                      <a:r>
                        <a:rPr kumimoji="0" lang="en-US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Phetsarath OT" pitchFamily="2" charset="0"/>
                        </a:rPr>
                        <a:t> 2024 to 31</a:t>
                      </a:r>
                      <a:r>
                        <a:rPr kumimoji="0" lang="lo-LA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Phetsarath OT" pitchFamily="2" charset="0"/>
                        </a:rPr>
                        <a:t>ທັນວາ </a:t>
                      </a:r>
                      <a:r>
                        <a:rPr kumimoji="0" lang="en-US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Phetsarath OT" pitchFamily="2" charset="0"/>
                        </a:rPr>
                        <a:t>2026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5265630"/>
                  </a:ext>
                </a:extLst>
              </a:tr>
              <a:tr h="501653">
                <a:tc>
                  <a:txBody>
                    <a:bodyPr/>
                    <a:lstStyle/>
                    <a:p>
                      <a:r>
                        <a:rPr lang="lo-LA" sz="2800" b="1" dirty="0">
                          <a:effectLst/>
                          <a:latin typeface="+mj-lt"/>
                          <a:cs typeface="Phetsarath OT" pitchFamily="2" charset="0"/>
                        </a:rPr>
                        <a:t>ລວມ</a:t>
                      </a:r>
                      <a:r>
                        <a:rPr lang="en-US" sz="2800" b="1" dirty="0">
                          <a:effectLst/>
                          <a:latin typeface="+mj-lt"/>
                          <a:cs typeface="Phetsarath OT" pitchFamily="2" charset="0"/>
                        </a:rPr>
                        <a:t> </a:t>
                      </a:r>
                      <a:endParaRPr lang="en-US" sz="2800" dirty="0">
                        <a:effectLst/>
                        <a:latin typeface="+mj-lt"/>
                        <a:cs typeface="Phetsarath O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uk-UA" sz="2800" b="1" dirty="0">
                          <a:effectLst/>
                          <a:latin typeface="+mj-lt"/>
                          <a:cs typeface="Phetsarath OT" pitchFamily="2" charset="0"/>
                        </a:rPr>
                        <a:t>15,537,388 </a:t>
                      </a:r>
                      <a:endParaRPr lang="uk-UA" sz="2800" dirty="0">
                        <a:effectLst/>
                        <a:latin typeface="+mj-lt"/>
                        <a:cs typeface="Phetsarath O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800" dirty="0">
                        <a:effectLst/>
                        <a:latin typeface="+mj-lt"/>
                        <a:cs typeface="Phetsarath OT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95538627"/>
                  </a:ext>
                </a:extLst>
              </a:tr>
              <a:tr h="3098444">
                <a:tc gridSpan="3">
                  <a:txBody>
                    <a:bodyPr/>
                    <a:lstStyle/>
                    <a:p>
                      <a:endParaRPr kumimoji="0" lang="en-U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j-ea"/>
                        <a:cs typeface="Phetsarath OT" pitchFamily="2" charset="0"/>
                      </a:endParaRPr>
                    </a:p>
                    <a:p>
                      <a:r>
                        <a:rPr kumimoji="0" lang="lo-LA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j-ea"/>
                          <a:cs typeface="Phetsarath OT" pitchFamily="2" charset="0"/>
                        </a:rPr>
                        <a:t>ໂອກາດໃນການໄດ້ທຶນເພີ້ມຕື່ມຈາກ ຈຳນວນທຶນ ທີ່ໄດ້ ຈັດສັນໃຫ້ແລ້ວ</a:t>
                      </a:r>
                      <a:r>
                        <a:rPr kumimoji="0" lang="lo-LA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j-ea"/>
                          <a:cs typeface="Phetsarath OT" pitchFamily="2" charset="0"/>
                        </a:rPr>
                        <a:t>: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kumimoji="0" lang="lo-LA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j-ea"/>
                          <a:cs typeface="Phetsarath OT" pitchFamily="2" charset="0"/>
                        </a:rPr>
                        <a:t>ສປປ ລາວ ແມ່ນຈັດຢູ່ໃນບັນດາ ປະເທດ ທີ່ມີເງື່ອນໄຂ ທີ່ຈະໄດ້ຮັບທຶນເພີ້ມຕື່ມອີກ ຈາກຈຳນວນທີ່ໄດ້ຈັດສັນໃຫ້ແລ້ວ ຮ້ອງວ່າ</a:t>
                      </a: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Matching Funds:</a:t>
                      </a:r>
                      <a:r>
                        <a:rPr kumimoji="0" lang="lo-LA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lo-LA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Phetsarath OT" pitchFamily="2" charset="0"/>
                        </a:rPr>
                        <a:t>ເປັນຈຳນວນເງິນ </a:t>
                      </a: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 </a:t>
                      </a:r>
                      <a:r>
                        <a:rPr kumimoji="0" lang="en-US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US$2,000,000</a:t>
                      </a: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lo-LA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Phetsarath OT" pitchFamily="2" charset="0"/>
                        </a:rPr>
                        <a:t>ສຳລັບ ສ້າງຄວາມເຂັ້ມແຂງ ໃຫ້ແກ່ ລະບົບ ຫ້ອງວິເຄາະ ແບບເສື່ອມສານ </a:t>
                      </a:r>
                      <a:r>
                        <a:rPr kumimoji="0" lang="lo-LA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Laboratory  systems strengthening).</a:t>
                      </a:r>
                      <a:b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</a:b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b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j-lt"/>
                          <a:ea typeface="+mj-ea"/>
                          <a:cs typeface="+mj-cs"/>
                        </a:rPr>
                      </a:br>
                      <a:endParaRPr lang="en-US" sz="1800" b="0" dirty="0">
                        <a:effectLst/>
                        <a:latin typeface="+mj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uk-UA" dirty="0">
                        <a:effectLst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8033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2424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18B61-D601-4A57-8930-DD69A4C77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30165"/>
          </a:xfrm>
          <a:solidFill>
            <a:srgbClr val="00B0F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PBC 6 </a:t>
            </a:r>
            <a:r>
              <a:rPr lang="en-US" sz="4000" b="1" dirty="0">
                <a:latin typeface="Phetsarath OT" panose="02000500000000000001" pitchFamily="2" charset="2"/>
                <a:cs typeface="Phetsarath OT" panose="02000500000000000001" pitchFamily="2" charset="2"/>
              </a:rPr>
              <a:t>Overall objective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59B444-4F1F-4A05-A8C9-F835E32A2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56CC9-1E1E-41D9-B5D7-E375D2141498}" type="slidenum">
              <a:rPr lang="en-US" smtClean="0"/>
              <a:t>6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4D0E39-4FA2-7FA4-F22C-E9606A540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/>
              <a:t>This PBC aims to increase access to quality of people-</a:t>
            </a:r>
            <a:r>
              <a:rPr lang="en-US" b="1" dirty="0" err="1"/>
              <a:t>centred</a:t>
            </a:r>
            <a:r>
              <a:rPr lang="en-US" b="1" dirty="0"/>
              <a:t> based approach for HIV services</a:t>
            </a:r>
            <a:r>
              <a:rPr lang="en-US" dirty="0"/>
              <a:t> for all the people living with HIV, key populations through adoption and expansion of innovative and differentiated service delivery (DSD) models including HIV testing, </a:t>
            </a:r>
            <a:r>
              <a:rPr lang="en-US" dirty="0" err="1"/>
              <a:t>PrEP</a:t>
            </a:r>
            <a:r>
              <a:rPr lang="en-US" dirty="0"/>
              <a:t> and ART with strong involvement and participation of the affected communities and key populations.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253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fallOver"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612D991-761E-E133-6C53-DA3E21542D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2865301"/>
              </p:ext>
            </p:extLst>
          </p:nvPr>
        </p:nvGraphicFramePr>
        <p:xfrm>
          <a:off x="291348" y="1049537"/>
          <a:ext cx="11703422" cy="49132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5512">
                  <a:extLst>
                    <a:ext uri="{9D8B030D-6E8A-4147-A177-3AD203B41FA5}">
                      <a16:colId xmlns:a16="http://schemas.microsoft.com/office/drawing/2014/main" val="2669194194"/>
                    </a:ext>
                  </a:extLst>
                </a:gridCol>
                <a:gridCol w="4772762">
                  <a:extLst>
                    <a:ext uri="{9D8B030D-6E8A-4147-A177-3AD203B41FA5}">
                      <a16:colId xmlns:a16="http://schemas.microsoft.com/office/drawing/2014/main" val="4096391470"/>
                    </a:ext>
                  </a:extLst>
                </a:gridCol>
                <a:gridCol w="2035131">
                  <a:extLst>
                    <a:ext uri="{9D8B030D-6E8A-4147-A177-3AD203B41FA5}">
                      <a16:colId xmlns:a16="http://schemas.microsoft.com/office/drawing/2014/main" val="3887423384"/>
                    </a:ext>
                  </a:extLst>
                </a:gridCol>
                <a:gridCol w="1728908">
                  <a:extLst>
                    <a:ext uri="{9D8B030D-6E8A-4147-A177-3AD203B41FA5}">
                      <a16:colId xmlns:a16="http://schemas.microsoft.com/office/drawing/2014/main" val="3970346101"/>
                    </a:ext>
                  </a:extLst>
                </a:gridCol>
                <a:gridCol w="1821109">
                  <a:extLst>
                    <a:ext uri="{9D8B030D-6E8A-4147-A177-3AD203B41FA5}">
                      <a16:colId xmlns:a16="http://schemas.microsoft.com/office/drawing/2014/main" val="507918704"/>
                    </a:ext>
                  </a:extLst>
                </a:gridCol>
              </a:tblGrid>
              <a:tr h="2935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PBC No.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Detail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Y 1</a:t>
                      </a:r>
                      <a:r>
                        <a:rPr lang="lo-LA" sz="1600" u="none" strike="noStrike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(</a:t>
                      </a:r>
                      <a:r>
                        <a:rPr lang="en-US" sz="1600" u="none" strike="noStrike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2024)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Y 2 (2025)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Y 3 (2026)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extLst>
                  <a:ext uri="{0D108BD9-81ED-4DB2-BD59-A6C34878D82A}">
                    <a16:rowId xmlns:a16="http://schemas.microsoft.com/office/drawing/2014/main" val="3671709651"/>
                  </a:ext>
                </a:extLst>
              </a:tr>
              <a:tr h="8666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PBC 6.1</a:t>
                      </a:r>
                      <a:br>
                        <a:rPr lang="en-US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</a:br>
                      <a:r>
                        <a:rPr lang="en-US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(</a:t>
                      </a:r>
                      <a:r>
                        <a:rPr lang="lo-LA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ສືບຕໍ່)</a:t>
                      </a:r>
                      <a:endParaRPr lang="lo-LA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Percentage of female sex workers (FSW) in the 5 target sites that have received an HIV test during the reporting period and know their results</a:t>
                      </a:r>
                      <a:endParaRPr lang="en-US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93%</a:t>
                      </a:r>
                      <a:endParaRPr lang="en-US" sz="20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94%</a:t>
                      </a:r>
                      <a:endParaRPr lang="en-US" sz="20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95%</a:t>
                      </a:r>
                      <a:endParaRPr lang="en-US" sz="20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extLst>
                  <a:ext uri="{0D108BD9-81ED-4DB2-BD59-A6C34878D82A}">
                    <a16:rowId xmlns:a16="http://schemas.microsoft.com/office/drawing/2014/main" val="1945974920"/>
                  </a:ext>
                </a:extLst>
              </a:tr>
              <a:tr h="11532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PBC 6.2 </a:t>
                      </a:r>
                      <a:br>
                        <a:rPr lang="en-US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</a:br>
                      <a:r>
                        <a:rPr lang="en-US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(</a:t>
                      </a:r>
                      <a:r>
                        <a:rPr lang="lo-LA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ສືບຕໍ່)</a:t>
                      </a:r>
                      <a:endParaRPr lang="lo-LA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Percentage of men who have sex with men/transgender (MSM/TG) in the 5 target sites that have received an HIV test during the reporting period and know their results</a:t>
                      </a:r>
                      <a:endParaRPr lang="en-US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57%</a:t>
                      </a:r>
                      <a:endParaRPr lang="en-US" sz="20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70%</a:t>
                      </a:r>
                      <a:endParaRPr lang="en-US" sz="20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84%</a:t>
                      </a:r>
                      <a:endParaRPr lang="en-US" sz="20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extLst>
                  <a:ext uri="{0D108BD9-81ED-4DB2-BD59-A6C34878D82A}">
                    <a16:rowId xmlns:a16="http://schemas.microsoft.com/office/drawing/2014/main" val="1516926344"/>
                  </a:ext>
                </a:extLst>
              </a:tr>
              <a:tr h="8666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PBC 6.3</a:t>
                      </a:r>
                      <a:br>
                        <a:rPr lang="en-US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</a:br>
                      <a:r>
                        <a:rPr lang="en-US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(</a:t>
                      </a:r>
                      <a:r>
                        <a:rPr lang="lo-LA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ສືບຕໍ່)</a:t>
                      </a:r>
                      <a:endParaRPr lang="lo-LA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Percentage of people living with HIV (PLHIV) on ART among all estimated PLHIV at the end of the reporting period</a:t>
                      </a:r>
                      <a:endParaRPr lang="en-US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64%</a:t>
                      </a:r>
                      <a:endParaRPr lang="en-US" sz="20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66%</a:t>
                      </a:r>
                      <a:endParaRPr lang="en-US" sz="20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69%</a:t>
                      </a:r>
                      <a:endParaRPr lang="en-US" sz="20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extLst>
                  <a:ext uri="{0D108BD9-81ED-4DB2-BD59-A6C34878D82A}">
                    <a16:rowId xmlns:a16="http://schemas.microsoft.com/office/drawing/2014/main" val="3691810137"/>
                  </a:ext>
                </a:extLst>
              </a:tr>
              <a:tr h="86663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PBC 6.4</a:t>
                      </a:r>
                      <a:br>
                        <a:rPr lang="pl-PL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</a:br>
                      <a:r>
                        <a:rPr lang="pl-PL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(ໃໝ່)</a:t>
                      </a:r>
                      <a:endParaRPr lang="pl-PL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Percentage of people living with HIV (PLHIV) on ART with a viral load test result at least once during the reporting period</a:t>
                      </a:r>
                      <a:endParaRPr lang="en-US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89%</a:t>
                      </a:r>
                      <a:endParaRPr lang="en-US" sz="20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95%</a:t>
                      </a:r>
                      <a:endParaRPr lang="en-US" sz="20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98%</a:t>
                      </a:r>
                      <a:endParaRPr lang="en-US" sz="20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extLst>
                  <a:ext uri="{0D108BD9-81ED-4DB2-BD59-A6C34878D82A}">
                    <a16:rowId xmlns:a16="http://schemas.microsoft.com/office/drawing/2014/main" val="2667438729"/>
                  </a:ext>
                </a:extLst>
              </a:tr>
              <a:tr h="86663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PBC 6.5 </a:t>
                      </a:r>
                      <a:br>
                        <a:rPr lang="pl-PL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</a:br>
                      <a:r>
                        <a:rPr lang="pl-PL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(ໃໝ່)</a:t>
                      </a:r>
                      <a:endParaRPr lang="pl-PL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Number of men who have sex with men (MSM)/transgender (TG) who received any </a:t>
                      </a:r>
                      <a:r>
                        <a:rPr lang="en-US" sz="1600" u="none" strike="noStrike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PrEP</a:t>
                      </a:r>
                      <a:r>
                        <a:rPr lang="en-US" sz="16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 product at least once during the reporting period.</a:t>
                      </a:r>
                      <a:endParaRPr lang="en-US" sz="16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1100</a:t>
                      </a:r>
                      <a:endParaRPr lang="en-US" sz="20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1300</a:t>
                      </a:r>
                      <a:endParaRPr lang="en-US" sz="20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Phetsarath OT" panose="02000500000000000001" pitchFamily="2" charset="2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1500</a:t>
                      </a:r>
                      <a:endParaRPr lang="en-US" sz="20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Phetsarath OT" panose="02000500000000000001" pitchFamily="2" charset="2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</a:txBody>
                  <a:tcPr marL="5912" marR="5912" marT="5912" marB="0" anchor="ctr"/>
                </a:tc>
                <a:extLst>
                  <a:ext uri="{0D108BD9-81ED-4DB2-BD59-A6C34878D82A}">
                    <a16:rowId xmlns:a16="http://schemas.microsoft.com/office/drawing/2014/main" val="346230118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D255A695-6DDB-BF93-92B0-E998202209E9}"/>
              </a:ext>
            </a:extLst>
          </p:cNvPr>
          <p:cNvSpPr txBox="1">
            <a:spLocks/>
          </p:cNvSpPr>
          <p:nvPr/>
        </p:nvSpPr>
        <p:spPr>
          <a:xfrm>
            <a:off x="291349" y="61473"/>
            <a:ext cx="11703424" cy="867266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28600" algn="ctr"/>
            <a:r>
              <a:rPr lang="en-US" sz="2800" b="1" dirty="0">
                <a:solidFill>
                  <a:schemeClr val="bg1"/>
                </a:solidFill>
                <a:effectLst/>
              </a:rPr>
              <a:t>PBC 6: Key populations and people living with HIV/AIDS access to HIV services</a:t>
            </a:r>
            <a:endParaRPr lang="en-US" sz="32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9C4914-3586-0929-5629-2A9AA44CF99C}"/>
              </a:ext>
            </a:extLst>
          </p:cNvPr>
          <p:cNvSpPr txBox="1"/>
          <p:nvPr/>
        </p:nvSpPr>
        <p:spPr>
          <a:xfrm>
            <a:off x="291347" y="6065297"/>
            <a:ext cx="10865869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accent1">
                    <a:lumMod val="75000"/>
                  </a:schemeClr>
                </a:solidFill>
                <a:effectLst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Implementing Agency: Center for HIV/AIDS and STI </a:t>
            </a:r>
            <a:r>
              <a:rPr lang="lo-LA" sz="1800" dirty="0">
                <a:solidFill>
                  <a:schemeClr val="accent1">
                    <a:lumMod val="75000"/>
                  </a:schemeClr>
                </a:solidFill>
                <a:effectLst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ໂດຍມີ ຄູ່ຮ່ວມງານ ຄື </a:t>
            </a:r>
            <a:r>
              <a:rPr lang="en-US" sz="1800" dirty="0" err="1">
                <a:solidFill>
                  <a:schemeClr val="accent1">
                    <a:lumMod val="75000"/>
                  </a:schemeClr>
                </a:solidFill>
                <a:effectLst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CHIas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effectLst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,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APL+, and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effectLst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 PEDA</a:t>
            </a:r>
            <a:endParaRPr lang="en-US" sz="2000" dirty="0">
              <a:solidFill>
                <a:schemeClr val="accent1">
                  <a:lumMod val="75000"/>
                </a:schemeClr>
              </a:solidFill>
              <a:effectLst/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endParaRPr>
          </a:p>
          <a:p>
            <a:pPr algn="ctr"/>
            <a:r>
              <a:rPr lang="en-US" sz="2000" b="1" dirty="0">
                <a:solidFill>
                  <a:srgbClr val="FF0000"/>
                </a:solidFill>
                <a:effectLst/>
                <a:latin typeface="Phetsarath OT" panose="02000500000000000001" pitchFamily="2" charset="2"/>
                <a:ea typeface="Phetsarath OT" panose="02000500000000000001" pitchFamily="2" charset="2"/>
                <a:cs typeface="Phetsarath OT" panose="02000500000000000001" pitchFamily="2" charset="2"/>
              </a:rPr>
              <a:t>Total PBC value: 2,870,632US$</a:t>
            </a:r>
            <a:endParaRPr lang="en-US" sz="2400" b="1" dirty="0">
              <a:solidFill>
                <a:srgbClr val="FF0000"/>
              </a:solidFill>
              <a:effectLst/>
              <a:latin typeface="Phetsarath OT" panose="02000500000000000001" pitchFamily="2" charset="2"/>
              <a:ea typeface="Phetsarath OT" panose="02000500000000000001" pitchFamily="2" charset="2"/>
              <a:cs typeface="Phetsarath OT" panose="02000500000000000001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513845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68D8CC3-E02C-4EB9-9E61-E6ECDF4FE3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4000746"/>
              </p:ext>
            </p:extLst>
          </p:nvPr>
        </p:nvGraphicFramePr>
        <p:xfrm>
          <a:off x="209007" y="156754"/>
          <a:ext cx="11800114" cy="65314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00114">
                  <a:extLst>
                    <a:ext uri="{9D8B030D-6E8A-4147-A177-3AD203B41FA5}">
                      <a16:colId xmlns:a16="http://schemas.microsoft.com/office/drawing/2014/main" val="2311148045"/>
                    </a:ext>
                  </a:extLst>
                </a:gridCol>
              </a:tblGrid>
              <a:tr h="84114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lo-LA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Phetsarath OT" pitchFamily="2" charset="0"/>
                        </a:rPr>
                        <a:t> ຂໍ້ມູນທີ່ຕ້ອງໄດ້ລາຍງານ ເພີ້ມ ໃນແຜນງານຕ້ານເອດ</a:t>
                      </a:r>
                      <a:r>
                        <a:rPr kumimoji="0" lang="en-US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Phetsarath OT" pitchFamily="2" charset="0"/>
                        </a:rPr>
                        <a:t> (PF)</a:t>
                      </a:r>
                    </a:p>
                  </a:txBody>
                  <a:tcPr marL="5528" marR="5528" marT="5528" marB="0" anchor="ctr"/>
                </a:tc>
                <a:extLst>
                  <a:ext uri="{0D108BD9-81ED-4DB2-BD59-A6C34878D82A}">
                    <a16:rowId xmlns:a16="http://schemas.microsoft.com/office/drawing/2014/main" val="4234152684"/>
                  </a:ext>
                </a:extLst>
              </a:tr>
              <a:tr h="569028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lo-LA" sz="1100" b="1" i="0" u="none" strike="noStrike" dirty="0">
                        <a:solidFill>
                          <a:srgbClr val="0070C0"/>
                        </a:solidFill>
                        <a:effectLst/>
                        <a:latin typeface="+mj-lt"/>
                        <a:ea typeface="Phetsarath OT" panose="02000500000000000001" pitchFamily="2" charset="2"/>
                        <a:cs typeface="Phetsarath OT" panose="02000500000000000001" pitchFamily="2" charset="2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panose="02000500000000000001" pitchFamily="2" charset="2"/>
                          <a:cs typeface="Phetsarath OT" panose="02000500000000000001" pitchFamily="2" charset="2"/>
                        </a:rPr>
                        <a:t>ກ.</a:t>
                      </a:r>
                      <a:r>
                        <a:rPr lang="en-US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lo-LA" sz="2000" b="1" i="0" u="none" strike="noStrike" dirty="0">
                          <a:solidFill>
                            <a:srgbClr val="7030A0"/>
                          </a:solidFill>
                          <a:effectLst/>
                          <a:latin typeface="+mj-lt"/>
                        </a:rPr>
                        <a:t>% </a:t>
                      </a:r>
                      <a:r>
                        <a:rPr lang="en-US" sz="2000" b="1" i="0" u="none" strike="noStrike" dirty="0" err="1">
                          <a:solidFill>
                            <a:srgbClr val="7030A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ຂອງ</a:t>
                      </a:r>
                      <a:r>
                        <a:rPr lang="en-US" sz="2000" b="1" i="0" u="none" strike="noStrike" dirty="0">
                          <a:solidFill>
                            <a:srgbClr val="7030A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</a:t>
                      </a:r>
                      <a:r>
                        <a:rPr lang="en-US" sz="2000" b="1" i="0" u="none" strike="noStrike" dirty="0" err="1">
                          <a:solidFill>
                            <a:srgbClr val="7030A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ສບກ</a:t>
                      </a:r>
                      <a:r>
                        <a:rPr lang="en-US" sz="2000" b="1" i="0" u="none" strike="noStrike" dirty="0">
                          <a:solidFill>
                            <a:srgbClr val="7030A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</a:t>
                      </a:r>
                      <a:r>
                        <a:rPr lang="en-US" sz="2000" b="1" i="0" u="none" strike="noStrike" dirty="0" err="1">
                          <a:solidFill>
                            <a:srgbClr val="7030A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ທີ່ຕິດເຊື້ອ</a:t>
                      </a:r>
                      <a:r>
                        <a:rPr lang="en-US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 (HIV+) </a:t>
                      </a:r>
                      <a:r>
                        <a:rPr lang="en-US" sz="2000" b="1" i="0" u="none" strike="noStrike" dirty="0" err="1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ທີ່ໄດ້ຖືກສົ່ງຕໍ່ໄປຮັບປິ່ນປົວ</a:t>
                      </a:r>
                      <a:r>
                        <a:rPr lang="en-US" sz="2000" b="1" i="0" u="none" strike="noStrike" baseline="0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</a:t>
                      </a:r>
                      <a:r>
                        <a:rPr kumimoji="0" lang="lo-LA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Phetsarath OT" pitchFamily="2" charset="0"/>
                        </a:rPr>
                        <a:t>ໃນໄລຍະ 12 ເດືອນທີ່ຜ່ານມາ </a:t>
                      </a:r>
                      <a:endParaRPr kumimoji="0" 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Phetsarath OT" pitchFamily="2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lo-LA" sz="500" b="0" i="0" u="none" strike="noStrike" dirty="0">
                        <a:solidFill>
                          <a:srgbClr val="0070C0"/>
                        </a:solidFill>
                        <a:effectLst/>
                        <a:latin typeface="+mj-lt"/>
                        <a:cs typeface="Phetsarath OT" pitchFamily="2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lo-LA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cs typeface="Phetsarath OT" pitchFamily="2" charset="0"/>
                        </a:rPr>
                        <a:t>ຂ</a:t>
                      </a:r>
                      <a:r>
                        <a:rPr lang="en-US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cs typeface="Phetsarath OT" pitchFamily="2" charset="0"/>
                        </a:rPr>
                        <a:t>. </a:t>
                      </a:r>
                      <a:r>
                        <a:rPr lang="lo-LA" sz="2000" b="1" i="0" u="none" strike="noStrike" dirty="0">
                          <a:solidFill>
                            <a:srgbClr val="7030A0"/>
                          </a:solidFill>
                          <a:effectLst/>
                          <a:latin typeface="+mj-lt"/>
                          <a:cs typeface="Phetsarath OT" pitchFamily="2" charset="0"/>
                        </a:rPr>
                        <a:t>%</a:t>
                      </a:r>
                      <a:r>
                        <a:rPr lang="en-US" sz="2000" b="1" i="0" u="none" strike="noStrike" dirty="0">
                          <a:solidFill>
                            <a:srgbClr val="7030A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</a:t>
                      </a:r>
                      <a:r>
                        <a:rPr lang="en-US" sz="2000" b="1" i="0" u="none" strike="noStrike" dirty="0" err="1">
                          <a:solidFill>
                            <a:srgbClr val="7030A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ຂອງ</a:t>
                      </a:r>
                      <a:r>
                        <a:rPr lang="en-US" sz="2000" b="1" i="0" u="none" strike="noStrike" dirty="0">
                          <a:solidFill>
                            <a:srgbClr val="7030A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</a:t>
                      </a:r>
                      <a:r>
                        <a:rPr lang="lo-LA" sz="2000" b="1" i="0" u="none" strike="noStrike" dirty="0">
                          <a:solidFill>
                            <a:srgbClr val="7030A0"/>
                          </a:solidFill>
                          <a:effectLst/>
                          <a:latin typeface="+mj-lt"/>
                          <a:cs typeface="Phetsarath OT" pitchFamily="2" charset="0"/>
                        </a:rPr>
                        <a:t>ຊພຊ/ກທ</a:t>
                      </a:r>
                      <a:r>
                        <a:rPr lang="en-US" sz="2000" b="1" i="0" u="none" strike="noStrike" dirty="0">
                          <a:solidFill>
                            <a:srgbClr val="7030A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</a:t>
                      </a:r>
                      <a:r>
                        <a:rPr lang="en-US" sz="2000" b="1" i="0" u="none" strike="noStrike" dirty="0" err="1">
                          <a:solidFill>
                            <a:srgbClr val="7030A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ທີ່ຕິດເຊື້ອ</a:t>
                      </a:r>
                      <a:r>
                        <a:rPr lang="en-US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(HIV+) </a:t>
                      </a:r>
                      <a:r>
                        <a:rPr lang="en-US" sz="2000" b="1" i="0" u="none" strike="noStrike" dirty="0" err="1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ທີ່ໄດ້ຖືກສົ່ງຕໍ່ໄປຮັບປິ່ນປົວ</a:t>
                      </a:r>
                      <a:r>
                        <a:rPr lang="en-US" sz="2000" b="1" i="0" u="none" strike="noStrike" baseline="0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</a:t>
                      </a:r>
                      <a:r>
                        <a:rPr kumimoji="0" lang="lo-LA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Phetsarath OT" pitchFamily="2" charset="0"/>
                        </a:rPr>
                        <a:t>ໃນໄລຍະ 12 ເດືອນທີ່ຜ່ານມາ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lo-LA" sz="900" b="0" i="0" u="none" strike="noStrike" dirty="0">
                        <a:solidFill>
                          <a:srgbClr val="0070C0"/>
                        </a:solidFill>
                        <a:effectLst/>
                        <a:latin typeface="+mj-lt"/>
                        <a:ea typeface="Phetsarath OT" charset="0"/>
                        <a:cs typeface="Phetsarath OT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o-LA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ຄ.</a:t>
                      </a:r>
                      <a:r>
                        <a:rPr lang="en-US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</a:t>
                      </a:r>
                      <a:r>
                        <a:rPr lang="lo-LA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%</a:t>
                      </a:r>
                      <a:r>
                        <a:rPr lang="en-US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</a:t>
                      </a:r>
                      <a:r>
                        <a:rPr lang="lo-LA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cs typeface="Phetsarath OT" pitchFamily="2" charset="0"/>
                        </a:rPr>
                        <a:t>ຂອງ ຄົນທີ່ຕິດເຊື້ອ </a:t>
                      </a:r>
                      <a:r>
                        <a:rPr lang="en-US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cs typeface="Phetsarath OT" pitchFamily="2" charset="0"/>
                        </a:rPr>
                        <a:t>HIV </a:t>
                      </a:r>
                      <a:r>
                        <a:rPr kumimoji="0" lang="lo-LA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Phetsarath OT" pitchFamily="2" charset="0"/>
                        </a:rPr>
                        <a:t>(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Phetsarath OT" pitchFamily="2" charset="0"/>
                        </a:rPr>
                        <a:t>PLHIV) </a:t>
                      </a:r>
                      <a:r>
                        <a:rPr lang="lo-LA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cs typeface="Phetsarath OT" pitchFamily="2" charset="0"/>
                        </a:rPr>
                        <a:t>ທີ່ໄດ້ຮັບຢາຕ້ານເຊື້ອເຮສໄອວີ </a:t>
                      </a:r>
                      <a:r>
                        <a:rPr lang="lo-LA" sz="2000" b="1" i="0" u="none" strike="noStrike" baseline="0" dirty="0">
                          <a:solidFill>
                            <a:srgbClr val="0070C0"/>
                          </a:solidFill>
                          <a:effectLst/>
                          <a:latin typeface="+mj-lt"/>
                          <a:cs typeface="Phetsarath OT" pitchFamily="2" charset="0"/>
                        </a:rPr>
                        <a:t>ສຳລັບຫຼາຍເດືອນ (</a:t>
                      </a:r>
                      <a:r>
                        <a:rPr lang="en-US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cs typeface="Phetsarath OT" pitchFamily="2" charset="0"/>
                        </a:rPr>
                        <a:t>multi-month dispensing “MMD”</a:t>
                      </a:r>
                      <a:r>
                        <a:rPr lang="lo-LA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cs typeface="Phetsarath OT" pitchFamily="2" charset="0"/>
                        </a:rPr>
                        <a:t>)</a:t>
                      </a:r>
                      <a:r>
                        <a:rPr lang="en-US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cs typeface="Phetsarath OT" pitchFamily="2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lo-LA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ງ.</a:t>
                      </a:r>
                      <a:r>
                        <a:rPr lang="en-US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</a:t>
                      </a:r>
                      <a:r>
                        <a:rPr lang="en-US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pitchFamily="2" charset="0"/>
                        </a:rPr>
                        <a:t>% </a:t>
                      </a:r>
                      <a:r>
                        <a:rPr lang="lo-LA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cs typeface="Phetsarath OT" pitchFamily="2" charset="0"/>
                        </a:rPr>
                        <a:t>ຂອງຄົນທີ່ຕິດເຊື້ອ </a:t>
                      </a:r>
                      <a:r>
                        <a:rPr lang="en-US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cs typeface="Phetsarath OT" pitchFamily="2" charset="0"/>
                        </a:rPr>
                        <a:t>HIV</a:t>
                      </a:r>
                      <a:r>
                        <a:rPr lang="lo-LA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cs typeface="Phetsarath OT" pitchFamily="2" charset="0"/>
                        </a:rPr>
                        <a:t> ໃໝ່ ທີ່ໄດ້</a:t>
                      </a:r>
                      <a:r>
                        <a:rPr lang="lo-LA" sz="2000" b="1" i="0" u="none" strike="noStrike" baseline="0" dirty="0">
                          <a:solidFill>
                            <a:srgbClr val="0070C0"/>
                          </a:solidFill>
                          <a:effectLst/>
                          <a:latin typeface="+mj-lt"/>
                          <a:cs typeface="Phetsarath OT" pitchFamily="2" charset="0"/>
                        </a:rPr>
                        <a:t>ເລີ້ມກິນຢາຕ້ານເຊື້ອ </a:t>
                      </a:r>
                      <a:r>
                        <a:rPr lang="en-US" sz="2000" b="1" i="0" u="none" strike="noStrike" baseline="0" dirty="0">
                          <a:solidFill>
                            <a:srgbClr val="0070C0"/>
                          </a:solidFill>
                          <a:effectLst/>
                          <a:latin typeface="+mj-lt"/>
                          <a:cs typeface="Phetsarath OT" pitchFamily="2" charset="0"/>
                        </a:rPr>
                        <a:t>HIV</a:t>
                      </a:r>
                      <a:r>
                        <a:rPr lang="lo-LA" sz="2000" b="1" i="0" u="none" strike="noStrike" baseline="0" dirty="0">
                          <a:solidFill>
                            <a:srgbClr val="0070C0"/>
                          </a:solidFill>
                          <a:effectLst/>
                          <a:latin typeface="+mj-lt"/>
                          <a:cs typeface="Phetsarath OT" pitchFamily="2" charset="0"/>
                        </a:rPr>
                        <a:t> </a:t>
                      </a:r>
                      <a:r>
                        <a:rPr lang="lo-LA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cs typeface="Phetsarath OT" pitchFamily="2" charset="0"/>
                        </a:rPr>
                        <a:t>ທີ່ໄດ້ຖືກກັ່ນຕອງຫາການຕິດເຊື້ອວັນນະໂລກ</a:t>
                      </a:r>
                      <a:r>
                        <a:rPr lang="en-US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cs typeface="Phetsarath OT" pitchFamily="2" charset="0"/>
                        </a:rPr>
                        <a:t> (TB Screening)</a:t>
                      </a:r>
                      <a:r>
                        <a:rPr lang="lo-LA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cs typeface="Phetsarath OT" pitchFamily="2" charset="0"/>
                        </a:rPr>
                        <a:t>. </a:t>
                      </a:r>
                      <a:endParaRPr lang="en-US" sz="2000" b="1" i="0" u="none" strike="noStrike" dirty="0">
                        <a:solidFill>
                          <a:srgbClr val="0070C0"/>
                        </a:solidFill>
                        <a:effectLst/>
                        <a:latin typeface="+mj-lt"/>
                        <a:cs typeface="Phetsarath OT" pitchFamily="2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lo-LA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ຈ.</a:t>
                      </a:r>
                      <a:r>
                        <a:rPr lang="en-US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% </a:t>
                      </a:r>
                      <a:r>
                        <a:rPr lang="en-US" sz="2000" b="1" i="0" u="none" strike="noStrike" dirty="0" err="1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ຂອງຜູ້ຕິດເຊື້ອ</a:t>
                      </a:r>
                      <a:r>
                        <a:rPr lang="en-US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HIV </a:t>
                      </a:r>
                      <a:r>
                        <a:rPr lang="en-US" sz="2000" b="1" i="0" u="none" strike="noStrike" dirty="0" err="1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ທີ່ລົງທະບຽນທີ່ໄດ້ຮັບ</a:t>
                      </a:r>
                      <a:r>
                        <a:rPr lang="en-US" sz="2000" b="1" i="0" u="none" strike="noStrike" baseline="0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</a:t>
                      </a:r>
                      <a:r>
                        <a:rPr lang="en-US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TPT/IPT </a:t>
                      </a:r>
                      <a:r>
                        <a:rPr lang="en-US" sz="2000" b="1" i="0" u="none" strike="noStrike" dirty="0" err="1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ສຳລັບການປ້ອງກັນ</a:t>
                      </a:r>
                      <a:r>
                        <a:rPr lang="en-US" sz="2000" b="1" i="0" u="none" strike="noStrike" baseline="0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</a:t>
                      </a:r>
                      <a:r>
                        <a:rPr lang="en-US" sz="2000" b="1" i="0" u="none" strike="noStrike" baseline="0" dirty="0" err="1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ພະຍາດວັນນະໂລກ</a:t>
                      </a:r>
                      <a:r>
                        <a:rPr lang="en-US" sz="2000" b="1" i="0" u="none" strike="noStrike" baseline="0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</a:t>
                      </a:r>
                      <a:r>
                        <a:rPr lang="en-US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lo-LA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ສ.</a:t>
                      </a:r>
                      <a:r>
                        <a:rPr lang="en-US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% </a:t>
                      </a:r>
                      <a:r>
                        <a:rPr lang="en-US" sz="2000" b="1" i="0" u="none" strike="noStrike" baseline="0" dirty="0" err="1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ຂອງແມ່ຍິງຖືພາ</a:t>
                      </a:r>
                      <a:r>
                        <a:rPr lang="en-US" sz="2000" b="1" i="0" u="none" strike="noStrike" baseline="0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</a:t>
                      </a:r>
                      <a:r>
                        <a:rPr lang="en-US" sz="2000" b="1" i="0" u="none" strike="noStrike" baseline="0" dirty="0" err="1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ທີ່ຕິດເຊື້ອ</a:t>
                      </a:r>
                      <a:r>
                        <a:rPr lang="en-US" sz="2000" b="1" i="0" u="none" strike="noStrike" baseline="0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</a:t>
                      </a:r>
                      <a:r>
                        <a:rPr lang="en-US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HIV  (PMTCT) </a:t>
                      </a:r>
                      <a:r>
                        <a:rPr lang="en-US" sz="2000" b="1" i="0" u="none" strike="noStrike" dirty="0" err="1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ທີ່ໄດ້ຖືກສົ່ງຕໍ່</a:t>
                      </a:r>
                      <a:r>
                        <a:rPr lang="en-US" sz="2000" b="1" i="0" u="none" strike="noStrike" baseline="0" dirty="0" err="1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ໄປຮັບການປິ່ນປົວ</a:t>
                      </a:r>
                      <a:r>
                        <a:rPr lang="en-US" sz="2000" b="1" i="0" u="none" strike="noStrike" baseline="0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lo-LA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ຊ.</a:t>
                      </a:r>
                      <a:r>
                        <a:rPr lang="en-US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% </a:t>
                      </a:r>
                      <a:r>
                        <a:rPr lang="en-US" sz="2000" b="1" i="0" u="none" strike="noStrike" dirty="0" err="1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ຂອງເດັກນ້ອຍ</a:t>
                      </a:r>
                      <a:r>
                        <a:rPr lang="en-US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</a:t>
                      </a:r>
                      <a:r>
                        <a:rPr lang="en-US" sz="2000" b="1" i="0" u="none" strike="noStrike" dirty="0" err="1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ທີ່ໄດ້ຖືກສຳພັດກັບເຊຶ້ອ</a:t>
                      </a:r>
                      <a:r>
                        <a:rPr lang="en-US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</a:t>
                      </a:r>
                      <a:r>
                        <a:rPr lang="en-US" sz="2000" b="1" i="0" u="none" strike="noStrike" baseline="0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HIV </a:t>
                      </a:r>
                      <a:r>
                        <a:rPr lang="en-US" sz="2000" b="1" i="0" u="none" strike="noStrike" dirty="0" err="1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ທີ່ໄດ້ຮັບການກວດ</a:t>
                      </a:r>
                      <a:r>
                        <a:rPr lang="lo-LA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ຊອກ</a:t>
                      </a:r>
                      <a:r>
                        <a:rPr lang="en-US" sz="2000" b="1" i="0" u="none" strike="noStrike" dirty="0" err="1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ຫາການຕິດເຊື້ອ</a:t>
                      </a:r>
                      <a:r>
                        <a:rPr lang="en-US" sz="2000" b="1" i="0" u="none" strike="noStrike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</a:t>
                      </a:r>
                      <a:r>
                        <a:rPr lang="en-US" sz="2000" b="1" i="0" u="none" strike="noStrike" baseline="0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HIV </a:t>
                      </a:r>
                      <a:r>
                        <a:rPr lang="en-US" sz="2000" b="1" i="0" u="none" strike="noStrike" baseline="0" dirty="0" err="1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ພາຍໃນສອງ</a:t>
                      </a:r>
                      <a:r>
                        <a:rPr lang="en-US" sz="2000" b="1" i="0" u="none" strike="noStrike" baseline="0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</a:t>
                      </a:r>
                      <a:r>
                        <a:rPr lang="en-US" sz="2000" b="1" i="0" u="none" strike="noStrike" baseline="0" dirty="0" err="1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ເດືອນ</a:t>
                      </a:r>
                      <a:r>
                        <a:rPr lang="en-US" sz="2000" b="1" i="0" u="none" strike="noStrike" baseline="0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</a:t>
                      </a:r>
                      <a:r>
                        <a:rPr lang="en-US" sz="2000" b="1" i="0" u="none" strike="noStrike" baseline="0" dirty="0" err="1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ຫຼັງຈາກເກີດ</a:t>
                      </a:r>
                      <a:endParaRPr lang="lo-LA" sz="2000" b="1" i="0" u="none" strike="noStrike" baseline="0" dirty="0">
                        <a:solidFill>
                          <a:srgbClr val="0070C0"/>
                        </a:solidFill>
                        <a:effectLst/>
                        <a:latin typeface="+mj-lt"/>
                        <a:ea typeface="Phetsarath OT" charset="0"/>
                        <a:cs typeface="Phetsarath OT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lo-LA" sz="2000" b="1" i="0" u="none" strike="noStrike" baseline="0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      </a:t>
                      </a:r>
                      <a:r>
                        <a:rPr lang="en-US" sz="2000" b="1" i="0" u="none" strike="noStrike" baseline="0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(EID </a:t>
                      </a:r>
                      <a:r>
                        <a:rPr lang="lo-LA" sz="2000" b="1" i="0" u="none" strike="noStrike" baseline="0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ໃນ</a:t>
                      </a:r>
                      <a:r>
                        <a:rPr lang="en-US" sz="2000" b="1" i="0" u="none" strike="noStrike" baseline="0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Phetsarath OT" charset="0"/>
                          <a:cs typeface="Phetsarath OT" charset="0"/>
                        </a:rPr>
                        <a:t>4-6 Weeks)</a:t>
                      </a:r>
                      <a:endParaRPr lang="en-US" sz="2000" b="1" i="0" u="none" strike="noStrike" dirty="0">
                        <a:solidFill>
                          <a:srgbClr val="0070C0"/>
                        </a:solidFill>
                        <a:effectLst/>
                        <a:latin typeface="+mj-lt"/>
                        <a:ea typeface="Phetsarath OT" charset="0"/>
                        <a:cs typeface="Phetsarath OT" charset="0"/>
                      </a:endParaRPr>
                    </a:p>
                  </a:txBody>
                  <a:tcPr marL="5528" marR="5528" marT="5528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218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580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5360C8AC-543E-E515-6EA7-6E4006964D2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94308" y="1049136"/>
          <a:ext cx="11691499" cy="4318124"/>
        </p:xfrm>
        <a:graphic>
          <a:graphicData uri="http://schemas.openxmlformats.org/drawingml/2006/table">
            <a:tbl>
              <a:tblPr/>
              <a:tblGrid>
                <a:gridCol w="2517076">
                  <a:extLst>
                    <a:ext uri="{9D8B030D-6E8A-4147-A177-3AD203B41FA5}">
                      <a16:colId xmlns:a16="http://schemas.microsoft.com/office/drawing/2014/main" val="1156250875"/>
                    </a:ext>
                  </a:extLst>
                </a:gridCol>
                <a:gridCol w="950236">
                  <a:extLst>
                    <a:ext uri="{9D8B030D-6E8A-4147-A177-3AD203B41FA5}">
                      <a16:colId xmlns:a16="http://schemas.microsoft.com/office/drawing/2014/main" val="2085313499"/>
                    </a:ext>
                  </a:extLst>
                </a:gridCol>
                <a:gridCol w="950236">
                  <a:extLst>
                    <a:ext uri="{9D8B030D-6E8A-4147-A177-3AD203B41FA5}">
                      <a16:colId xmlns:a16="http://schemas.microsoft.com/office/drawing/2014/main" val="9033458"/>
                    </a:ext>
                  </a:extLst>
                </a:gridCol>
                <a:gridCol w="950236">
                  <a:extLst>
                    <a:ext uri="{9D8B030D-6E8A-4147-A177-3AD203B41FA5}">
                      <a16:colId xmlns:a16="http://schemas.microsoft.com/office/drawing/2014/main" val="417286748"/>
                    </a:ext>
                  </a:extLst>
                </a:gridCol>
                <a:gridCol w="950236">
                  <a:extLst>
                    <a:ext uri="{9D8B030D-6E8A-4147-A177-3AD203B41FA5}">
                      <a16:colId xmlns:a16="http://schemas.microsoft.com/office/drawing/2014/main" val="178431775"/>
                    </a:ext>
                  </a:extLst>
                </a:gridCol>
                <a:gridCol w="1092674">
                  <a:extLst>
                    <a:ext uri="{9D8B030D-6E8A-4147-A177-3AD203B41FA5}">
                      <a16:colId xmlns:a16="http://schemas.microsoft.com/office/drawing/2014/main" val="1734861300"/>
                    </a:ext>
                  </a:extLst>
                </a:gridCol>
                <a:gridCol w="856161">
                  <a:extLst>
                    <a:ext uri="{9D8B030D-6E8A-4147-A177-3AD203B41FA5}">
                      <a16:colId xmlns:a16="http://schemas.microsoft.com/office/drawing/2014/main" val="2756192415"/>
                    </a:ext>
                  </a:extLst>
                </a:gridCol>
                <a:gridCol w="856161">
                  <a:extLst>
                    <a:ext uri="{9D8B030D-6E8A-4147-A177-3AD203B41FA5}">
                      <a16:colId xmlns:a16="http://schemas.microsoft.com/office/drawing/2014/main" val="4097356327"/>
                    </a:ext>
                  </a:extLst>
                </a:gridCol>
                <a:gridCol w="856161">
                  <a:extLst>
                    <a:ext uri="{9D8B030D-6E8A-4147-A177-3AD203B41FA5}">
                      <a16:colId xmlns:a16="http://schemas.microsoft.com/office/drawing/2014/main" val="1556157136"/>
                    </a:ext>
                  </a:extLst>
                </a:gridCol>
                <a:gridCol w="856161">
                  <a:extLst>
                    <a:ext uri="{9D8B030D-6E8A-4147-A177-3AD203B41FA5}">
                      <a16:colId xmlns:a16="http://schemas.microsoft.com/office/drawing/2014/main" val="2287222735"/>
                    </a:ext>
                  </a:extLst>
                </a:gridCol>
                <a:gridCol w="856161">
                  <a:extLst>
                    <a:ext uri="{9D8B030D-6E8A-4147-A177-3AD203B41FA5}">
                      <a16:colId xmlns:a16="http://schemas.microsoft.com/office/drawing/2014/main" val="638001508"/>
                    </a:ext>
                  </a:extLst>
                </a:gridCol>
              </a:tblGrid>
              <a:tr h="501753"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Province</a:t>
                      </a:r>
                      <a:endParaRPr lang="en-US" sz="3200" b="0" i="0" u="none" strike="noStrike" dirty="0">
                        <a:effectLst/>
                        <a:latin typeface="+mj-lt"/>
                      </a:endParaRPr>
                    </a:p>
                  </a:txBody>
                  <a:tcPr marL="163986" marR="163986" marT="81993" marB="8199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Tested for HIV (FSW)</a:t>
                      </a:r>
                      <a:endParaRPr lang="en-US" sz="3200" b="0" i="0" u="none" strike="noStrike" dirty="0">
                        <a:effectLst/>
                        <a:latin typeface="+mj-lt"/>
                      </a:endParaRPr>
                    </a:p>
                  </a:txBody>
                  <a:tcPr marL="163986" marR="163986" marT="81993" marB="8199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HIV Testing Coverage (FSW)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63986" marR="163986" marT="81993" marB="8199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805679"/>
                  </a:ext>
                </a:extLst>
              </a:tr>
              <a:tr h="5296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Y0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2023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Y1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2024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Y2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2025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Y3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2026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Y4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2027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Y0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2023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Y1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2024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Y2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2025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Y3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2026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Y4</a:t>
                      </a:r>
                      <a:b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2027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22461"/>
                  </a:ext>
                </a:extLst>
              </a:tr>
              <a:tr h="66308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Vientiane Capital City</a:t>
                      </a:r>
                      <a:endParaRPr lang="en-US" sz="3200" b="0" i="0" u="none" strike="noStrike" dirty="0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3,664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3758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3852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3942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3991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92%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93%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94%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95%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95%</a:t>
                      </a:r>
                      <a:endParaRPr lang="en-US" sz="3200" b="0" i="0" u="none" strike="noStrike" dirty="0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3351580"/>
                  </a:ext>
                </a:extLst>
              </a:tr>
              <a:tr h="543074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Vientiane Province</a:t>
                      </a:r>
                      <a:endParaRPr lang="en-US" sz="3200" b="0" i="0" u="none" strike="noStrike" dirty="0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1,526</a:t>
                      </a:r>
                      <a:endParaRPr lang="en-US" sz="3200" b="0" i="0" u="none" strike="noStrike" dirty="0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1565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1604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1642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1662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92%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93%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94%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95%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95%</a:t>
                      </a:r>
                      <a:endParaRPr lang="en-US" sz="3200" b="0" i="0" u="none" strike="noStrike" dirty="0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8860827"/>
                  </a:ext>
                </a:extLst>
              </a:tr>
              <a:tr h="497307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Khammouan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1,267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1304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1336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1368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1385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92%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93%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94%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95%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95%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173324"/>
                  </a:ext>
                </a:extLst>
              </a:tr>
              <a:tr h="497307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Savannakhet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1,542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1582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1621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1659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1680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92%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93%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94%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95%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95%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9541631"/>
                  </a:ext>
                </a:extLst>
              </a:tr>
              <a:tr h="497307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Champasack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1,235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1266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1298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1328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1345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92%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93%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94%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95%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95%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304304"/>
                  </a:ext>
                </a:extLst>
              </a:tr>
              <a:tr h="497307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HANSA PBC Target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9,235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9,476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9,711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9,939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10,062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92%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93%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94%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95%</a:t>
                      </a:r>
                      <a:endParaRPr lang="en-US" sz="3200" b="0" i="0" u="none" strike="noStrike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95%</a:t>
                      </a:r>
                      <a:endParaRPr lang="en-US" sz="3200" b="0" i="0" u="none" strike="noStrike" dirty="0">
                        <a:effectLst/>
                        <a:latin typeface="+mj-lt"/>
                      </a:endParaRPr>
                    </a:p>
                  </a:txBody>
                  <a:tcPr marL="11388" marR="11388" marT="11388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820638"/>
                  </a:ext>
                </a:extLst>
              </a:tr>
            </a:tbl>
          </a:graphicData>
        </a:graphic>
      </p:graphicFrame>
      <p:sp>
        <p:nvSpPr>
          <p:cNvPr id="14" name="Title 1">
            <a:extLst>
              <a:ext uri="{FF2B5EF4-FFF2-40B4-BE49-F238E27FC236}">
                <a16:creationId xmlns:a16="http://schemas.microsoft.com/office/drawing/2014/main" id="{7D6736D5-27F1-3968-190E-011BDA739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349" y="1"/>
            <a:ext cx="11703424" cy="867266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ea typeface="Phetsarath OT" panose="02000500000000000001" pitchFamily="2" charset="2"/>
                <a:cs typeface="Phetsarath OT" panose="02000500000000000001" pitchFamily="2" charset="2"/>
              </a:rPr>
              <a:t>#</a:t>
            </a:r>
            <a:r>
              <a:rPr lang="lo-LA" sz="2400" b="1" dirty="0">
                <a:solidFill>
                  <a:schemeClr val="bg1"/>
                </a:solidFill>
                <a:ea typeface="Phetsarath OT" panose="02000500000000000001" pitchFamily="2" charset="2"/>
                <a:cs typeface="Phetsarath OT" panose="02000500000000000001" pitchFamily="2" charset="2"/>
              </a:rPr>
              <a:t>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Phetsarath OT" panose="02000500000000000001" pitchFamily="2" charset="2"/>
                <a:cs typeface="Phetsarath OT" panose="02000500000000000001" pitchFamily="2" charset="2"/>
              </a:rPr>
              <a:t>PBC 6.1 </a:t>
            </a:r>
            <a:r>
              <a:rPr lang="en-US" sz="2400" b="1" dirty="0">
                <a:solidFill>
                  <a:schemeClr val="bg1"/>
                </a:solidFill>
                <a:effectLst/>
                <a:ea typeface="Phetsarath OT" panose="02000500000000000001" pitchFamily="2" charset="2"/>
                <a:cs typeface="Phetsarath OT" panose="02000500000000000001" pitchFamily="2" charset="2"/>
              </a:rPr>
              <a:t>Percentage of female sex workers (FSW) in the 5 target sites that have received an HIV test during the reporting period and know their results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Phetsarath OT" panose="02000500000000000001" pitchFamily="2" charset="2"/>
                <a:cs typeface="Phetsarath OT" panose="02000500000000000001" pitchFamily="2" charset="2"/>
              </a:rPr>
              <a:t> </a:t>
            </a:r>
            <a:endParaRPr lang="en-US" sz="2400" b="1" dirty="0">
              <a:solidFill>
                <a:schemeClr val="bg1"/>
              </a:solidFill>
              <a:ea typeface="Phetsarath OT" panose="02000500000000000001" pitchFamily="2" charset="2"/>
              <a:cs typeface="Phetsarath OT" panose="02000500000000000001" pitchFamily="2" charset="2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4359E4-632F-8D72-BC31-0CBBCB6EB2BD}"/>
              </a:ext>
            </a:extLst>
          </p:cNvPr>
          <p:cNvSpPr/>
          <p:nvPr/>
        </p:nvSpPr>
        <p:spPr>
          <a:xfrm>
            <a:off x="3881717" y="1490740"/>
            <a:ext cx="2653553" cy="3876520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Content Placeholder 6">
            <a:extLst>
              <a:ext uri="{FF2B5EF4-FFF2-40B4-BE49-F238E27FC236}">
                <a16:creationId xmlns:a16="http://schemas.microsoft.com/office/drawing/2014/main" id="{C33E4243-4FE4-4CE5-E404-B62FF28719F1}"/>
              </a:ext>
            </a:extLst>
          </p:cNvPr>
          <p:cNvGraphicFramePr>
            <a:graphicFrameLocks/>
          </p:cNvGraphicFramePr>
          <p:nvPr/>
        </p:nvGraphicFramePr>
        <p:xfrm>
          <a:off x="6096000" y="5484512"/>
          <a:ext cx="5889808" cy="1288044"/>
        </p:xfrm>
        <a:graphic>
          <a:graphicData uri="http://schemas.openxmlformats.org/drawingml/2006/table">
            <a:tbl>
              <a:tblPr/>
              <a:tblGrid>
                <a:gridCol w="647263">
                  <a:extLst>
                    <a:ext uri="{9D8B030D-6E8A-4147-A177-3AD203B41FA5}">
                      <a16:colId xmlns:a16="http://schemas.microsoft.com/office/drawing/2014/main" val="573276568"/>
                    </a:ext>
                  </a:extLst>
                </a:gridCol>
                <a:gridCol w="1069499">
                  <a:extLst>
                    <a:ext uri="{9D8B030D-6E8A-4147-A177-3AD203B41FA5}">
                      <a16:colId xmlns:a16="http://schemas.microsoft.com/office/drawing/2014/main" val="699874343"/>
                    </a:ext>
                  </a:extLst>
                </a:gridCol>
                <a:gridCol w="1069499">
                  <a:extLst>
                    <a:ext uri="{9D8B030D-6E8A-4147-A177-3AD203B41FA5}">
                      <a16:colId xmlns:a16="http://schemas.microsoft.com/office/drawing/2014/main" val="3922918327"/>
                    </a:ext>
                  </a:extLst>
                </a:gridCol>
                <a:gridCol w="1167125">
                  <a:extLst>
                    <a:ext uri="{9D8B030D-6E8A-4147-A177-3AD203B41FA5}">
                      <a16:colId xmlns:a16="http://schemas.microsoft.com/office/drawing/2014/main" val="423101977"/>
                    </a:ext>
                  </a:extLst>
                </a:gridCol>
                <a:gridCol w="1032889">
                  <a:extLst>
                    <a:ext uri="{9D8B030D-6E8A-4147-A177-3AD203B41FA5}">
                      <a16:colId xmlns:a16="http://schemas.microsoft.com/office/drawing/2014/main" val="2689157654"/>
                    </a:ext>
                  </a:extLst>
                </a:gridCol>
                <a:gridCol w="903533">
                  <a:extLst>
                    <a:ext uri="{9D8B030D-6E8A-4147-A177-3AD203B41FA5}">
                      <a16:colId xmlns:a16="http://schemas.microsoft.com/office/drawing/2014/main" val="1765347153"/>
                    </a:ext>
                  </a:extLst>
                </a:gridCol>
              </a:tblGrid>
              <a:tr h="311996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Org.</a:t>
                      </a:r>
                      <a:endParaRPr lang="en-US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Y1</a:t>
                      </a:r>
                      <a:endParaRPr lang="en-US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Y2</a:t>
                      </a:r>
                      <a:endParaRPr lang="en-US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Y3</a:t>
                      </a:r>
                      <a:endParaRPr lang="en-US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n-US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Cover</a:t>
                      </a:r>
                      <a:endParaRPr lang="en-US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4761502"/>
                  </a:ext>
                </a:extLst>
              </a:tr>
              <a:tr h="31199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CSO</a:t>
                      </a:r>
                      <a:endParaRPr lang="en-US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4,136 </a:t>
                      </a:r>
                      <a:endParaRPr lang="en-US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4,238 </a:t>
                      </a:r>
                      <a:endParaRPr lang="en-US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4,338 </a:t>
                      </a:r>
                      <a:endParaRPr lang="en-US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12,712 </a:t>
                      </a:r>
                      <a:endParaRPr lang="en-US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44%</a:t>
                      </a:r>
                      <a:endParaRPr lang="en-US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3763150"/>
                  </a:ext>
                </a:extLst>
              </a:tr>
              <a:tr h="31199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PCCA</a:t>
                      </a:r>
                      <a:endParaRPr lang="en-US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5,341 </a:t>
                      </a:r>
                      <a:endParaRPr lang="en-US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5,473 </a:t>
                      </a:r>
                      <a:endParaRPr lang="en-US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5,601 </a:t>
                      </a:r>
                      <a:endParaRPr lang="en-US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16,415 </a:t>
                      </a:r>
                      <a:endParaRPr lang="en-US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56%</a:t>
                      </a:r>
                      <a:endParaRPr lang="en-US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8855833"/>
                  </a:ext>
                </a:extLst>
              </a:tr>
              <a:tr h="311996"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n-US" sz="4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9,476 </a:t>
                      </a:r>
                      <a:endParaRPr lang="en-US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9,711 </a:t>
                      </a:r>
                      <a:endParaRPr lang="en-US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9,939 </a:t>
                      </a:r>
                      <a:endParaRPr lang="en-US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29,126 </a:t>
                      </a:r>
                      <a:endParaRPr lang="en-US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  <a:endParaRPr lang="en-US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211" marR="17211" marT="1721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34169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D74BDB6-8C27-1812-159D-132EC0BAEBAC}"/>
              </a:ext>
            </a:extLst>
          </p:cNvPr>
          <p:cNvSpPr txBox="1"/>
          <p:nvPr/>
        </p:nvSpPr>
        <p:spPr>
          <a:xfrm>
            <a:off x="291349" y="5620187"/>
            <a:ext cx="5601508" cy="984885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lgDashDot"/>
          </a:ln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Numerator </a:t>
            </a:r>
            <a:r>
              <a:rPr lang="en-US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= Number of FSW in the targeted areas who have been tested for HIV during the reporting period and who know their results</a:t>
            </a:r>
          </a:p>
          <a:p>
            <a:endParaRPr lang="en-US" sz="16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en-US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Denominator</a:t>
            </a:r>
            <a:r>
              <a:rPr lang="en-US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= Estimated number of FSW in the targeted areas</a:t>
            </a:r>
            <a:endParaRPr lang="en-US" sz="14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624101-E663-6150-D020-78CC49FED9CD}"/>
              </a:ext>
            </a:extLst>
          </p:cNvPr>
          <p:cNvSpPr/>
          <p:nvPr/>
        </p:nvSpPr>
        <p:spPr>
          <a:xfrm>
            <a:off x="8628977" y="1490740"/>
            <a:ext cx="2541943" cy="3876520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518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5291</TotalTime>
  <Words>4202</Words>
  <Application>Microsoft Office PowerPoint</Application>
  <PresentationFormat>Widescreen</PresentationFormat>
  <Paragraphs>681</Paragraphs>
  <Slides>30</Slides>
  <Notes>10</Notes>
  <HiddenSlides>6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Calibri </vt:lpstr>
      <vt:lpstr>Calibri Light</vt:lpstr>
      <vt:lpstr>Phetsarath OT</vt:lpstr>
      <vt:lpstr>Times New Roman</vt:lpstr>
      <vt:lpstr>Office Theme</vt:lpstr>
      <vt:lpstr>ລາຍງານຄວາມຄືບໜ້າ ໃນການສະເໜີຂໍທຶນຊ່ວຍເຫຼືອຈາກກອງທຶນໂລກ ປີ 2024 – 2026 HANSA II (PBC-6)</vt:lpstr>
      <vt:lpstr>PowerPoint Presentation</vt:lpstr>
      <vt:lpstr>PowerPoint Presentation</vt:lpstr>
      <vt:lpstr>PowerPoint Presentation</vt:lpstr>
      <vt:lpstr>#. ການຈັດສັນທຶນຊ່ວຍເຫຼືອຈາກກອງທຶນໂລກ (ອີງໃສ່ ຈົດໝາຍຈາກກອງທຶນໂລກ ລົງວັນທີ 20 ທັນວາ 2022)</vt:lpstr>
      <vt:lpstr>PBC 6 Overall objective</vt:lpstr>
      <vt:lpstr>PowerPoint Presentation</vt:lpstr>
      <vt:lpstr>PowerPoint Presentation</vt:lpstr>
      <vt:lpstr>#. PBC 6.1 Percentage of female sex workers (FSW) in the 5 target sites that have received an HIV test during the reporting period and know their results  </vt:lpstr>
      <vt:lpstr>#. PBC 6.2 Percentage of men who have sex with men/transgender (MSM/TG) in the 5 target sites that have received an HIV test during the reporting period and know their results  </vt:lpstr>
      <vt:lpstr>#. PBC 6.3 Percentage of people living with HIV (PLHIV) on ART among all estimated PLHIV at the end of the reporting period (Nationwide)</vt:lpstr>
      <vt:lpstr>#. PBC 6.4 Percentage of people living with HIV (PLHIV) on ART with a viral load test result at least once during the reporting period (Nationwide) </vt:lpstr>
      <vt:lpstr>#. PBC 6.5 Number of men who have sex with men (MSM)/transgender (TG) who received any PrEP product at least once during the reporting period (Nationwide)</vt:lpstr>
      <vt:lpstr>#. PBC 6 Value</vt:lpstr>
      <vt:lpstr>PowerPoint Presentation</vt:lpstr>
      <vt:lpstr>Specific objective PBC 6.1</vt:lpstr>
      <vt:lpstr>Specific objective PBC 6.2 </vt:lpstr>
      <vt:lpstr>Specific objective PBC 6.3 </vt:lpstr>
      <vt:lpstr>Specific objective PBC 6.4 </vt:lpstr>
      <vt:lpstr>Specific objective PBC 6.5 </vt:lpstr>
      <vt:lpstr>PowerPoint Presentation</vt:lpstr>
      <vt:lpstr>PowerPoint Presentation</vt:lpstr>
      <vt:lpstr>PowerPoint Presentation</vt:lpstr>
      <vt:lpstr>Draft GC7 co-financing commitments(September 21, 2023)</vt:lpstr>
      <vt:lpstr>PowerPoint Presentation</vt:lpstr>
      <vt:lpstr>Challenges</vt:lpstr>
      <vt:lpstr>ສິ່ງທ້າທາຍ</vt:lpstr>
      <vt:lpstr>ສິ່ງທ້າທາຍ</vt:lpstr>
      <vt:lpstr>ບັນຫາ ແລະ ສີ່ງທ້າທາຍ (ຕໍ່)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ບົດລາຍງານ  ຄວາມຄືບໜ້າ, ຂໍ້ຄົງຄ້າງ ແລະ ສິ່ງທ້າທາຍ ຂອງການຈັດຕັ້ງປະຕິບັດ DLI-K ໂຄງການເຂົ້າເຖິງການບໍລິການສຸຂະພາບ ແລະ ໂພຊະນາການ</dc:title>
  <dc:creator>Thanaphone Insixiengmay</dc:creator>
  <cp:lastModifiedBy>chanvilay</cp:lastModifiedBy>
  <cp:revision>101</cp:revision>
  <cp:lastPrinted>2022-12-12T03:46:29Z</cp:lastPrinted>
  <dcterms:created xsi:type="dcterms:W3CDTF">2022-11-24T01:09:42Z</dcterms:created>
  <dcterms:modified xsi:type="dcterms:W3CDTF">2024-03-19T07:44:06Z</dcterms:modified>
</cp:coreProperties>
</file>