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315" r:id="rId2"/>
    <p:sldId id="316" r:id="rId3"/>
    <p:sldId id="372" r:id="rId4"/>
    <p:sldId id="320" r:id="rId5"/>
    <p:sldId id="360" r:id="rId6"/>
    <p:sldId id="362" r:id="rId7"/>
    <p:sldId id="374" r:id="rId8"/>
    <p:sldId id="364" r:id="rId9"/>
    <p:sldId id="342" r:id="rId10"/>
    <p:sldId id="344" r:id="rId11"/>
    <p:sldId id="336" r:id="rId12"/>
    <p:sldId id="3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94660"/>
  </p:normalViewPr>
  <p:slideViewPr>
    <p:cSldViewPr>
      <p:cViewPr varScale="1">
        <p:scale>
          <a:sx n="79" d="100"/>
          <a:sy n="79" d="100"/>
        </p:scale>
        <p:origin x="60" y="30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A0CF29-1127-4BA6-AA99-0447F9C6981B}" type="datetimeFigureOut">
              <a:rPr lang="en-US" smtClean="0"/>
              <a:pPr/>
              <a:t>23-Nov-16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668AC9E-BA33-4669-ABAE-2506A0ECA0DF}" type="slidenum">
              <a:rPr lang="en-US" smtClean="0"/>
              <a:pPr/>
              <a:t>‹#›</a:t>
            </a:fld>
            <a:endParaRPr lang="en-US"/>
          </a:p>
        </p:txBody>
      </p:sp>
    </p:spTree>
    <p:extLst>
      <p:ext uri="{BB962C8B-B14F-4D97-AF65-F5344CB8AC3E}">
        <p14:creationId xmlns:p14="http://schemas.microsoft.com/office/powerpoint/2010/main" val="1374197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1D1DF0-D4FD-45D1-8DF4-F900B689969D}" type="datetimeFigureOut">
              <a:rPr lang="th-TH" smtClean="0"/>
              <a:pPr/>
              <a:t>23/11/59</a:t>
            </a:fld>
            <a:endParaRPr lang="th-T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120472-3A52-47C6-A022-7577AD0DD344}" type="slidenum">
              <a:rPr lang="th-TH" smtClean="0"/>
              <a:pPr/>
              <a:t>‹#›</a:t>
            </a:fld>
            <a:endParaRPr lang="th-TH"/>
          </a:p>
        </p:txBody>
      </p:sp>
    </p:spTree>
    <p:extLst>
      <p:ext uri="{BB962C8B-B14F-4D97-AF65-F5344CB8AC3E}">
        <p14:creationId xmlns:p14="http://schemas.microsoft.com/office/powerpoint/2010/main" val="3941158553"/>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94EAD51-F6D2-4EB4-BEF4-4C907E1B2FAD}" type="datetimeFigureOut">
              <a:rPr lang="en-US" smtClean="0"/>
              <a:pPr/>
              <a:t>23-Nov-16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94EAD51-F6D2-4EB4-BEF4-4C907E1B2FAD}" type="datetimeFigureOut">
              <a:rPr lang="en-US" smtClean="0"/>
              <a:pPr/>
              <a:t>23-Nov-16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20EC664-B661-4DE3-952B-1163524A1494}"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066800" y="742176"/>
            <a:ext cx="7969696"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endParaRPr lang="en-US" sz="4000" b="1" dirty="0" smtClean="0">
              <a:latin typeface="Saysettha OT" pitchFamily="34" charset="-34"/>
              <a:cs typeface="Saysettha OT" pitchFamily="34" charset="-34"/>
            </a:endParaRPr>
          </a:p>
          <a:p>
            <a:r>
              <a:rPr lang="en-US" sz="4000" b="1" dirty="0"/>
              <a:t>Report of Oversight Field Visit</a:t>
            </a:r>
            <a:endParaRPr lang="en-US" sz="4000" dirty="0"/>
          </a:p>
          <a:p>
            <a:r>
              <a:rPr lang="en-US" sz="4000" b="1" dirty="0" err="1"/>
              <a:t>Champasak</a:t>
            </a:r>
            <a:r>
              <a:rPr lang="en-US" sz="4000" b="1" dirty="0"/>
              <a:t> Province </a:t>
            </a:r>
            <a:endParaRPr lang="en-US" sz="4000" b="1" dirty="0" smtClean="0"/>
          </a:p>
          <a:p>
            <a:r>
              <a:rPr lang="en-US" sz="2800" dirty="0" smtClean="0"/>
              <a:t>Date 25</a:t>
            </a:r>
            <a:r>
              <a:rPr lang="en-US" sz="2800" baseline="30000" dirty="0" smtClean="0"/>
              <a:t>th</a:t>
            </a:r>
            <a:r>
              <a:rPr lang="en-US" sz="2800" dirty="0" smtClean="0"/>
              <a:t>–28</a:t>
            </a:r>
            <a:r>
              <a:rPr lang="en-US" sz="2800" baseline="30000" dirty="0" smtClean="0"/>
              <a:t>th</a:t>
            </a:r>
            <a:r>
              <a:rPr lang="en-US" sz="2800" dirty="0" smtClean="0"/>
              <a:t> </a:t>
            </a:r>
            <a:r>
              <a:rPr lang="en-US" sz="2800" dirty="0"/>
              <a:t>September 2016</a:t>
            </a:r>
          </a:p>
          <a:p>
            <a:pPr marL="0" marR="0" lvl="0" indent="0" defTabSz="914400" rtl="0" eaLnBrk="0" fontAlgn="base" latinLnBrk="0" hangingPunct="0">
              <a:lnSpc>
                <a:spcPct val="100000"/>
              </a:lnSpc>
              <a:spcBef>
                <a:spcPct val="0"/>
              </a:spcBef>
              <a:spcAft>
                <a:spcPct val="0"/>
              </a:spcAft>
              <a:buClrTx/>
              <a:buSzTx/>
              <a:buFontTx/>
              <a:buNone/>
              <a:tabLst/>
            </a:pPr>
            <a:endParaRPr lang="en-US" sz="4000" b="1" dirty="0" smtClean="0">
              <a:latin typeface="Saysettha OT" pitchFamily="34" charset="-34"/>
              <a:cs typeface="Saysettha OT" pitchFamily="34" charset="-34"/>
            </a:endParaRPr>
          </a:p>
          <a:p>
            <a:pPr lvl="0" eaLnBrk="0" fontAlgn="base" hangingPunct="0">
              <a:spcBef>
                <a:spcPct val="0"/>
              </a:spcBef>
              <a:spcAft>
                <a:spcPct val="0"/>
              </a:spcAft>
            </a:pPr>
            <a:r>
              <a:rPr lang="en-US" sz="4400" b="1" dirty="0" err="1">
                <a:latin typeface="Times New Roman" panose="02020603050405020304" pitchFamily="18" charset="0"/>
                <a:cs typeface="Times New Roman" panose="02020603050405020304" pitchFamily="18" charset="0"/>
              </a:rPr>
              <a:t>Mornitoring</a:t>
            </a:r>
            <a:r>
              <a:rPr lang="en-US" sz="4400" b="1" dirty="0">
                <a:latin typeface="Times New Roman" panose="02020603050405020304" pitchFamily="18" charset="0"/>
                <a:cs typeface="Times New Roman" panose="02020603050405020304" pitchFamily="18" charset="0"/>
              </a:rPr>
              <a:t>:</a:t>
            </a:r>
          </a:p>
          <a:p>
            <a:pPr lvl="0" eaLnBrk="0" fontAlgn="base" hangingPunct="0">
              <a:spcBef>
                <a:spcPct val="0"/>
              </a:spcBef>
              <a:spcAft>
                <a:spcPct val="0"/>
              </a:spcAft>
            </a:pPr>
            <a:r>
              <a:rPr lang="en-US" sz="4000" dirty="0">
                <a:latin typeface="Times New Roman" panose="02020603050405020304" pitchFamily="18" charset="0"/>
                <a:cs typeface="Times New Roman" panose="02020603050405020304" pitchFamily="18" charset="0"/>
              </a:rPr>
              <a:t>HIV/AIDS, Tuberculosis and Malaria</a:t>
            </a:r>
            <a:endParaRPr lang="lo-LA" sz="4000" b="1" dirty="0">
              <a:latin typeface="Times New Roman" panose="02020603050405020304" pitchFamily="18" charset="0"/>
              <a:cs typeface="Phetsarath OT" pitchFamily="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14290"/>
            <a:ext cx="7924800" cy="6494085"/>
          </a:xfrm>
          <a:prstGeom prst="rect">
            <a:avLst/>
          </a:prstGeom>
        </p:spPr>
        <p:txBody>
          <a:bodyPr wrap="square">
            <a:spAutoFit/>
          </a:bodyPr>
          <a:lstStyle/>
          <a:p>
            <a:pPr marL="514350" indent="-514350"/>
            <a:r>
              <a:rPr lang="lo-LA" sz="3200" b="1" dirty="0" smtClean="0">
                <a:latin typeface="Saysettha OT" pitchFamily="34" charset="-34"/>
                <a:cs typeface="Saysettha OT" pitchFamily="34" charset="-34"/>
              </a:rPr>
              <a:t>ຈຸດອ່ອນ (ຕໍ່)</a:t>
            </a:r>
            <a:endParaRPr lang="lo-LA" sz="3200" dirty="0" smtClean="0">
              <a:latin typeface="Saysettha OT" pitchFamily="34" charset="-34"/>
              <a:cs typeface="Saysettha OT" pitchFamily="34" charset="-34"/>
            </a:endParaRPr>
          </a:p>
          <a:p>
            <a:pPr marL="514350" indent="-514350">
              <a:buFont typeface="+mj-lt"/>
              <a:buAutoNum type="arabicPeriod" startAt="5"/>
            </a:pPr>
            <a:r>
              <a:rPr lang="lo-LA" sz="3200" dirty="0" smtClean="0">
                <a:latin typeface="Saysettha OT" pitchFamily="34" charset="-34"/>
                <a:cs typeface="Saysettha OT" pitchFamily="34" charset="-34"/>
              </a:rPr>
              <a:t>ການໂອນເງິນແຕ່ສູນກາງ-ແຂວງ-ເມືອງ ແມ່ນຍັງຊັກຊ້າ,ການລາຍງານການເງິນຂອງ 3ຂະ    ແໜງການຍັງບໍ່ລະອຽດເທົ່າທີ່ຄວນ</a:t>
            </a:r>
          </a:p>
          <a:p>
            <a:pPr marL="514350" indent="-514350">
              <a:buFont typeface="+mj-lt"/>
              <a:buAutoNum type="arabicPeriod" startAt="5"/>
            </a:pPr>
            <a:r>
              <a:rPr lang="lo-LA" sz="3200" dirty="0" smtClean="0">
                <a:latin typeface="Saysettha OT" pitchFamily="34" charset="-34"/>
                <a:cs typeface="Saysettha OT" pitchFamily="34" charset="-34"/>
              </a:rPr>
              <a:t>ຂັ້ນແຂວງ ແລະ ຂັ້ນເມືອງບໍ່ໄດ້ສົ່ງບົດລາຍງານກິດຈະກຳຕາມກຳນົດເວລາ ແລະ ກິດຈະກຳຫຼັກຍັງບໍ່ໄດ້ປະຕິບັດສຳເລັດແລະຄົບຖ້ວນ</a:t>
            </a:r>
          </a:p>
          <a:p>
            <a:pPr marL="514350" indent="-514350">
              <a:buFont typeface="+mj-lt"/>
              <a:buAutoNum type="arabicPeriod" startAt="5"/>
            </a:pPr>
            <a:r>
              <a:rPr lang="lo-LA" sz="3200" dirty="0" smtClean="0">
                <a:latin typeface="Saysettha OT" pitchFamily="34" charset="-34"/>
                <a:cs typeface="Saysettha OT" pitchFamily="34" charset="-34"/>
              </a:rPr>
              <a:t>ຂາດພະນັກງານເປັນຕົ້ນແມ່ນ ພະນັກງານວັນນະໂລກຂັ້ນແຂວງມີພຽງແຕ່ 2ຄົນ ແລະ ກຽມຈະອອກບຳນານແລ້ວ</a:t>
            </a:r>
          </a:p>
          <a:p>
            <a:pPr marL="514350" indent="-514350">
              <a:buFont typeface="+mj-lt"/>
              <a:buAutoNum type="arabicPeriod" startAt="5"/>
            </a:pPr>
            <a:r>
              <a:rPr lang="lo-LA" altLang="en-US" sz="3200" dirty="0" smtClean="0">
                <a:latin typeface="Saysettha OT" pitchFamily="34" charset="-34"/>
                <a:cs typeface="Saysettha OT" pitchFamily="34" charset="-34"/>
              </a:rPr>
              <a:t>ສະຖານທີ່ສູນປິ່ນປົວຍັງຄັບແຄບ ຊັ້ນເທິງແມ່ນສຳລັບພະສົງ, ຊັ້ນລຸ່ມແມ່ນສຳລັບ ຄົນເຈັບ</a:t>
            </a:r>
            <a:r>
              <a:rPr lang="en-US" altLang="en-US" sz="3200" dirty="0" smtClean="0">
                <a:latin typeface="Saysettha OT" pitchFamily="34" charset="-34"/>
                <a:cs typeface="Saysettha OT" pitchFamily="34" charset="-34"/>
              </a:rPr>
              <a:t>AIDS</a:t>
            </a:r>
            <a:r>
              <a:rPr lang="lo-LA" altLang="en-US" sz="3200" dirty="0" smtClean="0">
                <a:latin typeface="Saysettha OT" pitchFamily="34" charset="-34"/>
                <a:cs typeface="Saysettha OT" pitchFamily="34" charset="-34"/>
              </a:rPr>
              <a:t> ແລະ</a:t>
            </a:r>
            <a:r>
              <a:rPr lang="lo-LA" sz="3200" dirty="0" smtClean="0">
                <a:latin typeface="Saysettha OT" pitchFamily="34" charset="-34"/>
                <a:cs typeface="Saysettha OT" pitchFamily="34" charset="-34"/>
              </a:rPr>
              <a:t>ພະນັກງານບໍ່ມີການອົບຮົມຕໍ່ເນື່ອງ</a:t>
            </a:r>
          </a:p>
        </p:txBody>
      </p:sp>
    </p:spTree>
    <p:extLst>
      <p:ext uri="{BB962C8B-B14F-4D97-AF65-F5344CB8AC3E}">
        <p14:creationId xmlns:p14="http://schemas.microsoft.com/office/powerpoint/2010/main" val="4161477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85728"/>
            <a:ext cx="7924800" cy="6001643"/>
          </a:xfrm>
          <a:prstGeom prst="rect">
            <a:avLst/>
          </a:prstGeom>
        </p:spPr>
        <p:txBody>
          <a:bodyPr wrap="square">
            <a:spAutoFit/>
          </a:bodyPr>
          <a:lstStyle/>
          <a:p>
            <a:pPr marL="514350" indent="-514350"/>
            <a:r>
              <a:rPr lang="lo-LA" sz="3200" b="1" dirty="0" smtClean="0">
                <a:latin typeface="Saysettha OT" pitchFamily="34" charset="-34"/>
                <a:cs typeface="Saysettha OT" pitchFamily="34" charset="-34"/>
              </a:rPr>
              <a:t>ຈຸດອ່ອນ (ຕໍ່)</a:t>
            </a:r>
            <a:endParaRPr lang="lo-LA" sz="3200" dirty="0" smtClean="0">
              <a:latin typeface="Saysettha OT" pitchFamily="34" charset="-34"/>
              <a:cs typeface="Saysettha OT" pitchFamily="34" charset="-34"/>
            </a:endParaRPr>
          </a:p>
          <a:p>
            <a:pPr marL="514350" indent="-514350">
              <a:buFont typeface="+mj-lt"/>
              <a:buAutoNum type="arabicPeriod"/>
            </a:pPr>
            <a:r>
              <a:rPr lang="lo-LA" sz="3200" dirty="0" smtClean="0">
                <a:latin typeface="Saysettha OT" pitchFamily="34" charset="-34"/>
                <a:cs typeface="Saysettha OT" pitchFamily="34" charset="-34"/>
              </a:rPr>
              <a:t>ການເຮັດ</a:t>
            </a:r>
            <a:r>
              <a:rPr lang="en-US" sz="3200" dirty="0" smtClean="0">
                <a:latin typeface="Saysettha OT" pitchFamily="34" charset="-34"/>
                <a:cs typeface="Saysettha OT" pitchFamily="34" charset="-34"/>
              </a:rPr>
              <a:t> DOT</a:t>
            </a:r>
            <a:r>
              <a:rPr lang="lo-LA" sz="3200" dirty="0" smtClean="0">
                <a:latin typeface="Saysettha OT" pitchFamily="34" charset="-34"/>
                <a:cs typeface="Saysettha OT" pitchFamily="34" charset="-34"/>
              </a:rPr>
              <a:t> ບໍ່ໄດ້ປະຕິບັດຕາມລະບຽບການຍ້ອນບ້ານຂອງຄົນເຈັບຢູ່ຫ່າງໄກຈາກສຸກສາລາ (ເອົາຢາໃຫ້ຄົນເຈັບໄປກິນເອງ)</a:t>
            </a:r>
          </a:p>
          <a:p>
            <a:pPr marL="514350" indent="-514350">
              <a:buFont typeface="+mj-lt"/>
              <a:buAutoNum type="arabicPeriod"/>
            </a:pPr>
            <a:r>
              <a:rPr lang="lo-LA" sz="3200" dirty="0" smtClean="0">
                <a:latin typeface="Saysettha OT" pitchFamily="34" charset="-34"/>
                <a:cs typeface="Saysettha OT" pitchFamily="34" charset="-34"/>
              </a:rPr>
              <a:t>ຄົນເຈັບວັນນະໂລກໃຫມ່ຍັງກະແຈກກະຈາຍ </a:t>
            </a:r>
          </a:p>
          <a:p>
            <a:pPr marL="514350" indent="-514350">
              <a:buFont typeface="+mj-lt"/>
              <a:buAutoNum type="arabicPeriod"/>
            </a:pPr>
            <a:r>
              <a:rPr lang="lo-LA" sz="3200" dirty="0" smtClean="0">
                <a:latin typeface="Saysettha OT" pitchFamily="34" charset="-34"/>
                <a:cs typeface="Saysettha OT" pitchFamily="34" charset="-34"/>
              </a:rPr>
              <a:t>ເຈ້ຍຈຸ່ມ ແລະ ຢາກິນດີໄຂ້ຍຸງຍັງຂາດຢູ່ຂັ້ນເມືອງແລະສຸກສາ (ເນື່ອງຈາກການໝົດອາຍຸ ແລະ ການສົມທົບເຂົ້າໃນການກວດເຄື່ອນທີ່)</a:t>
            </a:r>
          </a:p>
          <a:p>
            <a:pPr marL="514350" indent="-514350">
              <a:buFont typeface="+mj-lt"/>
              <a:buAutoNum type="arabicPeriod"/>
            </a:pPr>
            <a:r>
              <a:rPr lang="lo-LA" sz="3200" dirty="0" smtClean="0">
                <a:latin typeface="Saysettha OT" pitchFamily="34" charset="-34"/>
                <a:cs typeface="Saysettha OT" pitchFamily="34" charset="-34"/>
              </a:rPr>
              <a:t>ຫຍຸ້ງຍາກ ແລະ ບໍ່ສາມາດຄວບຄຸມ </a:t>
            </a:r>
            <a:r>
              <a:rPr lang="en-US" sz="3200" dirty="0" smtClean="0">
                <a:latin typeface="Saysettha OT" pitchFamily="34" charset="-34"/>
                <a:cs typeface="Saysettha OT" pitchFamily="34" charset="-34"/>
              </a:rPr>
              <a:t>MMP</a:t>
            </a:r>
            <a:r>
              <a:rPr lang="lo-LA" sz="3200" dirty="0" smtClean="0">
                <a:latin typeface="Saysettha OT" pitchFamily="34" charset="-34"/>
                <a:cs typeface="Saysettha OT" pitchFamily="34" charset="-34"/>
              </a:rPr>
              <a:t>ໄດ້</a:t>
            </a:r>
          </a:p>
          <a:p>
            <a:pPr marL="514350" indent="-514350">
              <a:buFont typeface="+mj-lt"/>
              <a:buAutoNum type="arabicPeriod"/>
            </a:pPr>
            <a:r>
              <a:rPr lang="lo-LA" sz="3200" dirty="0" smtClean="0">
                <a:latin typeface="Saysettha OT" pitchFamily="34" charset="-34"/>
                <a:cs typeface="Saysettha OT" pitchFamily="34" charset="-34"/>
              </a:rPr>
              <a:t>ກອງເລຂາຕ້ານເອດຂັ້ນແຂວງ ຍັງບໍ່ເຄີຍໄດ້ປະຊຸມຮ່ວມກັບ </a:t>
            </a:r>
            <a:r>
              <a:rPr lang="en-US" sz="3200" dirty="0" smtClean="0">
                <a:latin typeface="Saysettha OT" pitchFamily="34" charset="-34"/>
                <a:cs typeface="Saysettha OT" pitchFamily="34" charset="-34"/>
              </a:rPr>
              <a:t>PEDA </a:t>
            </a:r>
            <a:r>
              <a:rPr lang="lo-LA" sz="3200" dirty="0" smtClean="0">
                <a:latin typeface="Saysettha OT" pitchFamily="34" charset="-34"/>
                <a:cs typeface="Saysettha OT" pitchFamily="34" charset="-34"/>
              </a:rPr>
              <a:t>ຈັກເທື່ອ ແລະ ການເຮັດວຽກບໍ່ມີຄວາມໂປ່ງໃສ</a:t>
            </a:r>
          </a:p>
        </p:txBody>
      </p:sp>
    </p:spTree>
    <p:extLst>
      <p:ext uri="{BB962C8B-B14F-4D97-AF65-F5344CB8AC3E}">
        <p14:creationId xmlns:p14="http://schemas.microsoft.com/office/powerpoint/2010/main" val="30445107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6159"/>
            <a:ext cx="7924800" cy="3293209"/>
          </a:xfrm>
          <a:prstGeom prst="rect">
            <a:avLst/>
          </a:prstGeom>
        </p:spPr>
        <p:txBody>
          <a:bodyPr wrap="square">
            <a:spAutoFit/>
          </a:bodyPr>
          <a:lstStyle/>
          <a:p>
            <a:endParaRPr lang="lo-LA" sz="3200" b="1" dirty="0">
              <a:latin typeface="Saysettha OT" pitchFamily="34" charset="-34"/>
              <a:cs typeface="Saysettha OT" pitchFamily="34" charset="-34"/>
            </a:endParaRPr>
          </a:p>
          <a:p>
            <a:pPr algn="ctr"/>
            <a:endParaRPr lang="lo-LA" sz="7200" b="1" smtClean="0">
              <a:latin typeface="Saysettha OT" pitchFamily="34" charset="-34"/>
              <a:cs typeface="Saysettha OT" pitchFamily="34" charset="-34"/>
            </a:endParaRPr>
          </a:p>
          <a:p>
            <a:pPr algn="ctr"/>
            <a:r>
              <a:rPr lang="lo-LA" sz="7200" b="1" smtClean="0">
                <a:latin typeface="Saysettha OT" pitchFamily="34" charset="-34"/>
                <a:cs typeface="Saysettha OT" pitchFamily="34" charset="-34"/>
              </a:rPr>
              <a:t>ຂໍ</a:t>
            </a:r>
            <a:r>
              <a:rPr lang="lo-LA" sz="7200" b="1" dirty="0" smtClean="0">
                <a:latin typeface="Saysettha OT" pitchFamily="34" charset="-34"/>
                <a:cs typeface="Saysettha OT" pitchFamily="34" charset="-34"/>
              </a:rPr>
              <a:t>ຂອບໃຈ</a:t>
            </a:r>
            <a:endParaRPr lang="lo-LA" sz="3200" dirty="0" smtClean="0">
              <a:latin typeface="Saysettha OT" pitchFamily="34" charset="-34"/>
              <a:cs typeface="Saysettha OT" pitchFamily="34" charset="-34"/>
            </a:endParaRPr>
          </a:p>
          <a:p>
            <a:pPr marL="342900" indent="-342900">
              <a:buFont typeface="Arial" pitchFamily="34" charset="0"/>
              <a:buChar char="•"/>
            </a:pPr>
            <a:endParaRPr lang="en-US" sz="3200" dirty="0" smtClean="0">
              <a:latin typeface="Saysettha OT" pitchFamily="34" charset="-34"/>
              <a:cs typeface="Saysettha OT" pitchFamily="34" charset="-34"/>
            </a:endParaRPr>
          </a:p>
        </p:txBody>
      </p:sp>
    </p:spTree>
    <p:extLst>
      <p:ext uri="{BB962C8B-B14F-4D97-AF65-F5344CB8AC3E}">
        <p14:creationId xmlns:p14="http://schemas.microsoft.com/office/powerpoint/2010/main" val="1948814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38255722"/>
              </p:ext>
            </p:extLst>
          </p:nvPr>
        </p:nvGraphicFramePr>
        <p:xfrm>
          <a:off x="990600" y="152400"/>
          <a:ext cx="8001000" cy="6553200"/>
        </p:xfrm>
        <a:graphic>
          <a:graphicData uri="http://schemas.openxmlformats.org/drawingml/2006/table">
            <a:tbl>
              <a:tblPr/>
              <a:tblGrid>
                <a:gridCol w="8001000"/>
              </a:tblGrid>
              <a:tr h="6553200">
                <a:tc>
                  <a:txBody>
                    <a:bodyPr/>
                    <a:lstStyle/>
                    <a:p>
                      <a:pPr algn="just">
                        <a:spcAft>
                          <a:spcPts val="0"/>
                        </a:spcAft>
                      </a:pPr>
                      <a:r>
                        <a:rPr lang="en-US" sz="3200" b="1" dirty="0" smtClean="0">
                          <a:latin typeface="Times New Roman" panose="02020603050405020304" pitchFamily="18" charset="0"/>
                          <a:ea typeface="Times New Roman"/>
                          <a:cs typeface="Times New Roman" panose="02020603050405020304" pitchFamily="18" charset="0"/>
                        </a:rPr>
                        <a:t>Main</a:t>
                      </a:r>
                      <a:r>
                        <a:rPr lang="en-US" sz="3200" b="1" baseline="0" dirty="0" smtClean="0">
                          <a:latin typeface="Times New Roman" panose="02020603050405020304" pitchFamily="18" charset="0"/>
                          <a:ea typeface="Times New Roman"/>
                          <a:cs typeface="Times New Roman" panose="02020603050405020304" pitchFamily="18" charset="0"/>
                        </a:rPr>
                        <a:t> Purpose</a:t>
                      </a:r>
                      <a:r>
                        <a:rPr lang="pt-BR" sz="3200" dirty="0" smtClean="0">
                          <a:latin typeface="Times New Roman" panose="02020603050405020304" pitchFamily="18" charset="0"/>
                          <a:ea typeface="Times New Roman"/>
                          <a:cs typeface="Times New Roman" panose="02020603050405020304" pitchFamily="18" charset="0"/>
                        </a:rPr>
                        <a:t>:</a:t>
                      </a:r>
                    </a:p>
                    <a:p>
                      <a:pPr algn="l">
                        <a:spcAft>
                          <a:spcPts val="0"/>
                        </a:spcAft>
                      </a:pPr>
                      <a:r>
                        <a:rPr kumimoji="0" lang="en-US" sz="3200" kern="1200" dirty="0" smtClean="0">
                          <a:solidFill>
                            <a:schemeClr val="tx1"/>
                          </a:solidFill>
                          <a:effectLst/>
                          <a:latin typeface="Times New Roman" panose="02020603050405020304" pitchFamily="18" charset="0"/>
                          <a:ea typeface="+mn-ea"/>
                          <a:cs typeface="Times New Roman" panose="02020603050405020304" pitchFamily="18" charset="0"/>
                        </a:rPr>
                        <a:t>To oversight the implementation of the projects supported by the Global Fund to Fight AIDS, Tuberculosis and Malaria (GFATM) at provincial, district and health center level accordingly to the oversight schedules, and focused on five key issues:</a:t>
                      </a:r>
                    </a:p>
                    <a:p>
                      <a:pPr algn="just">
                        <a:spcAft>
                          <a:spcPts val="0"/>
                        </a:spcAft>
                      </a:pPr>
                      <a:endParaRPr lang="en-US" sz="16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Finance</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Procurement</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Implementation</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Reporting</a:t>
                      </a:r>
                      <a:r>
                        <a:rPr lang="lo-LA" sz="3200" dirty="0" smtClean="0">
                          <a:latin typeface="Times New Roman" panose="02020603050405020304" pitchFamily="18" charset="0"/>
                          <a:ea typeface="Times New Roman"/>
                          <a:cs typeface="Saysettha OT"/>
                        </a:rPr>
                        <a:t>​</a:t>
                      </a:r>
                      <a:r>
                        <a:rPr lang="en-US" sz="3200" dirty="0" smtClean="0">
                          <a:latin typeface="Times New Roman" panose="02020603050405020304" pitchFamily="18" charset="0"/>
                          <a:ea typeface="Times New Roman"/>
                          <a:cs typeface="Times New Roman" panose="02020603050405020304" pitchFamily="18" charset="0"/>
                        </a:rPr>
                        <a:t>,</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Results(output/outcome)</a:t>
                      </a:r>
                      <a:r>
                        <a:rPr lang="lo-LA" sz="3200" dirty="0" smtClean="0">
                          <a:latin typeface="Times New Roman" panose="02020603050405020304" pitchFamily="18" charset="0"/>
                          <a:ea typeface="Times New Roman"/>
                          <a:cs typeface="Saysettha OT"/>
                        </a:rPr>
                        <a:t>​</a:t>
                      </a:r>
                      <a:endParaRPr lang="en-US" sz="3200" dirty="0">
                        <a:latin typeface="Times New Roman" panose="02020603050405020304" pitchFamily="18" charset="0"/>
                        <a:ea typeface="Times New Roman"/>
                        <a:cs typeface="Times New Roman" panose="02020603050405020304" pitchFamily="18" charset="0"/>
                      </a:endParaRPr>
                    </a:p>
                  </a:txBody>
                  <a:tcPr marL="66805" marR="66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152400"/>
            <a:ext cx="7848600" cy="6001643"/>
          </a:xfrm>
          <a:prstGeom prst="rect">
            <a:avLst/>
          </a:prstGeom>
        </p:spPr>
        <p:txBody>
          <a:bodyPr wrap="square">
            <a:spAutoFit/>
          </a:bodyPr>
          <a:lstStyle/>
          <a:p>
            <a:r>
              <a:rPr lang="en-US" sz="3200" b="1" dirty="0" smtClean="0">
                <a:latin typeface="Times New Roman" panose="02020603050405020304" pitchFamily="18" charset="0"/>
                <a:cs typeface="Times New Roman" panose="02020603050405020304" pitchFamily="18" charset="0"/>
              </a:rPr>
              <a:t>Target sites</a:t>
            </a:r>
            <a:r>
              <a:rPr lang="lo-LA" sz="3200" b="1" dirty="0" smtClean="0">
                <a:latin typeface="Times New Roman" panose="02020603050405020304" pitchFamily="18" charset="0"/>
                <a:cs typeface="Phetsarath OT" pitchFamily="2" charset="0"/>
              </a:rPr>
              <a:t>: </a:t>
            </a:r>
          </a:p>
          <a:p>
            <a:pPr marL="514350" indent="-514350">
              <a:buAutoNum type="arabicPeriod"/>
            </a:pPr>
            <a:r>
              <a:rPr lang="en-US" sz="3200" dirty="0" smtClean="0">
                <a:latin typeface="Times New Roman" panose="02020603050405020304" pitchFamily="18" charset="0"/>
                <a:cs typeface="Times New Roman" panose="02020603050405020304" pitchFamily="18" charset="0"/>
              </a:rPr>
              <a:t>Provincial </a:t>
            </a:r>
            <a:r>
              <a:rPr lang="en-US" sz="3200" dirty="0">
                <a:latin typeface="Times New Roman" panose="02020603050405020304" pitchFamily="18" charset="0"/>
                <a:cs typeface="Times New Roman" panose="02020603050405020304" pitchFamily="18" charset="0"/>
              </a:rPr>
              <a:t>Hospital and Provincial Health </a:t>
            </a:r>
            <a:r>
              <a:rPr lang="en-US" sz="3200" dirty="0" smtClean="0">
                <a:latin typeface="Times New Roman" panose="02020603050405020304" pitchFamily="18" charset="0"/>
                <a:cs typeface="Times New Roman" panose="02020603050405020304" pitchFamily="18" charset="0"/>
              </a:rPr>
              <a:t> </a:t>
            </a:r>
          </a:p>
          <a:p>
            <a:r>
              <a:rPr lang="en-US" sz="3200" dirty="0" smtClean="0">
                <a:latin typeface="Times New Roman" panose="02020603050405020304" pitchFamily="18" charset="0"/>
                <a:cs typeface="Times New Roman" panose="02020603050405020304" pitchFamily="18" charset="0"/>
              </a:rPr>
              <a:t>     Department</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startAt="2"/>
            </a:pPr>
            <a:r>
              <a:rPr lang="en-US" sz="3200" dirty="0">
                <a:latin typeface="Times New Roman" panose="02020603050405020304" pitchFamily="18" charset="0"/>
                <a:cs typeface="Times New Roman" panose="02020603050405020304" pitchFamily="18" charset="0"/>
              </a:rPr>
              <a:t>ARV Center (Provincial Hospital) </a:t>
            </a:r>
            <a:r>
              <a:rPr lang="lo-LA" sz="3200" dirty="0">
                <a:latin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514350" indent="-514350">
              <a:buFont typeface="+mj-lt"/>
              <a:buAutoNum type="arabicPeriod" startAt="2"/>
            </a:pPr>
            <a:r>
              <a:rPr lang="en-US" sz="3200" dirty="0" smtClean="0">
                <a:latin typeface="Times New Roman" panose="02020603050405020304" pitchFamily="18" charset="0"/>
                <a:cs typeface="Times New Roman" panose="02020603050405020304" pitchFamily="18" charset="0"/>
              </a:rPr>
              <a:t>Health </a:t>
            </a:r>
            <a:r>
              <a:rPr lang="en-US" sz="3200" dirty="0">
                <a:latin typeface="Times New Roman" panose="02020603050405020304" pitchFamily="18" charset="0"/>
                <a:cs typeface="Times New Roman" panose="02020603050405020304" pitchFamily="18" charset="0"/>
              </a:rPr>
              <a:t>Office of </a:t>
            </a:r>
            <a:r>
              <a:rPr lang="en-US" sz="3200" dirty="0" err="1">
                <a:latin typeface="Times New Roman" panose="02020603050405020304" pitchFamily="18" charset="0"/>
                <a:cs typeface="Times New Roman" panose="02020603050405020304" pitchFamily="18" charset="0"/>
              </a:rPr>
              <a:t>Xanasomboun</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District</a:t>
            </a:r>
            <a:endParaRPr lang="en-US" sz="3200" dirty="0">
              <a:latin typeface="Times New Roman" panose="02020603050405020304" pitchFamily="18" charset="0"/>
              <a:cs typeface="Times New Roman" panose="02020603050405020304" pitchFamily="18" charset="0"/>
            </a:endParaRPr>
          </a:p>
          <a:p>
            <a:pPr marL="514350" indent="-514350">
              <a:buFont typeface="+mj-lt"/>
              <a:buAutoNum type="arabicPeriod" startAt="2"/>
            </a:pPr>
            <a:r>
              <a:rPr lang="en-US" sz="3200" dirty="0" err="1" smtClean="0">
                <a:latin typeface="Times New Roman" panose="02020603050405020304" pitchFamily="18" charset="0"/>
                <a:cs typeface="Times New Roman" panose="02020603050405020304" pitchFamily="18" charset="0"/>
              </a:rPr>
              <a:t>Khampaeng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Health </a:t>
            </a:r>
            <a:r>
              <a:rPr lang="en-US" sz="3200" dirty="0" smtClean="0">
                <a:latin typeface="Times New Roman" panose="02020603050405020304" pitchFamily="18" charset="0"/>
                <a:cs typeface="Times New Roman" panose="02020603050405020304" pitchFamily="18" charset="0"/>
              </a:rPr>
              <a:t>Center</a:t>
            </a:r>
          </a:p>
          <a:p>
            <a:pPr marL="514350" indent="-514350">
              <a:buFont typeface="+mj-lt"/>
              <a:buAutoNum type="arabicPeriod" startAt="2"/>
            </a:pPr>
            <a:r>
              <a:rPr lang="en-US" sz="3200" dirty="0" err="1" smtClean="0">
                <a:latin typeface="Times New Roman" panose="02020603050405020304" pitchFamily="18" charset="0"/>
                <a:cs typeface="Times New Roman" panose="02020603050405020304" pitchFamily="18" charset="0"/>
              </a:rPr>
              <a:t>Nakeo</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Health Center</a:t>
            </a:r>
          </a:p>
          <a:p>
            <a:pPr marL="457200" lvl="0" indent="-457200">
              <a:buFont typeface="+mj-lt"/>
              <a:buAutoNum type="arabicPeriod" startAt="2"/>
            </a:pPr>
            <a:r>
              <a:rPr lang="en-US" sz="3200" dirty="0" smtClean="0">
                <a:latin typeface="Times New Roman" panose="02020603050405020304" pitchFamily="18" charset="0"/>
                <a:cs typeface="Times New Roman" panose="02020603050405020304" pitchFamily="18" charset="0"/>
              </a:rPr>
              <a:t>Health </a:t>
            </a:r>
            <a:r>
              <a:rPr lang="en-US" sz="3200" dirty="0">
                <a:latin typeface="Times New Roman" panose="02020603050405020304" pitchFamily="18" charset="0"/>
                <a:cs typeface="Times New Roman" panose="02020603050405020304" pitchFamily="18" charset="0"/>
              </a:rPr>
              <a:t>Office of </a:t>
            </a:r>
            <a:r>
              <a:rPr lang="en-US" sz="3200" dirty="0" err="1" smtClean="0">
                <a:latin typeface="Times New Roman" panose="02020603050405020304" pitchFamily="18" charset="0"/>
                <a:cs typeface="Times New Roman" panose="02020603050405020304" pitchFamily="18" charset="0"/>
              </a:rPr>
              <a:t>Phonthong</a:t>
            </a:r>
            <a:r>
              <a:rPr lang="en-US" sz="3200" dirty="0" smtClean="0">
                <a:latin typeface="Times New Roman" panose="02020603050405020304" pitchFamily="18" charset="0"/>
                <a:cs typeface="Times New Roman" panose="02020603050405020304" pitchFamily="18" charset="0"/>
              </a:rPr>
              <a:t> District</a:t>
            </a:r>
            <a:endParaRPr lang="en-US" sz="3200" dirty="0">
              <a:latin typeface="Times New Roman" panose="02020603050405020304" pitchFamily="18" charset="0"/>
              <a:cs typeface="Times New Roman" panose="02020603050405020304" pitchFamily="18" charset="0"/>
            </a:endParaRPr>
          </a:p>
          <a:p>
            <a:pPr marL="457200" lvl="0" indent="-457200">
              <a:buFont typeface="+mj-lt"/>
              <a:buAutoNum type="arabicPeriod" startAt="2"/>
            </a:pPr>
            <a:r>
              <a:rPr lang="en-US" sz="3200" dirty="0" err="1" smtClean="0">
                <a:latin typeface="Times New Roman" panose="02020603050405020304" pitchFamily="18" charset="0"/>
                <a:cs typeface="Times New Roman" panose="02020603050405020304" pitchFamily="18" charset="0"/>
              </a:rPr>
              <a:t>Nonghaikhok</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Health </a:t>
            </a:r>
            <a:r>
              <a:rPr lang="en-US" sz="3200" dirty="0" smtClean="0">
                <a:latin typeface="Times New Roman" panose="02020603050405020304" pitchFamily="18" charset="0"/>
                <a:cs typeface="Times New Roman" panose="02020603050405020304" pitchFamily="18" charset="0"/>
              </a:rPr>
              <a:t>Center</a:t>
            </a:r>
          </a:p>
          <a:p>
            <a:pPr marL="457200" lvl="0" indent="-457200">
              <a:buFont typeface="+mj-lt"/>
              <a:buAutoNum type="arabicPeriod" startAt="2"/>
            </a:pPr>
            <a:r>
              <a:rPr lang="en-US" sz="3200" dirty="0" err="1" smtClean="0">
                <a:latin typeface="Times New Roman" panose="02020603050405020304" pitchFamily="18" charset="0"/>
                <a:cs typeface="Times New Roman" panose="02020603050405020304" pitchFamily="18" charset="0"/>
              </a:rPr>
              <a:t>Kaokeung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Health </a:t>
            </a:r>
            <a:r>
              <a:rPr lang="en-US" sz="3200" dirty="0" smtClean="0">
                <a:latin typeface="Times New Roman" panose="02020603050405020304" pitchFamily="18" charset="0"/>
                <a:cs typeface="Times New Roman" panose="02020603050405020304" pitchFamily="18" charset="0"/>
              </a:rPr>
              <a:t>Center</a:t>
            </a:r>
          </a:p>
          <a:p>
            <a:pPr marL="457200" lvl="0" indent="-457200">
              <a:buFont typeface="+mj-lt"/>
              <a:buAutoNum type="arabicPeriod" startAt="2"/>
            </a:pPr>
            <a:r>
              <a:rPr lang="en-US" sz="3200" dirty="0" smtClean="0">
                <a:latin typeface="Times New Roman" panose="02020603050405020304" pitchFamily="18" charset="0"/>
                <a:cs typeface="Times New Roman" panose="02020603050405020304" pitchFamily="18" charset="0"/>
              </a:rPr>
              <a:t>Meeting </a:t>
            </a:r>
            <a:r>
              <a:rPr lang="en-US" sz="3200" dirty="0">
                <a:latin typeface="Times New Roman" panose="02020603050405020304" pitchFamily="18" charset="0"/>
                <a:cs typeface="Times New Roman" panose="02020603050405020304" pitchFamily="18" charset="0"/>
              </a:rPr>
              <a:t>with administrative committee of Provincial Health Department (PHD)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1173301"/>
            <a:ext cx="7924800" cy="2554545"/>
          </a:xfrm>
          <a:prstGeom prst="rect">
            <a:avLst/>
          </a:prstGeom>
        </p:spPr>
        <p:txBody>
          <a:bodyPr wrap="square">
            <a:spAutoFit/>
          </a:bodyPr>
          <a:lstStyle/>
          <a:p>
            <a:r>
              <a:rPr lang="en-US" sz="4000" b="1" dirty="0" smtClean="0"/>
              <a:t>Summary </a:t>
            </a:r>
            <a:r>
              <a:rPr lang="en-US" sz="4000" b="1" dirty="0"/>
              <a:t>of finding on oversight field visit </a:t>
            </a:r>
            <a:r>
              <a:rPr lang="en-US" sz="4000" b="1" dirty="0" smtClean="0"/>
              <a:t>focused </a:t>
            </a:r>
            <a:r>
              <a:rPr lang="en-US" sz="4000" b="1" dirty="0"/>
              <a:t>on </a:t>
            </a:r>
            <a:r>
              <a:rPr lang="en-US" sz="4000" b="1" dirty="0" smtClean="0"/>
              <a:t>the </a:t>
            </a:r>
            <a:r>
              <a:rPr lang="en-US" sz="4000" b="1" dirty="0"/>
              <a:t>key progress and issues as below:</a:t>
            </a:r>
            <a:endParaRPr lang="en-US" sz="4000" dirty="0"/>
          </a:p>
          <a:p>
            <a:pPr algn="ctr"/>
            <a:endParaRPr lang="lo-LA" sz="4000" b="1" dirty="0" smtClean="0">
              <a:latin typeface="Phetsarath OT" pitchFamily="2" charset="0"/>
              <a:cs typeface="Phetsarath OT"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52400"/>
            <a:ext cx="7924800" cy="8463855"/>
          </a:xfrm>
          <a:prstGeom prst="rect">
            <a:avLst/>
          </a:prstGeom>
        </p:spPr>
        <p:txBody>
          <a:bodyPr wrap="square">
            <a:spAutoFit/>
          </a:bodyPr>
          <a:lstStyle/>
          <a:p>
            <a:r>
              <a:rPr lang="en-US" sz="3200" b="1" u="sng" dirty="0">
                <a:latin typeface="Times New Roman" panose="02020603050405020304" pitchFamily="18" charset="0"/>
                <a:cs typeface="Times New Roman" panose="02020603050405020304" pitchFamily="18" charset="0"/>
              </a:rPr>
              <a:t>Key </a:t>
            </a:r>
            <a:r>
              <a:rPr lang="en-US" sz="3200" b="1" u="sng" dirty="0" smtClean="0">
                <a:latin typeface="Times New Roman" panose="02020603050405020304" pitchFamily="18" charset="0"/>
                <a:cs typeface="Times New Roman" panose="02020603050405020304" pitchFamily="18" charset="0"/>
              </a:rPr>
              <a:t>Progress</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Under the guidance of the leaders and active officials, the projects were successfully </a:t>
            </a:r>
            <a:r>
              <a:rPr lang="en-US" sz="3200" dirty="0" smtClean="0">
                <a:latin typeface="Times New Roman" panose="02020603050405020304" pitchFamily="18" charset="0"/>
                <a:cs typeface="Times New Roman" panose="02020603050405020304" pitchFamily="18" charset="0"/>
              </a:rPr>
              <a:t>implemented</a:t>
            </a:r>
          </a:p>
          <a:p>
            <a:pPr marL="514350" indent="-514350">
              <a:buFont typeface="+mj-lt"/>
              <a:buAutoNum type="arabicPeriod"/>
            </a:pPr>
            <a:r>
              <a:rPr lang="en-US" sz="3200" dirty="0" smtClean="0">
                <a:latin typeface="Times New Roman" panose="02020603050405020304" pitchFamily="18" charset="0"/>
                <a:cs typeface="Times New Roman" panose="02020603050405020304" pitchFamily="18" charset="0"/>
              </a:rPr>
              <a:t>HIV/AIDS </a:t>
            </a:r>
            <a:r>
              <a:rPr lang="en-US" sz="3200" dirty="0">
                <a:latin typeface="Times New Roman" panose="02020603050405020304" pitchFamily="18" charset="0"/>
                <a:cs typeface="Times New Roman" panose="02020603050405020304" pitchFamily="18" charset="0"/>
              </a:rPr>
              <a:t>network is covered from the central to local levels, staffs are trained, the hospital provincial has ARV center for treatment of HIV/ AIDS infected patients. The budget was supported by 3 sources such as: Global Fund, ADB and the Lao government budget (budget for technical promotion); the most budget is for treatment patients at the ARV Center and supported for IEC on HIV/AIDS in community in order to implement the activities in </a:t>
            </a:r>
            <a:r>
              <a:rPr lang="en-US" sz="3200" dirty="0" err="1">
                <a:latin typeface="Times New Roman" panose="02020603050405020304" pitchFamily="18" charset="0"/>
                <a:cs typeface="Times New Roman" panose="02020603050405020304" pitchFamily="18" charset="0"/>
              </a:rPr>
              <a:t>Xanasomboun</a:t>
            </a:r>
            <a:r>
              <a:rPr lang="en-US" sz="3200" dirty="0">
                <a:latin typeface="Times New Roman" panose="02020603050405020304" pitchFamily="18" charset="0"/>
                <a:cs typeface="Times New Roman" panose="02020603050405020304" pitchFamily="18" charset="0"/>
              </a:rPr>
              <a:t> and </a:t>
            </a:r>
            <a:r>
              <a:rPr lang="en-US" sz="3200" dirty="0" err="1">
                <a:latin typeface="Times New Roman" panose="02020603050405020304" pitchFamily="18" charset="0"/>
                <a:cs typeface="Times New Roman" panose="02020603050405020304" pitchFamily="18" charset="0"/>
              </a:rPr>
              <a:t>Phonthong</a:t>
            </a:r>
            <a:r>
              <a:rPr lang="en-US" sz="3200" dirty="0">
                <a:latin typeface="Times New Roman" panose="02020603050405020304" pitchFamily="18" charset="0"/>
                <a:cs typeface="Times New Roman" panose="02020603050405020304" pitchFamily="18" charset="0"/>
              </a:rPr>
              <a:t> Districts. </a:t>
            </a:r>
          </a:p>
          <a:p>
            <a:pPr marL="514350" lvl="0" indent="-514350">
              <a:buFont typeface="+mj-lt"/>
              <a:buAutoNum type="arabicPeriod"/>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468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0737"/>
            <a:ext cx="7924800" cy="5262979"/>
          </a:xfrm>
          <a:prstGeom prst="rect">
            <a:avLst/>
          </a:prstGeom>
        </p:spPr>
        <p:txBody>
          <a:bodyPr wrap="square">
            <a:spAutoFit/>
          </a:bodyPr>
          <a:lstStyle/>
          <a:p>
            <a:r>
              <a:rPr lang="lo-LA" sz="2800" b="1" dirty="0" smtClean="0">
                <a:latin typeface="Saysettha OT" pitchFamily="34" charset="-34"/>
                <a:cs typeface="Saysettha OT" pitchFamily="34" charset="-34"/>
              </a:rPr>
              <a:t>ຈຸດດີ (ຕໍ່)</a:t>
            </a:r>
            <a:endParaRPr lang="lo-LA" sz="2800" dirty="0" smtClean="0">
              <a:latin typeface="Saysettha OT" pitchFamily="34" charset="-34"/>
              <a:cs typeface="Saysettha OT" pitchFamily="34" charset="-34"/>
            </a:endParaRPr>
          </a:p>
          <a:p>
            <a:pPr marL="514350" indent="-514350">
              <a:buFont typeface="+mj-lt"/>
              <a:buAutoNum type="arabicPeriod" startAt="5"/>
            </a:pPr>
            <a:r>
              <a:rPr lang="lo-LA" sz="2800" dirty="0" smtClean="0">
                <a:latin typeface="Saysettha OT" pitchFamily="34" charset="-34"/>
                <a:cs typeface="Saysettha OT" pitchFamily="34" charset="-34"/>
              </a:rPr>
              <a:t>ການຕິດຕາມເຮັດກິດຈະກຳຕ່າງໆເຊັ່ນ: ໂຄສະນາເຜີຍແຜ່ສຸຂະສຶກສາໄດ້ຂະຫຍາຍຕົວຢ່າງກ້ວາງຂວາງ </a:t>
            </a:r>
            <a:r>
              <a:rPr lang="lo-LA" sz="2800" smtClean="0">
                <a:latin typeface="Saysettha OT" pitchFamily="34" charset="-34"/>
                <a:cs typeface="Saysettha OT" pitchFamily="34" charset="-34"/>
              </a:rPr>
              <a:t>ແລະ ໄດ້ແຈກຢາຍຖົງຢາງອະນາໄມເຖິງກຸ່ມເປົ້າໝາຍ</a:t>
            </a:r>
            <a:endParaRPr lang="lo-LA" sz="2800" dirty="0" smtClean="0">
              <a:latin typeface="Saysettha OT" pitchFamily="34" charset="-34"/>
              <a:cs typeface="Saysettha OT" pitchFamily="34" charset="-34"/>
            </a:endParaRPr>
          </a:p>
          <a:p>
            <a:pPr marL="514350" indent="-514350">
              <a:buFont typeface="+mj-lt"/>
              <a:buAutoNum type="arabicPeriod" startAt="5"/>
            </a:pPr>
            <a:r>
              <a:rPr lang="lo-LA" sz="2800" dirty="0" smtClean="0">
                <a:latin typeface="Saysettha OT" pitchFamily="34" charset="-34"/>
                <a:cs typeface="Saysettha OT" pitchFamily="34" charset="-34"/>
              </a:rPr>
              <a:t>ມີ</a:t>
            </a:r>
            <a:r>
              <a:rPr lang="lo-LA" sz="2800" dirty="0">
                <a:latin typeface="Saysettha OT" pitchFamily="34" charset="-34"/>
                <a:cs typeface="Saysettha OT" pitchFamily="34" charset="-34"/>
              </a:rPr>
              <a:t>ຕາໜ່າງ</a:t>
            </a:r>
            <a:r>
              <a:rPr lang="lo-LA" sz="2800" dirty="0" smtClean="0">
                <a:latin typeface="Saysettha OT" pitchFamily="34" charset="-34"/>
                <a:cs typeface="Saysettha OT" pitchFamily="34" charset="-34"/>
              </a:rPr>
              <a:t>ຄວບຄຸມ</a:t>
            </a:r>
            <a:r>
              <a:rPr lang="lo-LA" sz="2800" dirty="0">
                <a:latin typeface="Saysettha OT" pitchFamily="34" charset="-34"/>
                <a:cs typeface="Saysettha OT" pitchFamily="34" charset="-34"/>
              </a:rPr>
              <a:t>ໄຂ້ຍຸງທົ່ວເຖີງທຸກເຂດ, ທຸກ</a:t>
            </a:r>
            <a:r>
              <a:rPr lang="lo-LA" sz="2800" dirty="0" smtClean="0">
                <a:latin typeface="Saysettha OT" pitchFamily="34" charset="-34"/>
                <a:cs typeface="Saysettha OT" pitchFamily="34" charset="-34"/>
              </a:rPr>
              <a:t>ບ້ານເປົ້າ</a:t>
            </a:r>
            <a:r>
              <a:rPr lang="lo-LA" sz="2800" dirty="0">
                <a:latin typeface="Saysettha OT" pitchFamily="34" charset="-34"/>
                <a:cs typeface="Saysettha OT" pitchFamily="34" charset="-34"/>
              </a:rPr>
              <a:t>ໝາຍ ແລະ ກໍ່ໄດ້ຮັບການຝຶກອົບຮົມຢ່າງຕໍ່</a:t>
            </a:r>
            <a:r>
              <a:rPr lang="lo-LA" sz="2800" dirty="0" smtClean="0">
                <a:latin typeface="Saysettha OT" pitchFamily="34" charset="-34"/>
                <a:cs typeface="Saysettha OT" pitchFamily="34" charset="-34"/>
              </a:rPr>
              <a:t>ເນື່ອງ</a:t>
            </a:r>
            <a:endParaRPr lang="en-US" sz="2800" dirty="0" smtClean="0">
              <a:latin typeface="Saysettha OT" pitchFamily="34" charset="-34"/>
              <a:cs typeface="Saysettha OT" pitchFamily="34" charset="-34"/>
            </a:endParaRPr>
          </a:p>
          <a:p>
            <a:pPr marL="514350" indent="-514350">
              <a:buFont typeface="+mj-lt"/>
              <a:buAutoNum type="arabicPeriod" startAt="5"/>
            </a:pPr>
            <a:r>
              <a:rPr lang="lo-LA" sz="2800" dirty="0" smtClean="0">
                <a:latin typeface="Saysettha OT" pitchFamily="34" charset="-34"/>
                <a:cs typeface="Saysettha OT" pitchFamily="34" charset="-34"/>
              </a:rPr>
              <a:t>ມີ</a:t>
            </a:r>
            <a:r>
              <a:rPr lang="lo-LA" sz="2800" dirty="0">
                <a:latin typeface="Saysettha OT" pitchFamily="34" charset="-34"/>
                <a:cs typeface="Saysettha OT" pitchFamily="34" charset="-34"/>
              </a:rPr>
              <a:t>ຄວາມຮັບຜິດຊອບສູງຕໍ່ໜ້າທີ່ວຽກງານຂອງພະນັກງານວິຊາການແຕ່ລະ</a:t>
            </a:r>
            <a:r>
              <a:rPr lang="lo-LA" sz="2800" dirty="0" smtClean="0">
                <a:latin typeface="Saysettha OT" pitchFamily="34" charset="-34"/>
                <a:cs typeface="Saysettha OT" pitchFamily="34" charset="-34"/>
              </a:rPr>
              <a:t>ຂັ້ນ ຕະຫຼອດ</a:t>
            </a:r>
            <a:r>
              <a:rPr lang="lo-LA" sz="2800" dirty="0">
                <a:latin typeface="Saysettha OT" pitchFamily="34" charset="-34"/>
                <a:cs typeface="Saysettha OT" pitchFamily="34" charset="-34"/>
              </a:rPr>
              <a:t>ຮອດ </a:t>
            </a:r>
            <a:r>
              <a:rPr lang="lo-LA" sz="2800" dirty="0" smtClean="0">
                <a:latin typeface="Saysettha OT" pitchFamily="34" charset="-34"/>
                <a:cs typeface="Saysettha OT" pitchFamily="34" charset="-34"/>
              </a:rPr>
              <a:t>ຂັ້ນສຸກສາລາ ແລະ ບ້ານ</a:t>
            </a:r>
            <a:r>
              <a:rPr lang="lo-LA" sz="2800" dirty="0">
                <a:latin typeface="Saysettha OT" pitchFamily="34" charset="-34"/>
                <a:cs typeface="Saysettha OT" pitchFamily="34" charset="-34"/>
              </a:rPr>
              <a:t>ເປົ້າໝ</a:t>
            </a:r>
            <a:r>
              <a:rPr lang="lo-LA" sz="2800" dirty="0" smtClean="0">
                <a:latin typeface="Saysettha OT" pitchFamily="34" charset="-34"/>
                <a:cs typeface="Saysettha OT" pitchFamily="34" charset="-34"/>
              </a:rPr>
              <a:t>າຍ</a:t>
            </a:r>
            <a:endParaRPr lang="lo-LA" sz="2800" dirty="0">
              <a:latin typeface="Saysettha OT" pitchFamily="34" charset="-34"/>
              <a:cs typeface="Saysettha OT" pitchFamily="34" charset="-34"/>
            </a:endParaRPr>
          </a:p>
          <a:p>
            <a:pPr marL="514350" indent="-514350">
              <a:buFont typeface="+mj-lt"/>
              <a:buAutoNum type="arabicPeriod" startAt="5"/>
            </a:pPr>
            <a:r>
              <a:rPr lang="lo-LA" sz="2800" dirty="0">
                <a:latin typeface="Saysettha OT" pitchFamily="34" charset="-34"/>
                <a:cs typeface="Saysettha OT" pitchFamily="34" charset="-34"/>
              </a:rPr>
              <a:t>ມີລະບົບເຝົ້າລະວັງພະຍາດໄຂ້ຍຸງຢູ່ໃນ</a:t>
            </a:r>
            <a:r>
              <a:rPr lang="lo-LA" sz="2800" dirty="0" smtClean="0">
                <a:latin typeface="Saysettha OT" pitchFamily="34" charset="-34"/>
                <a:cs typeface="Saysettha OT" pitchFamily="34" charset="-34"/>
              </a:rPr>
              <a:t>ແຂວງ</a:t>
            </a:r>
            <a:endParaRPr lang="lo-LA" sz="2800" dirty="0">
              <a:latin typeface="Saysettha OT" pitchFamily="34" charset="-34"/>
              <a:cs typeface="Saysettha OT" pitchFamily="34" charset="-34"/>
            </a:endParaRPr>
          </a:p>
          <a:p>
            <a:pPr marL="514350" indent="-514350">
              <a:buFont typeface="+mj-lt"/>
              <a:buAutoNum type="arabicPeriod" startAt="5"/>
            </a:pPr>
            <a:r>
              <a:rPr lang="lo-LA" sz="2800" dirty="0">
                <a:latin typeface="Saysettha OT" pitchFamily="34" charset="-34"/>
                <a:cs typeface="Saysettha OT" pitchFamily="34" charset="-34"/>
              </a:rPr>
              <a:t>ມີອຸປະກອນທີ່ສາມາດບົງມະຕິໄດ້ໄວສະພາບການເຈັບເປັນຍ້ອນໄຂ້ຍຸງທີ່ເກີດ</a:t>
            </a:r>
            <a:r>
              <a:rPr lang="lo-LA" sz="2800" dirty="0" smtClean="0">
                <a:latin typeface="Saysettha OT" pitchFamily="34" charset="-34"/>
                <a:cs typeface="Saysettha OT" pitchFamily="34" charset="-34"/>
              </a:rPr>
              <a:t>ຂື້ນ  </a:t>
            </a:r>
            <a:endParaRPr lang="lo-LA" sz="2800" dirty="0">
              <a:latin typeface="Saysettha OT" pitchFamily="34" charset="-34"/>
              <a:cs typeface="Saysettha OT" pitchFamily="34" charset="-34"/>
            </a:endParaRPr>
          </a:p>
        </p:txBody>
      </p:sp>
    </p:spTree>
    <p:extLst>
      <p:ext uri="{BB962C8B-B14F-4D97-AF65-F5344CB8AC3E}">
        <p14:creationId xmlns:p14="http://schemas.microsoft.com/office/powerpoint/2010/main" val="4096374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0737"/>
            <a:ext cx="7924800" cy="6494085"/>
          </a:xfrm>
          <a:prstGeom prst="rect">
            <a:avLst/>
          </a:prstGeom>
        </p:spPr>
        <p:txBody>
          <a:bodyPr wrap="square">
            <a:spAutoFit/>
          </a:bodyPr>
          <a:lstStyle/>
          <a:p>
            <a:r>
              <a:rPr lang="lo-LA" sz="3200" b="1" dirty="0" smtClean="0">
                <a:latin typeface="Saysettha OT" pitchFamily="34" charset="-34"/>
                <a:cs typeface="Saysettha OT" pitchFamily="34" charset="-34"/>
              </a:rPr>
              <a:t>ຈຸດດີ (ຕໍ່)</a:t>
            </a:r>
            <a:endParaRPr lang="lo-LA" sz="3200" dirty="0" smtClean="0">
              <a:latin typeface="Saysettha OT" pitchFamily="34" charset="-34"/>
              <a:cs typeface="Saysettha OT" pitchFamily="34" charset="-34"/>
            </a:endParaRPr>
          </a:p>
          <a:p>
            <a:pPr marL="514350" indent="-514350">
              <a:buFont typeface="+mj-lt"/>
              <a:buAutoNum type="arabicPeriod" startAt="10"/>
            </a:pPr>
            <a:r>
              <a:rPr lang="lo-LA" sz="3200" dirty="0" smtClean="0">
                <a:latin typeface="Saysettha OT" pitchFamily="34" charset="-34"/>
                <a:cs typeface="Saysettha OT" pitchFamily="34" charset="-34"/>
              </a:rPr>
              <a:t>ໂຄງການ </a:t>
            </a:r>
            <a:r>
              <a:rPr lang="en-US" sz="3200" dirty="0" smtClean="0">
                <a:latin typeface="Saysettha OT" pitchFamily="34" charset="-34"/>
                <a:cs typeface="Saysettha OT" pitchFamily="34" charset="-34"/>
              </a:rPr>
              <a:t>RAI ICC2 </a:t>
            </a:r>
            <a:r>
              <a:rPr lang="lo-LA" sz="3200" dirty="0" smtClean="0">
                <a:latin typeface="Saysettha OT" pitchFamily="34" charset="-34"/>
                <a:cs typeface="Saysettha OT" pitchFamily="34" charset="-34"/>
              </a:rPr>
              <a:t>ໄດ້ຈັດສັນພະນັກງານ,ອຸປະກອນ ແລະມີແຜນການຈະມອບລົດຈັກຈຳວນ 64ຄັນໃຫ້ແຕ່ລະເມືອງແລະສຸກສາລາເຂດເປົ້າໝາຍ</a:t>
            </a:r>
          </a:p>
          <a:p>
            <a:pPr marL="514350" indent="-514350">
              <a:buFont typeface="+mj-lt"/>
              <a:buAutoNum type="arabicPeriod" startAt="10"/>
            </a:pPr>
            <a:r>
              <a:rPr lang="lo-LA" sz="3200" dirty="0" smtClean="0">
                <a:latin typeface="Saysettha OT" pitchFamily="34" charset="-34"/>
                <a:cs typeface="Saysettha OT" pitchFamily="34" charset="-34"/>
              </a:rPr>
              <a:t> ຄົນເຈັບເປັນວັນນະໂລກ ກໍ່ໄດ້ຮັບການກວດຫາເຊື້ອ </a:t>
            </a:r>
            <a:r>
              <a:rPr lang="en-US" sz="3200" dirty="0" smtClean="0">
                <a:latin typeface="Saysettha OT" pitchFamily="34" charset="-34"/>
                <a:cs typeface="Saysettha OT" pitchFamily="34" charset="-34"/>
              </a:rPr>
              <a:t>HIV/AIDS</a:t>
            </a:r>
          </a:p>
          <a:p>
            <a:pPr marL="514350" indent="-514350">
              <a:buFont typeface="+mj-lt"/>
              <a:buAutoNum type="arabicPeriod" startAt="10"/>
            </a:pPr>
            <a:r>
              <a:rPr lang="lo-LA" sz="3200" dirty="0" smtClean="0">
                <a:latin typeface="Saysettha OT" pitchFamily="34" charset="-34"/>
                <a:cs typeface="Saysettha OT" pitchFamily="34" charset="-34"/>
              </a:rPr>
              <a:t>ມຸ້ງສາມາດແຈກຍາຍທົ່ວເຖິງບ້ານເປົ້າໝາຍ</a:t>
            </a:r>
            <a:endParaRPr lang="en-US" sz="3200" dirty="0" smtClean="0">
              <a:latin typeface="Saysettha OT" pitchFamily="34" charset="-34"/>
              <a:cs typeface="Saysettha OT" pitchFamily="34" charset="-34"/>
            </a:endParaRPr>
          </a:p>
          <a:p>
            <a:pPr marL="514350" indent="-514350">
              <a:buFont typeface="+mj-lt"/>
              <a:buAutoNum type="arabicPeriod" startAt="10"/>
            </a:pPr>
            <a:r>
              <a:rPr lang="lo-LA" sz="3200" dirty="0" smtClean="0">
                <a:latin typeface="Saysettha OT" pitchFamily="34" charset="-34"/>
                <a:cs typeface="Saysettha OT" pitchFamily="34" charset="-34"/>
              </a:rPr>
              <a:t> ອັດຕາການເຈັບຍ້ອນພະຍາດໄຂ້ຍຸງໄດ້ລຸດລົງ</a:t>
            </a:r>
            <a:endParaRPr lang="en-US" sz="3200" dirty="0" smtClean="0">
              <a:latin typeface="Saysettha OT" pitchFamily="34" charset="-34"/>
              <a:cs typeface="Saysettha OT" pitchFamily="34" charset="-34"/>
            </a:endParaRPr>
          </a:p>
          <a:p>
            <a:pPr marL="722313" indent="-722313">
              <a:buFont typeface="+mj-lt"/>
              <a:buAutoNum type="arabicPeriod" startAt="10"/>
            </a:pPr>
            <a:r>
              <a:rPr lang="lo-LA" sz="3200" dirty="0" smtClean="0">
                <a:latin typeface="Saysettha OT" pitchFamily="34" charset="-34"/>
                <a:cs typeface="Saysettha OT" pitchFamily="34" charset="-34"/>
              </a:rPr>
              <a:t>ໂດຍສ່ວນໃຫຍ່ໄດ້ປະຕິບັດບັນດາກິດຈະກຳ ບັນລຸຕົວເລກຄາດໝາຍຕາມແຜນທີ່ວາງໄວ້</a:t>
            </a:r>
            <a:endParaRPr lang="en-US" sz="3200" dirty="0" smtClean="0">
              <a:latin typeface="Saysettha OT" pitchFamily="34" charset="-34"/>
              <a:cs typeface="Saysettha OT" pitchFamily="34" charset="-34"/>
            </a:endParaRPr>
          </a:p>
          <a:p>
            <a:pPr marL="722313" indent="-722313">
              <a:buFont typeface="+mj-lt"/>
              <a:buAutoNum type="arabicPeriod" startAt="10"/>
            </a:pPr>
            <a:r>
              <a:rPr lang="lo-LA" sz="3200" dirty="0" smtClean="0">
                <a:latin typeface="Saysettha OT" pitchFamily="34" charset="-34"/>
                <a:cs typeface="Saysettha OT" pitchFamily="34" charset="-34"/>
              </a:rPr>
              <a:t>ອັດຕາການຄົ້ນພົບຄົນເຈັບວັນນະໂລກໄດ້ເພີ້ມຂື້ນຫຼາຍກ່ວາເກົ່າ</a:t>
            </a:r>
            <a:endParaRPr lang="en-US" sz="3200" dirty="0" smtClean="0">
              <a:latin typeface="Saysettha OT" pitchFamily="34" charset="-34"/>
              <a:cs typeface="Saysettha OT" pitchFamily="34" charset="-34"/>
            </a:endParaRPr>
          </a:p>
        </p:txBody>
      </p:sp>
    </p:spTree>
    <p:extLst>
      <p:ext uri="{BB962C8B-B14F-4D97-AF65-F5344CB8AC3E}">
        <p14:creationId xmlns:p14="http://schemas.microsoft.com/office/powerpoint/2010/main" val="4096374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0737"/>
            <a:ext cx="7924800" cy="4031873"/>
          </a:xfrm>
          <a:prstGeom prst="rect">
            <a:avLst/>
          </a:prstGeom>
        </p:spPr>
        <p:txBody>
          <a:bodyPr wrap="square">
            <a:spAutoFit/>
          </a:bodyPr>
          <a:lstStyle/>
          <a:p>
            <a:pPr marL="514350" indent="-514350"/>
            <a:r>
              <a:rPr lang="lo-LA" sz="3200" b="1" dirty="0" smtClean="0">
                <a:latin typeface="Saysettha OT" pitchFamily="34" charset="-34"/>
                <a:cs typeface="Saysettha OT" pitchFamily="34" charset="-34"/>
              </a:rPr>
              <a:t>ຈຸດດີ (ຕໍ່)</a:t>
            </a:r>
            <a:endParaRPr lang="lo-LA" sz="3200" dirty="0" smtClean="0">
              <a:latin typeface="Saysettha OT" pitchFamily="34" charset="-34"/>
              <a:cs typeface="Saysettha OT" pitchFamily="34" charset="-34"/>
            </a:endParaRPr>
          </a:p>
          <a:p>
            <a:pPr marL="514350" indent="-514350">
              <a:buFont typeface="+mj-lt"/>
              <a:buAutoNum type="arabicPeriod" startAt="10"/>
            </a:pPr>
            <a:r>
              <a:rPr lang="lo-LA" sz="3200" dirty="0" smtClean="0">
                <a:latin typeface="Saysettha OT" pitchFamily="34" charset="-34"/>
                <a:cs typeface="Saysettha OT" pitchFamily="34" charset="-34"/>
              </a:rPr>
              <a:t>ໄດ້</a:t>
            </a:r>
            <a:r>
              <a:rPr lang="lo-LA" sz="3200" dirty="0">
                <a:latin typeface="Saysettha OT" pitchFamily="34" charset="-34"/>
                <a:cs typeface="Saysettha OT" pitchFamily="34" charset="-34"/>
              </a:rPr>
              <a:t>ສົ່ງບົດລາຍງານຕາມ</a:t>
            </a:r>
            <a:r>
              <a:rPr lang="lo-LA" sz="3200" dirty="0" smtClean="0">
                <a:latin typeface="Saysettha OT" pitchFamily="34" charset="-34"/>
                <a:cs typeface="Saysettha OT" pitchFamily="34" charset="-34"/>
              </a:rPr>
              <a:t>ປົກກະຕິ</a:t>
            </a:r>
            <a:endParaRPr lang="en-US" sz="3200" dirty="0">
              <a:latin typeface="Saysettha OT" pitchFamily="34" charset="-34"/>
              <a:cs typeface="Saysettha OT" pitchFamily="34" charset="-34"/>
            </a:endParaRPr>
          </a:p>
          <a:p>
            <a:pPr marL="722313" indent="-722313">
              <a:buFont typeface="+mj-lt"/>
              <a:buAutoNum type="arabicPeriod" startAt="10"/>
            </a:pPr>
            <a:r>
              <a:rPr lang="lo-LA" sz="3200" dirty="0" smtClean="0">
                <a:latin typeface="Saysettha OT" pitchFamily="34" charset="-34"/>
                <a:cs typeface="Saysettha OT" pitchFamily="34" charset="-34"/>
              </a:rPr>
              <a:t>ຮັບປະກັນ</a:t>
            </a:r>
            <a:r>
              <a:rPr lang="lo-LA" sz="3200" dirty="0">
                <a:latin typeface="Saysettha OT" pitchFamily="34" charset="-34"/>
                <a:cs typeface="Saysettha OT" pitchFamily="34" charset="-34"/>
              </a:rPr>
              <a:t>ໄດ້ວ່າບໍ່ມີຢາປົວພະຍາດຂາດ</a:t>
            </a:r>
            <a:r>
              <a:rPr lang="lo-LA" sz="3200" dirty="0" smtClean="0">
                <a:latin typeface="Saysettha OT" pitchFamily="34" charset="-34"/>
                <a:cs typeface="Saysettha OT" pitchFamily="34" charset="-34"/>
              </a:rPr>
              <a:t>ສາງຂັ້ນແຂວງ ແລະ ຂັ້ນເມືອງ</a:t>
            </a:r>
            <a:endParaRPr lang="en-US" sz="3200" dirty="0">
              <a:latin typeface="Saysettha OT" pitchFamily="34" charset="-34"/>
              <a:cs typeface="Saysettha OT" pitchFamily="34" charset="-34"/>
            </a:endParaRPr>
          </a:p>
          <a:p>
            <a:pPr marL="722313" indent="-722313">
              <a:buFont typeface="+mj-lt"/>
              <a:buAutoNum type="arabicPeriod" startAt="10"/>
            </a:pPr>
            <a:r>
              <a:rPr lang="lo-LA" sz="3200" dirty="0" smtClean="0">
                <a:latin typeface="Saysettha OT" pitchFamily="34" charset="-34"/>
                <a:cs typeface="Saysettha OT" pitchFamily="34" charset="-34"/>
              </a:rPr>
              <a:t>ພະນັກງານສຸກສາລາແມ່ນໄດ້ມີ</a:t>
            </a:r>
            <a:r>
              <a:rPr lang="lo-LA" sz="3200" dirty="0">
                <a:latin typeface="Saysettha OT" pitchFamily="34" charset="-34"/>
                <a:cs typeface="Saysettha OT" pitchFamily="34" charset="-34"/>
              </a:rPr>
              <a:t>ການອົບຮົມວິຊາສະເພາະໃຫ້</a:t>
            </a:r>
            <a:r>
              <a:rPr lang="lo-LA" sz="3200" dirty="0" smtClean="0">
                <a:latin typeface="Saysettha OT" pitchFamily="34" charset="-34"/>
                <a:cs typeface="Saysettha OT" pitchFamily="34" charset="-34"/>
              </a:rPr>
              <a:t>ກັນແລະກັນພາຍຫຼັງ</a:t>
            </a:r>
            <a:r>
              <a:rPr lang="lo-LA" sz="3200" dirty="0">
                <a:latin typeface="Saysettha OT" pitchFamily="34" charset="-34"/>
                <a:cs typeface="Saysettha OT" pitchFamily="34" charset="-34"/>
              </a:rPr>
              <a:t>ທີ່ໄດ້ຮັບການອົບຮົມ</a:t>
            </a:r>
            <a:r>
              <a:rPr lang="lo-LA" sz="3200" dirty="0" smtClean="0">
                <a:latin typeface="Saysettha OT" pitchFamily="34" charset="-34"/>
                <a:cs typeface="Saysettha OT" pitchFamily="34" charset="-34"/>
              </a:rPr>
              <a:t>ມາແລະຮູ້ຈັກເຮັດແທນກັນໄດ້</a:t>
            </a:r>
          </a:p>
          <a:p>
            <a:pPr marL="722313" indent="-722313">
              <a:buFont typeface="+mj-lt"/>
              <a:buAutoNum type="arabicPeriod" startAt="10"/>
            </a:pPr>
            <a:r>
              <a:rPr lang="lo-LA" sz="3200" dirty="0" smtClean="0">
                <a:latin typeface="Saysettha OT" pitchFamily="34" charset="-34"/>
                <a:cs typeface="Saysettha OT" pitchFamily="34" charset="-34"/>
              </a:rPr>
              <a:t>ມີການເຊື່ອມສານກັນດີລະຫວ່າງ </a:t>
            </a:r>
            <a:r>
              <a:rPr lang="en-US" sz="3200" dirty="0" smtClean="0">
                <a:latin typeface="Saysettha OT" pitchFamily="34" charset="-34"/>
                <a:cs typeface="Saysettha OT" pitchFamily="34" charset="-34"/>
              </a:rPr>
              <a:t>HIV&amp;TB</a:t>
            </a:r>
            <a:endParaRPr lang="lo-LA" sz="3200" dirty="0" smtClean="0">
              <a:latin typeface="Saysettha OT" pitchFamily="34" charset="-34"/>
              <a:cs typeface="Saysettha OT" pitchFamily="34" charset="-34"/>
            </a:endParaRPr>
          </a:p>
        </p:txBody>
      </p:sp>
    </p:spTree>
    <p:extLst>
      <p:ext uri="{BB962C8B-B14F-4D97-AF65-F5344CB8AC3E}">
        <p14:creationId xmlns:p14="http://schemas.microsoft.com/office/powerpoint/2010/main" val="23487160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0737"/>
            <a:ext cx="7924800" cy="5509200"/>
          </a:xfrm>
          <a:prstGeom prst="rect">
            <a:avLst/>
          </a:prstGeom>
        </p:spPr>
        <p:txBody>
          <a:bodyPr wrap="square">
            <a:spAutoFit/>
          </a:bodyPr>
          <a:lstStyle/>
          <a:p>
            <a:r>
              <a:rPr lang="lo-LA" sz="3200" b="1" dirty="0" smtClean="0">
                <a:latin typeface="Phetsarath OT" panose="02000500000000000000" pitchFamily="2" charset="0"/>
                <a:cs typeface="Phetsarath OT" panose="02000500000000000000" pitchFamily="2" charset="0"/>
              </a:rPr>
              <a:t>ຈຸດອ່ອນ/ຂໍ້ຫຍຸ້ງຍາກ</a:t>
            </a:r>
            <a:endParaRPr lang="lo-LA" sz="3200" dirty="0" smtClean="0">
              <a:latin typeface="Phetsarath OT" panose="02000500000000000000" pitchFamily="2" charset="0"/>
              <a:cs typeface="Phetsarath OT" panose="02000500000000000000" pitchFamily="2" charset="0"/>
            </a:endParaRPr>
          </a:p>
          <a:p>
            <a:pPr marL="514350" indent="-514350">
              <a:buFont typeface="+mj-lt"/>
              <a:buAutoNum type="arabicPeriod"/>
            </a:pPr>
            <a:r>
              <a:rPr lang="lo-LA" sz="3200" dirty="0" smtClean="0">
                <a:latin typeface="Phetsarath OT" panose="02000500000000000000" pitchFamily="2" charset="0"/>
                <a:cs typeface="Phetsarath OT" panose="02000500000000000000" pitchFamily="2" charset="0"/>
              </a:rPr>
              <a:t>ອັດຕາການຄົນເຈັບວັນນະໂລກເພີ້ມຂື້ນສູງແລະຍັງມິຄົນເຈັບວັນນະໂລກທີ່ພົບເຊື້ອດື້</a:t>
            </a:r>
            <a:r>
              <a:rPr lang="lo-LA" sz="3200" dirty="0">
                <a:latin typeface="Phetsarath OT" panose="02000500000000000000" pitchFamily="2" charset="0"/>
                <a:cs typeface="Phetsarath OT" panose="02000500000000000000" pitchFamily="2" charset="0"/>
              </a:rPr>
              <a:t>ຕໍ່</a:t>
            </a:r>
            <a:r>
              <a:rPr lang="lo-LA" sz="3200" dirty="0" smtClean="0">
                <a:latin typeface="Phetsarath OT" panose="02000500000000000000" pitchFamily="2" charset="0"/>
                <a:cs typeface="Phetsarath OT" panose="02000500000000000000" pitchFamily="2" charset="0"/>
              </a:rPr>
              <a:t>ຢາ ແລະ ຄົນເຈັບບາງສ່ວນແມ່ນ</a:t>
            </a:r>
            <a:r>
              <a:rPr lang="lo-LA" sz="3200" dirty="0">
                <a:latin typeface="Phetsarath OT" panose="02000500000000000000" pitchFamily="2" charset="0"/>
                <a:cs typeface="Phetsarath OT" panose="02000500000000000000" pitchFamily="2" charset="0"/>
              </a:rPr>
              <a:t>ບໍ່ໃຫ້ການຮ່ວມ</a:t>
            </a:r>
            <a:r>
              <a:rPr lang="lo-LA" sz="3200" dirty="0" smtClean="0">
                <a:latin typeface="Phetsarath OT" panose="02000500000000000000" pitchFamily="2" charset="0"/>
                <a:cs typeface="Phetsarath OT" panose="02000500000000000000" pitchFamily="2" charset="0"/>
              </a:rPr>
              <a:t>ມືເປັນຕົ້ນແມ່ນຄົນເຈັບ 1ຄົນຢູ່ບ້ານສະຜ່າຍ ເມືອງຊະນະສົມບູນ</a:t>
            </a:r>
          </a:p>
          <a:p>
            <a:pPr marL="514350" indent="-514350">
              <a:buFont typeface="+mj-lt"/>
              <a:buAutoNum type="arabicPeriod"/>
            </a:pPr>
            <a:r>
              <a:rPr lang="lo-LA" sz="3200" dirty="0" smtClean="0">
                <a:latin typeface="Phetsarath OT" panose="02000500000000000000" pitchFamily="2" charset="0"/>
                <a:cs typeface="Phetsarath OT" panose="02000500000000000000" pitchFamily="2" charset="0"/>
              </a:rPr>
              <a:t>ກິດຈະກຳຂະແໜງເອດສາມາດຂະຫຍາຍຮອດແຕ່ຂັ້ນເມືອງ ແລະ ບາງສຸກສາລາເທົ່ານັ້ນ ແລະ ຍັງເກັບກຳສະພາບລວມຂອງພະຍາດບໍ່ທັນໄດ້ດີ</a:t>
            </a:r>
            <a:endParaRPr lang="en-US" sz="3200" dirty="0" smtClean="0">
              <a:latin typeface="Phetsarath OT" panose="02000500000000000000" pitchFamily="2" charset="0"/>
              <a:cs typeface="Phetsarath OT" panose="02000500000000000000" pitchFamily="2" charset="0"/>
            </a:endParaRPr>
          </a:p>
          <a:p>
            <a:pPr marL="514350" indent="-514350">
              <a:buFont typeface="+mj-lt"/>
              <a:buAutoNum type="arabicPeriod"/>
            </a:pPr>
            <a:r>
              <a:rPr lang="lo-LA" sz="3200" dirty="0">
                <a:latin typeface="Phetsarath OT" panose="02000500000000000000" pitchFamily="2" charset="0"/>
                <a:cs typeface="Phetsarath OT" panose="02000500000000000000" pitchFamily="2" charset="0"/>
              </a:rPr>
              <a:t>ງົບປະມານເຂົ້າໃນການເຄື່ອນໄຫວວຽກງານກໍ່ຍັງມີຈຳກັດ ແລະ ບໍ່ໄດ້ເຂົ້າເຖິງເຂດຫ່າງໄກ</a:t>
            </a:r>
            <a:r>
              <a:rPr lang="lo-LA" sz="3200" dirty="0" smtClean="0">
                <a:latin typeface="Phetsarath OT" panose="02000500000000000000" pitchFamily="2" charset="0"/>
                <a:cs typeface="Phetsarath OT" panose="02000500000000000000" pitchFamily="2" charset="0"/>
              </a:rPr>
              <a:t>ສອກຫຼີ້ກ ແລະ ບໍ່ມີເງິນລົງຕິດຕາມສຸກສາລາ</a:t>
            </a:r>
            <a:endParaRPr lang="lo-LA" sz="3200" dirty="0">
              <a:latin typeface="Phetsarath OT" panose="02000500000000000000" pitchFamily="2" charset="0"/>
              <a:cs typeface="Phetsarath OT" panose="02000500000000000000" pitchFamily="2" charset="0"/>
            </a:endParaRPr>
          </a:p>
        </p:txBody>
      </p:sp>
    </p:spTree>
    <p:extLst>
      <p:ext uri="{BB962C8B-B14F-4D97-AF65-F5344CB8AC3E}">
        <p14:creationId xmlns:p14="http://schemas.microsoft.com/office/powerpoint/2010/main" val="10482366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2155</TotalTime>
  <Words>831</Words>
  <Application>Microsoft Office PowerPoint</Application>
  <PresentationFormat>On-screen Show (4:3)</PresentationFormat>
  <Paragraphs>66</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Calibri</vt:lpstr>
      <vt:lpstr>Cordia New</vt:lpstr>
      <vt:lpstr>DokChampa</vt:lpstr>
      <vt:lpstr>Gill Sans MT</vt:lpstr>
      <vt:lpstr>Phetsarath OT</vt:lpstr>
      <vt:lpstr>Saysettha OT</vt:lpstr>
      <vt:lpstr>Times New Roman</vt:lpstr>
      <vt:lpstr>Verdana</vt:lpstr>
      <vt:lpstr>Wingdings 2</vt: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ກອງປະຊຸມສະຫຼຸບວຽກງານຄວບຄຸມໄຂ້ມາລາເຣຍ ສົກປີ 2013-2014  ແລະ ວາງແຜນສົກປີ 2014-201໌໌5</dc:title>
  <dc:creator>ADMIN</dc:creator>
  <cp:lastModifiedBy>cbr</cp:lastModifiedBy>
  <cp:revision>204</cp:revision>
  <dcterms:created xsi:type="dcterms:W3CDTF">2014-08-28T00:24:10Z</dcterms:created>
  <dcterms:modified xsi:type="dcterms:W3CDTF">2016-11-23T08:00:47Z</dcterms:modified>
</cp:coreProperties>
</file>