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71" r:id="rId3"/>
    <p:sldId id="270" r:id="rId4"/>
    <p:sldId id="259" r:id="rId5"/>
    <p:sldId id="266" r:id="rId6"/>
    <p:sldId id="267" r:id="rId7"/>
    <p:sldId id="262" r:id="rId8"/>
    <p:sldId id="263" r:id="rId9"/>
    <p:sldId id="264" r:id="rId10"/>
    <p:sldId id="265" r:id="rId11"/>
    <p:sldId id="272" r:id="rId12"/>
    <p:sldId id="273"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AF007E-B494-469C-9772-4BCEF41C40A8}">
          <p14:sldIdLst>
            <p14:sldId id="268"/>
            <p14:sldId id="271"/>
            <p14:sldId id="270"/>
            <p14:sldId id="259"/>
            <p14:sldId id="266"/>
            <p14:sldId id="267"/>
            <p14:sldId id="262"/>
            <p14:sldId id="263"/>
            <p14:sldId id="264"/>
            <p14:sldId id="265"/>
            <p14:sldId id="272"/>
            <p14:sldId id="273"/>
          </p14:sldIdLst>
        </p14:section>
        <p14:section name="Untitled Section" id="{7D7021B5-084A-49E6-9DC8-B823F189D27B}">
          <p14:sldIdLst>
            <p14:sldId id="26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L" initials="D" lastIdx="1" clrIdx="0">
    <p:extLst>
      <p:ext uri="{19B8F6BF-5375-455C-9EA6-DF929625EA0E}">
        <p15:presenceInfo xmlns:p15="http://schemas.microsoft.com/office/powerpoint/2012/main" userId="D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503" autoAdjust="0"/>
  </p:normalViewPr>
  <p:slideViewPr>
    <p:cSldViewPr snapToGrid="0">
      <p:cViewPr varScale="1">
        <p:scale>
          <a:sx n="62" d="100"/>
          <a:sy n="62" d="100"/>
        </p:scale>
        <p:origin x="8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TB Notified</a:t>
            </a:r>
            <a:r>
              <a:rPr lang="en-US" b="1" baseline="0" dirty="0"/>
              <a:t> cases</a:t>
            </a:r>
          </a:p>
          <a:p>
            <a:pPr>
              <a:defRPr b="1"/>
            </a:pPr>
            <a:endParaRPr lang="en-US" b="1" dirty="0"/>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60079970472441E-2"/>
          <c:y val="0.15164467826906536"/>
          <c:w val="0.91399200295275596"/>
          <c:h val="0.6991498788963586"/>
        </c:manualLayout>
      </c:layout>
      <c:barChart>
        <c:barDir val="col"/>
        <c:grouping val="clustered"/>
        <c:varyColors val="0"/>
        <c:ser>
          <c:idx val="0"/>
          <c:order val="0"/>
          <c:tx>
            <c:strRef>
              <c:f>Sheet1!$B$1</c:f>
              <c:strCache>
                <c:ptCount val="1"/>
                <c:pt idx="0">
                  <c:v>Target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0070C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Year 1</c:v>
                </c:pt>
                <c:pt idx="1">
                  <c:v>Year 2</c:v>
                </c:pt>
              </c:strCache>
            </c:strRef>
          </c:cat>
          <c:val>
            <c:numRef>
              <c:f>Sheet1!$B$2:$B$3</c:f>
              <c:numCache>
                <c:formatCode>General</c:formatCode>
                <c:ptCount val="2"/>
                <c:pt idx="0">
                  <c:v>7565</c:v>
                </c:pt>
                <c:pt idx="1">
                  <c:v>7537</c:v>
                </c:pt>
              </c:numCache>
            </c:numRef>
          </c:val>
          <c:extLst>
            <c:ext xmlns:c16="http://schemas.microsoft.com/office/drawing/2014/chart" uri="{C3380CC4-5D6E-409C-BE32-E72D297353CC}">
              <c16:uniqueId val="{00000000-1857-4B35-B517-7DF04AEE2355}"/>
            </c:ext>
          </c:extLst>
        </c:ser>
        <c:ser>
          <c:idx val="1"/>
          <c:order val="1"/>
          <c:tx>
            <c:strRef>
              <c:f>Sheet1!$C$1</c:f>
              <c:strCache>
                <c:ptCount val="1"/>
                <c:pt idx="0">
                  <c:v>Achieved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rgbClr val="00B05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Year 1</c:v>
                </c:pt>
                <c:pt idx="1">
                  <c:v>Year 2</c:v>
                </c:pt>
              </c:strCache>
            </c:strRef>
          </c:cat>
          <c:val>
            <c:numRef>
              <c:f>Sheet1!$C$2:$C$3</c:f>
              <c:numCache>
                <c:formatCode>General</c:formatCode>
                <c:ptCount val="2"/>
                <c:pt idx="0">
                  <c:v>6052</c:v>
                </c:pt>
                <c:pt idx="1">
                  <c:v>4506</c:v>
                </c:pt>
              </c:numCache>
            </c:numRef>
          </c:val>
          <c:extLst>
            <c:ext xmlns:c16="http://schemas.microsoft.com/office/drawing/2014/chart" uri="{C3380CC4-5D6E-409C-BE32-E72D297353CC}">
              <c16:uniqueId val="{00000001-1857-4B35-B517-7DF04AEE2355}"/>
            </c:ext>
          </c:extLst>
        </c:ser>
        <c:ser>
          <c:idx val="2"/>
          <c:order val="2"/>
          <c:tx>
            <c:strRef>
              <c:f>Sheet1!$D$1</c:f>
              <c:strCache>
                <c:ptCount val="1"/>
                <c:pt idx="0">
                  <c:v>Column1</c:v>
                </c:pt>
              </c:strCache>
            </c:strRef>
          </c:tx>
          <c:spPr>
            <a:solidFill>
              <a:schemeClr val="accent3"/>
            </a:solidFill>
            <a:ln>
              <a:noFill/>
            </a:ln>
            <a:effectLst/>
          </c:spPr>
          <c:invertIfNegative val="0"/>
          <c:cat>
            <c:strRef>
              <c:f>Sheet1!$A$2:$A$3</c:f>
              <c:strCache>
                <c:ptCount val="2"/>
                <c:pt idx="0">
                  <c:v>Year 1</c:v>
                </c:pt>
                <c:pt idx="1">
                  <c:v>Year 2</c:v>
                </c:pt>
              </c:strCache>
            </c:strRef>
          </c:cat>
          <c:val>
            <c:numRef>
              <c:f>Sheet1!$D$2:$D$3</c:f>
              <c:numCache>
                <c:formatCode>General</c:formatCode>
                <c:ptCount val="2"/>
              </c:numCache>
            </c:numRef>
          </c:val>
          <c:extLst>
            <c:ext xmlns:c16="http://schemas.microsoft.com/office/drawing/2014/chart" uri="{C3380CC4-5D6E-409C-BE32-E72D297353CC}">
              <c16:uniqueId val="{00000005-1857-4B35-B517-7DF04AEE2355}"/>
            </c:ext>
          </c:extLst>
        </c:ser>
        <c:dLbls>
          <c:showLegendKey val="0"/>
          <c:showVal val="0"/>
          <c:showCatName val="0"/>
          <c:showSerName val="0"/>
          <c:showPercent val="0"/>
          <c:showBubbleSize val="0"/>
        </c:dLbls>
        <c:gapWidth val="219"/>
        <c:overlap val="-27"/>
        <c:axId val="498322872"/>
        <c:axId val="498315000"/>
      </c:barChart>
      <c:catAx>
        <c:axId val="498322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98315000"/>
        <c:crosses val="autoZero"/>
        <c:auto val="1"/>
        <c:lblAlgn val="ctr"/>
        <c:lblOffset val="100"/>
        <c:noMultiLvlLbl val="0"/>
      </c:catAx>
      <c:valAx>
        <c:axId val="49831500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8322872"/>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0.36431</cdr:x>
      <cdr:y>0.32426</cdr:y>
    </cdr:from>
    <cdr:to>
      <cdr:x>0.48171</cdr:x>
      <cdr:y>0.41133</cdr:y>
    </cdr:to>
    <cdr:sp macro="" textlink="">
      <cdr:nvSpPr>
        <cdr:cNvPr id="4" name="Rectangle: Rounded Corners 3">
          <a:extLst xmlns:a="http://schemas.openxmlformats.org/drawingml/2006/main">
            <a:ext uri="{FF2B5EF4-FFF2-40B4-BE49-F238E27FC236}">
              <a16:creationId xmlns:a16="http://schemas.microsoft.com/office/drawing/2014/main" id="{86ABE7AB-328A-4633-BCA0-874C05CA56E8}"/>
            </a:ext>
          </a:extLst>
        </cdr:cNvPr>
        <cdr:cNvSpPr/>
      </cdr:nvSpPr>
      <cdr:spPr>
        <a:xfrm xmlns:a="http://schemas.openxmlformats.org/drawingml/2006/main">
          <a:off x="2961137" y="1813766"/>
          <a:ext cx="954227" cy="487031"/>
        </a:xfrm>
        <a:prstGeom xmlns:a="http://schemas.openxmlformats.org/drawingml/2006/main" prst="roundRect">
          <a:avLst/>
        </a:prstGeom>
        <a:solidFill xmlns:a="http://schemas.openxmlformats.org/drawingml/2006/main">
          <a:schemeClr val="accent4">
            <a:lumMod val="75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2400" dirty="0"/>
            <a:t>80 %</a:t>
          </a:r>
        </a:p>
      </cdr:txBody>
    </cdr:sp>
  </cdr:relSizeAnchor>
  <cdr:relSizeAnchor xmlns:cdr="http://schemas.openxmlformats.org/drawingml/2006/chartDrawing">
    <cdr:from>
      <cdr:x>0.82147</cdr:x>
      <cdr:y>0.45647</cdr:y>
    </cdr:from>
    <cdr:to>
      <cdr:x>0.93887</cdr:x>
      <cdr:y>0.54353</cdr:y>
    </cdr:to>
    <cdr:sp macro="" textlink="">
      <cdr:nvSpPr>
        <cdr:cNvPr id="5" name="Rectangle: Rounded Corners 4">
          <a:extLst xmlns:a="http://schemas.openxmlformats.org/drawingml/2006/main">
            <a:ext uri="{FF2B5EF4-FFF2-40B4-BE49-F238E27FC236}">
              <a16:creationId xmlns:a16="http://schemas.microsoft.com/office/drawing/2014/main" id="{C58F9AA2-76E5-4787-A54E-BE679F16F81B}"/>
            </a:ext>
          </a:extLst>
        </cdr:cNvPr>
        <cdr:cNvSpPr/>
      </cdr:nvSpPr>
      <cdr:spPr>
        <a:xfrm xmlns:a="http://schemas.openxmlformats.org/drawingml/2006/main">
          <a:off x="6676884" y="2553291"/>
          <a:ext cx="954228" cy="486974"/>
        </a:xfrm>
        <a:prstGeom xmlns:a="http://schemas.openxmlformats.org/drawingml/2006/main" prst="roundRect">
          <a:avLst/>
        </a:prstGeom>
        <a:solidFill xmlns:a="http://schemas.openxmlformats.org/drawingml/2006/main">
          <a:schemeClr val="accent4">
            <a:lumMod val="75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2400" dirty="0"/>
            <a:t>59 %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17-Mar-22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17-Mar-22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tmp"/><Relationship Id="rId1" Type="http://schemas.openxmlformats.org/officeDocument/2006/relationships/slideLayout" Target="../slideLayouts/slideLayout9.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CD3A780-BD1D-4A55-ACFB-65ACD00B946A}"/>
              </a:ext>
            </a:extLst>
          </p:cNvPr>
          <p:cNvSpPr txBox="1">
            <a:spLocks/>
          </p:cNvSpPr>
          <p:nvPr/>
        </p:nvSpPr>
        <p:spPr>
          <a:xfrm>
            <a:off x="1524000" y="857250"/>
            <a:ext cx="9144000" cy="5143500"/>
          </a:xfrm>
          <a:prstGeom prst="rect">
            <a:avLst/>
          </a:prstGeom>
          <a:noFill/>
        </p:spPr>
        <p:txBody>
          <a:bodyPr vert="horz" lIns="68580" tIns="34290" rIns="68580" bIns="34290" rtlCol="0" anchor="ctr">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200000"/>
              </a:lnSpc>
            </a:pPr>
            <a:r>
              <a:rPr lang="lo-LA" sz="5400" b="1" dirty="0">
                <a:solidFill>
                  <a:srgbClr val="002060"/>
                </a:solidFill>
                <a:latin typeface="Phetsarath OT" panose="02000500000000000000" pitchFamily="2" charset="0"/>
                <a:cs typeface="Phetsarath OT" panose="02000500000000000000" pitchFamily="2" charset="0"/>
              </a:rPr>
              <a:t>ສູນຄວບຄຸມວັນນະໂລກ</a:t>
            </a:r>
            <a:endParaRPr lang="en-US" sz="5400" b="1" dirty="0">
              <a:solidFill>
                <a:srgbClr val="002060"/>
              </a:solidFill>
              <a:latin typeface="Phetsarath OT" panose="02000500000000000000" pitchFamily="2" charset="0"/>
              <a:cs typeface="Phetsarath OT" panose="02000500000000000000" pitchFamily="2" charset="0"/>
            </a:endParaRPr>
          </a:p>
          <a:p>
            <a:pPr>
              <a:lnSpc>
                <a:spcPct val="200000"/>
              </a:lnSpc>
            </a:pPr>
            <a:r>
              <a:rPr lang="en-US" sz="3800" b="1" dirty="0">
                <a:solidFill>
                  <a:srgbClr val="002060"/>
                </a:solidFill>
                <a:latin typeface="Phetsarath OT" panose="02000500000000000000" pitchFamily="2" charset="0"/>
                <a:cs typeface="Phetsarath OT" panose="02000500000000000000" pitchFamily="2" charset="0"/>
              </a:rPr>
              <a:t>National TB Control Center (NTC)</a:t>
            </a:r>
            <a:r>
              <a:rPr lang="lo-LA" sz="3800" b="1" dirty="0">
                <a:solidFill>
                  <a:srgbClr val="002060"/>
                </a:solidFill>
                <a:latin typeface="Phetsarath OT" panose="02000500000000000000" pitchFamily="2" charset="0"/>
                <a:cs typeface="Phetsarath OT" panose="02000500000000000000" pitchFamily="2" charset="0"/>
              </a:rPr>
              <a:t> </a:t>
            </a:r>
          </a:p>
          <a:p>
            <a:pPr marL="457200" indent="-457200" algn="l">
              <a:lnSpc>
                <a:spcPct val="200000"/>
              </a:lnSpc>
              <a:buFont typeface="Wingdings" panose="05000000000000000000" pitchFamily="2" charset="2"/>
              <a:buChar char="Ø"/>
            </a:pPr>
            <a:r>
              <a:rPr lang="en-US" sz="3200" b="1" dirty="0">
                <a:solidFill>
                  <a:srgbClr val="002060"/>
                </a:solidFill>
                <a:latin typeface="Phetsarath OT" panose="02000500000000000000" pitchFamily="2" charset="0"/>
                <a:cs typeface="Phetsarath OT" panose="02000500000000000000" pitchFamily="2" charset="0"/>
              </a:rPr>
              <a:t>The HANSA Project – DLI-J</a:t>
            </a:r>
          </a:p>
          <a:p>
            <a:pPr marL="457200" indent="-457200" algn="l">
              <a:lnSpc>
                <a:spcPct val="200000"/>
              </a:lnSpc>
              <a:buFont typeface="Wingdings" panose="05000000000000000000" pitchFamily="2" charset="2"/>
              <a:buChar char="Ø"/>
            </a:pPr>
            <a:r>
              <a:rPr lang="en-US" sz="3200" b="1" dirty="0">
                <a:solidFill>
                  <a:srgbClr val="002060"/>
                </a:solidFill>
                <a:latin typeface="Phetsarath OT" panose="02000500000000000000" pitchFamily="2" charset="0"/>
                <a:cs typeface="Phetsarath OT" panose="02000500000000000000" pitchFamily="2" charset="0"/>
              </a:rPr>
              <a:t>The Global Fund COVID-19 Response Mechanism (C19RM), LAO-C-MOH</a:t>
            </a:r>
          </a:p>
          <a:p>
            <a:pPr marL="457200" indent="-457200">
              <a:lnSpc>
                <a:spcPct val="200000"/>
              </a:lnSpc>
              <a:buFont typeface="Wingdings" panose="05000000000000000000" pitchFamily="2" charset="2"/>
              <a:buChar char="Ø"/>
            </a:pPr>
            <a:endParaRPr lang="en-US" sz="3200" b="1" dirty="0">
              <a:solidFill>
                <a:srgbClr val="002060"/>
              </a:solidFill>
              <a:latin typeface="Phetsarath OT" panose="02000500000000000000" pitchFamily="2" charset="0"/>
              <a:cs typeface="Phetsarath OT" panose="02000500000000000000"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1362" y="348524"/>
            <a:ext cx="1699732" cy="1699732"/>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384" y="348524"/>
            <a:ext cx="1814823" cy="1818604"/>
          </a:xfrm>
          <a:prstGeom prst="rect">
            <a:avLst/>
          </a:prstGeom>
        </p:spPr>
      </p:pic>
    </p:spTree>
    <p:extLst>
      <p:ext uri="{BB962C8B-B14F-4D97-AF65-F5344CB8AC3E}">
        <p14:creationId xmlns:p14="http://schemas.microsoft.com/office/powerpoint/2010/main" val="4036387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672689" y="0"/>
            <a:ext cx="9144000"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defTabSz="914400" eaLnBrk="0" fontAlgn="base" hangingPunct="0">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Procurement Budget under NCLE</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1901411822"/>
              </p:ext>
            </p:extLst>
          </p:nvPr>
        </p:nvGraphicFramePr>
        <p:xfrm>
          <a:off x="1672689" y="528358"/>
          <a:ext cx="9143998" cy="6238251"/>
        </p:xfrm>
        <a:graphic>
          <a:graphicData uri="http://schemas.openxmlformats.org/drawingml/2006/table">
            <a:tbl>
              <a:tblPr firstRow="1" bandRow="1">
                <a:tableStyleId>{5C22544A-7EE6-4342-B048-85BDC9FD1C3A}</a:tableStyleId>
              </a:tblPr>
              <a:tblGrid>
                <a:gridCol w="960608">
                  <a:extLst>
                    <a:ext uri="{9D8B030D-6E8A-4147-A177-3AD203B41FA5}">
                      <a16:colId xmlns:a16="http://schemas.microsoft.com/office/drawing/2014/main" val="1636718006"/>
                    </a:ext>
                  </a:extLst>
                </a:gridCol>
                <a:gridCol w="2746776">
                  <a:extLst>
                    <a:ext uri="{9D8B030D-6E8A-4147-A177-3AD203B41FA5}">
                      <a16:colId xmlns:a16="http://schemas.microsoft.com/office/drawing/2014/main" val="2028745771"/>
                    </a:ext>
                  </a:extLst>
                </a:gridCol>
                <a:gridCol w="1403498">
                  <a:extLst>
                    <a:ext uri="{9D8B030D-6E8A-4147-A177-3AD203B41FA5}">
                      <a16:colId xmlns:a16="http://schemas.microsoft.com/office/drawing/2014/main" val="1078916948"/>
                    </a:ext>
                  </a:extLst>
                </a:gridCol>
                <a:gridCol w="1503933">
                  <a:extLst>
                    <a:ext uri="{9D8B030D-6E8A-4147-A177-3AD203B41FA5}">
                      <a16:colId xmlns:a16="http://schemas.microsoft.com/office/drawing/2014/main" val="1567702314"/>
                    </a:ext>
                  </a:extLst>
                </a:gridCol>
                <a:gridCol w="2529183">
                  <a:extLst>
                    <a:ext uri="{9D8B030D-6E8A-4147-A177-3AD203B41FA5}">
                      <a16:colId xmlns:a16="http://schemas.microsoft.com/office/drawing/2014/main" val="3657740690"/>
                    </a:ext>
                  </a:extLst>
                </a:gridCol>
              </a:tblGrid>
              <a:tr h="953177">
                <a:tc>
                  <a:txBody>
                    <a:bodyPr/>
                    <a:lstStyle/>
                    <a:p>
                      <a:pPr algn="ctr"/>
                      <a:r>
                        <a:rPr lang="en-US" sz="1900" b="1" dirty="0"/>
                        <a:t>No.</a:t>
                      </a:r>
                      <a:endParaRPr lang="lo-LA" sz="1900" b="1" dirty="0"/>
                    </a:p>
                  </a:txBody>
                  <a:tcPr marL="86316" marR="86316" marT="43158" marB="43158" anchor="ctr"/>
                </a:tc>
                <a:tc>
                  <a:txBody>
                    <a:bodyPr/>
                    <a:lstStyle/>
                    <a:p>
                      <a:pPr algn="ctr"/>
                      <a:r>
                        <a:rPr lang="en-US" sz="1900" dirty="0"/>
                        <a:t>Description</a:t>
                      </a:r>
                      <a:endParaRPr lang="lo-LA" sz="1900" dirty="0"/>
                    </a:p>
                  </a:txBody>
                  <a:tcPr marL="86316" marR="86316" marT="43158" marB="43158" anchor="ctr"/>
                </a:tc>
                <a:tc>
                  <a:txBody>
                    <a:bodyPr/>
                    <a:lstStyle/>
                    <a:p>
                      <a:pPr algn="ctr"/>
                      <a:r>
                        <a:rPr lang="en-US" sz="1900" dirty="0"/>
                        <a:t>Implementer</a:t>
                      </a:r>
                      <a:endParaRPr lang="lo-LA" sz="1900" dirty="0"/>
                    </a:p>
                  </a:txBody>
                  <a:tcPr marL="86316" marR="86316" marT="43158" marB="43158" anchor="ctr"/>
                </a:tc>
                <a:tc>
                  <a:txBody>
                    <a:bodyPr/>
                    <a:lstStyle/>
                    <a:p>
                      <a:pPr algn="ctr"/>
                      <a:r>
                        <a:rPr lang="en-US" sz="1900" dirty="0"/>
                        <a:t>Budget</a:t>
                      </a:r>
                    </a:p>
                    <a:p>
                      <a:pPr algn="ctr"/>
                      <a:r>
                        <a:rPr lang="en-US" sz="1900" dirty="0"/>
                        <a:t>(USD)</a:t>
                      </a:r>
                      <a:endParaRPr lang="lo-LA" sz="1900" dirty="0"/>
                    </a:p>
                  </a:txBody>
                  <a:tcPr marL="86316" marR="86316" marT="43158" marB="43158" anchor="ctr"/>
                </a:tc>
                <a:tc>
                  <a:txBody>
                    <a:bodyPr/>
                    <a:lstStyle/>
                    <a:p>
                      <a:pPr algn="ctr"/>
                      <a:r>
                        <a:rPr lang="en-US" sz="1900" dirty="0"/>
                        <a:t>Status</a:t>
                      </a:r>
                      <a:endParaRPr lang="lo-LA" sz="1900" dirty="0"/>
                    </a:p>
                  </a:txBody>
                  <a:tcPr marL="86316" marR="86316" marT="43158" marB="43158" anchor="ctr"/>
                </a:tc>
                <a:extLst>
                  <a:ext uri="{0D108BD9-81ED-4DB2-BD59-A6C34878D82A}">
                    <a16:rowId xmlns:a16="http://schemas.microsoft.com/office/drawing/2014/main" val="2521896824"/>
                  </a:ext>
                </a:extLst>
              </a:tr>
              <a:tr h="562914">
                <a:tc>
                  <a:txBody>
                    <a:bodyPr/>
                    <a:lstStyle/>
                    <a:p>
                      <a:pPr algn="ctr"/>
                      <a:r>
                        <a:rPr lang="en-US" sz="1700" b="0" dirty="0"/>
                        <a:t>1.</a:t>
                      </a:r>
                    </a:p>
                  </a:txBody>
                  <a:tcPr marL="86316" marR="86316" marT="43158" marB="43158"/>
                </a:tc>
                <a:tc>
                  <a:txBody>
                    <a:bodyPr/>
                    <a:lstStyle/>
                    <a:p>
                      <a:pPr algn="l" fontAlgn="b"/>
                      <a:r>
                        <a:rPr lang="en-US" sz="1500" b="0" i="0" u="none" strike="noStrike" dirty="0">
                          <a:solidFill>
                            <a:srgbClr val="000000"/>
                          </a:solidFill>
                          <a:effectLst/>
                          <a:latin typeface="Calibri" panose="020F0502020204030204" pitchFamily="34" charset="0"/>
                          <a:cs typeface="+mn-cs"/>
                        </a:rPr>
                        <a:t>GX C-19 Xpress tests cartridges</a:t>
                      </a:r>
                    </a:p>
                  </a:txBody>
                  <a:tcPr marL="86316" marR="86316" marT="43158" marB="43158"/>
                </a:tc>
                <a:tc>
                  <a:txBody>
                    <a:bodyPr/>
                    <a:lstStyle/>
                    <a:p>
                      <a:pPr algn="ctr"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ctr"/>
                      <a:r>
                        <a:rPr lang="lo-LA" sz="1500" b="0" i="0" u="none" strike="noStrike" dirty="0">
                          <a:solidFill>
                            <a:srgbClr val="000000"/>
                          </a:solidFill>
                          <a:effectLst/>
                          <a:latin typeface="DokChampa" panose="020B0604020202020204" pitchFamily="34" charset="-34"/>
                          <a:cs typeface="DokChampa" panose="020B0604020202020204" pitchFamily="34" charset="-34"/>
                        </a:rPr>
                        <a:t>   180.250,00 </a:t>
                      </a:r>
                    </a:p>
                  </a:txBody>
                  <a:tcPr marL="5994" marR="5994" marT="5994" marB="0" anchor="ctr"/>
                </a:tc>
                <a:tc>
                  <a:txBody>
                    <a:bodyPr/>
                    <a:lstStyle/>
                    <a:p>
                      <a:pPr algn="l"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Received goods</a:t>
                      </a:r>
                    </a:p>
                  </a:txBody>
                  <a:tcPr marL="5994" marR="5994" marT="5994" marB="0" anchor="ctr"/>
                </a:tc>
                <a:extLst>
                  <a:ext uri="{0D108BD9-81ED-4DB2-BD59-A6C34878D82A}">
                    <a16:rowId xmlns:a16="http://schemas.microsoft.com/office/drawing/2014/main" val="2923823812"/>
                  </a:ext>
                </a:extLst>
              </a:tr>
              <a:tr h="800330">
                <a:tc>
                  <a:txBody>
                    <a:bodyPr/>
                    <a:lstStyle/>
                    <a:p>
                      <a:pPr algn="ctr"/>
                      <a:r>
                        <a:rPr lang="en-US" sz="1700" b="0" dirty="0"/>
                        <a:t>2.</a:t>
                      </a:r>
                      <a:endParaRPr lang="lo-LA" sz="1700" b="0" dirty="0"/>
                    </a:p>
                  </a:txBody>
                  <a:tcPr marL="86316" marR="86316" marT="43158" marB="43158"/>
                </a:tc>
                <a:tc>
                  <a:txBody>
                    <a:bodyPr/>
                    <a:lstStyle/>
                    <a:p>
                      <a:pPr algn="l" fontAlgn="b"/>
                      <a:r>
                        <a:rPr lang="en-US" sz="1500" b="0" i="0" u="none" strike="noStrike" dirty="0">
                          <a:solidFill>
                            <a:srgbClr val="000000"/>
                          </a:solidFill>
                          <a:effectLst/>
                          <a:latin typeface="Calibri" panose="020F0502020204030204" pitchFamily="34" charset="0"/>
                          <a:cs typeface="+mn-cs"/>
                        </a:rPr>
                        <a:t>PSM costs (12.5%) Procurement agent and handling fees</a:t>
                      </a:r>
                    </a:p>
                  </a:txBody>
                  <a:tcPr marL="86316" marR="86316" marT="43158" marB="43158"/>
                </a:tc>
                <a:tc>
                  <a:txBody>
                    <a:bodyPr/>
                    <a:lstStyle/>
                    <a:p>
                      <a:pPr algn="ctr" fontAlgn="ctr"/>
                      <a:r>
                        <a:rPr lang="en-US" sz="1500" b="0" i="0" u="none" strike="noStrike">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ctr"/>
                      <a:r>
                        <a:rPr lang="lo-LA" sz="1500" b="0" i="0" u="none" strike="noStrike" dirty="0">
                          <a:solidFill>
                            <a:srgbClr val="000000"/>
                          </a:solidFill>
                          <a:effectLst/>
                          <a:latin typeface="DokChampa" panose="020B0604020202020204" pitchFamily="34" charset="-34"/>
                          <a:cs typeface="DokChampa" panose="020B0604020202020204" pitchFamily="34" charset="-34"/>
                        </a:rPr>
                        <a:t>22.531,25 </a:t>
                      </a:r>
                    </a:p>
                  </a:txBody>
                  <a:tcPr marL="5994" marR="5994" marT="599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lo-LA" sz="1500" b="0" i="0" u="none" strike="noStrike" dirty="0">
                          <a:solidFill>
                            <a:srgbClr val="FF0000"/>
                          </a:solidFill>
                          <a:effectLst/>
                          <a:latin typeface="Phetsarath OT" panose="02000500000000020004" pitchFamily="2" charset="0"/>
                          <a:cs typeface="DokChampa" panose="020B0604020202020204" pitchFamily="34" charset="-34"/>
                        </a:rPr>
                        <a:t> </a:t>
                      </a:r>
                      <a:r>
                        <a:rPr lang="en-US" sz="1500" b="0" i="0" u="none" strike="noStrike" dirty="0">
                          <a:solidFill>
                            <a:srgbClr val="FF0000"/>
                          </a:solidFill>
                          <a:effectLst/>
                          <a:latin typeface="Phetsarath OT" panose="02000500000000020004" pitchFamily="2" charset="0"/>
                          <a:cs typeface="DokChampa" panose="020B0604020202020204" pitchFamily="34" charset="-34"/>
                        </a:rPr>
                        <a:t>Received goods</a:t>
                      </a:r>
                    </a:p>
                  </a:txBody>
                  <a:tcPr marL="5994" marR="5994" marT="5994" marB="0" anchor="ctr"/>
                </a:tc>
                <a:extLst>
                  <a:ext uri="{0D108BD9-81ED-4DB2-BD59-A6C34878D82A}">
                    <a16:rowId xmlns:a16="http://schemas.microsoft.com/office/drawing/2014/main" val="1892412389"/>
                  </a:ext>
                </a:extLst>
              </a:tr>
              <a:tr h="1037747">
                <a:tc>
                  <a:txBody>
                    <a:bodyPr/>
                    <a:lstStyle/>
                    <a:p>
                      <a:pPr algn="ctr"/>
                      <a:r>
                        <a:rPr lang="en-US" sz="1700" b="0" dirty="0"/>
                        <a:t>3.</a:t>
                      </a:r>
                      <a:endParaRPr lang="lo-LA" sz="1700" b="0" dirty="0"/>
                    </a:p>
                  </a:txBody>
                  <a:tcPr marL="86316" marR="86316" marT="43158" marB="43158"/>
                </a:tc>
                <a:tc>
                  <a:txBody>
                    <a:bodyPr/>
                    <a:lstStyle/>
                    <a:p>
                      <a:pPr algn="l" fontAlgn="b"/>
                      <a:r>
                        <a:rPr lang="en-US" sz="1500" b="0" i="0" u="sng" strike="noStrike" dirty="0">
                          <a:solidFill>
                            <a:srgbClr val="000000"/>
                          </a:solidFill>
                          <a:effectLst/>
                          <a:latin typeface="Calibri" panose="020F0502020204030204" pitchFamily="34" charset="0"/>
                          <a:cs typeface="+mn-cs"/>
                        </a:rPr>
                        <a:t>PSM costs (12.5%) Freight and insurance costs (Health products)</a:t>
                      </a:r>
                    </a:p>
                  </a:txBody>
                  <a:tcPr marL="86316" marR="86316" marT="43158" marB="43158"/>
                </a:tc>
                <a:tc>
                  <a:txBody>
                    <a:bodyPr/>
                    <a:lstStyle/>
                    <a:p>
                      <a:pPr algn="ctr" fontAlgn="ctr"/>
                      <a:r>
                        <a:rPr lang="en-US" sz="1500" b="0" i="0" u="none" strike="noStrike">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ctr"/>
                      <a:r>
                        <a:rPr lang="lo-LA" sz="1500" b="0" i="0" u="none" strike="noStrike" dirty="0">
                          <a:solidFill>
                            <a:srgbClr val="000000"/>
                          </a:solidFill>
                          <a:effectLst/>
                          <a:latin typeface="DokChampa" panose="020B0604020202020204" pitchFamily="34" charset="-34"/>
                          <a:cs typeface="DokChampa" panose="020B0604020202020204" pitchFamily="34" charset="-34"/>
                        </a:rPr>
                        <a:t>22.531,25 </a:t>
                      </a:r>
                    </a:p>
                  </a:txBody>
                  <a:tcPr marL="5994" marR="5994" marT="5994" marB="0" anchor="ctr"/>
                </a:tc>
                <a:tc>
                  <a:txBody>
                    <a:bodyPr/>
                    <a:lstStyle/>
                    <a:p>
                      <a:pPr algn="l"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Received goods</a:t>
                      </a:r>
                      <a:r>
                        <a:rPr lang="lo-LA" sz="1500" b="0" i="0" u="none" strike="noStrike" dirty="0">
                          <a:solidFill>
                            <a:srgbClr val="FF0000"/>
                          </a:solidFill>
                          <a:effectLst/>
                          <a:latin typeface="Phetsarath OT" panose="02000500000000020004" pitchFamily="2" charset="0"/>
                          <a:cs typeface="DokChampa" panose="020B0604020202020204" pitchFamily="34" charset="-34"/>
                        </a:rPr>
                        <a:t> </a:t>
                      </a:r>
                    </a:p>
                  </a:txBody>
                  <a:tcPr marL="5994" marR="5994" marT="5994" marB="0" anchor="ctr"/>
                </a:tc>
                <a:extLst>
                  <a:ext uri="{0D108BD9-81ED-4DB2-BD59-A6C34878D82A}">
                    <a16:rowId xmlns:a16="http://schemas.microsoft.com/office/drawing/2014/main" val="2806661899"/>
                  </a:ext>
                </a:extLst>
              </a:tr>
              <a:tr h="1184362">
                <a:tc>
                  <a:txBody>
                    <a:bodyPr/>
                    <a:lstStyle/>
                    <a:p>
                      <a:pPr algn="ctr"/>
                      <a:r>
                        <a:rPr lang="en-US" sz="1700" b="0" dirty="0"/>
                        <a:t>4.</a:t>
                      </a:r>
                      <a:endParaRPr lang="lo-LA" sz="1700" b="0" dirty="0"/>
                    </a:p>
                  </a:txBody>
                  <a:tcPr marL="86316" marR="86316" marT="43158" marB="43158"/>
                </a:tc>
                <a:tc>
                  <a:txBody>
                    <a:bodyPr/>
                    <a:lstStyle/>
                    <a:p>
                      <a:pPr algn="l" fontAlgn="t"/>
                      <a:r>
                        <a:rPr lang="en-US" sz="1500" b="0" i="0" u="none" strike="noStrike" dirty="0">
                          <a:solidFill>
                            <a:srgbClr val="000000"/>
                          </a:solidFill>
                          <a:effectLst/>
                          <a:latin typeface="Arial" panose="020B0604020202020204" pitchFamily="34" charset="0"/>
                          <a:cs typeface="DokChampa" panose="020B0604020202020204" pitchFamily="34" charset="-34"/>
                        </a:rPr>
                        <a:t>Centrifuge for plasma spin (15 tubes) for GeneXpert  laboratory 650US$ x 15 items</a:t>
                      </a:r>
                    </a:p>
                  </a:txBody>
                  <a:tcPr marL="5994" marR="5994" marT="5994" marB="0"/>
                </a:tc>
                <a:tc>
                  <a:txBody>
                    <a:bodyPr/>
                    <a:lstStyle/>
                    <a:p>
                      <a:pPr algn="ctr"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ctr"/>
                      <a:r>
                        <a:rPr lang="lo-LA" sz="1500" b="0" i="0" u="none" strike="noStrike" dirty="0">
                          <a:solidFill>
                            <a:srgbClr val="000000"/>
                          </a:solidFill>
                          <a:effectLst/>
                          <a:latin typeface="Phetsarath OT" panose="02000500000000020004" pitchFamily="2" charset="0"/>
                          <a:cs typeface="DokChampa" panose="020B0604020202020204" pitchFamily="34" charset="-34"/>
                        </a:rPr>
                        <a:t>  9.750,00 </a:t>
                      </a:r>
                    </a:p>
                  </a:txBody>
                  <a:tcPr marL="5994" marR="5994" marT="5994" marB="0" anchor="ctr"/>
                </a:tc>
                <a:tc>
                  <a:txBody>
                    <a:bodyPr/>
                    <a:lstStyle/>
                    <a:p>
                      <a:pPr algn="l" fontAlgn="ctr"/>
                      <a:r>
                        <a:rPr lang="en-US" sz="14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Local</a:t>
                      </a:r>
                      <a:endParaRPr lang="en-US" sz="1400" b="0" i="0" u="none" strike="noStrike" dirty="0">
                        <a:solidFill>
                          <a:srgbClr val="FF0000"/>
                        </a:solidFill>
                        <a:effectLst/>
                        <a:latin typeface="DokChampa" panose="020B0604020202020204" pitchFamily="34" charset="-34"/>
                        <a:cs typeface="DokChampa" panose="020B0604020202020204" pitchFamily="34" charset="-34"/>
                      </a:endParaRPr>
                    </a:p>
                  </a:txBody>
                  <a:tcPr marL="5994" marR="5994" marT="5994" marB="0" anchor="ctr"/>
                </a:tc>
                <a:extLst>
                  <a:ext uri="{0D108BD9-81ED-4DB2-BD59-A6C34878D82A}">
                    <a16:rowId xmlns:a16="http://schemas.microsoft.com/office/drawing/2014/main" val="3850992879"/>
                  </a:ext>
                </a:extLst>
              </a:tr>
              <a:tr h="718367">
                <a:tc>
                  <a:txBody>
                    <a:bodyPr/>
                    <a:lstStyle/>
                    <a:p>
                      <a:pPr algn="ctr"/>
                      <a:r>
                        <a:rPr lang="en-US" sz="1700" b="0" dirty="0"/>
                        <a:t>5.</a:t>
                      </a:r>
                      <a:endParaRPr lang="lo-LA" sz="1700" b="0" dirty="0"/>
                    </a:p>
                  </a:txBody>
                  <a:tcPr marL="86316" marR="86316" marT="43158" marB="43158"/>
                </a:tc>
                <a:tc>
                  <a:txBody>
                    <a:bodyPr/>
                    <a:lstStyle/>
                    <a:p>
                      <a:pPr algn="l" fontAlgn="ctr"/>
                      <a:r>
                        <a:rPr lang="en-US" sz="1500" b="0" i="0" u="none" strike="noStrike" dirty="0">
                          <a:solidFill>
                            <a:srgbClr val="000000"/>
                          </a:solidFill>
                          <a:effectLst/>
                          <a:latin typeface="Arial" panose="020B0604020202020204" pitchFamily="34" charset="0"/>
                          <a:cs typeface="DokChampa" panose="020B0604020202020204" pitchFamily="34" charset="-34"/>
                        </a:rPr>
                        <a:t>PSM 12.5% for centrifuge</a:t>
                      </a:r>
                    </a:p>
                  </a:txBody>
                  <a:tcPr marL="5994" marR="5994" marT="5994" marB="0" anchor="ctr"/>
                </a:tc>
                <a:tc>
                  <a:txBody>
                    <a:bodyPr/>
                    <a:lstStyle/>
                    <a:p>
                      <a:pPr algn="ctr"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ctr"/>
                      <a:r>
                        <a:rPr lang="lo-LA" sz="1500" b="0" i="0" u="none" strike="noStrike" dirty="0">
                          <a:solidFill>
                            <a:srgbClr val="000000"/>
                          </a:solidFill>
                          <a:effectLst/>
                          <a:latin typeface="Phetsarath OT" panose="02000500000000020004" pitchFamily="2" charset="0"/>
                          <a:cs typeface="DokChampa" panose="020B0604020202020204" pitchFamily="34" charset="-34"/>
                        </a:rPr>
                        <a:t> 1.218,75 </a:t>
                      </a:r>
                    </a:p>
                  </a:txBody>
                  <a:tcPr marL="5994" marR="5994" marT="5994" marB="0" anchor="ctr"/>
                </a:tc>
                <a:tc>
                  <a:txBody>
                    <a:bodyPr/>
                    <a:lstStyle/>
                    <a:p>
                      <a:pPr algn="l" fontAlgn="ctr"/>
                      <a:r>
                        <a:rPr lang="en-US" sz="14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Local</a:t>
                      </a:r>
                      <a:endParaRPr lang="en-US" sz="1400" b="0" i="0" u="none" strike="noStrike" dirty="0">
                        <a:solidFill>
                          <a:srgbClr val="FF0000"/>
                        </a:solidFill>
                        <a:effectLst/>
                        <a:latin typeface="DokChampa" panose="020B0604020202020204" pitchFamily="34" charset="-34"/>
                        <a:cs typeface="DokChampa" panose="020B0604020202020204" pitchFamily="34" charset="-34"/>
                      </a:endParaRPr>
                    </a:p>
                  </a:txBody>
                  <a:tcPr marL="5994" marR="5994" marT="5994" marB="0" anchor="ctr"/>
                </a:tc>
                <a:extLst>
                  <a:ext uri="{0D108BD9-81ED-4DB2-BD59-A6C34878D82A}">
                    <a16:rowId xmlns:a16="http://schemas.microsoft.com/office/drawing/2014/main" val="835210744"/>
                  </a:ext>
                </a:extLst>
              </a:tr>
              <a:tr h="955784">
                <a:tc>
                  <a:txBody>
                    <a:bodyPr/>
                    <a:lstStyle/>
                    <a:p>
                      <a:pPr algn="ctr"/>
                      <a:r>
                        <a:rPr lang="en-US" sz="1700" b="0" dirty="0"/>
                        <a:t>6.</a:t>
                      </a:r>
                      <a:endParaRPr lang="lo-LA" sz="1700" b="0" dirty="0"/>
                    </a:p>
                  </a:txBody>
                  <a:tcPr marL="86316" marR="86316" marT="43158" marB="43158"/>
                </a:tc>
                <a:tc>
                  <a:txBody>
                    <a:bodyPr/>
                    <a:lstStyle/>
                    <a:p>
                      <a:pPr algn="l" fontAlgn="t"/>
                      <a:r>
                        <a:rPr lang="en-US" sz="1500" b="0" i="0" u="none" strike="noStrike" dirty="0">
                          <a:solidFill>
                            <a:srgbClr val="000000"/>
                          </a:solidFill>
                          <a:effectLst/>
                          <a:latin typeface="Arial" panose="020B0604020202020204" pitchFamily="34" charset="0"/>
                          <a:cs typeface="DokChampa" panose="020B0604020202020204" pitchFamily="34" charset="-34"/>
                        </a:rPr>
                        <a:t>UPS for GeneXpert machine: local procurement including PSM costs </a:t>
                      </a:r>
                    </a:p>
                  </a:txBody>
                  <a:tcPr marL="5994" marR="5994" marT="5994" marB="0"/>
                </a:tc>
                <a:tc>
                  <a:txBody>
                    <a:bodyPr/>
                    <a:lstStyle/>
                    <a:p>
                      <a:pPr algn="ctr" fontAlgn="ctr"/>
                      <a:r>
                        <a:rPr lang="en-US" sz="1500" b="0" i="0" u="none" strike="noStrike" dirty="0">
                          <a:solidFill>
                            <a:srgbClr val="FF0000"/>
                          </a:solidFill>
                          <a:effectLst/>
                          <a:latin typeface="Phetsarath OT" panose="02000500000000020004" pitchFamily="2" charset="0"/>
                          <a:cs typeface="DokChampa" panose="020B0604020202020204" pitchFamily="34" charset="-34"/>
                        </a:rPr>
                        <a:t>NCLE</a:t>
                      </a:r>
                    </a:p>
                  </a:txBody>
                  <a:tcPr marL="5994" marR="5994" marT="5994" marB="0" anchor="ctr"/>
                </a:tc>
                <a:tc>
                  <a:txBody>
                    <a:bodyPr/>
                    <a:lstStyle/>
                    <a:p>
                      <a:pPr algn="ctr" fontAlgn="b"/>
                      <a:r>
                        <a:rPr lang="lo-LA" sz="1500" b="0" i="0" u="none" strike="noStrike" dirty="0">
                          <a:solidFill>
                            <a:srgbClr val="000000"/>
                          </a:solidFill>
                          <a:effectLst/>
                          <a:latin typeface="Arial" panose="020B0604020202020204" pitchFamily="34" charset="0"/>
                          <a:cs typeface="DokChampa" panose="020B0604020202020204" pitchFamily="34" charset="-34"/>
                        </a:rPr>
                        <a:t>13.140,00 </a:t>
                      </a:r>
                    </a:p>
                  </a:txBody>
                  <a:tcPr marL="5994" marR="5994" marT="5994" marB="0" anchor="ctr"/>
                </a:tc>
                <a:tc>
                  <a:txBody>
                    <a:bodyPr/>
                    <a:lstStyle/>
                    <a:p>
                      <a:pPr algn="l" fontAlgn="ctr"/>
                      <a:r>
                        <a:rPr lang="en-US" sz="16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Local</a:t>
                      </a:r>
                      <a:endParaRPr lang="en-US" sz="1600" b="0" i="0" u="none" strike="noStrike" dirty="0">
                        <a:solidFill>
                          <a:srgbClr val="FF0000"/>
                        </a:solidFill>
                        <a:effectLst/>
                        <a:latin typeface="DokChampa" panose="020B0604020202020204" pitchFamily="34" charset="-34"/>
                        <a:cs typeface="DokChampa" panose="020B0604020202020204" pitchFamily="34" charset="-34"/>
                      </a:endParaRPr>
                    </a:p>
                  </a:txBody>
                  <a:tcPr marL="5994" marR="5994" marT="5994" marB="0" anchor="ctr"/>
                </a:tc>
                <a:extLst>
                  <a:ext uri="{0D108BD9-81ED-4DB2-BD59-A6C34878D82A}">
                    <a16:rowId xmlns:a16="http://schemas.microsoft.com/office/drawing/2014/main" val="1477337344"/>
                  </a:ext>
                </a:extLst>
              </a:tr>
            </a:tbl>
          </a:graphicData>
        </a:graphic>
      </p:graphicFrame>
    </p:spTree>
    <p:extLst>
      <p:ext uri="{BB962C8B-B14F-4D97-AF65-F5344CB8AC3E}">
        <p14:creationId xmlns:p14="http://schemas.microsoft.com/office/powerpoint/2010/main" val="3035927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4D431-5410-44A0-882B-E5BAB686DF9D}"/>
              </a:ext>
            </a:extLst>
          </p:cNvPr>
          <p:cNvSpPr>
            <a:spLocks noGrp="1"/>
          </p:cNvSpPr>
          <p:nvPr>
            <p:ph type="title"/>
          </p:nvPr>
        </p:nvSpPr>
        <p:spPr>
          <a:xfrm>
            <a:off x="2259550" y="119285"/>
            <a:ext cx="8911687" cy="789393"/>
          </a:xfrm>
        </p:spPr>
        <p:txBody>
          <a:bodyPr/>
          <a:lstStyle/>
          <a:p>
            <a:r>
              <a:rPr lang="en-US" b="1" dirty="0"/>
              <a:t>Proposed Issues/Challenges</a:t>
            </a:r>
          </a:p>
        </p:txBody>
      </p:sp>
      <p:sp>
        <p:nvSpPr>
          <p:cNvPr id="3" name="Content Placeholder 2">
            <a:extLst>
              <a:ext uri="{FF2B5EF4-FFF2-40B4-BE49-F238E27FC236}">
                <a16:creationId xmlns:a16="http://schemas.microsoft.com/office/drawing/2014/main" id="{19A74255-77C4-4C49-BBE1-801065616F08}"/>
              </a:ext>
            </a:extLst>
          </p:cNvPr>
          <p:cNvSpPr>
            <a:spLocks noGrp="1"/>
          </p:cNvSpPr>
          <p:nvPr>
            <p:ph idx="1"/>
          </p:nvPr>
        </p:nvSpPr>
        <p:spPr>
          <a:xfrm>
            <a:off x="2259550" y="1524000"/>
            <a:ext cx="8911687" cy="4339597"/>
          </a:xfrm>
        </p:spPr>
        <p:txBody>
          <a:bodyPr>
            <a:normAutofit/>
          </a:bodyPr>
          <a:lstStyle/>
          <a:p>
            <a:pPr marL="514350" indent="-514350">
              <a:buAutoNum type="arabicPeriod"/>
            </a:pPr>
            <a:r>
              <a:rPr lang="en-US" sz="2800" b="1" dirty="0"/>
              <a:t>Not Reach the targets (DLI-J) </a:t>
            </a:r>
          </a:p>
          <a:p>
            <a:pPr marL="514350" indent="-514350">
              <a:buFont typeface="Wingdings 3" charset="2"/>
              <a:buAutoNum type="arabicPeriod"/>
            </a:pPr>
            <a:r>
              <a:rPr lang="en-US" sz="2800" b="1" dirty="0"/>
              <a:t>Some TB Drugs stock out</a:t>
            </a:r>
            <a:endParaRPr lang="en-US" sz="1800" dirty="0"/>
          </a:p>
          <a:p>
            <a:pPr lvl="1">
              <a:buFont typeface="Wingdings" panose="05000000000000000000" pitchFamily="2" charset="2"/>
              <a:buChar char="Ø"/>
            </a:pPr>
            <a:r>
              <a:rPr lang="en-US" sz="1800" dirty="0"/>
              <a:t>H 100 mg &amp; H 300 mg</a:t>
            </a:r>
          </a:p>
          <a:p>
            <a:pPr lvl="1">
              <a:buFont typeface="Wingdings" panose="05000000000000000000" pitchFamily="2" charset="2"/>
              <a:buChar char="Ø"/>
            </a:pPr>
            <a:r>
              <a:rPr lang="en-US" sz="1800" dirty="0"/>
              <a:t>RH for children</a:t>
            </a:r>
          </a:p>
          <a:p>
            <a:pPr lvl="1">
              <a:buFont typeface="Wingdings" panose="05000000000000000000" pitchFamily="2" charset="2"/>
              <a:buChar char="Ø"/>
            </a:pPr>
            <a:r>
              <a:rPr lang="en-US" sz="1800" dirty="0" err="1"/>
              <a:t>Amecacine</a:t>
            </a:r>
            <a:r>
              <a:rPr lang="en-US" sz="1800" dirty="0"/>
              <a:t> 500 mg</a:t>
            </a:r>
          </a:p>
          <a:p>
            <a:pPr marL="457200" lvl="1" indent="0">
              <a:buNone/>
            </a:pPr>
            <a:endParaRPr lang="en-US" sz="1800" dirty="0"/>
          </a:p>
          <a:p>
            <a:pPr marL="0" lvl="1" indent="0">
              <a:buNone/>
            </a:pPr>
            <a:r>
              <a:rPr lang="en-US" sz="2800" b="1" dirty="0"/>
              <a:t>3. Procurement Process delay (C19 RM2 Budget)</a:t>
            </a:r>
          </a:p>
          <a:p>
            <a:pPr marL="0" lvl="1" indent="0">
              <a:buNone/>
            </a:pPr>
            <a:endParaRPr lang="en-US" sz="2800" b="1" dirty="0"/>
          </a:p>
          <a:p>
            <a:pPr marL="0" lvl="1" indent="0">
              <a:buNone/>
            </a:pPr>
            <a:endParaRPr lang="en-US" sz="2800" b="1" dirty="0"/>
          </a:p>
        </p:txBody>
      </p:sp>
    </p:spTree>
    <p:extLst>
      <p:ext uri="{BB962C8B-B14F-4D97-AF65-F5344CB8AC3E}">
        <p14:creationId xmlns:p14="http://schemas.microsoft.com/office/powerpoint/2010/main" val="3956623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BC3E4-3005-4024-A05A-DDF776BB9883}"/>
              </a:ext>
            </a:extLst>
          </p:cNvPr>
          <p:cNvSpPr>
            <a:spLocks noGrp="1"/>
          </p:cNvSpPr>
          <p:nvPr>
            <p:ph type="title"/>
          </p:nvPr>
        </p:nvSpPr>
        <p:spPr>
          <a:xfrm>
            <a:off x="1640155" y="0"/>
            <a:ext cx="10164851" cy="643569"/>
          </a:xfrm>
        </p:spPr>
        <p:txBody>
          <a:bodyPr>
            <a:normAutofit/>
          </a:bodyPr>
          <a:lstStyle/>
          <a:p>
            <a:r>
              <a:rPr lang="en-US" b="1" dirty="0"/>
              <a:t>Action Plans for the challenges 1</a:t>
            </a:r>
          </a:p>
        </p:txBody>
      </p:sp>
      <p:graphicFrame>
        <p:nvGraphicFramePr>
          <p:cNvPr id="5" name="Table 5">
            <a:extLst>
              <a:ext uri="{FF2B5EF4-FFF2-40B4-BE49-F238E27FC236}">
                <a16:creationId xmlns:a16="http://schemas.microsoft.com/office/drawing/2014/main" id="{36D9BF9D-A207-464C-B0D9-6C68CD899D6E}"/>
              </a:ext>
            </a:extLst>
          </p:cNvPr>
          <p:cNvGraphicFramePr>
            <a:graphicFrameLocks noGrp="1"/>
          </p:cNvGraphicFramePr>
          <p:nvPr>
            <p:ph idx="1"/>
            <p:extLst>
              <p:ext uri="{D42A27DB-BD31-4B8C-83A1-F6EECF244321}">
                <p14:modId xmlns:p14="http://schemas.microsoft.com/office/powerpoint/2010/main" val="4242148520"/>
              </p:ext>
            </p:extLst>
          </p:nvPr>
        </p:nvGraphicFramePr>
        <p:xfrm>
          <a:off x="1640154" y="784625"/>
          <a:ext cx="10164851" cy="6309681"/>
        </p:xfrm>
        <a:graphic>
          <a:graphicData uri="http://schemas.openxmlformats.org/drawingml/2006/table">
            <a:tbl>
              <a:tblPr firstRow="1" bandRow="1">
                <a:tableStyleId>{5C22544A-7EE6-4342-B048-85BDC9FD1C3A}</a:tableStyleId>
              </a:tblPr>
              <a:tblGrid>
                <a:gridCol w="4625593">
                  <a:extLst>
                    <a:ext uri="{9D8B030D-6E8A-4147-A177-3AD203B41FA5}">
                      <a16:colId xmlns:a16="http://schemas.microsoft.com/office/drawing/2014/main" val="301958850"/>
                    </a:ext>
                  </a:extLst>
                </a:gridCol>
                <a:gridCol w="5539258">
                  <a:extLst>
                    <a:ext uri="{9D8B030D-6E8A-4147-A177-3AD203B41FA5}">
                      <a16:colId xmlns:a16="http://schemas.microsoft.com/office/drawing/2014/main" val="2976804683"/>
                    </a:ext>
                  </a:extLst>
                </a:gridCol>
              </a:tblGrid>
              <a:tr h="417731">
                <a:tc>
                  <a:txBody>
                    <a:bodyPr/>
                    <a:lstStyle/>
                    <a:p>
                      <a:pPr algn="ctr"/>
                      <a:r>
                        <a:rPr lang="en-US" dirty="0"/>
                        <a:t>Issues</a:t>
                      </a:r>
                    </a:p>
                  </a:txBody>
                  <a:tcPr/>
                </a:tc>
                <a:tc>
                  <a:txBody>
                    <a:bodyPr/>
                    <a:lstStyle/>
                    <a:p>
                      <a:pPr algn="ctr"/>
                      <a:r>
                        <a:rPr lang="en-US" dirty="0"/>
                        <a:t>Actions Taken</a:t>
                      </a:r>
                    </a:p>
                  </a:txBody>
                  <a:tcPr/>
                </a:tc>
                <a:extLst>
                  <a:ext uri="{0D108BD9-81ED-4DB2-BD59-A6C34878D82A}">
                    <a16:rowId xmlns:a16="http://schemas.microsoft.com/office/drawing/2014/main" val="4071904761"/>
                  </a:ext>
                </a:extLst>
              </a:tr>
              <a:tr h="5891950">
                <a:tc>
                  <a:txBody>
                    <a:bodyPr/>
                    <a:lstStyle/>
                    <a:p>
                      <a:pPr marL="285750" lvl="0" indent="-285750">
                        <a:buFont typeface="Wingdings" panose="05000000000000000000" pitchFamily="2" charset="2"/>
                        <a:buChar char="Ø"/>
                      </a:pPr>
                      <a:r>
                        <a:rPr lang="en-US" sz="1800" kern="1200" dirty="0">
                          <a:solidFill>
                            <a:schemeClr val="dk1"/>
                          </a:solidFill>
                          <a:effectLst/>
                          <a:latin typeface="+mn-lt"/>
                          <a:ea typeface="+mn-ea"/>
                          <a:cs typeface="+mn-cs"/>
                        </a:rPr>
                        <a:t>Drop in TB notification:</a:t>
                      </a:r>
                    </a:p>
                    <a:p>
                      <a:pPr lvl="0"/>
                      <a:endParaRPr lang="en-US" sz="1800" kern="1200" dirty="0">
                        <a:solidFill>
                          <a:schemeClr val="dk1"/>
                        </a:solidFill>
                        <a:effectLst/>
                        <a:latin typeface="+mn-lt"/>
                        <a:ea typeface="+mn-ea"/>
                        <a:cs typeface="+mn-cs"/>
                      </a:endParaRPr>
                    </a:p>
                    <a:p>
                      <a:pPr marL="285750" lvl="0" indent="-285750">
                        <a:buFont typeface="Wingdings" panose="05000000000000000000" pitchFamily="2" charset="2"/>
                        <a:buChar char="§"/>
                      </a:pPr>
                      <a:r>
                        <a:rPr lang="en-US" sz="1800" kern="1200" dirty="0">
                          <a:solidFill>
                            <a:schemeClr val="dk1"/>
                          </a:solidFill>
                          <a:effectLst/>
                          <a:latin typeface="+mn-lt"/>
                          <a:ea typeface="+mn-ea"/>
                          <a:cs typeface="+mn-cs"/>
                        </a:rPr>
                        <a:t>Fund Transfer procedure was delay to implementing sites, included provincial and district level</a:t>
                      </a:r>
                    </a:p>
                    <a:p>
                      <a:pPr marL="285750" lvl="0" indent="-285750">
                        <a:buFont typeface="Wingdings" panose="05000000000000000000" pitchFamily="2" charset="2"/>
                        <a:buChar char="§"/>
                      </a:pPr>
                      <a:r>
                        <a:rPr lang="en-US" sz="1800" kern="1200" dirty="0">
                          <a:solidFill>
                            <a:schemeClr val="dk1"/>
                          </a:solidFill>
                          <a:effectLst/>
                          <a:latin typeface="+mn-lt"/>
                          <a:ea typeface="+mn-ea"/>
                          <a:cs typeface="+mn-cs"/>
                        </a:rPr>
                        <a:t>Many activities were not implemented, including active case-finding</a:t>
                      </a:r>
                    </a:p>
                    <a:p>
                      <a:pPr marL="285750" lvl="0" indent="-285750">
                        <a:buFont typeface="Wingdings" panose="05000000000000000000" pitchFamily="2" charset="2"/>
                        <a:buChar char="§"/>
                      </a:pPr>
                      <a:r>
                        <a:rPr lang="en-US" sz="1800" kern="1200" dirty="0">
                          <a:solidFill>
                            <a:schemeClr val="dk1"/>
                          </a:solidFill>
                          <a:effectLst/>
                          <a:latin typeface="+mn-lt"/>
                          <a:ea typeface="+mn-ea"/>
                          <a:cs typeface="+mn-cs"/>
                        </a:rPr>
                        <a:t>Less specimens from district to </a:t>
                      </a:r>
                      <a:r>
                        <a:rPr lang="en-US" sz="1800" kern="1200" dirty="0" err="1">
                          <a:solidFill>
                            <a:schemeClr val="dk1"/>
                          </a:solidFill>
                          <a:effectLst/>
                          <a:latin typeface="+mn-lt"/>
                          <a:ea typeface="+mn-ea"/>
                          <a:cs typeface="+mn-cs"/>
                        </a:rPr>
                        <a:t>Xpert</a:t>
                      </a:r>
                      <a:r>
                        <a:rPr lang="en-US" sz="1800" kern="1200" dirty="0">
                          <a:solidFill>
                            <a:schemeClr val="dk1"/>
                          </a:solidFill>
                          <a:effectLst/>
                          <a:latin typeface="+mn-lt"/>
                          <a:ea typeface="+mn-ea"/>
                          <a:cs typeface="+mn-cs"/>
                        </a:rPr>
                        <a:t> sites at provincial hospitals</a:t>
                      </a:r>
                    </a:p>
                    <a:p>
                      <a:pPr marL="285750" lvl="0" indent="-285750">
                        <a:buFont typeface="Wingdings" panose="05000000000000000000" pitchFamily="2" charset="2"/>
                        <a:buChar char="§"/>
                      </a:pPr>
                      <a:r>
                        <a:rPr lang="en-US" sz="1800" kern="1200" dirty="0">
                          <a:solidFill>
                            <a:schemeClr val="dk1"/>
                          </a:solidFill>
                          <a:effectLst/>
                          <a:latin typeface="+mn-lt"/>
                          <a:ea typeface="+mn-ea"/>
                          <a:cs typeface="+mn-cs"/>
                        </a:rPr>
                        <a:t>Limited access of the patient to health facilities due to lockdown condition, patient could not freely move from home to health facilities</a:t>
                      </a:r>
                    </a:p>
                    <a:p>
                      <a:pPr marL="285750" indent="-285750">
                        <a:buFont typeface="Wingdings" panose="05000000000000000000" pitchFamily="2" charset="2"/>
                        <a:buChar char="§"/>
                      </a:pPr>
                      <a:r>
                        <a:rPr lang="en-US" sz="1800" kern="1200" dirty="0">
                          <a:solidFill>
                            <a:schemeClr val="dk1"/>
                          </a:solidFill>
                          <a:effectLst/>
                          <a:latin typeface="+mn-lt"/>
                          <a:ea typeface="+mn-ea"/>
                          <a:cs typeface="+mn-cs"/>
                        </a:rPr>
                        <a:t>Low coverage of X-ray machines especially at district level (20%) </a:t>
                      </a:r>
                      <a:endParaRPr lang="en-US" dirty="0"/>
                    </a:p>
                  </a:txBody>
                  <a:tcPr/>
                </a:tc>
                <a:tc>
                  <a:txBody>
                    <a:bodyPr/>
                    <a:lstStyle/>
                    <a:p>
                      <a:pPr marL="0" marR="0">
                        <a:lnSpc>
                          <a:spcPct val="107000"/>
                        </a:lnSpc>
                        <a:spcBef>
                          <a:spcPts val="0"/>
                        </a:spcBef>
                        <a:spcAft>
                          <a:spcPts val="0"/>
                        </a:spcAft>
                      </a:pPr>
                      <a:r>
                        <a:rPr lang="en-US" sz="11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rPr>
                        <a:t> </a:t>
                      </a:r>
                      <a:endParaRPr lang="en-US" sz="11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Conducting quarterly video meeting with each province to follow-up funding flow from province to districts and implementation and reporting of activities</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rPr>
                        <a:t>CDC and implementing sites as provincial and district TB units re-adjust priority plan to mitigate impact by following the COVID-19 task force guidance such as wearing mask, avoiding crowding, social distancing</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rPr>
                        <a:t>Reviewing plan of ACF and Supervision by restarting ACF at all levels</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rPr>
                        <a:t>Combining training on IPC and EBS with TB identification and referral at all levels. In order to build the capacity in term of health education to improve the quality of services</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rPr>
                        <a:t>Integrated with other programs via specific task force at implementing sites</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p>
                      <a:pPr marL="342900" marR="0" lvl="0" indent="-342900" algn="just">
                        <a:lnSpc>
                          <a:spcPct val="107000"/>
                        </a:lnSpc>
                        <a:spcBef>
                          <a:spcPts val="0"/>
                        </a:spcBef>
                        <a:spcAft>
                          <a:spcPts val="0"/>
                        </a:spcAft>
                        <a:buFont typeface="Calibri" panose="020F0502020204030204" pitchFamily="34" charset="0"/>
                        <a:buChar char="-"/>
                      </a:pPr>
                      <a:r>
                        <a:rPr lang="en-US"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On site supervision visit provinces and districts where there is no outbreak.</a:t>
                      </a:r>
                      <a:endParaRPr lang="en-US" sz="1800" dirty="0">
                        <a:effectLst/>
                        <a:latin typeface="Calibri" panose="020F050202020403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4060591738"/>
                  </a:ext>
                </a:extLst>
              </a:tr>
            </a:tbl>
          </a:graphicData>
        </a:graphic>
      </p:graphicFrame>
    </p:spTree>
    <p:extLst>
      <p:ext uri="{BB962C8B-B14F-4D97-AF65-F5344CB8AC3E}">
        <p14:creationId xmlns:p14="http://schemas.microsoft.com/office/powerpoint/2010/main" val="1852207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FF3359E-B566-4A9D-9500-50AEA9513ABB}"/>
              </a:ext>
            </a:extLst>
          </p:cNvPr>
          <p:cNvSpPr>
            <a:spLocks noGrp="1"/>
          </p:cNvSpPr>
          <p:nvPr>
            <p:ph type="body" sz="half" idx="2"/>
          </p:nvPr>
        </p:nvSpPr>
        <p:spPr>
          <a:xfrm>
            <a:off x="628507" y="1659848"/>
            <a:ext cx="6211205" cy="5198152"/>
          </a:xfrm>
        </p:spPr>
        <p:txBody>
          <a:bodyPr anchor="ctr">
            <a:noAutofit/>
          </a:bodyPr>
          <a:lstStyle/>
          <a:p>
            <a:pPr algn="ctr"/>
            <a:r>
              <a:rPr lang="lo-LA" sz="8000" b="1" dirty="0">
                <a:latin typeface="Phetsarath OT" panose="02000500000000000000" pitchFamily="2" charset="0"/>
                <a:cs typeface="Phetsarath OT" panose="02000500000000000000" pitchFamily="2" charset="0"/>
              </a:rPr>
              <a:t>ຂອບໃຈ</a:t>
            </a:r>
          </a:p>
          <a:p>
            <a:pPr algn="ctr"/>
            <a:r>
              <a:rPr lang="en-US" sz="8000" b="1" dirty="0">
                <a:latin typeface="Phetsarath OT" panose="02000500000000000000" pitchFamily="2" charset="0"/>
                <a:cs typeface="Phetsarath OT" panose="02000500000000000000" pitchFamily="2" charset="0"/>
              </a:rPr>
              <a:t>Thank you</a:t>
            </a:r>
          </a:p>
        </p:txBody>
      </p:sp>
      <p:pic>
        <p:nvPicPr>
          <p:cNvPr id="5" name="Picture 4">
            <a:extLst>
              <a:ext uri="{FF2B5EF4-FFF2-40B4-BE49-F238E27FC236}">
                <a16:creationId xmlns:a16="http://schemas.microsoft.com/office/drawing/2014/main" id="{5DA24213-7164-4CE8-816E-FDFCA04DD6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0" y="1659848"/>
            <a:ext cx="5352288" cy="519815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9425" y="348524"/>
            <a:ext cx="1146304" cy="114869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13264" y="348524"/>
            <a:ext cx="1257830" cy="1257830"/>
          </a:xfrm>
          <a:prstGeom prst="rect">
            <a:avLst/>
          </a:prstGeom>
        </p:spPr>
      </p:pic>
    </p:spTree>
    <p:extLst>
      <p:ext uri="{BB962C8B-B14F-4D97-AF65-F5344CB8AC3E}">
        <p14:creationId xmlns:p14="http://schemas.microsoft.com/office/powerpoint/2010/main" val="3778592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DFD718-7A0A-4C59-91C2-F69304099618}"/>
              </a:ext>
            </a:extLst>
          </p:cNvPr>
          <p:cNvSpPr>
            <a:spLocks noGrp="1"/>
          </p:cNvSpPr>
          <p:nvPr>
            <p:ph type="title"/>
          </p:nvPr>
        </p:nvSpPr>
        <p:spPr>
          <a:xfrm>
            <a:off x="2592388" y="623888"/>
            <a:ext cx="8912225" cy="1281112"/>
          </a:xfrm>
        </p:spPr>
        <p:txBody>
          <a:bodyPr/>
          <a:lstStyle/>
          <a:p>
            <a:r>
              <a:rPr lang="en-US" b="1" dirty="0"/>
              <a:t>The DLI-J Achievement</a:t>
            </a:r>
          </a:p>
        </p:txBody>
      </p:sp>
      <p:graphicFrame>
        <p:nvGraphicFramePr>
          <p:cNvPr id="8" name="Chart 7">
            <a:extLst>
              <a:ext uri="{FF2B5EF4-FFF2-40B4-BE49-F238E27FC236}">
                <a16:creationId xmlns:a16="http://schemas.microsoft.com/office/drawing/2014/main" id="{D1A4429A-B746-4B28-B904-C22D4D2EAEB4}"/>
              </a:ext>
            </a:extLst>
          </p:cNvPr>
          <p:cNvGraphicFramePr/>
          <p:nvPr>
            <p:extLst>
              <p:ext uri="{D42A27DB-BD31-4B8C-83A1-F6EECF244321}">
                <p14:modId xmlns:p14="http://schemas.microsoft.com/office/powerpoint/2010/main" val="4242335866"/>
              </p:ext>
            </p:extLst>
          </p:nvPr>
        </p:nvGraphicFramePr>
        <p:xfrm>
          <a:off x="1955800" y="1264444"/>
          <a:ext cx="8128000" cy="5593556"/>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709ED235-E28C-4819-AAE8-26DF045393E6}"/>
              </a:ext>
            </a:extLst>
          </p:cNvPr>
          <p:cNvSpPr txBox="1"/>
          <p:nvPr/>
        </p:nvSpPr>
        <p:spPr>
          <a:xfrm flipH="1">
            <a:off x="8380094" y="2176224"/>
            <a:ext cx="2649856" cy="369332"/>
          </a:xfrm>
          <a:prstGeom prst="rect">
            <a:avLst/>
          </a:prstGeom>
          <a:noFill/>
        </p:spPr>
        <p:txBody>
          <a:bodyPr wrap="square" rtlCol="0">
            <a:spAutoFit/>
          </a:bodyPr>
          <a:lstStyle/>
          <a:p>
            <a:r>
              <a:rPr lang="en-US" b="1" dirty="0">
                <a:highlight>
                  <a:srgbClr val="FFFF00"/>
                </a:highlight>
              </a:rPr>
              <a:t>From now to May 31</a:t>
            </a:r>
          </a:p>
        </p:txBody>
      </p:sp>
      <p:sp>
        <p:nvSpPr>
          <p:cNvPr id="12" name="Arrow: Right 11">
            <a:extLst>
              <a:ext uri="{FF2B5EF4-FFF2-40B4-BE49-F238E27FC236}">
                <a16:creationId xmlns:a16="http://schemas.microsoft.com/office/drawing/2014/main" id="{7FFC55D3-7485-4A4B-B35B-25BE9B31C503}"/>
              </a:ext>
            </a:extLst>
          </p:cNvPr>
          <p:cNvSpPr/>
          <p:nvPr/>
        </p:nvSpPr>
        <p:spPr>
          <a:xfrm>
            <a:off x="8486775" y="2632114"/>
            <a:ext cx="2200275"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2307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5EB0A-9679-4354-9655-3B89FEA42B78}"/>
              </a:ext>
            </a:extLst>
          </p:cNvPr>
          <p:cNvSpPr>
            <a:spLocks noGrp="1"/>
          </p:cNvSpPr>
          <p:nvPr>
            <p:ph type="title"/>
          </p:nvPr>
        </p:nvSpPr>
        <p:spPr>
          <a:xfrm>
            <a:off x="1640156" y="71660"/>
            <a:ext cx="8911687" cy="1280890"/>
          </a:xfrm>
        </p:spPr>
        <p:txBody>
          <a:bodyPr/>
          <a:lstStyle/>
          <a:p>
            <a:r>
              <a:rPr lang="en-US" b="1" dirty="0"/>
              <a:t>The DLI-J Achievement</a:t>
            </a:r>
          </a:p>
        </p:txBody>
      </p:sp>
      <p:pic>
        <p:nvPicPr>
          <p:cNvPr id="5" name="Content Placeholder 4">
            <a:extLst>
              <a:ext uri="{FF2B5EF4-FFF2-40B4-BE49-F238E27FC236}">
                <a16:creationId xmlns:a16="http://schemas.microsoft.com/office/drawing/2014/main" id="{655B2DEF-00A4-49FC-844E-27FE16DB9A95}"/>
              </a:ext>
            </a:extLst>
          </p:cNvPr>
          <p:cNvPicPr>
            <a:picLocks noGrp="1" noChangeAspect="1"/>
          </p:cNvPicPr>
          <p:nvPr>
            <p:ph idx="1"/>
          </p:nvPr>
        </p:nvPicPr>
        <p:blipFill>
          <a:blip r:embed="rId2"/>
          <a:stretch>
            <a:fillRect/>
          </a:stretch>
        </p:blipFill>
        <p:spPr>
          <a:xfrm>
            <a:off x="1174032" y="1419225"/>
            <a:ext cx="10330581" cy="4943475"/>
          </a:xfrm>
        </p:spPr>
      </p:pic>
    </p:spTree>
    <p:extLst>
      <p:ext uri="{BB962C8B-B14F-4D97-AF65-F5344CB8AC3E}">
        <p14:creationId xmlns:p14="http://schemas.microsoft.com/office/powerpoint/2010/main" val="128097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3D742B8-B0E4-4205-8892-9A55018C7D0A}"/>
              </a:ext>
            </a:extLst>
          </p:cNvPr>
          <p:cNvGraphicFramePr>
            <a:graphicFrameLocks noGrp="1"/>
          </p:cNvGraphicFramePr>
          <p:nvPr>
            <p:extLst>
              <p:ext uri="{D42A27DB-BD31-4B8C-83A1-F6EECF244321}">
                <p14:modId xmlns:p14="http://schemas.microsoft.com/office/powerpoint/2010/main" val="2818841313"/>
              </p:ext>
            </p:extLst>
          </p:nvPr>
        </p:nvGraphicFramePr>
        <p:xfrm>
          <a:off x="2194561" y="579120"/>
          <a:ext cx="8473439" cy="6325507"/>
        </p:xfrm>
        <a:graphic>
          <a:graphicData uri="http://schemas.openxmlformats.org/drawingml/2006/table">
            <a:tbl>
              <a:tblPr firstRow="1" bandRow="1">
                <a:tableStyleId>{5C22544A-7EE6-4342-B048-85BDC9FD1C3A}</a:tableStyleId>
              </a:tblPr>
              <a:tblGrid>
                <a:gridCol w="2768717">
                  <a:extLst>
                    <a:ext uri="{9D8B030D-6E8A-4147-A177-3AD203B41FA5}">
                      <a16:colId xmlns:a16="http://schemas.microsoft.com/office/drawing/2014/main" val="491967430"/>
                    </a:ext>
                  </a:extLst>
                </a:gridCol>
                <a:gridCol w="1134366">
                  <a:extLst>
                    <a:ext uri="{9D8B030D-6E8A-4147-A177-3AD203B41FA5}">
                      <a16:colId xmlns:a16="http://schemas.microsoft.com/office/drawing/2014/main" val="4248441173"/>
                    </a:ext>
                  </a:extLst>
                </a:gridCol>
                <a:gridCol w="1134366">
                  <a:extLst>
                    <a:ext uri="{9D8B030D-6E8A-4147-A177-3AD203B41FA5}">
                      <a16:colId xmlns:a16="http://schemas.microsoft.com/office/drawing/2014/main" val="422854936"/>
                    </a:ext>
                  </a:extLst>
                </a:gridCol>
                <a:gridCol w="1134366">
                  <a:extLst>
                    <a:ext uri="{9D8B030D-6E8A-4147-A177-3AD203B41FA5}">
                      <a16:colId xmlns:a16="http://schemas.microsoft.com/office/drawing/2014/main" val="2996899588"/>
                    </a:ext>
                  </a:extLst>
                </a:gridCol>
                <a:gridCol w="1134366">
                  <a:extLst>
                    <a:ext uri="{9D8B030D-6E8A-4147-A177-3AD203B41FA5}">
                      <a16:colId xmlns:a16="http://schemas.microsoft.com/office/drawing/2014/main" val="828724337"/>
                    </a:ext>
                  </a:extLst>
                </a:gridCol>
                <a:gridCol w="1167258">
                  <a:extLst>
                    <a:ext uri="{9D8B030D-6E8A-4147-A177-3AD203B41FA5}">
                      <a16:colId xmlns:a16="http://schemas.microsoft.com/office/drawing/2014/main" val="1803554659"/>
                    </a:ext>
                  </a:extLst>
                </a:gridCol>
              </a:tblGrid>
              <a:tr h="638330">
                <a:tc>
                  <a:txBody>
                    <a:bodyPr/>
                    <a:lstStyle/>
                    <a:p>
                      <a:pPr algn="ctr"/>
                      <a:r>
                        <a:rPr lang="en-US" sz="1900" b="1" dirty="0"/>
                        <a:t>Budget by Module -  Intervention</a:t>
                      </a:r>
                      <a:endParaRPr lang="lo-LA" sz="1900" b="1" dirty="0"/>
                    </a:p>
                  </a:txBody>
                  <a:tcPr marL="64305" marR="64305" marT="32153" marB="32153"/>
                </a:tc>
                <a:tc>
                  <a:txBody>
                    <a:bodyPr/>
                    <a:lstStyle/>
                    <a:p>
                      <a:pPr algn="ctr"/>
                      <a:r>
                        <a:rPr lang="en-US" sz="1900" b="1" dirty="0"/>
                        <a:t>Year 1</a:t>
                      </a:r>
                      <a:endParaRPr lang="lo-LA" sz="1900" b="1" dirty="0"/>
                    </a:p>
                  </a:txBody>
                  <a:tcPr marL="64305" marR="64305" marT="32153" marB="32153"/>
                </a:tc>
                <a:tc>
                  <a:txBody>
                    <a:bodyPr/>
                    <a:lstStyle/>
                    <a:p>
                      <a:pPr algn="ctr"/>
                      <a:r>
                        <a:rPr lang="en-US" sz="1900" b="1" dirty="0"/>
                        <a:t>Year 2</a:t>
                      </a:r>
                    </a:p>
                  </a:txBody>
                  <a:tcPr marL="64305" marR="64305" marT="32153" marB="32153"/>
                </a:tc>
                <a:tc>
                  <a:txBody>
                    <a:bodyPr/>
                    <a:lstStyle/>
                    <a:p>
                      <a:pPr algn="ctr"/>
                      <a:r>
                        <a:rPr lang="en-US" sz="1900" b="1" dirty="0"/>
                        <a:t>Year 3</a:t>
                      </a:r>
                      <a:endParaRPr lang="lo-LA" sz="1900" b="1" dirty="0"/>
                    </a:p>
                  </a:txBody>
                  <a:tcPr marL="64305" marR="64305" marT="32153" marB="32153"/>
                </a:tc>
                <a:tc>
                  <a:txBody>
                    <a:bodyPr/>
                    <a:lstStyle/>
                    <a:p>
                      <a:pPr algn="ctr"/>
                      <a:r>
                        <a:rPr lang="en-US" sz="1900" b="1" dirty="0"/>
                        <a:t>Total Budget</a:t>
                      </a:r>
                      <a:endParaRPr lang="lo-LA" sz="1900" b="1" dirty="0"/>
                    </a:p>
                  </a:txBody>
                  <a:tcPr marL="64305" marR="64305" marT="32153" marB="32153"/>
                </a:tc>
                <a:tc>
                  <a:txBody>
                    <a:bodyPr/>
                    <a:lstStyle/>
                    <a:p>
                      <a:pPr algn="ctr"/>
                      <a:r>
                        <a:rPr lang="en-US" sz="1900" b="1" dirty="0"/>
                        <a:t>%</a:t>
                      </a:r>
                      <a:endParaRPr lang="lo-LA" sz="1900" b="1" dirty="0"/>
                    </a:p>
                  </a:txBody>
                  <a:tcPr marL="64305" marR="64305" marT="32153" marB="32153"/>
                </a:tc>
                <a:extLst>
                  <a:ext uri="{0D108BD9-81ED-4DB2-BD59-A6C34878D82A}">
                    <a16:rowId xmlns:a16="http://schemas.microsoft.com/office/drawing/2014/main" val="2861060929"/>
                  </a:ext>
                </a:extLst>
              </a:tr>
              <a:tr h="8618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900" dirty="0">
                          <a:latin typeface="+mn-lt"/>
                        </a:rPr>
                        <a:t>COVID 19-</a:t>
                      </a:r>
                    </a:p>
                    <a:p>
                      <a:pPr marL="0" marR="0" lvl="0" indent="0" algn="l" defTabSz="914400" rtl="0" eaLnBrk="1" fontAlgn="t" latinLnBrk="0" hangingPunct="1">
                        <a:lnSpc>
                          <a:spcPct val="100000"/>
                        </a:lnSpc>
                        <a:spcBef>
                          <a:spcPts val="0"/>
                        </a:spcBef>
                        <a:spcAft>
                          <a:spcPts val="0"/>
                        </a:spcAft>
                        <a:buClrTx/>
                        <a:buSzTx/>
                        <a:buFontTx/>
                        <a:buNone/>
                        <a:tabLst/>
                        <a:defRPr/>
                      </a:pPr>
                      <a:r>
                        <a:rPr lang="en-US" sz="1900" dirty="0">
                          <a:latin typeface="+mn-lt"/>
                        </a:rPr>
                        <a:t>COVID Diagnostics and testing</a:t>
                      </a:r>
                      <a:endParaRPr lang="lo-LA" sz="1900" dirty="0">
                        <a:latin typeface="+mn-lt"/>
                      </a:endParaRPr>
                    </a:p>
                  </a:txBody>
                  <a:tcPr marL="0" marR="0" marT="0" marB="0"/>
                </a:tc>
                <a:tc>
                  <a:txBody>
                    <a:bodyPr/>
                    <a:lstStyle/>
                    <a:p>
                      <a:pPr algn="ctr" fontAlgn="b"/>
                      <a:r>
                        <a:rPr lang="en-US" sz="1900" b="0" i="0" u="none" strike="noStrike" dirty="0">
                          <a:solidFill>
                            <a:srgbClr val="000000"/>
                          </a:solidFill>
                          <a:effectLst/>
                          <a:latin typeface="Calibri" panose="020F0502020204030204" pitchFamily="34" charset="0"/>
                          <a:cs typeface="+mn-cs"/>
                        </a:rPr>
                        <a:t>95.277</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123.856</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106.856</a:t>
                      </a: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mn-cs"/>
                        </a:rPr>
                        <a:t>325.989</a:t>
                      </a:r>
                      <a:endParaRPr lang="lo-LA" sz="1900" b="1"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mn-cs"/>
                        </a:rPr>
                        <a:t>23,33%</a:t>
                      </a:r>
                      <a:endParaRPr lang="lo-LA" sz="1900" b="1" i="0" u="none" strike="noStrike" dirty="0">
                        <a:solidFill>
                          <a:srgbClr val="000000"/>
                        </a:solidFill>
                        <a:effectLst/>
                        <a:latin typeface="Calibri" panose="020F0502020204030204" pitchFamily="34" charset="0"/>
                        <a:cs typeface="+mn-cs"/>
                      </a:endParaRPr>
                    </a:p>
                  </a:txBody>
                  <a:tcPr marL="0" marR="0" marT="0" marB="0" anchor="ctr"/>
                </a:tc>
                <a:extLst>
                  <a:ext uri="{0D108BD9-81ED-4DB2-BD59-A6C34878D82A}">
                    <a16:rowId xmlns:a16="http://schemas.microsoft.com/office/drawing/2014/main" val="351986680"/>
                  </a:ext>
                </a:extLst>
              </a:tr>
              <a:tr h="1212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i="0" u="none" strike="noStrike" dirty="0">
                          <a:solidFill>
                            <a:srgbClr val="000000"/>
                          </a:solidFill>
                          <a:effectLst/>
                          <a:latin typeface="+mn-lt"/>
                          <a:cs typeface="DokChampa" panose="020B0604020202020204" pitchFamily="34" charset="-34"/>
                        </a:rPr>
                        <a:t>COVID19-Case management, clinical </a:t>
                      </a:r>
                      <a:r>
                        <a:rPr lang="en-US" sz="1900" kern="1200" dirty="0">
                          <a:solidFill>
                            <a:schemeClr val="dk1"/>
                          </a:solidFill>
                          <a:latin typeface="+mn-lt"/>
                          <a:ea typeface="+mn-ea"/>
                          <a:cs typeface="+mn-cs"/>
                        </a:rPr>
                        <a:t>operations</a:t>
                      </a:r>
                      <a:r>
                        <a:rPr lang="en-US" sz="1900" b="0" i="0" u="none" strike="noStrike" dirty="0">
                          <a:solidFill>
                            <a:srgbClr val="000000"/>
                          </a:solidFill>
                          <a:effectLst/>
                          <a:latin typeface="+mn-lt"/>
                          <a:cs typeface="DokChampa" panose="020B0604020202020204" pitchFamily="34" charset="-34"/>
                        </a:rPr>
                        <a:t> and therapeutics</a:t>
                      </a:r>
                    </a:p>
                  </a:txBody>
                  <a:tcPr marL="64305" marR="64305" marT="32153" marB="32153"/>
                </a:tc>
                <a:tc>
                  <a:txBody>
                    <a:bodyPr/>
                    <a:lstStyle/>
                    <a:p>
                      <a:pPr algn="ctr" fontAlgn="b"/>
                      <a:r>
                        <a:rPr lang="en-US" sz="1900" b="0" i="0" u="none" strike="noStrike" dirty="0">
                          <a:solidFill>
                            <a:srgbClr val="000000"/>
                          </a:solidFill>
                          <a:effectLst/>
                          <a:latin typeface="Calibri" panose="020F0502020204030204" pitchFamily="34" charset="0"/>
                          <a:cs typeface="+mn-cs"/>
                        </a:rPr>
                        <a:t>290.300</a:t>
                      </a:r>
                      <a:endParaRPr lang="lo-LA" sz="1900" b="0" i="0" u="none" strike="noStrike" dirty="0">
                        <a:solidFill>
                          <a:srgbClr val="000000"/>
                        </a:solidFill>
                        <a:effectLst/>
                        <a:latin typeface="Calibri" panose="020F0502020204030204" pitchFamily="34" charset="0"/>
                        <a:cs typeface="+mn-cs"/>
                      </a:endParaRP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00</a:t>
                      </a:r>
                      <a:endParaRPr lang="lo-LA" sz="1900" b="0" i="0" u="none" strike="noStrike" dirty="0">
                        <a:solidFill>
                          <a:srgbClr val="000000"/>
                        </a:solidFill>
                        <a:effectLst/>
                        <a:latin typeface="Calibri" panose="020F0502020204030204" pitchFamily="34" charset="0"/>
                        <a:cs typeface="+mn-cs"/>
                      </a:endParaRP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00</a:t>
                      </a:r>
                      <a:endParaRPr lang="lo-LA" sz="1900" b="0" i="0" u="none" strike="noStrike" dirty="0">
                        <a:solidFill>
                          <a:srgbClr val="000000"/>
                        </a:solidFill>
                        <a:effectLst/>
                        <a:latin typeface="Calibri" panose="020F0502020204030204" pitchFamily="34" charset="0"/>
                        <a:cs typeface="+mn-cs"/>
                      </a:endParaRP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mn-cs"/>
                        </a:rPr>
                        <a:t>290.300</a:t>
                      </a:r>
                      <a:endParaRPr lang="lo-LA" sz="1900" b="1" i="0" u="none" strike="noStrike" dirty="0">
                        <a:solidFill>
                          <a:srgbClr val="000000"/>
                        </a:solidFill>
                        <a:effectLst/>
                        <a:latin typeface="Calibri" panose="020F0502020204030204" pitchFamily="34" charset="0"/>
                        <a:cs typeface="+mn-cs"/>
                      </a:endParaRPr>
                    </a:p>
                    <a:p>
                      <a:pPr algn="ctr" fontAlgn="b"/>
                      <a:endParaRPr lang="lo-LA" sz="1900" b="1"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20,78</a:t>
                      </a:r>
                      <a:r>
                        <a:rPr lang="lo-LA" sz="1900" b="1" i="0" u="none" strike="noStrike" dirty="0">
                          <a:solidFill>
                            <a:srgbClr val="000000"/>
                          </a:solidFill>
                          <a:effectLst/>
                          <a:latin typeface="Calibri" panose="020F0502020204030204" pitchFamily="34" charset="0"/>
                          <a:cs typeface="DokChampa" panose="020B0604020202020204" pitchFamily="34" charset="-34"/>
                        </a:rPr>
                        <a:t>%</a:t>
                      </a:r>
                    </a:p>
                    <a:p>
                      <a:pPr algn="ctr" fontAlgn="b"/>
                      <a:endParaRPr lang="lo-LA" sz="1900" b="1" i="0" u="none" strike="noStrike" dirty="0">
                        <a:solidFill>
                          <a:srgbClr val="000000"/>
                        </a:solidFill>
                        <a:effectLst/>
                        <a:latin typeface="Calibri" panose="020F0502020204030204" pitchFamily="34" charset="0"/>
                        <a:cs typeface="DokChampa" panose="020B0604020202020204" pitchFamily="34" charset="-34"/>
                      </a:endParaRPr>
                    </a:p>
                  </a:txBody>
                  <a:tcPr marL="0" marR="0" marT="0" marB="0" anchor="ctr"/>
                </a:tc>
                <a:extLst>
                  <a:ext uri="{0D108BD9-81ED-4DB2-BD59-A6C34878D82A}">
                    <a16:rowId xmlns:a16="http://schemas.microsoft.com/office/drawing/2014/main" val="4173569744"/>
                  </a:ext>
                </a:extLst>
              </a:tr>
              <a:tr h="638330">
                <a:tc>
                  <a:txBody>
                    <a:bodyPr/>
                    <a:lstStyle/>
                    <a:p>
                      <a:pPr algn="l"/>
                      <a:r>
                        <a:rPr lang="en-US" sz="1900" dirty="0"/>
                        <a:t>COVID19-Laboratory systems</a:t>
                      </a:r>
                      <a:endParaRPr lang="lo-LA" sz="1900" dirty="0"/>
                    </a:p>
                  </a:txBody>
                  <a:tcPr marL="64305" marR="64305" marT="32153" marB="32153"/>
                </a:tc>
                <a:tc>
                  <a:txBody>
                    <a:bodyPr/>
                    <a:lstStyle/>
                    <a:p>
                      <a:pPr algn="ctr" fontAlgn="b"/>
                      <a:r>
                        <a:rPr lang="en-US" sz="1900" b="0" i="0" u="none" strike="noStrike" dirty="0">
                          <a:solidFill>
                            <a:srgbClr val="000000"/>
                          </a:solidFill>
                          <a:effectLst/>
                          <a:latin typeface="Calibri" panose="020F0502020204030204" pitchFamily="34" charset="0"/>
                          <a:cs typeface="+mn-cs"/>
                        </a:rPr>
                        <a:t>8.646</a:t>
                      </a:r>
                      <a:endParaRPr lang="lo-LA" sz="1900" b="0" i="0" u="none" strike="noStrike" dirty="0">
                        <a:solidFill>
                          <a:srgbClr val="000000"/>
                        </a:solidFill>
                        <a:effectLst/>
                        <a:latin typeface="Calibri" panose="020F0502020204030204" pitchFamily="34" charset="0"/>
                        <a:cs typeface="+mn-cs"/>
                      </a:endParaRP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0" i="0" u="none" strike="noStrike" dirty="0">
                          <a:solidFill>
                            <a:srgbClr val="000000"/>
                          </a:solidFill>
                          <a:effectLst/>
                          <a:latin typeface="Calibri" panose="020F0502020204030204" pitchFamily="34" charset="0"/>
                          <a:cs typeface="+mn-cs"/>
                        </a:rPr>
                        <a:t>00</a:t>
                      </a: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0" i="0" u="none" strike="noStrike" dirty="0">
                          <a:solidFill>
                            <a:srgbClr val="000000"/>
                          </a:solidFill>
                          <a:effectLst/>
                          <a:latin typeface="Calibri" panose="020F0502020204030204" pitchFamily="34" charset="0"/>
                          <a:cs typeface="+mn-cs"/>
                        </a:rPr>
                        <a:t>00</a:t>
                      </a: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1" i="0" u="none" strike="noStrike" dirty="0">
                          <a:solidFill>
                            <a:srgbClr val="000000"/>
                          </a:solidFill>
                          <a:effectLst/>
                          <a:latin typeface="Calibri" panose="020F0502020204030204" pitchFamily="34" charset="0"/>
                          <a:cs typeface="+mn-cs"/>
                        </a:rPr>
                        <a:t>8.646</a:t>
                      </a:r>
                    </a:p>
                    <a:p>
                      <a:pPr algn="ctr" fontAlgn="b"/>
                      <a:endParaRPr lang="lo-LA" sz="1900" b="1"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0,62</a:t>
                      </a:r>
                      <a:r>
                        <a:rPr lang="lo-LA" sz="1900" b="1" i="0" u="none" strike="noStrike" dirty="0">
                          <a:solidFill>
                            <a:srgbClr val="000000"/>
                          </a:solidFill>
                          <a:effectLst/>
                          <a:latin typeface="Calibri" panose="020F0502020204030204" pitchFamily="34" charset="0"/>
                          <a:cs typeface="DokChampa" panose="020B0604020202020204" pitchFamily="34" charset="-34"/>
                        </a:rPr>
                        <a:t>%</a:t>
                      </a:r>
                      <a:endParaRPr lang="en-US" sz="1900" b="1" i="0" u="none" strike="noStrike" dirty="0">
                        <a:solidFill>
                          <a:srgbClr val="000000"/>
                        </a:solidFill>
                        <a:effectLst/>
                        <a:latin typeface="Calibri" panose="020F0502020204030204" pitchFamily="34" charset="0"/>
                        <a:cs typeface="DokChampa" panose="020B0604020202020204" pitchFamily="34" charset="-34"/>
                      </a:endParaRPr>
                    </a:p>
                    <a:p>
                      <a:pPr algn="ctr" fontAlgn="b"/>
                      <a:endParaRPr lang="lo-LA" sz="1900" b="1" i="0" u="none" strike="noStrike" dirty="0">
                        <a:solidFill>
                          <a:srgbClr val="000000"/>
                        </a:solidFill>
                        <a:effectLst/>
                        <a:latin typeface="Calibri" panose="020F0502020204030204" pitchFamily="34" charset="0"/>
                        <a:cs typeface="DokChampa" panose="020B0604020202020204" pitchFamily="34" charset="-34"/>
                      </a:endParaRPr>
                    </a:p>
                  </a:txBody>
                  <a:tcPr marL="0" marR="0" marT="0" marB="0" anchor="b"/>
                </a:tc>
                <a:extLst>
                  <a:ext uri="{0D108BD9-81ED-4DB2-BD59-A6C34878D82A}">
                    <a16:rowId xmlns:a16="http://schemas.microsoft.com/office/drawing/2014/main" val="1161625594"/>
                  </a:ext>
                </a:extLst>
              </a:tr>
              <a:tr h="638330">
                <a:tc>
                  <a:txBody>
                    <a:bodyPr/>
                    <a:lstStyle/>
                    <a:p>
                      <a:pPr algn="l"/>
                      <a:r>
                        <a:rPr lang="en-US" sz="1900" dirty="0"/>
                        <a:t>COVID19-Mitigation for TB programs</a:t>
                      </a:r>
                    </a:p>
                  </a:txBody>
                  <a:tcPr marL="64305" marR="64305" marT="32153" marB="32153"/>
                </a:tc>
                <a:tc>
                  <a:txBody>
                    <a:bodyPr/>
                    <a:lstStyle/>
                    <a:p>
                      <a:pPr algn="ctr" fontAlgn="b"/>
                      <a:r>
                        <a:rPr lang="en-US" sz="1900" b="0" i="0" u="none" strike="noStrike" dirty="0">
                          <a:solidFill>
                            <a:srgbClr val="000000"/>
                          </a:solidFill>
                          <a:effectLst/>
                          <a:latin typeface="Calibri" panose="020F0502020204030204" pitchFamily="34" charset="0"/>
                          <a:cs typeface="+mn-cs"/>
                        </a:rPr>
                        <a:t>263.981</a:t>
                      </a: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0" i="0" u="none" strike="noStrike" dirty="0">
                          <a:solidFill>
                            <a:srgbClr val="000000"/>
                          </a:solidFill>
                          <a:effectLst/>
                          <a:latin typeface="Calibri" panose="020F0502020204030204" pitchFamily="34" charset="0"/>
                          <a:cs typeface="+mn-cs"/>
                        </a:rPr>
                        <a:t>180.072</a:t>
                      </a: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0" i="0" u="none" strike="noStrike" dirty="0">
                          <a:solidFill>
                            <a:srgbClr val="000000"/>
                          </a:solidFill>
                          <a:effectLst/>
                          <a:latin typeface="Calibri" panose="020F0502020204030204" pitchFamily="34" charset="0"/>
                          <a:cs typeface="+mn-cs"/>
                        </a:rPr>
                        <a:t>180.072</a:t>
                      </a:r>
                    </a:p>
                    <a:p>
                      <a:pPr algn="ctr" fontAlgn="b"/>
                      <a:endParaRPr lang="lo-LA" sz="1900" b="0" i="0" u="none" strike="noStrike" dirty="0">
                        <a:solidFill>
                          <a:srgbClr val="000000"/>
                        </a:solidFill>
                        <a:effectLst/>
                        <a:latin typeface="Calibri" panose="020F0502020204030204" pitchFamily="34" charset="0"/>
                        <a:cs typeface="+mn-cs"/>
                      </a:endParaRPr>
                    </a:p>
                  </a:txBody>
                  <a:tcPr marL="0" marR="0" marT="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900" b="1" i="0" u="none" strike="noStrike" dirty="0">
                          <a:solidFill>
                            <a:srgbClr val="000000"/>
                          </a:solidFill>
                          <a:effectLst/>
                          <a:latin typeface="Calibri" panose="020F0502020204030204" pitchFamily="34" charset="0"/>
                          <a:cs typeface="+mn-cs"/>
                        </a:rPr>
                        <a:t>624.125</a:t>
                      </a:r>
                      <a:endParaRPr lang="lo-LA" sz="1900" b="1" i="0" u="none" strike="noStrike" dirty="0">
                        <a:solidFill>
                          <a:srgbClr val="000000"/>
                        </a:solidFill>
                        <a:effectLst/>
                        <a:latin typeface="Calibri" panose="020F0502020204030204" pitchFamily="34" charset="0"/>
                        <a:cs typeface="+mn-cs"/>
                      </a:endParaRPr>
                    </a:p>
                    <a:p>
                      <a:pPr algn="ctr" fontAlgn="b"/>
                      <a:endParaRPr lang="lo-LA" sz="1900" b="1" i="0" u="none" strike="noStrike" dirty="0">
                        <a:solidFill>
                          <a:srgbClr val="000000"/>
                        </a:solidFill>
                        <a:effectLst/>
                        <a:latin typeface="Calibri" panose="020F0502020204030204" pitchFamily="34" charset="0"/>
                        <a:cs typeface="+mn-cs"/>
                      </a:endParaRPr>
                    </a:p>
                  </a:txBody>
                  <a:tcPr marL="0" marR="0" marT="0" marB="0" anchor="b"/>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44,68%</a:t>
                      </a:r>
                    </a:p>
                    <a:p>
                      <a:pPr algn="ctr" fontAlgn="b"/>
                      <a:endParaRPr lang="lo-LA" sz="1900" b="1" i="0" u="none" strike="noStrike" dirty="0">
                        <a:solidFill>
                          <a:srgbClr val="000000"/>
                        </a:solidFill>
                        <a:effectLst/>
                        <a:latin typeface="Calibri" panose="020F0502020204030204" pitchFamily="34" charset="0"/>
                        <a:cs typeface="DokChampa" panose="020B0604020202020204" pitchFamily="34" charset="-34"/>
                      </a:endParaRPr>
                    </a:p>
                  </a:txBody>
                  <a:tcPr marL="0" marR="0" marT="0" marB="0" anchor="b"/>
                </a:tc>
                <a:extLst>
                  <a:ext uri="{0D108BD9-81ED-4DB2-BD59-A6C34878D82A}">
                    <a16:rowId xmlns:a16="http://schemas.microsoft.com/office/drawing/2014/main" val="218856414"/>
                  </a:ext>
                </a:extLst>
              </a:tr>
              <a:tr h="925597">
                <a:tc>
                  <a:txBody>
                    <a:bodyPr/>
                    <a:lstStyle/>
                    <a:p>
                      <a:pPr algn="l"/>
                      <a:r>
                        <a:rPr lang="en-US" sz="1900" dirty="0"/>
                        <a:t>COVID19-Health products and waste management systems</a:t>
                      </a:r>
                      <a:endParaRPr lang="lo-LA" sz="1900" dirty="0"/>
                    </a:p>
                  </a:txBody>
                  <a:tcPr marL="64305" marR="64305" marT="32153" marB="32153"/>
                </a:tc>
                <a:tc>
                  <a:txBody>
                    <a:bodyPr/>
                    <a:lstStyle/>
                    <a:p>
                      <a:pPr algn="ctr" fontAlgn="b"/>
                      <a:r>
                        <a:rPr lang="en-US" sz="1900" b="0" i="0" u="none" strike="noStrike" dirty="0">
                          <a:solidFill>
                            <a:srgbClr val="000000"/>
                          </a:solidFill>
                          <a:effectLst/>
                          <a:latin typeface="Calibri" panose="020F0502020204030204" pitchFamily="34" charset="0"/>
                          <a:cs typeface="+mn-cs"/>
                        </a:rPr>
                        <a:t>66.963</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00</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00</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900" b="1" i="0" u="none" strike="noStrike" dirty="0">
                        <a:solidFill>
                          <a:srgbClr val="000000"/>
                        </a:solidFill>
                        <a:effectLst/>
                        <a:latin typeface="Calibri" panose="020F0502020204030204" pitchFamily="34" charset="0"/>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900" b="1" i="0" u="none" strike="noStrike" dirty="0">
                          <a:solidFill>
                            <a:srgbClr val="000000"/>
                          </a:solidFill>
                          <a:effectLst/>
                          <a:latin typeface="Calibri" panose="020F0502020204030204" pitchFamily="34" charset="0"/>
                          <a:cs typeface="+mn-cs"/>
                        </a:rPr>
                        <a:t>66.963</a:t>
                      </a:r>
                      <a:endParaRPr lang="lo-LA" sz="1900" b="1" i="0" u="none" strike="noStrike" dirty="0">
                        <a:solidFill>
                          <a:srgbClr val="000000"/>
                        </a:solidFill>
                        <a:effectLst/>
                        <a:latin typeface="Calibri" panose="020F0502020204030204" pitchFamily="34" charset="0"/>
                        <a:cs typeface="+mn-cs"/>
                      </a:endParaRPr>
                    </a:p>
                    <a:p>
                      <a:pPr algn="ctr" fontAlgn="b"/>
                      <a:endParaRPr lang="lo-LA" sz="1900" b="1"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4,79%</a:t>
                      </a:r>
                      <a:endParaRPr lang="lo-LA" sz="1900" b="1" i="0" u="none" strike="noStrike" dirty="0">
                        <a:solidFill>
                          <a:srgbClr val="000000"/>
                        </a:solidFill>
                        <a:effectLst/>
                        <a:latin typeface="Calibri" panose="020F0502020204030204" pitchFamily="34" charset="0"/>
                        <a:cs typeface="DokChampa" panose="020B0604020202020204" pitchFamily="34" charset="-34"/>
                      </a:endParaRPr>
                    </a:p>
                  </a:txBody>
                  <a:tcPr marL="0" marR="0" marT="0" marB="0" anchor="ctr"/>
                </a:tc>
                <a:extLst>
                  <a:ext uri="{0D108BD9-81ED-4DB2-BD59-A6C34878D82A}">
                    <a16:rowId xmlns:a16="http://schemas.microsoft.com/office/drawing/2014/main" val="1081412099"/>
                  </a:ext>
                </a:extLst>
              </a:tr>
              <a:tr h="925597">
                <a:tc>
                  <a:txBody>
                    <a:bodyPr/>
                    <a:lstStyle/>
                    <a:p>
                      <a:pPr algn="l"/>
                      <a:r>
                        <a:rPr lang="en-US" sz="1900" dirty="0"/>
                        <a:t>Program management-Grant management</a:t>
                      </a:r>
                      <a:endParaRPr lang="lo-LA" sz="1900" dirty="0"/>
                    </a:p>
                  </a:txBody>
                  <a:tcPr marL="64305" marR="64305" marT="32153" marB="32153"/>
                </a:tc>
                <a:tc>
                  <a:txBody>
                    <a:bodyPr/>
                    <a:lstStyle/>
                    <a:p>
                      <a:pPr algn="ctr" fontAlgn="b"/>
                      <a:r>
                        <a:rPr lang="en-US" sz="1900" b="0" i="0" u="none" strike="noStrike" dirty="0">
                          <a:solidFill>
                            <a:srgbClr val="000000"/>
                          </a:solidFill>
                          <a:effectLst/>
                          <a:latin typeface="Calibri" panose="020F0502020204030204" pitchFamily="34" charset="0"/>
                          <a:cs typeface="+mn-cs"/>
                        </a:rPr>
                        <a:t>9.000</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35.999</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35.999</a:t>
                      </a:r>
                      <a:endParaRPr lang="lo-LA" sz="1900" b="0"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mn-cs"/>
                        </a:rPr>
                        <a:t>80.998</a:t>
                      </a:r>
                      <a:endParaRPr lang="lo-LA" sz="1900" b="1" i="0" u="none" strike="noStrike" dirty="0">
                        <a:solidFill>
                          <a:srgbClr val="000000"/>
                        </a:solidFill>
                        <a:effectLst/>
                        <a:latin typeface="Calibri" panose="020F0502020204030204" pitchFamily="34" charset="0"/>
                        <a:cs typeface="+mn-cs"/>
                      </a:endParaRP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5,80%</a:t>
                      </a:r>
                      <a:endParaRPr lang="lo-LA" sz="1900" b="1" i="0" u="none" strike="noStrike" dirty="0">
                        <a:solidFill>
                          <a:srgbClr val="000000"/>
                        </a:solidFill>
                        <a:effectLst/>
                        <a:latin typeface="Calibri" panose="020F0502020204030204" pitchFamily="34" charset="0"/>
                        <a:cs typeface="DokChampa" panose="020B0604020202020204" pitchFamily="34" charset="-34"/>
                      </a:endParaRPr>
                    </a:p>
                  </a:txBody>
                  <a:tcPr marL="0" marR="0" marT="0" marB="0" anchor="ctr"/>
                </a:tc>
                <a:extLst>
                  <a:ext uri="{0D108BD9-81ED-4DB2-BD59-A6C34878D82A}">
                    <a16:rowId xmlns:a16="http://schemas.microsoft.com/office/drawing/2014/main" val="846130988"/>
                  </a:ext>
                </a:extLst>
              </a:tr>
              <a:tr h="438031">
                <a:tc>
                  <a:txBody>
                    <a:bodyPr/>
                    <a:lstStyle/>
                    <a:p>
                      <a:pPr algn="ctr"/>
                      <a:r>
                        <a:rPr lang="en-US" sz="1900" dirty="0"/>
                        <a:t>Total</a:t>
                      </a:r>
                      <a:endParaRPr lang="lo-LA" sz="1900" dirty="0"/>
                    </a:p>
                  </a:txBody>
                  <a:tcPr marL="64305" marR="64305" marT="32153" marB="32153" anchor="ctr"/>
                </a:tc>
                <a:tc>
                  <a:txBody>
                    <a:bodyPr/>
                    <a:lstStyle/>
                    <a:p>
                      <a:pPr algn="ctr" fontAlgn="b"/>
                      <a:r>
                        <a:rPr lang="en-US" sz="1900" b="0" i="0" u="none" strike="noStrike" dirty="0">
                          <a:solidFill>
                            <a:srgbClr val="000000"/>
                          </a:solidFill>
                          <a:effectLst/>
                          <a:latin typeface="Calibri" panose="020F0502020204030204" pitchFamily="34" charset="0"/>
                          <a:cs typeface="+mn-cs"/>
                        </a:rPr>
                        <a:t>734.167</a:t>
                      </a: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339.927</a:t>
                      </a:r>
                    </a:p>
                  </a:txBody>
                  <a:tcPr marL="0" marR="0" marT="0" marB="0" anchor="ctr"/>
                </a:tc>
                <a:tc>
                  <a:txBody>
                    <a:bodyPr/>
                    <a:lstStyle/>
                    <a:p>
                      <a:pPr algn="ctr" fontAlgn="b"/>
                      <a:r>
                        <a:rPr lang="en-US" sz="1900" b="0" i="0" u="none" strike="noStrike" dirty="0">
                          <a:solidFill>
                            <a:srgbClr val="000000"/>
                          </a:solidFill>
                          <a:effectLst/>
                          <a:latin typeface="Calibri" panose="020F0502020204030204" pitchFamily="34" charset="0"/>
                          <a:cs typeface="+mn-cs"/>
                        </a:rPr>
                        <a:t>322.927</a:t>
                      </a: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mn-cs"/>
                        </a:rPr>
                        <a:t>1.397.021</a:t>
                      </a:r>
                    </a:p>
                  </a:txBody>
                  <a:tcPr marL="0" marR="0" marT="0" marB="0" anchor="ctr"/>
                </a:tc>
                <a:tc>
                  <a:txBody>
                    <a:bodyPr/>
                    <a:lstStyle/>
                    <a:p>
                      <a:pPr algn="ctr" fontAlgn="b"/>
                      <a:r>
                        <a:rPr lang="en-US" sz="1900" b="1" i="0" u="none" strike="noStrike" dirty="0">
                          <a:solidFill>
                            <a:srgbClr val="000000"/>
                          </a:solidFill>
                          <a:effectLst/>
                          <a:latin typeface="Calibri" panose="020F0502020204030204" pitchFamily="34" charset="0"/>
                          <a:cs typeface="DokChampa" panose="020B0604020202020204" pitchFamily="34" charset="-34"/>
                        </a:rPr>
                        <a:t>100%</a:t>
                      </a:r>
                    </a:p>
                  </a:txBody>
                  <a:tcPr marL="0" marR="0" marT="0" marB="0" anchor="ctr"/>
                </a:tc>
                <a:extLst>
                  <a:ext uri="{0D108BD9-81ED-4DB2-BD59-A6C34878D82A}">
                    <a16:rowId xmlns:a16="http://schemas.microsoft.com/office/drawing/2014/main" val="2601501938"/>
                  </a:ext>
                </a:extLst>
              </a:tr>
            </a:tbl>
          </a:graphicData>
        </a:graphic>
      </p:graphicFrame>
      <p:graphicFrame>
        <p:nvGraphicFramePr>
          <p:cNvPr id="2" name="Table 2">
            <a:extLst>
              <a:ext uri="{FF2B5EF4-FFF2-40B4-BE49-F238E27FC236}">
                <a16:creationId xmlns:a16="http://schemas.microsoft.com/office/drawing/2014/main" id="{7E6A3661-5754-4DA1-A225-75A5C50A7C21}"/>
              </a:ext>
            </a:extLst>
          </p:cNvPr>
          <p:cNvGraphicFramePr>
            <a:graphicFrameLocks noGrp="1"/>
          </p:cNvGraphicFramePr>
          <p:nvPr>
            <p:extLst>
              <p:ext uri="{D42A27DB-BD31-4B8C-83A1-F6EECF244321}">
                <p14:modId xmlns:p14="http://schemas.microsoft.com/office/powerpoint/2010/main" val="646465772"/>
              </p:ext>
            </p:extLst>
          </p:nvPr>
        </p:nvGraphicFramePr>
        <p:xfrm>
          <a:off x="2194561" y="0"/>
          <a:ext cx="8475394" cy="1066800"/>
        </p:xfrm>
        <a:graphic>
          <a:graphicData uri="http://schemas.openxmlformats.org/drawingml/2006/table">
            <a:tbl>
              <a:tblPr firstRow="1" bandRow="1">
                <a:tableStyleId>{5C22544A-7EE6-4342-B048-85BDC9FD1C3A}</a:tableStyleId>
              </a:tblPr>
              <a:tblGrid>
                <a:gridCol w="8475394">
                  <a:extLst>
                    <a:ext uri="{9D8B030D-6E8A-4147-A177-3AD203B41FA5}">
                      <a16:colId xmlns:a16="http://schemas.microsoft.com/office/drawing/2014/main" val="3955052135"/>
                    </a:ext>
                  </a:extLst>
                </a:gridCol>
              </a:tblGrid>
              <a:tr h="548680">
                <a:tc>
                  <a:txBody>
                    <a:bodyPr/>
                    <a:lstStyle/>
                    <a:p>
                      <a:pPr algn="ctr"/>
                      <a:r>
                        <a:rPr lang="en-US" sz="3200" dirty="0">
                          <a:solidFill>
                            <a:schemeClr val="bg1"/>
                          </a:solidFill>
                          <a:latin typeface="Phetsarath OT" panose="02000500000000020004" pitchFamily="2" charset="0"/>
                          <a:cs typeface="Phetsarath OT" panose="02000500000000020004" pitchFamily="2" charset="0"/>
                        </a:rPr>
                        <a:t>NTC C19RM Budget (LAO-C-MOH 2021</a:t>
                      </a:r>
                      <a:r>
                        <a:rPr lang="en-US" sz="3200" b="1" dirty="0">
                          <a:solidFill>
                            <a:schemeClr val="bg1"/>
                          </a:solidFill>
                        </a:rPr>
                        <a:t> -2023</a:t>
                      </a:r>
                      <a:r>
                        <a:rPr lang="en-US" sz="3200" dirty="0">
                          <a:solidFill>
                            <a:schemeClr val="bg1"/>
                          </a:solidFill>
                        </a:rPr>
                        <a:t>)</a:t>
                      </a:r>
                      <a:endParaRPr lang="lo-LA" sz="3200" dirty="0"/>
                    </a:p>
                  </a:txBody>
                  <a:tcPr>
                    <a:solidFill>
                      <a:schemeClr val="tx2">
                        <a:lumMod val="75000"/>
                      </a:schemeClr>
                    </a:solidFill>
                  </a:tcPr>
                </a:tc>
                <a:extLst>
                  <a:ext uri="{0D108BD9-81ED-4DB2-BD59-A6C34878D82A}">
                    <a16:rowId xmlns:a16="http://schemas.microsoft.com/office/drawing/2014/main" val="600264394"/>
                  </a:ext>
                </a:extLst>
              </a:tr>
            </a:tbl>
          </a:graphicData>
        </a:graphic>
      </p:graphicFrame>
    </p:spTree>
    <p:extLst>
      <p:ext uri="{BB962C8B-B14F-4D97-AF65-F5344CB8AC3E}">
        <p14:creationId xmlns:p14="http://schemas.microsoft.com/office/powerpoint/2010/main" val="3013744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783591" y="61555"/>
            <a:ext cx="9760708"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eaLnBrk="0" fontAlgn="base" hangingPunct="0">
              <a:lnSpc>
                <a:spcPct val="100000"/>
              </a:lnSpc>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Activities Status (1 update)</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860374388"/>
              </p:ext>
            </p:extLst>
          </p:nvPr>
        </p:nvGraphicFramePr>
        <p:xfrm>
          <a:off x="1783590" y="813392"/>
          <a:ext cx="9760709" cy="6196491"/>
        </p:xfrm>
        <a:graphic>
          <a:graphicData uri="http://schemas.openxmlformats.org/drawingml/2006/table">
            <a:tbl>
              <a:tblPr firstRow="1" bandRow="1">
                <a:tableStyleId>{5C22544A-7EE6-4342-B048-85BDC9FD1C3A}</a:tableStyleId>
              </a:tblPr>
              <a:tblGrid>
                <a:gridCol w="615500">
                  <a:extLst>
                    <a:ext uri="{9D8B030D-6E8A-4147-A177-3AD203B41FA5}">
                      <a16:colId xmlns:a16="http://schemas.microsoft.com/office/drawing/2014/main" val="1636718006"/>
                    </a:ext>
                  </a:extLst>
                </a:gridCol>
                <a:gridCol w="3050265">
                  <a:extLst>
                    <a:ext uri="{9D8B030D-6E8A-4147-A177-3AD203B41FA5}">
                      <a16:colId xmlns:a16="http://schemas.microsoft.com/office/drawing/2014/main" val="2028745771"/>
                    </a:ext>
                  </a:extLst>
                </a:gridCol>
                <a:gridCol w="1026281">
                  <a:extLst>
                    <a:ext uri="{9D8B030D-6E8A-4147-A177-3AD203B41FA5}">
                      <a16:colId xmlns:a16="http://schemas.microsoft.com/office/drawing/2014/main" val="1078916948"/>
                    </a:ext>
                  </a:extLst>
                </a:gridCol>
                <a:gridCol w="1317546">
                  <a:extLst>
                    <a:ext uri="{9D8B030D-6E8A-4147-A177-3AD203B41FA5}">
                      <a16:colId xmlns:a16="http://schemas.microsoft.com/office/drawing/2014/main" val="1567702314"/>
                    </a:ext>
                  </a:extLst>
                </a:gridCol>
                <a:gridCol w="2448001">
                  <a:extLst>
                    <a:ext uri="{9D8B030D-6E8A-4147-A177-3AD203B41FA5}">
                      <a16:colId xmlns:a16="http://schemas.microsoft.com/office/drawing/2014/main" val="3657740690"/>
                    </a:ext>
                  </a:extLst>
                </a:gridCol>
                <a:gridCol w="1303116">
                  <a:extLst>
                    <a:ext uri="{9D8B030D-6E8A-4147-A177-3AD203B41FA5}">
                      <a16:colId xmlns:a16="http://schemas.microsoft.com/office/drawing/2014/main" val="1296480517"/>
                    </a:ext>
                  </a:extLst>
                </a:gridCol>
              </a:tblGrid>
              <a:tr h="913744">
                <a:tc>
                  <a:txBody>
                    <a:bodyPr/>
                    <a:lstStyle/>
                    <a:p>
                      <a:pPr algn="ctr"/>
                      <a:r>
                        <a:rPr lang="en-US" sz="1600" b="1" dirty="0"/>
                        <a:t>No.</a:t>
                      </a:r>
                      <a:endParaRPr lang="lo-LA" sz="1600" b="1" dirty="0"/>
                    </a:p>
                  </a:txBody>
                  <a:tcPr marL="71616" marR="71616" marT="35808" marB="35808" anchor="ctr"/>
                </a:tc>
                <a:tc>
                  <a:txBody>
                    <a:bodyPr/>
                    <a:lstStyle/>
                    <a:p>
                      <a:pPr algn="ctr"/>
                      <a:r>
                        <a:rPr lang="en-US" sz="1600" dirty="0"/>
                        <a:t>Description</a:t>
                      </a:r>
                      <a:endParaRPr lang="lo-LA" sz="1600" dirty="0"/>
                    </a:p>
                  </a:txBody>
                  <a:tcPr marL="71616" marR="71616" marT="35808" marB="35808" anchor="ctr"/>
                </a:tc>
                <a:tc>
                  <a:txBody>
                    <a:bodyPr/>
                    <a:lstStyle/>
                    <a:p>
                      <a:pPr algn="ctr"/>
                      <a:r>
                        <a:rPr lang="en-US" sz="1600" dirty="0"/>
                        <a:t>Implementer</a:t>
                      </a:r>
                      <a:endParaRPr lang="lo-LA" sz="1600" dirty="0"/>
                    </a:p>
                  </a:txBody>
                  <a:tcPr marL="71616" marR="71616" marT="35808" marB="35808" anchor="ctr"/>
                </a:tc>
                <a:tc>
                  <a:txBody>
                    <a:bodyPr/>
                    <a:lstStyle/>
                    <a:p>
                      <a:pPr algn="ctr"/>
                      <a:r>
                        <a:rPr lang="en-US" sz="1600" dirty="0"/>
                        <a:t>Budget</a:t>
                      </a:r>
                      <a:r>
                        <a:rPr lang="lo-LA" sz="1600" dirty="0"/>
                        <a:t> </a:t>
                      </a:r>
                      <a:endParaRPr lang="en-US" sz="1600" dirty="0"/>
                    </a:p>
                    <a:p>
                      <a:pPr algn="ctr"/>
                      <a:r>
                        <a:rPr lang="en-US" sz="1600" dirty="0"/>
                        <a:t>2021-2022</a:t>
                      </a:r>
                    </a:p>
                    <a:p>
                      <a:pPr algn="ctr"/>
                      <a:r>
                        <a:rPr lang="en-US" sz="1600" dirty="0"/>
                        <a:t>(USD)</a:t>
                      </a:r>
                      <a:endParaRPr lang="lo-LA" sz="1600" dirty="0"/>
                    </a:p>
                  </a:txBody>
                  <a:tcPr marL="71616" marR="71616" marT="35808" marB="35808"/>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Status of Activities</a:t>
                      </a:r>
                      <a:endParaRPr lang="lo-LA" sz="1600" dirty="0"/>
                    </a:p>
                    <a:p>
                      <a:pPr algn="ctr"/>
                      <a:endParaRPr lang="lo-LA" sz="1600" dirty="0"/>
                    </a:p>
                  </a:txBody>
                  <a:tcPr marL="71616" marR="71616" marT="35808" marB="35808" anchor="ctr"/>
                </a:tc>
                <a:tc>
                  <a:txBody>
                    <a:bodyPr/>
                    <a:lstStyle/>
                    <a:p>
                      <a:pPr algn="ctr"/>
                      <a:r>
                        <a:rPr lang="en-US" sz="1600" dirty="0"/>
                        <a:t>Expenditure of Q1/2022</a:t>
                      </a:r>
                      <a:endParaRPr lang="lo-LA" sz="1600" dirty="0"/>
                    </a:p>
                  </a:txBody>
                  <a:tcPr marL="71616" marR="71616" marT="35808" marB="35808" anchor="ctr"/>
                </a:tc>
                <a:extLst>
                  <a:ext uri="{0D108BD9-81ED-4DB2-BD59-A6C34878D82A}">
                    <a16:rowId xmlns:a16="http://schemas.microsoft.com/office/drawing/2014/main" val="2521896824"/>
                  </a:ext>
                </a:extLst>
              </a:tr>
              <a:tr h="1087072">
                <a:tc>
                  <a:txBody>
                    <a:bodyPr/>
                    <a:lstStyle/>
                    <a:p>
                      <a:pPr algn="ctr"/>
                      <a:r>
                        <a:rPr lang="en-US" sz="1400" b="0" dirty="0"/>
                        <a:t>1.</a:t>
                      </a:r>
                    </a:p>
                  </a:txBody>
                  <a:tcPr marL="71616" marR="71616" marT="35808" marB="35808"/>
                </a:tc>
                <a:tc>
                  <a:txBody>
                    <a:bodyPr/>
                    <a:lstStyle/>
                    <a:p>
                      <a:pPr algn="l" fontAlgn="b"/>
                      <a:r>
                        <a:rPr lang="en-US" sz="1200" b="0" i="0" u="none" strike="noStrike" dirty="0">
                          <a:solidFill>
                            <a:srgbClr val="000000"/>
                          </a:solidFill>
                          <a:effectLst/>
                          <a:latin typeface="Calibri" panose="020F0502020204030204" pitchFamily="34" charset="0"/>
                          <a:cs typeface="+mn-cs"/>
                        </a:rPr>
                        <a:t>Maintaining Specimen transportation from district to provincial GeneXpert laboratories</a:t>
                      </a:r>
                    </a:p>
                  </a:txBody>
                  <a:tcPr marL="71616" marR="71616" marT="35808" marB="35808"/>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NTC</a:t>
                      </a:r>
                    </a:p>
                  </a:txBody>
                  <a:tcPr marL="4974" marR="4974" marT="4974" marB="0" anchor="ctr"/>
                </a:tc>
                <a:tc>
                  <a:txBody>
                    <a:bodyPr/>
                    <a:lstStyle/>
                    <a:p>
                      <a:pPr algn="ctr" fontAlgn="b"/>
                      <a:r>
                        <a:rPr lang="lo-LA" sz="900" b="0" i="0" u="none" strike="noStrike" dirty="0">
                          <a:solidFill>
                            <a:srgbClr val="000000"/>
                          </a:solidFill>
                          <a:effectLst/>
                          <a:latin typeface="DokChampa" panose="020B0604020202020204" pitchFamily="34" charset="-34"/>
                          <a:cs typeface="DokChampa" panose="020B0604020202020204" pitchFamily="34" charset="-34"/>
                        </a:rPr>
                        <a:t> </a:t>
                      </a:r>
                      <a:r>
                        <a:rPr lang="lo-LA" sz="1200" b="0" i="0" u="none" strike="noStrike" dirty="0">
                          <a:solidFill>
                            <a:srgbClr val="000000"/>
                          </a:solidFill>
                          <a:effectLst/>
                          <a:latin typeface="DokChampa" panose="020B0604020202020204" pitchFamily="34" charset="-34"/>
                          <a:cs typeface="DokChampa" panose="020B0604020202020204" pitchFamily="34" charset="-34"/>
                        </a:rPr>
                        <a:t>70.919,86 </a:t>
                      </a:r>
                    </a:p>
                  </a:txBody>
                  <a:tcPr marL="4974" marR="4974" marT="4974" marB="0" anchor="ct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SOP had been developed and send to implementing sites on 15 February 2022</a:t>
                      </a:r>
                    </a:p>
                    <a:p>
                      <a:pPr marL="0" marR="0" indent="0" algn="l" defTabSz="4572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Will start to conduct in end of March 2022</a:t>
                      </a:r>
                    </a:p>
                  </a:txBody>
                  <a:tcPr marL="4974" marR="4974" marT="4974" marB="0" anchor="ct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00</a:t>
                      </a:r>
                    </a:p>
                  </a:txBody>
                  <a:tcPr marL="4974" marR="4974" marT="4974" marB="0" anchor="ctr"/>
                </a:tc>
                <a:extLst>
                  <a:ext uri="{0D108BD9-81ED-4DB2-BD59-A6C34878D82A}">
                    <a16:rowId xmlns:a16="http://schemas.microsoft.com/office/drawing/2014/main" val="2923823812"/>
                  </a:ext>
                </a:extLst>
              </a:tr>
              <a:tr h="484322">
                <a:tc>
                  <a:txBody>
                    <a:bodyPr/>
                    <a:lstStyle/>
                    <a:p>
                      <a:pPr algn="ctr"/>
                      <a:r>
                        <a:rPr lang="en-US" sz="1400" b="0" dirty="0"/>
                        <a:t>2.</a:t>
                      </a:r>
                      <a:endParaRPr lang="lo-LA" sz="1400" b="0" dirty="0"/>
                    </a:p>
                  </a:txBody>
                  <a:tcPr marL="71616" marR="71616" marT="35808" marB="35808"/>
                </a:tc>
                <a:tc>
                  <a:txBody>
                    <a:bodyPr/>
                    <a:lstStyle/>
                    <a:p>
                      <a:pPr algn="l" fontAlgn="b"/>
                      <a:r>
                        <a:rPr lang="en-US" sz="1200" b="0" i="0" u="none" strike="noStrike" dirty="0">
                          <a:solidFill>
                            <a:srgbClr val="000000"/>
                          </a:solidFill>
                          <a:effectLst/>
                          <a:latin typeface="Calibri" panose="020F0502020204030204" pitchFamily="34" charset="0"/>
                          <a:cs typeface="+mn-cs"/>
                        </a:rPr>
                        <a:t>Conducting ACF among high-risk group testing for Covid and TB (BASE ALLOC)</a:t>
                      </a:r>
                    </a:p>
                  </a:txBody>
                  <a:tcPr marL="71616" marR="71616" marT="35808" marB="35808"/>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NTC</a:t>
                      </a:r>
                    </a:p>
                  </a:txBody>
                  <a:tcPr marL="4974" marR="4974" marT="4974" marB="0" anchor="ctr"/>
                </a:tc>
                <a:tc>
                  <a:txBody>
                    <a:bodyPr/>
                    <a:lstStyle/>
                    <a:p>
                      <a:pPr algn="ctr" fontAlgn="b"/>
                      <a:r>
                        <a:rPr lang="lo-LA" sz="1200" b="0" i="0" u="none" strike="noStrike" dirty="0">
                          <a:solidFill>
                            <a:srgbClr val="000000"/>
                          </a:solidFill>
                          <a:effectLst/>
                          <a:latin typeface="DokChampa" panose="020B0604020202020204" pitchFamily="34" charset="-34"/>
                          <a:cs typeface="DokChampa" panose="020B0604020202020204" pitchFamily="34" charset="-34"/>
                        </a:rPr>
                        <a:t> 31.890,92 </a:t>
                      </a:r>
                    </a:p>
                  </a:txBody>
                  <a:tcPr marL="4974" marR="4974" marT="497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lo-LA" sz="1400" b="0" i="0" u="none" strike="noStrike" dirty="0">
                          <a:solidFill>
                            <a:srgbClr val="000000"/>
                          </a:solidFill>
                          <a:effectLst/>
                          <a:latin typeface="Phetsarath OT" panose="02000500000000020004" pitchFamily="2" charset="0"/>
                          <a:cs typeface="DokChampa" panose="020B0604020202020204" pitchFamily="34" charset="-34"/>
                        </a:rPr>
                        <a:t> </a:t>
                      </a:r>
                      <a:r>
                        <a:rPr lang="en-US" sz="1400" b="0" i="0" u="none" strike="noStrike" dirty="0">
                          <a:solidFill>
                            <a:srgbClr val="FF0000"/>
                          </a:solidFill>
                          <a:effectLst/>
                          <a:latin typeface="DokChampa" panose="020B0604020202020204" pitchFamily="34" charset="-34"/>
                          <a:cs typeface="DokChampa" panose="020B0604020202020204" pitchFamily="34" charset="-34"/>
                        </a:rPr>
                        <a:t>NTC is conducting at ODX</a:t>
                      </a:r>
                    </a:p>
                  </a:txBody>
                  <a:tcPr marL="4974" marR="4974" marT="497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4.863 $</a:t>
                      </a:r>
                    </a:p>
                  </a:txBody>
                  <a:tcPr marL="4974" marR="4974" marT="4974" marB="0" anchor="ctr"/>
                </a:tc>
                <a:extLst>
                  <a:ext uri="{0D108BD9-81ED-4DB2-BD59-A6C34878D82A}">
                    <a16:rowId xmlns:a16="http://schemas.microsoft.com/office/drawing/2014/main" val="1892412389"/>
                  </a:ext>
                </a:extLst>
              </a:tr>
              <a:tr h="723014">
                <a:tc>
                  <a:txBody>
                    <a:bodyPr/>
                    <a:lstStyle/>
                    <a:p>
                      <a:pPr algn="ctr"/>
                      <a:r>
                        <a:rPr lang="en-US" sz="1400" b="0" dirty="0"/>
                        <a:t>3.</a:t>
                      </a:r>
                      <a:endParaRPr lang="lo-LA" sz="1400" b="0" dirty="0"/>
                    </a:p>
                  </a:txBody>
                  <a:tcPr marL="71616" marR="71616" marT="35808" marB="35808"/>
                </a:tc>
                <a:tc>
                  <a:txBody>
                    <a:bodyPr/>
                    <a:lstStyle/>
                    <a:p>
                      <a:pPr algn="l" fontAlgn="b"/>
                      <a:r>
                        <a:rPr lang="en-US" sz="1200" b="0" i="0" u="none" strike="noStrike" dirty="0">
                          <a:solidFill>
                            <a:srgbClr val="000000"/>
                          </a:solidFill>
                          <a:effectLst/>
                          <a:latin typeface="Calibri" panose="020F0502020204030204" pitchFamily="34" charset="0"/>
                          <a:cs typeface="+mn-cs"/>
                        </a:rPr>
                        <a:t>Conducting ACF among high-risk group testing for Covid and TB (ABOVE ALLOC)</a:t>
                      </a:r>
                    </a:p>
                  </a:txBody>
                  <a:tcPr marL="71616" marR="71616" marT="35808" marB="35808"/>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NTC</a:t>
                      </a:r>
                    </a:p>
                  </a:txBody>
                  <a:tcPr marL="4974" marR="4974" marT="4974" marB="0" anchor="ctr"/>
                </a:tc>
                <a:tc>
                  <a:txBody>
                    <a:bodyPr/>
                    <a:lstStyle/>
                    <a:p>
                      <a:pPr algn="ctr" fontAlgn="b"/>
                      <a:r>
                        <a:rPr lang="lo-LA" sz="1200" b="0" i="0" u="none" strike="noStrike" dirty="0">
                          <a:solidFill>
                            <a:srgbClr val="000000"/>
                          </a:solidFill>
                          <a:effectLst/>
                          <a:latin typeface="DokChampa" panose="020B0604020202020204" pitchFamily="34" charset="-34"/>
                          <a:cs typeface="DokChampa" panose="020B0604020202020204" pitchFamily="34" charset="-34"/>
                        </a:rPr>
                        <a:t> 53.151,53 </a:t>
                      </a:r>
                    </a:p>
                  </a:txBody>
                  <a:tcPr marL="4974" marR="4974" marT="497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NTC will conduct in 2022</a:t>
                      </a:r>
                      <a:endParaRPr lang="lo-LA" sz="1400" b="0" i="0" u="none" strike="noStrike" dirty="0">
                        <a:solidFill>
                          <a:srgbClr val="FF0000"/>
                        </a:solidFill>
                        <a:effectLst/>
                        <a:latin typeface="Phetsarath OT" panose="02000500000000020004" pitchFamily="2" charset="0"/>
                        <a:cs typeface="DokChampa" panose="020B0604020202020204" pitchFamily="34" charset="-34"/>
                      </a:endParaRPr>
                    </a:p>
                  </a:txBody>
                  <a:tcPr marL="4974" marR="4974" marT="497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DokChampa" panose="020B0604020202020204" pitchFamily="34" charset="-34"/>
                        </a:rPr>
                        <a:t>00</a:t>
                      </a:r>
                      <a:endParaRPr lang="lo-LA" sz="1400" b="0" i="0" u="none" strike="noStrike" dirty="0">
                        <a:solidFill>
                          <a:srgbClr val="FF0000"/>
                        </a:solidFill>
                        <a:effectLst/>
                        <a:latin typeface="Phetsarath OT" panose="02000500000000020004" pitchFamily="2" charset="0"/>
                        <a:cs typeface="DokChampa" panose="020B0604020202020204" pitchFamily="34" charset="-34"/>
                      </a:endParaRPr>
                    </a:p>
                  </a:txBody>
                  <a:tcPr marL="4974" marR="4974" marT="4974" marB="0" anchor="ctr"/>
                </a:tc>
                <a:extLst>
                  <a:ext uri="{0D108BD9-81ED-4DB2-BD59-A6C34878D82A}">
                    <a16:rowId xmlns:a16="http://schemas.microsoft.com/office/drawing/2014/main" val="2806661899"/>
                  </a:ext>
                </a:extLst>
              </a:tr>
              <a:tr h="585973">
                <a:tc>
                  <a:txBody>
                    <a:bodyPr/>
                    <a:lstStyle/>
                    <a:p>
                      <a:pPr algn="ctr"/>
                      <a:r>
                        <a:rPr lang="en-US" sz="1400" b="0" dirty="0"/>
                        <a:t>4.</a:t>
                      </a:r>
                      <a:endParaRPr lang="lo-LA" sz="1400" b="0" dirty="0"/>
                    </a:p>
                  </a:txBody>
                  <a:tcPr marL="71616" marR="71616" marT="35808" marB="35808"/>
                </a:tc>
                <a:tc>
                  <a:txBody>
                    <a:bodyPr/>
                    <a:lstStyle/>
                    <a:p>
                      <a:pPr algn="l" fontAlgn="t"/>
                      <a:r>
                        <a:rPr lang="en-US" sz="1200" b="0" i="0" u="none" strike="noStrike" dirty="0">
                          <a:solidFill>
                            <a:srgbClr val="000000"/>
                          </a:solidFill>
                          <a:effectLst/>
                          <a:latin typeface="Arial" panose="020B0604020202020204" pitchFamily="34" charset="0"/>
                          <a:cs typeface="DokChampa" panose="020B0604020202020204" pitchFamily="34" charset="-34"/>
                        </a:rPr>
                        <a:t>Community outreach for awareness raising among high risk group by 2 CSO organizations.</a:t>
                      </a:r>
                    </a:p>
                  </a:txBody>
                  <a:tcPr marL="4974" marR="4974" marT="4974" marB="0"/>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CSO</a:t>
                      </a:r>
                    </a:p>
                  </a:txBody>
                  <a:tcPr marL="4974" marR="4974" marT="4974" marB="0" anchor="ctr"/>
                </a:tc>
                <a:tc>
                  <a:txBody>
                    <a:bodyPr/>
                    <a:lstStyle/>
                    <a:p>
                      <a:pPr algn="ctr" fontAlgn="b"/>
                      <a:r>
                        <a:rPr lang="lo-LA" sz="1200" b="0" i="0" u="none" strike="noStrike" dirty="0">
                          <a:solidFill>
                            <a:srgbClr val="000000"/>
                          </a:solidFill>
                          <a:effectLst/>
                          <a:latin typeface="DokChampa" panose="020B0604020202020204" pitchFamily="34" charset="-34"/>
                          <a:cs typeface="DokChampa" panose="020B0604020202020204" pitchFamily="34" charset="-34"/>
                        </a:rPr>
                        <a:t>   5.873,92 </a:t>
                      </a:r>
                    </a:p>
                  </a:txBody>
                  <a:tcPr marL="4974" marR="4974" marT="497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On going carried out</a:t>
                      </a:r>
                    </a:p>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RRDPA has carried out at </a:t>
                      </a:r>
                      <a:r>
                        <a:rPr lang="en-US" sz="1400" b="0" i="0" u="none" strike="noStrike" baseline="0" dirty="0" err="1">
                          <a:solidFill>
                            <a:srgbClr val="FF0000"/>
                          </a:solidFill>
                          <a:effectLst/>
                          <a:latin typeface="Phetsarath OT" panose="02000500000000020004" pitchFamily="2" charset="0"/>
                          <a:cs typeface="DokChampa" panose="020B0604020202020204" pitchFamily="34" charset="-34"/>
                        </a:rPr>
                        <a:t>Hinhub</a:t>
                      </a: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 district on 23-26/02/22</a:t>
                      </a:r>
                      <a:r>
                        <a:rPr lang="lo-LA" sz="1400" b="0" i="0" u="none" strike="noStrike" baseline="0" dirty="0">
                          <a:solidFill>
                            <a:srgbClr val="FF0000"/>
                          </a:solidFill>
                          <a:effectLst/>
                          <a:latin typeface="Phetsarath OT" panose="02000500000000020004" pitchFamily="2" charset="0"/>
                          <a:cs typeface="+mn-cs"/>
                        </a:rPr>
                        <a:t> </a:t>
                      </a: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 131 attendees</a:t>
                      </a:r>
                    </a:p>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MAP has carried out at </a:t>
                      </a:r>
                      <a:r>
                        <a:rPr lang="en-US" sz="1400" b="0" i="0" u="none" strike="noStrike" baseline="0" dirty="0" err="1">
                          <a:solidFill>
                            <a:srgbClr val="FF0000"/>
                          </a:solidFill>
                          <a:effectLst/>
                          <a:latin typeface="Phetsarath OT" panose="02000500000000020004" pitchFamily="2" charset="0"/>
                          <a:cs typeface="DokChampa" panose="020B0604020202020204" pitchFamily="34" charset="-34"/>
                        </a:rPr>
                        <a:t>Vanvieng</a:t>
                      </a: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 district 14-16/03/22 ,82 attendees</a:t>
                      </a:r>
                      <a:endParaRPr lang="lo-LA" sz="1400" b="0" i="0" u="none" strike="noStrike" dirty="0">
                        <a:solidFill>
                          <a:srgbClr val="FF0000"/>
                        </a:solidFill>
                        <a:effectLst/>
                        <a:latin typeface="Phetsarath OT" panose="02000500000000020004" pitchFamily="2" charset="0"/>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baseline="0" dirty="0">
                          <a:solidFill>
                            <a:srgbClr val="FF0000"/>
                          </a:solidFill>
                          <a:effectLst/>
                          <a:latin typeface="Phetsarath OT" panose="02000500000000020004" pitchFamily="2" charset="0"/>
                          <a:cs typeface="DokChampa" panose="020B0604020202020204" pitchFamily="34" charset="-34"/>
                        </a:rPr>
                        <a:t> </a:t>
                      </a:r>
                      <a:endParaRPr lang="lo-LA" sz="1400" b="0" i="0" u="none" strike="noStrike" dirty="0">
                        <a:solidFill>
                          <a:srgbClr val="FF0000"/>
                        </a:solidFill>
                        <a:effectLst/>
                        <a:latin typeface="Phetsarath OT" panose="02000500000000020004" pitchFamily="2" charset="0"/>
                        <a:cs typeface="DokChampa" panose="020B0604020202020204" pitchFamily="34" charset="-34"/>
                      </a:endParaRPr>
                    </a:p>
                  </a:txBody>
                  <a:tcPr marL="4974" marR="4974" marT="497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mn-cs"/>
                        </a:rPr>
                        <a:t>1.956 $</a:t>
                      </a:r>
                      <a:endParaRPr lang="lo-LA" sz="1400" b="0" i="0" u="none" strike="noStrike" dirty="0">
                        <a:solidFill>
                          <a:srgbClr val="FF0000"/>
                        </a:solidFill>
                        <a:effectLst/>
                        <a:latin typeface="Phetsarath OT" panose="02000500000000020004" pitchFamily="2" charset="0"/>
                        <a:cs typeface="+mn-cs"/>
                      </a:endParaRPr>
                    </a:p>
                  </a:txBody>
                  <a:tcPr marL="4974" marR="4974" marT="4974" marB="0" anchor="ctr"/>
                </a:tc>
                <a:extLst>
                  <a:ext uri="{0D108BD9-81ED-4DB2-BD59-A6C34878D82A}">
                    <a16:rowId xmlns:a16="http://schemas.microsoft.com/office/drawing/2014/main" val="3850992879"/>
                  </a:ext>
                </a:extLst>
              </a:tr>
              <a:tr h="629089">
                <a:tc>
                  <a:txBody>
                    <a:bodyPr/>
                    <a:lstStyle/>
                    <a:p>
                      <a:pPr algn="ctr"/>
                      <a:r>
                        <a:rPr lang="en-US" sz="1400" b="0" dirty="0"/>
                        <a:t>5.</a:t>
                      </a:r>
                      <a:endParaRPr lang="lo-LA" sz="1400" b="0" dirty="0"/>
                    </a:p>
                  </a:txBody>
                  <a:tcPr marL="71616" marR="71616" marT="35808" marB="35808"/>
                </a:tc>
                <a:tc>
                  <a:txBody>
                    <a:bodyPr/>
                    <a:lstStyle/>
                    <a:p>
                      <a:pPr algn="l" fontAlgn="t"/>
                      <a:r>
                        <a:rPr lang="en-US" sz="1200" b="0" i="0" u="none" strike="noStrike" dirty="0">
                          <a:solidFill>
                            <a:srgbClr val="000000"/>
                          </a:solidFill>
                          <a:effectLst/>
                          <a:latin typeface="+mn-lt"/>
                          <a:cs typeface="DokChampa" panose="020B0604020202020204" pitchFamily="34" charset="-34"/>
                        </a:rPr>
                        <a:t>Transportation of DR-TB patients from home to  treatment unit and return (BASE ALLOC)</a:t>
                      </a:r>
                    </a:p>
                  </a:txBody>
                  <a:tcPr marL="4974" marR="4974" marT="4974" marB="0"/>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NTC</a:t>
                      </a:r>
                    </a:p>
                  </a:txBody>
                  <a:tcPr marL="4974" marR="4974" marT="4974" marB="0" anchor="ctr"/>
                </a:tc>
                <a:tc>
                  <a:txBody>
                    <a:bodyPr/>
                    <a:lstStyle/>
                    <a:p>
                      <a:pPr algn="ctr" fontAlgn="b"/>
                      <a:r>
                        <a:rPr lang="lo-LA" sz="1200" b="0" i="0" u="none" strike="noStrike" dirty="0">
                          <a:solidFill>
                            <a:srgbClr val="000000"/>
                          </a:solidFill>
                          <a:effectLst/>
                          <a:latin typeface="DokChampa" panose="020B0604020202020204" pitchFamily="34" charset="-34"/>
                          <a:cs typeface="DokChampa" panose="020B0604020202020204" pitchFamily="34" charset="-34"/>
                        </a:rPr>
                        <a:t> 23.110,96 </a:t>
                      </a:r>
                    </a:p>
                  </a:txBody>
                  <a:tcPr marL="4974" marR="4974" marT="497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NTC started conduct in SVK for First site</a:t>
                      </a:r>
                      <a:endParaRPr lang="lo-LA" sz="1400" b="0" i="0" u="none" strike="noStrike" dirty="0">
                        <a:solidFill>
                          <a:srgbClr val="FF0000"/>
                        </a:solidFill>
                        <a:effectLst/>
                        <a:latin typeface="Phetsarath OT" panose="02000500000000020004" pitchFamily="2" charset="0"/>
                        <a:cs typeface="+mn-cs"/>
                      </a:endParaRPr>
                    </a:p>
                  </a:txBody>
                  <a:tcPr marL="4974" marR="4974" marT="497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mn-cs"/>
                        </a:rPr>
                        <a:t>200 $</a:t>
                      </a:r>
                      <a:endParaRPr lang="lo-LA" sz="1400" b="0" i="0" u="none" strike="noStrike" dirty="0">
                        <a:solidFill>
                          <a:srgbClr val="FF0000"/>
                        </a:solidFill>
                        <a:effectLst/>
                        <a:latin typeface="Phetsarath OT" panose="02000500000000020004" pitchFamily="2" charset="0"/>
                        <a:cs typeface="+mn-cs"/>
                      </a:endParaRPr>
                    </a:p>
                  </a:txBody>
                  <a:tcPr marL="4974" marR="4974" marT="4974" marB="0" anchor="ctr"/>
                </a:tc>
                <a:extLst>
                  <a:ext uri="{0D108BD9-81ED-4DB2-BD59-A6C34878D82A}">
                    <a16:rowId xmlns:a16="http://schemas.microsoft.com/office/drawing/2014/main" val="835210744"/>
                  </a:ext>
                </a:extLst>
              </a:tr>
              <a:tr h="647396">
                <a:tc>
                  <a:txBody>
                    <a:bodyPr/>
                    <a:lstStyle/>
                    <a:p>
                      <a:pPr algn="ctr"/>
                      <a:r>
                        <a:rPr lang="en-US" sz="1400" b="0" dirty="0"/>
                        <a:t>6.</a:t>
                      </a:r>
                    </a:p>
                  </a:txBody>
                  <a:tcPr marL="71616" marR="71616" marT="35808" marB="35808"/>
                </a:tc>
                <a:tc>
                  <a:txBody>
                    <a:bodyPr/>
                    <a:lstStyle/>
                    <a:p>
                      <a:pPr algn="l" fontAlgn="t"/>
                      <a:r>
                        <a:rPr lang="en-US" sz="1200" b="0" i="0" u="none" strike="noStrike" dirty="0">
                          <a:solidFill>
                            <a:srgbClr val="000000"/>
                          </a:solidFill>
                          <a:effectLst/>
                          <a:latin typeface="+mn-lt"/>
                          <a:cs typeface="DokChampa" panose="020B0604020202020204" pitchFamily="34" charset="-34"/>
                        </a:rPr>
                        <a:t>Transportation of DR-TB patients from home to  treatment unit and return (ABOVE ALLOC)</a:t>
                      </a:r>
                    </a:p>
                  </a:txBody>
                  <a:tcPr marL="71616" marR="71616" marT="35808" marB="35808"/>
                </a:tc>
                <a:tc>
                  <a:txBody>
                    <a:bodyPr/>
                    <a:lstStyle/>
                    <a:p>
                      <a:pPr algn="ctr" fontAlgn="ctr"/>
                      <a:r>
                        <a:rPr lang="en-US" sz="1200" b="0" i="0" u="none" strike="noStrike" dirty="0">
                          <a:solidFill>
                            <a:srgbClr val="000000"/>
                          </a:solidFill>
                          <a:effectLst/>
                          <a:latin typeface="Phetsarath OT" panose="02000500000000020004" pitchFamily="2" charset="0"/>
                          <a:cs typeface="DokChampa" panose="020B0604020202020204" pitchFamily="34" charset="-34"/>
                        </a:rPr>
                        <a:t>NTC</a:t>
                      </a:r>
                    </a:p>
                  </a:txBody>
                  <a:tcPr marL="4974" marR="4974" marT="4974" marB="0" anchor="ctr"/>
                </a:tc>
                <a:tc>
                  <a:txBody>
                    <a:bodyPr/>
                    <a:lstStyle/>
                    <a:p>
                      <a:pPr algn="ctr" fontAlgn="b"/>
                      <a:r>
                        <a:rPr lang="lo-LA" sz="1200" b="0" i="0" u="none" strike="noStrike" dirty="0">
                          <a:solidFill>
                            <a:srgbClr val="000000"/>
                          </a:solidFill>
                          <a:effectLst/>
                          <a:latin typeface="DokChampa" panose="020B0604020202020204" pitchFamily="34" charset="-34"/>
                          <a:cs typeface="DokChampa" panose="020B0604020202020204" pitchFamily="34" charset="-34"/>
                        </a:rPr>
                        <a:t>   7.969,30 </a:t>
                      </a:r>
                    </a:p>
                  </a:txBody>
                  <a:tcPr marL="4974" marR="4974" marT="497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NTC will conduct in 2022</a:t>
                      </a:r>
                      <a:endParaRPr lang="lo-LA" sz="1400" b="0" i="0" u="none" strike="noStrike" dirty="0">
                        <a:solidFill>
                          <a:srgbClr val="FF0000"/>
                        </a:solidFill>
                        <a:effectLst/>
                        <a:latin typeface="Phetsarath OT" panose="02000500000000020004" pitchFamily="2" charset="0"/>
                        <a:cs typeface="+mn-cs"/>
                      </a:endParaRPr>
                    </a:p>
                  </a:txBody>
                  <a:tcPr marL="4974" marR="4974" marT="4974" marB="0" anchor="ctr"/>
                </a:tc>
                <a:tc>
                  <a:txBody>
                    <a:bodyPr/>
                    <a:lstStyle/>
                    <a:p>
                      <a:pPr algn="ctr" fontAlgn="ctr"/>
                      <a:r>
                        <a:rPr lang="en-US" sz="1400" b="0" i="0" u="none" strike="noStrike" dirty="0">
                          <a:solidFill>
                            <a:srgbClr val="FF0000"/>
                          </a:solidFill>
                          <a:effectLst/>
                          <a:latin typeface="DokChampa" panose="020B0604020202020204" pitchFamily="34" charset="-34"/>
                          <a:cs typeface="DokChampa" panose="020B0604020202020204" pitchFamily="34" charset="-34"/>
                        </a:rPr>
                        <a:t>00</a:t>
                      </a:r>
                    </a:p>
                  </a:txBody>
                  <a:tcPr marL="4974" marR="4974" marT="4974" marB="0" anchor="ctr"/>
                </a:tc>
                <a:extLst>
                  <a:ext uri="{0D108BD9-81ED-4DB2-BD59-A6C34878D82A}">
                    <a16:rowId xmlns:a16="http://schemas.microsoft.com/office/drawing/2014/main" val="285207486"/>
                  </a:ext>
                </a:extLst>
              </a:tr>
            </a:tbl>
          </a:graphicData>
        </a:graphic>
      </p:graphicFrame>
    </p:spTree>
    <p:extLst>
      <p:ext uri="{BB962C8B-B14F-4D97-AF65-F5344CB8AC3E}">
        <p14:creationId xmlns:p14="http://schemas.microsoft.com/office/powerpoint/2010/main" val="212638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805933" y="61555"/>
            <a:ext cx="9436608"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eaLnBrk="0" fontAlgn="base" hangingPunct="0">
              <a:lnSpc>
                <a:spcPct val="100000"/>
              </a:lnSpc>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Activities Status (2 update)</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2938966910"/>
              </p:ext>
            </p:extLst>
          </p:nvPr>
        </p:nvGraphicFramePr>
        <p:xfrm>
          <a:off x="1805933" y="761409"/>
          <a:ext cx="9436608" cy="6096591"/>
        </p:xfrm>
        <a:graphic>
          <a:graphicData uri="http://schemas.openxmlformats.org/drawingml/2006/table">
            <a:tbl>
              <a:tblPr firstRow="1" bandRow="1">
                <a:tableStyleId>{5C22544A-7EE6-4342-B048-85BDC9FD1C3A}</a:tableStyleId>
              </a:tblPr>
              <a:tblGrid>
                <a:gridCol w="776104">
                  <a:extLst>
                    <a:ext uri="{9D8B030D-6E8A-4147-A177-3AD203B41FA5}">
                      <a16:colId xmlns:a16="http://schemas.microsoft.com/office/drawing/2014/main" val="1636718006"/>
                    </a:ext>
                  </a:extLst>
                </a:gridCol>
                <a:gridCol w="2276475">
                  <a:extLst>
                    <a:ext uri="{9D8B030D-6E8A-4147-A177-3AD203B41FA5}">
                      <a16:colId xmlns:a16="http://schemas.microsoft.com/office/drawing/2014/main" val="2028745771"/>
                    </a:ext>
                  </a:extLst>
                </a:gridCol>
                <a:gridCol w="981075">
                  <a:extLst>
                    <a:ext uri="{9D8B030D-6E8A-4147-A177-3AD203B41FA5}">
                      <a16:colId xmlns:a16="http://schemas.microsoft.com/office/drawing/2014/main" val="1078916948"/>
                    </a:ext>
                  </a:extLst>
                </a:gridCol>
                <a:gridCol w="1247775">
                  <a:extLst>
                    <a:ext uri="{9D8B030D-6E8A-4147-A177-3AD203B41FA5}">
                      <a16:colId xmlns:a16="http://schemas.microsoft.com/office/drawing/2014/main" val="1567702314"/>
                    </a:ext>
                  </a:extLst>
                </a:gridCol>
                <a:gridCol w="2274818">
                  <a:extLst>
                    <a:ext uri="{9D8B030D-6E8A-4147-A177-3AD203B41FA5}">
                      <a16:colId xmlns:a16="http://schemas.microsoft.com/office/drawing/2014/main" val="3657740690"/>
                    </a:ext>
                  </a:extLst>
                </a:gridCol>
                <a:gridCol w="1880361">
                  <a:extLst>
                    <a:ext uri="{9D8B030D-6E8A-4147-A177-3AD203B41FA5}">
                      <a16:colId xmlns:a16="http://schemas.microsoft.com/office/drawing/2014/main" val="2099354609"/>
                    </a:ext>
                  </a:extLst>
                </a:gridCol>
              </a:tblGrid>
              <a:tr h="936292">
                <a:tc>
                  <a:txBody>
                    <a:bodyPr/>
                    <a:lstStyle/>
                    <a:p>
                      <a:pPr algn="ctr"/>
                      <a:r>
                        <a:rPr lang="en-US" sz="1700" b="1" dirty="0"/>
                        <a:t>No.</a:t>
                      </a:r>
                      <a:endParaRPr lang="lo-LA" sz="1700" b="1" dirty="0"/>
                    </a:p>
                  </a:txBody>
                  <a:tcPr marL="77738" marR="77738" marT="38868" marB="38868" anchor="ctr"/>
                </a:tc>
                <a:tc>
                  <a:txBody>
                    <a:bodyPr/>
                    <a:lstStyle/>
                    <a:p>
                      <a:pPr algn="ctr"/>
                      <a:r>
                        <a:rPr lang="en-US" sz="1700" dirty="0"/>
                        <a:t>Description</a:t>
                      </a:r>
                      <a:endParaRPr lang="lo-LA" sz="1700" dirty="0"/>
                    </a:p>
                  </a:txBody>
                  <a:tcPr marL="77738" marR="77738" marT="38868" marB="38868" anchor="ctr"/>
                </a:tc>
                <a:tc>
                  <a:txBody>
                    <a:bodyPr/>
                    <a:lstStyle/>
                    <a:p>
                      <a:pPr algn="ctr"/>
                      <a:r>
                        <a:rPr lang="en-US" sz="1700" dirty="0"/>
                        <a:t>Implementer</a:t>
                      </a:r>
                      <a:endParaRPr lang="lo-LA" sz="1700" dirty="0"/>
                    </a:p>
                  </a:txBody>
                  <a:tcPr marL="77738" marR="77738" marT="38868" marB="38868" anchor="ctr"/>
                </a:tc>
                <a:tc>
                  <a:txBody>
                    <a:bodyPr/>
                    <a:lstStyle/>
                    <a:p>
                      <a:pPr algn="ctr"/>
                      <a:r>
                        <a:rPr lang="en-US" sz="1700" dirty="0"/>
                        <a:t>Budget</a:t>
                      </a:r>
                      <a:r>
                        <a:rPr lang="lo-LA" sz="1700" dirty="0"/>
                        <a:t> </a:t>
                      </a:r>
                      <a:endParaRPr lang="en-US" sz="1700" dirty="0"/>
                    </a:p>
                    <a:p>
                      <a:pPr algn="ctr"/>
                      <a:r>
                        <a:rPr lang="en-US" sz="1700" dirty="0"/>
                        <a:t>2021-2022</a:t>
                      </a:r>
                    </a:p>
                    <a:p>
                      <a:pPr algn="ctr"/>
                      <a:r>
                        <a:rPr lang="en-US" sz="1700" dirty="0"/>
                        <a:t>(USD)</a:t>
                      </a:r>
                      <a:endParaRPr lang="lo-LA" sz="1700" dirty="0"/>
                    </a:p>
                  </a:txBody>
                  <a:tcPr marL="77738" marR="77738" marT="38868" marB="38868"/>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Status of Activities</a:t>
                      </a:r>
                      <a:endParaRPr lang="lo-LA" sz="1600" dirty="0"/>
                    </a:p>
                  </a:txBody>
                  <a:tcPr marL="71616" marR="71616" marT="35808" marB="35808" anchor="ctr"/>
                </a:tc>
                <a:tc>
                  <a:txBody>
                    <a:bodyPr/>
                    <a:lstStyle/>
                    <a:p>
                      <a:pPr algn="ctr"/>
                      <a:r>
                        <a:rPr lang="en-US" sz="1600" dirty="0"/>
                        <a:t>Expenditure of Q1/2022</a:t>
                      </a:r>
                      <a:endParaRPr lang="lo-LA" sz="1600" dirty="0"/>
                    </a:p>
                  </a:txBody>
                  <a:tcPr marL="71616" marR="71616" marT="35808" marB="35808" anchor="ctr"/>
                </a:tc>
                <a:extLst>
                  <a:ext uri="{0D108BD9-81ED-4DB2-BD59-A6C34878D82A}">
                    <a16:rowId xmlns:a16="http://schemas.microsoft.com/office/drawing/2014/main" val="2521896824"/>
                  </a:ext>
                </a:extLst>
              </a:tr>
              <a:tr h="1649441">
                <a:tc>
                  <a:txBody>
                    <a:bodyPr/>
                    <a:lstStyle/>
                    <a:p>
                      <a:pPr algn="ctr"/>
                      <a:r>
                        <a:rPr lang="en-US" sz="1500" b="0" dirty="0"/>
                        <a:t>7.</a:t>
                      </a:r>
                    </a:p>
                  </a:txBody>
                  <a:tcPr marL="77738" marR="77738" marT="38868" marB="38868"/>
                </a:tc>
                <a:tc>
                  <a:txBody>
                    <a:bodyPr/>
                    <a:lstStyle/>
                    <a:p>
                      <a:pPr algn="l" fontAlgn="b"/>
                      <a:r>
                        <a:rPr lang="en-US" sz="1300" b="0" i="0" u="none" strike="noStrike" dirty="0">
                          <a:solidFill>
                            <a:srgbClr val="000000"/>
                          </a:solidFill>
                          <a:effectLst/>
                          <a:latin typeface="Calibri" panose="020F0502020204030204" pitchFamily="34" charset="0"/>
                          <a:cs typeface="+mn-cs"/>
                        </a:rPr>
                        <a:t>Scaling-up of GeneXpert connectivity solution</a:t>
                      </a:r>
                    </a:p>
                    <a:p>
                      <a:pPr algn="l" fontAlgn="b"/>
                      <a:r>
                        <a:rPr lang="en-US" sz="1300" b="0" i="0" u="none" strike="noStrike" dirty="0">
                          <a:solidFill>
                            <a:srgbClr val="000000"/>
                          </a:solidFill>
                          <a:effectLst/>
                          <a:latin typeface="Calibri" panose="020F0502020204030204" pitchFamily="34" charset="0"/>
                          <a:cs typeface="+mn-cs"/>
                        </a:rPr>
                        <a:t>2 days Practice workshop in all 164 TB Units: 10 subnational workshop (in Vientiane and Province) inviting 2 persons by TB unit; (BASE ALLOC)</a:t>
                      </a:r>
                    </a:p>
                  </a:txBody>
                  <a:tcPr marL="77738" marR="77738" marT="38868" marB="38868"/>
                </a:tc>
                <a:tc>
                  <a:txBody>
                    <a:bodyPr/>
                    <a:lstStyle/>
                    <a:p>
                      <a:pPr algn="ctr" fontAlgn="ctr"/>
                      <a:r>
                        <a:rPr lang="en-US" sz="1300" b="0" i="0" u="none" strike="noStrike" dirty="0">
                          <a:solidFill>
                            <a:srgbClr val="000000"/>
                          </a:solidFill>
                          <a:effectLst/>
                          <a:latin typeface="Phetsarath OT" panose="02000500000000020004" pitchFamily="2" charset="0"/>
                          <a:cs typeface="DokChampa" panose="020B0604020202020204" pitchFamily="34" charset="-34"/>
                        </a:rPr>
                        <a:t>NTC</a:t>
                      </a:r>
                    </a:p>
                  </a:txBody>
                  <a:tcPr marL="5398" marR="5398" marT="5398" marB="0" anchor="ctr"/>
                </a:tc>
                <a:tc>
                  <a:txBody>
                    <a:bodyPr/>
                    <a:lstStyle/>
                    <a:p>
                      <a:pPr algn="ctr" fontAlgn="b"/>
                      <a:r>
                        <a:rPr lang="lo-LA" sz="1300" b="0" i="0" u="none" strike="noStrike" dirty="0">
                          <a:solidFill>
                            <a:srgbClr val="000000"/>
                          </a:solidFill>
                          <a:effectLst/>
                          <a:latin typeface="DokChampa" panose="020B0604020202020204" pitchFamily="34" charset="-34"/>
                          <a:cs typeface="DokChampa" panose="020B0604020202020204" pitchFamily="34" charset="-34"/>
                        </a:rPr>
                        <a:t> 17.621,76 </a:t>
                      </a:r>
                    </a:p>
                  </a:txBody>
                  <a:tcPr marL="5398" marR="5398" marT="539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NTC will conduct in Q2/2022</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mn-cs"/>
                        </a:rPr>
                        <a:t>00</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extLst>
                  <a:ext uri="{0D108BD9-81ED-4DB2-BD59-A6C34878D82A}">
                    <a16:rowId xmlns:a16="http://schemas.microsoft.com/office/drawing/2014/main" val="2923823812"/>
                  </a:ext>
                </a:extLst>
              </a:tr>
              <a:tr h="1210694">
                <a:tc>
                  <a:txBody>
                    <a:bodyPr/>
                    <a:lstStyle/>
                    <a:p>
                      <a:pPr algn="ctr"/>
                      <a:r>
                        <a:rPr lang="en-US" sz="1500" b="0" dirty="0"/>
                        <a:t>8.</a:t>
                      </a:r>
                      <a:endParaRPr lang="lo-LA" sz="1500" b="0" dirty="0"/>
                    </a:p>
                  </a:txBody>
                  <a:tcPr marL="77738" marR="77738" marT="38868" marB="38868"/>
                </a:tc>
                <a:tc>
                  <a:txBody>
                    <a:bodyPr/>
                    <a:lstStyle/>
                    <a:p>
                      <a:pPr algn="l" fontAlgn="b"/>
                      <a:r>
                        <a:rPr lang="en-US" sz="1300" b="0" i="0" u="none" strike="noStrike" dirty="0">
                          <a:solidFill>
                            <a:srgbClr val="000000"/>
                          </a:solidFill>
                          <a:effectLst/>
                          <a:latin typeface="Calibri" panose="020F0502020204030204" pitchFamily="34" charset="0"/>
                          <a:cs typeface="+mn-cs"/>
                        </a:rPr>
                        <a:t>Training  of the 23 Gene </a:t>
                      </a:r>
                      <a:r>
                        <a:rPr lang="en-US" sz="1300" b="0" i="0" u="none" strike="noStrike" dirty="0" err="1">
                          <a:solidFill>
                            <a:srgbClr val="000000"/>
                          </a:solidFill>
                          <a:effectLst/>
                          <a:latin typeface="Calibri" panose="020F0502020204030204" pitchFamily="34" charset="0"/>
                          <a:cs typeface="+mn-cs"/>
                        </a:rPr>
                        <a:t>Xpert</a:t>
                      </a:r>
                      <a:r>
                        <a:rPr lang="en-US" sz="1300" b="0" i="0" u="none" strike="noStrike" dirty="0">
                          <a:solidFill>
                            <a:srgbClr val="000000"/>
                          </a:solidFill>
                          <a:effectLst/>
                          <a:latin typeface="Calibri" panose="020F0502020204030204" pitchFamily="34" charset="0"/>
                          <a:cs typeface="+mn-cs"/>
                        </a:rPr>
                        <a:t> laboratories on new SOPs and IPC and quality control  for TB, COVID,  HIV Viral load; 3 labs technicians per laboratory:</a:t>
                      </a:r>
                    </a:p>
                  </a:txBody>
                  <a:tcPr marL="77738" marR="77738" marT="38868" marB="38868"/>
                </a:tc>
                <a:tc>
                  <a:txBody>
                    <a:bodyPr/>
                    <a:lstStyle/>
                    <a:p>
                      <a:pPr algn="ctr" fontAlgn="ctr"/>
                      <a:r>
                        <a:rPr lang="en-US" sz="1300" b="0" i="0" u="none" strike="noStrike" dirty="0">
                          <a:solidFill>
                            <a:srgbClr val="000000"/>
                          </a:solidFill>
                          <a:effectLst/>
                          <a:latin typeface="Phetsarath OT" panose="02000500000000020004" pitchFamily="2" charset="0"/>
                          <a:cs typeface="DokChampa" panose="020B0604020202020204" pitchFamily="34" charset="-34"/>
                        </a:rPr>
                        <a:t>NTC</a:t>
                      </a:r>
                    </a:p>
                  </a:txBody>
                  <a:tcPr marL="5398" marR="5398" marT="5398" marB="0" anchor="ctr"/>
                </a:tc>
                <a:tc>
                  <a:txBody>
                    <a:bodyPr/>
                    <a:lstStyle/>
                    <a:p>
                      <a:pPr algn="ctr" fontAlgn="b"/>
                      <a:r>
                        <a:rPr lang="lo-LA" sz="1300" b="0" i="0" u="none" strike="noStrike" dirty="0">
                          <a:solidFill>
                            <a:srgbClr val="000000"/>
                          </a:solidFill>
                          <a:effectLst/>
                          <a:latin typeface="DokChampa" panose="020B0604020202020204" pitchFamily="34" charset="-34"/>
                          <a:cs typeface="DokChampa" panose="020B0604020202020204" pitchFamily="34" charset="-34"/>
                        </a:rPr>
                        <a:t> 15.914,54 </a:t>
                      </a:r>
                    </a:p>
                  </a:txBody>
                  <a:tcPr marL="5398" marR="5398" marT="539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lo-LA" sz="1400" b="0" i="0" u="none" strike="noStrike" dirty="0">
                          <a:solidFill>
                            <a:srgbClr val="FF0000"/>
                          </a:solidFill>
                          <a:effectLst/>
                          <a:latin typeface="Phetsarath OT" panose="02000500000000020004" pitchFamily="2" charset="0"/>
                          <a:cs typeface="DokChampa" panose="020B0604020202020204" pitchFamily="34" charset="-34"/>
                        </a:rPr>
                        <a:t> </a:t>
                      </a:r>
                      <a:r>
                        <a:rPr lang="en-US" sz="1400" b="0" i="0" u="none" strike="noStrike" dirty="0">
                          <a:solidFill>
                            <a:srgbClr val="FF0000"/>
                          </a:solidFill>
                          <a:effectLst/>
                          <a:latin typeface="DokChampa" panose="020B0604020202020204" pitchFamily="34" charset="-34"/>
                          <a:cs typeface="DokChampa" panose="020B0604020202020204" pitchFamily="34" charset="-34"/>
                        </a:rPr>
                        <a:t>NTC will conduct in Q2/2022</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00</a:t>
                      </a:r>
                    </a:p>
                  </a:txBody>
                  <a:tcPr marL="5398" marR="5398" marT="5398" marB="0" anchor="ctr"/>
                </a:tc>
                <a:extLst>
                  <a:ext uri="{0D108BD9-81ED-4DB2-BD59-A6C34878D82A}">
                    <a16:rowId xmlns:a16="http://schemas.microsoft.com/office/drawing/2014/main" val="1892412389"/>
                  </a:ext>
                </a:extLst>
              </a:tr>
              <a:tr h="1336333">
                <a:tc>
                  <a:txBody>
                    <a:bodyPr/>
                    <a:lstStyle/>
                    <a:p>
                      <a:pPr algn="ctr"/>
                      <a:r>
                        <a:rPr lang="en-US" sz="1500" b="0" dirty="0"/>
                        <a:t>9.</a:t>
                      </a:r>
                      <a:endParaRPr lang="lo-LA" sz="1500" b="0" dirty="0"/>
                    </a:p>
                  </a:txBody>
                  <a:tcPr marL="77738" marR="77738" marT="38868" marB="38868"/>
                </a:tc>
                <a:tc>
                  <a:txBody>
                    <a:bodyPr/>
                    <a:lstStyle/>
                    <a:p>
                      <a:pPr algn="l" fontAlgn="b"/>
                      <a:r>
                        <a:rPr lang="en-US" sz="1300" b="0" i="0" u="none" strike="noStrike" dirty="0">
                          <a:solidFill>
                            <a:srgbClr val="000000"/>
                          </a:solidFill>
                          <a:effectLst/>
                          <a:latin typeface="Calibri" panose="020F0502020204030204" pitchFamily="34" charset="0"/>
                          <a:cs typeface="+mn-cs"/>
                        </a:rPr>
                        <a:t>Data quality improvement for laboratories: Training on data management of GeneXpert testing and results</a:t>
                      </a:r>
                    </a:p>
                  </a:txBody>
                  <a:tcPr marL="77738" marR="77738" marT="38868" marB="38868"/>
                </a:tc>
                <a:tc>
                  <a:txBody>
                    <a:bodyPr/>
                    <a:lstStyle/>
                    <a:p>
                      <a:pPr algn="ctr" fontAlgn="ctr"/>
                      <a:r>
                        <a:rPr lang="en-US" sz="1300" b="0" i="0" u="none" strike="noStrike" dirty="0">
                          <a:solidFill>
                            <a:srgbClr val="000000"/>
                          </a:solidFill>
                          <a:effectLst/>
                          <a:latin typeface="Phetsarath OT" panose="02000500000000020004" pitchFamily="2" charset="0"/>
                          <a:cs typeface="DokChampa" panose="020B0604020202020204" pitchFamily="34" charset="-34"/>
                        </a:rPr>
                        <a:t>NTC</a:t>
                      </a:r>
                    </a:p>
                  </a:txBody>
                  <a:tcPr marL="5398" marR="5398" marT="5398" marB="0" anchor="ctr"/>
                </a:tc>
                <a:tc>
                  <a:txBody>
                    <a:bodyPr/>
                    <a:lstStyle/>
                    <a:p>
                      <a:pPr algn="ctr" fontAlgn="b"/>
                      <a:r>
                        <a:rPr lang="lo-LA" sz="1300" b="0" i="0" u="none" strike="noStrike" dirty="0">
                          <a:solidFill>
                            <a:srgbClr val="000000"/>
                          </a:solidFill>
                          <a:effectLst/>
                          <a:latin typeface="DokChampa" panose="020B0604020202020204" pitchFamily="34" charset="-34"/>
                          <a:cs typeface="DokChampa" panose="020B0604020202020204" pitchFamily="34" charset="-34"/>
                        </a:rPr>
                        <a:t> 13.382,92 </a:t>
                      </a:r>
                    </a:p>
                  </a:txBody>
                  <a:tcPr marL="5398" marR="5398" marT="539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1</a:t>
                      </a:r>
                      <a:r>
                        <a:rPr lang="en-US" sz="1400" b="0" i="0" u="none" strike="noStrike" baseline="0" dirty="0">
                          <a:solidFill>
                            <a:srgbClr val="000000"/>
                          </a:solidFill>
                          <a:effectLst/>
                          <a:latin typeface="DokChampa" panose="020B0604020202020204" pitchFamily="34" charset="-34"/>
                          <a:cs typeface="DokChampa" panose="020B0604020202020204" pitchFamily="34" charset="-34"/>
                        </a:rPr>
                        <a:t> </a:t>
                      </a:r>
                      <a:r>
                        <a:rPr lang="en-US" sz="1400" b="0" i="0" u="none" strike="noStrike" baseline="0" dirty="0">
                          <a:solidFill>
                            <a:srgbClr val="FF0000"/>
                          </a:solidFill>
                          <a:effectLst/>
                          <a:latin typeface="DokChampa" panose="020B0604020202020204" pitchFamily="34" charset="-34"/>
                          <a:cs typeface="DokChampa" panose="020B0604020202020204" pitchFamily="34" charset="-34"/>
                        </a:rPr>
                        <a:t>session has been conducted at </a:t>
                      </a:r>
                      <a:r>
                        <a:rPr lang="en-US" sz="1400" b="0" i="0" u="none" strike="noStrike" baseline="0" dirty="0" err="1">
                          <a:solidFill>
                            <a:srgbClr val="FF0000"/>
                          </a:solidFill>
                          <a:effectLst/>
                          <a:latin typeface="DokChampa" panose="020B0604020202020204" pitchFamily="34" charset="-34"/>
                          <a:cs typeface="DokChampa" panose="020B0604020202020204" pitchFamily="34" charset="-34"/>
                        </a:rPr>
                        <a:t>Bolikhamxai</a:t>
                      </a:r>
                      <a:r>
                        <a:rPr lang="en-US" sz="1400" b="0" i="0" u="none" strike="noStrike" baseline="0" dirty="0">
                          <a:solidFill>
                            <a:srgbClr val="FF0000"/>
                          </a:solidFill>
                          <a:effectLst/>
                          <a:latin typeface="DokChampa" panose="020B0604020202020204" pitchFamily="34" charset="-34"/>
                          <a:cs typeface="DokChampa" panose="020B0604020202020204" pitchFamily="34" charset="-34"/>
                        </a:rPr>
                        <a:t> </a:t>
                      </a:r>
                      <a:r>
                        <a:rPr lang="en-US" sz="1400" b="0" i="0" u="none" strike="noStrike" baseline="0" dirty="0">
                          <a:solidFill>
                            <a:srgbClr val="FF0000"/>
                          </a:solidFill>
                          <a:effectLst/>
                          <a:latin typeface="Phetsarath OT" panose="02000500000000000000" pitchFamily="2" charset="0"/>
                          <a:cs typeface="Phetsarath OT" panose="02000500000000000000" pitchFamily="2" charset="0"/>
                        </a:rPr>
                        <a:t>Province</a:t>
                      </a:r>
                      <a:r>
                        <a:rPr lang="en-US" sz="1400" b="0" i="0" u="none" strike="noStrike" baseline="0" dirty="0">
                          <a:solidFill>
                            <a:srgbClr val="FF0000"/>
                          </a:solidFill>
                          <a:effectLst/>
                          <a:latin typeface="DokChampa" panose="020B0604020202020204" pitchFamily="34" charset="-34"/>
                          <a:cs typeface="DokChampa" panose="020B0604020202020204" pitchFamily="34" charset="-34"/>
                        </a:rPr>
                        <a:t>  including 7 districts  of Lab technicians  , total 18 participants  date 2-4 /02/22</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mn-cs"/>
                        </a:rPr>
                        <a:t>3.162 $</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extLst>
                  <a:ext uri="{0D108BD9-81ED-4DB2-BD59-A6C34878D82A}">
                    <a16:rowId xmlns:a16="http://schemas.microsoft.com/office/drawing/2014/main" val="2806661899"/>
                  </a:ext>
                </a:extLst>
              </a:tr>
              <a:tr h="963831">
                <a:tc>
                  <a:txBody>
                    <a:bodyPr/>
                    <a:lstStyle/>
                    <a:p>
                      <a:pPr algn="ctr"/>
                      <a:r>
                        <a:rPr lang="en-US" sz="1500" b="0" dirty="0"/>
                        <a:t>10.</a:t>
                      </a:r>
                      <a:endParaRPr lang="lo-LA" sz="1500" b="0" dirty="0"/>
                    </a:p>
                  </a:txBody>
                  <a:tcPr marL="77738" marR="77738" marT="38868" marB="38868"/>
                </a:tc>
                <a:tc>
                  <a:txBody>
                    <a:bodyPr/>
                    <a:lstStyle/>
                    <a:p>
                      <a:pPr algn="l" fontAlgn="b"/>
                      <a:r>
                        <a:rPr lang="en-US" sz="1300" b="0" i="0" u="none" strike="noStrike" dirty="0">
                          <a:solidFill>
                            <a:srgbClr val="000000"/>
                          </a:solidFill>
                          <a:effectLst/>
                          <a:latin typeface="Calibri" panose="020F0502020204030204" pitchFamily="34" charset="0"/>
                          <a:cs typeface="+mn-cs"/>
                        </a:rPr>
                        <a:t>C19RM 2020 Roll Over - TB tracker practice workshop in all (164) TB</a:t>
                      </a:r>
                    </a:p>
                  </a:txBody>
                  <a:tcPr marL="77738" marR="77738" marT="38868" marB="38868"/>
                </a:tc>
                <a:tc>
                  <a:txBody>
                    <a:bodyPr/>
                    <a:lstStyle/>
                    <a:p>
                      <a:pPr algn="ctr" fontAlgn="ctr"/>
                      <a:r>
                        <a:rPr lang="en-US" sz="1300" b="0" i="0" u="none" strike="noStrike" dirty="0">
                          <a:solidFill>
                            <a:srgbClr val="000000"/>
                          </a:solidFill>
                          <a:effectLst/>
                          <a:latin typeface="Phetsarath OT" panose="02000500000000020004" pitchFamily="2" charset="0"/>
                          <a:cs typeface="DokChampa" panose="020B0604020202020204" pitchFamily="34" charset="-34"/>
                        </a:rPr>
                        <a:t>NTC</a:t>
                      </a:r>
                    </a:p>
                  </a:txBody>
                  <a:tcPr marL="5398" marR="5398" marT="5398" marB="0" anchor="ctr"/>
                </a:tc>
                <a:tc>
                  <a:txBody>
                    <a:bodyPr/>
                    <a:lstStyle/>
                    <a:p>
                      <a:pPr algn="ctr" fontAlgn="b"/>
                      <a:r>
                        <a:rPr lang="lo-LA" sz="1300" b="0" i="0" u="none" strike="noStrike" dirty="0">
                          <a:solidFill>
                            <a:srgbClr val="000000"/>
                          </a:solidFill>
                          <a:effectLst/>
                          <a:latin typeface="DokChampa" panose="020B0604020202020204" pitchFamily="34" charset="-34"/>
                          <a:cs typeface="DokChampa" panose="020B0604020202020204" pitchFamily="34" charset="-34"/>
                        </a:rPr>
                        <a:t> 28.761,27 </a:t>
                      </a:r>
                    </a:p>
                  </a:txBody>
                  <a:tcPr marL="5398" marR="5398" marT="539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DokChampa" panose="020B0604020202020204" pitchFamily="34" charset="-34"/>
                          <a:cs typeface="DokChampa" panose="020B0604020202020204" pitchFamily="34" charset="-34"/>
                        </a:rPr>
                        <a:t>NTC conducted 2 sessions in HP&amp;XK on Feb 2022</a:t>
                      </a:r>
                      <a:endParaRPr lang="lo-LA" sz="1400" b="0" i="0" u="none" strike="noStrike" dirty="0">
                        <a:solidFill>
                          <a:srgbClr val="FF0000"/>
                        </a:solidFill>
                        <a:effectLst/>
                        <a:latin typeface="Phetsarath OT" panose="02000500000000020004" pitchFamily="2" charset="0"/>
                        <a:cs typeface="+mn-cs"/>
                      </a:endParaRPr>
                    </a:p>
                  </a:txBody>
                  <a:tcPr marL="5398" marR="5398" marT="539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FF0000"/>
                          </a:solidFill>
                          <a:effectLst/>
                          <a:latin typeface="Phetsarath OT" panose="02000500000000020004" pitchFamily="2" charset="0"/>
                          <a:cs typeface="DokChampa" panose="020B0604020202020204" pitchFamily="34" charset="-34"/>
                        </a:rPr>
                        <a:t>6.270 $</a:t>
                      </a:r>
                      <a:endParaRPr lang="lo-LA" sz="1400" b="0" i="0" u="none" strike="noStrike" dirty="0">
                        <a:solidFill>
                          <a:srgbClr val="FF0000"/>
                        </a:solidFill>
                        <a:effectLst/>
                        <a:latin typeface="Phetsarath OT" panose="02000500000000020004" pitchFamily="2" charset="0"/>
                        <a:cs typeface="DokChampa" panose="020B0604020202020204" pitchFamily="34" charset="-34"/>
                      </a:endParaRPr>
                    </a:p>
                  </a:txBody>
                  <a:tcPr marL="5398" marR="5398" marT="5398" marB="0" anchor="ctr"/>
                </a:tc>
                <a:extLst>
                  <a:ext uri="{0D108BD9-81ED-4DB2-BD59-A6C34878D82A}">
                    <a16:rowId xmlns:a16="http://schemas.microsoft.com/office/drawing/2014/main" val="1477549559"/>
                  </a:ext>
                </a:extLst>
              </a:tr>
            </a:tbl>
          </a:graphicData>
        </a:graphic>
      </p:graphicFrame>
    </p:spTree>
    <p:extLst>
      <p:ext uri="{BB962C8B-B14F-4D97-AF65-F5344CB8AC3E}">
        <p14:creationId xmlns:p14="http://schemas.microsoft.com/office/powerpoint/2010/main" val="341136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524001" y="7017"/>
            <a:ext cx="9512591"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defTabSz="914400" eaLnBrk="0" fontAlgn="base" hangingPunct="0">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Procurement Status (1)</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4237945066"/>
              </p:ext>
            </p:extLst>
          </p:nvPr>
        </p:nvGraphicFramePr>
        <p:xfrm>
          <a:off x="1524002" y="618709"/>
          <a:ext cx="9512592" cy="6343737"/>
        </p:xfrm>
        <a:graphic>
          <a:graphicData uri="http://schemas.openxmlformats.org/drawingml/2006/table">
            <a:tbl>
              <a:tblPr firstRow="1" bandRow="1">
                <a:tableStyleId>{5C22544A-7EE6-4342-B048-85BDC9FD1C3A}</a:tableStyleId>
              </a:tblPr>
              <a:tblGrid>
                <a:gridCol w="723898">
                  <a:extLst>
                    <a:ext uri="{9D8B030D-6E8A-4147-A177-3AD203B41FA5}">
                      <a16:colId xmlns:a16="http://schemas.microsoft.com/office/drawing/2014/main" val="1636718006"/>
                    </a:ext>
                  </a:extLst>
                </a:gridCol>
                <a:gridCol w="2917240">
                  <a:extLst>
                    <a:ext uri="{9D8B030D-6E8A-4147-A177-3AD203B41FA5}">
                      <a16:colId xmlns:a16="http://schemas.microsoft.com/office/drawing/2014/main" val="2028745771"/>
                    </a:ext>
                  </a:extLst>
                </a:gridCol>
                <a:gridCol w="1171865">
                  <a:extLst>
                    <a:ext uri="{9D8B030D-6E8A-4147-A177-3AD203B41FA5}">
                      <a16:colId xmlns:a16="http://schemas.microsoft.com/office/drawing/2014/main" val="1078916948"/>
                    </a:ext>
                  </a:extLst>
                </a:gridCol>
                <a:gridCol w="1701209">
                  <a:extLst>
                    <a:ext uri="{9D8B030D-6E8A-4147-A177-3AD203B41FA5}">
                      <a16:colId xmlns:a16="http://schemas.microsoft.com/office/drawing/2014/main" val="1567702314"/>
                    </a:ext>
                  </a:extLst>
                </a:gridCol>
                <a:gridCol w="2998380">
                  <a:extLst>
                    <a:ext uri="{9D8B030D-6E8A-4147-A177-3AD203B41FA5}">
                      <a16:colId xmlns:a16="http://schemas.microsoft.com/office/drawing/2014/main" val="3657740690"/>
                    </a:ext>
                  </a:extLst>
                </a:gridCol>
              </a:tblGrid>
              <a:tr h="1428248">
                <a:tc>
                  <a:txBody>
                    <a:bodyPr/>
                    <a:lstStyle/>
                    <a:p>
                      <a:pPr algn="ctr"/>
                      <a:r>
                        <a:rPr lang="en-US" sz="2100" b="1" dirty="0"/>
                        <a:t>No.</a:t>
                      </a:r>
                      <a:endParaRPr lang="lo-LA" sz="2100" b="1" dirty="0"/>
                    </a:p>
                  </a:txBody>
                  <a:tcPr marL="78395" marR="78395" marT="39197" marB="39197" anchor="ctr"/>
                </a:tc>
                <a:tc>
                  <a:txBody>
                    <a:bodyPr/>
                    <a:lstStyle/>
                    <a:p>
                      <a:pPr algn="ctr"/>
                      <a:r>
                        <a:rPr lang="en-US" sz="2100" dirty="0"/>
                        <a:t>Description</a:t>
                      </a:r>
                      <a:endParaRPr lang="lo-LA" sz="2100" dirty="0"/>
                    </a:p>
                  </a:txBody>
                  <a:tcPr marL="78395" marR="78395" marT="39197" marB="39197" anchor="ctr"/>
                </a:tc>
                <a:tc>
                  <a:txBody>
                    <a:bodyPr/>
                    <a:lstStyle/>
                    <a:p>
                      <a:pPr algn="ctr"/>
                      <a:r>
                        <a:rPr lang="en-US" sz="2100" dirty="0"/>
                        <a:t>Implementer</a:t>
                      </a:r>
                      <a:endParaRPr lang="lo-LA" sz="2100" dirty="0"/>
                    </a:p>
                  </a:txBody>
                  <a:tcPr marL="78395" marR="78395" marT="39197" marB="39197" anchor="ctr"/>
                </a:tc>
                <a:tc>
                  <a:txBody>
                    <a:bodyPr/>
                    <a:lstStyle/>
                    <a:p>
                      <a:pPr algn="ctr"/>
                      <a:r>
                        <a:rPr lang="en-US" sz="2100" dirty="0"/>
                        <a:t>Budget</a:t>
                      </a:r>
                    </a:p>
                    <a:p>
                      <a:pPr algn="ctr"/>
                      <a:r>
                        <a:rPr lang="en-US" sz="2100" dirty="0"/>
                        <a:t>(USD)</a:t>
                      </a:r>
                      <a:endParaRPr lang="lo-LA" sz="2100" dirty="0"/>
                    </a:p>
                  </a:txBody>
                  <a:tcPr marL="78395" marR="78395" marT="39197" marB="39197" anchor="ctr"/>
                </a:tc>
                <a:tc>
                  <a:txBody>
                    <a:bodyPr/>
                    <a:lstStyle/>
                    <a:p>
                      <a:pPr algn="ctr"/>
                      <a:r>
                        <a:rPr lang="en-US" sz="2100" dirty="0"/>
                        <a:t>Status</a:t>
                      </a:r>
                      <a:endParaRPr lang="lo-LA" sz="2100" dirty="0"/>
                    </a:p>
                  </a:txBody>
                  <a:tcPr marL="78395" marR="78395" marT="39197" marB="39197" anchor="ctr"/>
                </a:tc>
                <a:extLst>
                  <a:ext uri="{0D108BD9-81ED-4DB2-BD59-A6C34878D82A}">
                    <a16:rowId xmlns:a16="http://schemas.microsoft.com/office/drawing/2014/main" val="2521896824"/>
                  </a:ext>
                </a:extLst>
              </a:tr>
              <a:tr h="997796">
                <a:tc>
                  <a:txBody>
                    <a:bodyPr/>
                    <a:lstStyle/>
                    <a:p>
                      <a:pPr algn="ctr"/>
                      <a:r>
                        <a:rPr lang="en-US" sz="1500" b="0" dirty="0"/>
                        <a:t>1.</a:t>
                      </a:r>
                    </a:p>
                  </a:txBody>
                  <a:tcPr marL="78395" marR="78395" marT="39197" marB="39197"/>
                </a:tc>
                <a:tc>
                  <a:txBody>
                    <a:bodyPr/>
                    <a:lstStyle/>
                    <a:p>
                      <a:pPr algn="l" fontAlgn="b"/>
                      <a:r>
                        <a:rPr lang="en-US" sz="1400" b="0" i="0" u="none" strike="noStrike" dirty="0">
                          <a:solidFill>
                            <a:srgbClr val="000000"/>
                          </a:solidFill>
                          <a:effectLst/>
                          <a:latin typeface="Calibri" panose="020F0502020204030204" pitchFamily="34" charset="0"/>
                          <a:cs typeface="+mn-cs"/>
                        </a:rPr>
                        <a:t>Portable digital X-ray machine set and accessories for outreach TB and Covid screening</a:t>
                      </a:r>
                    </a:p>
                  </a:txBody>
                  <a:tcPr marL="78395" marR="78395" marT="39197" marB="39197"/>
                </a:tc>
                <a:tc>
                  <a:txBody>
                    <a:bodyPr/>
                    <a:lstStyle/>
                    <a:p>
                      <a:pPr algn="ctr" fontAlgn="ct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DokChampa" panose="020B0604020202020204" pitchFamily="34" charset="-34"/>
                          <a:cs typeface="DokChampa" panose="020B0604020202020204" pitchFamily="34" charset="-34"/>
                        </a:rPr>
                        <a:t> 180.000,00 </a:t>
                      </a:r>
                    </a:p>
                  </a:txBody>
                  <a:tcPr marL="5444" marR="5444" marT="544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FF0000"/>
                          </a:solidFill>
                          <a:effectLst/>
                          <a:latin typeface="Phetsarath OT" panose="02000500000000020004" pitchFamily="2" charset="0"/>
                          <a:cs typeface="DokChampa" panose="020B0604020202020204" pitchFamily="34" charset="-34"/>
                        </a:rPr>
                        <a:t>Pending NPCO confirmation of payment status by GF</a:t>
                      </a:r>
                      <a:endParaRPr lang="lo-LA" sz="1600" b="0" i="0" u="none" strike="noStrike" dirty="0">
                        <a:solidFill>
                          <a:srgbClr val="FF0000"/>
                        </a:solidFill>
                        <a:effectLst/>
                        <a:latin typeface="Phetsarath OT" panose="02000500000000020004" pitchFamily="2" charset="0"/>
                        <a:cs typeface="+mn-cs"/>
                      </a:endParaRPr>
                    </a:p>
                  </a:txBody>
                  <a:tcPr marL="6350" marR="6350" marT="6350" marB="0" anchor="ctr"/>
                </a:tc>
                <a:extLst>
                  <a:ext uri="{0D108BD9-81ED-4DB2-BD59-A6C34878D82A}">
                    <a16:rowId xmlns:a16="http://schemas.microsoft.com/office/drawing/2014/main" val="2923823812"/>
                  </a:ext>
                </a:extLst>
              </a:tr>
              <a:tr h="769981">
                <a:tc>
                  <a:txBody>
                    <a:bodyPr/>
                    <a:lstStyle/>
                    <a:p>
                      <a:pPr algn="ctr"/>
                      <a:r>
                        <a:rPr lang="en-US" sz="1500" b="0" dirty="0"/>
                        <a:t>2.</a:t>
                      </a:r>
                      <a:endParaRPr lang="lo-LA" sz="1500" b="0" dirty="0"/>
                    </a:p>
                  </a:txBody>
                  <a:tcPr marL="78395" marR="78395" marT="39197" marB="39197"/>
                </a:tc>
                <a:tc>
                  <a:txBody>
                    <a:bodyPr/>
                    <a:lstStyle/>
                    <a:p>
                      <a:pPr algn="l" fontAlgn="b"/>
                      <a:r>
                        <a:rPr lang="en-US" sz="1400" b="0" i="0" u="none" strike="noStrike" dirty="0">
                          <a:solidFill>
                            <a:srgbClr val="000000"/>
                          </a:solidFill>
                          <a:effectLst/>
                          <a:latin typeface="Calibri" panose="020F0502020204030204" pitchFamily="34" charset="0"/>
                          <a:cs typeface="+mn-cs"/>
                        </a:rPr>
                        <a:t>PSM costs (12.5%) Procurement agent and handling fees</a:t>
                      </a:r>
                    </a:p>
                  </a:txBody>
                  <a:tcPr marL="78395" marR="78395" marT="39197" marB="39197"/>
                </a:tc>
                <a:tc>
                  <a:txBody>
                    <a:bodyPr/>
                    <a:lstStyle/>
                    <a:p>
                      <a:pPr algn="ctr" fontAlgn="ctr"/>
                      <a:r>
                        <a:rPr lang="en-US" sz="1400" b="0" i="0" u="none" strike="noStrike">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DokChampa" panose="020B0604020202020204" pitchFamily="34" charset="-34"/>
                          <a:cs typeface="DokChampa" panose="020B0604020202020204" pitchFamily="34" charset="-34"/>
                        </a:rPr>
                        <a:t>22.500,00 </a:t>
                      </a:r>
                    </a:p>
                  </a:txBody>
                  <a:tcPr marL="5444" marR="5444" marT="544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FF0000"/>
                          </a:solidFill>
                          <a:effectLst/>
                          <a:latin typeface="Phetsarath OT" panose="02000500000000020004" pitchFamily="2" charset="0"/>
                          <a:cs typeface="DokChampa" panose="020B0604020202020204" pitchFamily="34" charset="-34"/>
                        </a:rPr>
                        <a:t>Pending NPCO confirmation of payment status by GF</a:t>
                      </a:r>
                      <a:endParaRPr lang="lo-LA" sz="1600" b="0" i="0" u="none" strike="noStrike" dirty="0">
                        <a:solidFill>
                          <a:srgbClr val="FF0000"/>
                        </a:solidFill>
                        <a:effectLst/>
                        <a:latin typeface="Phetsarath OT" panose="02000500000000020004" pitchFamily="2" charset="0"/>
                        <a:cs typeface="+mn-cs"/>
                      </a:endParaRPr>
                    </a:p>
                  </a:txBody>
                  <a:tcPr marL="6350" marR="6350" marT="6350" marB="0" anchor="ctr"/>
                </a:tc>
                <a:extLst>
                  <a:ext uri="{0D108BD9-81ED-4DB2-BD59-A6C34878D82A}">
                    <a16:rowId xmlns:a16="http://schemas.microsoft.com/office/drawing/2014/main" val="1892412389"/>
                  </a:ext>
                </a:extLst>
              </a:tr>
              <a:tr h="980171">
                <a:tc>
                  <a:txBody>
                    <a:bodyPr/>
                    <a:lstStyle/>
                    <a:p>
                      <a:pPr algn="ctr"/>
                      <a:r>
                        <a:rPr lang="en-US" sz="1500" b="0" dirty="0"/>
                        <a:t>3.</a:t>
                      </a:r>
                      <a:endParaRPr lang="lo-LA" sz="1500" b="0" dirty="0"/>
                    </a:p>
                  </a:txBody>
                  <a:tcPr marL="78395" marR="78395" marT="39197" marB="39197"/>
                </a:tc>
                <a:tc>
                  <a:txBody>
                    <a:bodyPr/>
                    <a:lstStyle/>
                    <a:p>
                      <a:pPr algn="l" fontAlgn="b"/>
                      <a:r>
                        <a:rPr lang="en-US" sz="1400" b="0" i="0" u="none" strike="noStrike" dirty="0">
                          <a:solidFill>
                            <a:srgbClr val="000000"/>
                          </a:solidFill>
                          <a:effectLst/>
                          <a:latin typeface="Calibri" panose="020F0502020204030204" pitchFamily="34" charset="0"/>
                          <a:cs typeface="+mn-cs"/>
                        </a:rPr>
                        <a:t>PSM costs (12.5%) Freight and insurance costs (Health products)</a:t>
                      </a:r>
                    </a:p>
                  </a:txBody>
                  <a:tcPr marL="78395" marR="78395" marT="39197" marB="39197"/>
                </a:tc>
                <a:tc>
                  <a:txBody>
                    <a:bodyPr/>
                    <a:lstStyle/>
                    <a:p>
                      <a:pPr algn="ctr" fontAlgn="ctr"/>
                      <a:r>
                        <a:rPr lang="en-US" sz="1400" b="0" i="0" u="none" strike="noStrike">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DokChampa" panose="020B0604020202020204" pitchFamily="34" charset="-34"/>
                          <a:cs typeface="DokChampa" panose="020B0604020202020204" pitchFamily="34" charset="-34"/>
                        </a:rPr>
                        <a:t> 22.500,00 </a:t>
                      </a:r>
                    </a:p>
                  </a:txBody>
                  <a:tcPr marL="5444" marR="5444" marT="544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FF0000"/>
                          </a:solidFill>
                          <a:effectLst/>
                          <a:latin typeface="Phetsarath OT" panose="02000500000000020004" pitchFamily="2" charset="0"/>
                          <a:cs typeface="DokChampa" panose="020B0604020202020204" pitchFamily="34" charset="-34"/>
                        </a:rPr>
                        <a:t>Pending NPCO confirmation of payment status by GF</a:t>
                      </a:r>
                      <a:endParaRPr lang="lo-LA" sz="1600" b="0" i="0" u="none" strike="noStrike" dirty="0">
                        <a:solidFill>
                          <a:srgbClr val="FF0000"/>
                        </a:solidFill>
                        <a:effectLst/>
                        <a:latin typeface="Phetsarath OT" panose="02000500000000020004" pitchFamily="2" charset="0"/>
                        <a:cs typeface="+mn-cs"/>
                      </a:endParaRPr>
                    </a:p>
                  </a:txBody>
                  <a:tcPr marL="6350" marR="6350" marT="6350" marB="0" anchor="ctr"/>
                </a:tc>
                <a:extLst>
                  <a:ext uri="{0D108BD9-81ED-4DB2-BD59-A6C34878D82A}">
                    <a16:rowId xmlns:a16="http://schemas.microsoft.com/office/drawing/2014/main" val="2806661899"/>
                  </a:ext>
                </a:extLst>
              </a:tr>
              <a:tr h="658214">
                <a:tc>
                  <a:txBody>
                    <a:bodyPr/>
                    <a:lstStyle/>
                    <a:p>
                      <a:pPr algn="ctr"/>
                      <a:r>
                        <a:rPr lang="en-US" sz="1500" b="0" dirty="0"/>
                        <a:t>4.</a:t>
                      </a:r>
                      <a:endParaRPr lang="lo-LA" sz="1500" b="0" dirty="0"/>
                    </a:p>
                  </a:txBody>
                  <a:tcPr marL="78395" marR="78395" marT="39197" marB="39197"/>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GeneXpert module replacement</a:t>
                      </a:r>
                    </a:p>
                  </a:txBody>
                  <a:tcPr marL="5444" marR="5444" marT="5444" marB="0"/>
                </a:tc>
                <a:tc>
                  <a:txBody>
                    <a:bodyPr/>
                    <a:lstStyle/>
                    <a:p>
                      <a:pPr algn="ctr" fontAlgn="ct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DokChampa" panose="020B0604020202020204" pitchFamily="34" charset="-34"/>
                          <a:cs typeface="DokChampa" panose="020B0604020202020204" pitchFamily="34" charset="-34"/>
                        </a:rPr>
                        <a:t>10.800,00 </a:t>
                      </a:r>
                    </a:p>
                  </a:txBody>
                  <a:tcPr marL="5444" marR="5444" marT="5444"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CEPHEID</a:t>
                      </a:r>
                      <a:endParaRPr lang="lo-LA" sz="1600" b="0" i="0" u="none" strike="noStrike" dirty="0">
                        <a:solidFill>
                          <a:srgbClr val="FF0000"/>
                        </a:solidFill>
                        <a:effectLst/>
                        <a:latin typeface="Phetsarath OT" panose="02000500000000020004" pitchFamily="2" charset="0"/>
                        <a:cs typeface="DokChampa" panose="020B0604020202020204" pitchFamily="34" charset="-34"/>
                      </a:endParaRPr>
                    </a:p>
                  </a:txBody>
                  <a:tcPr marL="6350" marR="6350" marT="6350" marB="0" anchor="ctr"/>
                </a:tc>
                <a:extLst>
                  <a:ext uri="{0D108BD9-81ED-4DB2-BD59-A6C34878D82A}">
                    <a16:rowId xmlns:a16="http://schemas.microsoft.com/office/drawing/2014/main" val="3850992879"/>
                  </a:ext>
                </a:extLst>
              </a:tr>
              <a:tr h="585489">
                <a:tc>
                  <a:txBody>
                    <a:bodyPr/>
                    <a:lstStyle/>
                    <a:p>
                      <a:pPr algn="ctr"/>
                      <a:r>
                        <a:rPr lang="en-US" sz="1500" b="0" dirty="0"/>
                        <a:t>5.</a:t>
                      </a:r>
                      <a:endParaRPr lang="lo-LA" sz="1500" b="0" dirty="0"/>
                    </a:p>
                  </a:txBody>
                  <a:tcPr marL="78395" marR="78395" marT="39197" marB="39197"/>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PSM costs 12.5% for GeneXpert modules</a:t>
                      </a:r>
                    </a:p>
                  </a:txBody>
                  <a:tcPr marL="5444" marR="5444" marT="5444" marB="0"/>
                </a:tc>
                <a:tc>
                  <a:txBody>
                    <a:bodyPr/>
                    <a:lstStyle/>
                    <a:p>
                      <a:pPr algn="ctr" fontAlgn="ct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DokChampa" panose="020B0604020202020204" pitchFamily="34" charset="-34"/>
                          <a:cs typeface="DokChampa" panose="020B0604020202020204" pitchFamily="34" charset="-34"/>
                        </a:rPr>
                        <a:t>1.350,00 </a:t>
                      </a:r>
                    </a:p>
                  </a:txBody>
                  <a:tcPr marL="5444" marR="5444" marT="5444" marB="0" anchor="ctr"/>
                </a:tc>
                <a:tc>
                  <a:txBody>
                    <a:bodyPr/>
                    <a:lstStyle/>
                    <a:p>
                      <a:pPr algn="l" fontAlgn="ctr"/>
                      <a:r>
                        <a:rPr lang="en-US" sz="16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CEPHEID</a:t>
                      </a:r>
                      <a:endParaRPr lang="en-US" sz="1600" b="0" i="0" u="none" strike="noStrike" dirty="0">
                        <a:solidFill>
                          <a:srgbClr val="FF0000"/>
                        </a:solidFill>
                        <a:effectLst/>
                        <a:latin typeface="DokChampa" panose="020B0604020202020204" pitchFamily="34" charset="-34"/>
                        <a:cs typeface="DokChampa" panose="020B0604020202020204" pitchFamily="34" charset="-34"/>
                      </a:endParaRPr>
                    </a:p>
                  </a:txBody>
                  <a:tcPr marL="6350" marR="6350" marT="6350" marB="0" anchor="ctr"/>
                </a:tc>
                <a:extLst>
                  <a:ext uri="{0D108BD9-81ED-4DB2-BD59-A6C34878D82A}">
                    <a16:rowId xmlns:a16="http://schemas.microsoft.com/office/drawing/2014/main" val="835210744"/>
                  </a:ext>
                </a:extLst>
              </a:tr>
              <a:tr h="691801">
                <a:tc>
                  <a:txBody>
                    <a:bodyPr/>
                    <a:lstStyle/>
                    <a:p>
                      <a:pPr algn="ctr"/>
                      <a:r>
                        <a:rPr lang="en-US" sz="1500" b="0" dirty="0"/>
                        <a:t>6.</a:t>
                      </a:r>
                      <a:endParaRPr lang="lo-LA" sz="1500" b="0" dirty="0"/>
                    </a:p>
                  </a:txBody>
                  <a:tcPr marL="78395" marR="78395" marT="39197" marB="39197"/>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GeneXpert Machine (4 modules, laptop, 10 color)</a:t>
                      </a:r>
                    </a:p>
                  </a:txBody>
                  <a:tcPr marL="5444" marR="5444" marT="5444" marB="0"/>
                </a:tc>
                <a:tc>
                  <a:txBody>
                    <a:bodyPr/>
                    <a:lstStyle/>
                    <a:p>
                      <a:pPr algn="ctr" fontAlgn="ctr"/>
                      <a:r>
                        <a:rPr lang="en-US" sz="1400" b="0" i="0" u="none" strike="noStrike">
                          <a:solidFill>
                            <a:srgbClr val="000000"/>
                          </a:solidFill>
                          <a:effectLst/>
                          <a:latin typeface="Phetsarath OT" panose="02000500000000020004" pitchFamily="2" charset="0"/>
                          <a:cs typeface="DokChampa" panose="020B0604020202020204" pitchFamily="34" charset="-34"/>
                        </a:rPr>
                        <a:t>NTC</a:t>
                      </a:r>
                    </a:p>
                  </a:txBody>
                  <a:tcPr marL="5444" marR="5444" marT="5444" marB="0" anchor="ctr"/>
                </a:tc>
                <a:tc>
                  <a:txBody>
                    <a:bodyPr/>
                    <a:lstStyle/>
                    <a:p>
                      <a:pPr algn="ctr" fontAlgn="ctr"/>
                      <a:r>
                        <a:rPr lang="lo-LA" sz="1400" b="0" i="0" u="none" strike="noStrike" dirty="0">
                          <a:solidFill>
                            <a:srgbClr val="000000"/>
                          </a:solidFill>
                          <a:effectLst/>
                          <a:latin typeface="Phetsarath OT" panose="02000500000000020004" pitchFamily="2" charset="0"/>
                          <a:cs typeface="DokChampa" panose="020B0604020202020204" pitchFamily="34" charset="-34"/>
                        </a:rPr>
                        <a:t>58.500,00 </a:t>
                      </a:r>
                    </a:p>
                  </a:txBody>
                  <a:tcPr marL="5444" marR="5444" marT="5444" marB="0" anchor="ctr"/>
                </a:tc>
                <a:tc>
                  <a:txBody>
                    <a:bodyPr/>
                    <a:lstStyle/>
                    <a:p>
                      <a:pPr algn="l" fontAlgn="ctr"/>
                      <a:r>
                        <a:rPr lang="en-US" sz="1600" b="0" i="0" u="none" strike="noStrike" dirty="0">
                          <a:solidFill>
                            <a:srgbClr val="FF0000"/>
                          </a:solidFill>
                          <a:effectLst/>
                          <a:latin typeface="DokChampa" panose="020B0604020202020204" pitchFamily="34" charset="-34"/>
                          <a:cs typeface="DokChampa" panose="020B0604020202020204" pitchFamily="34" charset="-34"/>
                        </a:rPr>
                        <a:t>Pending request price quote from WAMBO</a:t>
                      </a:r>
                    </a:p>
                  </a:txBody>
                  <a:tcPr marL="6350" marR="6350" marT="6350" marB="0" anchor="ctr"/>
                </a:tc>
                <a:extLst>
                  <a:ext uri="{0D108BD9-81ED-4DB2-BD59-A6C34878D82A}">
                    <a16:rowId xmlns:a16="http://schemas.microsoft.com/office/drawing/2014/main" val="1477337344"/>
                  </a:ext>
                </a:extLst>
              </a:tr>
            </a:tbl>
          </a:graphicData>
        </a:graphic>
      </p:graphicFrame>
    </p:spTree>
    <p:extLst>
      <p:ext uri="{BB962C8B-B14F-4D97-AF65-F5344CB8AC3E}">
        <p14:creationId xmlns:p14="http://schemas.microsoft.com/office/powerpoint/2010/main" val="3417158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693051" y="58400"/>
            <a:ext cx="9247849"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defTabSz="914400" eaLnBrk="0" fontAlgn="base" hangingPunct="0">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Procurement Status (2)</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482445374"/>
              </p:ext>
            </p:extLst>
          </p:nvPr>
        </p:nvGraphicFramePr>
        <p:xfrm>
          <a:off x="1693052" y="689885"/>
          <a:ext cx="9247850" cy="5966097"/>
        </p:xfrm>
        <a:graphic>
          <a:graphicData uri="http://schemas.openxmlformats.org/drawingml/2006/table">
            <a:tbl>
              <a:tblPr firstRow="1" bandRow="1">
                <a:tableStyleId>{5C22544A-7EE6-4342-B048-85BDC9FD1C3A}</a:tableStyleId>
              </a:tblPr>
              <a:tblGrid>
                <a:gridCol w="773923">
                  <a:extLst>
                    <a:ext uri="{9D8B030D-6E8A-4147-A177-3AD203B41FA5}">
                      <a16:colId xmlns:a16="http://schemas.microsoft.com/office/drawing/2014/main" val="1636718006"/>
                    </a:ext>
                  </a:extLst>
                </a:gridCol>
                <a:gridCol w="2426463">
                  <a:extLst>
                    <a:ext uri="{9D8B030D-6E8A-4147-A177-3AD203B41FA5}">
                      <a16:colId xmlns:a16="http://schemas.microsoft.com/office/drawing/2014/main" val="2028745771"/>
                    </a:ext>
                  </a:extLst>
                </a:gridCol>
                <a:gridCol w="1464832">
                  <a:extLst>
                    <a:ext uri="{9D8B030D-6E8A-4147-A177-3AD203B41FA5}">
                      <a16:colId xmlns:a16="http://schemas.microsoft.com/office/drawing/2014/main" val="1078916948"/>
                    </a:ext>
                  </a:extLst>
                </a:gridCol>
                <a:gridCol w="1658679">
                  <a:extLst>
                    <a:ext uri="{9D8B030D-6E8A-4147-A177-3AD203B41FA5}">
                      <a16:colId xmlns:a16="http://schemas.microsoft.com/office/drawing/2014/main" val="1567702314"/>
                    </a:ext>
                  </a:extLst>
                </a:gridCol>
                <a:gridCol w="2923953">
                  <a:extLst>
                    <a:ext uri="{9D8B030D-6E8A-4147-A177-3AD203B41FA5}">
                      <a16:colId xmlns:a16="http://schemas.microsoft.com/office/drawing/2014/main" val="3657740690"/>
                    </a:ext>
                  </a:extLst>
                </a:gridCol>
              </a:tblGrid>
              <a:tr h="1858455">
                <a:tc>
                  <a:txBody>
                    <a:bodyPr/>
                    <a:lstStyle/>
                    <a:p>
                      <a:pPr algn="ctr"/>
                      <a:r>
                        <a:rPr lang="en-US" sz="2000" b="1" dirty="0"/>
                        <a:t>No.</a:t>
                      </a:r>
                      <a:endParaRPr lang="lo-LA" sz="2000" b="1" dirty="0"/>
                    </a:p>
                  </a:txBody>
                  <a:tcPr anchor="ctr"/>
                </a:tc>
                <a:tc>
                  <a:txBody>
                    <a:bodyPr/>
                    <a:lstStyle/>
                    <a:p>
                      <a:pPr algn="ctr"/>
                      <a:r>
                        <a:rPr lang="en-US" sz="2000" dirty="0"/>
                        <a:t>Description</a:t>
                      </a:r>
                      <a:endParaRPr lang="lo-LA" sz="2000" dirty="0"/>
                    </a:p>
                  </a:txBody>
                  <a:tcPr anchor="ctr"/>
                </a:tc>
                <a:tc>
                  <a:txBody>
                    <a:bodyPr/>
                    <a:lstStyle/>
                    <a:p>
                      <a:pPr algn="ctr"/>
                      <a:r>
                        <a:rPr lang="en-US" sz="2000" dirty="0"/>
                        <a:t>Implementer</a:t>
                      </a:r>
                      <a:endParaRPr lang="lo-LA" sz="2000" dirty="0"/>
                    </a:p>
                  </a:txBody>
                  <a:tcPr anchor="ctr"/>
                </a:tc>
                <a:tc>
                  <a:txBody>
                    <a:bodyPr/>
                    <a:lstStyle/>
                    <a:p>
                      <a:pPr algn="ctr"/>
                      <a:r>
                        <a:rPr lang="en-US" sz="2000" dirty="0"/>
                        <a:t>Budget</a:t>
                      </a:r>
                    </a:p>
                    <a:p>
                      <a:pPr algn="ctr"/>
                      <a:r>
                        <a:rPr lang="en-US" sz="2000" dirty="0"/>
                        <a:t>(USD)</a:t>
                      </a:r>
                      <a:endParaRPr lang="lo-LA" sz="2000" dirty="0"/>
                    </a:p>
                  </a:txBody>
                  <a:tcPr anchor="ctr"/>
                </a:tc>
                <a:tc>
                  <a:txBody>
                    <a:bodyPr/>
                    <a:lstStyle/>
                    <a:p>
                      <a:pPr algn="ctr"/>
                      <a:r>
                        <a:rPr lang="en-US" sz="2000" dirty="0"/>
                        <a:t>Status</a:t>
                      </a:r>
                      <a:endParaRPr lang="lo-LA" sz="2000" dirty="0"/>
                    </a:p>
                  </a:txBody>
                  <a:tcPr anchor="ctr"/>
                </a:tc>
                <a:extLst>
                  <a:ext uri="{0D108BD9-81ED-4DB2-BD59-A6C34878D82A}">
                    <a16:rowId xmlns:a16="http://schemas.microsoft.com/office/drawing/2014/main" val="2521896824"/>
                  </a:ext>
                </a:extLst>
              </a:tr>
              <a:tr h="1353412">
                <a:tc>
                  <a:txBody>
                    <a:bodyPr/>
                    <a:lstStyle/>
                    <a:p>
                      <a:pPr algn="ctr"/>
                      <a:r>
                        <a:rPr lang="en-US" sz="1800" b="0" dirty="0"/>
                        <a:t>7.</a:t>
                      </a:r>
                      <a:endParaRPr lang="lo-LA" sz="1800" b="0" dirty="0"/>
                    </a:p>
                  </a:txBody>
                  <a:tcPr anchor="ctr"/>
                </a:tc>
                <a:tc>
                  <a:txBody>
                    <a:bodyPr/>
                    <a:lstStyle/>
                    <a:p>
                      <a:pPr algn="l" fontAlgn="t"/>
                      <a:r>
                        <a:rPr lang="en-US" sz="1600" b="0" i="0" u="none" strike="noStrike" dirty="0">
                          <a:solidFill>
                            <a:srgbClr val="000000"/>
                          </a:solidFill>
                          <a:effectLst/>
                          <a:latin typeface="Arial" panose="020B0604020202020204" pitchFamily="34" charset="0"/>
                          <a:cs typeface="DokChampa" panose="020B0604020202020204" pitchFamily="34" charset="-34"/>
                        </a:rPr>
                        <a:t>PSM for </a:t>
                      </a:r>
                      <a:r>
                        <a:rPr lang="en-US" sz="1600" b="0" i="0" u="none" strike="noStrike" dirty="0" err="1">
                          <a:solidFill>
                            <a:srgbClr val="000000"/>
                          </a:solidFill>
                          <a:effectLst/>
                          <a:latin typeface="Arial" panose="020B0604020202020204" pitchFamily="34" charset="0"/>
                          <a:cs typeface="DokChampa" panose="020B0604020202020204" pitchFamily="34" charset="-34"/>
                        </a:rPr>
                        <a:t>GXp</a:t>
                      </a:r>
                      <a:r>
                        <a:rPr lang="en-US" sz="1600" b="0" i="0" u="none" strike="noStrike" dirty="0">
                          <a:solidFill>
                            <a:srgbClr val="000000"/>
                          </a:solidFill>
                          <a:effectLst/>
                          <a:latin typeface="Arial" panose="020B0604020202020204" pitchFamily="34" charset="0"/>
                          <a:cs typeface="DokChampa" panose="020B0604020202020204" pitchFamily="34" charset="-34"/>
                        </a:rPr>
                        <a:t> machines: 12.5%</a:t>
                      </a:r>
                    </a:p>
                  </a:txBody>
                  <a:tcPr marL="6350" marR="6350" marT="6350" marB="0" anchor="ctr"/>
                </a:tc>
                <a:tc>
                  <a:txBody>
                    <a:bodyPr/>
                    <a:lstStyle/>
                    <a:p>
                      <a:pPr algn="ctr" fontAlgn="ctr"/>
                      <a:r>
                        <a:rPr lang="en-US" sz="1600" b="0" i="0" u="none" strike="noStrike" dirty="0">
                          <a:solidFill>
                            <a:srgbClr val="000000"/>
                          </a:solidFill>
                          <a:effectLst/>
                          <a:latin typeface="Phetsarath OT" panose="02000500000000020004" pitchFamily="2" charset="0"/>
                          <a:cs typeface="DokChampa" panose="020B0604020202020204" pitchFamily="34" charset="-34"/>
                        </a:rPr>
                        <a:t>NTC</a:t>
                      </a:r>
                    </a:p>
                  </a:txBody>
                  <a:tcPr marL="6350" marR="6350" marT="6350" marB="0" anchor="ctr"/>
                </a:tc>
                <a:tc>
                  <a:txBody>
                    <a:bodyPr/>
                    <a:lstStyle/>
                    <a:p>
                      <a:pPr algn="ctr" fontAlgn="ctr"/>
                      <a:r>
                        <a:rPr lang="lo-LA" sz="1600" b="0" i="0" u="none" strike="noStrike" dirty="0">
                          <a:solidFill>
                            <a:srgbClr val="000000"/>
                          </a:solidFill>
                          <a:effectLst/>
                          <a:latin typeface="Phetsarath OT" panose="02000500000000020004" pitchFamily="2" charset="0"/>
                          <a:cs typeface="DokChampa" panose="020B0604020202020204" pitchFamily="34" charset="-34"/>
                        </a:rPr>
                        <a:t> 7.312,50 </a:t>
                      </a:r>
                    </a:p>
                  </a:txBody>
                  <a:tcPr marL="6350" marR="6350" marT="6350" marB="0" anchor="ctr"/>
                </a:tc>
                <a:tc>
                  <a:txBody>
                    <a:bodyPr/>
                    <a:lstStyle/>
                    <a:p>
                      <a:pPr algn="l" fontAlgn="ctr"/>
                      <a:r>
                        <a:rPr lang="en-US" sz="1600" b="0" i="0" u="none" strike="noStrike" dirty="0">
                          <a:solidFill>
                            <a:srgbClr val="FF0000"/>
                          </a:solidFill>
                          <a:effectLst/>
                          <a:latin typeface="DokChampa" panose="020B0604020202020204" pitchFamily="34" charset="-34"/>
                          <a:cs typeface="DokChampa" panose="020B0604020202020204" pitchFamily="34" charset="-34"/>
                        </a:rPr>
                        <a:t>Pending request price quote from WAMBO</a:t>
                      </a:r>
                    </a:p>
                  </a:txBody>
                  <a:tcPr marL="6350" marR="6350" marT="6350" marB="0" anchor="ctr"/>
                </a:tc>
                <a:extLst>
                  <a:ext uri="{0D108BD9-81ED-4DB2-BD59-A6C34878D82A}">
                    <a16:rowId xmlns:a16="http://schemas.microsoft.com/office/drawing/2014/main" val="2108883160"/>
                  </a:ext>
                </a:extLst>
              </a:tr>
              <a:tr h="882158">
                <a:tc>
                  <a:txBody>
                    <a:bodyPr/>
                    <a:lstStyle/>
                    <a:p>
                      <a:pPr algn="ctr"/>
                      <a:r>
                        <a:rPr lang="en-US" sz="1800" b="0" dirty="0"/>
                        <a:t>8.</a:t>
                      </a:r>
                      <a:endParaRPr lang="lo-LA" sz="1800" b="0" dirty="0"/>
                    </a:p>
                  </a:txBody>
                  <a:tcPr anchor="ctr"/>
                </a:tc>
                <a:tc>
                  <a:txBody>
                    <a:bodyPr/>
                    <a:lstStyle/>
                    <a:p>
                      <a:pPr algn="l" fontAlgn="t"/>
                      <a:r>
                        <a:rPr lang="en-US" sz="1600" b="0" i="0" u="none" strike="noStrike" dirty="0">
                          <a:solidFill>
                            <a:srgbClr val="000000"/>
                          </a:solidFill>
                          <a:effectLst/>
                          <a:latin typeface="Arial" panose="020B0604020202020204" pitchFamily="34" charset="0"/>
                          <a:cs typeface="DokChampa" panose="020B0604020202020204" pitchFamily="34" charset="-34"/>
                        </a:rPr>
                        <a:t>Vortex mixer</a:t>
                      </a:r>
                    </a:p>
                  </a:txBody>
                  <a:tcPr marL="6350" marR="6350" marT="6350" marB="0" anchor="ctr"/>
                </a:tc>
                <a:tc>
                  <a:txBody>
                    <a:bodyPr/>
                    <a:lstStyle/>
                    <a:p>
                      <a:pPr algn="ctr" fontAlgn="ctr"/>
                      <a:r>
                        <a:rPr lang="en-US" sz="1600" b="0" i="0" u="none" strike="noStrike" dirty="0">
                          <a:solidFill>
                            <a:srgbClr val="000000"/>
                          </a:solidFill>
                          <a:effectLst/>
                          <a:latin typeface="Phetsarath OT" panose="02000500000000020004" pitchFamily="2" charset="0"/>
                          <a:cs typeface="DokChampa" panose="020B0604020202020204" pitchFamily="34" charset="-34"/>
                        </a:rPr>
                        <a:t>NTC</a:t>
                      </a:r>
                    </a:p>
                  </a:txBody>
                  <a:tcPr marL="6350" marR="6350" marT="6350" marB="0" anchor="ctr"/>
                </a:tc>
                <a:tc>
                  <a:txBody>
                    <a:bodyPr/>
                    <a:lstStyle/>
                    <a:p>
                      <a:pPr algn="ctr" fontAlgn="ctr"/>
                      <a:r>
                        <a:rPr lang="lo-LA" sz="1600" b="0" i="0" u="none" strike="noStrike" dirty="0">
                          <a:solidFill>
                            <a:srgbClr val="000000"/>
                          </a:solidFill>
                          <a:effectLst/>
                          <a:latin typeface="Phetsarath OT" panose="02000500000000020004" pitchFamily="2" charset="0"/>
                          <a:cs typeface="DokChampa" panose="020B0604020202020204" pitchFamily="34" charset="-34"/>
                        </a:rPr>
                        <a:t> 4.116,00 </a:t>
                      </a:r>
                    </a:p>
                  </a:txBody>
                  <a:tcPr marL="6350" marR="6350" marT="6350" marB="0" anchor="ctr"/>
                </a:tc>
                <a:tc>
                  <a:txBody>
                    <a:bodyPr/>
                    <a:lstStyle/>
                    <a:p>
                      <a:pPr algn="l" fontAlgn="ctr"/>
                      <a:r>
                        <a:rPr lang="en-US" sz="16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Local</a:t>
                      </a:r>
                      <a:endParaRPr lang="en-US" sz="1600" b="0" i="0" u="none" strike="noStrike" dirty="0">
                        <a:solidFill>
                          <a:srgbClr val="FF0000"/>
                        </a:solidFill>
                        <a:effectLst/>
                        <a:latin typeface="DokChampa" panose="020B0604020202020204" pitchFamily="34" charset="-34"/>
                        <a:cs typeface="DokChampa" panose="020B0604020202020204" pitchFamily="34" charset="-34"/>
                      </a:endParaRPr>
                    </a:p>
                  </a:txBody>
                  <a:tcPr marL="6350" marR="6350" marT="6350" marB="0" anchor="ctr"/>
                </a:tc>
                <a:extLst>
                  <a:ext uri="{0D108BD9-81ED-4DB2-BD59-A6C34878D82A}">
                    <a16:rowId xmlns:a16="http://schemas.microsoft.com/office/drawing/2014/main" val="639672606"/>
                  </a:ext>
                </a:extLst>
              </a:tr>
              <a:tr h="930805">
                <a:tc>
                  <a:txBody>
                    <a:bodyPr/>
                    <a:lstStyle/>
                    <a:p>
                      <a:pPr algn="ctr"/>
                      <a:r>
                        <a:rPr lang="en-US" sz="1800" b="0" dirty="0"/>
                        <a:t>9.</a:t>
                      </a:r>
                      <a:endParaRPr lang="lo-LA" sz="1800" b="0" dirty="0"/>
                    </a:p>
                  </a:txBody>
                  <a:tcPr anchor="ctr"/>
                </a:tc>
                <a:tc>
                  <a:txBody>
                    <a:bodyPr/>
                    <a:lstStyle/>
                    <a:p>
                      <a:pPr algn="l" fontAlgn="t"/>
                      <a:r>
                        <a:rPr lang="nn-NO" sz="1600" b="0" i="0" u="none" strike="noStrike" dirty="0">
                          <a:solidFill>
                            <a:srgbClr val="000000"/>
                          </a:solidFill>
                          <a:effectLst/>
                          <a:latin typeface="Arial" panose="020B0604020202020204" pitchFamily="34" charset="0"/>
                          <a:cs typeface="DokChampa" panose="020B0604020202020204" pitchFamily="34" charset="-34"/>
                        </a:rPr>
                        <a:t>PSM 12.5% for vortex mixer</a:t>
                      </a:r>
                    </a:p>
                  </a:txBody>
                  <a:tcPr marL="6350" marR="6350" marT="6350" marB="0" anchor="ctr"/>
                </a:tc>
                <a:tc>
                  <a:txBody>
                    <a:bodyPr/>
                    <a:lstStyle/>
                    <a:p>
                      <a:pPr algn="ctr" fontAlgn="ctr"/>
                      <a:r>
                        <a:rPr lang="en-US" sz="1600" b="0" i="0" u="none" strike="noStrike" dirty="0">
                          <a:solidFill>
                            <a:srgbClr val="000000"/>
                          </a:solidFill>
                          <a:effectLst/>
                          <a:latin typeface="Phetsarath OT" panose="02000500000000020004" pitchFamily="2" charset="0"/>
                          <a:cs typeface="DokChampa" panose="020B0604020202020204" pitchFamily="34" charset="-34"/>
                        </a:rPr>
                        <a:t>NTC</a:t>
                      </a:r>
                    </a:p>
                  </a:txBody>
                  <a:tcPr marL="6350" marR="6350" marT="6350" marB="0" anchor="ctr"/>
                </a:tc>
                <a:tc>
                  <a:txBody>
                    <a:bodyPr/>
                    <a:lstStyle/>
                    <a:p>
                      <a:pPr algn="ctr" fontAlgn="ctr"/>
                      <a:r>
                        <a:rPr lang="lo-LA" sz="1600" b="0" i="0" u="none" strike="noStrike" dirty="0">
                          <a:solidFill>
                            <a:srgbClr val="000000"/>
                          </a:solidFill>
                          <a:effectLst/>
                          <a:latin typeface="Phetsarath OT" panose="02000500000000020004" pitchFamily="2" charset="0"/>
                          <a:cs typeface="DokChampa" panose="020B0604020202020204" pitchFamily="34" charset="-34"/>
                        </a:rPr>
                        <a:t>    514,50 </a:t>
                      </a:r>
                    </a:p>
                  </a:txBody>
                  <a:tcPr marL="6350" marR="6350" marT="6350" marB="0" anchor="ctr"/>
                </a:tc>
                <a:tc>
                  <a:txBody>
                    <a:bodyPr/>
                    <a:lstStyle/>
                    <a:p>
                      <a:pPr algn="l" fontAlgn="ctr"/>
                      <a:r>
                        <a:rPr lang="en-US" sz="1600" b="0" i="0" u="none" strike="noStrike" dirty="0">
                          <a:solidFill>
                            <a:srgbClr val="FF0000"/>
                          </a:solidFill>
                          <a:effectLst/>
                          <a:latin typeface="Phetsarath OT" panose="02000500000000020004" pitchFamily="2" charset="0"/>
                          <a:cs typeface="DokChampa" panose="020B0604020202020204" pitchFamily="34" charset="-34"/>
                        </a:rPr>
                        <a:t>Justification request to summit to GF to change supplier from WAMBO to Local</a:t>
                      </a:r>
                      <a:endParaRPr lang="en-US" sz="1600" b="0" i="0" u="none" strike="noStrike" dirty="0">
                        <a:solidFill>
                          <a:srgbClr val="FF0000"/>
                        </a:solidFill>
                        <a:effectLst/>
                        <a:latin typeface="DokChampa" panose="020B0604020202020204" pitchFamily="34" charset="-34"/>
                        <a:cs typeface="DokChampa" panose="020B0604020202020204" pitchFamily="34" charset="-34"/>
                      </a:endParaRPr>
                    </a:p>
                  </a:txBody>
                  <a:tcPr marL="6350" marR="6350" marT="6350" marB="0" anchor="ctr"/>
                </a:tc>
                <a:extLst>
                  <a:ext uri="{0D108BD9-81ED-4DB2-BD59-A6C34878D82A}">
                    <a16:rowId xmlns:a16="http://schemas.microsoft.com/office/drawing/2014/main" val="1892412389"/>
                  </a:ext>
                </a:extLst>
              </a:tr>
              <a:tr h="941267">
                <a:tc>
                  <a:txBody>
                    <a:bodyPr/>
                    <a:lstStyle/>
                    <a:p>
                      <a:pPr algn="ctr"/>
                      <a:r>
                        <a:rPr lang="en-US" sz="1800" b="0" dirty="0"/>
                        <a:t>10.</a:t>
                      </a:r>
                      <a:endParaRPr lang="lo-LA" sz="1800" b="0" dirty="0"/>
                    </a:p>
                  </a:txBody>
                  <a:tcPr anchor="ctr"/>
                </a:tc>
                <a:tc>
                  <a:txBody>
                    <a:bodyPr/>
                    <a:lstStyle/>
                    <a:p>
                      <a:pPr algn="l" fontAlgn="t"/>
                      <a:r>
                        <a:rPr lang="en-US" sz="1600" b="0" i="0" u="none" strike="noStrike" dirty="0">
                          <a:solidFill>
                            <a:srgbClr val="000000"/>
                          </a:solidFill>
                          <a:effectLst/>
                          <a:latin typeface="Arial" panose="020B0604020202020204" pitchFamily="34" charset="0"/>
                          <a:cs typeface="DokChampa" panose="020B0604020202020204" pitchFamily="34" charset="-34"/>
                        </a:rPr>
                        <a:t>1 Teleconference  set:  10,000 US$</a:t>
                      </a:r>
                    </a:p>
                  </a:txBody>
                  <a:tcPr marL="6350" marR="6350" marT="6350" marB="0" anchor="ctr"/>
                </a:tc>
                <a:tc>
                  <a:txBody>
                    <a:bodyPr/>
                    <a:lstStyle/>
                    <a:p>
                      <a:pPr algn="ctr" fontAlgn="ctr"/>
                      <a:r>
                        <a:rPr lang="en-US" sz="1600" b="0" i="0" u="none" strike="noStrike" dirty="0">
                          <a:solidFill>
                            <a:srgbClr val="000000"/>
                          </a:solidFill>
                          <a:effectLst/>
                          <a:latin typeface="Phetsarath OT" panose="02000500000000020004" pitchFamily="2" charset="0"/>
                          <a:cs typeface="DokChampa" panose="020B0604020202020204" pitchFamily="34" charset="-34"/>
                        </a:rPr>
                        <a:t>NTC</a:t>
                      </a:r>
                    </a:p>
                  </a:txBody>
                  <a:tcPr marL="6350" marR="6350" marT="6350" marB="0" anchor="ctr"/>
                </a:tc>
                <a:tc>
                  <a:txBody>
                    <a:bodyPr/>
                    <a:lstStyle/>
                    <a:p>
                      <a:pPr algn="ctr" fontAlgn="b"/>
                      <a:r>
                        <a:rPr lang="lo-LA" sz="1600" b="0" i="0" u="none" strike="noStrike" dirty="0">
                          <a:solidFill>
                            <a:srgbClr val="000000"/>
                          </a:solidFill>
                          <a:effectLst/>
                          <a:latin typeface="Arial" panose="020B0604020202020204" pitchFamily="34" charset="0"/>
                          <a:cs typeface="DokChampa" panose="020B0604020202020204" pitchFamily="34" charset="-34"/>
                        </a:rPr>
                        <a:t>10.000,00 </a:t>
                      </a:r>
                    </a:p>
                  </a:txBody>
                  <a:tcPr marL="6350" marR="6350" marT="6350" marB="0" anchor="ctr"/>
                </a:tc>
                <a:tc>
                  <a:txBody>
                    <a:bodyPr/>
                    <a:lstStyle/>
                    <a:p>
                      <a:pPr algn="l" fontAlgn="ctr"/>
                      <a:r>
                        <a:rPr lang="en-US" sz="1600" b="0" i="0" u="none" strike="noStrike" dirty="0">
                          <a:solidFill>
                            <a:srgbClr val="FF0000"/>
                          </a:solidFill>
                          <a:effectLst/>
                          <a:latin typeface="DokChampa" panose="020B0604020202020204" pitchFamily="34" charset="-34"/>
                          <a:cs typeface="DokChampa" panose="020B0604020202020204" pitchFamily="34" charset="-34"/>
                        </a:rPr>
                        <a:t>In the process of evaluation for the bidding documents</a:t>
                      </a:r>
                    </a:p>
                  </a:txBody>
                  <a:tcPr marL="6350" marR="6350" marT="6350" marB="0" anchor="ctr"/>
                </a:tc>
                <a:extLst>
                  <a:ext uri="{0D108BD9-81ED-4DB2-BD59-A6C34878D82A}">
                    <a16:rowId xmlns:a16="http://schemas.microsoft.com/office/drawing/2014/main" val="2806661899"/>
                  </a:ext>
                </a:extLst>
              </a:tr>
            </a:tbl>
          </a:graphicData>
        </a:graphic>
      </p:graphicFrame>
    </p:spTree>
    <p:extLst>
      <p:ext uri="{BB962C8B-B14F-4D97-AF65-F5344CB8AC3E}">
        <p14:creationId xmlns:p14="http://schemas.microsoft.com/office/powerpoint/2010/main" val="4199286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22F24D20-CC05-4317-BA1A-E009035E9D17}"/>
              </a:ext>
            </a:extLst>
          </p:cNvPr>
          <p:cNvSpPr>
            <a:spLocks noGrp="1" noChangeArrowheads="1"/>
          </p:cNvSpPr>
          <p:nvPr>
            <p:ph type="title"/>
          </p:nvPr>
        </p:nvSpPr>
        <p:spPr bwMode="auto">
          <a:xfrm>
            <a:off x="1533475" y="0"/>
            <a:ext cx="9144000" cy="528358"/>
          </a:xfrm>
          <a:prstGeom prst="rect">
            <a:avLst/>
          </a:prstGeom>
          <a:solidFill>
            <a:srgbClr val="002060"/>
          </a:solidFill>
          <a:ln>
            <a:noFill/>
          </a:ln>
          <a:effectLst/>
        </p:spPr>
        <p:txBody>
          <a:bodyPr vert="horz" wrap="square" lIns="0" tIns="-12696" rIns="0" bIns="-12696" numCol="1" rtlCol="0" anchor="ctr" anchorCtr="0" compatLnSpc="1">
            <a:prstTxWarp prst="textNoShape">
              <a:avLst/>
            </a:prstTxWarp>
            <a:spAutoFit/>
          </a:bodyPr>
          <a:lstStyle/>
          <a:p>
            <a:pPr defTabSz="914400" eaLnBrk="0" fontAlgn="base" hangingPunct="0">
              <a:spcAft>
                <a:spcPct val="0"/>
              </a:spcAft>
            </a:pPr>
            <a:r>
              <a:rPr lang="en-US" altLang="en-US" b="1" dirty="0">
                <a:solidFill>
                  <a:schemeClr val="bg1"/>
                </a:solidFill>
                <a:latin typeface="Phetsarath OT" panose="02000500000000020004" pitchFamily="2" charset="0"/>
                <a:cs typeface="Phetsarath OT" panose="02000500000000020004" pitchFamily="2" charset="0"/>
              </a:rPr>
              <a:t>C19RM Procurement Status (Refund)</a:t>
            </a:r>
            <a:endParaRPr kumimoji="0" lang="en-US" altLang="en-US" b="1" i="0" u="none" strike="noStrike" cap="none" normalizeH="0" baseline="0" dirty="0">
              <a:ln>
                <a:noFill/>
              </a:ln>
              <a:solidFill>
                <a:schemeClr val="bg1"/>
              </a:solidFill>
              <a:effectLst/>
              <a:latin typeface="Phetsarath OT" panose="02000500000000020004" pitchFamily="2" charset="0"/>
              <a:cs typeface="Phetsarath OT" panose="02000500000000020004" pitchFamily="2" charset="0"/>
            </a:endParaRPr>
          </a:p>
        </p:txBody>
      </p:sp>
      <p:graphicFrame>
        <p:nvGraphicFramePr>
          <p:cNvPr id="2" name="Table 2">
            <a:extLst>
              <a:ext uri="{FF2B5EF4-FFF2-40B4-BE49-F238E27FC236}">
                <a16:creationId xmlns:a16="http://schemas.microsoft.com/office/drawing/2014/main" id="{486B1964-7893-4708-BF38-AC6EAC937DD1}"/>
              </a:ext>
            </a:extLst>
          </p:cNvPr>
          <p:cNvGraphicFramePr>
            <a:graphicFrameLocks noGrp="1"/>
          </p:cNvGraphicFramePr>
          <p:nvPr>
            <p:extLst>
              <p:ext uri="{D42A27DB-BD31-4B8C-83A1-F6EECF244321}">
                <p14:modId xmlns:p14="http://schemas.microsoft.com/office/powerpoint/2010/main" val="3955639110"/>
              </p:ext>
            </p:extLst>
          </p:nvPr>
        </p:nvGraphicFramePr>
        <p:xfrm>
          <a:off x="1533475" y="513512"/>
          <a:ext cx="9144000" cy="6386334"/>
        </p:xfrm>
        <a:graphic>
          <a:graphicData uri="http://schemas.openxmlformats.org/drawingml/2006/table">
            <a:tbl>
              <a:tblPr firstRow="1" bandRow="1">
                <a:tableStyleId>{5C22544A-7EE6-4342-B048-85BDC9FD1C3A}</a:tableStyleId>
              </a:tblPr>
              <a:tblGrid>
                <a:gridCol w="742053">
                  <a:extLst>
                    <a:ext uri="{9D8B030D-6E8A-4147-A177-3AD203B41FA5}">
                      <a16:colId xmlns:a16="http://schemas.microsoft.com/office/drawing/2014/main" val="1636718006"/>
                    </a:ext>
                  </a:extLst>
                </a:gridCol>
                <a:gridCol w="2019706">
                  <a:extLst>
                    <a:ext uri="{9D8B030D-6E8A-4147-A177-3AD203B41FA5}">
                      <a16:colId xmlns:a16="http://schemas.microsoft.com/office/drawing/2014/main" val="2028745771"/>
                    </a:ext>
                  </a:extLst>
                </a:gridCol>
                <a:gridCol w="1930581">
                  <a:extLst>
                    <a:ext uri="{9D8B030D-6E8A-4147-A177-3AD203B41FA5}">
                      <a16:colId xmlns:a16="http://schemas.microsoft.com/office/drawing/2014/main" val="1078916948"/>
                    </a:ext>
                  </a:extLst>
                </a:gridCol>
                <a:gridCol w="1228163">
                  <a:extLst>
                    <a:ext uri="{9D8B030D-6E8A-4147-A177-3AD203B41FA5}">
                      <a16:colId xmlns:a16="http://schemas.microsoft.com/office/drawing/2014/main" val="1567702314"/>
                    </a:ext>
                  </a:extLst>
                </a:gridCol>
                <a:gridCol w="1787253">
                  <a:extLst>
                    <a:ext uri="{9D8B030D-6E8A-4147-A177-3AD203B41FA5}">
                      <a16:colId xmlns:a16="http://schemas.microsoft.com/office/drawing/2014/main" val="3657740690"/>
                    </a:ext>
                  </a:extLst>
                </a:gridCol>
                <a:gridCol w="1436244">
                  <a:extLst>
                    <a:ext uri="{9D8B030D-6E8A-4147-A177-3AD203B41FA5}">
                      <a16:colId xmlns:a16="http://schemas.microsoft.com/office/drawing/2014/main" val="2147840357"/>
                    </a:ext>
                  </a:extLst>
                </a:gridCol>
              </a:tblGrid>
              <a:tr h="648085">
                <a:tc>
                  <a:txBody>
                    <a:bodyPr/>
                    <a:lstStyle/>
                    <a:p>
                      <a:pPr algn="ctr"/>
                      <a:r>
                        <a:rPr lang="en-US" sz="1900" b="1" dirty="0"/>
                        <a:t>No.</a:t>
                      </a:r>
                      <a:endParaRPr lang="lo-LA" sz="1900" b="1" dirty="0"/>
                    </a:p>
                  </a:txBody>
                  <a:tcPr marL="83811" marR="83811" marT="41906" marB="41906" anchor="ctr"/>
                </a:tc>
                <a:tc>
                  <a:txBody>
                    <a:bodyPr/>
                    <a:lstStyle/>
                    <a:p>
                      <a:pPr algn="ctr"/>
                      <a:r>
                        <a:rPr lang="en-US" sz="1900" dirty="0"/>
                        <a:t>Description</a:t>
                      </a:r>
                      <a:endParaRPr lang="lo-LA" sz="1900" dirty="0"/>
                    </a:p>
                  </a:txBody>
                  <a:tcPr marL="83811" marR="83811" marT="41906" marB="41906" anchor="ctr"/>
                </a:tc>
                <a:tc>
                  <a:txBody>
                    <a:bodyPr/>
                    <a:lstStyle/>
                    <a:p>
                      <a:pPr algn="ctr"/>
                      <a:r>
                        <a:rPr lang="en-US" sz="1900" dirty="0"/>
                        <a:t>Implementer</a:t>
                      </a:r>
                      <a:endParaRPr lang="lo-LA" sz="1900" dirty="0"/>
                    </a:p>
                  </a:txBody>
                  <a:tcPr marL="83811" marR="83811" marT="41906" marB="41906" anchor="ctr"/>
                </a:tc>
                <a:tc>
                  <a:txBody>
                    <a:bodyPr/>
                    <a:lstStyle/>
                    <a:p>
                      <a:pPr algn="ctr"/>
                      <a:r>
                        <a:rPr lang="en-US" sz="1900" dirty="0"/>
                        <a:t>Budget</a:t>
                      </a:r>
                    </a:p>
                    <a:p>
                      <a:pPr algn="ctr"/>
                      <a:r>
                        <a:rPr lang="en-US" sz="1900" dirty="0"/>
                        <a:t>(USD)</a:t>
                      </a:r>
                      <a:endParaRPr lang="lo-LA" sz="1900" dirty="0"/>
                    </a:p>
                  </a:txBody>
                  <a:tcPr marL="83811" marR="83811" marT="41906" marB="41906" anchor="ctr"/>
                </a:tc>
                <a:tc>
                  <a:txBody>
                    <a:bodyPr/>
                    <a:lstStyle/>
                    <a:p>
                      <a:pPr algn="ctr"/>
                      <a:r>
                        <a:rPr lang="en-US" sz="1900" dirty="0"/>
                        <a:t>Status</a:t>
                      </a:r>
                      <a:endParaRPr lang="lo-LA" sz="1900" dirty="0"/>
                    </a:p>
                  </a:txBody>
                  <a:tcPr marL="83811" marR="83811" marT="41906" marB="41906"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900" dirty="0"/>
                        <a:t>Q1/2022</a:t>
                      </a:r>
                      <a:endParaRPr lang="lo-LA" sz="1900" dirty="0"/>
                    </a:p>
                    <a:p>
                      <a:pPr algn="ctr"/>
                      <a:endParaRPr lang="lo-LA" sz="1900" dirty="0"/>
                    </a:p>
                  </a:txBody>
                  <a:tcPr marL="83811" marR="83811" marT="41906" marB="41906" anchor="ctr"/>
                </a:tc>
                <a:extLst>
                  <a:ext uri="{0D108BD9-81ED-4DB2-BD59-A6C34878D82A}">
                    <a16:rowId xmlns:a16="http://schemas.microsoft.com/office/drawing/2014/main" val="2521896824"/>
                  </a:ext>
                </a:extLst>
              </a:tr>
              <a:tr h="997055">
                <a:tc>
                  <a:txBody>
                    <a:bodyPr/>
                    <a:lstStyle/>
                    <a:p>
                      <a:pPr algn="ctr"/>
                      <a:r>
                        <a:rPr lang="en-US" sz="1600" b="0" dirty="0"/>
                        <a:t>1.</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(bl#243 LAO-T-MOH) </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Civil works for renovation of 2 MDR-TB units (bl#243): 65,000 US$ </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65.000,00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639672606"/>
                  </a:ext>
                </a:extLst>
              </a:tr>
              <a:tr h="647256">
                <a:tc>
                  <a:txBody>
                    <a:bodyPr/>
                    <a:lstStyle/>
                    <a:p>
                      <a:pPr algn="ctr"/>
                      <a:r>
                        <a:rPr lang="en-US" sz="1600" b="0" dirty="0"/>
                        <a:t>2.</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(bl#244 LAO-T-MOH) </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16 beds for 2 MDR units: 6,524 US$</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6.525,00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1892412389"/>
                  </a:ext>
                </a:extLst>
              </a:tr>
              <a:tr h="647256">
                <a:tc>
                  <a:txBody>
                    <a:bodyPr/>
                    <a:lstStyle/>
                    <a:p>
                      <a:pPr algn="ctr"/>
                      <a:r>
                        <a:rPr lang="en-US" sz="1600" b="0" dirty="0"/>
                        <a:t>3.</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(bl#209 LAO-T-MOH) </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4 EKG machines: for MDR units</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5.157,60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2806661899"/>
                  </a:ext>
                </a:extLst>
              </a:tr>
              <a:tr h="598233">
                <a:tc>
                  <a:txBody>
                    <a:bodyPr/>
                    <a:lstStyle/>
                    <a:p>
                      <a:pPr algn="ctr"/>
                      <a:r>
                        <a:rPr lang="en-US" sz="1600" b="0" dirty="0"/>
                        <a:t>4.</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(bl#246 LAO-T-MOH) </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1 Autoclave for 1 MDR unit</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2.800,80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639406817"/>
                  </a:ext>
                </a:extLst>
              </a:tr>
              <a:tr h="997055">
                <a:tc>
                  <a:txBody>
                    <a:bodyPr/>
                    <a:lstStyle/>
                    <a:p>
                      <a:pPr algn="ctr"/>
                      <a:r>
                        <a:rPr lang="en-US" sz="1600" b="0" dirty="0"/>
                        <a:t>5.</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(bl#237 LAO-T-MOH) </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2 Monitors for ICU bed in two new MDR-TB units including PSM costs</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3.993,81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2437395480"/>
                  </a:ext>
                </a:extLst>
              </a:tr>
              <a:tr h="1794700">
                <a:tc>
                  <a:txBody>
                    <a:bodyPr/>
                    <a:lstStyle/>
                    <a:p>
                      <a:pPr algn="ctr"/>
                      <a:r>
                        <a:rPr lang="en-US" sz="1600" b="0" dirty="0"/>
                        <a:t>6.</a:t>
                      </a:r>
                      <a:endParaRPr lang="lo-LA" sz="1600" b="0" dirty="0"/>
                    </a:p>
                  </a:txBody>
                  <a:tcPr marL="83811" marR="83811" marT="41906" marB="41906"/>
                </a:tc>
                <a:tc>
                  <a:txBody>
                    <a:bodyPr/>
                    <a:lstStyle/>
                    <a:p>
                      <a:pPr algn="l" fontAlgn="t"/>
                      <a:r>
                        <a:rPr lang="en-US" sz="1400" b="0" i="0" u="none" strike="noStrike" dirty="0">
                          <a:solidFill>
                            <a:srgbClr val="000000"/>
                          </a:solidFill>
                          <a:effectLst/>
                          <a:latin typeface="Arial" panose="020B0604020202020204" pitchFamily="34" charset="0"/>
                          <a:cs typeface="DokChampa" panose="020B0604020202020204" pitchFamily="34" charset="-34"/>
                        </a:rPr>
                        <a:t>(bl#227 from LAO-T-MOH)</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equipment/computers to support DHIS2:</a:t>
                      </a:r>
                      <a:br>
                        <a:rPr lang="en-US" sz="1400" b="0" i="0" u="none" strike="noStrike" dirty="0">
                          <a:solidFill>
                            <a:srgbClr val="000000"/>
                          </a:solidFill>
                          <a:effectLst/>
                          <a:latin typeface="Arial" panose="020B0604020202020204" pitchFamily="34" charset="0"/>
                          <a:cs typeface="DokChampa" panose="020B0604020202020204" pitchFamily="34" charset="-34"/>
                        </a:rPr>
                      </a:br>
                      <a:r>
                        <a:rPr lang="en-US" sz="1400" b="0" i="0" u="none" strike="noStrike" dirty="0">
                          <a:solidFill>
                            <a:srgbClr val="000000"/>
                          </a:solidFill>
                          <a:effectLst/>
                          <a:latin typeface="Arial" panose="020B0604020202020204" pitchFamily="34" charset="0"/>
                          <a:cs typeface="DokChampa" panose="020B0604020202020204" pitchFamily="34" charset="-34"/>
                        </a:rPr>
                        <a:t>38 Notebook computers for data entry in TB tracker at district level : 39,267 US$</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Phetsarath OT" panose="02000500000000020004" pitchFamily="2" charset="0"/>
                          <a:cs typeface="DokChampa" panose="020B0604020202020204" pitchFamily="34" charset="-34"/>
                        </a:rPr>
                        <a:t>NTC</a:t>
                      </a:r>
                    </a:p>
                  </a:txBody>
                  <a:tcPr marL="5821" marR="5821" marT="5821" marB="0" anchor="ctr"/>
                </a:tc>
                <a:tc>
                  <a:txBody>
                    <a:bodyPr/>
                    <a:lstStyle/>
                    <a:p>
                      <a:pPr algn="ctr" fontAlgn="ctr"/>
                      <a:r>
                        <a:rPr lang="lo-LA" sz="1400" b="0" i="0" u="none" strike="noStrike" dirty="0">
                          <a:solidFill>
                            <a:srgbClr val="000000"/>
                          </a:solidFill>
                          <a:effectLst/>
                          <a:latin typeface="Arial" panose="020B0604020202020204" pitchFamily="34" charset="0"/>
                          <a:cs typeface="DokChampa" panose="020B0604020202020204" pitchFamily="34" charset="-34"/>
                        </a:rPr>
                        <a:t>39.267,00 </a:t>
                      </a:r>
                    </a:p>
                  </a:txBody>
                  <a:tcPr marL="0" marR="0" marT="0" marB="0" anchor="ctr"/>
                </a:tc>
                <a:tc>
                  <a:txBody>
                    <a:bodyPr/>
                    <a:lstStyle/>
                    <a:p>
                      <a:pPr algn="l" fontAlgn="ctr"/>
                      <a:r>
                        <a:rPr lang="en-US" sz="1400" b="0" i="0" u="none" strike="noStrike" dirty="0">
                          <a:solidFill>
                            <a:srgbClr val="000000"/>
                          </a:solidFill>
                          <a:effectLst/>
                          <a:latin typeface="DokChampa" panose="020B0604020202020204" pitchFamily="34" charset="-34"/>
                          <a:cs typeface="DokChampa" panose="020B0604020202020204" pitchFamily="34" charset="-34"/>
                        </a:rPr>
                        <a:t>Completed</a:t>
                      </a:r>
                    </a:p>
                  </a:txBody>
                  <a:tcPr marL="5821" marR="5821" marT="5821" marB="0" anchor="ctr"/>
                </a:tc>
                <a:tc>
                  <a:txBody>
                    <a:bodyPr/>
                    <a:lstStyle/>
                    <a:p>
                      <a:pPr algn="l" fontAlgn="ctr"/>
                      <a:endParaRPr lang="en-US" sz="1400" b="0" i="0" u="none" strike="noStrike" dirty="0">
                        <a:solidFill>
                          <a:srgbClr val="000000"/>
                        </a:solidFill>
                        <a:effectLst/>
                        <a:latin typeface="DokChampa" panose="020B0604020202020204" pitchFamily="34" charset="-34"/>
                        <a:cs typeface="DokChampa" panose="020B0604020202020204" pitchFamily="34" charset="-34"/>
                      </a:endParaRPr>
                    </a:p>
                  </a:txBody>
                  <a:tcPr marL="5821" marR="5821" marT="5821" marB="0" anchor="ctr"/>
                </a:tc>
                <a:extLst>
                  <a:ext uri="{0D108BD9-81ED-4DB2-BD59-A6C34878D82A}">
                    <a16:rowId xmlns:a16="http://schemas.microsoft.com/office/drawing/2014/main" val="4104482357"/>
                  </a:ext>
                </a:extLst>
              </a:tr>
            </a:tbl>
          </a:graphicData>
        </a:graphic>
      </p:graphicFrame>
    </p:spTree>
    <p:extLst>
      <p:ext uri="{BB962C8B-B14F-4D97-AF65-F5344CB8AC3E}">
        <p14:creationId xmlns:p14="http://schemas.microsoft.com/office/powerpoint/2010/main" val="11131014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543</TotalTime>
  <Words>1350</Words>
  <Application>Microsoft Office PowerPoint</Application>
  <PresentationFormat>Widescreen</PresentationFormat>
  <Paragraphs>310</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Century Gothic</vt:lpstr>
      <vt:lpstr>DokChampa</vt:lpstr>
      <vt:lpstr>Phetsarath OT</vt:lpstr>
      <vt:lpstr>Wingdings</vt:lpstr>
      <vt:lpstr>Wingdings 3</vt:lpstr>
      <vt:lpstr>Wisp</vt:lpstr>
      <vt:lpstr>PowerPoint Presentation</vt:lpstr>
      <vt:lpstr>The DLI-J Achievement</vt:lpstr>
      <vt:lpstr>The DLI-J Achievement</vt:lpstr>
      <vt:lpstr>PowerPoint Presentation</vt:lpstr>
      <vt:lpstr>C19RM Activities Status (1 update)</vt:lpstr>
      <vt:lpstr>C19RM Activities Status (2 update)</vt:lpstr>
      <vt:lpstr>C19RM Procurement Status (1)</vt:lpstr>
      <vt:lpstr>C19RM Procurement Status (2)</vt:lpstr>
      <vt:lpstr>C19RM Procurement Status (Refund)</vt:lpstr>
      <vt:lpstr>C19RM Procurement Budget under NCLE</vt:lpstr>
      <vt:lpstr>Proposed Issues/Challenges</vt:lpstr>
      <vt:lpstr>Action Plans for the challenges 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10</dc:creator>
  <cp:lastModifiedBy>DELL</cp:lastModifiedBy>
  <cp:revision>13</cp:revision>
  <dcterms:created xsi:type="dcterms:W3CDTF">2022-02-24T02:07:21Z</dcterms:created>
  <dcterms:modified xsi:type="dcterms:W3CDTF">2022-03-17T04:45:39Z</dcterms:modified>
</cp:coreProperties>
</file>