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4"/>
  </p:sldMasterIdLst>
  <p:notesMasterIdLst>
    <p:notesMasterId r:id="rId66"/>
  </p:notesMasterIdLst>
  <p:sldIdLst>
    <p:sldId id="2141412304" r:id="rId45"/>
    <p:sldId id="2141412305" r:id="rId46"/>
    <p:sldId id="2141412306" r:id="rId47"/>
    <p:sldId id="317" r:id="rId48"/>
    <p:sldId id="2141412242" r:id="rId49"/>
    <p:sldId id="759" r:id="rId50"/>
    <p:sldId id="2141412253" r:id="rId51"/>
    <p:sldId id="2141412293" r:id="rId52"/>
    <p:sldId id="2141412275" r:id="rId53"/>
    <p:sldId id="2141412299" r:id="rId54"/>
    <p:sldId id="2141412300" r:id="rId55"/>
    <p:sldId id="2141412302" r:id="rId56"/>
    <p:sldId id="2141412308" r:id="rId57"/>
    <p:sldId id="2141412246" r:id="rId58"/>
    <p:sldId id="2141412260" r:id="rId59"/>
    <p:sldId id="2141412298" r:id="rId60"/>
    <p:sldId id="2141412269" r:id="rId61"/>
    <p:sldId id="2141412307" r:id="rId62"/>
    <p:sldId id="2141412244" r:id="rId63"/>
    <p:sldId id="2141412267" r:id="rId64"/>
    <p:sldId id="2141412243" r:id="rId65"/>
  </p:sldIdLst>
  <p:sldSz cx="12192000"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s" id="{5F5DF5B5-5016-4E89-A433-5D04BD87DF81}">
          <p14:sldIdLst>
            <p14:sldId id="2141412304"/>
            <p14:sldId id="2141412305"/>
            <p14:sldId id="2141412306"/>
          </p14:sldIdLst>
        </p14:section>
        <p14:section name="Objectives, Scope, Coverage" id="{B56514E1-DB70-4499-9498-3F009D7D5A36}">
          <p14:sldIdLst>
            <p14:sldId id="317"/>
            <p14:sldId id="2141412242"/>
          </p14:sldIdLst>
        </p14:section>
        <p14:section name="Objective #1 Observations" id="{BB147F19-B009-482F-976E-430AB20AAD63}">
          <p14:sldIdLst>
            <p14:sldId id="759"/>
            <p14:sldId id="2141412253"/>
            <p14:sldId id="2141412293"/>
            <p14:sldId id="2141412275"/>
            <p14:sldId id="2141412299"/>
            <p14:sldId id="2141412300"/>
            <p14:sldId id="2141412302"/>
            <p14:sldId id="2141412308"/>
          </p14:sldIdLst>
        </p14:section>
        <p14:section name="Objective #2 Observations" id="{EC232B59-1514-425E-B050-F870168F0F67}">
          <p14:sldIdLst>
            <p14:sldId id="2141412246"/>
            <p14:sldId id="2141412260"/>
            <p14:sldId id="2141412298"/>
            <p14:sldId id="2141412269"/>
            <p14:sldId id="2141412307"/>
          </p14:sldIdLst>
        </p14:section>
        <p14:section name="End Slides" id="{D3E5140A-A2EF-403A-91EE-8437282194F1}">
          <p14:sldIdLst>
            <p14:sldId id="2141412244"/>
            <p14:sldId id="2141412267"/>
            <p14:sldId id="21414122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70F835-BA88-FE54-5E85-5B49BE325CFD}" name="Augustine Agyeman-Duah" initials="AAD" userId="S::Augustine.Agyeman-Duah@theglobalfund.org::6c7487e6-2587-4dd1-9383-dcbe72f3ff39" providerId="AD"/>
  <p188:author id="{4673A37D-B9E2-2D28-F7E9-75777C4D3351}" name="Marianne Moussallem" initials="MM" userId="Marianne Moussallem" providerId="None"/>
  <p188:author id="{E203E89C-2192-7CC7-B78B-BCB9747E4FC8}" name="Nezar Al-Hadaii" initials="NAH" userId="S::Nezar.Al-Hadaii@theglobalfund.org::cabdbaee-419d-47d2-a259-be963c0a0b13" providerId="AD"/>
  <p188:author id="{3D9524BE-1AD1-4D3F-E866-93B04C61BBDB}" name="Roy Wakim" initials="RW" userId="4a72f2d2d1e57428" providerId="Windows Live"/>
  <p188:author id="{1880B9DF-4D67-570A-B232-7EC136A54FB7}" name="George Ndegwa" initials="GN" userId="S::George.Ndegwa@theglobalfund.org::4f947f25-b204-465f-9d8c-5dca398768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BE95C-608A-4F2F-9D28-39ADE2B20E72}" v="4" dt="2023-10-26T03:52:22.129"/>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06" autoAdjust="0"/>
  </p:normalViewPr>
  <p:slideViewPr>
    <p:cSldViewPr snapToGrid="0">
      <p:cViewPr varScale="1">
        <p:scale>
          <a:sx n="57" d="100"/>
          <a:sy n="57" d="100"/>
        </p:scale>
        <p:origin x="9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slide" Target="slides/slide3.xml"/><Relationship Id="rId50" Type="http://schemas.openxmlformats.org/officeDocument/2006/relationships/slide" Target="slides/slide6.xml"/><Relationship Id="rId55" Type="http://schemas.openxmlformats.org/officeDocument/2006/relationships/slide" Target="slides/slide11.xml"/><Relationship Id="rId63" Type="http://schemas.openxmlformats.org/officeDocument/2006/relationships/slide" Target="slides/slide19.xml"/><Relationship Id="rId68"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 Target="slides/slide1.xml"/><Relationship Id="rId53" Type="http://schemas.openxmlformats.org/officeDocument/2006/relationships/slide" Target="slides/slide9.xml"/><Relationship Id="rId58" Type="http://schemas.openxmlformats.org/officeDocument/2006/relationships/slide" Target="slides/slide14.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5.xml"/><Relationship Id="rId57" Type="http://schemas.openxmlformats.org/officeDocument/2006/relationships/slide" Target="slides/slide13.xml"/><Relationship Id="rId61" Type="http://schemas.openxmlformats.org/officeDocument/2006/relationships/slide" Target="slides/slide17.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Master" Target="slideMasters/slideMaster1.xml"/><Relationship Id="rId52" Type="http://schemas.openxmlformats.org/officeDocument/2006/relationships/slide" Target="slides/slide8.xml"/><Relationship Id="rId60" Type="http://schemas.openxmlformats.org/officeDocument/2006/relationships/slide" Target="slides/slide16.xml"/><Relationship Id="rId65" Type="http://schemas.openxmlformats.org/officeDocument/2006/relationships/slide" Target="slides/slide21.xml"/><Relationship Id="rId73"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 Target="slides/slide4.xml"/><Relationship Id="rId56" Type="http://schemas.openxmlformats.org/officeDocument/2006/relationships/slide" Target="slides/slide12.xml"/><Relationship Id="rId64" Type="http://schemas.openxmlformats.org/officeDocument/2006/relationships/slide" Target="slides/slide20.xml"/><Relationship Id="rId69"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2.xml"/><Relationship Id="rId59" Type="http://schemas.openxmlformats.org/officeDocument/2006/relationships/slide" Target="slides/slide15.xml"/><Relationship Id="rId67" Type="http://schemas.openxmlformats.org/officeDocument/2006/relationships/tags" Target="tags/tag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10.xml"/><Relationship Id="rId62" Type="http://schemas.openxmlformats.org/officeDocument/2006/relationships/slide" Target="slides/slide1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zar Al-Hadaii" userId="cabdbaee-419d-47d2-a259-be963c0a0b13" providerId="ADAL" clId="{CF2BE95C-608A-4F2F-9D28-39ADE2B20E72}"/>
    <pc:docChg chg="undo custSel delSld modSld modSection">
      <pc:chgData name="Nezar Al-Hadaii" userId="cabdbaee-419d-47d2-a259-be963c0a0b13" providerId="ADAL" clId="{CF2BE95C-608A-4F2F-9D28-39ADE2B20E72}" dt="2023-11-01T15:56:22.793" v="197" actId="255"/>
      <pc:docMkLst>
        <pc:docMk/>
      </pc:docMkLst>
      <pc:sldChg chg="modSp mod addCm delCm">
        <pc:chgData name="Nezar Al-Hadaii" userId="cabdbaee-419d-47d2-a259-be963c0a0b13" providerId="ADAL" clId="{CF2BE95C-608A-4F2F-9D28-39ADE2B20E72}" dt="2023-10-26T03:56:08.801" v="104" actId="113"/>
        <pc:sldMkLst>
          <pc:docMk/>
          <pc:sldMk cId="3085246207" sldId="759"/>
        </pc:sldMkLst>
        <pc:spChg chg="mod">
          <ac:chgData name="Nezar Al-Hadaii" userId="cabdbaee-419d-47d2-a259-be963c0a0b13" providerId="ADAL" clId="{CF2BE95C-608A-4F2F-9D28-39ADE2B20E72}" dt="2023-10-26T03:56:08.801" v="104" actId="113"/>
          <ac:spMkLst>
            <pc:docMk/>
            <pc:sldMk cId="3085246207" sldId="759"/>
            <ac:spMk id="10" creationId="{8E73226F-AEB6-7923-FEFF-635631789D53}"/>
          </ac:spMkLst>
        </pc:spChg>
        <pc:extLst>
          <p:ext xmlns:p="http://schemas.openxmlformats.org/presentationml/2006/main" uri="{D6D511B9-2390-475A-947B-AFAB55BFBCF1}">
            <pc226:cmChg xmlns:pc226="http://schemas.microsoft.com/office/powerpoint/2022/06/main/command" chg="add del">
              <pc226:chgData name="Nezar Al-Hadaii" userId="cabdbaee-419d-47d2-a259-be963c0a0b13" providerId="ADAL" clId="{CF2BE95C-608A-4F2F-9D28-39ADE2B20E72}" dt="2023-10-26T03:55:02.046" v="100"/>
              <pc2:cmMkLst xmlns:pc2="http://schemas.microsoft.com/office/powerpoint/2019/9/main/command">
                <pc:docMk/>
                <pc:sldMk cId="3085246207" sldId="759"/>
                <pc2:cmMk id="{0563F284-188B-43E2-BE7D-5840E39E7012}"/>
              </pc2:cmMkLst>
            </pc226:cmChg>
          </p:ext>
        </pc:extLst>
      </pc:sldChg>
      <pc:sldChg chg="addSp modSp mod delCm">
        <pc:chgData name="Nezar Al-Hadaii" userId="cabdbaee-419d-47d2-a259-be963c0a0b13" providerId="ADAL" clId="{CF2BE95C-608A-4F2F-9D28-39ADE2B20E72}" dt="2023-11-01T15:56:11.316" v="196" actId="255"/>
        <pc:sldMkLst>
          <pc:docMk/>
          <pc:sldMk cId="3658202643" sldId="2141412269"/>
        </pc:sldMkLst>
        <pc:spChg chg="mod">
          <ac:chgData name="Nezar Al-Hadaii" userId="cabdbaee-419d-47d2-a259-be963c0a0b13" providerId="ADAL" clId="{CF2BE95C-608A-4F2F-9D28-39ADE2B20E72}" dt="2023-11-01T15:56:11.316" v="196" actId="255"/>
          <ac:spMkLst>
            <pc:docMk/>
            <pc:sldMk cId="3658202643" sldId="2141412269"/>
            <ac:spMk id="4" creationId="{7EFEA91E-E53D-2856-DE0B-183F79394223}"/>
          </ac:spMkLst>
        </pc:spChg>
        <pc:spChg chg="mod">
          <ac:chgData name="Nezar Al-Hadaii" userId="cabdbaee-419d-47d2-a259-be963c0a0b13" providerId="ADAL" clId="{CF2BE95C-608A-4F2F-9D28-39ADE2B20E72}" dt="2023-11-01T15:56:05.133" v="195" actId="255"/>
          <ac:spMkLst>
            <pc:docMk/>
            <pc:sldMk cId="3658202643" sldId="2141412269"/>
            <ac:spMk id="5" creationId="{B5D69466-12D8-096F-096C-F729E2DC6EB1}"/>
          </ac:spMkLst>
        </pc:spChg>
        <pc:spChg chg="add mod">
          <ac:chgData name="Nezar Al-Hadaii" userId="cabdbaee-419d-47d2-a259-be963c0a0b13" providerId="ADAL" clId="{CF2BE95C-608A-4F2F-9D28-39ADE2B20E72}" dt="2023-11-01T15:56:00.134" v="194" actId="255"/>
          <ac:spMkLst>
            <pc:docMk/>
            <pc:sldMk cId="3658202643" sldId="2141412269"/>
            <ac:spMk id="6" creationId="{9C94BA38-2782-5D22-C978-20241DE5212E}"/>
          </ac:spMkLst>
        </pc:spChg>
        <pc:spChg chg="mod">
          <ac:chgData name="Nezar Al-Hadaii" userId="cabdbaee-419d-47d2-a259-be963c0a0b13" providerId="ADAL" clId="{CF2BE95C-608A-4F2F-9D28-39ADE2B20E72}" dt="2023-10-26T03:47:12.408" v="6" actId="1076"/>
          <ac:spMkLst>
            <pc:docMk/>
            <pc:sldMk cId="3658202643" sldId="2141412269"/>
            <ac:spMk id="7" creationId="{528205A8-4CCF-38CB-9D33-A2E9BB381717}"/>
          </ac:spMkLst>
        </pc:spChg>
        <pc:spChg chg="mod">
          <ac:chgData name="Nezar Al-Hadaii" userId="cabdbaee-419d-47d2-a259-be963c0a0b13" providerId="ADAL" clId="{CF2BE95C-608A-4F2F-9D28-39ADE2B20E72}" dt="2023-10-26T03:59:29.954" v="189" actId="20577"/>
          <ac:spMkLst>
            <pc:docMk/>
            <pc:sldMk cId="3658202643" sldId="2141412269"/>
            <ac:spMk id="8" creationId="{C3024DEC-3465-EDAF-C869-EE83AFA5ED11}"/>
          </ac:spMkLst>
        </pc:spChg>
        <pc:spChg chg="add mod">
          <ac:chgData name="Nezar Al-Hadaii" userId="cabdbaee-419d-47d2-a259-be963c0a0b13" providerId="ADAL" clId="{CF2BE95C-608A-4F2F-9D28-39ADE2B20E72}" dt="2023-10-26T03:47:28.858" v="9" actId="1076"/>
          <ac:spMkLst>
            <pc:docMk/>
            <pc:sldMk cId="3658202643" sldId="2141412269"/>
            <ac:spMk id="9" creationId="{8F785D0C-566A-4B85-EF06-DA0E9C7412CB}"/>
          </ac:spMkLst>
        </pc:spChg>
        <pc:spChg chg="mod">
          <ac:chgData name="Nezar Al-Hadaii" userId="cabdbaee-419d-47d2-a259-be963c0a0b13" providerId="ADAL" clId="{CF2BE95C-608A-4F2F-9D28-39ADE2B20E72}" dt="2023-11-01T15:55:40.609" v="191" actId="255"/>
          <ac:spMkLst>
            <pc:docMk/>
            <pc:sldMk cId="3658202643" sldId="2141412269"/>
            <ac:spMk id="25" creationId="{749AB300-3D6B-5E0D-8AAE-BCC95352EB24}"/>
          </ac:spMkLst>
        </pc:spChg>
        <pc:graphicFrameChg chg="modGraphic">
          <ac:chgData name="Nezar Al-Hadaii" userId="cabdbaee-419d-47d2-a259-be963c0a0b13" providerId="ADAL" clId="{CF2BE95C-608A-4F2F-9D28-39ADE2B20E72}" dt="2023-10-26T03:59:05.264" v="174" actId="14100"/>
          <ac:graphicFrameMkLst>
            <pc:docMk/>
            <pc:sldMk cId="3658202643" sldId="2141412269"/>
            <ac:graphicFrameMk id="3" creationId="{01FFCF3B-D72D-9F07-6977-AAE1FB59A1D0}"/>
          </ac:graphicFrameMkLst>
        </pc:graphicFrameChg>
        <pc:extLst>
          <p:ext xmlns:p="http://schemas.openxmlformats.org/presentationml/2006/main" uri="{D6D511B9-2390-475A-947B-AFAB55BFBCF1}">
            <pc226:cmChg xmlns:pc226="http://schemas.microsoft.com/office/powerpoint/2022/06/main/command" chg="del">
              <pc226:chgData name="Nezar Al-Hadaii" userId="cabdbaee-419d-47d2-a259-be963c0a0b13" providerId="ADAL" clId="{CF2BE95C-608A-4F2F-9D28-39ADE2B20E72}" dt="2023-10-26T03:54:31.861" v="98"/>
              <pc2:cmMkLst xmlns:pc2="http://schemas.microsoft.com/office/powerpoint/2019/9/main/command">
                <pc:docMk/>
                <pc:sldMk cId="3658202643" sldId="2141412269"/>
                <pc2:cmMk id="{ECD61788-B95B-46A5-9F8A-6D40E475CB38}"/>
              </pc2:cmMkLst>
            </pc226:cmChg>
          </p:ext>
        </pc:extLst>
      </pc:sldChg>
      <pc:sldChg chg="modSp mod">
        <pc:chgData name="Nezar Al-Hadaii" userId="cabdbaee-419d-47d2-a259-be963c0a0b13" providerId="ADAL" clId="{CF2BE95C-608A-4F2F-9D28-39ADE2B20E72}" dt="2023-10-26T03:57:24.785" v="156" actId="20577"/>
        <pc:sldMkLst>
          <pc:docMk/>
          <pc:sldMk cId="3168860834" sldId="2141412275"/>
        </pc:sldMkLst>
        <pc:spChg chg="mod">
          <ac:chgData name="Nezar Al-Hadaii" userId="cabdbaee-419d-47d2-a259-be963c0a0b13" providerId="ADAL" clId="{CF2BE95C-608A-4F2F-9D28-39ADE2B20E72}" dt="2023-10-26T03:57:24.785" v="156" actId="20577"/>
          <ac:spMkLst>
            <pc:docMk/>
            <pc:sldMk cId="3168860834" sldId="2141412275"/>
            <ac:spMk id="26" creationId="{0AF7F75F-32D6-5024-A062-C71128FA0EAB}"/>
          </ac:spMkLst>
        </pc:spChg>
      </pc:sldChg>
      <pc:sldChg chg="modSp mod delCm">
        <pc:chgData name="Nezar Al-Hadaii" userId="cabdbaee-419d-47d2-a259-be963c0a0b13" providerId="ADAL" clId="{CF2BE95C-608A-4F2F-9D28-39ADE2B20E72}" dt="2023-10-26T04:00:11.743" v="190" actId="948"/>
        <pc:sldMkLst>
          <pc:docMk/>
          <pc:sldMk cId="2391509209" sldId="2141412293"/>
        </pc:sldMkLst>
        <pc:spChg chg="mod">
          <ac:chgData name="Nezar Al-Hadaii" userId="cabdbaee-419d-47d2-a259-be963c0a0b13" providerId="ADAL" clId="{CF2BE95C-608A-4F2F-9D28-39ADE2B20E72}" dt="2023-10-26T04:00:11.743" v="190" actId="948"/>
          <ac:spMkLst>
            <pc:docMk/>
            <pc:sldMk cId="2391509209" sldId="2141412293"/>
            <ac:spMk id="26" creationId="{0AF7F75F-32D6-5024-A062-C71128FA0EAB}"/>
          </ac:spMkLst>
        </pc:spChg>
        <pc:extLst>
          <p:ext xmlns:p="http://schemas.openxmlformats.org/presentationml/2006/main" uri="{D6D511B9-2390-475A-947B-AFAB55BFBCF1}">
            <pc226:cmChg xmlns:pc226="http://schemas.microsoft.com/office/powerpoint/2022/06/main/command" chg="del">
              <pc226:chgData name="Nezar Al-Hadaii" userId="cabdbaee-419d-47d2-a259-be963c0a0b13" providerId="ADAL" clId="{CF2BE95C-608A-4F2F-9D28-39ADE2B20E72}" dt="2023-10-26T03:55:02.046" v="100"/>
              <pc2:cmMkLst xmlns:pc2="http://schemas.microsoft.com/office/powerpoint/2019/9/main/command">
                <pc:docMk/>
                <pc:sldMk cId="2391509209" sldId="2141412293"/>
                <pc2:cmMk id="{C133E960-BE2F-4A95-A94D-2E0BA400F29B}"/>
              </pc2:cmMkLst>
            </pc226:cmChg>
            <pc226:cmChg xmlns:pc226="http://schemas.microsoft.com/office/powerpoint/2022/06/main/command" chg="del">
              <pc226:chgData name="Nezar Al-Hadaii" userId="cabdbaee-419d-47d2-a259-be963c0a0b13" providerId="ADAL" clId="{CF2BE95C-608A-4F2F-9D28-39ADE2B20E72}" dt="2023-10-26T03:55:02.046" v="100"/>
              <pc2:cmMkLst xmlns:pc2="http://schemas.microsoft.com/office/powerpoint/2019/9/main/command">
                <pc:docMk/>
                <pc:sldMk cId="2391509209" sldId="2141412293"/>
                <pc2:cmMk id="{854AAAB1-C282-4CBE-AC42-1F36B287B01A}"/>
              </pc2:cmMkLst>
            </pc226:cmChg>
          </p:ext>
        </pc:extLst>
      </pc:sldChg>
      <pc:sldChg chg="modSp mod delCm">
        <pc:chgData name="Nezar Al-Hadaii" userId="cabdbaee-419d-47d2-a259-be963c0a0b13" providerId="ADAL" clId="{CF2BE95C-608A-4F2F-9D28-39ADE2B20E72}" dt="2023-10-26T03:54:18.717" v="97" actId="6549"/>
        <pc:sldMkLst>
          <pc:docMk/>
          <pc:sldMk cId="2895723522" sldId="2141412298"/>
        </pc:sldMkLst>
        <pc:spChg chg="mod">
          <ac:chgData name="Nezar Al-Hadaii" userId="cabdbaee-419d-47d2-a259-be963c0a0b13" providerId="ADAL" clId="{CF2BE95C-608A-4F2F-9D28-39ADE2B20E72}" dt="2023-10-26T03:54:18.717" v="97" actId="6549"/>
          <ac:spMkLst>
            <pc:docMk/>
            <pc:sldMk cId="2895723522" sldId="2141412298"/>
            <ac:spMk id="7" creationId="{906C3CAE-38C3-DAF4-0F30-EA7E55E68540}"/>
          </ac:spMkLst>
        </pc:spChg>
        <pc:extLst>
          <p:ext xmlns:p="http://schemas.openxmlformats.org/presentationml/2006/main" uri="{D6D511B9-2390-475A-947B-AFAB55BFBCF1}">
            <pc226:cmChg xmlns:pc226="http://schemas.microsoft.com/office/powerpoint/2022/06/main/command" chg="del">
              <pc226:chgData name="Nezar Al-Hadaii" userId="cabdbaee-419d-47d2-a259-be963c0a0b13" providerId="ADAL" clId="{CF2BE95C-608A-4F2F-9D28-39ADE2B20E72}" dt="2023-10-26T03:51:49.140" v="12"/>
              <pc2:cmMkLst xmlns:pc2="http://schemas.microsoft.com/office/powerpoint/2019/9/main/command">
                <pc:docMk/>
                <pc:sldMk cId="2895723522" sldId="2141412298"/>
                <pc2:cmMk id="{204E4F30-8F2E-4175-8FB0-7BFC6DB8B8E1}"/>
              </pc2:cmMkLst>
            </pc226:cmChg>
            <pc226:cmChg xmlns:pc226="http://schemas.microsoft.com/office/powerpoint/2022/06/main/command" chg="del">
              <pc226:chgData name="Nezar Al-Hadaii" userId="cabdbaee-419d-47d2-a259-be963c0a0b13" providerId="ADAL" clId="{CF2BE95C-608A-4F2F-9D28-39ADE2B20E72}" dt="2023-10-26T03:51:51.674" v="13"/>
              <pc2:cmMkLst xmlns:pc2="http://schemas.microsoft.com/office/powerpoint/2019/9/main/command">
                <pc:docMk/>
                <pc:sldMk cId="2895723522" sldId="2141412298"/>
                <pc2:cmMk id="{8884D1DA-F2B2-490C-BE81-59172E68FC65}"/>
              </pc2:cmMkLst>
            </pc226:cmChg>
          </p:ext>
        </pc:extLst>
      </pc:sldChg>
      <pc:sldChg chg="modSp mod delCm">
        <pc:chgData name="Nezar Al-Hadaii" userId="cabdbaee-419d-47d2-a259-be963c0a0b13" providerId="ADAL" clId="{CF2BE95C-608A-4F2F-9D28-39ADE2B20E72}" dt="2023-10-26T03:58:01.677" v="170" actId="20577"/>
        <pc:sldMkLst>
          <pc:docMk/>
          <pc:sldMk cId="435647478" sldId="2141412299"/>
        </pc:sldMkLst>
        <pc:spChg chg="mod">
          <ac:chgData name="Nezar Al-Hadaii" userId="cabdbaee-419d-47d2-a259-be963c0a0b13" providerId="ADAL" clId="{CF2BE95C-608A-4F2F-9D28-39ADE2B20E72}" dt="2023-10-26T03:58:01.677" v="170" actId="20577"/>
          <ac:spMkLst>
            <pc:docMk/>
            <pc:sldMk cId="435647478" sldId="2141412299"/>
            <ac:spMk id="26" creationId="{0AF7F75F-32D6-5024-A062-C71128FA0EAB}"/>
          </ac:spMkLst>
        </pc:spChg>
        <pc:extLst>
          <p:ext xmlns:p="http://schemas.openxmlformats.org/presentationml/2006/main" uri="{D6D511B9-2390-475A-947B-AFAB55BFBCF1}">
            <pc226:cmChg xmlns:pc226="http://schemas.microsoft.com/office/powerpoint/2022/06/main/command" chg="del">
              <pc226:chgData name="Nezar Al-Hadaii" userId="cabdbaee-419d-47d2-a259-be963c0a0b13" providerId="ADAL" clId="{CF2BE95C-608A-4F2F-9D28-39ADE2B20E72}" dt="2023-10-26T03:55:02.046" v="100"/>
              <pc2:cmMkLst xmlns:pc2="http://schemas.microsoft.com/office/powerpoint/2019/9/main/command">
                <pc:docMk/>
                <pc:sldMk cId="435647478" sldId="2141412299"/>
                <pc2:cmMk id="{446DB6E1-C461-4E56-AA50-7B584BB911EF}"/>
              </pc2:cmMkLst>
            </pc226:cmChg>
          </p:ext>
        </pc:extLst>
      </pc:sldChg>
      <pc:sldChg chg="del">
        <pc:chgData name="Nezar Al-Hadaii" userId="cabdbaee-419d-47d2-a259-be963c0a0b13" providerId="ADAL" clId="{CF2BE95C-608A-4F2F-9D28-39ADE2B20E72}" dt="2023-10-26T03:51:11.731" v="10" actId="47"/>
        <pc:sldMkLst>
          <pc:docMk/>
          <pc:sldMk cId="3953833234" sldId="2141412301"/>
        </pc:sldMkLst>
      </pc:sldChg>
      <pc:sldChg chg="delCm">
        <pc:chgData name="Nezar Al-Hadaii" userId="cabdbaee-419d-47d2-a259-be963c0a0b13" providerId="ADAL" clId="{CF2BE95C-608A-4F2F-9D28-39ADE2B20E72}" dt="2023-10-26T03:51:28.143" v="11"/>
        <pc:sldMkLst>
          <pc:docMk/>
          <pc:sldMk cId="1804553312" sldId="2141412302"/>
        </pc:sldMkLst>
        <pc:extLst>
          <p:ext xmlns:p="http://schemas.openxmlformats.org/presentationml/2006/main" uri="{D6D511B9-2390-475A-947B-AFAB55BFBCF1}">
            <pc226:cmChg xmlns:pc226="http://schemas.microsoft.com/office/powerpoint/2022/06/main/command" chg="del">
              <pc226:chgData name="Nezar Al-Hadaii" userId="cabdbaee-419d-47d2-a259-be963c0a0b13" providerId="ADAL" clId="{CF2BE95C-608A-4F2F-9D28-39ADE2B20E72}" dt="2023-10-26T03:51:28.143" v="11"/>
              <pc2:cmMkLst xmlns:pc2="http://schemas.microsoft.com/office/powerpoint/2019/9/main/command">
                <pc:docMk/>
                <pc:sldMk cId="1804553312" sldId="2141412302"/>
                <pc2:cmMk id="{2512E44B-0DB5-46AE-BF9C-2111C923815E}"/>
              </pc2:cmMkLst>
            </pc226:cmChg>
          </p:ext>
        </pc:extLst>
      </pc:sldChg>
      <pc:sldChg chg="modSp mod">
        <pc:chgData name="Nezar Al-Hadaii" userId="cabdbaee-419d-47d2-a259-be963c0a0b13" providerId="ADAL" clId="{CF2BE95C-608A-4F2F-9D28-39ADE2B20E72}" dt="2023-11-01T15:56:22.793" v="197" actId="255"/>
        <pc:sldMkLst>
          <pc:docMk/>
          <pc:sldMk cId="3921954971" sldId="2141412307"/>
        </pc:sldMkLst>
        <pc:spChg chg="mod">
          <ac:chgData name="Nezar Al-Hadaii" userId="cabdbaee-419d-47d2-a259-be963c0a0b13" providerId="ADAL" clId="{CF2BE95C-608A-4F2F-9D28-39ADE2B20E72}" dt="2023-11-01T15:56:22.793" v="197" actId="255"/>
          <ac:spMkLst>
            <pc:docMk/>
            <pc:sldMk cId="3921954971" sldId="2141412307"/>
            <ac:spMk id="25" creationId="{749AB300-3D6B-5E0D-8AAE-BCC95352EB24}"/>
          </ac:spMkLst>
        </pc:spChg>
      </pc:sldChg>
      <pc:sldChg chg="modSp mod">
        <pc:chgData name="Nezar Al-Hadaii" userId="cabdbaee-419d-47d2-a259-be963c0a0b13" providerId="ADAL" clId="{CF2BE95C-608A-4F2F-9D28-39ADE2B20E72}" dt="2023-10-26T03:44:47.251" v="2"/>
        <pc:sldMkLst>
          <pc:docMk/>
          <pc:sldMk cId="4209650805" sldId="2141412308"/>
        </pc:sldMkLst>
        <pc:spChg chg="mod">
          <ac:chgData name="Nezar Al-Hadaii" userId="cabdbaee-419d-47d2-a259-be963c0a0b13" providerId="ADAL" clId="{CF2BE95C-608A-4F2F-9D28-39ADE2B20E72}" dt="2023-10-26T03:44:47.251" v="2"/>
          <ac:spMkLst>
            <pc:docMk/>
            <pc:sldMk cId="4209650805" sldId="2141412308"/>
            <ac:spMk id="5" creationId="{6C3FF9B3-94DD-71C1-AFEF-72CB1F4697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B25B0-38AD-4DCC-B5CD-BFC49102A9DA}"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31254-3E2A-413C-B32A-FCE3FE6A85CA}" type="slidenum">
              <a:rPr lang="en-GB" smtClean="0"/>
              <a:t>‹#›</a:t>
            </a:fld>
            <a:endParaRPr lang="en-GB"/>
          </a:p>
        </p:txBody>
      </p:sp>
    </p:spTree>
    <p:extLst>
      <p:ext uri="{BB962C8B-B14F-4D97-AF65-F5344CB8AC3E}">
        <p14:creationId xmlns:p14="http://schemas.microsoft.com/office/powerpoint/2010/main" val="421888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31254-3E2A-413C-B32A-FCE3FE6A85CA}" type="slidenum">
              <a:rPr lang="en-GB" smtClean="0"/>
              <a:t>4</a:t>
            </a:fld>
            <a:endParaRPr lang="en-GB"/>
          </a:p>
        </p:txBody>
      </p:sp>
    </p:spTree>
    <p:extLst>
      <p:ext uri="{BB962C8B-B14F-4D97-AF65-F5344CB8AC3E}">
        <p14:creationId xmlns:p14="http://schemas.microsoft.com/office/powerpoint/2010/main" val="1167512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7B1AA46-A0FC-6645-9E17-4E588D330C7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0089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DLGs – District Local Governments</a:t>
            </a:r>
          </a:p>
        </p:txBody>
      </p:sp>
      <p:sp>
        <p:nvSpPr>
          <p:cNvPr id="4" name="Slide Number Placeholder 3"/>
          <p:cNvSpPr>
            <a:spLocks noGrp="1"/>
          </p:cNvSpPr>
          <p:nvPr>
            <p:ph type="sldNum" sz="quarter" idx="5"/>
          </p:nvPr>
        </p:nvSpPr>
        <p:spPr/>
        <p:txBody>
          <a:bodyPr/>
          <a:lstStyle/>
          <a:p>
            <a:fld id="{AC131254-3E2A-413C-B32A-FCE3FE6A85CA}" type="slidenum">
              <a:rPr lang="en-GB" smtClean="0"/>
              <a:t>17</a:t>
            </a:fld>
            <a:endParaRPr lang="en-GB"/>
          </a:p>
        </p:txBody>
      </p:sp>
    </p:spTree>
    <p:extLst>
      <p:ext uri="{BB962C8B-B14F-4D97-AF65-F5344CB8AC3E}">
        <p14:creationId xmlns:p14="http://schemas.microsoft.com/office/powerpoint/2010/main" val="208972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DLGs – District Local Governments</a:t>
            </a:r>
          </a:p>
        </p:txBody>
      </p:sp>
      <p:sp>
        <p:nvSpPr>
          <p:cNvPr id="4" name="Slide Number Placeholder 3"/>
          <p:cNvSpPr>
            <a:spLocks noGrp="1"/>
          </p:cNvSpPr>
          <p:nvPr>
            <p:ph type="sldNum" sz="quarter" idx="5"/>
          </p:nvPr>
        </p:nvSpPr>
        <p:spPr/>
        <p:txBody>
          <a:bodyPr/>
          <a:lstStyle/>
          <a:p>
            <a:fld id="{AC131254-3E2A-413C-B32A-FCE3FE6A85CA}" type="slidenum">
              <a:rPr lang="en-GB" smtClean="0"/>
              <a:t>18</a:t>
            </a:fld>
            <a:endParaRPr lang="en-GB"/>
          </a:p>
        </p:txBody>
      </p:sp>
    </p:spTree>
    <p:extLst>
      <p:ext uri="{BB962C8B-B14F-4D97-AF65-F5344CB8AC3E}">
        <p14:creationId xmlns:p14="http://schemas.microsoft.com/office/powerpoint/2010/main" val="156791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7B1AA46-A0FC-6645-9E17-4E588D330C7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0575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DSD - </a:t>
            </a:r>
            <a:r>
              <a:rPr lang="en-US" sz="1800">
                <a:effectLst/>
                <a:latin typeface="Segoe UI" panose="020B0502040204020203" pitchFamily="34" charset="0"/>
              </a:rPr>
              <a:t>Differentiated Service Delivery</a:t>
            </a:r>
            <a:endParaRPr lang="en-US"/>
          </a:p>
        </p:txBody>
      </p:sp>
      <p:sp>
        <p:nvSpPr>
          <p:cNvPr id="4" name="Slide Number Placeholder 3"/>
          <p:cNvSpPr>
            <a:spLocks noGrp="1"/>
          </p:cNvSpPr>
          <p:nvPr>
            <p:ph type="sldNum" sz="quarter" idx="5"/>
          </p:nvPr>
        </p:nvSpPr>
        <p:spPr/>
        <p:txBody>
          <a:bodyPr/>
          <a:lstStyle/>
          <a:p>
            <a:fld id="{AC131254-3E2A-413C-B32A-FCE3FE6A85CA}" type="slidenum">
              <a:rPr lang="en-GB" smtClean="0"/>
              <a:t>7</a:t>
            </a:fld>
            <a:endParaRPr lang="en-GB"/>
          </a:p>
        </p:txBody>
      </p:sp>
    </p:spTree>
    <p:extLst>
      <p:ext uri="{BB962C8B-B14F-4D97-AF65-F5344CB8AC3E}">
        <p14:creationId xmlns:p14="http://schemas.microsoft.com/office/powerpoint/2010/main" val="385474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US" sz="1200" dirty="0">
                <a:solidFill>
                  <a:srgbClr val="252525"/>
                </a:solidFill>
                <a:effectLst/>
                <a:latin typeface="+mn-lt"/>
              </a:rPr>
              <a:t>The delay in the registration process of HIV-positive people increases the risk of dropping out before official registration. </a:t>
            </a:r>
            <a:endParaRPr lang="en-US" dirty="0">
              <a:solidFill>
                <a:srgbClr val="252525"/>
              </a:solidFill>
              <a:highlight>
                <a:srgbClr val="FFFF00"/>
              </a:highlight>
            </a:endParaRPr>
          </a:p>
          <a:p>
            <a:pPr algn="just"/>
            <a:r>
              <a:rPr lang="en-US" sz="1200" dirty="0">
                <a:solidFill>
                  <a:srgbClr val="252525"/>
                </a:solidFill>
                <a:effectLst/>
                <a:latin typeface="+mn-lt"/>
              </a:rPr>
              <a:t>Decrease in HIV testing of pregnant women; shortage of tests required for testing of pregnant women at the health centers (1.9% between the first 6 months of 2022).</a:t>
            </a:r>
          </a:p>
          <a:p>
            <a:pPr algn="just">
              <a:buFont typeface="Arial" panose="020B0604020202020204" pitchFamily="34" charset="0"/>
              <a:buChar char="•"/>
            </a:pPr>
            <a:r>
              <a:rPr lang="en-US" sz="1200" dirty="0">
                <a:solidFill>
                  <a:srgbClr val="252525"/>
                </a:solidFill>
                <a:effectLst/>
                <a:latin typeface="+mn-lt"/>
              </a:rPr>
              <a:t>Lack of integration between HIV and maternal and child healthcare (MCHC) and family planning programs is limiting progress in the introduction of testing for pregnant women at health centers. </a:t>
            </a:r>
            <a:endParaRPr lang="en-US" sz="1200" dirty="0">
              <a:solidFill>
                <a:srgbClr val="252525"/>
              </a:solidFill>
              <a:effectLst/>
              <a:highlight>
                <a:srgbClr val="FFFF00"/>
              </a:highlight>
              <a:latin typeface="+mn-lt"/>
            </a:endParaRPr>
          </a:p>
          <a:p>
            <a:pPr algn="just"/>
            <a:r>
              <a:rPr lang="en-US" sz="1200" dirty="0">
                <a:solidFill>
                  <a:srgbClr val="252525"/>
                </a:solidFill>
                <a:effectLst/>
                <a:latin typeface="+mn-lt"/>
              </a:rPr>
              <a:t>Annual increase of 7% for new infections in 2022 compared to 2021. In 2022, among an estimated 838 cases of new HIV infection, MSM will represent the majority (33%), and FSW, TG, and PWID will all together comprise 8% of all new cases</a:t>
            </a:r>
            <a:endParaRPr lang="en-US" sz="1200" dirty="0">
              <a:solidFill>
                <a:srgbClr val="252525"/>
              </a:solidFill>
              <a:effectLst/>
              <a:highlight>
                <a:srgbClr val="FFFF00"/>
              </a:highlight>
              <a:latin typeface="+mn-lt"/>
            </a:endParaRPr>
          </a:p>
          <a:p>
            <a:endParaRPr lang="en-US" dirty="0"/>
          </a:p>
        </p:txBody>
      </p:sp>
      <p:sp>
        <p:nvSpPr>
          <p:cNvPr id="4" name="Slide Number Placeholder 3"/>
          <p:cNvSpPr>
            <a:spLocks noGrp="1"/>
          </p:cNvSpPr>
          <p:nvPr>
            <p:ph type="sldNum" sz="quarter" idx="5"/>
          </p:nvPr>
        </p:nvSpPr>
        <p:spPr/>
        <p:txBody>
          <a:bodyPr/>
          <a:lstStyle/>
          <a:p>
            <a:fld id="{AC131254-3E2A-413C-B32A-FCE3FE6A85CA}" type="slidenum">
              <a:rPr lang="en-GB" smtClean="0"/>
              <a:t>8</a:t>
            </a:fld>
            <a:endParaRPr lang="en-GB"/>
          </a:p>
        </p:txBody>
      </p:sp>
    </p:spTree>
    <p:extLst>
      <p:ext uri="{BB962C8B-B14F-4D97-AF65-F5344CB8AC3E}">
        <p14:creationId xmlns:p14="http://schemas.microsoft.com/office/powerpoint/2010/main" val="371971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AC131254-3E2A-413C-B32A-FCE3FE6A85CA}" type="slidenum">
              <a:rPr lang="en-GB" smtClean="0"/>
              <a:t>9</a:t>
            </a:fld>
            <a:endParaRPr lang="en-GB"/>
          </a:p>
        </p:txBody>
      </p:sp>
    </p:spTree>
    <p:extLst>
      <p:ext uri="{BB962C8B-B14F-4D97-AF65-F5344CB8AC3E}">
        <p14:creationId xmlns:p14="http://schemas.microsoft.com/office/powerpoint/2010/main" val="156217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AC131254-3E2A-413C-B32A-FCE3FE6A85CA}" type="slidenum">
              <a:rPr lang="en-GB" smtClean="0"/>
              <a:t>10</a:t>
            </a:fld>
            <a:endParaRPr lang="en-GB"/>
          </a:p>
        </p:txBody>
      </p:sp>
    </p:spTree>
    <p:extLst>
      <p:ext uri="{BB962C8B-B14F-4D97-AF65-F5344CB8AC3E}">
        <p14:creationId xmlns:p14="http://schemas.microsoft.com/office/powerpoint/2010/main" val="294820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AC131254-3E2A-413C-B32A-FCE3FE6A85CA}" type="slidenum">
              <a:rPr lang="en-GB" smtClean="0"/>
              <a:t>11</a:t>
            </a:fld>
            <a:endParaRPr lang="en-GB"/>
          </a:p>
        </p:txBody>
      </p:sp>
    </p:spTree>
    <p:extLst>
      <p:ext uri="{BB962C8B-B14F-4D97-AF65-F5344CB8AC3E}">
        <p14:creationId xmlns:p14="http://schemas.microsoft.com/office/powerpoint/2010/main" val="4233055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C131254-3E2A-413C-B32A-FCE3FE6A85CA}" type="slidenum">
              <a:rPr lang="en-GB" smtClean="0"/>
              <a:t>12</a:t>
            </a:fld>
            <a:endParaRPr lang="en-GB"/>
          </a:p>
        </p:txBody>
      </p:sp>
    </p:spTree>
    <p:extLst>
      <p:ext uri="{BB962C8B-B14F-4D97-AF65-F5344CB8AC3E}">
        <p14:creationId xmlns:p14="http://schemas.microsoft.com/office/powerpoint/2010/main" val="421333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C131254-3E2A-413C-B32A-FCE3FE6A85CA}" type="slidenum">
              <a:rPr lang="en-GB" smtClean="0"/>
              <a:t>13</a:t>
            </a:fld>
            <a:endParaRPr lang="en-GB"/>
          </a:p>
        </p:txBody>
      </p:sp>
    </p:spTree>
    <p:extLst>
      <p:ext uri="{BB962C8B-B14F-4D97-AF65-F5344CB8AC3E}">
        <p14:creationId xmlns:p14="http://schemas.microsoft.com/office/powerpoint/2010/main" val="2251904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8.xml"/><Relationship Id="rId6" Type="http://schemas.openxmlformats.org/officeDocument/2006/relationships/image" Target="../media/image1.png"/><Relationship Id="rId5" Type="http://schemas.openxmlformats.org/officeDocument/2006/relationships/hyperlink" Target="https://www.theglobalfund.org/" TargetMode="External"/><Relationship Id="rId4" Type="http://schemas.openxmlformats.org/officeDocument/2006/relationships/image" Target="../media/image4.svg"/></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49.xml"/><Relationship Id="rId6" Type="http://schemas.openxmlformats.org/officeDocument/2006/relationships/image" Target="../media/image1.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50.xml"/><Relationship Id="rId6" Type="http://schemas.openxmlformats.org/officeDocument/2006/relationships/image" Target="../media/image1.png"/><Relationship Id="rId5" Type="http://schemas.openxmlformats.org/officeDocument/2006/relationships/hyperlink" Target="https://www.theglobalfund.org/" TargetMode="External"/><Relationship Id="rId4" Type="http://schemas.openxmlformats.org/officeDocument/2006/relationships/image" Target="../media/image21.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2.xml"/><Relationship Id="rId6" Type="http://schemas.openxmlformats.org/officeDocument/2006/relationships/image" Target="../media/image1.png"/><Relationship Id="rId5" Type="http://schemas.openxmlformats.org/officeDocument/2006/relationships/hyperlink" Target="https://www.theglobalfund.org/" TargetMode="Externa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svg"/></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53.xml"/><Relationship Id="rId6" Type="http://schemas.openxmlformats.org/officeDocument/2006/relationships/image" Target="../media/image1.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54.xml"/><Relationship Id="rId6" Type="http://schemas.openxmlformats.org/officeDocument/2006/relationships/image" Target="../media/image1.png"/><Relationship Id="rId5" Type="http://schemas.openxmlformats.org/officeDocument/2006/relationships/hyperlink" Target="https://www.theglobalfund.org/" TargetMode="External"/><Relationship Id="rId4" Type="http://schemas.openxmlformats.org/officeDocument/2006/relationships/image" Target="../media/image21.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55.xml"/><Relationship Id="rId6" Type="http://schemas.openxmlformats.org/officeDocument/2006/relationships/image" Target="../media/image1.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2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2124672040" name="image" descr="{&quot;templafy&quot;:{&quot;id&quot;:&quot;f67ec146-098c-480b-aedd-51e417cb0e8a&quot;}}"/>
          <p:cNvPicPr>
            <a:picLocks noChangeAspect="1"/>
          </p:cNvPicPr>
          <p:nvPr/>
        </p:nvPicPr>
        <p:blipFill>
          <a:blip r:embed="rId3"/>
          <a:stretch>
            <a:fillRect/>
          </a:stretch>
        </p:blipFill>
        <p:spPr>
          <a:xfrm>
            <a:off x="358774" y="269875"/>
            <a:ext cx="2253600" cy="290941"/>
          </a:xfrm>
          <a:prstGeom prst="rect">
            <a:avLst/>
          </a:prstGeom>
        </p:spPr>
      </p:pic>
      <p:pic>
        <p:nvPicPr>
          <p:cNvPr id="5" name="Picture 4" hidden="1">
            <a:extLst>
              <a:ext uri="{FF2B5EF4-FFF2-40B4-BE49-F238E27FC236}">
                <a16:creationId xmlns:a16="http://schemas.microsoft.com/office/drawing/2014/main" id="{DBB0BEE7-9859-46ED-B856-E1F749DE5A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774" y="431875"/>
            <a:ext cx="4740489" cy="612000"/>
          </a:xfrm>
          <a:prstGeom prst="rect">
            <a:avLst/>
          </a:prstGeom>
        </p:spPr>
      </p:pic>
    </p:spTree>
    <p:extLst>
      <p:ext uri="{BB962C8B-B14F-4D97-AF65-F5344CB8AC3E}">
        <p14:creationId xmlns:p14="http://schemas.microsoft.com/office/powerpoint/2010/main" val="279457595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53970824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70850522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0244"/>
            <a:ext cx="12191168" cy="6868244"/>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05895245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D0AEBB1-9C21-FDCF-8504-BC0D64A1F2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4605"/>
            <a:ext cx="12192000" cy="684879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248453612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793832"/>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69138857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70850522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0244"/>
            <a:ext cx="12191168" cy="6868244"/>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05895245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D0AEBB1-9C21-FDCF-8504-BC0D64A1F2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4605"/>
            <a:ext cx="12192000" cy="684879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248453612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793832"/>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69138857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hidden="1">
            <a:extLst>
              <a:ext uri="{FF2B5EF4-FFF2-40B4-BE49-F238E27FC236}">
                <a16:creationId xmlns:a16="http://schemas.microsoft.com/office/drawing/2014/main" id="{52FADB68-585E-44CC-A22A-736144F000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775" y="6267071"/>
            <a:ext cx="2230819" cy="288000"/>
          </a:xfrm>
          <a:prstGeom prst="rect">
            <a:avLst/>
          </a:prstGeom>
        </p:spPr>
      </p:pic>
    </p:spTree>
    <p:extLst>
      <p:ext uri="{BB962C8B-B14F-4D97-AF65-F5344CB8AC3E}">
        <p14:creationId xmlns:p14="http://schemas.microsoft.com/office/powerpoint/2010/main" val="194128576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379843834" name="image" descr="{&quot;templafy&quot;:{&quot;id&quot;:&quot;44bb3358-4283-4314-990d-59910e926a0e&quot;}}"/>
          <p:cNvPicPr>
            <a:picLocks noChangeAspect="1"/>
          </p:cNvPicPr>
          <p:nvPr/>
        </p:nvPicPr>
        <p:blipFill>
          <a:blip r:embed="rId5"/>
          <a:stretch>
            <a:fillRect/>
          </a:stretch>
        </p:blipFill>
        <p:spPr>
          <a:xfrm>
            <a:off x="358774" y="269875"/>
            <a:ext cx="2253600" cy="290941"/>
          </a:xfrm>
          <a:prstGeom prst="rect">
            <a:avLst/>
          </a:prstGeom>
        </p:spPr>
      </p:pic>
      <p:pic>
        <p:nvPicPr>
          <p:cNvPr id="4" name="Picture 3" hidden="1">
            <a:extLst>
              <a:ext uri="{FF2B5EF4-FFF2-40B4-BE49-F238E27FC236}">
                <a16:creationId xmlns:a16="http://schemas.microsoft.com/office/drawing/2014/main" id="{1D627772-CD86-44A0-87C9-FEB68EFB74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8774" y="503256"/>
            <a:ext cx="4740492" cy="612000"/>
          </a:xfrm>
          <a:prstGeom prst="rect">
            <a:avLst/>
          </a:prstGeom>
        </p:spPr>
      </p:pic>
    </p:spTree>
    <p:extLst>
      <p:ext uri="{BB962C8B-B14F-4D97-AF65-F5344CB8AC3E}">
        <p14:creationId xmlns:p14="http://schemas.microsoft.com/office/powerpoint/2010/main" val="204370307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943108"/>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798911"/>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7447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51284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734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fld id="{25BF746F-F7BD-4DAC-844B-31D72A7B82B4}" type="datetime1">
              <a:rPr lang="en-US" smtClean="0"/>
              <a:t>11/1/2023</a:t>
            </a:fld>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220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2375" userDrawn="1">
          <p15:clr>
            <a:srgbClr val="FF96FF"/>
          </p15:clr>
        </p15:guide>
        <p15:guide id="5" orient="horz" pos="2511" userDrawn="1">
          <p15:clr>
            <a:srgbClr val="FF96FF"/>
          </p15:clr>
        </p15:guide>
        <p15:guide id="6" orient="horz" pos="3753" userDrawn="1">
          <p15:clr>
            <a:srgbClr val="FF96FF"/>
          </p15:clr>
        </p15:guide>
        <p15:guide id="7" pos="226" userDrawn="1">
          <p15:clr>
            <a:srgbClr val="FF96FF"/>
          </p15:clr>
        </p15:guide>
        <p15:guide id="8" pos="3771" userDrawn="1">
          <p15:clr>
            <a:srgbClr val="FF96FF"/>
          </p15:clr>
        </p15:guide>
        <p15:guide id="9" pos="3908" userDrawn="1">
          <p15:clr>
            <a:srgbClr val="FF96FF"/>
          </p15:clr>
        </p15:guide>
        <p15:guide id="10" pos="7453" userDrawn="1">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20589391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13173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6484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9896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96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696983958" name="image" descr="{&quot;templafy&quot;:{&quot;id&quot;:&quot;b7ac4452-9e4b-4883-9dd5-6ec32e19b968&quot;}}"/>
          <p:cNvPicPr>
            <a:picLocks noChangeAspect="1"/>
          </p:cNvPicPr>
          <p:nvPr/>
        </p:nvPicPr>
        <p:blipFill>
          <a:blip r:embed="rId5"/>
          <a:stretch>
            <a:fillRect/>
          </a:stretch>
        </p:blipFill>
        <p:spPr>
          <a:xfrm>
            <a:off x="358774" y="269875"/>
            <a:ext cx="2253600" cy="290941"/>
          </a:xfrm>
          <a:prstGeom prst="rect">
            <a:avLst/>
          </a:prstGeom>
        </p:spPr>
      </p:pic>
      <p:pic>
        <p:nvPicPr>
          <p:cNvPr id="4" name="Picture 3" hidden="1">
            <a:extLst>
              <a:ext uri="{FF2B5EF4-FFF2-40B4-BE49-F238E27FC236}">
                <a16:creationId xmlns:a16="http://schemas.microsoft.com/office/drawing/2014/main" id="{DEFF3989-711A-44DF-AD89-77342A00D72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8774" y="431875"/>
            <a:ext cx="4740492" cy="612000"/>
          </a:xfrm>
          <a:prstGeom prst="rect">
            <a:avLst/>
          </a:prstGeom>
        </p:spPr>
      </p:pic>
    </p:spTree>
    <p:extLst>
      <p:ext uri="{BB962C8B-B14F-4D97-AF65-F5344CB8AC3E}">
        <p14:creationId xmlns:p14="http://schemas.microsoft.com/office/powerpoint/2010/main" val="120385843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7718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826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2262229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39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94027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3021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9103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25184129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9194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97744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914175088" name="image" descr="{&quot;templafy&quot;:{&quot;id&quot;:&quot;69fe0496-3efe-4dda-9bb1-2129d28060f4&quot;}}"/>
          <p:cNvPicPr>
            <a:picLocks noChangeAspect="1"/>
          </p:cNvPicPr>
          <p:nvPr/>
        </p:nvPicPr>
        <p:blipFill>
          <a:blip r:embed="rId5"/>
          <a:stretch>
            <a:fillRect/>
          </a:stretch>
        </p:blipFill>
        <p:spPr>
          <a:xfrm>
            <a:off x="358774" y="269875"/>
            <a:ext cx="2253600" cy="290941"/>
          </a:xfrm>
          <a:prstGeom prst="rect">
            <a:avLst/>
          </a:prstGeom>
        </p:spPr>
      </p:pic>
      <p:pic>
        <p:nvPicPr>
          <p:cNvPr id="4" name="Picture 3" hidden="1">
            <a:extLst>
              <a:ext uri="{FF2B5EF4-FFF2-40B4-BE49-F238E27FC236}">
                <a16:creationId xmlns:a16="http://schemas.microsoft.com/office/drawing/2014/main" id="{06302278-457F-43C7-8AD0-E4673036B6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8774" y="431875"/>
            <a:ext cx="4740492" cy="612000"/>
          </a:xfrm>
          <a:prstGeom prst="rect">
            <a:avLst/>
          </a:prstGeom>
        </p:spPr>
      </p:pic>
    </p:spTree>
    <p:extLst>
      <p:ext uri="{BB962C8B-B14F-4D97-AF65-F5344CB8AC3E}">
        <p14:creationId xmlns:p14="http://schemas.microsoft.com/office/powerpoint/2010/main" val="38551296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909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909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423950235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07002415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87618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908689247" name="image" descr="{&quot;templafy&quot;:{&quot;id&quot;:&quot;dbba1d9f-8f9d-4e6a-9a83-962bb42bde31&quot;}}"/>
          <p:cNvPicPr>
            <a:picLocks noChangeAspect="1"/>
          </p:cNvPicPr>
          <p:nvPr/>
        </p:nvPicPr>
        <p:blipFill>
          <a:blip r:embed="rId4"/>
          <a:stretch>
            <a:fillRect/>
          </a:stretch>
        </p:blipFill>
        <p:spPr>
          <a:xfrm>
            <a:off x="358775" y="5633832"/>
            <a:ext cx="2253600" cy="290941"/>
          </a:xfrm>
          <a:prstGeom prst="rect">
            <a:avLst/>
          </a:prstGeom>
        </p:spPr>
      </p:pic>
      <p:pic>
        <p:nvPicPr>
          <p:cNvPr id="4" name="Picture 3" hidden="1">
            <a:extLst>
              <a:ext uri="{FF2B5EF4-FFF2-40B4-BE49-F238E27FC236}">
                <a16:creationId xmlns:a16="http://schemas.microsoft.com/office/drawing/2014/main" id="{54FA2B71-99E1-473E-A2DF-33B2F34EB5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775" y="5633832"/>
            <a:ext cx="3067378" cy="396000"/>
          </a:xfrm>
          <a:prstGeom prst="rect">
            <a:avLst/>
          </a:prstGeom>
        </p:spPr>
      </p:pic>
    </p:spTree>
    <p:extLst>
      <p:ext uri="{BB962C8B-B14F-4D97-AF65-F5344CB8AC3E}">
        <p14:creationId xmlns:p14="http://schemas.microsoft.com/office/powerpoint/2010/main" val="285652583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981"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87618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212926532" name="image" descr="{&quot;templafy&quot;:{&quot;id&quot;:&quot;1ca28c29-eb4d-48e9-8c4c-fbe7c10d2377&quot;}}"/>
          <p:cNvPicPr>
            <a:picLocks noChangeAspect="1"/>
          </p:cNvPicPr>
          <p:nvPr/>
        </p:nvPicPr>
        <p:blipFill>
          <a:blip r:embed="rId6"/>
          <a:stretch>
            <a:fillRect/>
          </a:stretch>
        </p:blipFill>
        <p:spPr>
          <a:xfrm>
            <a:off x="358775" y="5633832"/>
            <a:ext cx="2253600" cy="290941"/>
          </a:xfrm>
          <a:prstGeom prst="rect">
            <a:avLst/>
          </a:prstGeom>
        </p:spPr>
      </p:pic>
      <p:pic>
        <p:nvPicPr>
          <p:cNvPr id="3" name="Picture 2" hidden="1">
            <a:extLst>
              <a:ext uri="{FF2B5EF4-FFF2-40B4-BE49-F238E27FC236}">
                <a16:creationId xmlns:a16="http://schemas.microsoft.com/office/drawing/2014/main" id="{DC7F089C-D76B-4819-A83A-8871BAFA1B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775" y="5633832"/>
            <a:ext cx="3067377" cy="396000"/>
          </a:xfrm>
          <a:prstGeom prst="rect">
            <a:avLst/>
          </a:prstGeom>
        </p:spPr>
      </p:pic>
    </p:spTree>
    <p:extLst>
      <p:ext uri="{BB962C8B-B14F-4D97-AF65-F5344CB8AC3E}">
        <p14:creationId xmlns:p14="http://schemas.microsoft.com/office/powerpoint/2010/main" val="1488188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1769958945" name="image" descr="{&quot;templafy&quot;:{&quot;id&quot;:&quot;4194b9f6-3520-4f96-ab49-212cf2595f71&quot;}}"/>
          <p:cNvPicPr>
            <a:picLocks noChangeAspect="1"/>
          </p:cNvPicPr>
          <p:nvPr/>
        </p:nvPicPr>
        <p:blipFill>
          <a:blip r:embed="rId6"/>
          <a:stretch>
            <a:fillRect/>
          </a:stretch>
        </p:blipFill>
        <p:spPr>
          <a:xfrm>
            <a:off x="358775" y="5633832"/>
            <a:ext cx="2253600" cy="290941"/>
          </a:xfrm>
          <a:prstGeom prst="rect">
            <a:avLst/>
          </a:prstGeom>
        </p:spPr>
      </p:pic>
      <p:pic>
        <p:nvPicPr>
          <p:cNvPr id="9" name="Picture 8" hidden="1">
            <a:extLst>
              <a:ext uri="{FF2B5EF4-FFF2-40B4-BE49-F238E27FC236}">
                <a16:creationId xmlns:a16="http://schemas.microsoft.com/office/drawing/2014/main" id="{71A9B043-8960-4857-80C5-FA9FE61DB0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775" y="5633832"/>
            <a:ext cx="3067377" cy="396000"/>
          </a:xfrm>
          <a:prstGeom prst="rect">
            <a:avLst/>
          </a:prstGeom>
        </p:spPr>
      </p:pic>
    </p:spTree>
    <p:extLst>
      <p:ext uri="{BB962C8B-B14F-4D97-AF65-F5344CB8AC3E}">
        <p14:creationId xmlns:p14="http://schemas.microsoft.com/office/powerpoint/2010/main" val="227410586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87618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661459789" name="image" descr="{&quot;templafy&quot;:{&quot;id&quot;:&quot;3f6c5e35-80a8-4fc5-94d1-4dfcb2d3b1eb&quot;}}"/>
          <p:cNvPicPr>
            <a:picLocks noChangeAspect="1"/>
          </p:cNvPicPr>
          <p:nvPr/>
        </p:nvPicPr>
        <p:blipFill>
          <a:blip r:embed="rId6"/>
          <a:stretch>
            <a:fillRect/>
          </a:stretch>
        </p:blipFill>
        <p:spPr>
          <a:xfrm>
            <a:off x="358775" y="5633832"/>
            <a:ext cx="2253600" cy="290941"/>
          </a:xfrm>
          <a:prstGeom prst="rect">
            <a:avLst/>
          </a:prstGeom>
        </p:spPr>
      </p:pic>
      <p:pic>
        <p:nvPicPr>
          <p:cNvPr id="10" name="Picture 9" hidden="1">
            <a:extLst>
              <a:ext uri="{FF2B5EF4-FFF2-40B4-BE49-F238E27FC236}">
                <a16:creationId xmlns:a16="http://schemas.microsoft.com/office/drawing/2014/main" id="{8EFD3B2D-CA0E-4BC9-A8E3-70A948B2239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775" y="5633832"/>
            <a:ext cx="3067377" cy="396000"/>
          </a:xfrm>
          <a:prstGeom prst="rect">
            <a:avLst/>
          </a:prstGeom>
        </p:spPr>
      </p:pic>
    </p:spTree>
    <p:extLst>
      <p:ext uri="{BB962C8B-B14F-4D97-AF65-F5344CB8AC3E}">
        <p14:creationId xmlns:p14="http://schemas.microsoft.com/office/powerpoint/2010/main" val="15438137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87618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196065028" name="image" descr="{&quot;templafy&quot;:{&quot;id&quot;:&quot;f7f80f17-fc21-4ed3-8524-16f3692dcd89&quot;}}"/>
          <p:cNvPicPr>
            <a:picLocks noChangeAspect="1"/>
          </p:cNvPicPr>
          <p:nvPr/>
        </p:nvPicPr>
        <p:blipFill>
          <a:blip r:embed="rId6"/>
          <a:stretch>
            <a:fillRect/>
          </a:stretch>
        </p:blipFill>
        <p:spPr>
          <a:xfrm>
            <a:off x="358775" y="5633832"/>
            <a:ext cx="2253600" cy="290941"/>
          </a:xfrm>
          <a:prstGeom prst="rect">
            <a:avLst/>
          </a:prstGeom>
        </p:spPr>
      </p:pic>
      <p:pic>
        <p:nvPicPr>
          <p:cNvPr id="10" name="Picture 9" hidden="1">
            <a:extLst>
              <a:ext uri="{FF2B5EF4-FFF2-40B4-BE49-F238E27FC236}">
                <a16:creationId xmlns:a16="http://schemas.microsoft.com/office/drawing/2014/main" id="{6424CF1F-3B8C-4B67-B264-01201D84825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775" y="5633832"/>
            <a:ext cx="3067377" cy="396000"/>
          </a:xfrm>
          <a:prstGeom prst="rect">
            <a:avLst/>
          </a:prstGeom>
        </p:spPr>
      </p:pic>
    </p:spTree>
    <p:extLst>
      <p:ext uri="{BB962C8B-B14F-4D97-AF65-F5344CB8AC3E}">
        <p14:creationId xmlns:p14="http://schemas.microsoft.com/office/powerpoint/2010/main" val="4415629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87618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212926532" name="image" descr="{&quot;templafy&quot;:{&quot;id&quot;:&quot;1ca28c29-eb4d-48e9-8c4c-fbe7c10d2377&quot;}}"/>
          <p:cNvPicPr>
            <a:picLocks noChangeAspect="1"/>
          </p:cNvPicPr>
          <p:nvPr/>
        </p:nvPicPr>
        <p:blipFill>
          <a:blip r:embed="rId6"/>
          <a:stretch>
            <a:fillRect/>
          </a:stretch>
        </p:blipFill>
        <p:spPr>
          <a:xfrm>
            <a:off x="358775" y="5633832"/>
            <a:ext cx="2253600" cy="290941"/>
          </a:xfrm>
          <a:prstGeom prst="rect">
            <a:avLst/>
          </a:prstGeom>
        </p:spPr>
      </p:pic>
      <p:pic>
        <p:nvPicPr>
          <p:cNvPr id="3" name="Picture 2" hidden="1">
            <a:extLst>
              <a:ext uri="{FF2B5EF4-FFF2-40B4-BE49-F238E27FC236}">
                <a16:creationId xmlns:a16="http://schemas.microsoft.com/office/drawing/2014/main" id="{DC7F089C-D76B-4819-A83A-8871BAFA1B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775" y="5633832"/>
            <a:ext cx="3067377" cy="396000"/>
          </a:xfrm>
          <a:prstGeom prst="rect">
            <a:avLst/>
          </a:prstGeom>
        </p:spPr>
      </p:pic>
    </p:spTree>
    <p:extLst>
      <p:ext uri="{BB962C8B-B14F-4D97-AF65-F5344CB8AC3E}">
        <p14:creationId xmlns:p14="http://schemas.microsoft.com/office/powerpoint/2010/main" val="1488188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2006988" name="image" descr="{&quot;templafy&quot;:{&quot;id&quot;:&quot;914c8a6c-cd0a-4479-ab25-74b431cff195&quot;}}"/>
          <p:cNvPicPr>
            <a:picLocks noChangeAspect="1"/>
          </p:cNvPicPr>
          <p:nvPr/>
        </p:nvPicPr>
        <p:blipFill>
          <a:blip r:embed="rId5"/>
          <a:stretch>
            <a:fillRect/>
          </a:stretch>
        </p:blipFill>
        <p:spPr>
          <a:xfrm>
            <a:off x="358774" y="269875"/>
            <a:ext cx="2253600" cy="290941"/>
          </a:xfrm>
          <a:prstGeom prst="rect">
            <a:avLst/>
          </a:prstGeom>
        </p:spPr>
      </p:pic>
      <p:pic>
        <p:nvPicPr>
          <p:cNvPr id="4" name="Picture 3" descr="Text&#10;&#10;Description automatically generated" hidden="1">
            <a:extLst>
              <a:ext uri="{FF2B5EF4-FFF2-40B4-BE49-F238E27FC236}">
                <a16:creationId xmlns:a16="http://schemas.microsoft.com/office/drawing/2014/main" id="{EA75DA9E-7125-42A0-94C7-9CFABB9C59F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8774" y="431875"/>
            <a:ext cx="4740492" cy="612000"/>
          </a:xfrm>
          <a:prstGeom prst="rect">
            <a:avLst/>
          </a:prstGeom>
        </p:spPr>
      </p:pic>
    </p:spTree>
    <p:extLst>
      <p:ext uri="{BB962C8B-B14F-4D97-AF65-F5344CB8AC3E}">
        <p14:creationId xmlns:p14="http://schemas.microsoft.com/office/powerpoint/2010/main" val="225012606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34" userDrawn="1">
          <p15:clr>
            <a:srgbClr val="FF96FF"/>
          </p15:clr>
        </p15:guide>
        <p15:guide id="6" pos="2544" userDrawn="1">
          <p15:clr>
            <a:srgbClr val="FF96FF"/>
          </p15:clr>
        </p15:guide>
        <p15:guide id="7" pos="2683"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1769958945" name="image" descr="{&quot;templafy&quot;:{&quot;id&quot;:&quot;4194b9f6-3520-4f96-ab49-212cf2595f71&quot;}}"/>
          <p:cNvPicPr>
            <a:picLocks noChangeAspect="1"/>
          </p:cNvPicPr>
          <p:nvPr/>
        </p:nvPicPr>
        <p:blipFill>
          <a:blip r:embed="rId6"/>
          <a:stretch>
            <a:fillRect/>
          </a:stretch>
        </p:blipFill>
        <p:spPr>
          <a:xfrm>
            <a:off x="358775" y="5633832"/>
            <a:ext cx="2253600" cy="290941"/>
          </a:xfrm>
          <a:prstGeom prst="rect">
            <a:avLst/>
          </a:prstGeom>
        </p:spPr>
      </p:pic>
      <p:pic>
        <p:nvPicPr>
          <p:cNvPr id="9" name="Picture 8" hidden="1">
            <a:extLst>
              <a:ext uri="{FF2B5EF4-FFF2-40B4-BE49-F238E27FC236}">
                <a16:creationId xmlns:a16="http://schemas.microsoft.com/office/drawing/2014/main" id="{71A9B043-8960-4857-80C5-FA9FE61DB0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775" y="5633832"/>
            <a:ext cx="3067377" cy="396000"/>
          </a:xfrm>
          <a:prstGeom prst="rect">
            <a:avLst/>
          </a:prstGeom>
        </p:spPr>
      </p:pic>
    </p:spTree>
    <p:extLst>
      <p:ext uri="{BB962C8B-B14F-4D97-AF65-F5344CB8AC3E}">
        <p14:creationId xmlns:p14="http://schemas.microsoft.com/office/powerpoint/2010/main" val="227410586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87618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661459789" name="image" descr="{&quot;templafy&quot;:{&quot;id&quot;:&quot;3f6c5e35-80a8-4fc5-94d1-4dfcb2d3b1eb&quot;}}"/>
          <p:cNvPicPr>
            <a:picLocks noChangeAspect="1"/>
          </p:cNvPicPr>
          <p:nvPr/>
        </p:nvPicPr>
        <p:blipFill>
          <a:blip r:embed="rId6"/>
          <a:stretch>
            <a:fillRect/>
          </a:stretch>
        </p:blipFill>
        <p:spPr>
          <a:xfrm>
            <a:off x="358775" y="5633832"/>
            <a:ext cx="2253600" cy="290941"/>
          </a:xfrm>
          <a:prstGeom prst="rect">
            <a:avLst/>
          </a:prstGeom>
        </p:spPr>
      </p:pic>
      <p:pic>
        <p:nvPicPr>
          <p:cNvPr id="10" name="Picture 9" hidden="1">
            <a:extLst>
              <a:ext uri="{FF2B5EF4-FFF2-40B4-BE49-F238E27FC236}">
                <a16:creationId xmlns:a16="http://schemas.microsoft.com/office/drawing/2014/main" id="{8EFD3B2D-CA0E-4BC9-A8E3-70A948B2239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775" y="5633832"/>
            <a:ext cx="3067377" cy="396000"/>
          </a:xfrm>
          <a:prstGeom prst="rect">
            <a:avLst/>
          </a:prstGeom>
        </p:spPr>
      </p:pic>
    </p:spTree>
    <p:extLst>
      <p:ext uri="{BB962C8B-B14F-4D97-AF65-F5344CB8AC3E}">
        <p14:creationId xmlns:p14="http://schemas.microsoft.com/office/powerpoint/2010/main" val="15438137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87618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196065028" name="image" descr="{&quot;templafy&quot;:{&quot;id&quot;:&quot;f7f80f17-fc21-4ed3-8524-16f3692dcd89&quot;}}"/>
          <p:cNvPicPr>
            <a:picLocks noChangeAspect="1"/>
          </p:cNvPicPr>
          <p:nvPr/>
        </p:nvPicPr>
        <p:blipFill>
          <a:blip r:embed="rId6"/>
          <a:stretch>
            <a:fillRect/>
          </a:stretch>
        </p:blipFill>
        <p:spPr>
          <a:xfrm>
            <a:off x="358775" y="5633832"/>
            <a:ext cx="2253600" cy="290941"/>
          </a:xfrm>
          <a:prstGeom prst="rect">
            <a:avLst/>
          </a:prstGeom>
        </p:spPr>
      </p:pic>
      <p:pic>
        <p:nvPicPr>
          <p:cNvPr id="10" name="Picture 9" hidden="1">
            <a:extLst>
              <a:ext uri="{FF2B5EF4-FFF2-40B4-BE49-F238E27FC236}">
                <a16:creationId xmlns:a16="http://schemas.microsoft.com/office/drawing/2014/main" id="{6424CF1F-3B8C-4B67-B264-01201D84825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775" y="5633832"/>
            <a:ext cx="3067377" cy="396000"/>
          </a:xfrm>
          <a:prstGeom prst="rect">
            <a:avLst/>
          </a:prstGeom>
        </p:spPr>
      </p:pic>
    </p:spTree>
    <p:extLst>
      <p:ext uri="{BB962C8B-B14F-4D97-AF65-F5344CB8AC3E}">
        <p14:creationId xmlns:p14="http://schemas.microsoft.com/office/powerpoint/2010/main" val="4415629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a:t>Add image</a:t>
            </a:r>
          </a:p>
        </p:txBody>
      </p:sp>
      <p:pic>
        <p:nvPicPr>
          <p:cNvPr id="547465454" name="image" descr="{&quot;templafy&quot;:{&quot;id&quot;:&quot;e827750a-be7f-49ff-bc01-8ba1fd7e9e58&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180300600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850893390" name="image" descr="{&quot;templafy&quot;:{&quot;id&quot;:&quot;b22bc453-9a88-4b2e-9d4d-88e41702319b&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245366868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77"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3133059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10" name="Content Placeholder 2"/>
          <p:cNvSpPr>
            <a:spLocks noGrp="1"/>
          </p:cNvSpPr>
          <p:nvPr>
            <p:ph idx="13"/>
          </p:nvPr>
        </p:nvSpPr>
        <p:spPr>
          <a:xfrm>
            <a:off x="664615" y="1463039"/>
            <a:ext cx="5323215" cy="4782312"/>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20" indent="-137160">
              <a:spcBef>
                <a:spcPts val="0"/>
              </a:spcBef>
              <a:buFont typeface="Lucida Grande"/>
              <a:buChar char="&gt;"/>
              <a:defRPr sz="1500">
                <a:solidFill>
                  <a:schemeClr val="tx1">
                    <a:lumMod val="50000"/>
                    <a:lumOff val="50000"/>
                  </a:schemeClr>
                </a:solidFill>
              </a:defRPr>
            </a:lvl4pPr>
            <a:lvl5pPr marL="457200" indent="-137160">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ctrTitle"/>
          </p:nvPr>
        </p:nvSpPr>
        <p:spPr>
          <a:xfrm>
            <a:off x="664615" y="548640"/>
            <a:ext cx="10855385" cy="441960"/>
          </a:xfrm>
        </p:spPr>
        <p:txBody>
          <a:bodyPr anchor="t" anchorCtr="0"/>
          <a:lstStyle/>
          <a:p>
            <a:r>
              <a:rPr lang="en-US"/>
              <a:t>Click to edit Master title style</a:t>
            </a:r>
          </a:p>
        </p:txBody>
      </p:sp>
      <p:sp>
        <p:nvSpPr>
          <p:cNvPr id="15" name="Subtitle 2"/>
          <p:cNvSpPr>
            <a:spLocks noGrp="1"/>
          </p:cNvSpPr>
          <p:nvPr>
            <p:ph type="subTitle" idx="16"/>
          </p:nvPr>
        </p:nvSpPr>
        <p:spPr>
          <a:xfrm>
            <a:off x="664615" y="1011936"/>
            <a:ext cx="10855385" cy="457200"/>
          </a:xfrm>
        </p:spPr>
        <p:txBody>
          <a:bodyPr lIns="0" tIns="0"/>
          <a:lstStyle>
            <a:lvl1pPr marL="0" indent="0" algn="l">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Content Placeholder 2"/>
          <p:cNvSpPr>
            <a:spLocks noGrp="1"/>
          </p:cNvSpPr>
          <p:nvPr>
            <p:ph idx="17"/>
          </p:nvPr>
        </p:nvSpPr>
        <p:spPr>
          <a:xfrm>
            <a:off x="6302326" y="1463040"/>
            <a:ext cx="5233182" cy="4782312"/>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20" indent="-137160">
              <a:spcBef>
                <a:spcPts val="0"/>
              </a:spcBef>
              <a:buFont typeface="Lucida Grande"/>
              <a:buChar char="&gt;"/>
              <a:defRPr sz="1500">
                <a:solidFill>
                  <a:schemeClr val="tx1">
                    <a:lumMod val="50000"/>
                    <a:lumOff val="50000"/>
                  </a:schemeClr>
                </a:solidFill>
              </a:defRPr>
            </a:lvl4pPr>
            <a:lvl5pPr marL="457200" indent="-137160">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982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379843834" name="image" descr="{&quot;templafy&quot;:{&quot;id&quot;:&quot;44bb3358-4283-4314-990d-59910e926a0e&quot;}}"/>
          <p:cNvPicPr>
            <a:picLocks noChangeAspect="1"/>
          </p:cNvPicPr>
          <p:nvPr/>
        </p:nvPicPr>
        <p:blipFill>
          <a:blip r:embed="rId5"/>
          <a:stretch>
            <a:fillRect/>
          </a:stretch>
        </p:blipFill>
        <p:spPr>
          <a:xfrm>
            <a:off x="358774" y="269875"/>
            <a:ext cx="2253600" cy="290941"/>
          </a:xfrm>
          <a:prstGeom prst="rect">
            <a:avLst/>
          </a:prstGeom>
        </p:spPr>
      </p:pic>
      <p:pic>
        <p:nvPicPr>
          <p:cNvPr id="4" name="Picture 3" hidden="1">
            <a:extLst>
              <a:ext uri="{FF2B5EF4-FFF2-40B4-BE49-F238E27FC236}">
                <a16:creationId xmlns:a16="http://schemas.microsoft.com/office/drawing/2014/main" id="{1D627772-CD86-44A0-87C9-FEB68EFB74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8774" y="503256"/>
            <a:ext cx="4740492" cy="612000"/>
          </a:xfrm>
          <a:prstGeom prst="rect">
            <a:avLst/>
          </a:prstGeom>
        </p:spPr>
      </p:pic>
    </p:spTree>
    <p:extLst>
      <p:ext uri="{BB962C8B-B14F-4D97-AF65-F5344CB8AC3E}">
        <p14:creationId xmlns:p14="http://schemas.microsoft.com/office/powerpoint/2010/main" val="204370307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696983958" name="image" descr="{&quot;templafy&quot;:{&quot;id&quot;:&quot;b7ac4452-9e4b-4883-9dd5-6ec32e19b968&quot;}}"/>
          <p:cNvPicPr>
            <a:picLocks noChangeAspect="1"/>
          </p:cNvPicPr>
          <p:nvPr/>
        </p:nvPicPr>
        <p:blipFill>
          <a:blip r:embed="rId5"/>
          <a:stretch>
            <a:fillRect/>
          </a:stretch>
        </p:blipFill>
        <p:spPr>
          <a:xfrm>
            <a:off x="358774" y="269875"/>
            <a:ext cx="2253600" cy="290941"/>
          </a:xfrm>
          <a:prstGeom prst="rect">
            <a:avLst/>
          </a:prstGeom>
        </p:spPr>
      </p:pic>
      <p:pic>
        <p:nvPicPr>
          <p:cNvPr id="4" name="Picture 3" hidden="1">
            <a:extLst>
              <a:ext uri="{FF2B5EF4-FFF2-40B4-BE49-F238E27FC236}">
                <a16:creationId xmlns:a16="http://schemas.microsoft.com/office/drawing/2014/main" id="{DEFF3989-711A-44DF-AD89-77342A00D72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8774" y="431875"/>
            <a:ext cx="4740492" cy="612000"/>
          </a:xfrm>
          <a:prstGeom prst="rect">
            <a:avLst/>
          </a:prstGeom>
        </p:spPr>
      </p:pic>
    </p:spTree>
    <p:extLst>
      <p:ext uri="{BB962C8B-B14F-4D97-AF65-F5344CB8AC3E}">
        <p14:creationId xmlns:p14="http://schemas.microsoft.com/office/powerpoint/2010/main" val="120385843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914175088" name="image" descr="{&quot;templafy&quot;:{&quot;id&quot;:&quot;69fe0496-3efe-4dda-9bb1-2129d28060f4&quot;}}"/>
          <p:cNvPicPr>
            <a:picLocks noChangeAspect="1"/>
          </p:cNvPicPr>
          <p:nvPr/>
        </p:nvPicPr>
        <p:blipFill>
          <a:blip r:embed="rId5"/>
          <a:stretch>
            <a:fillRect/>
          </a:stretch>
        </p:blipFill>
        <p:spPr>
          <a:xfrm>
            <a:off x="358774" y="269875"/>
            <a:ext cx="2253600" cy="290941"/>
          </a:xfrm>
          <a:prstGeom prst="rect">
            <a:avLst/>
          </a:prstGeom>
        </p:spPr>
      </p:pic>
      <p:pic>
        <p:nvPicPr>
          <p:cNvPr id="4" name="Picture 3" hidden="1">
            <a:extLst>
              <a:ext uri="{FF2B5EF4-FFF2-40B4-BE49-F238E27FC236}">
                <a16:creationId xmlns:a16="http://schemas.microsoft.com/office/drawing/2014/main" id="{06302278-457F-43C7-8AD0-E4673036B6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8774" y="431875"/>
            <a:ext cx="4740492" cy="612000"/>
          </a:xfrm>
          <a:prstGeom prst="rect">
            <a:avLst/>
          </a:prstGeom>
        </p:spPr>
      </p:pic>
    </p:spTree>
    <p:extLst>
      <p:ext uri="{BB962C8B-B14F-4D97-AF65-F5344CB8AC3E}">
        <p14:creationId xmlns:p14="http://schemas.microsoft.com/office/powerpoint/2010/main" val="38551296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2006988" name="image" descr="{&quot;templafy&quot;:{&quot;id&quot;:&quot;914c8a6c-cd0a-4479-ab25-74b431cff195&quot;}}"/>
          <p:cNvPicPr>
            <a:picLocks noChangeAspect="1"/>
          </p:cNvPicPr>
          <p:nvPr/>
        </p:nvPicPr>
        <p:blipFill>
          <a:blip r:embed="rId5"/>
          <a:stretch>
            <a:fillRect/>
          </a:stretch>
        </p:blipFill>
        <p:spPr>
          <a:xfrm>
            <a:off x="358774" y="269875"/>
            <a:ext cx="2253600" cy="290941"/>
          </a:xfrm>
          <a:prstGeom prst="rect">
            <a:avLst/>
          </a:prstGeom>
        </p:spPr>
      </p:pic>
      <p:pic>
        <p:nvPicPr>
          <p:cNvPr id="4" name="Picture 3" descr="Text&#10;&#10;Description automatically generated" hidden="1">
            <a:extLst>
              <a:ext uri="{FF2B5EF4-FFF2-40B4-BE49-F238E27FC236}">
                <a16:creationId xmlns:a16="http://schemas.microsoft.com/office/drawing/2014/main" id="{EA75DA9E-7125-42A0-94C7-9CFABB9C59F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8774" y="431875"/>
            <a:ext cx="4740492" cy="612000"/>
          </a:xfrm>
          <a:prstGeom prst="rect">
            <a:avLst/>
          </a:prstGeom>
        </p:spPr>
      </p:pic>
    </p:spTree>
    <p:extLst>
      <p:ext uri="{BB962C8B-B14F-4D97-AF65-F5344CB8AC3E}">
        <p14:creationId xmlns:p14="http://schemas.microsoft.com/office/powerpoint/2010/main" val="225012606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34" userDrawn="1">
          <p15:clr>
            <a:srgbClr val="FF96FF"/>
          </p15:clr>
        </p15:guide>
        <p15:guide id="6" pos="2544" userDrawn="1">
          <p15:clr>
            <a:srgbClr val="FF96FF"/>
          </p15:clr>
        </p15:guide>
        <p15:guide id="7" pos="2683"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57"/>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58"/>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59"/>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1919926266" name="image" descr="{&quot;templafy&quot;:{&quot;id&quot;:&quot;55883e22-8756-4175-b992-350cd497b4b9&quot;}}"/>
          <p:cNvPicPr>
            <a:picLocks noChangeAspect="1"/>
          </p:cNvPicPr>
          <p:nvPr/>
        </p:nvPicPr>
        <p:blipFill>
          <a:blip r:embed="rId60"/>
          <a:stretch>
            <a:fillRect/>
          </a:stretch>
        </p:blipFill>
        <p:spPr>
          <a:xfrm>
            <a:off x="360000" y="6427332"/>
            <a:ext cx="1623600" cy="209608"/>
          </a:xfrm>
          <a:prstGeom prst="rect">
            <a:avLst/>
          </a:prstGeom>
        </p:spPr>
      </p:pic>
      <p:pic>
        <p:nvPicPr>
          <p:cNvPr id="8" name="Picture 7" hidden="1">
            <a:extLst>
              <a:ext uri="{FF2B5EF4-FFF2-40B4-BE49-F238E27FC236}">
                <a16:creationId xmlns:a16="http://schemas.microsoft.com/office/drawing/2014/main" id="{D315177F-F9D5-41F5-95E4-4BE1693FD4CC}"/>
              </a:ext>
            </a:extLst>
          </p:cNvPr>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358775" y="6267071"/>
            <a:ext cx="2230819" cy="288000"/>
          </a:xfrm>
          <a:prstGeom prst="rect">
            <a:avLst/>
          </a:prstGeom>
        </p:spPr>
      </p:pic>
    </p:spTree>
    <p:extLst>
      <p:ext uri="{BB962C8B-B14F-4D97-AF65-F5344CB8AC3E}">
        <p14:creationId xmlns:p14="http://schemas.microsoft.com/office/powerpoint/2010/main" val="1194077168"/>
      </p:ext>
    </p:extLst>
  </p:cSld>
  <p:clrMap bg1="lt1" tx1="dk1" bg2="lt2" tx2="dk2" accent1="accent1" accent2="accent2" accent3="accent3" accent4="accent4" accent5="accent5" accent6="accent6" hlink="hlink" folHlink="folHlink"/>
  <p:sldLayoutIdLst>
    <p:sldLayoutId id="2147483649" r:id="rId1"/>
    <p:sldLayoutId id="2147483708" r:id="rId2"/>
    <p:sldLayoutId id="2147483709" r:id="rId3"/>
    <p:sldLayoutId id="2147483710" r:id="rId4"/>
    <p:sldLayoutId id="2147483711" r:id="rId5"/>
    <p:sldLayoutId id="2147483660" r:id="rId6"/>
    <p:sldLayoutId id="2147483700" r:id="rId7"/>
    <p:sldLayoutId id="2147483661" r:id="rId8"/>
    <p:sldLayoutId id="2147483662" r:id="rId9"/>
    <p:sldLayoutId id="2147483651" r:id="rId10"/>
    <p:sldLayoutId id="2147483712" r:id="rId11"/>
    <p:sldLayoutId id="2147483713" r:id="rId12"/>
    <p:sldLayoutId id="2147483714" r:id="rId13"/>
    <p:sldLayoutId id="2147483715" r:id="rId14"/>
    <p:sldLayoutId id="2147483701" r:id="rId15"/>
    <p:sldLayoutId id="2147483665" r:id="rId16"/>
    <p:sldLayoutId id="2147483702" r:id="rId17"/>
    <p:sldLayoutId id="2147483666" r:id="rId18"/>
    <p:sldLayoutId id="2147483704" r:id="rId19"/>
    <p:sldLayoutId id="2147483694" r:id="rId20"/>
    <p:sldLayoutId id="2147483693" r:id="rId21"/>
    <p:sldLayoutId id="2147483686" r:id="rId22"/>
    <p:sldLayoutId id="2147483667" r:id="rId23"/>
    <p:sldLayoutId id="2147483691" r:id="rId24"/>
    <p:sldLayoutId id="2147483668" r:id="rId25"/>
    <p:sldLayoutId id="2147483695" r:id="rId26"/>
    <p:sldLayoutId id="2147483687" r:id="rId27"/>
    <p:sldLayoutId id="2147483690" r:id="rId28"/>
    <p:sldLayoutId id="2147483685" r:id="rId29"/>
    <p:sldLayoutId id="2147483670" r:id="rId30"/>
    <p:sldLayoutId id="2147483669" r:id="rId31"/>
    <p:sldLayoutId id="2147483671" r:id="rId32"/>
    <p:sldLayoutId id="2147483672" r:id="rId33"/>
    <p:sldLayoutId id="2147483673" r:id="rId34"/>
    <p:sldLayoutId id="2147483674" r:id="rId35"/>
    <p:sldLayoutId id="2147483675" r:id="rId36"/>
    <p:sldLayoutId id="2147483676" r:id="rId37"/>
    <p:sldLayoutId id="2147483689" r:id="rId38"/>
    <p:sldLayoutId id="2147483677" r:id="rId39"/>
    <p:sldLayoutId id="2147483716" r:id="rId40"/>
    <p:sldLayoutId id="2147483678" r:id="rId41"/>
    <p:sldLayoutId id="2147483698" r:id="rId42"/>
    <p:sldLayoutId id="2147483699" r:id="rId43"/>
    <p:sldLayoutId id="2147483680" r:id="rId44"/>
    <p:sldLayoutId id="2147483717" r:id="rId45"/>
    <p:sldLayoutId id="2147483718" r:id="rId46"/>
    <p:sldLayoutId id="2147483719" r:id="rId47"/>
    <p:sldLayoutId id="2147483720" r:id="rId48"/>
    <p:sldLayoutId id="2147483681" r:id="rId49"/>
    <p:sldLayoutId id="2147483703" r:id="rId50"/>
    <p:sldLayoutId id="2147483688" r:id="rId51"/>
    <p:sldLayoutId id="2147483679" r:id="rId52"/>
    <p:sldLayoutId id="2147483663" r:id="rId53"/>
    <p:sldLayoutId id="2147483664" r:id="rId54"/>
    <p:sldLayoutId id="2147483706" r:id="rId55"/>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hyperlink" Target="https://commons.wikimedia.org/wiki/File:Flag_of_Laos.svg" TargetMode="Externa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23.xml"/><Relationship Id="rId1" Type="http://schemas.openxmlformats.org/officeDocument/2006/relationships/customXml" Target="../../customXml/item22.xml"/><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25.xml"/><Relationship Id="rId1" Type="http://schemas.openxmlformats.org/officeDocument/2006/relationships/customXml" Target="../../customXml/item24.xm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27.xml"/><Relationship Id="rId1" Type="http://schemas.openxmlformats.org/officeDocument/2006/relationships/customXml" Target="../../customXml/item26.xml"/><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29.xml"/><Relationship Id="rId1" Type="http://schemas.openxmlformats.org/officeDocument/2006/relationships/customXml" Target="../../customXml/item28.xml"/><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31.xml"/><Relationship Id="rId1" Type="http://schemas.openxmlformats.org/officeDocument/2006/relationships/customXml" Target="../../customXml/item3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33.xml"/><Relationship Id="rId1" Type="http://schemas.openxmlformats.org/officeDocument/2006/relationships/customXml" Target="../../customXml/item3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35.xml"/><Relationship Id="rId1" Type="http://schemas.openxmlformats.org/officeDocument/2006/relationships/customXml" Target="../../customXml/item34.xml"/><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37.xml"/><Relationship Id="rId1" Type="http://schemas.openxmlformats.org/officeDocument/2006/relationships/customXml" Target="../../customXml/item36.xml"/><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39.xml"/><Relationship Id="rId1" Type="http://schemas.openxmlformats.org/officeDocument/2006/relationships/customXml" Target="../../customXml/item38.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9.xml"/><Relationship Id="rId1" Type="http://schemas.openxmlformats.org/officeDocument/2006/relationships/customXml" Target="../../customXml/item8.xml"/><Relationship Id="rId5" Type="http://schemas.openxmlformats.org/officeDocument/2006/relationships/hyperlink" Target="http://www.theglobalfund.org/oig" TargetMode="Externa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41.xml"/><Relationship Id="rId1" Type="http://schemas.openxmlformats.org/officeDocument/2006/relationships/customXml" Target="../../customXml/item40.xml"/><Relationship Id="rId5" Type="http://schemas.openxmlformats.org/officeDocument/2006/relationships/hyperlink" Target="https://www.ispeakoutnow.org/" TargetMode="Externa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43.xml"/><Relationship Id="rId1" Type="http://schemas.openxmlformats.org/officeDocument/2006/relationships/customXml" Target="../../customXml/item4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37.xml"/><Relationship Id="rId7" Type="http://schemas.openxmlformats.org/officeDocument/2006/relationships/image" Target="../media/image32.png"/><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hyperlink" Target="https://commons.wikimedia.org/wiki/File:Flag_of_Laos.svg" TargetMode="External"/><Relationship Id="rId4" Type="http://schemas.openxmlformats.org/officeDocument/2006/relationships/image" Target="../media/image29.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13.xml"/><Relationship Id="rId1" Type="http://schemas.openxmlformats.org/officeDocument/2006/relationships/customXml" Target="../../customXml/item12.xml"/><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15.xml"/><Relationship Id="rId1" Type="http://schemas.openxmlformats.org/officeDocument/2006/relationships/customXml" Target="../../customXml/item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17.xml"/><Relationship Id="rId1" Type="http://schemas.openxmlformats.org/officeDocument/2006/relationships/customXml" Target="../../customXml/item16.xm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19.xml"/><Relationship Id="rId1" Type="http://schemas.openxmlformats.org/officeDocument/2006/relationships/customXml" Target="../../customXml/item18.xml"/><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21.xml"/><Relationship Id="rId1" Type="http://schemas.openxmlformats.org/officeDocument/2006/relationships/customXml" Target="../../customXml/item20.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FECC35-8DD2-415E-A2D6-49EB018C9B72}"/>
              </a:ext>
            </a:extLst>
          </p:cNvPr>
          <p:cNvSpPr>
            <a:spLocks noGrp="1"/>
          </p:cNvSpPr>
          <p:nvPr>
            <p:ph type="sldNum" sz="quarter" idx="20"/>
          </p:nvPr>
        </p:nvSpPr>
        <p:spPr/>
        <p:txBody>
          <a:bodyPr/>
          <a:lstStyle/>
          <a:p>
            <a:fld id="{9E2BE927-25C7-4379-86F1-C17ED9D2A7F2}" type="slidenum">
              <a:rPr lang="en-US" smtClean="0"/>
              <a:pPr/>
              <a:t>1</a:t>
            </a:fld>
            <a:endParaRPr lang="en-US"/>
          </a:p>
        </p:txBody>
      </p:sp>
      <p:sp>
        <p:nvSpPr>
          <p:cNvPr id="4" name="Text Placeholder 3">
            <a:extLst>
              <a:ext uri="{FF2B5EF4-FFF2-40B4-BE49-F238E27FC236}">
                <a16:creationId xmlns:a16="http://schemas.microsoft.com/office/drawing/2014/main" id="{67DCB857-E923-45BF-9B48-DE94393FF141}"/>
              </a:ext>
            </a:extLst>
          </p:cNvPr>
          <p:cNvSpPr>
            <a:spLocks noGrp="1"/>
          </p:cNvSpPr>
          <p:nvPr>
            <p:ph type="body" sz="quarter" idx="21"/>
          </p:nvPr>
        </p:nvSpPr>
        <p:spPr>
          <a:xfrm>
            <a:off x="327096" y="1937112"/>
            <a:ext cx="6491121" cy="970688"/>
          </a:xfrm>
        </p:spPr>
        <p:txBody>
          <a:bodyPr/>
          <a:lstStyle/>
          <a:p>
            <a:r>
              <a:rPr lang="en-US" sz="3600" dirty="0"/>
              <a:t>HIV/TB Thematic Audit in Southeast Asia (Lao PDR)</a:t>
            </a:r>
          </a:p>
        </p:txBody>
      </p:sp>
      <p:sp>
        <p:nvSpPr>
          <p:cNvPr id="5" name="Text Placeholder 4">
            <a:extLst>
              <a:ext uri="{FF2B5EF4-FFF2-40B4-BE49-F238E27FC236}">
                <a16:creationId xmlns:a16="http://schemas.microsoft.com/office/drawing/2014/main" id="{B4251150-E3B4-4488-AFCD-9AF3C54F75BD}"/>
              </a:ext>
            </a:extLst>
          </p:cNvPr>
          <p:cNvSpPr>
            <a:spLocks noGrp="1"/>
          </p:cNvSpPr>
          <p:nvPr>
            <p:ph type="body" sz="quarter" idx="22"/>
          </p:nvPr>
        </p:nvSpPr>
        <p:spPr>
          <a:xfrm>
            <a:off x="327096" y="4358101"/>
            <a:ext cx="3115754" cy="1169092"/>
          </a:xfrm>
        </p:spPr>
        <p:txBody>
          <a:bodyPr/>
          <a:lstStyle/>
          <a:p>
            <a:r>
              <a:rPr lang="en-US" dirty="0"/>
              <a:t>26 October 2023</a:t>
            </a:r>
          </a:p>
          <a:p>
            <a:endParaRPr lang="en-US" dirty="0"/>
          </a:p>
          <a:p>
            <a:r>
              <a:rPr lang="en-US" dirty="0"/>
              <a:t>Vientiane, Lao PDR </a:t>
            </a:r>
          </a:p>
        </p:txBody>
      </p:sp>
      <p:sp>
        <p:nvSpPr>
          <p:cNvPr id="6" name="Text Placeholder 5">
            <a:extLst>
              <a:ext uri="{FF2B5EF4-FFF2-40B4-BE49-F238E27FC236}">
                <a16:creationId xmlns:a16="http://schemas.microsoft.com/office/drawing/2014/main" id="{8934908B-D319-4B87-9E25-2D53D136ED62}"/>
              </a:ext>
            </a:extLst>
          </p:cNvPr>
          <p:cNvSpPr>
            <a:spLocks noGrp="1"/>
          </p:cNvSpPr>
          <p:nvPr>
            <p:ph type="body" sz="quarter" idx="23"/>
          </p:nvPr>
        </p:nvSpPr>
        <p:spPr>
          <a:xfrm>
            <a:off x="358775" y="3429000"/>
            <a:ext cx="5068888" cy="416333"/>
          </a:xfrm>
        </p:spPr>
        <p:txBody>
          <a:bodyPr/>
          <a:lstStyle/>
          <a:p>
            <a:r>
              <a:rPr lang="en-US" sz="2800" b="1" dirty="0"/>
              <a:t>CCM Debrief Meeting</a:t>
            </a:r>
          </a:p>
        </p:txBody>
      </p:sp>
      <p:cxnSp>
        <p:nvCxnSpPr>
          <p:cNvPr id="10" name="Straight Connector 9">
            <a:extLst>
              <a:ext uri="{FF2B5EF4-FFF2-40B4-BE49-F238E27FC236}">
                <a16:creationId xmlns:a16="http://schemas.microsoft.com/office/drawing/2014/main" id="{E75C1793-ADC3-FDEA-49C4-DF23AAAE2566}"/>
              </a:ext>
            </a:extLst>
          </p:cNvPr>
          <p:cNvCxnSpPr>
            <a:cxnSpLocks/>
          </p:cNvCxnSpPr>
          <p:nvPr/>
        </p:nvCxnSpPr>
        <p:spPr>
          <a:xfrm flipH="1">
            <a:off x="327096" y="3167810"/>
            <a:ext cx="5132246" cy="1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2A9B9BA-2A85-4B8B-83AA-9D1256475F5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787" r="17787"/>
          <a:stretch/>
        </p:blipFill>
        <p:spPr>
          <a:xfrm>
            <a:off x="6240087" y="731519"/>
            <a:ext cx="5757949" cy="5137267"/>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a:noFill/>
        </p:spPr>
      </p:pic>
    </p:spTree>
    <p:custDataLst>
      <p:custData r:id="rId1"/>
      <p:custData r:id="rId2"/>
    </p:custDataLst>
    <p:extLst>
      <p:ext uri="{BB962C8B-B14F-4D97-AF65-F5344CB8AC3E}">
        <p14:creationId xmlns:p14="http://schemas.microsoft.com/office/powerpoint/2010/main" val="226908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10</a:t>
            </a:fld>
            <a:endParaRPr lang="en-US"/>
          </a:p>
        </p:txBody>
      </p:sp>
      <p:sp>
        <p:nvSpPr>
          <p:cNvPr id="14" name="Title 2">
            <a:extLst>
              <a:ext uri="{FF2B5EF4-FFF2-40B4-BE49-F238E27FC236}">
                <a16:creationId xmlns:a16="http://schemas.microsoft.com/office/drawing/2014/main" id="{423B693F-BBB5-C527-8130-FAB83FA410D1}"/>
              </a:ext>
            </a:extLst>
          </p:cNvPr>
          <p:cNvSpPr>
            <a:spLocks noGrp="1"/>
          </p:cNvSpPr>
          <p:nvPr>
            <p:ph type="title"/>
          </p:nvPr>
        </p:nvSpPr>
        <p:spPr>
          <a:xfrm>
            <a:off x="165446" y="104861"/>
            <a:ext cx="11887081" cy="468000"/>
          </a:xfrm>
        </p:spPr>
        <p:txBody>
          <a:bodyPr/>
          <a:lstStyle/>
          <a:p>
            <a:r>
              <a:rPr lang="en-US" sz="2400" b="1" dirty="0"/>
              <a:t>3. </a:t>
            </a:r>
            <a:r>
              <a:rPr lang="en-GB" sz="2400" dirty="0"/>
              <a:t>Increasing incidence of HIV, particularly among Men who have Sex with Men</a:t>
            </a:r>
            <a:br>
              <a:rPr lang="en-US" sz="2400" dirty="0"/>
            </a:br>
            <a:endParaRPr lang="en-US" sz="2400" dirty="0"/>
          </a:p>
        </p:txBody>
      </p:sp>
      <p:sp>
        <p:nvSpPr>
          <p:cNvPr id="26" name="TextBox 25">
            <a:extLst>
              <a:ext uri="{FF2B5EF4-FFF2-40B4-BE49-F238E27FC236}">
                <a16:creationId xmlns:a16="http://schemas.microsoft.com/office/drawing/2014/main" id="{0AF7F75F-32D6-5024-A062-C71128FA0EAB}"/>
              </a:ext>
            </a:extLst>
          </p:cNvPr>
          <p:cNvSpPr txBox="1"/>
          <p:nvPr/>
        </p:nvSpPr>
        <p:spPr>
          <a:xfrm>
            <a:off x="0" y="1058132"/>
            <a:ext cx="6095999" cy="5201424"/>
          </a:xfrm>
          <a:prstGeom prst="rect">
            <a:avLst/>
          </a:prstGeom>
          <a:solidFill>
            <a:schemeClr val="bg1"/>
          </a:solidFill>
        </p:spPr>
        <p:txBody>
          <a:bodyPr wrap="square" lIns="274320" tIns="0" rIns="182880" bIns="0" anchor="t">
            <a:spAutoFit/>
          </a:bodyPr>
          <a:lstStyle/>
          <a:p>
            <a:pPr marL="285750" indent="-285750" algn="just">
              <a:buFont typeface="Wingdings" panose="05000000000000000000" pitchFamily="2" charset="2"/>
              <a:buChar char="§"/>
            </a:pPr>
            <a:r>
              <a:rPr lang="en-GB" sz="1600" b="1" dirty="0">
                <a:solidFill>
                  <a:schemeClr val="tx1"/>
                </a:solidFill>
              </a:rPr>
              <a:t>Challenges with the implementation of </a:t>
            </a:r>
            <a:r>
              <a:rPr lang="en-GB" sz="1600" b="1" dirty="0" err="1">
                <a:solidFill>
                  <a:schemeClr val="tx1"/>
                </a:solidFill>
              </a:rPr>
              <a:t>PreP</a:t>
            </a:r>
            <a:r>
              <a:rPr lang="en-GB" sz="1600" b="1" dirty="0">
                <a:solidFill>
                  <a:schemeClr val="tx1"/>
                </a:solidFill>
              </a:rPr>
              <a:t> program</a:t>
            </a:r>
            <a:r>
              <a:rPr lang="en-GB" sz="1600" dirty="0">
                <a:solidFill>
                  <a:schemeClr val="tx1"/>
                </a:solidFill>
              </a:rPr>
              <a:t>:</a:t>
            </a:r>
          </a:p>
          <a:p>
            <a:pPr algn="just"/>
            <a:endParaRPr lang="en-GB" sz="1600" dirty="0">
              <a:solidFill>
                <a:schemeClr val="tx1"/>
              </a:solidFill>
            </a:endParaRPr>
          </a:p>
          <a:p>
            <a:pPr marL="557784" lvl="1" indent="-285750" algn="just">
              <a:spcAft>
                <a:spcPts val="2400"/>
              </a:spcAft>
              <a:buFont typeface="Arial" panose="020B0604020202020204" pitchFamily="34" charset="0"/>
              <a:buChar char="•"/>
            </a:pPr>
            <a:r>
              <a:rPr lang="en-GB" sz="1600" b="1" dirty="0"/>
              <a:t>Challenges in </a:t>
            </a:r>
            <a:r>
              <a:rPr lang="en-GB" sz="1600" b="1" dirty="0" err="1"/>
              <a:t>PreP</a:t>
            </a:r>
            <a:r>
              <a:rPr lang="en-GB" sz="1600" b="1" dirty="0"/>
              <a:t> implementation</a:t>
            </a:r>
            <a:r>
              <a:rPr lang="en-GB" sz="1600" dirty="0"/>
              <a:t>, including low acceptance rates (34%) and the need for root cause </a:t>
            </a:r>
            <a:r>
              <a:rPr lang="en-GB" sz="1600" b="1" dirty="0"/>
              <a:t>analysis, particularly focused on different age groups</a:t>
            </a:r>
          </a:p>
          <a:p>
            <a:pPr marL="557784" lvl="1" indent="-285750" algn="just">
              <a:spcAft>
                <a:spcPts val="2400"/>
              </a:spcAft>
              <a:buFont typeface="Arial" panose="020B0604020202020204" pitchFamily="34" charset="0"/>
              <a:buChar char="•"/>
            </a:pPr>
            <a:r>
              <a:rPr lang="en-GB" sz="1600" b="1" dirty="0"/>
              <a:t>There is confusion about </a:t>
            </a:r>
            <a:r>
              <a:rPr lang="en-GB" sz="1600" b="1" dirty="0" err="1"/>
              <a:t>PreP</a:t>
            </a:r>
            <a:r>
              <a:rPr lang="en-GB" sz="1600" b="1" dirty="0"/>
              <a:t> rollout plans and target revisions</a:t>
            </a:r>
            <a:r>
              <a:rPr lang="en-GB" sz="1600" dirty="0"/>
              <a:t> (GF targets being 49% for 2024, 35% for 2025, and 28% for 2026)</a:t>
            </a:r>
          </a:p>
          <a:p>
            <a:pPr marL="557784" lvl="1" indent="-285750" algn="just">
              <a:spcAft>
                <a:spcPts val="2400"/>
              </a:spcAft>
              <a:buFont typeface="Arial" panose="020B0604020202020204" pitchFamily="34" charset="0"/>
              <a:buChar char="•"/>
            </a:pPr>
            <a:r>
              <a:rPr lang="en-GB" sz="1600" b="1" dirty="0"/>
              <a:t>Limited resources for community-led services and rigid health facility guidelines, long waiting times, and stigma </a:t>
            </a:r>
            <a:r>
              <a:rPr lang="en-GB" sz="1600" dirty="0"/>
              <a:t>hinder </a:t>
            </a:r>
            <a:r>
              <a:rPr lang="en-GB" sz="1600" dirty="0" err="1"/>
              <a:t>PreP</a:t>
            </a:r>
            <a:r>
              <a:rPr lang="en-GB" sz="1600" dirty="0"/>
              <a:t> demand</a:t>
            </a:r>
          </a:p>
          <a:p>
            <a:pPr marL="557784" lvl="1" indent="-285750" algn="just">
              <a:spcAft>
                <a:spcPts val="2400"/>
              </a:spcAft>
              <a:buFont typeface="Arial" panose="020B0604020202020204" pitchFamily="34" charset="0"/>
              <a:buChar char="•"/>
            </a:pPr>
            <a:r>
              <a:rPr lang="en-GB" sz="1600" b="1" dirty="0"/>
              <a:t>A need for innovative training methods</a:t>
            </a:r>
            <a:r>
              <a:rPr lang="en-GB" sz="1600" dirty="0"/>
              <a:t>, emphasizing online outreach and understanding sexual and gender orientation</a:t>
            </a:r>
            <a:endParaRPr lang="en-GB" sz="1800" dirty="0">
              <a:solidFill>
                <a:schemeClr val="tx1"/>
              </a:solidFill>
            </a:endParaRPr>
          </a:p>
          <a:p>
            <a:pPr marL="742950" lvl="1" indent="-285750">
              <a:spcAft>
                <a:spcPts val="1800"/>
              </a:spcAf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1846D814-3939-3F53-92E1-E612BBCD9AFD}"/>
              </a:ext>
            </a:extLst>
          </p:cNvPr>
          <p:cNvCxnSpPr>
            <a:cxnSpLocks/>
          </p:cNvCxnSpPr>
          <p:nvPr/>
        </p:nvCxnSpPr>
        <p:spPr>
          <a:xfrm>
            <a:off x="52388" y="812350"/>
            <a:ext cx="1213961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73F9382-D049-883A-CE85-30C548F1F1D4}"/>
              </a:ext>
            </a:extLst>
          </p:cNvPr>
          <p:cNvSpPr txBox="1"/>
          <p:nvPr/>
        </p:nvSpPr>
        <p:spPr>
          <a:xfrm>
            <a:off x="5956528" y="1104358"/>
            <a:ext cx="6095999" cy="4647426"/>
          </a:xfrm>
          <a:prstGeom prst="rect">
            <a:avLst/>
          </a:prstGeom>
          <a:solidFill>
            <a:schemeClr val="bg1"/>
          </a:solidFill>
        </p:spPr>
        <p:txBody>
          <a:bodyPr wrap="square" lIns="274320" tIns="0" rIns="182880" bIns="0" anchor="t">
            <a:spAutoFit/>
          </a:bodyPr>
          <a:lstStyle/>
          <a:p>
            <a:pPr marL="285750" indent="-285750" algn="just">
              <a:buFont typeface="Wingdings" panose="05000000000000000000" pitchFamily="2" charset="2"/>
              <a:buChar char="§"/>
            </a:pPr>
            <a:r>
              <a:rPr lang="en-GB" sz="1600" b="1" dirty="0">
                <a:solidFill>
                  <a:schemeClr val="tx1"/>
                </a:solidFill>
              </a:rPr>
              <a:t>Risks associated with  areas and needed improvements</a:t>
            </a:r>
            <a:r>
              <a:rPr lang="en-GB" sz="1600" dirty="0">
                <a:solidFill>
                  <a:schemeClr val="tx1"/>
                </a:solidFill>
              </a:rPr>
              <a:t>:</a:t>
            </a:r>
          </a:p>
          <a:p>
            <a:pPr algn="just"/>
            <a:endParaRPr lang="en-GB" sz="1600" dirty="0">
              <a:solidFill>
                <a:schemeClr val="tx1"/>
              </a:solidFill>
            </a:endParaRPr>
          </a:p>
          <a:p>
            <a:pPr marL="557784" lvl="1" indent="-285750" algn="just">
              <a:spcAft>
                <a:spcPts val="2400"/>
              </a:spcAft>
              <a:buFont typeface="Arial" panose="020B0604020202020204" pitchFamily="34" charset="0"/>
              <a:buChar char="•"/>
            </a:pPr>
            <a:r>
              <a:rPr lang="en-GB" sz="1600" b="1" dirty="0">
                <a:solidFill>
                  <a:schemeClr val="tx1"/>
                </a:solidFill>
              </a:rPr>
              <a:t>Lack of updated mapping, neglect of positivity yield data </a:t>
            </a:r>
            <a:r>
              <a:rPr lang="en-GB" sz="1600" dirty="0">
                <a:solidFill>
                  <a:schemeClr val="tx1"/>
                </a:solidFill>
              </a:rPr>
              <a:t>(It is important to update the targets and the strategy for interventions based on the positivity data/yield data), and inclusion of TG within MSM </a:t>
            </a:r>
          </a:p>
          <a:p>
            <a:pPr marL="557784" lvl="1" indent="-285750" algn="just">
              <a:spcAft>
                <a:spcPts val="2400"/>
              </a:spcAft>
              <a:buFont typeface="Arial" panose="020B0604020202020204" pitchFamily="34" charset="0"/>
              <a:buChar char="•"/>
            </a:pPr>
            <a:r>
              <a:rPr lang="en-GB" sz="1600" b="1" dirty="0">
                <a:solidFill>
                  <a:schemeClr val="tx1"/>
                </a:solidFill>
              </a:rPr>
              <a:t>Absence of differentiated prevention packages between MSM and TG </a:t>
            </a:r>
            <a:r>
              <a:rPr lang="en-GB" sz="1600" dirty="0">
                <a:solidFill>
                  <a:schemeClr val="tx1"/>
                </a:solidFill>
              </a:rPr>
              <a:t>despite inclusion in the National Strategic Plan (NSP) 2020-2025.</a:t>
            </a:r>
          </a:p>
          <a:p>
            <a:pPr marL="557784" lvl="1" indent="-285750" algn="just">
              <a:spcAft>
                <a:spcPts val="2400"/>
              </a:spcAft>
              <a:buFont typeface="Arial" panose="020B0604020202020204" pitchFamily="34" charset="0"/>
              <a:buChar char="•"/>
            </a:pPr>
            <a:r>
              <a:rPr lang="en-GB" sz="1600" b="1" dirty="0">
                <a:solidFill>
                  <a:schemeClr val="tx1"/>
                </a:solidFill>
              </a:rPr>
              <a:t>Insufficient materials for awareness campaigns</a:t>
            </a:r>
            <a:r>
              <a:rPr lang="en-GB" sz="1600" dirty="0">
                <a:solidFill>
                  <a:schemeClr val="tx1"/>
                </a:solidFill>
              </a:rPr>
              <a:t>, especially condoms, and lack of incentives for volunteers participating in HIV/AIDS awareness activities</a:t>
            </a:r>
          </a:p>
          <a:p>
            <a:pPr marL="742950" lvl="1" indent="-285750">
              <a:spcAft>
                <a:spcPts val="1800"/>
              </a:spcAf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custDataLst>
      <p:custData r:id="rId1"/>
      <p:custData r:id="rId2"/>
    </p:custDataLst>
    <p:extLst>
      <p:ext uri="{BB962C8B-B14F-4D97-AF65-F5344CB8AC3E}">
        <p14:creationId xmlns:p14="http://schemas.microsoft.com/office/powerpoint/2010/main" val="43564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11</a:t>
            </a:fld>
            <a:endParaRPr lang="en-US"/>
          </a:p>
        </p:txBody>
      </p:sp>
      <p:sp>
        <p:nvSpPr>
          <p:cNvPr id="14" name="Title 2">
            <a:extLst>
              <a:ext uri="{FF2B5EF4-FFF2-40B4-BE49-F238E27FC236}">
                <a16:creationId xmlns:a16="http://schemas.microsoft.com/office/drawing/2014/main" id="{423B693F-BBB5-C527-8130-FAB83FA410D1}"/>
              </a:ext>
            </a:extLst>
          </p:cNvPr>
          <p:cNvSpPr>
            <a:spLocks noGrp="1"/>
          </p:cNvSpPr>
          <p:nvPr>
            <p:ph type="title"/>
          </p:nvPr>
        </p:nvSpPr>
        <p:spPr>
          <a:xfrm>
            <a:off x="165446" y="104861"/>
            <a:ext cx="11887081" cy="468000"/>
          </a:xfrm>
        </p:spPr>
        <p:txBody>
          <a:bodyPr/>
          <a:lstStyle/>
          <a:p>
            <a:r>
              <a:rPr lang="en-US" sz="2400" dirty="0"/>
              <a:t>4. HIV treatment coverage and quality</a:t>
            </a:r>
            <a:br>
              <a:rPr lang="en-US" sz="2400" dirty="0"/>
            </a:br>
            <a:endParaRPr lang="en-US" sz="2400" dirty="0"/>
          </a:p>
        </p:txBody>
      </p:sp>
      <p:sp>
        <p:nvSpPr>
          <p:cNvPr id="26" name="TextBox 25">
            <a:extLst>
              <a:ext uri="{FF2B5EF4-FFF2-40B4-BE49-F238E27FC236}">
                <a16:creationId xmlns:a16="http://schemas.microsoft.com/office/drawing/2014/main" id="{0AF7F75F-32D6-5024-A062-C71128FA0EAB}"/>
              </a:ext>
            </a:extLst>
          </p:cNvPr>
          <p:cNvSpPr txBox="1"/>
          <p:nvPr/>
        </p:nvSpPr>
        <p:spPr>
          <a:xfrm>
            <a:off x="0" y="714383"/>
            <a:ext cx="5965901" cy="6093976"/>
          </a:xfrm>
          <a:prstGeom prst="rect">
            <a:avLst/>
          </a:prstGeom>
          <a:solidFill>
            <a:schemeClr val="bg1"/>
          </a:solidFill>
        </p:spPr>
        <p:txBody>
          <a:bodyPr wrap="square" lIns="274320" tIns="0" rIns="182880" bIns="0" anchor="t">
            <a:spAutoFit/>
          </a:bodyPr>
          <a:lstStyle/>
          <a:p>
            <a:pPr marL="285750" indent="-285750" algn="just" defTabSz="457200">
              <a:buFont typeface="Wingdings" panose="05000000000000000000" pitchFamily="2" charset="2"/>
              <a:buChar char="§"/>
            </a:pPr>
            <a:r>
              <a:rPr lang="en-GB" sz="1600" b="1" kern="0" dirty="0">
                <a:solidFill>
                  <a:schemeClr val="tx1"/>
                </a:solidFill>
              </a:rPr>
              <a:t>Discrepancy in follow-up period and WHO staging</a:t>
            </a:r>
            <a:r>
              <a:rPr lang="en-GB" sz="1600" kern="0" dirty="0">
                <a:solidFill>
                  <a:schemeClr val="tx1"/>
                </a:solidFill>
              </a:rPr>
              <a:t>:</a:t>
            </a:r>
          </a:p>
          <a:p>
            <a:pPr marL="557784" lvl="1" indent="-285750" algn="just" defTabSz="457200">
              <a:spcAft>
                <a:spcPts val="1200"/>
              </a:spcAft>
              <a:buFont typeface="Arial" panose="020B0604020202020204" pitchFamily="34" charset="0"/>
              <a:buChar char="•"/>
            </a:pPr>
            <a:r>
              <a:rPr lang="en-GB" sz="1600" kern="0" dirty="0">
                <a:solidFill>
                  <a:schemeClr val="tx1"/>
                </a:solidFill>
              </a:rPr>
              <a:t>Guidelines suggest 28 days of </a:t>
            </a:r>
            <a:r>
              <a:rPr lang="en-GB" sz="1600" kern="0" dirty="0"/>
              <a:t>to start the LTFU</a:t>
            </a:r>
            <a:r>
              <a:rPr lang="en-GB" sz="1600" kern="0" dirty="0">
                <a:solidFill>
                  <a:schemeClr val="tx1"/>
                </a:solidFill>
              </a:rPr>
              <a:t>, the </a:t>
            </a:r>
            <a:r>
              <a:rPr lang="en-GB" sz="1600" kern="0" dirty="0"/>
              <a:t>country’s guidelines indicates </a:t>
            </a:r>
            <a:r>
              <a:rPr lang="en-GB" sz="1600" kern="0" dirty="0">
                <a:solidFill>
                  <a:schemeClr val="tx1"/>
                </a:solidFill>
              </a:rPr>
              <a:t>90 days, causing inconsistencies in treatment evaluation</a:t>
            </a:r>
          </a:p>
          <a:p>
            <a:pPr marL="557784" lvl="1" indent="-285750" algn="just" defTabSz="457200">
              <a:spcAft>
                <a:spcPts val="1200"/>
              </a:spcAft>
              <a:buFont typeface="Arial" panose="020B0604020202020204" pitchFamily="34" charset="0"/>
              <a:buChar char="•"/>
            </a:pPr>
            <a:r>
              <a:rPr lang="en-GB" sz="1600" kern="0" dirty="0">
                <a:solidFill>
                  <a:schemeClr val="tx1"/>
                </a:solidFill>
              </a:rPr>
              <a:t>Delays in treatment initiation are not assessed against WHO staging, affecting treatment enrolment</a:t>
            </a:r>
          </a:p>
          <a:p>
            <a:pPr marL="557784" lvl="1" indent="-285750" algn="just" defTabSz="457200">
              <a:spcAft>
                <a:spcPts val="1200"/>
              </a:spcAft>
              <a:buFont typeface="Arial" panose="020B0604020202020204" pitchFamily="34" charset="0"/>
              <a:buChar char="•"/>
            </a:pPr>
            <a:r>
              <a:rPr lang="en-GB" sz="1600" kern="0" dirty="0">
                <a:solidFill>
                  <a:schemeClr val="tx1"/>
                </a:solidFill>
              </a:rPr>
              <a:t>DHIS 2 lacks updated WHO staging information, leading to incomplete and unreliable 2022 data</a:t>
            </a:r>
          </a:p>
          <a:p>
            <a:pPr algn="just" defTabSz="457200"/>
            <a:endParaRPr lang="en-GB" sz="1600" kern="0" dirty="0">
              <a:solidFill>
                <a:schemeClr val="tx1"/>
              </a:solidFill>
            </a:endParaRPr>
          </a:p>
          <a:p>
            <a:pPr marL="285750" indent="-285750" algn="just" defTabSz="457200">
              <a:buFont typeface="Wingdings" panose="05000000000000000000" pitchFamily="2" charset="2"/>
              <a:buChar char="§"/>
            </a:pPr>
            <a:r>
              <a:rPr lang="en-GB" sz="1600" b="1" kern="0" dirty="0">
                <a:solidFill>
                  <a:schemeClr val="tx1"/>
                </a:solidFill>
              </a:rPr>
              <a:t>Inconsistent Same-Day Treatment Initiation</a:t>
            </a:r>
            <a:r>
              <a:rPr lang="en-GB" sz="1600" kern="0" dirty="0">
                <a:solidFill>
                  <a:schemeClr val="tx1"/>
                </a:solidFill>
              </a:rPr>
              <a:t>:</a:t>
            </a:r>
          </a:p>
          <a:p>
            <a:pPr marL="557784" lvl="1" indent="-285750" algn="just" defTabSz="457200">
              <a:spcAft>
                <a:spcPts val="1200"/>
              </a:spcAft>
              <a:buFont typeface="Arial" panose="020B0604020202020204" pitchFamily="34" charset="0"/>
              <a:buChar char="•"/>
            </a:pPr>
            <a:r>
              <a:rPr lang="en-GB" sz="1600" kern="0" dirty="0">
                <a:solidFill>
                  <a:schemeClr val="tx1"/>
                </a:solidFill>
              </a:rPr>
              <a:t>Same-day treatment initiation rates were 22.1% in 2022 and 29.9% in 2023, not correlated with WHO guidelines.</a:t>
            </a:r>
          </a:p>
          <a:p>
            <a:pPr marL="557784" lvl="1" indent="-285750" algn="just" defTabSz="457200">
              <a:spcAft>
                <a:spcPts val="1200"/>
              </a:spcAft>
              <a:buFont typeface="Arial" panose="020B0604020202020204" pitchFamily="34" charset="0"/>
              <a:buChar char="•"/>
            </a:pPr>
            <a:r>
              <a:rPr lang="en-GB" sz="1600" kern="0" dirty="0">
                <a:solidFill>
                  <a:schemeClr val="tx1"/>
                </a:solidFill>
              </a:rPr>
              <a:t>Only one Point of Care (POC) facility facilitated treatment initiation in 2022, indicating limited capacity</a:t>
            </a:r>
          </a:p>
          <a:p>
            <a:pPr marL="285750" indent="-285750" algn="just" defTabSz="457200">
              <a:buFont typeface="Wingdings" panose="05000000000000000000" pitchFamily="2" charset="2"/>
              <a:buChar char="§"/>
            </a:pPr>
            <a:r>
              <a:rPr lang="en-GB" sz="1600" b="1" kern="0" dirty="0">
                <a:solidFill>
                  <a:schemeClr val="tx1"/>
                </a:solidFill>
              </a:rPr>
              <a:t>Capacity Building and Standardized Procedures</a:t>
            </a:r>
            <a:r>
              <a:rPr lang="en-GB" sz="1600" kern="0" dirty="0">
                <a:solidFill>
                  <a:schemeClr val="tx1"/>
                </a:solidFill>
              </a:rPr>
              <a:t>:</a:t>
            </a:r>
          </a:p>
          <a:p>
            <a:pPr marL="557784" lvl="1" indent="-285750" algn="just" defTabSz="457200">
              <a:spcAft>
                <a:spcPts val="1200"/>
              </a:spcAft>
              <a:buFont typeface="Arial" panose="020B0604020202020204" pitchFamily="34" charset="0"/>
              <a:buChar char="•"/>
            </a:pPr>
            <a:r>
              <a:rPr lang="en-GB" sz="1600" kern="0" dirty="0">
                <a:solidFill>
                  <a:schemeClr val="tx1"/>
                </a:solidFill>
              </a:rPr>
              <a:t>Capacity building for Point of Care (POC) facilities is essential to improve treatment initiation rates</a:t>
            </a:r>
          </a:p>
          <a:p>
            <a:pPr marL="557784" lvl="1" indent="-285750" algn="just" defTabSz="457200">
              <a:spcAft>
                <a:spcPts val="1200"/>
              </a:spcAft>
              <a:buFont typeface="Arial" panose="020B0604020202020204" pitchFamily="34" charset="0"/>
              <a:buChar char="•"/>
            </a:pPr>
            <a:r>
              <a:rPr lang="en-GB" sz="1600" kern="0" dirty="0">
                <a:solidFill>
                  <a:schemeClr val="tx1"/>
                </a:solidFill>
              </a:rPr>
              <a:t>Provider-initiated testing at Primary Healthcare (PHC) level is in question, urging SOP reviews for standardized procedures</a:t>
            </a:r>
            <a:endParaRPr lang="en-US" sz="1600"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1846D814-3939-3F53-92E1-E612BBCD9AFD}"/>
              </a:ext>
            </a:extLst>
          </p:cNvPr>
          <p:cNvCxnSpPr>
            <a:cxnSpLocks/>
          </p:cNvCxnSpPr>
          <p:nvPr/>
        </p:nvCxnSpPr>
        <p:spPr>
          <a:xfrm>
            <a:off x="52388" y="572861"/>
            <a:ext cx="1213961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73F9382-D049-883A-CE85-30C548F1F1D4}"/>
              </a:ext>
            </a:extLst>
          </p:cNvPr>
          <p:cNvSpPr txBox="1"/>
          <p:nvPr/>
        </p:nvSpPr>
        <p:spPr>
          <a:xfrm>
            <a:off x="5880841" y="714382"/>
            <a:ext cx="6086626" cy="5893921"/>
          </a:xfrm>
          <a:prstGeom prst="rect">
            <a:avLst/>
          </a:prstGeom>
          <a:solidFill>
            <a:schemeClr val="bg1"/>
          </a:solidFill>
        </p:spPr>
        <p:txBody>
          <a:bodyPr wrap="square" lIns="274320" tIns="0" rIns="182880" bIns="0" anchor="t">
            <a:spAutoFit/>
          </a:bodyPr>
          <a:lstStyle/>
          <a:p>
            <a:pPr marL="285750" indent="-285750" algn="just" defTabSz="457200">
              <a:buFont typeface="Wingdings" panose="05000000000000000000" pitchFamily="2" charset="2"/>
              <a:buChar char="§"/>
            </a:pPr>
            <a:r>
              <a:rPr lang="en-GB" sz="1600" b="1" kern="0" dirty="0">
                <a:solidFill>
                  <a:schemeClr val="tx1"/>
                </a:solidFill>
              </a:rPr>
              <a:t>Multi-month dispensing challenges</a:t>
            </a:r>
            <a:r>
              <a:rPr lang="en-GB" sz="1600" kern="0" dirty="0">
                <a:solidFill>
                  <a:schemeClr val="tx1"/>
                </a:solidFill>
              </a:rPr>
              <a:t>:</a:t>
            </a:r>
          </a:p>
          <a:p>
            <a:pPr marL="557784" lvl="1" indent="-285750" algn="just" defTabSz="457200">
              <a:buFont typeface="Arial" panose="020B0604020202020204" pitchFamily="34" charset="0"/>
              <a:buChar char="•"/>
            </a:pPr>
            <a:r>
              <a:rPr lang="en-GB" sz="1600" kern="0" dirty="0">
                <a:solidFill>
                  <a:schemeClr val="tx1"/>
                </a:solidFill>
              </a:rPr>
              <a:t>Multi-Month Dispensing (MMD) lasting 5-6 months poses risks for VL testing mental health follow-ups. </a:t>
            </a:r>
          </a:p>
          <a:p>
            <a:pPr marL="557784" lvl="1" indent="-285750" algn="just" defTabSz="457200">
              <a:buFont typeface="Arial" panose="020B0604020202020204" pitchFamily="34" charset="0"/>
              <a:buChar char="•"/>
            </a:pPr>
            <a:endParaRPr lang="en-GB" sz="1600" kern="0" dirty="0">
              <a:solidFill>
                <a:schemeClr val="tx1"/>
              </a:solidFill>
            </a:endParaRPr>
          </a:p>
          <a:p>
            <a:pPr marL="285750" indent="-285750" algn="just" defTabSz="457200">
              <a:buFont typeface="Wingdings" panose="05000000000000000000" pitchFamily="2" charset="2"/>
              <a:buChar char="§"/>
            </a:pPr>
            <a:r>
              <a:rPr lang="en-GB" sz="1600" b="1" kern="0" dirty="0">
                <a:solidFill>
                  <a:schemeClr val="tx1"/>
                </a:solidFill>
              </a:rPr>
              <a:t>Barriers to access and cultural challenges</a:t>
            </a:r>
            <a:r>
              <a:rPr lang="en-GB" sz="1600" kern="0" dirty="0">
                <a:solidFill>
                  <a:schemeClr val="tx1"/>
                </a:solidFill>
              </a:rPr>
              <a:t>:</a:t>
            </a:r>
          </a:p>
          <a:p>
            <a:pPr marL="557784" lvl="1" indent="-285750" algn="just" defTabSz="457200">
              <a:spcAft>
                <a:spcPts val="600"/>
              </a:spcAft>
              <a:buFont typeface="Arial" panose="020B0604020202020204" pitchFamily="34" charset="0"/>
              <a:buChar char="•"/>
            </a:pPr>
            <a:r>
              <a:rPr lang="en-GB" sz="1600" kern="0" dirty="0">
                <a:solidFill>
                  <a:schemeClr val="tx1"/>
                </a:solidFill>
              </a:rPr>
              <a:t>Geographical barriers, limited accessibility due to bad road conditions, and financial barriers such as indirect costs (transportation etc.) hinder patients' access to treatment</a:t>
            </a:r>
          </a:p>
          <a:p>
            <a:pPr marL="557784" lvl="1" indent="-285750" algn="just" defTabSz="457200">
              <a:spcAft>
                <a:spcPts val="600"/>
              </a:spcAft>
              <a:buFont typeface="Arial" panose="020B0604020202020204" pitchFamily="34" charset="0"/>
              <a:buChar char="•"/>
            </a:pPr>
            <a:r>
              <a:rPr lang="en-GB" sz="1600" kern="0" dirty="0">
                <a:solidFill>
                  <a:schemeClr val="tx1"/>
                </a:solidFill>
              </a:rPr>
              <a:t>Cultural barriers, particularly regarding condom use among ethnic minorities, pose challenges in preventive measures implementation</a:t>
            </a:r>
          </a:p>
          <a:p>
            <a:pPr algn="just" defTabSz="457200"/>
            <a:endParaRPr lang="en-GB" sz="1600" kern="0" dirty="0">
              <a:solidFill>
                <a:schemeClr val="tx1"/>
              </a:solidFill>
            </a:endParaRPr>
          </a:p>
          <a:p>
            <a:pPr marL="285750" indent="-285750" algn="just" defTabSz="457200">
              <a:buFont typeface="Wingdings" panose="05000000000000000000" pitchFamily="2" charset="2"/>
              <a:buChar char="§"/>
            </a:pPr>
            <a:r>
              <a:rPr lang="en-GB" sz="1600" b="1" kern="0" dirty="0">
                <a:solidFill>
                  <a:schemeClr val="tx1"/>
                </a:solidFill>
              </a:rPr>
              <a:t>Stock shortages and follow-up difficulties</a:t>
            </a:r>
            <a:r>
              <a:rPr lang="en-GB" sz="1600" kern="0" dirty="0">
                <a:solidFill>
                  <a:schemeClr val="tx1"/>
                </a:solidFill>
              </a:rPr>
              <a:t>:</a:t>
            </a:r>
          </a:p>
          <a:p>
            <a:pPr marL="557784" lvl="1" indent="-285750" algn="just" defTabSz="457200">
              <a:spcAft>
                <a:spcPts val="600"/>
              </a:spcAft>
              <a:buFont typeface="Arial" panose="020B0604020202020204" pitchFamily="34" charset="0"/>
              <a:buChar char="•"/>
            </a:pPr>
            <a:r>
              <a:rPr lang="en-GB" sz="1600" kern="0" dirty="0">
                <a:solidFill>
                  <a:schemeClr val="tx1"/>
                </a:solidFill>
              </a:rPr>
              <a:t>Insufficient opportunistic infections drugs were reported in early 2023 which became not available since June 2023 until October (the final date of the audit)</a:t>
            </a:r>
          </a:p>
          <a:p>
            <a:pPr marL="557784" lvl="1" indent="-285750" algn="just" defTabSz="457200">
              <a:spcAft>
                <a:spcPts val="600"/>
              </a:spcAft>
              <a:buFont typeface="Arial" panose="020B0604020202020204" pitchFamily="34" charset="0"/>
              <a:buChar char="•"/>
            </a:pPr>
            <a:r>
              <a:rPr lang="en-GB" sz="1600" kern="0" dirty="0">
                <a:solidFill>
                  <a:schemeClr val="tx1"/>
                </a:solidFill>
              </a:rPr>
              <a:t>Patients' accessibility is reduced by geographical barriers, financial constraints, and stigma, leading to follow-up challenges and patients lost to follow-up due to emigration and contact changes. E.g., only during the first six months of 22, 64 out of the 978 patients for ART were lost to follow-up</a:t>
            </a:r>
          </a:p>
        </p:txBody>
      </p:sp>
    </p:spTree>
    <p:custDataLst>
      <p:custData r:id="rId1"/>
      <p:custData r:id="rId2"/>
    </p:custDataLst>
    <p:extLst>
      <p:ext uri="{BB962C8B-B14F-4D97-AF65-F5344CB8AC3E}">
        <p14:creationId xmlns:p14="http://schemas.microsoft.com/office/powerpoint/2010/main" val="148206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12</a:t>
            </a:fld>
            <a:endParaRPr lang="en-US"/>
          </a:p>
        </p:txBody>
      </p:sp>
      <p:sp>
        <p:nvSpPr>
          <p:cNvPr id="14" name="Title 2">
            <a:extLst>
              <a:ext uri="{FF2B5EF4-FFF2-40B4-BE49-F238E27FC236}">
                <a16:creationId xmlns:a16="http://schemas.microsoft.com/office/drawing/2014/main" id="{423B693F-BBB5-C527-8130-FAB83FA410D1}"/>
              </a:ext>
            </a:extLst>
          </p:cNvPr>
          <p:cNvSpPr>
            <a:spLocks noGrp="1"/>
          </p:cNvSpPr>
          <p:nvPr>
            <p:ph type="title"/>
          </p:nvPr>
        </p:nvSpPr>
        <p:spPr>
          <a:xfrm>
            <a:off x="165446" y="104861"/>
            <a:ext cx="11887081" cy="468000"/>
          </a:xfrm>
        </p:spPr>
        <p:txBody>
          <a:bodyPr/>
          <a:lstStyle/>
          <a:p>
            <a:r>
              <a:rPr lang="en-US" sz="2400" dirty="0">
                <a:latin typeface="Arial Black" panose="020B0A04020102020204" pitchFamily="34" charset="0"/>
                <a:cs typeface="Arial" panose="020B0604020202020204" pitchFamily="34" charset="0"/>
              </a:rPr>
              <a:t>5. Challenges in</a:t>
            </a:r>
            <a:r>
              <a:rPr lang="en-GB" sz="2400" dirty="0">
                <a:latin typeface="Arial Black" panose="020B0A04020102020204" pitchFamily="34" charset="0"/>
                <a:cs typeface="Arial" panose="020B0604020202020204" pitchFamily="34" charset="0"/>
              </a:rPr>
              <a:t> TB case detection </a:t>
            </a:r>
            <a:endParaRPr lang="en-US" sz="2400" dirty="0">
              <a:latin typeface="Arial Black" panose="020B0A04020102020204" pitchFamily="34" charset="0"/>
            </a:endParaRPr>
          </a:p>
        </p:txBody>
      </p:sp>
      <p:sp>
        <p:nvSpPr>
          <p:cNvPr id="15" name="Title 1">
            <a:extLst>
              <a:ext uri="{FF2B5EF4-FFF2-40B4-BE49-F238E27FC236}">
                <a16:creationId xmlns:a16="http://schemas.microsoft.com/office/drawing/2014/main" id="{A5807B17-6BA3-E4A7-40AA-D428CF82C231}"/>
              </a:ext>
            </a:extLst>
          </p:cNvPr>
          <p:cNvSpPr txBox="1">
            <a:spLocks/>
          </p:cNvSpPr>
          <p:nvPr/>
        </p:nvSpPr>
        <p:spPr>
          <a:xfrm>
            <a:off x="-121796" y="766091"/>
            <a:ext cx="11953796" cy="807525"/>
          </a:xfrm>
          <a:prstGeom prst="rect">
            <a:avLst/>
          </a:prstGeom>
        </p:spPr>
        <p:txBody>
          <a:bodyPr vert="horz" lIns="274320" tIns="0" rIns="18288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404813" indent="-404813" algn="just"/>
            <a:r>
              <a:rPr lang="en-US" sz="1800" b="1" dirty="0">
                <a:solidFill>
                  <a:schemeClr val="tx1"/>
                </a:solidFill>
              </a:rPr>
              <a:t>     </a:t>
            </a:r>
            <a:r>
              <a:rPr lang="en-GB" sz="1600" dirty="0">
                <a:solidFill>
                  <a:schemeClr val="tx1"/>
                </a:solidFill>
              </a:rPr>
              <a:t>Significant challenges in TB detection, including the absence of standardized specimen collection and transportation systems, low case notifications, missed cases, shortages of GeneXpert machines, and limited resources for follow-up and verification</a:t>
            </a:r>
            <a:endParaRPr lang="en-US" sz="1600" dirty="0"/>
          </a:p>
        </p:txBody>
      </p:sp>
      <p:sp>
        <p:nvSpPr>
          <p:cNvPr id="26" name="TextBox 25">
            <a:extLst>
              <a:ext uri="{FF2B5EF4-FFF2-40B4-BE49-F238E27FC236}">
                <a16:creationId xmlns:a16="http://schemas.microsoft.com/office/drawing/2014/main" id="{0AF7F75F-32D6-5024-A062-C71128FA0EAB}"/>
              </a:ext>
            </a:extLst>
          </p:cNvPr>
          <p:cNvSpPr txBox="1"/>
          <p:nvPr/>
        </p:nvSpPr>
        <p:spPr>
          <a:xfrm>
            <a:off x="1" y="1566665"/>
            <a:ext cx="6262576" cy="5355312"/>
          </a:xfrm>
          <a:prstGeom prst="rect">
            <a:avLst/>
          </a:prstGeom>
          <a:solidFill>
            <a:schemeClr val="bg1"/>
          </a:solidFill>
        </p:spPr>
        <p:txBody>
          <a:bodyPr wrap="square" lIns="274320" tIns="0" rIns="182880" bIns="0" anchor="t">
            <a:spAutoFit/>
          </a:bodyPr>
          <a:lstStyle/>
          <a:p>
            <a:pPr marL="285750" indent="-285750" algn="just">
              <a:spcAft>
                <a:spcPts val="2400"/>
              </a:spcAft>
              <a:buFont typeface="Wingdings" panose="05000000000000000000" pitchFamily="2" charset="2"/>
              <a:buChar char="§"/>
            </a:pPr>
            <a:r>
              <a:rPr lang="en-GB" sz="1600" b="1" dirty="0">
                <a:solidFill>
                  <a:schemeClr val="tx1"/>
                </a:solidFill>
              </a:rPr>
              <a:t>Inadequate Capacity and Monitoring</a:t>
            </a:r>
            <a:r>
              <a:rPr lang="en-GB" sz="1600" dirty="0">
                <a:solidFill>
                  <a:schemeClr val="tx1"/>
                </a:solidFill>
              </a:rPr>
              <a:t>: Health facility staff lack the necessary capacity for systematic TB screening among household contacts of all ages, and there's a need to enhance programmatic and funding monitoring.</a:t>
            </a:r>
          </a:p>
          <a:p>
            <a:pPr marL="285750" indent="-285750" algn="just">
              <a:spcAft>
                <a:spcPts val="2400"/>
              </a:spcAft>
              <a:buFont typeface="Wingdings" panose="05000000000000000000" pitchFamily="2" charset="2"/>
              <a:buChar char="§"/>
            </a:pPr>
            <a:r>
              <a:rPr lang="en-GB" sz="1600" b="1" dirty="0">
                <a:solidFill>
                  <a:schemeClr val="tx1"/>
                </a:solidFill>
              </a:rPr>
              <a:t>Integrating TRP-recommended indicators and prioritizing systematic TB screening</a:t>
            </a:r>
            <a:r>
              <a:rPr lang="en-GB" sz="1600" dirty="0">
                <a:solidFill>
                  <a:schemeClr val="tx1"/>
                </a:solidFill>
              </a:rPr>
              <a:t> among household members were lacking in HANSA I.</a:t>
            </a:r>
          </a:p>
          <a:p>
            <a:pPr marL="285750" indent="-285750" algn="just">
              <a:spcAft>
                <a:spcPts val="2400"/>
              </a:spcAft>
              <a:buFont typeface="Wingdings" panose="05000000000000000000" pitchFamily="2" charset="2"/>
              <a:buChar char="§"/>
            </a:pPr>
            <a:r>
              <a:rPr lang="en-GB" sz="1600" b="1" dirty="0">
                <a:solidFill>
                  <a:schemeClr val="tx1"/>
                </a:solidFill>
              </a:rPr>
              <a:t>Challenges in CSO Involvement: </a:t>
            </a:r>
            <a:r>
              <a:rPr lang="en-GB" sz="1600" dirty="0">
                <a:solidFill>
                  <a:schemeClr val="tx1"/>
                </a:solidFill>
              </a:rPr>
              <a:t>New WHO guidelines restrict Civil Society Organizations (CSOs) from sputum collection in TB eradication efforts. Challenges arise in aligning different donor services offered to the same target population. Balancing aspirations for Active Case Finding (ACF) with collaborative support needs to be addressed.</a:t>
            </a:r>
          </a:p>
          <a:p>
            <a:pPr marL="285750" indent="-285750" algn="just">
              <a:spcAft>
                <a:spcPts val="2400"/>
              </a:spcAft>
              <a:buFont typeface="Wingdings" panose="05000000000000000000" pitchFamily="2" charset="2"/>
              <a:buChar char="§"/>
            </a:pPr>
            <a:r>
              <a:rPr lang="en-GB" sz="1600" b="1" dirty="0"/>
              <a:t>High percentages of deaths within one month of tuberculosis treatment in the years 2019 to 2022 </a:t>
            </a:r>
            <a:r>
              <a:rPr lang="en-GB" sz="1600" dirty="0"/>
              <a:t>(61, 65, 68 and 73%, respectively) highlight significant delays in diagnosis and initiation of treatment, indicating that patients are often diagnosed and treated at advanced disease stages. </a:t>
            </a:r>
          </a:p>
        </p:txBody>
      </p:sp>
      <p:cxnSp>
        <p:nvCxnSpPr>
          <p:cNvPr id="29" name="Straight Connector 28">
            <a:extLst>
              <a:ext uri="{FF2B5EF4-FFF2-40B4-BE49-F238E27FC236}">
                <a16:creationId xmlns:a16="http://schemas.microsoft.com/office/drawing/2014/main" id="{1846D814-3939-3F53-92E1-E612BBCD9AFD}"/>
              </a:ext>
            </a:extLst>
          </p:cNvPr>
          <p:cNvCxnSpPr>
            <a:cxnSpLocks/>
          </p:cNvCxnSpPr>
          <p:nvPr/>
        </p:nvCxnSpPr>
        <p:spPr>
          <a:xfrm>
            <a:off x="52388" y="572861"/>
            <a:ext cx="1213961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73F9382-D049-883A-CE85-30C548F1F1D4}"/>
              </a:ext>
            </a:extLst>
          </p:cNvPr>
          <p:cNvSpPr txBox="1"/>
          <p:nvPr/>
        </p:nvSpPr>
        <p:spPr>
          <a:xfrm>
            <a:off x="6262577" y="1557502"/>
            <a:ext cx="5789950" cy="4739759"/>
          </a:xfrm>
          <a:prstGeom prst="rect">
            <a:avLst/>
          </a:prstGeom>
          <a:solidFill>
            <a:schemeClr val="bg1"/>
          </a:solidFill>
        </p:spPr>
        <p:txBody>
          <a:bodyPr wrap="square" lIns="274320" tIns="0" rIns="182880" bIns="0" anchor="t">
            <a:spAutoFit/>
          </a:bodyPr>
          <a:lstStyle/>
          <a:p>
            <a:pPr marL="285750" indent="-285750" algn="just">
              <a:spcAft>
                <a:spcPts val="2400"/>
              </a:spcAft>
              <a:buFont typeface="Wingdings" panose="05000000000000000000" pitchFamily="2" charset="2"/>
              <a:buChar char="§"/>
            </a:pPr>
            <a:r>
              <a:rPr lang="en-US" sz="1600" b="1" dirty="0">
                <a:cs typeface="Arial"/>
              </a:rPr>
              <a:t>Low performance in terms of active case finding and contact tracing </a:t>
            </a:r>
          </a:p>
          <a:p>
            <a:pPr marL="285750" indent="-285750" algn="just">
              <a:spcAft>
                <a:spcPts val="2400"/>
              </a:spcAft>
              <a:buFont typeface="Wingdings" panose="05000000000000000000" pitchFamily="2" charset="2"/>
              <a:buChar char="§"/>
            </a:pPr>
            <a:r>
              <a:rPr lang="en-US" sz="1600" b="1" dirty="0"/>
              <a:t>Decline in the number of identified RR-TB cases </a:t>
            </a:r>
            <a:r>
              <a:rPr lang="en-US" sz="1600" dirty="0"/>
              <a:t>from 52 cases identified in 2018 to 44 cases in 2021 (using the estimated incidence</a:t>
            </a:r>
            <a:r>
              <a:rPr lang="en-US" sz="1600" dirty="0">
                <a:effectLst/>
              </a:rPr>
              <a:t>)</a:t>
            </a:r>
            <a:endParaRPr lang="en-US" sz="1600" dirty="0"/>
          </a:p>
          <a:p>
            <a:pPr marL="285750" indent="-285750" algn="just">
              <a:buFont typeface="Wingdings" panose="05000000000000000000" pitchFamily="2" charset="2"/>
              <a:buChar char="§"/>
            </a:pPr>
            <a:r>
              <a:rPr lang="en-GB" sz="1600" b="1" dirty="0">
                <a:solidFill>
                  <a:schemeClr val="tx1"/>
                </a:solidFill>
              </a:rPr>
              <a:t>Barriers to optimum TB screening</a:t>
            </a:r>
            <a:r>
              <a:rPr lang="en-GB" sz="1600" dirty="0">
                <a:solidFill>
                  <a:schemeClr val="tx1"/>
                </a:solidFill>
              </a:rPr>
              <a:t>: </a:t>
            </a:r>
          </a:p>
          <a:p>
            <a:pPr marL="557784" lvl="1" indent="-285750" algn="just">
              <a:buFont typeface="Arial" panose="020B0604020202020204" pitchFamily="34" charset="0"/>
              <a:buChar char="•"/>
            </a:pPr>
            <a:r>
              <a:rPr lang="en-GB" sz="1600" dirty="0">
                <a:solidFill>
                  <a:schemeClr val="tx1"/>
                </a:solidFill>
              </a:rPr>
              <a:t>Several barriers hinder optimum TB screening at the country level. </a:t>
            </a:r>
          </a:p>
          <a:p>
            <a:pPr marL="557784" lvl="1" indent="-285750" algn="just">
              <a:buFont typeface="Arial" panose="020B0604020202020204" pitchFamily="34" charset="0"/>
              <a:buChar char="•"/>
            </a:pPr>
            <a:r>
              <a:rPr lang="en-GB" sz="1600" dirty="0">
                <a:solidFill>
                  <a:schemeClr val="tx1"/>
                </a:solidFill>
              </a:rPr>
              <a:t>Inadequate Chest X-ray coverage, l</a:t>
            </a:r>
          </a:p>
          <a:p>
            <a:pPr marL="557784" lvl="1" indent="-285750" algn="just">
              <a:buFont typeface="Arial" panose="020B0604020202020204" pitchFamily="34" charset="0"/>
              <a:buChar char="•"/>
            </a:pPr>
            <a:r>
              <a:rPr lang="en-GB" sz="1600" dirty="0">
                <a:solidFill>
                  <a:schemeClr val="tx1"/>
                </a:solidFill>
              </a:rPr>
              <a:t>Limited accessibility to GeneXpert screening tools at district levels (GeneXpert coverage around 66%)</a:t>
            </a:r>
          </a:p>
          <a:p>
            <a:pPr marL="557784" lvl="1" indent="-285750" algn="just">
              <a:buFont typeface="Arial" panose="020B0604020202020204" pitchFamily="34" charset="0"/>
              <a:buChar char="•"/>
            </a:pPr>
            <a:r>
              <a:rPr lang="en-GB" sz="1600" dirty="0">
                <a:solidFill>
                  <a:schemeClr val="tx1"/>
                </a:solidFill>
              </a:rPr>
              <a:t>Remote regions face difficulties in accessing TB services, exacerbating the problem. </a:t>
            </a:r>
          </a:p>
          <a:p>
            <a:pPr marL="557784" lvl="1" indent="-285750" algn="just">
              <a:buFont typeface="Arial" panose="020B0604020202020204" pitchFamily="34" charset="0"/>
              <a:buChar char="•"/>
            </a:pPr>
            <a:r>
              <a:rPr lang="en-GB" sz="1600" dirty="0">
                <a:solidFill>
                  <a:schemeClr val="tx1"/>
                </a:solidFill>
              </a:rPr>
              <a:t>COVID-19 lockdowns led to decreased TB notifications, data entry delays, and funding flow issues, impeding progress</a:t>
            </a:r>
          </a:p>
          <a:p>
            <a:pPr marL="742950" lvl="1" indent="-285750">
              <a:spcAft>
                <a:spcPts val="1800"/>
              </a:spcAft>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p:txBody>
      </p:sp>
    </p:spTree>
    <p:custDataLst>
      <p:custData r:id="rId1"/>
      <p:custData r:id="rId2"/>
    </p:custDataLst>
    <p:extLst>
      <p:ext uri="{BB962C8B-B14F-4D97-AF65-F5344CB8AC3E}">
        <p14:creationId xmlns:p14="http://schemas.microsoft.com/office/powerpoint/2010/main" val="180455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13</a:t>
            </a:fld>
            <a:endParaRPr lang="en-US"/>
          </a:p>
        </p:txBody>
      </p:sp>
      <p:sp>
        <p:nvSpPr>
          <p:cNvPr id="14" name="Title 2">
            <a:extLst>
              <a:ext uri="{FF2B5EF4-FFF2-40B4-BE49-F238E27FC236}">
                <a16:creationId xmlns:a16="http://schemas.microsoft.com/office/drawing/2014/main" id="{423B693F-BBB5-C527-8130-FAB83FA410D1}"/>
              </a:ext>
            </a:extLst>
          </p:cNvPr>
          <p:cNvSpPr>
            <a:spLocks noGrp="1"/>
          </p:cNvSpPr>
          <p:nvPr>
            <p:ph type="title"/>
          </p:nvPr>
        </p:nvSpPr>
        <p:spPr>
          <a:xfrm>
            <a:off x="165446" y="104861"/>
            <a:ext cx="11887081" cy="468000"/>
          </a:xfrm>
        </p:spPr>
        <p:txBody>
          <a:bodyPr/>
          <a:lstStyle/>
          <a:p>
            <a:r>
              <a:rPr lang="en-US" sz="2400" dirty="0">
                <a:latin typeface="Arial Black" panose="020B0A04020102020204" pitchFamily="34" charset="0"/>
                <a:cs typeface="Arial" panose="020B0604020202020204" pitchFamily="34" charset="0"/>
              </a:rPr>
              <a:t>5. Challenges in</a:t>
            </a:r>
            <a:r>
              <a:rPr lang="en-GB" sz="2400" dirty="0">
                <a:latin typeface="Arial Black" panose="020B0A04020102020204" pitchFamily="34" charset="0"/>
                <a:cs typeface="Arial" panose="020B0604020202020204" pitchFamily="34" charset="0"/>
              </a:rPr>
              <a:t> TB case detection </a:t>
            </a:r>
            <a:endParaRPr lang="en-US" sz="2400" dirty="0">
              <a:latin typeface="Arial Black" panose="020B0A04020102020204" pitchFamily="34" charset="0"/>
            </a:endParaRPr>
          </a:p>
        </p:txBody>
      </p:sp>
      <p:sp>
        <p:nvSpPr>
          <p:cNvPr id="15" name="Title 1">
            <a:extLst>
              <a:ext uri="{FF2B5EF4-FFF2-40B4-BE49-F238E27FC236}">
                <a16:creationId xmlns:a16="http://schemas.microsoft.com/office/drawing/2014/main" id="{A5807B17-6BA3-E4A7-40AA-D428CF82C231}"/>
              </a:ext>
            </a:extLst>
          </p:cNvPr>
          <p:cNvSpPr txBox="1">
            <a:spLocks/>
          </p:cNvSpPr>
          <p:nvPr/>
        </p:nvSpPr>
        <p:spPr>
          <a:xfrm>
            <a:off x="-121796" y="766091"/>
            <a:ext cx="11953796" cy="807525"/>
          </a:xfrm>
          <a:prstGeom prst="rect">
            <a:avLst/>
          </a:prstGeom>
        </p:spPr>
        <p:txBody>
          <a:bodyPr vert="horz" lIns="274320" tIns="0" rIns="18288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404813" indent="-404813" algn="just"/>
            <a:r>
              <a:rPr lang="en-US" sz="1800" b="1" dirty="0">
                <a:solidFill>
                  <a:schemeClr val="tx1"/>
                </a:solidFill>
              </a:rPr>
              <a:t>     </a:t>
            </a:r>
            <a:r>
              <a:rPr lang="en-GB" sz="1600" dirty="0">
                <a:solidFill>
                  <a:schemeClr val="tx1"/>
                </a:solidFill>
              </a:rPr>
              <a:t>Significant challenges in TB detection, including the absence of standardized specimen collection and transportation systems, low case notifications, missed cases, shortages of GeneXpert machines, and limited resources for follow-up and verification</a:t>
            </a:r>
            <a:endParaRPr lang="en-US" sz="1600" dirty="0"/>
          </a:p>
        </p:txBody>
      </p:sp>
      <p:cxnSp>
        <p:nvCxnSpPr>
          <p:cNvPr id="29" name="Straight Connector 28">
            <a:extLst>
              <a:ext uri="{FF2B5EF4-FFF2-40B4-BE49-F238E27FC236}">
                <a16:creationId xmlns:a16="http://schemas.microsoft.com/office/drawing/2014/main" id="{1846D814-3939-3F53-92E1-E612BBCD9AFD}"/>
              </a:ext>
            </a:extLst>
          </p:cNvPr>
          <p:cNvCxnSpPr>
            <a:cxnSpLocks/>
          </p:cNvCxnSpPr>
          <p:nvPr/>
        </p:nvCxnSpPr>
        <p:spPr>
          <a:xfrm>
            <a:off x="52388" y="572861"/>
            <a:ext cx="1213961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73F9382-D049-883A-CE85-30C548F1F1D4}"/>
              </a:ext>
            </a:extLst>
          </p:cNvPr>
          <p:cNvSpPr txBox="1"/>
          <p:nvPr/>
        </p:nvSpPr>
        <p:spPr>
          <a:xfrm>
            <a:off x="332244" y="1599199"/>
            <a:ext cx="5789950" cy="4985980"/>
          </a:xfrm>
          <a:prstGeom prst="rect">
            <a:avLst/>
          </a:prstGeom>
          <a:solidFill>
            <a:schemeClr val="bg1"/>
          </a:solidFill>
        </p:spPr>
        <p:txBody>
          <a:bodyPr wrap="square" lIns="274320" tIns="0" rIns="182880" bIns="0" anchor="t">
            <a:spAutoFit/>
          </a:bodyPr>
          <a:lstStyle/>
          <a:p>
            <a:pPr marL="285750" indent="-285750" algn="just">
              <a:spcAft>
                <a:spcPts val="1200"/>
              </a:spcAft>
              <a:buFont typeface="Wingdings" panose="05000000000000000000" pitchFamily="2" charset="2"/>
              <a:buChar char="§"/>
            </a:pPr>
            <a:r>
              <a:rPr lang="en-GB" sz="1600" b="1" dirty="0">
                <a:solidFill>
                  <a:schemeClr val="tx1"/>
                </a:solidFill>
              </a:rPr>
              <a:t>Low TB suspected </a:t>
            </a:r>
            <a:r>
              <a:rPr lang="en-GB" sz="1600" b="1" dirty="0"/>
              <a:t>c</a:t>
            </a:r>
            <a:r>
              <a:rPr lang="en-GB" sz="1600" b="1" dirty="0">
                <a:solidFill>
                  <a:schemeClr val="tx1"/>
                </a:solidFill>
              </a:rPr>
              <a:t>ase identification</a:t>
            </a:r>
            <a:r>
              <a:rPr lang="en-GB" sz="1600" dirty="0">
                <a:solidFill>
                  <a:schemeClr val="tx1"/>
                </a:solidFill>
              </a:rPr>
              <a:t>: TB suspected case identification is low due to insufficient screening rates (48% compared to the expected 1% of the population). </a:t>
            </a:r>
          </a:p>
          <a:p>
            <a:pPr marL="742950" lvl="1" indent="-285750" algn="just">
              <a:buFont typeface="Arial" panose="020B0604020202020204" pitchFamily="34" charset="0"/>
              <a:buChar char="•"/>
            </a:pPr>
            <a:r>
              <a:rPr lang="en-GB" sz="1600" dirty="0">
                <a:solidFill>
                  <a:schemeClr val="tx1"/>
                </a:solidFill>
              </a:rPr>
              <a:t>There are </a:t>
            </a:r>
            <a:r>
              <a:rPr lang="en-GB" sz="1600" dirty="0"/>
              <a:t>challenges in sending sputum samples from health centres and district hospitals to diagnostic testing at provincial hospitals with GeneXpert (insufficient funding for transportation costs, leading to reduced staff motivation)</a:t>
            </a:r>
          </a:p>
          <a:p>
            <a:pPr marL="285750" indent="-285750" algn="just">
              <a:buFont typeface="Wingdings" panose="05000000000000000000" pitchFamily="2" charset="2"/>
              <a:buChar char="§"/>
            </a:pPr>
            <a:endParaRPr lang="en-GB" sz="1600" dirty="0"/>
          </a:p>
          <a:p>
            <a:pPr marL="285750" indent="-285750" algn="just">
              <a:spcAft>
                <a:spcPts val="1200"/>
              </a:spcAft>
              <a:buFont typeface="Wingdings" panose="05000000000000000000" pitchFamily="2" charset="2"/>
              <a:buChar char="§"/>
            </a:pPr>
            <a:r>
              <a:rPr lang="en-GB" sz="1600" b="1" dirty="0"/>
              <a:t>Inadequate treatment outcomes and high numbers of deaths and losses to follow-up among diagnosed MDR-TB patients </a:t>
            </a:r>
          </a:p>
          <a:p>
            <a:pPr marL="557784" lvl="1" indent="-285750" algn="just">
              <a:buFont typeface="Arial" panose="020B0604020202020204" pitchFamily="34" charset="0"/>
              <a:buChar char="•"/>
            </a:pPr>
            <a:r>
              <a:rPr lang="en-US" sz="1600" b="1" dirty="0"/>
              <a:t>37% treatment coverage in multi-drug-resistant </a:t>
            </a:r>
            <a:r>
              <a:rPr lang="en-US" sz="1600" dirty="0"/>
              <a:t>tuberculosis (MDR-TB) and RR-TB</a:t>
            </a:r>
            <a:r>
              <a:rPr lang="en-GB" sz="1600" dirty="0"/>
              <a:t>), mostly before starting treatment, partly due to diagnosis and treatment delay, malnutrition and comorbidities and refusal to be treated with long hospitalization duration far from home</a:t>
            </a:r>
            <a:r>
              <a:rPr lang="en-US" sz="1600" dirty="0"/>
              <a:t> </a:t>
            </a:r>
          </a:p>
        </p:txBody>
      </p:sp>
      <p:sp>
        <p:nvSpPr>
          <p:cNvPr id="5" name="TextBox 4">
            <a:extLst>
              <a:ext uri="{FF2B5EF4-FFF2-40B4-BE49-F238E27FC236}">
                <a16:creationId xmlns:a16="http://schemas.microsoft.com/office/drawing/2014/main" id="{6C3FF9B3-94DD-71C1-AFEF-72CB1F469734}"/>
              </a:ext>
            </a:extLst>
          </p:cNvPr>
          <p:cNvSpPr txBox="1"/>
          <p:nvPr/>
        </p:nvSpPr>
        <p:spPr>
          <a:xfrm>
            <a:off x="6006790" y="1573616"/>
            <a:ext cx="5956527" cy="2062103"/>
          </a:xfrm>
          <a:prstGeom prst="rect">
            <a:avLst/>
          </a:prstGeom>
          <a:noFill/>
        </p:spPr>
        <p:txBody>
          <a:bodyPr wrap="square">
            <a:spAutoFit/>
          </a:bodyPr>
          <a:lstStyle/>
          <a:p>
            <a:pPr marL="285750" indent="-285750" algn="just">
              <a:buFont typeface="Wingdings" panose="05000000000000000000" pitchFamily="2" charset="2"/>
              <a:buChar char="§"/>
            </a:pPr>
            <a:r>
              <a:rPr lang="en-US" sz="1600" b="1" dirty="0"/>
              <a:t>Absence of a follow-up system </a:t>
            </a:r>
            <a:r>
              <a:rPr lang="en-US" sz="1600" dirty="0"/>
              <a:t>to ensure that the patients who were referred reached the district or provincial hospital and completed the procedure</a:t>
            </a:r>
          </a:p>
          <a:p>
            <a:pPr marL="285750" indent="-285750" algn="just">
              <a:buFont typeface="Wingdings" panose="05000000000000000000" pitchFamily="2" charset="2"/>
              <a:buChar char="§"/>
            </a:pPr>
            <a:endParaRPr lang="en-US" sz="1600" dirty="0"/>
          </a:p>
          <a:p>
            <a:pPr marL="285750" indent="-285750" algn="just">
              <a:buFont typeface="Wingdings" panose="05000000000000000000" pitchFamily="2" charset="2"/>
              <a:buChar char="§"/>
            </a:pPr>
            <a:r>
              <a:rPr lang="en-US" sz="1600" b="1" dirty="0"/>
              <a:t>High percentages of deaths </a:t>
            </a:r>
            <a:r>
              <a:rPr lang="en-US" sz="1600" dirty="0"/>
              <a:t>within one month of tuberculosis treatment in the following years (2019- 61%, 2020- 65%,2021- 68% and 2022 - 73%, respectively) "</a:t>
            </a:r>
            <a:endParaRPr lang="en-GB" sz="1600" dirty="0"/>
          </a:p>
          <a:p>
            <a:pPr marL="285750" indent="-285750" algn="just">
              <a:buFont typeface="Wingdings" panose="05000000000000000000" pitchFamily="2" charset="2"/>
              <a:buChar char="§"/>
            </a:pPr>
            <a:endParaRPr lang="en-GB" sz="1600" dirty="0"/>
          </a:p>
        </p:txBody>
      </p:sp>
    </p:spTree>
    <p:custDataLst>
      <p:custData r:id="rId1"/>
      <p:custData r:id="rId2"/>
    </p:custDataLst>
    <p:extLst>
      <p:ext uri="{BB962C8B-B14F-4D97-AF65-F5344CB8AC3E}">
        <p14:creationId xmlns:p14="http://schemas.microsoft.com/office/powerpoint/2010/main" val="420965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6"/>
          </p:nvPr>
        </p:nvSpPr>
        <p:spPr>
          <a:xfrm>
            <a:off x="6433424" y="818300"/>
            <a:ext cx="5367831" cy="457200"/>
          </a:xfrm>
        </p:spPr>
        <p:txBody>
          <a:bodyPr>
            <a:noAutofit/>
          </a:bodyPr>
          <a:lstStyle/>
          <a:p>
            <a:r>
              <a:rPr lang="en-US" sz="2400" b="1">
                <a:solidFill>
                  <a:schemeClr val="tx1"/>
                </a:solidFill>
              </a:rPr>
              <a:t>AUDIT OBJECTIVE #2</a:t>
            </a:r>
            <a:endParaRPr lang="fr-FR" sz="2400" b="1">
              <a:solidFill>
                <a:schemeClr val="tx1"/>
              </a:solidFill>
            </a:endParaRPr>
          </a:p>
        </p:txBody>
      </p:sp>
      <p:sp>
        <p:nvSpPr>
          <p:cNvPr id="4" name="TextBox 3"/>
          <p:cNvSpPr txBox="1"/>
          <p:nvPr/>
        </p:nvSpPr>
        <p:spPr>
          <a:xfrm>
            <a:off x="6433424" y="1284103"/>
            <a:ext cx="5566869" cy="923330"/>
          </a:xfrm>
          <a:prstGeom prst="rect">
            <a:avLst/>
          </a:prstGeom>
          <a:noFill/>
        </p:spPr>
        <p:txBody>
          <a:bodyPr wrap="square" lIns="0" rtlCol="0">
            <a:spAutoFit/>
          </a:bodyPr>
          <a:lstStyle/>
          <a:p>
            <a:pPr algn="just"/>
            <a:r>
              <a:rPr lang="en-US" sz="1800" b="0" i="0" u="none" strike="noStrike" baseline="0">
                <a:solidFill>
                  <a:srgbClr val="000000"/>
                </a:solidFill>
                <a:latin typeface="Arial" panose="020B0604020202020204" pitchFamily="34" charset="0"/>
              </a:rPr>
              <a:t>Grant interventions and approach to implement sustainable people-centered systems for health to deliver impact.</a:t>
            </a:r>
            <a:endParaRPr lang="en-US">
              <a:solidFill>
                <a:prstClr val="black"/>
              </a:solidFill>
              <a:latin typeface="Arial"/>
            </a:endParaRPr>
          </a:p>
        </p:txBody>
      </p:sp>
      <p:cxnSp>
        <p:nvCxnSpPr>
          <p:cNvPr id="3" name="Straight Connector 2"/>
          <p:cNvCxnSpPr>
            <a:cxnSpLocks/>
          </p:cNvCxnSpPr>
          <p:nvPr/>
        </p:nvCxnSpPr>
        <p:spPr>
          <a:xfrm>
            <a:off x="418113" y="2590057"/>
            <a:ext cx="11554812" cy="0"/>
          </a:xfrm>
          <a:prstGeom prst="line">
            <a:avLst/>
          </a:prstGeom>
          <a:ln w="50800">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14B5CE9-2D07-E412-5046-7EE2902EC2C7}"/>
              </a:ext>
            </a:extLst>
          </p:cNvPr>
          <p:cNvGrpSpPr/>
          <p:nvPr/>
        </p:nvGrpSpPr>
        <p:grpSpPr>
          <a:xfrm>
            <a:off x="418113" y="818300"/>
            <a:ext cx="3668516" cy="1665548"/>
            <a:chOff x="748879" y="763725"/>
            <a:chExt cx="3668516" cy="1665548"/>
          </a:xfrm>
        </p:grpSpPr>
        <p:sp>
          <p:nvSpPr>
            <p:cNvPr id="6" name="Rectangle 85">
              <a:extLst>
                <a:ext uri="{FF2B5EF4-FFF2-40B4-BE49-F238E27FC236}">
                  <a16:creationId xmlns:a16="http://schemas.microsoft.com/office/drawing/2014/main" id="{A83F00C2-A69E-61BA-DF55-96FCF52AEC03}"/>
                </a:ext>
              </a:extLst>
            </p:cNvPr>
            <p:cNvSpPr>
              <a:spLocks noChangeAspect="1"/>
            </p:cNvSpPr>
            <p:nvPr/>
          </p:nvSpPr>
          <p:spPr>
            <a:xfrm>
              <a:off x="2751848" y="763725"/>
              <a:ext cx="1665547" cy="1665547"/>
            </a:xfrm>
            <a:custGeom>
              <a:avLst/>
              <a:gdLst/>
              <a:ahLst/>
              <a:cxnLst/>
              <a:rect l="l" t="t" r="r" b="b"/>
              <a:pathLst>
                <a:path w="720080" h="720080">
                  <a:moveTo>
                    <a:pt x="249590" y="392193"/>
                  </a:moveTo>
                  <a:lnTo>
                    <a:pt x="249590" y="447711"/>
                  </a:lnTo>
                  <a:lnTo>
                    <a:pt x="287444" y="447711"/>
                  </a:lnTo>
                  <a:lnTo>
                    <a:pt x="287444" y="392193"/>
                  </a:lnTo>
                  <a:close/>
                  <a:moveTo>
                    <a:pt x="325305" y="336662"/>
                  </a:moveTo>
                  <a:lnTo>
                    <a:pt x="325305" y="447711"/>
                  </a:lnTo>
                  <a:lnTo>
                    <a:pt x="363159" y="447711"/>
                  </a:lnTo>
                  <a:lnTo>
                    <a:pt x="363159" y="336662"/>
                  </a:lnTo>
                  <a:close/>
                  <a:moveTo>
                    <a:pt x="401021" y="281138"/>
                  </a:moveTo>
                  <a:lnTo>
                    <a:pt x="401021" y="447711"/>
                  </a:lnTo>
                  <a:lnTo>
                    <a:pt x="438874" y="447711"/>
                  </a:lnTo>
                  <a:lnTo>
                    <a:pt x="438874" y="281138"/>
                  </a:lnTo>
                  <a:close/>
                  <a:moveTo>
                    <a:pt x="434082" y="216025"/>
                  </a:moveTo>
                  <a:lnTo>
                    <a:pt x="359914" y="272611"/>
                  </a:lnTo>
                  <a:lnTo>
                    <a:pt x="307356" y="256258"/>
                  </a:lnTo>
                  <a:lnTo>
                    <a:pt x="306828" y="255421"/>
                  </a:lnTo>
                  <a:lnTo>
                    <a:pt x="228805" y="314948"/>
                  </a:lnTo>
                  <a:lnTo>
                    <a:pt x="234900" y="324613"/>
                  </a:lnTo>
                  <a:lnTo>
                    <a:pt x="308148" y="268729"/>
                  </a:lnTo>
                  <a:lnTo>
                    <a:pt x="361904" y="285454"/>
                  </a:lnTo>
                  <a:lnTo>
                    <a:pt x="362020" y="285005"/>
                  </a:lnTo>
                  <a:lnTo>
                    <a:pt x="362154" y="285217"/>
                  </a:lnTo>
                  <a:lnTo>
                    <a:pt x="440176" y="225691"/>
                  </a:lnTo>
                  <a:close/>
                  <a:moveTo>
                    <a:pt x="348541" y="183420"/>
                  </a:moveTo>
                  <a:cubicBezTo>
                    <a:pt x="439179" y="183420"/>
                    <a:pt x="512657" y="256898"/>
                    <a:pt x="512657" y="347537"/>
                  </a:cubicBezTo>
                  <a:cubicBezTo>
                    <a:pt x="512657" y="438178"/>
                    <a:pt x="439179" y="511654"/>
                    <a:pt x="348541" y="511654"/>
                  </a:cubicBezTo>
                  <a:cubicBezTo>
                    <a:pt x="257900" y="511654"/>
                    <a:pt x="184422" y="438178"/>
                    <a:pt x="184422" y="347537"/>
                  </a:cubicBezTo>
                  <a:cubicBezTo>
                    <a:pt x="184422" y="256898"/>
                    <a:pt x="257900" y="183420"/>
                    <a:pt x="348541" y="183420"/>
                  </a:cubicBezTo>
                  <a:close/>
                  <a:moveTo>
                    <a:pt x="348541" y="103185"/>
                  </a:moveTo>
                  <a:cubicBezTo>
                    <a:pt x="213588" y="103185"/>
                    <a:pt x="104187" y="212584"/>
                    <a:pt x="104187" y="347537"/>
                  </a:cubicBezTo>
                  <a:cubicBezTo>
                    <a:pt x="104187" y="482490"/>
                    <a:pt x="213588" y="591889"/>
                    <a:pt x="348541" y="591889"/>
                  </a:cubicBezTo>
                  <a:cubicBezTo>
                    <a:pt x="407663" y="591889"/>
                    <a:pt x="461882" y="570892"/>
                    <a:pt x="504139" y="535939"/>
                  </a:cubicBezTo>
                  <a:lnTo>
                    <a:pt x="553135" y="585493"/>
                  </a:lnTo>
                  <a:lnTo>
                    <a:pt x="548430" y="590159"/>
                  </a:lnTo>
                  <a:lnTo>
                    <a:pt x="548209" y="642628"/>
                  </a:lnTo>
                  <a:lnTo>
                    <a:pt x="613000" y="707968"/>
                  </a:lnTo>
                  <a:lnTo>
                    <a:pt x="707533" y="707968"/>
                  </a:lnTo>
                  <a:lnTo>
                    <a:pt x="707533" y="610394"/>
                  </a:lnTo>
                  <a:lnTo>
                    <a:pt x="644660" y="546988"/>
                  </a:lnTo>
                  <a:lnTo>
                    <a:pt x="592192" y="546765"/>
                  </a:lnTo>
                  <a:lnTo>
                    <a:pt x="585801" y="553102"/>
                  </a:lnTo>
                  <a:lnTo>
                    <a:pt x="536680" y="503421"/>
                  </a:lnTo>
                  <a:cubicBezTo>
                    <a:pt x="571794" y="461133"/>
                    <a:pt x="592892" y="406799"/>
                    <a:pt x="592892" y="347537"/>
                  </a:cubicBezTo>
                  <a:cubicBezTo>
                    <a:pt x="592892" y="212584"/>
                    <a:pt x="483490" y="103185"/>
                    <a:pt x="348541" y="103185"/>
                  </a:cubicBezTo>
                  <a:close/>
                  <a:moveTo>
                    <a:pt x="19730" y="0"/>
                  </a:moveTo>
                  <a:lnTo>
                    <a:pt x="700350" y="0"/>
                  </a:lnTo>
                  <a:cubicBezTo>
                    <a:pt x="711247" y="0"/>
                    <a:pt x="720080" y="8833"/>
                    <a:pt x="720080" y="19730"/>
                  </a:cubicBezTo>
                  <a:lnTo>
                    <a:pt x="720080" y="700350"/>
                  </a:lnTo>
                  <a:cubicBezTo>
                    <a:pt x="720080" y="711247"/>
                    <a:pt x="711247" y="720080"/>
                    <a:pt x="700350" y="720080"/>
                  </a:cubicBezTo>
                  <a:lnTo>
                    <a:pt x="19730" y="720080"/>
                  </a:lnTo>
                  <a:cubicBezTo>
                    <a:pt x="8833" y="720080"/>
                    <a:pt x="0" y="711247"/>
                    <a:pt x="0" y="700350"/>
                  </a:cubicBezTo>
                  <a:lnTo>
                    <a:pt x="0" y="19730"/>
                  </a:lnTo>
                  <a:cubicBezTo>
                    <a:pt x="0" y="8833"/>
                    <a:pt x="8833" y="0"/>
                    <a:pt x="19730" y="0"/>
                  </a:cubicBezTo>
                  <a:close/>
                </a:path>
              </a:pathLst>
            </a:custGeom>
            <a:solidFill>
              <a:srgbClr val="666666"/>
            </a:solidFill>
            <a:ln w="25400" cap="flat" cmpd="sng" algn="ctr">
              <a:noFill/>
              <a:prstDash val="solid"/>
            </a:ln>
            <a:effectLst/>
          </p:spPr>
          <p:txBody>
            <a:bodyPr rtlCol="0" anchor="ctr"/>
            <a:lstStyle/>
            <a:p>
              <a:pPr algn="ctr" fontAlgn="base">
                <a:spcBef>
                  <a:spcPct val="0"/>
                </a:spcBef>
                <a:spcAft>
                  <a:spcPct val="0"/>
                </a:spcAft>
                <a:defRPr/>
              </a:pPr>
              <a:endParaRPr lang="en-US" kern="0">
                <a:solidFill>
                  <a:prstClr val="white"/>
                </a:solidFill>
                <a:latin typeface="Arial"/>
                <a:ea typeface="SimHei"/>
              </a:endParaRPr>
            </a:p>
          </p:txBody>
        </p:sp>
        <p:sp>
          <p:nvSpPr>
            <p:cNvPr id="8" name="Rectangle 85">
              <a:extLst>
                <a:ext uri="{FF2B5EF4-FFF2-40B4-BE49-F238E27FC236}">
                  <a16:creationId xmlns:a16="http://schemas.microsoft.com/office/drawing/2014/main" id="{F9C4CEE8-31C7-978C-CFEE-51471EE6C965}"/>
                </a:ext>
              </a:extLst>
            </p:cNvPr>
            <p:cNvSpPr>
              <a:spLocks noChangeAspect="1"/>
            </p:cNvSpPr>
            <p:nvPr/>
          </p:nvSpPr>
          <p:spPr>
            <a:xfrm>
              <a:off x="748879" y="763726"/>
              <a:ext cx="1665547" cy="1665547"/>
            </a:xfrm>
            <a:custGeom>
              <a:avLst/>
              <a:gdLst/>
              <a:ahLst/>
              <a:cxnLst/>
              <a:rect l="l" t="t" r="r" b="b"/>
              <a:pathLst>
                <a:path w="720080" h="720080">
                  <a:moveTo>
                    <a:pt x="327386" y="329590"/>
                  </a:moveTo>
                  <a:lnTo>
                    <a:pt x="392694" y="329590"/>
                  </a:lnTo>
                  <a:lnTo>
                    <a:pt x="392694" y="386202"/>
                  </a:lnTo>
                  <a:lnTo>
                    <a:pt x="449306" y="386202"/>
                  </a:lnTo>
                  <a:lnTo>
                    <a:pt x="449306" y="451445"/>
                  </a:lnTo>
                  <a:lnTo>
                    <a:pt x="392694" y="451445"/>
                  </a:lnTo>
                  <a:lnTo>
                    <a:pt x="392694" y="508057"/>
                  </a:lnTo>
                  <a:lnTo>
                    <a:pt x="327386" y="508057"/>
                  </a:lnTo>
                  <a:lnTo>
                    <a:pt x="327386" y="451445"/>
                  </a:lnTo>
                  <a:lnTo>
                    <a:pt x="270774" y="451445"/>
                  </a:lnTo>
                  <a:lnTo>
                    <a:pt x="270774" y="386202"/>
                  </a:lnTo>
                  <a:lnTo>
                    <a:pt x="327386" y="386202"/>
                  </a:lnTo>
                  <a:close/>
                  <a:moveTo>
                    <a:pt x="296104" y="177128"/>
                  </a:moveTo>
                  <a:lnTo>
                    <a:pt x="424057" y="177128"/>
                  </a:lnTo>
                  <a:lnTo>
                    <a:pt x="424057" y="236939"/>
                  </a:lnTo>
                  <a:lnTo>
                    <a:pt x="296104" y="236939"/>
                  </a:lnTo>
                  <a:close/>
                  <a:moveTo>
                    <a:pt x="262913" y="143937"/>
                  </a:moveTo>
                  <a:lnTo>
                    <a:pt x="262913" y="238764"/>
                  </a:lnTo>
                  <a:lnTo>
                    <a:pt x="136088" y="238764"/>
                  </a:lnTo>
                  <a:cubicBezTo>
                    <a:pt x="120582" y="238764"/>
                    <a:pt x="108012" y="251334"/>
                    <a:pt x="108012" y="266840"/>
                  </a:cubicBezTo>
                  <a:lnTo>
                    <a:pt x="108012" y="570728"/>
                  </a:lnTo>
                  <a:cubicBezTo>
                    <a:pt x="108012" y="586234"/>
                    <a:pt x="120582" y="598804"/>
                    <a:pt x="136088" y="598804"/>
                  </a:cubicBezTo>
                  <a:lnTo>
                    <a:pt x="583992" y="598804"/>
                  </a:lnTo>
                  <a:cubicBezTo>
                    <a:pt x="599498" y="598804"/>
                    <a:pt x="612068" y="586234"/>
                    <a:pt x="612068" y="570728"/>
                  </a:cubicBezTo>
                  <a:lnTo>
                    <a:pt x="612068" y="266840"/>
                  </a:lnTo>
                  <a:cubicBezTo>
                    <a:pt x="612068" y="251334"/>
                    <a:pt x="599498" y="238764"/>
                    <a:pt x="583992" y="238764"/>
                  </a:cubicBezTo>
                  <a:lnTo>
                    <a:pt x="457248" y="238764"/>
                  </a:lnTo>
                  <a:lnTo>
                    <a:pt x="457248" y="143937"/>
                  </a:lnTo>
                  <a:close/>
                  <a:moveTo>
                    <a:pt x="19730" y="0"/>
                  </a:moveTo>
                  <a:lnTo>
                    <a:pt x="700350" y="0"/>
                  </a:lnTo>
                  <a:cubicBezTo>
                    <a:pt x="711247" y="0"/>
                    <a:pt x="720080" y="8833"/>
                    <a:pt x="720080" y="19730"/>
                  </a:cubicBezTo>
                  <a:lnTo>
                    <a:pt x="720080" y="700350"/>
                  </a:lnTo>
                  <a:cubicBezTo>
                    <a:pt x="720080" y="711247"/>
                    <a:pt x="711247" y="720080"/>
                    <a:pt x="700350" y="720080"/>
                  </a:cubicBezTo>
                  <a:lnTo>
                    <a:pt x="19730" y="720080"/>
                  </a:lnTo>
                  <a:cubicBezTo>
                    <a:pt x="8833" y="720080"/>
                    <a:pt x="0" y="711247"/>
                    <a:pt x="0" y="700350"/>
                  </a:cubicBezTo>
                  <a:lnTo>
                    <a:pt x="0" y="19730"/>
                  </a:lnTo>
                  <a:cubicBezTo>
                    <a:pt x="0" y="8833"/>
                    <a:pt x="8833" y="0"/>
                    <a:pt x="19730" y="0"/>
                  </a:cubicBezTo>
                  <a:close/>
                </a:path>
              </a:pathLst>
            </a:custGeom>
            <a:solidFill>
              <a:sysClr val="window" lastClr="FFFFFF">
                <a:lumMod val="85000"/>
              </a:sysClr>
            </a:solidFill>
            <a:ln w="25400" cap="flat" cmpd="sng" algn="ctr">
              <a:noFill/>
              <a:prstDash val="solid"/>
            </a:ln>
            <a:effectLst/>
          </p:spPr>
          <p:txBody>
            <a:bodyPr rtlCol="0" anchor="ctr"/>
            <a:lstStyle/>
            <a:p>
              <a:pPr algn="ctr" fontAlgn="base">
                <a:spcBef>
                  <a:spcPct val="0"/>
                </a:spcBef>
                <a:spcAft>
                  <a:spcPct val="0"/>
                </a:spcAft>
                <a:defRPr/>
              </a:pPr>
              <a:endParaRPr lang="en-US" kern="0">
                <a:solidFill>
                  <a:prstClr val="white"/>
                </a:solidFill>
                <a:latin typeface="Arial"/>
                <a:ea typeface="SimHei"/>
              </a:endParaRPr>
            </a:p>
          </p:txBody>
        </p:sp>
      </p:grpSp>
      <p:sp>
        <p:nvSpPr>
          <p:cNvPr id="18" name="Rectangle 17">
            <a:extLst>
              <a:ext uri="{FF2B5EF4-FFF2-40B4-BE49-F238E27FC236}">
                <a16:creationId xmlns:a16="http://schemas.microsoft.com/office/drawing/2014/main" id="{D792074B-D080-1E09-0ECB-E8FBCAF0F755}"/>
              </a:ext>
            </a:extLst>
          </p:cNvPr>
          <p:cNvSpPr/>
          <p:nvPr/>
        </p:nvSpPr>
        <p:spPr>
          <a:xfrm>
            <a:off x="443750" y="3171544"/>
            <a:ext cx="11654631" cy="109639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2DBD7F-85AE-13FF-1E9A-4F092393A39C}"/>
              </a:ext>
            </a:extLst>
          </p:cNvPr>
          <p:cNvSpPr/>
          <p:nvPr/>
        </p:nvSpPr>
        <p:spPr>
          <a:xfrm>
            <a:off x="443750" y="4460710"/>
            <a:ext cx="11654631" cy="18067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11C0AEB-EE03-88D2-605E-940A46DBCDB1}"/>
              </a:ext>
            </a:extLst>
          </p:cNvPr>
          <p:cNvSpPr txBox="1"/>
          <p:nvPr/>
        </p:nvSpPr>
        <p:spPr>
          <a:xfrm>
            <a:off x="780556" y="4605457"/>
            <a:ext cx="10829925" cy="1661993"/>
          </a:xfrm>
          <a:prstGeom prst="rect">
            <a:avLst/>
          </a:prstGeom>
          <a:noFill/>
        </p:spPr>
        <p:txBody>
          <a:bodyPr wrap="square" lIns="0" rtlCol="0">
            <a:spAutoFit/>
          </a:bodyPr>
          <a:lstStyle/>
          <a:p>
            <a:pPr marL="290513" indent="-290513">
              <a:spcAft>
                <a:spcPts val="1200"/>
              </a:spcAft>
              <a:buFont typeface="Arial" panose="020B0604020202020204" pitchFamily="34" charset="0"/>
              <a:buChar char="•"/>
            </a:pPr>
            <a:r>
              <a:rPr lang="en-US" dirty="0"/>
              <a:t>Challenges associated with sustainability and co-financing</a:t>
            </a:r>
          </a:p>
          <a:p>
            <a:pPr marL="290513" indent="-290513">
              <a:spcAft>
                <a:spcPts val="1200"/>
              </a:spcAft>
              <a:buFont typeface="Arial" panose="020B0604020202020204" pitchFamily="34" charset="0"/>
              <a:buChar char="•"/>
            </a:pPr>
            <a:r>
              <a:rPr lang="en-US" sz="1800" dirty="0"/>
              <a:t>Challenges in the universal health care implementation</a:t>
            </a:r>
          </a:p>
          <a:p>
            <a:pPr marL="290513" indent="-290513">
              <a:spcAft>
                <a:spcPts val="1200"/>
              </a:spcAft>
              <a:buFont typeface="Arial" panose="020B0604020202020204" pitchFamily="34" charset="0"/>
              <a:buChar char="•"/>
            </a:pPr>
            <a:r>
              <a:rPr lang="en-US" dirty="0"/>
              <a:t>Challenges on leveraging </a:t>
            </a:r>
            <a:r>
              <a:rPr lang="en-US" sz="1800" dirty="0"/>
              <a:t>partners funding</a:t>
            </a:r>
          </a:p>
          <a:p>
            <a:pPr marL="290513" indent="-290513">
              <a:spcAft>
                <a:spcPts val="1200"/>
              </a:spcAft>
              <a:buFont typeface="Arial" panose="020B0604020202020204" pitchFamily="34" charset="0"/>
              <a:buChar char="•"/>
            </a:pPr>
            <a:r>
              <a:rPr lang="en-US" dirty="0"/>
              <a:t>Challenges in institutional capacity</a:t>
            </a:r>
          </a:p>
        </p:txBody>
      </p:sp>
      <p:sp>
        <p:nvSpPr>
          <p:cNvPr id="7" name="TextBox 6">
            <a:extLst>
              <a:ext uri="{FF2B5EF4-FFF2-40B4-BE49-F238E27FC236}">
                <a16:creationId xmlns:a16="http://schemas.microsoft.com/office/drawing/2014/main" id="{BE6307E0-42CE-FFC3-CFC0-95000CD79971}"/>
              </a:ext>
            </a:extLst>
          </p:cNvPr>
          <p:cNvSpPr txBox="1"/>
          <p:nvPr/>
        </p:nvSpPr>
        <p:spPr>
          <a:xfrm>
            <a:off x="546539" y="3218887"/>
            <a:ext cx="11254715" cy="369332"/>
          </a:xfrm>
          <a:prstGeom prst="rect">
            <a:avLst/>
          </a:prstGeom>
          <a:noFill/>
        </p:spPr>
        <p:txBody>
          <a:bodyPr wrap="square">
            <a:spAutoFit/>
          </a:bodyPr>
          <a:lstStyle/>
          <a:p>
            <a:pPr marL="285750" indent="-285750" algn="just">
              <a:spcBef>
                <a:spcPts val="0"/>
              </a:spcBef>
              <a:buFont typeface="Wingdings" panose="05000000000000000000" pitchFamily="2" charset="2"/>
              <a:buChar char="§"/>
            </a:pPr>
            <a:r>
              <a:rPr lang="en-US" sz="1800" b="1" dirty="0"/>
              <a:t>Challenges in implementing people centered systems for health and maximizing human rights</a:t>
            </a:r>
          </a:p>
        </p:txBody>
      </p:sp>
      <p:sp>
        <p:nvSpPr>
          <p:cNvPr id="10" name="TextBox 9">
            <a:extLst>
              <a:ext uri="{FF2B5EF4-FFF2-40B4-BE49-F238E27FC236}">
                <a16:creationId xmlns:a16="http://schemas.microsoft.com/office/drawing/2014/main" id="{FF66B626-2D84-5C5B-C606-2616FD8B574F}"/>
              </a:ext>
            </a:extLst>
          </p:cNvPr>
          <p:cNvSpPr txBox="1"/>
          <p:nvPr/>
        </p:nvSpPr>
        <p:spPr>
          <a:xfrm>
            <a:off x="546539" y="3635562"/>
            <a:ext cx="11426386" cy="369332"/>
          </a:xfrm>
          <a:prstGeom prst="rect">
            <a:avLst/>
          </a:prstGeom>
          <a:noFill/>
        </p:spPr>
        <p:txBody>
          <a:bodyPr wrap="square">
            <a:spAutoFit/>
          </a:bodyPr>
          <a:lstStyle/>
          <a:p>
            <a:pPr marL="285750" indent="-285750" algn="just">
              <a:buFont typeface="Wingdings" panose="05000000000000000000" pitchFamily="2" charset="2"/>
              <a:buChar char="§"/>
            </a:pPr>
            <a:r>
              <a:rPr lang="en-US" sz="1800" b="1" dirty="0"/>
              <a:t>Challenges associated with sustainability and co-financing</a:t>
            </a:r>
          </a:p>
        </p:txBody>
      </p:sp>
    </p:spTree>
    <p:extLst>
      <p:ext uri="{BB962C8B-B14F-4D97-AF65-F5344CB8AC3E}">
        <p14:creationId xmlns:p14="http://schemas.microsoft.com/office/powerpoint/2010/main" val="374427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15</a:t>
            </a:fld>
            <a:endParaRPr lang="en-US"/>
          </a:p>
        </p:txBody>
      </p:sp>
      <p:sp>
        <p:nvSpPr>
          <p:cNvPr id="46" name="Title 2">
            <a:extLst>
              <a:ext uri="{FF2B5EF4-FFF2-40B4-BE49-F238E27FC236}">
                <a16:creationId xmlns:a16="http://schemas.microsoft.com/office/drawing/2014/main" id="{C4499616-5055-9018-E430-5A66D5EEF24A}"/>
              </a:ext>
            </a:extLst>
          </p:cNvPr>
          <p:cNvSpPr>
            <a:spLocks noGrp="1"/>
          </p:cNvSpPr>
          <p:nvPr>
            <p:ph type="title"/>
          </p:nvPr>
        </p:nvSpPr>
        <p:spPr>
          <a:xfrm>
            <a:off x="146639" y="112296"/>
            <a:ext cx="8496617" cy="468000"/>
          </a:xfrm>
        </p:spPr>
        <p:txBody>
          <a:bodyPr/>
          <a:lstStyle/>
          <a:p>
            <a:r>
              <a:rPr lang="en-US" sz="2800" dirty="0"/>
              <a:t>Good practices observed</a:t>
            </a:r>
          </a:p>
        </p:txBody>
      </p:sp>
      <p:cxnSp>
        <p:nvCxnSpPr>
          <p:cNvPr id="4" name="Straight Connector 3">
            <a:extLst>
              <a:ext uri="{FF2B5EF4-FFF2-40B4-BE49-F238E27FC236}">
                <a16:creationId xmlns:a16="http://schemas.microsoft.com/office/drawing/2014/main" id="{FF1796B7-6624-AA71-DF6B-77E72F4841F0}"/>
              </a:ext>
            </a:extLst>
          </p:cNvPr>
          <p:cNvCxnSpPr>
            <a:cxnSpLocks/>
          </p:cNvCxnSpPr>
          <p:nvPr/>
        </p:nvCxnSpPr>
        <p:spPr>
          <a:xfrm>
            <a:off x="0" y="580296"/>
            <a:ext cx="1219136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B61AEF7-E190-24FF-B9F9-0BB71EF5C7C9}"/>
              </a:ext>
            </a:extLst>
          </p:cNvPr>
          <p:cNvSpPr txBox="1"/>
          <p:nvPr/>
        </p:nvSpPr>
        <p:spPr>
          <a:xfrm>
            <a:off x="72061" y="889090"/>
            <a:ext cx="6216979" cy="5216813"/>
          </a:xfrm>
          <a:prstGeom prst="rect">
            <a:avLst/>
          </a:prstGeom>
          <a:noFill/>
        </p:spPr>
        <p:txBody>
          <a:bodyPr wrap="square">
            <a:spAutoFit/>
          </a:bodyPr>
          <a:lstStyle/>
          <a:p>
            <a:pPr marL="285750" indent="-285750" algn="just" defTabSz="457200">
              <a:spcAft>
                <a:spcPts val="3000"/>
              </a:spcAft>
              <a:buFont typeface="Wingdings" panose="05000000000000000000" pitchFamily="2" charset="2"/>
              <a:buChar char="§"/>
            </a:pPr>
            <a:r>
              <a:rPr lang="en-GB" sz="1600" dirty="0"/>
              <a:t>T</a:t>
            </a:r>
            <a:r>
              <a:rPr lang="en-GB" sz="1600" dirty="0">
                <a:solidFill>
                  <a:schemeClr val="tx1"/>
                </a:solidFill>
              </a:rPr>
              <a:t>he </a:t>
            </a:r>
            <a:r>
              <a:rPr lang="en-GB" sz="1600" b="1" dirty="0">
                <a:solidFill>
                  <a:schemeClr val="tx1"/>
                </a:solidFill>
              </a:rPr>
              <a:t>disbursement of funding and verification through the National Health Insurance Bureau </a:t>
            </a:r>
            <a:r>
              <a:rPr lang="en-GB" sz="1600" dirty="0">
                <a:solidFill>
                  <a:schemeClr val="tx1"/>
                </a:solidFill>
              </a:rPr>
              <a:t>(NHIB). This approach aims to explore ways to enhance the timely disbursement of funds and potentially pave the way for the absorption of these programs in the future. Implementing this approach effectively necessitates significant capacity building within the NHIB.</a:t>
            </a:r>
          </a:p>
          <a:p>
            <a:pPr marL="285750" indent="-285750" algn="just" defTabSz="457200">
              <a:spcAft>
                <a:spcPts val="3000"/>
              </a:spcAft>
              <a:buFont typeface="Wingdings" panose="05000000000000000000" pitchFamily="2" charset="2"/>
              <a:buChar char="§"/>
            </a:pPr>
            <a:r>
              <a:rPr lang="en-GB" sz="1600" dirty="0">
                <a:solidFill>
                  <a:schemeClr val="tx1"/>
                </a:solidFill>
              </a:rPr>
              <a:t>The </a:t>
            </a:r>
            <a:r>
              <a:rPr lang="en-GB" sz="1600" b="1" dirty="0">
                <a:solidFill>
                  <a:schemeClr val="tx1"/>
                </a:solidFill>
              </a:rPr>
              <a:t>HANSA 1 experience underscores the focus on system building in HANSA 2</a:t>
            </a:r>
            <a:r>
              <a:rPr lang="en-GB" sz="1600" dirty="0">
                <a:solidFill>
                  <a:schemeClr val="tx1"/>
                </a:solidFill>
              </a:rPr>
              <a:t>, employing a combination of input-based and output-based financing. This strategic shift aims to address the systemic limitations, ensuring a more effective and sustainable integration of disease-specific programs within the broader healthcare framework.</a:t>
            </a:r>
          </a:p>
          <a:p>
            <a:pPr marL="285750" indent="-285750" algn="just" defTabSz="457200">
              <a:spcAft>
                <a:spcPts val="3000"/>
              </a:spcAft>
              <a:buFont typeface="Wingdings" panose="05000000000000000000" pitchFamily="2" charset="2"/>
              <a:buChar char="§"/>
            </a:pPr>
            <a:r>
              <a:rPr lang="en-US" sz="1600" b="1" kern="1200" dirty="0">
                <a:effectLst/>
                <a:latin typeface="Arial"/>
                <a:ea typeface="+mn-ea"/>
                <a:cs typeface="Arial"/>
              </a:rPr>
              <a:t>HANSA financing</a:t>
            </a:r>
            <a:r>
              <a:rPr lang="en-US" sz="1600" kern="1200" dirty="0">
                <a:effectLst/>
                <a:latin typeface="Arial"/>
                <a:ea typeface="+mn-ea"/>
                <a:cs typeface="Arial"/>
              </a:rPr>
              <a:t> is based on the percentage of achievement of targets</a:t>
            </a:r>
          </a:p>
          <a:p>
            <a:pPr marL="285750" indent="-285750" algn="just" defTabSz="457200">
              <a:buFont typeface="Wingdings" panose="05000000000000000000" pitchFamily="2" charset="2"/>
              <a:buChar char="§"/>
            </a:pPr>
            <a:endParaRPr lang="en-GB" sz="1600" dirty="0">
              <a:solidFill>
                <a:schemeClr val="tx1"/>
              </a:solidFill>
            </a:endParaRPr>
          </a:p>
          <a:p>
            <a:pPr marL="285750" indent="-285750">
              <a:spcAft>
                <a:spcPts val="3000"/>
              </a:spcAft>
              <a:buFont typeface="Wingdings" panose="05000000000000000000" pitchFamily="2" charset="2"/>
              <a:buChar char="§"/>
              <a:defRPr/>
            </a:pPr>
            <a:endParaRPr lang="en-US"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8AD99EB-D048-D69C-8CB5-81AB508A02AF}"/>
              </a:ext>
            </a:extLst>
          </p:cNvPr>
          <p:cNvSpPr txBox="1"/>
          <p:nvPr/>
        </p:nvSpPr>
        <p:spPr>
          <a:xfrm>
            <a:off x="6289040" y="889089"/>
            <a:ext cx="5712460" cy="4308872"/>
          </a:xfrm>
          <a:prstGeom prst="rect">
            <a:avLst/>
          </a:prstGeom>
          <a:noFill/>
        </p:spPr>
        <p:txBody>
          <a:bodyPr wrap="square">
            <a:spAutoFit/>
          </a:bodyPr>
          <a:lstStyle/>
          <a:p>
            <a:pPr marL="283464" indent="-283464" algn="just" fontAlgn="b">
              <a:spcAft>
                <a:spcPts val="2400"/>
              </a:spcAft>
              <a:buFont typeface="Wingdings" panose="05000000000000000000" pitchFamily="2" charset="2"/>
              <a:buChar char="§"/>
              <a:defRPr/>
            </a:pPr>
            <a:r>
              <a:rPr lang="en-US" sz="1600" b="1" dirty="0">
                <a:latin typeface="Arial" panose="020B0604020202020204" pitchFamily="34" charset="0"/>
                <a:cs typeface="Arial" panose="020B0604020202020204" pitchFamily="34" charset="0"/>
              </a:rPr>
              <a:t>Pooled funding allowed for financial sustainability </a:t>
            </a:r>
            <a:r>
              <a:rPr lang="en-US" sz="1600" dirty="0">
                <a:latin typeface="Arial" panose="020B0604020202020204" pitchFamily="34" charset="0"/>
                <a:cs typeface="Arial" panose="020B0604020202020204" pitchFamily="34" charset="0"/>
              </a:rPr>
              <a:t>to fill gaps for future donor transition</a:t>
            </a:r>
            <a:endParaRPr lang="en-US" sz="1600" i="0" u="none" strike="noStrike" baseline="0" dirty="0">
              <a:latin typeface="Arial" panose="020B0604020202020204" pitchFamily="34" charset="0"/>
              <a:cs typeface="Arial" panose="020B0604020202020204" pitchFamily="34" charset="0"/>
            </a:endParaRPr>
          </a:p>
          <a:p>
            <a:pPr marL="283464" indent="-283464" algn="just" fontAlgn="b">
              <a:spcAft>
                <a:spcPts val="2400"/>
              </a:spcAft>
              <a:buFont typeface="Wingdings" panose="05000000000000000000" pitchFamily="2" charset="2"/>
              <a:buChar char="§"/>
              <a:defRPr/>
            </a:pPr>
            <a:r>
              <a:rPr lang="en-US" sz="1600" b="1" i="0" u="none" strike="noStrike" baseline="0" dirty="0">
                <a:latin typeface="Arial" panose="020B0604020202020204" pitchFamily="34" charset="0"/>
                <a:cs typeface="Arial" panose="020B0604020202020204" pitchFamily="34" charset="0"/>
              </a:rPr>
              <a:t>Reduction of vertical approaches to programs</a:t>
            </a:r>
            <a:r>
              <a:rPr lang="en-US" sz="1600" i="0" u="none" strike="noStrike" baseline="0" dirty="0">
                <a:latin typeface="Arial" panose="020B0604020202020204" pitchFamily="34" charset="0"/>
                <a:cs typeface="Arial" panose="020B0604020202020204" pitchFamily="34" charset="0"/>
              </a:rPr>
              <a:t>, e.g. integrated outreach to KVPs, inclusion of HIV/TB services in PHC, integrated use of HMIS across diseases. </a:t>
            </a:r>
          </a:p>
          <a:p>
            <a:pPr marL="283464" indent="-283464" algn="just" fontAlgn="b">
              <a:spcAft>
                <a:spcPts val="2400"/>
              </a:spcAft>
              <a:buFont typeface="Wingdings" panose="05000000000000000000" pitchFamily="2" charset="2"/>
              <a:buChar char="§"/>
              <a:defRPr/>
            </a:pPr>
            <a:r>
              <a:rPr lang="en-US" sz="1600" b="1" i="0" u="none" strike="noStrike" baseline="0" dirty="0">
                <a:latin typeface="Arial" panose="020B0604020202020204" pitchFamily="34" charset="0"/>
                <a:cs typeface="Arial" panose="020B0604020202020204" pitchFamily="34" charset="0"/>
              </a:rPr>
              <a:t>Consolidated support to strengthening national systems </a:t>
            </a:r>
            <a:r>
              <a:rPr lang="en-US" sz="1600" i="0" u="none" strike="noStrike" baseline="0" dirty="0">
                <a:latin typeface="Arial" panose="020B0604020202020204" pitchFamily="34" charset="0"/>
                <a:cs typeface="Arial" panose="020B0604020202020204" pitchFamily="34" charset="0"/>
              </a:rPr>
              <a:t>(PFM, HMIS) and RSSH with wide participation of global health partners</a:t>
            </a:r>
          </a:p>
          <a:p>
            <a:pPr marL="283464" indent="-283464" algn="just" fontAlgn="b">
              <a:spcAft>
                <a:spcPts val="2400"/>
              </a:spcAft>
              <a:buFont typeface="Wingdings" panose="05000000000000000000" pitchFamily="2" charset="2"/>
              <a:buChar char="§"/>
              <a:defRPr/>
            </a:pPr>
            <a:r>
              <a:rPr lang="en-US" sz="1600" b="1" dirty="0">
                <a:latin typeface="Arial" panose="020B0604020202020204" pitchFamily="34" charset="0"/>
                <a:cs typeface="Arial" panose="020B0604020202020204" pitchFamily="34" charset="0"/>
              </a:rPr>
              <a:t>Focus on Result</a:t>
            </a:r>
            <a:r>
              <a:rPr lang="en-US" sz="1600" b="1" dirty="0">
                <a:effectLst/>
                <a:latin typeface="Arial" panose="020B0604020202020204" pitchFamily="34" charset="0"/>
                <a:ea typeface="Calibri" panose="020F0502020204030204" pitchFamily="34" charset="0"/>
                <a:cs typeface="Arial" panose="020B0604020202020204" pitchFamily="34" charset="0"/>
              </a:rPr>
              <a:t> Based Funding (RBF) </a:t>
            </a:r>
            <a:r>
              <a:rPr lang="en-US" sz="1600" dirty="0">
                <a:effectLst/>
                <a:latin typeface="Arial" panose="020B0604020202020204" pitchFamily="34" charset="0"/>
                <a:ea typeface="Calibri" panose="020F0502020204030204" pitchFamily="34" charset="0"/>
                <a:cs typeface="Arial" panose="020B0604020202020204" pitchFamily="34" charset="0"/>
              </a:rPr>
              <a:t>shifting the approach to managing of available funding to create more impact</a:t>
            </a:r>
          </a:p>
          <a:p>
            <a:pPr marL="283464" indent="-283464" algn="just" fontAlgn="b">
              <a:spcAft>
                <a:spcPts val="2400"/>
              </a:spcAft>
              <a:buFont typeface="Wingdings" panose="05000000000000000000" pitchFamily="2" charset="2"/>
              <a:buChar char="§"/>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custDataLst>
      <p:custData r:id="rId1"/>
      <p:custData r:id="rId2"/>
    </p:custDataLst>
    <p:extLst>
      <p:ext uri="{BB962C8B-B14F-4D97-AF65-F5344CB8AC3E}">
        <p14:creationId xmlns:p14="http://schemas.microsoft.com/office/powerpoint/2010/main" val="218190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16</a:t>
            </a:fld>
            <a:endParaRPr lang="en-US"/>
          </a:p>
        </p:txBody>
      </p:sp>
      <p:sp>
        <p:nvSpPr>
          <p:cNvPr id="46" name="Title 2">
            <a:extLst>
              <a:ext uri="{FF2B5EF4-FFF2-40B4-BE49-F238E27FC236}">
                <a16:creationId xmlns:a16="http://schemas.microsoft.com/office/drawing/2014/main" id="{C4499616-5055-9018-E430-5A66D5EEF24A}"/>
              </a:ext>
            </a:extLst>
          </p:cNvPr>
          <p:cNvSpPr>
            <a:spLocks noGrp="1"/>
          </p:cNvSpPr>
          <p:nvPr>
            <p:ph type="title"/>
          </p:nvPr>
        </p:nvSpPr>
        <p:spPr>
          <a:xfrm>
            <a:off x="146639" y="112296"/>
            <a:ext cx="11805875" cy="468000"/>
          </a:xfrm>
        </p:spPr>
        <p:txBody>
          <a:bodyPr/>
          <a:lstStyle/>
          <a:p>
            <a:r>
              <a:rPr lang="en-US" sz="2800" dirty="0"/>
              <a:t>Sustainability and co-financing</a:t>
            </a:r>
          </a:p>
        </p:txBody>
      </p:sp>
      <p:cxnSp>
        <p:nvCxnSpPr>
          <p:cNvPr id="4" name="Straight Connector 3">
            <a:extLst>
              <a:ext uri="{FF2B5EF4-FFF2-40B4-BE49-F238E27FC236}">
                <a16:creationId xmlns:a16="http://schemas.microsoft.com/office/drawing/2014/main" id="{FF1796B7-6624-AA71-DF6B-77E72F4841F0}"/>
              </a:ext>
            </a:extLst>
          </p:cNvPr>
          <p:cNvCxnSpPr>
            <a:cxnSpLocks/>
          </p:cNvCxnSpPr>
          <p:nvPr/>
        </p:nvCxnSpPr>
        <p:spPr>
          <a:xfrm>
            <a:off x="0" y="580296"/>
            <a:ext cx="1219136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B61AEF7-E190-24FF-B9F9-0BB71EF5C7C9}"/>
              </a:ext>
            </a:extLst>
          </p:cNvPr>
          <p:cNvSpPr txBox="1"/>
          <p:nvPr/>
        </p:nvSpPr>
        <p:spPr>
          <a:xfrm>
            <a:off x="146638" y="1187192"/>
            <a:ext cx="6445548" cy="5570756"/>
          </a:xfrm>
          <a:prstGeom prst="rect">
            <a:avLst/>
          </a:prstGeom>
          <a:solidFill>
            <a:schemeClr val="bg1"/>
          </a:solidFill>
        </p:spPr>
        <p:txBody>
          <a:bodyPr wrap="square">
            <a:spAutoFit/>
          </a:bodyPr>
          <a:lstStyle/>
          <a:p>
            <a:pPr marL="285750" indent="-285750" algn="just" defTabSz="457200">
              <a:buFont typeface="Wingdings" panose="05000000000000000000" pitchFamily="2" charset="2"/>
              <a:buChar char="§"/>
            </a:pPr>
            <a:r>
              <a:rPr lang="en-GB" sz="1600" b="1" dirty="0">
                <a:solidFill>
                  <a:schemeClr val="tx1"/>
                </a:solidFill>
              </a:rPr>
              <a:t>Limited integration of TB and HIV in NHI packages</a:t>
            </a:r>
            <a:r>
              <a:rPr lang="en-GB" sz="1600" dirty="0">
                <a:solidFill>
                  <a:schemeClr val="tx1"/>
                </a:solidFill>
              </a:rPr>
              <a:t> </a:t>
            </a:r>
          </a:p>
          <a:p>
            <a:pPr marL="557784" lvl="1" indent="-285750" algn="just" defTabSz="457200">
              <a:spcAft>
                <a:spcPts val="1200"/>
              </a:spcAft>
              <a:buFont typeface="Arial" panose="020B0604020202020204" pitchFamily="34" charset="0"/>
              <a:buChar char="•"/>
            </a:pPr>
            <a:r>
              <a:rPr lang="en-GB" sz="1600" dirty="0">
                <a:solidFill>
                  <a:schemeClr val="tx1"/>
                </a:solidFill>
              </a:rPr>
              <a:t>Further integration of disease-specific programs into the National Health Insurance (NHI) scheme appears unpromising given the current economic climate in the country</a:t>
            </a:r>
          </a:p>
          <a:p>
            <a:pPr marL="557784" lvl="1" indent="-285750" algn="just" defTabSz="457200">
              <a:spcAft>
                <a:spcPts val="1200"/>
              </a:spcAft>
              <a:buFont typeface="Arial" panose="020B0604020202020204" pitchFamily="34" charset="0"/>
              <a:buChar char="•"/>
            </a:pPr>
            <a:r>
              <a:rPr lang="en-GB" sz="1600" dirty="0">
                <a:solidFill>
                  <a:schemeClr val="tx1"/>
                </a:solidFill>
              </a:rPr>
              <a:t>The overall macroeconomic situation is dire, marked by a lack of foreign reserves to import essential goods, including medicines.  </a:t>
            </a:r>
          </a:p>
          <a:p>
            <a:pPr marL="557784" lvl="1" indent="-285750" algn="just" defTabSz="457200">
              <a:buFont typeface="Arial" panose="020B0604020202020204" pitchFamily="34" charset="0"/>
              <a:buChar char="•"/>
            </a:pPr>
            <a:r>
              <a:rPr lang="en-GB" sz="1600" dirty="0">
                <a:solidFill>
                  <a:schemeClr val="tx1"/>
                </a:solidFill>
              </a:rPr>
              <a:t>Impact of the gaps are</a:t>
            </a:r>
          </a:p>
          <a:p>
            <a:pPr marL="742950" lvl="1" indent="-285750" algn="just" defTabSz="457200">
              <a:buFont typeface="Courier New" panose="02070309020205020404" pitchFamily="49" charset="0"/>
              <a:buChar char="o"/>
            </a:pPr>
            <a:r>
              <a:rPr lang="en-US" sz="1600" dirty="0">
                <a:latin typeface="Arial" panose="020B0604020202020204" pitchFamily="34" charset="0"/>
                <a:cs typeface="Arial" panose="020B0604020202020204" pitchFamily="34" charset="0"/>
              </a:rPr>
              <a:t>7% increase in HIV cases in 2022 compared to 2021. </a:t>
            </a:r>
            <a:endParaRPr lang="en-GB" sz="1600" dirty="0">
              <a:latin typeface="Arial" panose="020B0604020202020204" pitchFamily="34" charset="0"/>
              <a:cs typeface="Arial" panose="020B0604020202020204" pitchFamily="34" charset="0"/>
            </a:endParaRPr>
          </a:p>
          <a:p>
            <a:pPr marL="742950" lvl="1" indent="-285750" algn="just" defTabSz="457200">
              <a:buFont typeface="Courier New" panose="02070309020205020404" pitchFamily="49" charset="0"/>
              <a:buChar char="o"/>
            </a:pPr>
            <a:r>
              <a:rPr lang="en-US" sz="1600" dirty="0">
                <a:latin typeface="Arial" panose="020B0604020202020204" pitchFamily="34" charset="0"/>
                <a:cs typeface="Arial" panose="020B0604020202020204" pitchFamily="34" charset="0"/>
              </a:rPr>
              <a:t>PLHIV that know their status 12,592 – around 3,500 are undiagnosed (27%)</a:t>
            </a:r>
          </a:p>
          <a:p>
            <a:pPr marL="742950" lvl="1" indent="-285750" algn="just" defTabSz="457200">
              <a:buFont typeface="Courier New" panose="02070309020205020404" pitchFamily="49" charset="0"/>
              <a:buChar char="o"/>
            </a:pPr>
            <a:r>
              <a:rPr lang="en-US" sz="1600" dirty="0">
                <a:latin typeface="Arial" panose="020B0604020202020204" pitchFamily="34" charset="0"/>
                <a:cs typeface="Arial" panose="020B0604020202020204" pitchFamily="34" charset="0"/>
              </a:rPr>
              <a:t>1 in 5 ART patients are not receiving VL testing annually</a:t>
            </a:r>
          </a:p>
          <a:p>
            <a:pPr marL="742950" lvl="1" indent="-285750" algn="just" defTabSz="457200">
              <a:buFont typeface="Courier New" panose="02070309020205020404" pitchFamily="49" charset="0"/>
              <a:buChar char="o"/>
            </a:pPr>
            <a:r>
              <a:rPr lang="en-US" sz="1600" dirty="0">
                <a:latin typeface="Arial" panose="020B0604020202020204" pitchFamily="34" charset="0"/>
                <a:cs typeface="Arial" panose="020B0604020202020204" pitchFamily="34" charset="0"/>
              </a:rPr>
              <a:t>Minimal emphasis at the HFs for HIV testing and other services</a:t>
            </a:r>
          </a:p>
          <a:p>
            <a:pPr lvl="1" algn="just" defTabSz="457200"/>
            <a:endParaRPr lang="en-US" sz="1600" dirty="0">
              <a:latin typeface="Arial" panose="020B0604020202020204" pitchFamily="34" charset="0"/>
              <a:cs typeface="Arial" panose="020B0604020202020204" pitchFamily="34" charset="0"/>
              <a:sym typeface="Wingdings" panose="05000000000000000000" pitchFamily="2" charset="2"/>
            </a:endParaRPr>
          </a:p>
          <a:p>
            <a:pPr marL="285750" indent="-285750" algn="just" defTabSz="457200">
              <a:buFont typeface="Wingdings" panose="05000000000000000000" pitchFamily="2" charset="2"/>
              <a:buChar char="§"/>
            </a:pPr>
            <a:r>
              <a:rPr lang="en-US" sz="1600" b="1" dirty="0"/>
              <a:t>Most TB services are not included within NHI benefit packages </a:t>
            </a:r>
            <a:r>
              <a:rPr lang="en-US" sz="1600" dirty="0"/>
              <a:t>(except TB screening)</a:t>
            </a:r>
          </a:p>
          <a:p>
            <a:pPr marL="285750" indent="-285750" algn="just" defTabSz="457200">
              <a:buFont typeface="Wingdings" panose="05000000000000000000" pitchFamily="2" charset="2"/>
              <a:buChar char="§"/>
            </a:pPr>
            <a:endParaRPr lang="en-US" sz="1600" dirty="0"/>
          </a:p>
          <a:p>
            <a:pPr marL="285750" indent="-285750" algn="just" defTabSz="457200">
              <a:buFont typeface="Wingdings" panose="05000000000000000000" pitchFamily="2" charset="2"/>
              <a:buChar char="§"/>
            </a:pPr>
            <a:r>
              <a:rPr kumimoji="0" lang="en-US" sz="1600" b="1" i="0" u="none" kern="1200" cap="none" spc="0" normalizeH="0" baseline="0" noProof="0" dirty="0">
                <a:ln>
                  <a:noFill/>
                </a:ln>
                <a:effectLst/>
                <a:uLnTx/>
                <a:uFillTx/>
                <a:latin typeface="Arial"/>
                <a:ea typeface="+mn-ea"/>
                <a:cs typeface="Arial"/>
              </a:rPr>
              <a:t>Lack of Integration of Civil Society Organizations’ (CSOs) funding into public finance management systems </a:t>
            </a:r>
            <a:r>
              <a:rPr kumimoji="0" lang="en-US" sz="1600" b="0" i="0" u="none" kern="1200" cap="none" spc="0" normalizeH="0" baseline="0" noProof="0" dirty="0">
                <a:ln>
                  <a:noFill/>
                </a:ln>
                <a:effectLst/>
                <a:uLnTx/>
                <a:uFillTx/>
                <a:latin typeface="Arial"/>
                <a:ea typeface="+mn-ea"/>
                <a:cs typeface="Arial"/>
              </a:rPr>
              <a:t>for long-term sustainability </a:t>
            </a:r>
            <a:endParaRPr kumimoji="0" lang="en-US" sz="1600" b="0" i="0" u="none" kern="1200" cap="none" spc="0" normalizeH="0" baseline="0" noProof="0" dirty="0">
              <a:ln>
                <a:noFill/>
              </a:ln>
              <a:effectLst/>
              <a:uLnTx/>
              <a:uFillTx/>
              <a:latin typeface="Arial"/>
              <a:ea typeface="+mn-ea"/>
              <a:cs typeface="+mn-cs"/>
            </a:endParaRPr>
          </a:p>
        </p:txBody>
      </p:sp>
      <p:sp>
        <p:nvSpPr>
          <p:cNvPr id="5" name="TextBox 4">
            <a:extLst>
              <a:ext uri="{FF2B5EF4-FFF2-40B4-BE49-F238E27FC236}">
                <a16:creationId xmlns:a16="http://schemas.microsoft.com/office/drawing/2014/main" id="{25A1C8D7-FE1E-2102-5306-EE31E52824AB}"/>
              </a:ext>
            </a:extLst>
          </p:cNvPr>
          <p:cNvSpPr txBox="1"/>
          <p:nvPr/>
        </p:nvSpPr>
        <p:spPr>
          <a:xfrm>
            <a:off x="146638" y="767486"/>
            <a:ext cx="11541306" cy="369332"/>
          </a:xfrm>
          <a:prstGeom prst="rect">
            <a:avLst/>
          </a:prstGeom>
          <a:noFill/>
        </p:spPr>
        <p:txBody>
          <a:bodyPr wrap="square">
            <a:spAutoFit/>
          </a:bodyPr>
          <a:lstStyle/>
          <a:p>
            <a:pPr marL="290513" indent="-290513"/>
            <a:r>
              <a:rPr lang="en-US" dirty="0">
                <a:latin typeface="+mj-lt"/>
                <a:ea typeface="+mj-ea"/>
                <a:cs typeface="+mj-cs"/>
              </a:rPr>
              <a:t>1. Challenges associated with sustainability and co-financing</a:t>
            </a:r>
          </a:p>
        </p:txBody>
      </p:sp>
      <p:sp>
        <p:nvSpPr>
          <p:cNvPr id="7" name="TextBox 6">
            <a:extLst>
              <a:ext uri="{FF2B5EF4-FFF2-40B4-BE49-F238E27FC236}">
                <a16:creationId xmlns:a16="http://schemas.microsoft.com/office/drawing/2014/main" id="{906C3CAE-38C3-DAF4-0F30-EA7E55E68540}"/>
              </a:ext>
            </a:extLst>
          </p:cNvPr>
          <p:cNvSpPr txBox="1"/>
          <p:nvPr/>
        </p:nvSpPr>
        <p:spPr>
          <a:xfrm>
            <a:off x="6592186" y="1187192"/>
            <a:ext cx="5360328" cy="5216813"/>
          </a:xfrm>
          <a:prstGeom prst="rect">
            <a:avLst/>
          </a:prstGeom>
          <a:solidFill>
            <a:schemeClr val="bg1"/>
          </a:solidFill>
        </p:spPr>
        <p:txBody>
          <a:bodyPr wrap="square">
            <a:spAutoFit/>
          </a:bodyPr>
          <a:lstStyle/>
          <a:p>
            <a:pPr marL="283464" lvl="1" indent="-285750" algn="just" defTabSz="457200">
              <a:spcAft>
                <a:spcPts val="1800"/>
              </a:spcAft>
              <a:buSzPct val="100000"/>
              <a:buFont typeface="Wingdings" panose="05000000000000000000" pitchFamily="2" charset="2"/>
              <a:buChar char="§"/>
              <a:defRPr/>
            </a:pPr>
            <a:r>
              <a:rPr lang="en-GB" sz="1600" dirty="0">
                <a:solidFill>
                  <a:schemeClr val="tx1"/>
                </a:solidFill>
              </a:rPr>
              <a:t>In retrospect, during the initial design phase of HANSA, there was a crucial need to assess the system's capacity to accommodate the implementation of intended activities. Attempts to integrate programs with Primary Health Care (PHC) was limited due to the constraints in funding streams and </a:t>
            </a:r>
            <a:r>
              <a:rPr lang="en-GB" sz="1600" dirty="0"/>
              <a:t>other factors including </a:t>
            </a:r>
            <a:r>
              <a:rPr lang="en-GB" sz="1600" dirty="0">
                <a:solidFill>
                  <a:schemeClr val="tx1"/>
                </a:solidFill>
              </a:rPr>
              <a:t>low capacity, skills and practice in TB services at PHC level</a:t>
            </a:r>
            <a:endParaRPr lang="en-GB" sz="1600" dirty="0"/>
          </a:p>
          <a:p>
            <a:pPr marL="283464" lvl="1" indent="-285750" algn="just" defTabSz="457200">
              <a:spcAft>
                <a:spcPts val="1800"/>
              </a:spcAft>
              <a:buSzPct val="100000"/>
              <a:buFont typeface="Wingdings" panose="05000000000000000000" pitchFamily="2" charset="2"/>
              <a:buChar char="§"/>
              <a:defRPr/>
            </a:pPr>
            <a:r>
              <a:rPr lang="en-US" sz="1600" b="1" dirty="0">
                <a:latin typeface="Arial"/>
                <a:cs typeface="Arial"/>
              </a:rPr>
              <a:t>Country is unable to meet co-financing commitments </a:t>
            </a:r>
            <a:r>
              <a:rPr lang="en-US" sz="1600" dirty="0">
                <a:latin typeface="Arial"/>
                <a:cs typeface="Arial"/>
              </a:rPr>
              <a:t>due to the macro economic situation in the country. 2021 – 17% and 2022 – 36% not fulfilled</a:t>
            </a:r>
          </a:p>
          <a:p>
            <a:pPr marL="283464" lvl="1" indent="-285750" algn="just" defTabSz="457200">
              <a:spcAft>
                <a:spcPts val="1800"/>
              </a:spcAft>
              <a:buSzPct val="100000"/>
              <a:buFont typeface="Wingdings" panose="05000000000000000000" pitchFamily="2" charset="2"/>
              <a:buChar char="§"/>
              <a:defRPr/>
            </a:pPr>
            <a:r>
              <a:rPr lang="en-US" sz="1600" b="1" dirty="0">
                <a:latin typeface="Arial" panose="020B0604020202020204" pitchFamily="34" charset="0"/>
                <a:cs typeface="Arial" panose="020B0604020202020204" pitchFamily="34" charset="0"/>
              </a:rPr>
              <a:t>Lack of a clear linkage between financial commitments and programmatic priorities</a:t>
            </a:r>
            <a:endParaRPr lang="en-US" sz="1600" dirty="0">
              <a:latin typeface="Arial"/>
              <a:cs typeface="Arial"/>
            </a:endParaRPr>
          </a:p>
          <a:p>
            <a:pPr marL="283464" lvl="1" indent="-285750" algn="just" defTabSz="457200">
              <a:buSzPct val="100000"/>
              <a:buFont typeface="Wingdings" panose="05000000000000000000" pitchFamily="2" charset="2"/>
              <a:buChar char="§"/>
              <a:defRPr/>
            </a:pPr>
            <a:r>
              <a:rPr lang="en-US" sz="1600" b="1" dirty="0">
                <a:latin typeface="Arial"/>
                <a:cs typeface="Arial"/>
              </a:rPr>
              <a:t>Debt to GDP ratio as reported by IMF is 129% </a:t>
            </a:r>
            <a:r>
              <a:rPr lang="en-US" sz="1600" dirty="0">
                <a:latin typeface="Arial"/>
                <a:cs typeface="Arial"/>
              </a:rPr>
              <a:t>resulting in government reducing its financial commitment. For example, in GC 6 TB financial commitment reduced from US$ 1.57M in GC 5 to US$ 1.29m</a:t>
            </a:r>
          </a:p>
        </p:txBody>
      </p:sp>
    </p:spTree>
    <p:custDataLst>
      <p:custData r:id="rId1"/>
      <p:custData r:id="rId2"/>
    </p:custDataLst>
    <p:extLst>
      <p:ext uri="{BB962C8B-B14F-4D97-AF65-F5344CB8AC3E}">
        <p14:creationId xmlns:p14="http://schemas.microsoft.com/office/powerpoint/2010/main" val="289572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17</a:t>
            </a:fld>
            <a:endParaRPr lang="en-US"/>
          </a:p>
        </p:txBody>
      </p:sp>
      <p:sp>
        <p:nvSpPr>
          <p:cNvPr id="14" name="Title 2">
            <a:extLst>
              <a:ext uri="{FF2B5EF4-FFF2-40B4-BE49-F238E27FC236}">
                <a16:creationId xmlns:a16="http://schemas.microsoft.com/office/drawing/2014/main" id="{423B693F-BBB5-C527-8130-FAB83FA410D1}"/>
              </a:ext>
            </a:extLst>
          </p:cNvPr>
          <p:cNvSpPr>
            <a:spLocks noGrp="1"/>
          </p:cNvSpPr>
          <p:nvPr>
            <p:ph type="title"/>
          </p:nvPr>
        </p:nvSpPr>
        <p:spPr>
          <a:xfrm>
            <a:off x="180000" y="115848"/>
            <a:ext cx="11472000" cy="468000"/>
          </a:xfrm>
        </p:spPr>
        <p:txBody>
          <a:bodyPr/>
          <a:lstStyle/>
          <a:p>
            <a:r>
              <a:rPr lang="en-US" sz="2800" dirty="0"/>
              <a:t>Sustainability and co-financing</a:t>
            </a:r>
          </a:p>
        </p:txBody>
      </p:sp>
      <p:sp>
        <p:nvSpPr>
          <p:cNvPr id="25" name="Title 1">
            <a:extLst>
              <a:ext uri="{FF2B5EF4-FFF2-40B4-BE49-F238E27FC236}">
                <a16:creationId xmlns:a16="http://schemas.microsoft.com/office/drawing/2014/main" id="{749AB300-3D6B-5E0D-8AAE-BCC95352EB24}"/>
              </a:ext>
            </a:extLst>
          </p:cNvPr>
          <p:cNvSpPr txBox="1">
            <a:spLocks/>
          </p:cNvSpPr>
          <p:nvPr/>
        </p:nvSpPr>
        <p:spPr>
          <a:xfrm>
            <a:off x="0" y="802539"/>
            <a:ext cx="6194242" cy="799971"/>
          </a:xfrm>
          <a:prstGeom prst="rect">
            <a:avLst/>
          </a:prstGeom>
        </p:spPr>
        <p:txBody>
          <a:bodyPr vert="horz" lIns="182880" tIns="0" rIns="18288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290513" indent="-290513"/>
            <a:r>
              <a:rPr lang="en-US" sz="1600" b="1" dirty="0"/>
              <a:t>2. </a:t>
            </a:r>
            <a:r>
              <a:rPr lang="en-US" sz="1600" dirty="0"/>
              <a:t>Challenges in the universal health care implementation </a:t>
            </a:r>
          </a:p>
        </p:txBody>
      </p:sp>
      <p:cxnSp>
        <p:nvCxnSpPr>
          <p:cNvPr id="29" name="Straight Connector 28">
            <a:extLst>
              <a:ext uri="{FF2B5EF4-FFF2-40B4-BE49-F238E27FC236}">
                <a16:creationId xmlns:a16="http://schemas.microsoft.com/office/drawing/2014/main" id="{1846D814-3939-3F53-92E1-E612BBCD9AFD}"/>
              </a:ext>
            </a:extLst>
          </p:cNvPr>
          <p:cNvCxnSpPr>
            <a:cxnSpLocks/>
          </p:cNvCxnSpPr>
          <p:nvPr/>
        </p:nvCxnSpPr>
        <p:spPr>
          <a:xfrm>
            <a:off x="0" y="583848"/>
            <a:ext cx="1213961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3024DEC-3465-EDAF-C869-EE83AFA5ED11}"/>
              </a:ext>
            </a:extLst>
          </p:cNvPr>
          <p:cNvSpPr txBox="1"/>
          <p:nvPr/>
        </p:nvSpPr>
        <p:spPr>
          <a:xfrm>
            <a:off x="121341" y="1456521"/>
            <a:ext cx="5794659" cy="5401479"/>
          </a:xfrm>
          <a:prstGeom prst="rect">
            <a:avLst/>
          </a:prstGeom>
          <a:solidFill>
            <a:schemeClr val="bg1"/>
          </a:solidFill>
        </p:spPr>
        <p:txBody>
          <a:bodyPr wrap="square" lIns="91440" tIns="45720" rIns="91440" bIns="45720" anchor="t">
            <a:spAutoFit/>
          </a:bodyPr>
          <a:lstStyle/>
          <a:p>
            <a:pPr marL="180340" indent="-171450" algn="just">
              <a:spcAft>
                <a:spcPts val="2400"/>
              </a:spcAft>
              <a:buSzPct val="100000"/>
              <a:buFont typeface="Wingdings" panose="05000000000000000000" pitchFamily="2" charset="2"/>
              <a:buChar char="§"/>
              <a:defRPr/>
            </a:pPr>
            <a:r>
              <a:rPr lang="en-US" sz="1600" dirty="0">
                <a:latin typeface="Arial"/>
                <a:cs typeface="Arial"/>
              </a:rPr>
              <a:t>Financial challenge at National Health Insurance Bureau to meet the financial need for UHC. </a:t>
            </a:r>
          </a:p>
          <a:p>
            <a:pPr marL="180340" indent="-171450">
              <a:spcAft>
                <a:spcPts val="2400"/>
              </a:spcAft>
              <a:buSzPct val="100000"/>
              <a:buFont typeface="Wingdings" panose="05000000000000000000" pitchFamily="2" charset="2"/>
              <a:buChar char="§"/>
              <a:defRPr/>
            </a:pPr>
            <a:endParaRPr lang="en-US" sz="1600" dirty="0">
              <a:latin typeface="Arial"/>
              <a:cs typeface="Arial"/>
            </a:endParaRPr>
          </a:p>
          <a:p>
            <a:pPr marL="180340" indent="-171450" algn="just">
              <a:spcAft>
                <a:spcPts val="2400"/>
              </a:spcAft>
              <a:buSzPct val="100000"/>
              <a:buFont typeface="Wingdings" panose="05000000000000000000" pitchFamily="2" charset="2"/>
              <a:buChar char="§"/>
              <a:defRPr/>
            </a:pPr>
            <a:endParaRPr lang="en-US" dirty="0">
              <a:latin typeface="Arial"/>
              <a:cs typeface="Arial"/>
            </a:endParaRPr>
          </a:p>
          <a:p>
            <a:pPr marL="180340" indent="-171450" algn="just">
              <a:spcAft>
                <a:spcPts val="1200"/>
              </a:spcAft>
              <a:buSzPct val="100000"/>
              <a:buFont typeface="Wingdings" panose="05000000000000000000" pitchFamily="2" charset="2"/>
              <a:buChar char="§"/>
              <a:defRPr/>
            </a:pPr>
            <a:endParaRPr lang="en-US" dirty="0">
              <a:latin typeface="Arial"/>
              <a:cs typeface="Arial"/>
            </a:endParaRPr>
          </a:p>
          <a:p>
            <a:pPr marL="285750" indent="-285750" algn="just">
              <a:spcAft>
                <a:spcPts val="600"/>
              </a:spcAft>
              <a:buFont typeface="Wingdings" panose="05000000000000000000" pitchFamily="2" charset="2"/>
              <a:buChar char="§"/>
            </a:pPr>
            <a:r>
              <a:rPr lang="en-US" sz="1600" dirty="0">
                <a:latin typeface="Arial"/>
                <a:cs typeface="Arial"/>
              </a:rPr>
              <a:t>Reliance of heath facilities on user fees poses a financial barrier to service access, hindering UHC goals. The current requirement of 60% OOP expenses </a:t>
            </a:r>
          </a:p>
          <a:p>
            <a:pPr marL="285750" indent="-285750" algn="just">
              <a:buFont typeface="Wingdings" panose="05000000000000000000" pitchFamily="2" charset="2"/>
              <a:buChar char="§"/>
            </a:pPr>
            <a:r>
              <a:rPr lang="en-US" sz="1600" dirty="0">
                <a:latin typeface="Arial"/>
                <a:cs typeface="Arial"/>
              </a:rPr>
              <a:t>Weak monitoring of reimbursements to HFs by the NHIB due to; </a:t>
            </a:r>
          </a:p>
          <a:p>
            <a:pPr marL="742950" lvl="1"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Lack of approved operational manual</a:t>
            </a:r>
          </a:p>
          <a:p>
            <a:pPr marL="742950" lvl="1"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Irregular monitoring of reimbursements to HFs. 40% (2/5) of semesterly monitoring reports done in GC6</a:t>
            </a:r>
          </a:p>
          <a:p>
            <a:pPr marL="742950" lvl="1"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Long periods taken for reimbursements to HFs (2 quarterly from HF submitting reimbursement requirement).</a:t>
            </a:r>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1FFCF3B-D72D-9F07-6977-AAE1FB59A1D0}"/>
              </a:ext>
            </a:extLst>
          </p:cNvPr>
          <p:cNvGraphicFramePr>
            <a:graphicFrameLocks noGrp="1"/>
          </p:cNvGraphicFramePr>
          <p:nvPr>
            <p:extLst>
              <p:ext uri="{D42A27DB-BD31-4B8C-83A1-F6EECF244321}">
                <p14:modId xmlns:p14="http://schemas.microsoft.com/office/powerpoint/2010/main" val="3939699819"/>
              </p:ext>
            </p:extLst>
          </p:nvPr>
        </p:nvGraphicFramePr>
        <p:xfrm>
          <a:off x="421782" y="2149184"/>
          <a:ext cx="5376853" cy="1386561"/>
        </p:xfrm>
        <a:graphic>
          <a:graphicData uri="http://schemas.openxmlformats.org/drawingml/2006/table">
            <a:tbl>
              <a:tblPr firstRow="1" bandRow="1">
                <a:tableStyleId>{9DCAF9ED-07DC-4A11-8D7F-57B35C25682E}</a:tableStyleId>
              </a:tblPr>
              <a:tblGrid>
                <a:gridCol w="2458442">
                  <a:extLst>
                    <a:ext uri="{9D8B030D-6E8A-4147-A177-3AD203B41FA5}">
                      <a16:colId xmlns:a16="http://schemas.microsoft.com/office/drawing/2014/main" val="1913479565"/>
                    </a:ext>
                  </a:extLst>
                </a:gridCol>
                <a:gridCol w="1630846">
                  <a:extLst>
                    <a:ext uri="{9D8B030D-6E8A-4147-A177-3AD203B41FA5}">
                      <a16:colId xmlns:a16="http://schemas.microsoft.com/office/drawing/2014/main" val="466975865"/>
                    </a:ext>
                  </a:extLst>
                </a:gridCol>
                <a:gridCol w="1287565">
                  <a:extLst>
                    <a:ext uri="{9D8B030D-6E8A-4147-A177-3AD203B41FA5}">
                      <a16:colId xmlns:a16="http://schemas.microsoft.com/office/drawing/2014/main" val="183963597"/>
                    </a:ext>
                  </a:extLst>
                </a:gridCol>
              </a:tblGrid>
              <a:tr h="146216">
                <a:tc>
                  <a:txBody>
                    <a:bodyPr/>
                    <a:lstStyle/>
                    <a:p>
                      <a:pPr>
                        <a:lnSpc>
                          <a:spcPct val="107000"/>
                        </a:lnSpc>
                        <a:spcAft>
                          <a:spcPts val="800"/>
                        </a:spcAft>
                      </a:pPr>
                      <a:r>
                        <a:rPr lang="en-US" sz="1200" b="1" kern="0">
                          <a:solidFill>
                            <a:schemeClr val="bg1"/>
                          </a:solidFill>
                          <a:effectLst/>
                        </a:rPr>
                        <a:t>Description</a:t>
                      </a:r>
                      <a:endParaRPr lang="en-US"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200" b="1" kern="0">
                          <a:solidFill>
                            <a:schemeClr val="bg1"/>
                          </a:solidFill>
                          <a:effectLst/>
                        </a:rPr>
                        <a:t> Amount (KIP) </a:t>
                      </a:r>
                      <a:endParaRPr lang="en-US"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200" b="1" kern="0">
                          <a:solidFill>
                            <a:schemeClr val="bg1"/>
                          </a:solidFill>
                          <a:effectLst/>
                        </a:rPr>
                        <a:t>Amount (USD)</a:t>
                      </a:r>
                      <a:endParaRPr lang="en-US"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6912150"/>
                  </a:ext>
                </a:extLst>
              </a:tr>
              <a:tr h="300174">
                <a:tc>
                  <a:txBody>
                    <a:bodyPr/>
                    <a:lstStyle/>
                    <a:p>
                      <a:pPr>
                        <a:lnSpc>
                          <a:spcPct val="107000"/>
                        </a:lnSpc>
                        <a:spcAft>
                          <a:spcPts val="800"/>
                        </a:spcAft>
                      </a:pPr>
                      <a:r>
                        <a:rPr lang="en-US" sz="1200" kern="0">
                          <a:solidFill>
                            <a:srgbClr val="000000"/>
                          </a:solidFill>
                          <a:effectLst/>
                        </a:rPr>
                        <a:t>Estimated financial need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US" sz="1200" kern="0">
                          <a:solidFill>
                            <a:srgbClr val="000000"/>
                          </a:solidFill>
                          <a:effectLst/>
                        </a:rPr>
                        <a:t>  400,000,000,000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US" sz="1200" kern="0">
                          <a:solidFill>
                            <a:srgbClr val="000000"/>
                          </a:solidFill>
                          <a:effectLst/>
                        </a:rPr>
                        <a:t>       20,000,000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31753138"/>
                  </a:ext>
                </a:extLst>
              </a:tr>
              <a:tr h="300174">
                <a:tc>
                  <a:txBody>
                    <a:bodyPr/>
                    <a:lstStyle/>
                    <a:p>
                      <a:pPr>
                        <a:lnSpc>
                          <a:spcPct val="107000"/>
                        </a:lnSpc>
                        <a:spcAft>
                          <a:spcPts val="800"/>
                        </a:spcAft>
                      </a:pPr>
                      <a:r>
                        <a:rPr lang="en-US" sz="1200" kern="0">
                          <a:solidFill>
                            <a:srgbClr val="000000"/>
                          </a:solidFill>
                          <a:effectLst/>
                        </a:rPr>
                        <a:t>Government commitment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US" sz="1200" kern="0">
                          <a:solidFill>
                            <a:srgbClr val="000000"/>
                          </a:solidFill>
                          <a:effectLst/>
                        </a:rPr>
                        <a:t>  180,000,000,000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US" sz="1200" kern="0">
                          <a:solidFill>
                            <a:srgbClr val="000000"/>
                          </a:solidFill>
                          <a:effectLst/>
                        </a:rPr>
                        <a:t>         9,000,000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51729418"/>
                  </a:ext>
                </a:extLst>
              </a:tr>
              <a:tr h="300174">
                <a:tc>
                  <a:txBody>
                    <a:bodyPr/>
                    <a:lstStyle/>
                    <a:p>
                      <a:pPr>
                        <a:lnSpc>
                          <a:spcPct val="107000"/>
                        </a:lnSpc>
                        <a:spcAft>
                          <a:spcPts val="800"/>
                        </a:spcAft>
                      </a:pPr>
                      <a:r>
                        <a:rPr lang="en-US" sz="1200" kern="0">
                          <a:solidFill>
                            <a:srgbClr val="000000"/>
                          </a:solidFill>
                          <a:effectLst/>
                        </a:rPr>
                        <a:t>Additional commitment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US" sz="1200" kern="0">
                          <a:solidFill>
                            <a:srgbClr val="000000"/>
                          </a:solidFill>
                          <a:effectLst/>
                        </a:rPr>
                        <a:t>    50,000,000,000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US" sz="1200" kern="0">
                          <a:solidFill>
                            <a:srgbClr val="000000"/>
                          </a:solidFill>
                          <a:effectLst/>
                        </a:rPr>
                        <a:t>         2,500,000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23689599"/>
                  </a:ext>
                </a:extLst>
              </a:tr>
              <a:tr h="300174">
                <a:tc>
                  <a:txBody>
                    <a:bodyPr/>
                    <a:lstStyle/>
                    <a:p>
                      <a:pPr>
                        <a:lnSpc>
                          <a:spcPct val="107000"/>
                        </a:lnSpc>
                        <a:spcAft>
                          <a:spcPts val="800"/>
                        </a:spcAft>
                      </a:pPr>
                      <a:r>
                        <a:rPr lang="en-US" sz="12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Financial Gap</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US" sz="1200" kern="0">
                          <a:solidFill>
                            <a:srgbClr val="000000"/>
                          </a:solidFill>
                          <a:effectLst/>
                        </a:rPr>
                        <a:t>  170,000,000,000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US" sz="1200" kern="0" dirty="0">
                          <a:solidFill>
                            <a:srgbClr val="000000"/>
                          </a:solidFill>
                          <a:effectLst/>
                        </a:rPr>
                        <a:t>         8,500,000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1744846"/>
                  </a:ext>
                </a:extLst>
              </a:tr>
            </a:tbl>
          </a:graphicData>
        </a:graphic>
      </p:graphicFrame>
      <p:sp>
        <p:nvSpPr>
          <p:cNvPr id="4" name="Title 1">
            <a:extLst>
              <a:ext uri="{FF2B5EF4-FFF2-40B4-BE49-F238E27FC236}">
                <a16:creationId xmlns:a16="http://schemas.microsoft.com/office/drawing/2014/main" id="{7EFEA91E-E53D-2856-DE0B-183F79394223}"/>
              </a:ext>
            </a:extLst>
          </p:cNvPr>
          <p:cNvSpPr txBox="1">
            <a:spLocks/>
          </p:cNvSpPr>
          <p:nvPr/>
        </p:nvSpPr>
        <p:spPr>
          <a:xfrm>
            <a:off x="6096000" y="815718"/>
            <a:ext cx="6118698" cy="799971"/>
          </a:xfrm>
          <a:prstGeom prst="rect">
            <a:avLst/>
          </a:prstGeom>
        </p:spPr>
        <p:txBody>
          <a:bodyPr vert="horz" lIns="182880" tIns="0" rIns="18288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290513" indent="-290513"/>
            <a:r>
              <a:rPr lang="en-US" sz="1600" b="1" dirty="0"/>
              <a:t>3. Challenges on </a:t>
            </a:r>
            <a:r>
              <a:rPr lang="en-US" sz="1600" dirty="0"/>
              <a:t>leveraging partners funding </a:t>
            </a:r>
          </a:p>
          <a:p>
            <a:pPr marL="290513" indent="-290513"/>
            <a:endParaRPr lang="en-US" sz="1600" dirty="0"/>
          </a:p>
          <a:p>
            <a:pPr marL="290513" indent="-290513"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Different approaches in priority setting leading to misalignment with the NSP priorities. </a:t>
            </a:r>
            <a:r>
              <a:rPr lang="en-US" sz="1600" dirty="0" err="1">
                <a:latin typeface="Arial" panose="020B0604020202020204" pitchFamily="34" charset="0"/>
                <a:cs typeface="Arial" panose="020B0604020202020204" pitchFamily="34" charset="0"/>
              </a:rPr>
              <a:t>Eg</a:t>
            </a:r>
            <a:r>
              <a:rPr lang="en-US" sz="1600" dirty="0">
                <a:latin typeface="Arial" panose="020B0604020202020204" pitchFamily="34" charset="0"/>
                <a:cs typeface="Arial" panose="020B0604020202020204" pitchFamily="34" charset="0"/>
              </a:rPr>
              <a:t> Prep is prioritized by Global Fund while the implementation suffers bottlenecks like demand creation.</a:t>
            </a:r>
          </a:p>
          <a:p>
            <a:pPr marL="290513" indent="-290513" algn="jus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90513" indent="-290513"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Failure to align reporting requirements across donors </a:t>
            </a:r>
            <a:r>
              <a:rPr lang="en-US" sz="1600" dirty="0" err="1">
                <a:latin typeface="Arial" panose="020B0604020202020204" pitchFamily="34" charset="0"/>
                <a:cs typeface="Arial" panose="020B0604020202020204" pitchFamily="34" charset="0"/>
              </a:rPr>
              <a:t>E.g</a:t>
            </a:r>
            <a:r>
              <a:rPr lang="en-US" sz="1600" dirty="0">
                <a:latin typeface="Arial" panose="020B0604020202020204" pitchFamily="34" charset="0"/>
                <a:cs typeface="Arial" panose="020B0604020202020204" pitchFamily="34" charset="0"/>
              </a:rPr>
              <a:t> Global Fund has PUDR reporting while it is a different reporting requirement for the World Bank. </a:t>
            </a:r>
          </a:p>
        </p:txBody>
      </p:sp>
      <p:sp>
        <p:nvSpPr>
          <p:cNvPr id="5" name="Title 1">
            <a:extLst>
              <a:ext uri="{FF2B5EF4-FFF2-40B4-BE49-F238E27FC236}">
                <a16:creationId xmlns:a16="http://schemas.microsoft.com/office/drawing/2014/main" id="{B5D69466-12D8-096F-096C-F729E2DC6EB1}"/>
              </a:ext>
            </a:extLst>
          </p:cNvPr>
          <p:cNvSpPr txBox="1">
            <a:spLocks/>
          </p:cNvSpPr>
          <p:nvPr/>
        </p:nvSpPr>
        <p:spPr>
          <a:xfrm>
            <a:off x="6096000" y="3314653"/>
            <a:ext cx="6298837" cy="399520"/>
          </a:xfrm>
          <a:prstGeom prst="rect">
            <a:avLst/>
          </a:prstGeom>
        </p:spPr>
        <p:txBody>
          <a:bodyPr vert="horz" lIns="182880" tIns="0" rIns="18288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290513" indent="-290513"/>
            <a:r>
              <a:rPr lang="en-US" sz="1600" b="1" dirty="0"/>
              <a:t>4. </a:t>
            </a:r>
            <a:r>
              <a:rPr lang="en-US" sz="1600" b="1" dirty="0">
                <a:cs typeface="Arial" panose="020B0604020202020204" pitchFamily="34" charset="0"/>
              </a:rPr>
              <a:t>Challenges in institutional capacity</a:t>
            </a:r>
            <a:endParaRPr lang="en-US" sz="1600" b="1" dirty="0"/>
          </a:p>
        </p:txBody>
      </p:sp>
      <p:sp>
        <p:nvSpPr>
          <p:cNvPr id="7" name="TextBox 6">
            <a:extLst>
              <a:ext uri="{FF2B5EF4-FFF2-40B4-BE49-F238E27FC236}">
                <a16:creationId xmlns:a16="http://schemas.microsoft.com/office/drawing/2014/main" id="{528205A8-4CCF-38CB-9D33-A2E9BB381717}"/>
              </a:ext>
            </a:extLst>
          </p:cNvPr>
          <p:cNvSpPr txBox="1"/>
          <p:nvPr/>
        </p:nvSpPr>
        <p:spPr>
          <a:xfrm>
            <a:off x="6243317" y="3768157"/>
            <a:ext cx="5824062" cy="1569660"/>
          </a:xfrm>
          <a:prstGeom prst="rect">
            <a:avLst/>
          </a:prstGeom>
          <a:noFill/>
        </p:spPr>
        <p:txBody>
          <a:bodyPr wrap="square" lIns="91440" tIns="45720" rIns="91440" bIns="45720" anchor="t">
            <a:spAutoFit/>
          </a:bodyPr>
          <a:lstStyle/>
          <a:p>
            <a:pPr marL="294640" indent="-285750" algn="just">
              <a:buSzPct val="100000"/>
              <a:buFont typeface="Wingdings" panose="05000000000000000000" pitchFamily="2" charset="2"/>
              <a:buChar char="§"/>
              <a:defRPr/>
            </a:pPr>
            <a:r>
              <a:rPr lang="en-US" sz="1600" dirty="0">
                <a:latin typeface="Arial"/>
                <a:cs typeface="Arial"/>
              </a:rPr>
              <a:t>Lack of monitoring of the Independent Academic Institution (IAI) by the NPCO resulting in poor verification of achievement of DLI targets</a:t>
            </a:r>
          </a:p>
          <a:p>
            <a:pPr marL="8890" algn="just">
              <a:buSzPct val="100000"/>
              <a:defRPr/>
            </a:pPr>
            <a:endParaRPr lang="en-US" sz="1600" dirty="0">
              <a:latin typeface="Arial"/>
              <a:cs typeface="Arial"/>
            </a:endParaRPr>
          </a:p>
          <a:p>
            <a:pPr marL="294640" indent="-285750" algn="just">
              <a:buSzPct val="100000"/>
              <a:buFont typeface="Wingdings" panose="05000000000000000000" pitchFamily="2" charset="2"/>
              <a:buChar char="§"/>
              <a:defRPr/>
            </a:pPr>
            <a:r>
              <a:rPr lang="en-US" sz="1600" dirty="0">
                <a:latin typeface="Arial"/>
                <a:cs typeface="Arial"/>
              </a:rPr>
              <a:t>Lack of transition of verification from the Third-party verification to NHIB  impacting institutional sustainability.</a:t>
            </a:r>
            <a:endParaRPr lang="en-US" sz="1600" b="1" dirty="0">
              <a:solidFill>
                <a:prstClr val="black"/>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C94BA38-2782-5D22-C978-20241DE5212E}"/>
              </a:ext>
            </a:extLst>
          </p:cNvPr>
          <p:cNvSpPr txBox="1">
            <a:spLocks/>
          </p:cNvSpPr>
          <p:nvPr/>
        </p:nvSpPr>
        <p:spPr>
          <a:xfrm>
            <a:off x="6096000" y="5413137"/>
            <a:ext cx="6298837" cy="399520"/>
          </a:xfrm>
          <a:prstGeom prst="rect">
            <a:avLst/>
          </a:prstGeom>
        </p:spPr>
        <p:txBody>
          <a:bodyPr vert="horz" lIns="182880" tIns="0" rIns="18288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290513" indent="-290513"/>
            <a:r>
              <a:rPr lang="en-US" sz="1600" b="1" dirty="0"/>
              <a:t>5. Lack of social contracting mechanism</a:t>
            </a:r>
          </a:p>
        </p:txBody>
      </p:sp>
      <p:sp>
        <p:nvSpPr>
          <p:cNvPr id="9" name="TextBox 8">
            <a:extLst>
              <a:ext uri="{FF2B5EF4-FFF2-40B4-BE49-F238E27FC236}">
                <a16:creationId xmlns:a16="http://schemas.microsoft.com/office/drawing/2014/main" id="{8F785D0C-566A-4B85-EF06-DA0E9C7412CB}"/>
              </a:ext>
            </a:extLst>
          </p:cNvPr>
          <p:cNvSpPr txBox="1"/>
          <p:nvPr/>
        </p:nvSpPr>
        <p:spPr>
          <a:xfrm>
            <a:off x="6243317" y="5755273"/>
            <a:ext cx="5824062" cy="830997"/>
          </a:xfrm>
          <a:prstGeom prst="rect">
            <a:avLst/>
          </a:prstGeom>
          <a:noFill/>
        </p:spPr>
        <p:txBody>
          <a:bodyPr wrap="square" lIns="91440" tIns="45720" rIns="91440" bIns="45720" anchor="t">
            <a:spAutoFit/>
          </a:bodyPr>
          <a:lstStyle/>
          <a:p>
            <a:pPr marL="294640" indent="-285750" algn="just">
              <a:buSzPct val="100000"/>
              <a:buFont typeface="Wingdings" panose="05000000000000000000" pitchFamily="2" charset="2"/>
              <a:buChar char="§"/>
              <a:defRPr/>
            </a:pPr>
            <a:r>
              <a:rPr lang="en-US" sz="1600" dirty="0">
                <a:latin typeface="Arial"/>
                <a:cs typeface="Arial"/>
              </a:rPr>
              <a:t>There is no social contracting mechanism in place to ensure use of CSO in implementation of HIV and TB programs at community level</a:t>
            </a:r>
          </a:p>
        </p:txBody>
      </p:sp>
    </p:spTree>
    <p:custDataLst>
      <p:custData r:id="rId1"/>
      <p:custData r:id="rId2"/>
    </p:custDataLst>
    <p:extLst>
      <p:ext uri="{BB962C8B-B14F-4D97-AF65-F5344CB8AC3E}">
        <p14:creationId xmlns:p14="http://schemas.microsoft.com/office/powerpoint/2010/main" val="3658202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18</a:t>
            </a:fld>
            <a:endParaRPr lang="en-US"/>
          </a:p>
        </p:txBody>
      </p:sp>
      <p:sp>
        <p:nvSpPr>
          <p:cNvPr id="14" name="Title 2">
            <a:extLst>
              <a:ext uri="{FF2B5EF4-FFF2-40B4-BE49-F238E27FC236}">
                <a16:creationId xmlns:a16="http://schemas.microsoft.com/office/drawing/2014/main" id="{423B693F-BBB5-C527-8130-FAB83FA410D1}"/>
              </a:ext>
            </a:extLst>
          </p:cNvPr>
          <p:cNvSpPr>
            <a:spLocks noGrp="1"/>
          </p:cNvSpPr>
          <p:nvPr>
            <p:ph type="title"/>
          </p:nvPr>
        </p:nvSpPr>
        <p:spPr>
          <a:xfrm>
            <a:off x="180000" y="115848"/>
            <a:ext cx="11472000" cy="468000"/>
          </a:xfrm>
        </p:spPr>
        <p:txBody>
          <a:bodyPr/>
          <a:lstStyle/>
          <a:p>
            <a:r>
              <a:rPr lang="en-US" sz="2800"/>
              <a:t>Key areas of focus – sustainability and co-financing</a:t>
            </a:r>
          </a:p>
        </p:txBody>
      </p:sp>
      <p:sp>
        <p:nvSpPr>
          <p:cNvPr id="25" name="Title 1">
            <a:extLst>
              <a:ext uri="{FF2B5EF4-FFF2-40B4-BE49-F238E27FC236}">
                <a16:creationId xmlns:a16="http://schemas.microsoft.com/office/drawing/2014/main" id="{749AB300-3D6B-5E0D-8AAE-BCC95352EB24}"/>
              </a:ext>
            </a:extLst>
          </p:cNvPr>
          <p:cNvSpPr txBox="1">
            <a:spLocks/>
          </p:cNvSpPr>
          <p:nvPr/>
        </p:nvSpPr>
        <p:spPr>
          <a:xfrm>
            <a:off x="56514" y="845582"/>
            <a:ext cx="6194242" cy="799971"/>
          </a:xfrm>
          <a:prstGeom prst="rect">
            <a:avLst/>
          </a:prstGeom>
        </p:spPr>
        <p:txBody>
          <a:bodyPr vert="horz" lIns="182880" tIns="0" rIns="18288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290513" indent="-290513"/>
            <a:r>
              <a:rPr lang="en-US" sz="1600" b="1" dirty="0"/>
              <a:t>5. Lack of timely data for decision making</a:t>
            </a:r>
            <a:endParaRPr lang="en-US" sz="1600" dirty="0"/>
          </a:p>
        </p:txBody>
      </p:sp>
      <p:cxnSp>
        <p:nvCxnSpPr>
          <p:cNvPr id="29" name="Straight Connector 28">
            <a:extLst>
              <a:ext uri="{FF2B5EF4-FFF2-40B4-BE49-F238E27FC236}">
                <a16:creationId xmlns:a16="http://schemas.microsoft.com/office/drawing/2014/main" id="{1846D814-3939-3F53-92E1-E612BBCD9AFD}"/>
              </a:ext>
            </a:extLst>
          </p:cNvPr>
          <p:cNvCxnSpPr>
            <a:cxnSpLocks/>
          </p:cNvCxnSpPr>
          <p:nvPr/>
        </p:nvCxnSpPr>
        <p:spPr>
          <a:xfrm>
            <a:off x="0" y="583848"/>
            <a:ext cx="1213961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E4E7213-8369-CFBD-8CFE-7B7CE726DBAF}"/>
              </a:ext>
            </a:extLst>
          </p:cNvPr>
          <p:cNvSpPr txBox="1"/>
          <p:nvPr/>
        </p:nvSpPr>
        <p:spPr>
          <a:xfrm>
            <a:off x="91938" y="1245567"/>
            <a:ext cx="5824062" cy="2800767"/>
          </a:xfrm>
          <a:prstGeom prst="rect">
            <a:avLst/>
          </a:prstGeom>
          <a:noFill/>
        </p:spPr>
        <p:txBody>
          <a:bodyPr wrap="square" lIns="91440" tIns="45720" rIns="91440" bIns="45720" anchor="t">
            <a:spAutoFit/>
          </a:bodyPr>
          <a:lstStyle/>
          <a:p>
            <a:pPr marL="294640" indent="-285750" algn="just">
              <a:buSzPct val="100000"/>
              <a:buFont typeface="Wingdings" panose="05000000000000000000" pitchFamily="2" charset="2"/>
              <a:buChar char="§"/>
              <a:defRPr/>
            </a:pPr>
            <a:r>
              <a:rPr lang="en-US" sz="1600" b="1" dirty="0">
                <a:latin typeface="Arial"/>
                <a:cs typeface="Arial"/>
              </a:rPr>
              <a:t>National Aids Spending Assessment (NASA) is only conducted after 2 years</a:t>
            </a:r>
            <a:r>
              <a:rPr lang="en-US" sz="1600" dirty="0">
                <a:latin typeface="Arial"/>
                <a:cs typeface="Arial"/>
              </a:rPr>
              <a:t>. The 2022 and 2023 spending on AIDS reported through NASA will only be conducted in 2024. </a:t>
            </a:r>
          </a:p>
          <a:p>
            <a:pPr marL="294640" indent="-285750" algn="just">
              <a:buSzPct val="100000"/>
              <a:buFont typeface="Wingdings" panose="05000000000000000000" pitchFamily="2" charset="2"/>
              <a:buChar char="§"/>
              <a:defRPr/>
            </a:pPr>
            <a:endParaRPr lang="en-US" sz="1600" dirty="0">
              <a:latin typeface="Arial"/>
              <a:cs typeface="Arial"/>
            </a:endParaRPr>
          </a:p>
          <a:p>
            <a:pPr marL="294640" indent="-285750" algn="just">
              <a:buSzPct val="100000"/>
              <a:buFont typeface="Wingdings" panose="05000000000000000000" pitchFamily="2" charset="2"/>
              <a:buChar char="§"/>
              <a:defRPr/>
            </a:pPr>
            <a:r>
              <a:rPr lang="en-US" sz="1600" b="1" dirty="0">
                <a:latin typeface="Arial"/>
                <a:cs typeface="Arial"/>
              </a:rPr>
              <a:t>National Health Accounts have been delayed </a:t>
            </a:r>
            <a:r>
              <a:rPr lang="en-US" sz="1600" dirty="0">
                <a:latin typeface="Arial"/>
                <a:cs typeface="Arial"/>
              </a:rPr>
              <a:t>and as such not possible to make decision driven by the actual spending on health.</a:t>
            </a:r>
          </a:p>
          <a:p>
            <a:pPr marL="294640" indent="-285750" algn="just">
              <a:buSzPct val="100000"/>
              <a:buFont typeface="Wingdings" panose="05000000000000000000" pitchFamily="2" charset="2"/>
              <a:buChar char="§"/>
              <a:defRPr/>
            </a:pPr>
            <a:endParaRPr lang="en-US" sz="1600" b="1" dirty="0">
              <a:solidFill>
                <a:prstClr val="black"/>
              </a:solidFill>
              <a:latin typeface="Arial"/>
              <a:cs typeface="Arial"/>
            </a:endParaRPr>
          </a:p>
          <a:p>
            <a:pPr marL="294640" indent="-285750" algn="just">
              <a:buSzPct val="100000"/>
              <a:buFont typeface="Wingdings" panose="05000000000000000000" pitchFamily="2" charset="2"/>
              <a:buChar char="§"/>
              <a:defRPr/>
            </a:pPr>
            <a:r>
              <a:rPr lang="en-US" sz="1600" b="1" dirty="0">
                <a:solidFill>
                  <a:prstClr val="black"/>
                </a:solidFill>
                <a:latin typeface="Arial"/>
                <a:cs typeface="Arial"/>
              </a:rPr>
              <a:t>There is no formal tracking and reporting of co-financing</a:t>
            </a:r>
            <a:r>
              <a:rPr lang="en-US" sz="1600" dirty="0">
                <a:solidFill>
                  <a:prstClr val="black"/>
                </a:solidFill>
                <a:latin typeface="Arial"/>
                <a:cs typeface="Arial"/>
              </a:rPr>
              <a:t> to the Global Fund agreed with the country.</a:t>
            </a:r>
            <a:endParaRPr lang="en-US" sz="1600" dirty="0">
              <a:solidFill>
                <a:prstClr val="black"/>
              </a:solidFill>
              <a:latin typeface="Arial" panose="020B0604020202020204" pitchFamily="34" charset="0"/>
              <a:cs typeface="Arial" panose="020B0604020202020204" pitchFamily="34" charset="0"/>
            </a:endParaRPr>
          </a:p>
        </p:txBody>
      </p:sp>
    </p:spTree>
    <p:custDataLst>
      <p:custData r:id="rId1"/>
      <p:custData r:id="rId2"/>
    </p:custDataLst>
    <p:extLst>
      <p:ext uri="{BB962C8B-B14F-4D97-AF65-F5344CB8AC3E}">
        <p14:creationId xmlns:p14="http://schemas.microsoft.com/office/powerpoint/2010/main" val="3921954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19</a:t>
            </a:fld>
            <a:endParaRPr lang="en-US"/>
          </a:p>
        </p:txBody>
      </p:sp>
      <p:sp>
        <p:nvSpPr>
          <p:cNvPr id="3" name="Title 2">
            <a:extLst>
              <a:ext uri="{FF2B5EF4-FFF2-40B4-BE49-F238E27FC236}">
                <a16:creationId xmlns:a16="http://schemas.microsoft.com/office/drawing/2014/main" id="{1255106F-BA79-40AF-99E9-66D8C6940A15}"/>
              </a:ext>
            </a:extLst>
          </p:cNvPr>
          <p:cNvSpPr>
            <a:spLocks noGrp="1"/>
          </p:cNvSpPr>
          <p:nvPr>
            <p:ph type="title"/>
          </p:nvPr>
        </p:nvSpPr>
        <p:spPr/>
        <p:txBody>
          <a:bodyPr/>
          <a:lstStyle/>
          <a:p>
            <a:r>
              <a:rPr lang="en-US"/>
              <a:t>Next Steps</a:t>
            </a:r>
          </a:p>
        </p:txBody>
      </p:sp>
      <p:sp>
        <p:nvSpPr>
          <p:cNvPr id="4" name="Text Placeholder 3">
            <a:extLst>
              <a:ext uri="{FF2B5EF4-FFF2-40B4-BE49-F238E27FC236}">
                <a16:creationId xmlns:a16="http://schemas.microsoft.com/office/drawing/2014/main" id="{A242A6EA-9832-4E28-8534-0DA79DB97E50}"/>
              </a:ext>
            </a:extLst>
          </p:cNvPr>
          <p:cNvSpPr>
            <a:spLocks noGrp="1"/>
          </p:cNvSpPr>
          <p:nvPr>
            <p:ph type="body" sz="quarter" idx="13"/>
          </p:nvPr>
        </p:nvSpPr>
        <p:spPr/>
        <p:txBody>
          <a:bodyPr/>
          <a:lstStyle/>
          <a:p>
            <a:r>
              <a:rPr lang="en-US"/>
              <a:t>Audit Timeliness</a:t>
            </a:r>
          </a:p>
        </p:txBody>
      </p:sp>
      <p:graphicFrame>
        <p:nvGraphicFramePr>
          <p:cNvPr id="5" name="Content Placeholder 6">
            <a:extLst>
              <a:ext uri="{FF2B5EF4-FFF2-40B4-BE49-F238E27FC236}">
                <a16:creationId xmlns:a16="http://schemas.microsoft.com/office/drawing/2014/main" id="{3259AB1C-73FB-BB10-A91C-26670A7108BD}"/>
              </a:ext>
            </a:extLst>
          </p:cNvPr>
          <p:cNvGraphicFramePr>
            <a:graphicFrameLocks/>
          </p:cNvGraphicFramePr>
          <p:nvPr>
            <p:extLst>
              <p:ext uri="{D42A27DB-BD31-4B8C-83A1-F6EECF244321}">
                <p14:modId xmlns:p14="http://schemas.microsoft.com/office/powerpoint/2010/main" val="824804149"/>
              </p:ext>
            </p:extLst>
          </p:nvPr>
        </p:nvGraphicFramePr>
        <p:xfrm>
          <a:off x="352326" y="1395264"/>
          <a:ext cx="7096224" cy="4478400"/>
        </p:xfrm>
        <a:graphic>
          <a:graphicData uri="http://schemas.openxmlformats.org/drawingml/2006/table">
            <a:tbl>
              <a:tblPr firstRow="1" bandRow="1"/>
              <a:tblGrid>
                <a:gridCol w="1485999">
                  <a:extLst>
                    <a:ext uri="{9D8B030D-6E8A-4147-A177-3AD203B41FA5}">
                      <a16:colId xmlns:a16="http://schemas.microsoft.com/office/drawing/2014/main" val="20000"/>
                    </a:ext>
                  </a:extLst>
                </a:gridCol>
                <a:gridCol w="5610225">
                  <a:extLst>
                    <a:ext uri="{9D8B030D-6E8A-4147-A177-3AD203B41FA5}">
                      <a16:colId xmlns:a16="http://schemas.microsoft.com/office/drawing/2014/main" val="20001"/>
                    </a:ext>
                  </a:extLst>
                </a:gridCol>
              </a:tblGrid>
              <a:tr h="26528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spcAft>
                          <a:spcPts val="0"/>
                        </a:spcAft>
                      </a:pPr>
                      <a:r>
                        <a:rPr lang="en-US" sz="1300" noProof="0">
                          <a:solidFill>
                            <a:schemeClr val="bg1"/>
                          </a:solidFill>
                          <a:effectLst/>
                          <a:latin typeface="+mn-lt"/>
                        </a:rPr>
                        <a:t>Dates</a:t>
                      </a:r>
                      <a:endParaRPr lang="en-US" sz="1300" noProof="0">
                        <a:solidFill>
                          <a:schemeClr val="bg1"/>
                        </a:solidFill>
                        <a:effectLst/>
                        <a:latin typeface="+mn-lt"/>
                        <a:ea typeface="Calibri" panose="020F0502020204030204" pitchFamily="34" charset="0"/>
                        <a:cs typeface="Times New Roman" panose="02020603050405020304" pitchFamily="18" charset="0"/>
                      </a:endParaRPr>
                    </a:p>
                  </a:txBody>
                  <a:tcPr marL="72000" marR="72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noProof="0">
                          <a:solidFill>
                            <a:schemeClr val="bg1"/>
                          </a:solidFill>
                          <a:effectLst/>
                          <a:latin typeface="+mn-lt"/>
                        </a:rPr>
                        <a:t>Details</a:t>
                      </a:r>
                      <a:endParaRPr lang="en-US" sz="1300" b="1" kern="1200" noProof="0">
                        <a:solidFill>
                          <a:schemeClr val="bg1"/>
                        </a:solidFill>
                        <a:effectLst/>
                        <a:latin typeface="+mn-lt"/>
                        <a:ea typeface="Calibri" panose="020F0502020204030204" pitchFamily="34" charset="0"/>
                        <a:cs typeface="Times New Roman" panose="02020603050405020304" pitchFamily="18" charset="0"/>
                      </a:endParaRPr>
                    </a:p>
                  </a:txBody>
                  <a:tcPr marL="72000" marR="72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7379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en-US" sz="1400" kern="1200" noProof="0">
                          <a:solidFill>
                            <a:schemeClr val="tx1"/>
                          </a:solidFill>
                          <a:latin typeface="+mn-lt"/>
                          <a:ea typeface="+mn-ea"/>
                          <a:cs typeface="+mn-cs"/>
                        </a:rPr>
                        <a:t>04 Sep</a:t>
                      </a:r>
                      <a:r>
                        <a:rPr lang="en-US" sz="1400" kern="1200" baseline="0" noProof="0">
                          <a:solidFill>
                            <a:schemeClr val="tx1"/>
                          </a:solidFill>
                          <a:latin typeface="+mn-lt"/>
                          <a:ea typeface="+mn-ea"/>
                          <a:cs typeface="+mn-cs"/>
                        </a:rPr>
                        <a:t> - 06</a:t>
                      </a:r>
                      <a:r>
                        <a:rPr lang="en-US" sz="1400" kern="1200" noProof="0">
                          <a:solidFill>
                            <a:schemeClr val="tx1"/>
                          </a:solidFill>
                          <a:latin typeface="+mn-lt"/>
                          <a:ea typeface="+mn-ea"/>
                          <a:cs typeface="+mn-cs"/>
                        </a:rPr>
                        <a:t> Oct</a:t>
                      </a: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US" sz="1400" b="1" kern="1200" noProof="0">
                          <a:solidFill>
                            <a:schemeClr val="tx1"/>
                          </a:solidFill>
                          <a:latin typeface="+mn-lt"/>
                          <a:ea typeface="+mn-ea"/>
                          <a:cs typeface="+mn-cs"/>
                        </a:rPr>
                        <a:t>Stage 1: </a:t>
                      </a:r>
                      <a:r>
                        <a:rPr lang="en-US" sz="1400" kern="1200" noProof="0">
                          <a:solidFill>
                            <a:schemeClr val="tx1"/>
                          </a:solidFill>
                          <a:latin typeface="+mn-lt"/>
                          <a:ea typeface="+mn-ea"/>
                          <a:cs typeface="+mn-cs"/>
                        </a:rPr>
                        <a:t>Planning &amp; audit scoping</a:t>
                      </a:r>
                      <a:r>
                        <a:rPr lang="en-US" sz="1400" kern="1200" baseline="0" noProof="0">
                          <a:solidFill>
                            <a:schemeClr val="tx1"/>
                          </a:solidFill>
                          <a:latin typeface="+mn-lt"/>
                          <a:ea typeface="+mn-ea"/>
                          <a:cs typeface="+mn-cs"/>
                        </a:rPr>
                        <a:t> (desk review)</a:t>
                      </a: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462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en-US" sz="1400" kern="1200" noProof="0" dirty="0">
                          <a:solidFill>
                            <a:schemeClr val="tx1"/>
                          </a:solidFill>
                          <a:latin typeface="+mn-lt"/>
                          <a:ea typeface="+mn-ea"/>
                          <a:cs typeface="+mn-cs"/>
                        </a:rPr>
                        <a:t>09 Oct – 26 Oct</a:t>
                      </a: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US" sz="1400" kern="1200" noProof="0">
                          <a:solidFill>
                            <a:schemeClr val="tx1"/>
                          </a:solidFill>
                          <a:latin typeface="+mn-lt"/>
                          <a:ea typeface="+mn-ea"/>
                          <a:cs typeface="+mn-cs"/>
                        </a:rPr>
                        <a:t>Stage 2: Audit in-country fieldwork &amp; debriefs</a:t>
                      </a: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7384">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en-US" sz="1400" kern="1200" noProof="0">
                          <a:solidFill>
                            <a:schemeClr val="tx1"/>
                          </a:solidFill>
                          <a:latin typeface="+mn-lt"/>
                          <a:ea typeface="+mn-ea"/>
                          <a:cs typeface="+mn-cs"/>
                        </a:rPr>
                        <a:t>30 Oct – 17 Dec</a:t>
                      </a: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US" sz="1400" b="1" kern="1200" noProof="0">
                          <a:solidFill>
                            <a:schemeClr val="tx1"/>
                          </a:solidFill>
                          <a:latin typeface="+mn-lt"/>
                          <a:ea typeface="+mn-ea"/>
                          <a:cs typeface="+mn-cs"/>
                        </a:rPr>
                        <a:t>Stage 3: </a:t>
                      </a:r>
                      <a:r>
                        <a:rPr lang="en-US" sz="1400" kern="1200" noProof="0">
                          <a:solidFill>
                            <a:schemeClr val="tx1"/>
                          </a:solidFill>
                          <a:latin typeface="+mn-lt"/>
                          <a:ea typeface="+mn-ea"/>
                          <a:cs typeface="+mn-cs"/>
                        </a:rPr>
                        <a:t>Draft </a:t>
                      </a:r>
                      <a:r>
                        <a:rPr lang="en-US" sz="1400" kern="1200" baseline="0" noProof="0">
                          <a:solidFill>
                            <a:schemeClr val="tx1"/>
                          </a:solidFill>
                          <a:latin typeface="+mn-lt"/>
                          <a:ea typeface="+mn-ea"/>
                          <a:cs typeface="+mn-cs"/>
                        </a:rPr>
                        <a:t>r</a:t>
                      </a:r>
                      <a:r>
                        <a:rPr lang="en-US" sz="1400" kern="1200" noProof="0">
                          <a:solidFill>
                            <a:schemeClr val="tx1"/>
                          </a:solidFill>
                          <a:latin typeface="+mn-lt"/>
                          <a:ea typeface="+mn-ea"/>
                          <a:cs typeface="+mn-cs"/>
                        </a:rPr>
                        <a:t>eport </a:t>
                      </a:r>
                      <a:r>
                        <a:rPr lang="en-US" sz="1400" kern="1200" baseline="0" noProof="0">
                          <a:solidFill>
                            <a:schemeClr val="tx1"/>
                          </a:solidFill>
                          <a:latin typeface="+mn-lt"/>
                          <a:ea typeface="+mn-ea"/>
                          <a:cs typeface="+mn-cs"/>
                        </a:rPr>
                        <a:t>prepared, </a:t>
                      </a:r>
                      <a:r>
                        <a:rPr lang="en-US" sz="1400" kern="1200" noProof="0">
                          <a:solidFill>
                            <a:schemeClr val="tx1"/>
                          </a:solidFill>
                          <a:latin typeface="+mn-lt"/>
                          <a:ea typeface="+mn-ea"/>
                          <a:cs typeface="+mn-cs"/>
                        </a:rPr>
                        <a:t>shared and reconciled with</a:t>
                      </a:r>
                      <a:r>
                        <a:rPr lang="en-US" sz="1400" kern="1200" baseline="0" noProof="0">
                          <a:solidFill>
                            <a:schemeClr val="tx1"/>
                          </a:solidFill>
                          <a:latin typeface="+mn-lt"/>
                          <a:ea typeface="+mn-ea"/>
                          <a:cs typeface="+mn-cs"/>
                        </a:rPr>
                        <a:t> Global Fund Secretariat</a:t>
                      </a:r>
                      <a:endParaRPr lang="en-US" sz="1400" kern="1200" noProof="0">
                        <a:solidFill>
                          <a:schemeClr val="tx1"/>
                        </a:solidFill>
                        <a:latin typeface="+mn-lt"/>
                        <a:ea typeface="+mn-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26180">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endParaRPr lang="en-US" sz="1400" i="1" kern="1200" noProof="0">
                        <a:solidFill>
                          <a:schemeClr val="tx1"/>
                        </a:solidFill>
                        <a:latin typeface="+mn-lt"/>
                        <a:ea typeface="+mn-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US" sz="1400" b="1" kern="1200" noProof="0">
                          <a:solidFill>
                            <a:schemeClr val="tx1"/>
                          </a:solidFill>
                          <a:latin typeface="+mn-lt"/>
                          <a:ea typeface="+mn-ea"/>
                          <a:cs typeface="+mn-cs"/>
                        </a:rPr>
                        <a:t>Stage</a:t>
                      </a:r>
                      <a:r>
                        <a:rPr lang="en-US" sz="1400" b="1" kern="1200" baseline="0" noProof="0">
                          <a:solidFill>
                            <a:schemeClr val="tx1"/>
                          </a:solidFill>
                          <a:latin typeface="+mn-lt"/>
                          <a:ea typeface="+mn-ea"/>
                          <a:cs typeface="+mn-cs"/>
                        </a:rPr>
                        <a:t> 4: </a:t>
                      </a:r>
                      <a:r>
                        <a:rPr lang="en-US" sz="1400" kern="1200" baseline="0" noProof="0">
                          <a:solidFill>
                            <a:schemeClr val="tx1"/>
                          </a:solidFill>
                          <a:latin typeface="+mn-lt"/>
                          <a:ea typeface="+mn-ea"/>
                          <a:cs typeface="+mn-cs"/>
                        </a:rPr>
                        <a:t>Draft report shared/ reconciled with the PRs</a:t>
                      </a:r>
                      <a:endParaRPr lang="en-US" sz="1400" i="0" kern="1200" noProof="0">
                        <a:solidFill>
                          <a:schemeClr val="tx1"/>
                        </a:solidFill>
                        <a:latin typeface="+mn-lt"/>
                        <a:ea typeface="+mn-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32">
                <a:tc vMerge="1">
                  <a:txBody>
                    <a:bodyPr/>
                    <a:lstStyle/>
                    <a:p>
                      <a:pPr>
                        <a:spcAft>
                          <a:spcPts val="0"/>
                        </a:spcAft>
                      </a:pPr>
                      <a:endParaRPr lang="en-US" sz="1400" i="1" u="none" kern="1200" noProof="0">
                        <a:solidFill>
                          <a:schemeClr val="tx1"/>
                        </a:solidFill>
                        <a:latin typeface="+mn-lt"/>
                        <a:ea typeface="+mn-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kern="1200" noProof="0">
                          <a:solidFill>
                            <a:schemeClr val="tx1"/>
                          </a:solidFill>
                          <a:latin typeface="+mn-lt"/>
                          <a:ea typeface="+mn-ea"/>
                          <a:cs typeface="+mn-cs"/>
                        </a:rPr>
                        <a:t>Stage 5: </a:t>
                      </a:r>
                      <a:r>
                        <a:rPr lang="en-US" sz="1400" kern="1200" baseline="0" noProof="0">
                          <a:solidFill>
                            <a:schemeClr val="tx1"/>
                          </a:solidFill>
                          <a:latin typeface="+mn-lt"/>
                          <a:ea typeface="+mn-ea"/>
                          <a:cs typeface="+mn-cs"/>
                        </a:rPr>
                        <a:t>Draft report shared/ reconciled with CCM</a:t>
                      </a:r>
                      <a:endParaRPr lang="en-US" sz="1400" i="0" kern="1200" noProof="0">
                        <a:solidFill>
                          <a:schemeClr val="tx1"/>
                        </a:solidFill>
                        <a:latin typeface="+mn-lt"/>
                        <a:ea typeface="+mn-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792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en-US" sz="1400" i="0" u="none" kern="1200" baseline="0" noProof="0">
                          <a:solidFill>
                            <a:schemeClr val="tx1"/>
                          </a:solidFill>
                          <a:latin typeface="+mn-lt"/>
                          <a:ea typeface="+mn-ea"/>
                          <a:cs typeface="+mn-cs"/>
                        </a:rPr>
                        <a:t>Jan 2024 (est.)</a:t>
                      </a:r>
                      <a:endParaRPr lang="en-US" sz="1400" i="0" u="none" kern="1200" noProof="0">
                        <a:solidFill>
                          <a:schemeClr val="tx1"/>
                        </a:solidFill>
                        <a:latin typeface="+mn-lt"/>
                        <a:ea typeface="+mn-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noProof="0">
                          <a:solidFill>
                            <a:schemeClr val="tx1"/>
                          </a:solidFill>
                          <a:latin typeface="+mn-lt"/>
                          <a:ea typeface="+mn-ea"/>
                          <a:cs typeface="+mn-cs"/>
                        </a:rPr>
                        <a:t>Stage 6: </a:t>
                      </a:r>
                      <a:r>
                        <a:rPr lang="en-US" sz="1400" kern="1200" noProof="0">
                          <a:solidFill>
                            <a:schemeClr val="tx1"/>
                          </a:solidFill>
                          <a:latin typeface="+mn-lt"/>
                          <a:ea typeface="+mn-ea"/>
                          <a:cs typeface="+mn-cs"/>
                        </a:rPr>
                        <a:t>Final audit report</a:t>
                      </a:r>
                      <a:r>
                        <a:rPr lang="en-US" sz="1400" kern="1200" baseline="0" noProof="0">
                          <a:solidFill>
                            <a:schemeClr val="tx1"/>
                          </a:solidFill>
                          <a:latin typeface="+mn-lt"/>
                          <a:ea typeface="+mn-ea"/>
                          <a:cs typeface="+mn-cs"/>
                        </a:rPr>
                        <a:t> prepared/ shared with the Global Fund’s Management Executive Committee</a:t>
                      </a:r>
                      <a:endParaRPr lang="en-US" sz="1400" i="1" kern="1200" noProof="0">
                        <a:solidFill>
                          <a:schemeClr val="tx1"/>
                        </a:solidFill>
                        <a:latin typeface="+mn-lt"/>
                        <a:ea typeface="+mn-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6197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en-US" sz="1400" i="0" u="none" kern="1200" noProof="0">
                          <a:solidFill>
                            <a:schemeClr val="tx1"/>
                          </a:solidFill>
                          <a:latin typeface="+mn-lt"/>
                          <a:ea typeface="+mn-ea"/>
                          <a:cs typeface="+mn-cs"/>
                        </a:rPr>
                        <a:t>Jan </a:t>
                      </a:r>
                      <a:r>
                        <a:rPr lang="en-US" sz="1400" i="0" u="none" kern="1200" baseline="0" noProof="0">
                          <a:solidFill>
                            <a:schemeClr val="tx1"/>
                          </a:solidFill>
                          <a:latin typeface="+mn-lt"/>
                          <a:ea typeface="+mn-ea"/>
                          <a:cs typeface="+mn-cs"/>
                        </a:rPr>
                        <a:t>2024 (est.)</a:t>
                      </a:r>
                      <a:endParaRPr lang="en-US" sz="1400" i="1" kern="1200" noProof="0">
                        <a:solidFill>
                          <a:schemeClr val="tx1"/>
                        </a:solidFill>
                        <a:latin typeface="+mn-lt"/>
                        <a:ea typeface="+mn-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US" sz="1400" b="1" kern="1200" noProof="0" dirty="0">
                          <a:solidFill>
                            <a:schemeClr val="tx1"/>
                          </a:solidFill>
                          <a:latin typeface="+mn-lt"/>
                          <a:ea typeface="+mn-ea"/>
                          <a:cs typeface="+mn-cs"/>
                        </a:rPr>
                        <a:t>Stage 7: </a:t>
                      </a:r>
                      <a:r>
                        <a:rPr lang="en-US" sz="1400" kern="1200" noProof="0" dirty="0">
                          <a:solidFill>
                            <a:schemeClr val="tx1"/>
                          </a:solidFill>
                          <a:latin typeface="+mn-lt"/>
                          <a:ea typeface="+mn-ea"/>
                          <a:cs typeface="+mn-cs"/>
                        </a:rPr>
                        <a:t>Final</a:t>
                      </a:r>
                      <a:r>
                        <a:rPr lang="en-US" sz="1400" kern="1200" baseline="0" noProof="0" dirty="0">
                          <a:solidFill>
                            <a:schemeClr val="tx1"/>
                          </a:solidFill>
                          <a:latin typeface="+mn-lt"/>
                          <a:ea typeface="+mn-ea"/>
                          <a:cs typeface="+mn-cs"/>
                        </a:rPr>
                        <a:t> audit report published on The Global Fund website</a:t>
                      </a:r>
                      <a:endParaRPr lang="en-US" sz="1400" kern="1200" noProof="0" dirty="0">
                        <a:solidFill>
                          <a:schemeClr val="tx1"/>
                        </a:solidFill>
                        <a:latin typeface="+mn-lt"/>
                        <a:ea typeface="+mn-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pic>
        <p:nvPicPr>
          <p:cNvPr id="6" name="Picture 5">
            <a:extLst>
              <a:ext uri="{FF2B5EF4-FFF2-40B4-BE49-F238E27FC236}">
                <a16:creationId xmlns:a16="http://schemas.microsoft.com/office/drawing/2014/main" id="{138708D0-437F-708F-3942-F45747C021F4}"/>
              </a:ext>
            </a:extLst>
          </p:cNvPr>
          <p:cNvPicPr>
            <a:picLocks noChangeAspect="1"/>
          </p:cNvPicPr>
          <p:nvPr/>
        </p:nvPicPr>
        <p:blipFill>
          <a:blip r:embed="rId4"/>
          <a:stretch>
            <a:fillRect/>
          </a:stretch>
        </p:blipFill>
        <p:spPr>
          <a:xfrm>
            <a:off x="7662166" y="371423"/>
            <a:ext cx="4169472" cy="5743627"/>
          </a:xfrm>
          <a:prstGeom prst="rect">
            <a:avLst/>
          </a:prstGeom>
          <a:ln>
            <a:solidFill>
              <a:schemeClr val="tx1"/>
            </a:solidFill>
          </a:ln>
        </p:spPr>
      </p:pic>
      <p:sp>
        <p:nvSpPr>
          <p:cNvPr id="7" name="Rectangle 6">
            <a:extLst>
              <a:ext uri="{FF2B5EF4-FFF2-40B4-BE49-F238E27FC236}">
                <a16:creationId xmlns:a16="http://schemas.microsoft.com/office/drawing/2014/main" id="{79A93A70-DB23-4FFD-43F1-C1D4DD983839}"/>
              </a:ext>
            </a:extLst>
          </p:cNvPr>
          <p:cNvSpPr/>
          <p:nvPr/>
        </p:nvSpPr>
        <p:spPr>
          <a:xfrm>
            <a:off x="352326" y="2384061"/>
            <a:ext cx="7096224" cy="362316"/>
          </a:xfrm>
          <a:prstGeom prst="rect">
            <a:avLst/>
          </a:prstGeom>
          <a:solidFill>
            <a:schemeClr val="bg1">
              <a:lumMod val="50000"/>
              <a:alpha val="1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custData r:id="rId1"/>
      <p:custData r:id="rId2"/>
    </p:custDataLst>
    <p:extLst>
      <p:ext uri="{BB962C8B-B14F-4D97-AF65-F5344CB8AC3E}">
        <p14:creationId xmlns:p14="http://schemas.microsoft.com/office/powerpoint/2010/main" val="378275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2</a:t>
            </a:fld>
            <a:endParaRPr lang="en-US"/>
          </a:p>
        </p:txBody>
      </p:sp>
      <p:sp>
        <p:nvSpPr>
          <p:cNvPr id="3" name="Title 2">
            <a:extLst>
              <a:ext uri="{FF2B5EF4-FFF2-40B4-BE49-F238E27FC236}">
                <a16:creationId xmlns:a16="http://schemas.microsoft.com/office/drawing/2014/main" id="{1255106F-BA79-40AF-99E9-66D8C6940A15}"/>
              </a:ext>
            </a:extLst>
          </p:cNvPr>
          <p:cNvSpPr>
            <a:spLocks noGrp="1"/>
          </p:cNvSpPr>
          <p:nvPr>
            <p:ph type="title"/>
          </p:nvPr>
        </p:nvSpPr>
        <p:spPr/>
        <p:txBody>
          <a:bodyPr/>
          <a:lstStyle/>
          <a:p>
            <a:r>
              <a:rPr lang="en-US"/>
              <a:t>The Office of the Inspector General (OIG)</a:t>
            </a:r>
          </a:p>
        </p:txBody>
      </p:sp>
      <p:sp>
        <p:nvSpPr>
          <p:cNvPr id="4" name="Text Placeholder 3">
            <a:extLst>
              <a:ext uri="{FF2B5EF4-FFF2-40B4-BE49-F238E27FC236}">
                <a16:creationId xmlns:a16="http://schemas.microsoft.com/office/drawing/2014/main" id="{A242A6EA-9832-4E28-8534-0DA79DB97E50}"/>
              </a:ext>
            </a:extLst>
          </p:cNvPr>
          <p:cNvSpPr>
            <a:spLocks noGrp="1"/>
          </p:cNvSpPr>
          <p:nvPr>
            <p:ph type="body" sz="quarter" idx="13"/>
          </p:nvPr>
        </p:nvSpPr>
        <p:spPr/>
        <p:txBody>
          <a:bodyPr/>
          <a:lstStyle/>
          <a:p>
            <a:r>
              <a:rPr lang="en-US" sz="2800"/>
              <a:t>Facts and Figures</a:t>
            </a:r>
          </a:p>
        </p:txBody>
      </p:sp>
      <p:pic>
        <p:nvPicPr>
          <p:cNvPr id="5" name="Picture 4">
            <a:extLst>
              <a:ext uri="{FF2B5EF4-FFF2-40B4-BE49-F238E27FC236}">
                <a16:creationId xmlns:a16="http://schemas.microsoft.com/office/drawing/2014/main" id="{AEA1448C-19BB-CE32-091B-EB61A008C3BE}"/>
              </a:ext>
            </a:extLst>
          </p:cNvPr>
          <p:cNvPicPr>
            <a:picLocks noChangeAspect="1"/>
          </p:cNvPicPr>
          <p:nvPr/>
        </p:nvPicPr>
        <p:blipFill>
          <a:blip r:embed="rId4"/>
          <a:stretch>
            <a:fillRect/>
          </a:stretch>
        </p:blipFill>
        <p:spPr>
          <a:xfrm>
            <a:off x="7632905" y="1290721"/>
            <a:ext cx="3750445" cy="4964337"/>
          </a:xfrm>
          <a:prstGeom prst="rect">
            <a:avLst/>
          </a:prstGeom>
          <a:ln>
            <a:solidFill>
              <a:schemeClr val="tx1"/>
            </a:solidFill>
          </a:ln>
        </p:spPr>
      </p:pic>
      <p:sp>
        <p:nvSpPr>
          <p:cNvPr id="8" name="TextBox 7">
            <a:extLst>
              <a:ext uri="{FF2B5EF4-FFF2-40B4-BE49-F238E27FC236}">
                <a16:creationId xmlns:a16="http://schemas.microsoft.com/office/drawing/2014/main" id="{56C9B23D-E5BB-6610-00F6-5B6ADFF78305}"/>
              </a:ext>
            </a:extLst>
          </p:cNvPr>
          <p:cNvSpPr txBox="1"/>
          <p:nvPr/>
        </p:nvSpPr>
        <p:spPr>
          <a:xfrm>
            <a:off x="350926" y="1413783"/>
            <a:ext cx="6846579" cy="4598182"/>
          </a:xfrm>
          <a:prstGeom prst="rect">
            <a:avLst/>
          </a:prstGeom>
          <a:noFill/>
        </p:spPr>
        <p:txBody>
          <a:bodyPr wrap="square">
            <a:spAutoFit/>
          </a:bodyPr>
          <a:lstStyle/>
          <a:p>
            <a:pPr marL="344488" indent="-290513">
              <a:buFont typeface="Wingdings" panose="05000000000000000000" pitchFamily="2" charset="2"/>
              <a:buChar char="§"/>
              <a:tabLst>
                <a:tab pos="171450" algn="l"/>
              </a:tabLst>
            </a:pPr>
            <a:r>
              <a:rPr lang="en-US" sz="1800" kern="0" spc="40">
                <a:solidFill>
                  <a:schemeClr val="tx1"/>
                </a:solidFill>
                <a:cs typeface="Arial"/>
              </a:rPr>
              <a:t>The OIG exists to </a:t>
            </a:r>
            <a:r>
              <a:rPr lang="en-US" sz="1800" b="1" kern="0" spc="40">
                <a:solidFill>
                  <a:schemeClr val="tx1"/>
                </a:solidFill>
                <a:cs typeface="Arial"/>
              </a:rPr>
              <a:t>safeguard the assets, investments, reputation and sustainability of the Global Fund</a:t>
            </a:r>
          </a:p>
          <a:p>
            <a:pPr marL="344488" indent="-290513">
              <a:buFont typeface="Wingdings" panose="05000000000000000000" pitchFamily="2" charset="2"/>
              <a:buChar char="§"/>
              <a:tabLst>
                <a:tab pos="171450" algn="l"/>
              </a:tabLst>
            </a:pPr>
            <a:endParaRPr lang="en-US" sz="1800" b="1" kern="0" spc="40">
              <a:solidFill>
                <a:schemeClr val="tx1"/>
              </a:solidFill>
              <a:cs typeface="Arial"/>
            </a:endParaRPr>
          </a:p>
          <a:p>
            <a:pPr marL="344488" indent="-290513">
              <a:buFont typeface="Wingdings" panose="05000000000000000000" pitchFamily="2" charset="2"/>
              <a:buChar char="§"/>
              <a:tabLst>
                <a:tab pos="171450" algn="l"/>
              </a:tabLst>
            </a:pPr>
            <a:r>
              <a:rPr lang="en-AU" sz="1800" b="1">
                <a:solidFill>
                  <a:schemeClr val="tx1"/>
                </a:solidFill>
              </a:rPr>
              <a:t>An independent office </a:t>
            </a:r>
            <a:r>
              <a:rPr lang="en-AU" sz="1800">
                <a:solidFill>
                  <a:schemeClr val="tx1"/>
                </a:solidFill>
              </a:rPr>
              <a:t>set up in 2005, </a:t>
            </a:r>
            <a:r>
              <a:rPr lang="en-AU" b="1">
                <a:solidFill>
                  <a:schemeClr val="tx1"/>
                </a:solidFill>
              </a:rPr>
              <a:t>reporting directly to Global Fund Board</a:t>
            </a:r>
          </a:p>
          <a:p>
            <a:pPr marL="344488" indent="-290513">
              <a:buFont typeface="Wingdings" panose="05000000000000000000" pitchFamily="2" charset="2"/>
              <a:buChar char="§"/>
              <a:tabLst>
                <a:tab pos="171450" algn="l"/>
              </a:tabLst>
            </a:pPr>
            <a:endParaRPr lang="en-AU" b="1">
              <a:solidFill>
                <a:schemeClr val="tx1"/>
              </a:solidFill>
            </a:endParaRPr>
          </a:p>
          <a:p>
            <a:pPr marL="344488" indent="-290513">
              <a:lnSpc>
                <a:spcPct val="130000"/>
              </a:lnSpc>
              <a:spcAft>
                <a:spcPts val="1800"/>
              </a:spcAft>
              <a:buFont typeface="Wingdings" panose="05000000000000000000" pitchFamily="2" charset="2"/>
              <a:buChar char="§"/>
              <a:tabLst>
                <a:tab pos="171450" algn="l"/>
              </a:tabLst>
            </a:pPr>
            <a:r>
              <a:rPr lang="en-AU" sz="1800" b="1">
                <a:solidFill>
                  <a:schemeClr val="tx1"/>
                </a:solidFill>
              </a:rPr>
              <a:t>Promotes good practice</a:t>
            </a:r>
            <a:r>
              <a:rPr lang="en-AU" sz="1800">
                <a:solidFill>
                  <a:schemeClr val="tx1"/>
                </a:solidFill>
              </a:rPr>
              <a:t>, reduces risk and condemns abuse</a:t>
            </a:r>
          </a:p>
          <a:p>
            <a:pPr marL="344488" indent="-290513">
              <a:lnSpc>
                <a:spcPct val="130000"/>
              </a:lnSpc>
              <a:spcAft>
                <a:spcPts val="1800"/>
              </a:spcAft>
              <a:buFont typeface="Wingdings" panose="05000000000000000000" pitchFamily="2" charset="2"/>
              <a:buChar char="§"/>
              <a:tabLst>
                <a:tab pos="171450" algn="l"/>
              </a:tabLst>
            </a:pPr>
            <a:r>
              <a:rPr lang="en-AU" sz="1800" b="1">
                <a:solidFill>
                  <a:schemeClr val="tx1"/>
                </a:solidFill>
              </a:rPr>
              <a:t>A team of 52 people:</a:t>
            </a:r>
            <a:r>
              <a:rPr lang="en-AU" sz="1800">
                <a:solidFill>
                  <a:schemeClr val="tx1"/>
                </a:solidFill>
              </a:rPr>
              <a:t> auditors, investigators &amp; support staff</a:t>
            </a:r>
          </a:p>
          <a:p>
            <a:pPr marL="344488" indent="-290513">
              <a:buFont typeface="Wingdings" panose="05000000000000000000" pitchFamily="2" charset="2"/>
              <a:buChar char="§"/>
              <a:tabLst>
                <a:tab pos="171450" algn="l"/>
              </a:tabLst>
            </a:pPr>
            <a:r>
              <a:rPr lang="en-AU" sz="1800">
                <a:solidFill>
                  <a:schemeClr val="tx1"/>
                </a:solidFill>
              </a:rPr>
              <a:t>Around </a:t>
            </a:r>
            <a:r>
              <a:rPr lang="en-AU" sz="1800" b="1">
                <a:solidFill>
                  <a:schemeClr val="tx1"/>
                </a:solidFill>
              </a:rPr>
              <a:t>20-25 audit, investigation &amp; advisory reports </a:t>
            </a:r>
            <a:r>
              <a:rPr lang="en-AU" sz="1800">
                <a:solidFill>
                  <a:schemeClr val="tx1"/>
                </a:solidFill>
              </a:rPr>
              <a:t>per year</a:t>
            </a:r>
          </a:p>
          <a:p>
            <a:pPr marL="344488" indent="-290513">
              <a:buFont typeface="Wingdings" panose="05000000000000000000" pitchFamily="2" charset="2"/>
              <a:buChar char="§"/>
              <a:tabLst>
                <a:tab pos="171450" algn="l"/>
              </a:tabLst>
            </a:pPr>
            <a:endParaRPr lang="fr-FR" sz="1800">
              <a:solidFill>
                <a:schemeClr val="tx1"/>
              </a:solidFill>
            </a:endParaRPr>
          </a:p>
          <a:p>
            <a:pPr marL="344488" indent="-290513">
              <a:buFont typeface="Wingdings" panose="05000000000000000000" pitchFamily="2" charset="2"/>
              <a:buChar char="§"/>
              <a:tabLst>
                <a:tab pos="171450" algn="l"/>
              </a:tabLst>
            </a:pPr>
            <a:r>
              <a:rPr lang="en-AU" sz="1800" b="1">
                <a:solidFill>
                  <a:schemeClr val="tx1"/>
                </a:solidFill>
              </a:rPr>
              <a:t>All audit and investigations reports are published </a:t>
            </a:r>
            <a:r>
              <a:rPr lang="en-AU" sz="1800">
                <a:solidFill>
                  <a:schemeClr val="tx1"/>
                </a:solidFill>
              </a:rPr>
              <a:t>and </a:t>
            </a:r>
            <a:endParaRPr lang="en-AU"/>
          </a:p>
          <a:p>
            <a:pPr marL="344488" indent="-290513">
              <a:tabLst>
                <a:tab pos="171450" algn="l"/>
              </a:tabLst>
            </a:pPr>
            <a:r>
              <a:rPr lang="en-AU">
                <a:solidFill>
                  <a:schemeClr val="tx1"/>
                </a:solidFill>
              </a:rPr>
              <a:t>    available on The Global Fund website:   </a:t>
            </a:r>
            <a:r>
              <a:rPr lang="fr-FR" i="1">
                <a:solidFill>
                  <a:schemeClr val="accent2"/>
                </a:solidFill>
                <a:hlinkClick r:id="rId5">
                  <a:extLst>
                    <a:ext uri="{A12FA001-AC4F-418D-AE19-62706E023703}">
                      <ahyp:hlinkClr xmlns:ahyp="http://schemas.microsoft.com/office/drawing/2018/hyperlinkcolor" val="tx"/>
                    </a:ext>
                  </a:extLst>
                </a:hlinkClick>
              </a:rPr>
              <a:t>www.theglobalfund.org/oig</a:t>
            </a:r>
            <a:endParaRPr lang="fr-FR" i="1">
              <a:solidFill>
                <a:schemeClr val="accent2"/>
              </a:solidFill>
            </a:endParaRPr>
          </a:p>
        </p:txBody>
      </p:sp>
    </p:spTree>
    <p:custDataLst>
      <p:custData r:id="rId1"/>
      <p:custData r:id="rId2"/>
    </p:custDataLst>
    <p:extLst>
      <p:ext uri="{BB962C8B-B14F-4D97-AF65-F5344CB8AC3E}">
        <p14:creationId xmlns:p14="http://schemas.microsoft.com/office/powerpoint/2010/main" val="3543083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3B1124-59A1-40C5-A1D3-C0C3806CEFB6}"/>
              </a:ext>
            </a:extLst>
          </p:cNvPr>
          <p:cNvSpPr>
            <a:spLocks noGrp="1"/>
          </p:cNvSpPr>
          <p:nvPr>
            <p:ph type="sldNum" sz="quarter" idx="12"/>
          </p:nvPr>
        </p:nvSpPr>
        <p:spPr/>
        <p:txBody>
          <a:bodyPr/>
          <a:lstStyle/>
          <a:p>
            <a:fld id="{9E2BE927-25C7-4379-86F1-C17ED9D2A7F2}" type="slidenum">
              <a:rPr lang="en-GB"/>
              <a:t>20</a:t>
            </a:fld>
            <a:endParaRPr lang="en-GB"/>
          </a:p>
        </p:txBody>
      </p:sp>
      <p:pic>
        <p:nvPicPr>
          <p:cNvPr id="5" name="Picture 4" descr="Graphical user interface, text&#10;&#10;Description automatically generated">
            <a:extLst>
              <a:ext uri="{FF2B5EF4-FFF2-40B4-BE49-F238E27FC236}">
                <a16:creationId xmlns:a16="http://schemas.microsoft.com/office/drawing/2014/main" id="{1DD2D6B0-5680-672B-B5F3-EA0436A303E8}"/>
              </a:ext>
            </a:extLst>
          </p:cNvPr>
          <p:cNvPicPr>
            <a:picLocks noChangeAspect="1"/>
          </p:cNvPicPr>
          <p:nvPr/>
        </p:nvPicPr>
        <p:blipFill rotWithShape="1">
          <a:blip r:embed="rId4"/>
          <a:srcRect l="1654" t="15678" r="1565" b="5350"/>
          <a:stretch/>
        </p:blipFill>
        <p:spPr bwMode="auto">
          <a:xfrm>
            <a:off x="563226" y="990888"/>
            <a:ext cx="10545316" cy="4429251"/>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7748AEAF-A79A-AF3B-8698-1384756D56EC}"/>
              </a:ext>
            </a:extLst>
          </p:cNvPr>
          <p:cNvSpPr txBox="1"/>
          <p:nvPr/>
        </p:nvSpPr>
        <p:spPr>
          <a:xfrm>
            <a:off x="2035965" y="5788451"/>
            <a:ext cx="9082609" cy="369332"/>
          </a:xfrm>
          <a:prstGeom prst="rect">
            <a:avLst/>
          </a:prstGeom>
          <a:noFill/>
        </p:spPr>
        <p:txBody>
          <a:bodyPr wrap="square" rtlCol="0">
            <a:spAutoFit/>
          </a:bodyPr>
          <a:lstStyle/>
          <a:p>
            <a:r>
              <a:rPr lang="en-US"/>
              <a:t>Visit </a:t>
            </a:r>
            <a:r>
              <a:rPr lang="en-US">
                <a:hlinkClick r:id="rId5"/>
              </a:rPr>
              <a:t>www.ispeakoutnow.org</a:t>
            </a:r>
            <a:r>
              <a:rPr lang="en-US"/>
              <a:t> to find out more about wrongdoing and how to report it</a:t>
            </a:r>
          </a:p>
        </p:txBody>
      </p:sp>
      <p:sp>
        <p:nvSpPr>
          <p:cNvPr id="7" name="Title 2">
            <a:extLst>
              <a:ext uri="{FF2B5EF4-FFF2-40B4-BE49-F238E27FC236}">
                <a16:creationId xmlns:a16="http://schemas.microsoft.com/office/drawing/2014/main" id="{2402BE12-B747-912A-51E1-7DB665450EA3}"/>
              </a:ext>
            </a:extLst>
          </p:cNvPr>
          <p:cNvSpPr>
            <a:spLocks noGrp="1"/>
          </p:cNvSpPr>
          <p:nvPr>
            <p:ph type="title"/>
          </p:nvPr>
        </p:nvSpPr>
        <p:spPr>
          <a:xfrm>
            <a:off x="360000" y="270001"/>
            <a:ext cx="11471638" cy="468000"/>
          </a:xfrm>
        </p:spPr>
        <p:txBody>
          <a:bodyPr/>
          <a:lstStyle/>
          <a:p>
            <a:r>
              <a:rPr lang="en-US"/>
              <a:t>Reporting fraud and abuse</a:t>
            </a:r>
          </a:p>
        </p:txBody>
      </p:sp>
    </p:spTree>
    <p:custDataLst>
      <p:custData r:id="rId1"/>
      <p:custData r:id="rId2"/>
    </p:custDataLst>
    <p:extLst>
      <p:ext uri="{BB962C8B-B14F-4D97-AF65-F5344CB8AC3E}">
        <p14:creationId xmlns:p14="http://schemas.microsoft.com/office/powerpoint/2010/main" val="1788275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21</a:t>
            </a:fld>
            <a:endParaRPr lang="en-US"/>
          </a:p>
        </p:txBody>
      </p:sp>
      <p:cxnSp>
        <p:nvCxnSpPr>
          <p:cNvPr id="6" name="Straight Connector 5">
            <a:extLst>
              <a:ext uri="{FF2B5EF4-FFF2-40B4-BE49-F238E27FC236}">
                <a16:creationId xmlns:a16="http://schemas.microsoft.com/office/drawing/2014/main" id="{C44633F2-BDA6-499B-04D8-2920541404F6}"/>
              </a:ext>
            </a:extLst>
          </p:cNvPr>
          <p:cNvCxnSpPr/>
          <p:nvPr/>
        </p:nvCxnSpPr>
        <p:spPr>
          <a:xfrm>
            <a:off x="0" y="4136571"/>
            <a:ext cx="121920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BD24748-6370-070C-BEF0-FD22A204C2D6}"/>
              </a:ext>
            </a:extLst>
          </p:cNvPr>
          <p:cNvSpPr txBox="1"/>
          <p:nvPr/>
        </p:nvSpPr>
        <p:spPr>
          <a:xfrm>
            <a:off x="102637" y="4460033"/>
            <a:ext cx="11989836" cy="369332"/>
          </a:xfrm>
          <a:prstGeom prst="rect">
            <a:avLst/>
          </a:prstGeom>
          <a:noFill/>
        </p:spPr>
        <p:txBody>
          <a:bodyPr wrap="square" rtlCol="0">
            <a:spAutoFit/>
          </a:bodyPr>
          <a:lstStyle/>
          <a:p>
            <a:r>
              <a:rPr lang="en-US" b="1"/>
              <a:t>Inspector General | Tracy Staines | </a:t>
            </a:r>
            <a:r>
              <a:rPr lang="en-US"/>
              <a:t>tracy.staines@theglobalfund.org</a:t>
            </a:r>
          </a:p>
        </p:txBody>
      </p:sp>
      <p:sp>
        <p:nvSpPr>
          <p:cNvPr id="8" name="TextBox 7">
            <a:extLst>
              <a:ext uri="{FF2B5EF4-FFF2-40B4-BE49-F238E27FC236}">
                <a16:creationId xmlns:a16="http://schemas.microsoft.com/office/drawing/2014/main" id="{203A4353-D3C5-231C-F2A1-576AE3A14EF2}"/>
              </a:ext>
            </a:extLst>
          </p:cNvPr>
          <p:cNvSpPr txBox="1"/>
          <p:nvPr/>
        </p:nvSpPr>
        <p:spPr>
          <a:xfrm>
            <a:off x="99527" y="4968160"/>
            <a:ext cx="11989836" cy="369332"/>
          </a:xfrm>
          <a:prstGeom prst="rect">
            <a:avLst/>
          </a:prstGeom>
          <a:noFill/>
        </p:spPr>
        <p:txBody>
          <a:bodyPr wrap="square" rtlCol="0">
            <a:spAutoFit/>
          </a:bodyPr>
          <a:lstStyle/>
          <a:p>
            <a:r>
              <a:rPr lang="en-US" b="1"/>
              <a:t>Head of Audit and Advisory | Daniel Petrescu | </a:t>
            </a:r>
            <a:r>
              <a:rPr lang="en-US"/>
              <a:t>daniel.petrescu@theglobalfund.org</a:t>
            </a:r>
          </a:p>
        </p:txBody>
      </p:sp>
      <p:sp>
        <p:nvSpPr>
          <p:cNvPr id="9" name="TextBox 8">
            <a:extLst>
              <a:ext uri="{FF2B5EF4-FFF2-40B4-BE49-F238E27FC236}">
                <a16:creationId xmlns:a16="http://schemas.microsoft.com/office/drawing/2014/main" id="{647168CF-FA40-1CC5-FE47-860913B5E119}"/>
              </a:ext>
            </a:extLst>
          </p:cNvPr>
          <p:cNvSpPr txBox="1"/>
          <p:nvPr/>
        </p:nvSpPr>
        <p:spPr>
          <a:xfrm>
            <a:off x="99527" y="5460228"/>
            <a:ext cx="11989836" cy="369332"/>
          </a:xfrm>
          <a:prstGeom prst="rect">
            <a:avLst/>
          </a:prstGeom>
          <a:noFill/>
        </p:spPr>
        <p:txBody>
          <a:bodyPr wrap="square" rtlCol="0">
            <a:spAutoFit/>
          </a:bodyPr>
          <a:lstStyle/>
          <a:p>
            <a:r>
              <a:rPr lang="en-US" b="1"/>
              <a:t>Audit Manager | Augustine Agyeman-Duah | </a:t>
            </a:r>
            <a:r>
              <a:rPr lang="en-US"/>
              <a:t>augustine.agyeman-duah@theglobalfund.org</a:t>
            </a:r>
          </a:p>
        </p:txBody>
      </p:sp>
      <p:pic>
        <p:nvPicPr>
          <p:cNvPr id="10" name="Picture 2" descr="Image result for Q &amp; A">
            <a:extLst>
              <a:ext uri="{FF2B5EF4-FFF2-40B4-BE49-F238E27FC236}">
                <a16:creationId xmlns:a16="http://schemas.microsoft.com/office/drawing/2014/main" id="{7AF36132-2355-A721-6CD1-5325176506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6" t="18885" r="-686" b="18651"/>
          <a:stretch/>
        </p:blipFill>
        <p:spPr bwMode="auto">
          <a:xfrm>
            <a:off x="1170855" y="526723"/>
            <a:ext cx="9525000" cy="3349687"/>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94900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FECC35-8DD2-415E-A2D6-49EB018C9B72}"/>
              </a:ext>
            </a:extLst>
          </p:cNvPr>
          <p:cNvSpPr>
            <a:spLocks noGrp="1"/>
          </p:cNvSpPr>
          <p:nvPr>
            <p:ph type="sldNum" sz="quarter" idx="20"/>
          </p:nvPr>
        </p:nvSpPr>
        <p:spPr/>
        <p:txBody>
          <a:bodyPr/>
          <a:lstStyle/>
          <a:p>
            <a:fld id="{9E2BE927-25C7-4379-86F1-C17ED9D2A7F2}" type="slidenum">
              <a:rPr lang="en-US" smtClean="0"/>
              <a:pPr/>
              <a:t>3</a:t>
            </a:fld>
            <a:endParaRPr lang="en-US"/>
          </a:p>
        </p:txBody>
      </p:sp>
      <p:sp>
        <p:nvSpPr>
          <p:cNvPr id="15" name="Title 2">
            <a:extLst>
              <a:ext uri="{FF2B5EF4-FFF2-40B4-BE49-F238E27FC236}">
                <a16:creationId xmlns:a16="http://schemas.microsoft.com/office/drawing/2014/main" id="{0ED15A17-23B5-0FB5-A3C6-D685C04148C2}"/>
              </a:ext>
            </a:extLst>
          </p:cNvPr>
          <p:cNvSpPr txBox="1">
            <a:spLocks/>
          </p:cNvSpPr>
          <p:nvPr/>
        </p:nvSpPr>
        <p:spPr>
          <a:xfrm>
            <a:off x="360000" y="270001"/>
            <a:ext cx="5535976" cy="46800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t>AGENDA</a:t>
            </a:r>
          </a:p>
        </p:txBody>
      </p:sp>
      <p:cxnSp>
        <p:nvCxnSpPr>
          <p:cNvPr id="16" name="Straight Connector 15">
            <a:extLst>
              <a:ext uri="{FF2B5EF4-FFF2-40B4-BE49-F238E27FC236}">
                <a16:creationId xmlns:a16="http://schemas.microsoft.com/office/drawing/2014/main" id="{0ADD4666-E892-1396-6762-10D6AA71FD4A}"/>
              </a:ext>
            </a:extLst>
          </p:cNvPr>
          <p:cNvCxnSpPr/>
          <p:nvPr/>
        </p:nvCxnSpPr>
        <p:spPr>
          <a:xfrm>
            <a:off x="346090" y="775059"/>
            <a:ext cx="67775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CABEEDC-374E-F47B-247D-E90A918C26B5}"/>
              </a:ext>
            </a:extLst>
          </p:cNvPr>
          <p:cNvSpPr txBox="1"/>
          <p:nvPr/>
        </p:nvSpPr>
        <p:spPr>
          <a:xfrm>
            <a:off x="1049869" y="1177459"/>
            <a:ext cx="5895703" cy="369332"/>
          </a:xfrm>
          <a:prstGeom prst="rect">
            <a:avLst/>
          </a:prstGeom>
          <a:noFill/>
        </p:spPr>
        <p:txBody>
          <a:bodyPr wrap="square" rtlCol="0">
            <a:spAutoFit/>
          </a:bodyPr>
          <a:lstStyle/>
          <a:p>
            <a:r>
              <a:rPr lang="en-US"/>
              <a:t>Audit Objectives and Scope</a:t>
            </a:r>
          </a:p>
        </p:txBody>
      </p:sp>
      <p:grpSp>
        <p:nvGrpSpPr>
          <p:cNvPr id="18" name="Group 17">
            <a:extLst>
              <a:ext uri="{FF2B5EF4-FFF2-40B4-BE49-F238E27FC236}">
                <a16:creationId xmlns:a16="http://schemas.microsoft.com/office/drawing/2014/main" id="{732820A1-D6D9-EB1B-FC3E-2A5C6D89E470}"/>
              </a:ext>
            </a:extLst>
          </p:cNvPr>
          <p:cNvGrpSpPr/>
          <p:nvPr/>
        </p:nvGrpSpPr>
        <p:grpSpPr>
          <a:xfrm>
            <a:off x="391339" y="1123819"/>
            <a:ext cx="558165" cy="557872"/>
            <a:chOff x="3066601" y="1833418"/>
            <a:chExt cx="558165" cy="557872"/>
          </a:xfrm>
        </p:grpSpPr>
        <p:pic>
          <p:nvPicPr>
            <p:cNvPr id="19" name="StrokeCircle">
              <a:extLst>
                <a:ext uri="{FF2B5EF4-FFF2-40B4-BE49-F238E27FC236}">
                  <a16:creationId xmlns:a16="http://schemas.microsoft.com/office/drawing/2014/main" id="{67FB1E8D-52B2-824F-52BC-A5904D4DC14A}"/>
                </a:ext>
              </a:extLst>
            </p:cNvPr>
            <p:cNvPicPr/>
            <p:nvPr/>
          </p:nvPicPr>
          <p:blipFill rotWithShape="1">
            <a:blip r:embed="rId4"/>
            <a:stretch>
              <a:fillRect/>
            </a:stretch>
          </p:blipFill>
          <p:spPr>
            <a:xfrm>
              <a:off x="3076126" y="1842650"/>
              <a:ext cx="548640" cy="548640"/>
            </a:xfrm>
            <a:prstGeom prst="rect">
              <a:avLst/>
            </a:prstGeom>
          </p:spPr>
        </p:pic>
        <p:pic>
          <p:nvPicPr>
            <p:cNvPr id="20" name="doc ok outline">
              <a:extLst>
                <a:ext uri="{FF2B5EF4-FFF2-40B4-BE49-F238E27FC236}">
                  <a16:creationId xmlns:a16="http://schemas.microsoft.com/office/drawing/2014/main" id="{8A825A93-94DF-FE3A-0E1C-9358BD72F251}"/>
                </a:ext>
              </a:extLst>
            </p:cNvPr>
            <p:cNvPicPr/>
            <p:nvPr/>
          </p:nvPicPr>
          <p:blipFill rotWithShape="1">
            <a:blip r:embed="rId5"/>
            <a:stretch>
              <a:fillRect/>
            </a:stretch>
          </p:blipFill>
          <p:spPr>
            <a:xfrm>
              <a:off x="3066601" y="1833418"/>
              <a:ext cx="548640" cy="509953"/>
            </a:xfrm>
            <a:prstGeom prst="rect">
              <a:avLst/>
            </a:prstGeom>
          </p:spPr>
        </p:pic>
      </p:grpSp>
      <p:grpSp>
        <p:nvGrpSpPr>
          <p:cNvPr id="21" name="Group 20">
            <a:extLst>
              <a:ext uri="{FF2B5EF4-FFF2-40B4-BE49-F238E27FC236}">
                <a16:creationId xmlns:a16="http://schemas.microsoft.com/office/drawing/2014/main" id="{83D7BE7E-78A3-453E-2DDF-7A2F5C9E0168}"/>
              </a:ext>
            </a:extLst>
          </p:cNvPr>
          <p:cNvGrpSpPr/>
          <p:nvPr/>
        </p:nvGrpSpPr>
        <p:grpSpPr>
          <a:xfrm>
            <a:off x="391339" y="1899302"/>
            <a:ext cx="548640" cy="548640"/>
            <a:chOff x="346090" y="1309199"/>
            <a:chExt cx="548640" cy="548640"/>
          </a:xfrm>
        </p:grpSpPr>
        <p:pic>
          <p:nvPicPr>
            <p:cNvPr id="22" name="StrokeCircle">
              <a:extLst>
                <a:ext uri="{FF2B5EF4-FFF2-40B4-BE49-F238E27FC236}">
                  <a16:creationId xmlns:a16="http://schemas.microsoft.com/office/drawing/2014/main" id="{B06F186E-1056-E753-56AE-7F8CBD6440AA}"/>
                </a:ext>
              </a:extLst>
            </p:cNvPr>
            <p:cNvPicPr/>
            <p:nvPr/>
          </p:nvPicPr>
          <p:blipFill rotWithShape="1">
            <a:blip r:embed="rId4"/>
            <a:stretch>
              <a:fillRect/>
            </a:stretch>
          </p:blipFill>
          <p:spPr>
            <a:xfrm>
              <a:off x="346090" y="1309199"/>
              <a:ext cx="548640" cy="548640"/>
            </a:xfrm>
            <a:prstGeom prst="rect">
              <a:avLst/>
            </a:prstGeom>
          </p:spPr>
        </p:pic>
        <p:pic>
          <p:nvPicPr>
            <p:cNvPr id="23" name="education40-O">
              <a:extLst>
                <a:ext uri="{FF2B5EF4-FFF2-40B4-BE49-F238E27FC236}">
                  <a16:creationId xmlns:a16="http://schemas.microsoft.com/office/drawing/2014/main" id="{A427B584-9051-94C2-2198-311F9E5F5525}"/>
                </a:ext>
              </a:extLst>
            </p:cNvPr>
            <p:cNvPicPr>
              <a:picLocks noChangeAspect="1"/>
            </p:cNvPicPr>
            <p:nvPr/>
          </p:nvPicPr>
          <p:blipFill rotWithShape="1">
            <a:blip r:embed="rId6"/>
            <a:stretch>
              <a:fillRect/>
            </a:stretch>
          </p:blipFill>
          <p:spPr>
            <a:xfrm>
              <a:off x="449301" y="1403219"/>
              <a:ext cx="365760" cy="360338"/>
            </a:xfrm>
            <a:prstGeom prst="rect">
              <a:avLst/>
            </a:prstGeom>
          </p:spPr>
        </p:pic>
      </p:grpSp>
      <p:sp>
        <p:nvSpPr>
          <p:cNvPr id="24" name="TextBox 23">
            <a:extLst>
              <a:ext uri="{FF2B5EF4-FFF2-40B4-BE49-F238E27FC236}">
                <a16:creationId xmlns:a16="http://schemas.microsoft.com/office/drawing/2014/main" id="{44A01790-6ADF-E44A-6562-B1FFEA31EDE7}"/>
              </a:ext>
            </a:extLst>
          </p:cNvPr>
          <p:cNvSpPr txBox="1"/>
          <p:nvPr/>
        </p:nvSpPr>
        <p:spPr>
          <a:xfrm>
            <a:off x="1049865" y="1938266"/>
            <a:ext cx="5895703" cy="369332"/>
          </a:xfrm>
          <a:prstGeom prst="rect">
            <a:avLst/>
          </a:prstGeom>
          <a:noFill/>
        </p:spPr>
        <p:txBody>
          <a:bodyPr wrap="square" rtlCol="0">
            <a:spAutoFit/>
          </a:bodyPr>
          <a:lstStyle/>
          <a:p>
            <a:r>
              <a:rPr lang="en-US"/>
              <a:t>Key messages across audit objectives</a:t>
            </a:r>
          </a:p>
        </p:txBody>
      </p:sp>
      <p:grpSp>
        <p:nvGrpSpPr>
          <p:cNvPr id="25" name="Group 24">
            <a:extLst>
              <a:ext uri="{FF2B5EF4-FFF2-40B4-BE49-F238E27FC236}">
                <a16:creationId xmlns:a16="http://schemas.microsoft.com/office/drawing/2014/main" id="{7BFB7AB5-E6B6-FE2F-AD20-A2F2500DC2C5}"/>
              </a:ext>
            </a:extLst>
          </p:cNvPr>
          <p:cNvGrpSpPr/>
          <p:nvPr/>
        </p:nvGrpSpPr>
        <p:grpSpPr>
          <a:xfrm>
            <a:off x="391339" y="2677448"/>
            <a:ext cx="548640" cy="548640"/>
            <a:chOff x="346090" y="2416456"/>
            <a:chExt cx="548640" cy="548640"/>
          </a:xfrm>
        </p:grpSpPr>
        <p:pic>
          <p:nvPicPr>
            <p:cNvPr id="26" name="StrokeCircle">
              <a:extLst>
                <a:ext uri="{FF2B5EF4-FFF2-40B4-BE49-F238E27FC236}">
                  <a16:creationId xmlns:a16="http://schemas.microsoft.com/office/drawing/2014/main" id="{F0D9548E-88A6-4965-051B-E2C7A7E41067}"/>
                </a:ext>
              </a:extLst>
            </p:cNvPr>
            <p:cNvPicPr/>
            <p:nvPr/>
          </p:nvPicPr>
          <p:blipFill rotWithShape="1">
            <a:blip r:embed="rId4"/>
            <a:stretch>
              <a:fillRect/>
            </a:stretch>
          </p:blipFill>
          <p:spPr>
            <a:xfrm>
              <a:off x="346090" y="2416456"/>
              <a:ext cx="548640" cy="548640"/>
            </a:xfrm>
            <a:prstGeom prst="rect">
              <a:avLst/>
            </a:prstGeom>
          </p:spPr>
        </p:pic>
        <p:pic>
          <p:nvPicPr>
            <p:cNvPr id="27" name="InternetOutline19">
              <a:extLst>
                <a:ext uri="{FF2B5EF4-FFF2-40B4-BE49-F238E27FC236}">
                  <a16:creationId xmlns:a16="http://schemas.microsoft.com/office/drawing/2014/main" id="{102CA8E7-E807-4FE6-955F-52DAD73C3D5D}"/>
                </a:ext>
              </a:extLst>
            </p:cNvPr>
            <p:cNvPicPr>
              <a:picLocks noChangeAspect="1"/>
            </p:cNvPicPr>
            <p:nvPr/>
          </p:nvPicPr>
          <p:blipFill rotWithShape="1">
            <a:blip r:embed="rId7"/>
            <a:stretch>
              <a:fillRect/>
            </a:stretch>
          </p:blipFill>
          <p:spPr>
            <a:xfrm>
              <a:off x="439776" y="2500017"/>
              <a:ext cx="365760" cy="314548"/>
            </a:xfrm>
            <a:prstGeom prst="rect">
              <a:avLst/>
            </a:prstGeom>
          </p:spPr>
        </p:pic>
      </p:grpSp>
      <p:sp>
        <p:nvSpPr>
          <p:cNvPr id="28" name="TextBox 27">
            <a:extLst>
              <a:ext uri="{FF2B5EF4-FFF2-40B4-BE49-F238E27FC236}">
                <a16:creationId xmlns:a16="http://schemas.microsoft.com/office/drawing/2014/main" id="{F9832582-1319-8637-77CE-E8A9F1F436F1}"/>
              </a:ext>
            </a:extLst>
          </p:cNvPr>
          <p:cNvSpPr txBox="1"/>
          <p:nvPr/>
        </p:nvSpPr>
        <p:spPr>
          <a:xfrm>
            <a:off x="1049864" y="2624261"/>
            <a:ext cx="5895703" cy="923330"/>
          </a:xfrm>
          <a:prstGeom prst="rect">
            <a:avLst/>
          </a:prstGeom>
          <a:noFill/>
        </p:spPr>
        <p:txBody>
          <a:bodyPr wrap="square" rtlCol="0">
            <a:spAutoFit/>
          </a:bodyPr>
          <a:lstStyle/>
          <a:p>
            <a:r>
              <a:rPr lang="en-US" b="1"/>
              <a:t>Objective #1 </a:t>
            </a:r>
            <a:endParaRPr lang="en-US" sz="1800" b="0" i="0" u="none" strike="noStrike" baseline="0">
              <a:solidFill>
                <a:srgbClr val="000000"/>
              </a:solidFill>
              <a:latin typeface="Arial" panose="020B0604020202020204" pitchFamily="34" charset="0"/>
            </a:endParaRPr>
          </a:p>
          <a:p>
            <a:r>
              <a:rPr lang="en-US">
                <a:solidFill>
                  <a:srgbClr val="000000"/>
                </a:solidFill>
                <a:latin typeface="Arial" panose="020B0604020202020204" pitchFamily="34" charset="0"/>
              </a:rPr>
              <a:t>T</a:t>
            </a:r>
            <a:r>
              <a:rPr lang="en-US" sz="1800" b="0" i="0" u="none" strike="noStrike" baseline="0">
                <a:solidFill>
                  <a:srgbClr val="000000"/>
                </a:solidFill>
                <a:latin typeface="Arial" panose="020B0604020202020204" pitchFamily="34" charset="0"/>
              </a:rPr>
              <a:t>he implementation modalities of the TB and HIV grants to ensure the achievement of grant objectives </a:t>
            </a:r>
          </a:p>
        </p:txBody>
      </p:sp>
      <p:sp>
        <p:nvSpPr>
          <p:cNvPr id="32" name="TextBox 31">
            <a:extLst>
              <a:ext uri="{FF2B5EF4-FFF2-40B4-BE49-F238E27FC236}">
                <a16:creationId xmlns:a16="http://schemas.microsoft.com/office/drawing/2014/main" id="{69B76823-7F59-BCF1-B82C-6F6E91AD13EB}"/>
              </a:ext>
            </a:extLst>
          </p:cNvPr>
          <p:cNvSpPr txBox="1"/>
          <p:nvPr/>
        </p:nvSpPr>
        <p:spPr>
          <a:xfrm>
            <a:off x="1057416" y="3672720"/>
            <a:ext cx="5895703" cy="1200329"/>
          </a:xfrm>
          <a:prstGeom prst="rect">
            <a:avLst/>
          </a:prstGeom>
          <a:noFill/>
        </p:spPr>
        <p:txBody>
          <a:bodyPr wrap="square" rtlCol="0">
            <a:spAutoFit/>
          </a:bodyPr>
          <a:lstStyle/>
          <a:p>
            <a:r>
              <a:rPr lang="en-US" b="1"/>
              <a:t>Objective #2 </a:t>
            </a:r>
          </a:p>
          <a:p>
            <a:r>
              <a:rPr lang="en-US" sz="1800" b="0" i="0" u="none" strike="noStrike" baseline="0">
                <a:solidFill>
                  <a:srgbClr val="000000"/>
                </a:solidFill>
                <a:latin typeface="Arial" panose="020B0604020202020204" pitchFamily="34" charset="0"/>
              </a:rPr>
              <a:t>Grant interventions and approach to implement sustainable people-centered systems for health to deliver impact </a:t>
            </a:r>
          </a:p>
        </p:txBody>
      </p:sp>
      <p:grpSp>
        <p:nvGrpSpPr>
          <p:cNvPr id="37" name="Group 36">
            <a:extLst>
              <a:ext uri="{FF2B5EF4-FFF2-40B4-BE49-F238E27FC236}">
                <a16:creationId xmlns:a16="http://schemas.microsoft.com/office/drawing/2014/main" id="{5BF24A01-AB89-1E93-EFEF-143E7D8E0E85}"/>
              </a:ext>
            </a:extLst>
          </p:cNvPr>
          <p:cNvGrpSpPr/>
          <p:nvPr/>
        </p:nvGrpSpPr>
        <p:grpSpPr>
          <a:xfrm>
            <a:off x="391339" y="5124028"/>
            <a:ext cx="548640" cy="548640"/>
            <a:chOff x="346090" y="5738227"/>
            <a:chExt cx="548640" cy="548640"/>
          </a:xfrm>
        </p:grpSpPr>
        <p:pic>
          <p:nvPicPr>
            <p:cNvPr id="38" name="StrokeCircle">
              <a:extLst>
                <a:ext uri="{FF2B5EF4-FFF2-40B4-BE49-F238E27FC236}">
                  <a16:creationId xmlns:a16="http://schemas.microsoft.com/office/drawing/2014/main" id="{20CB6EDD-26DA-3FE0-260B-24B57B752357}"/>
                </a:ext>
              </a:extLst>
            </p:cNvPr>
            <p:cNvPicPr/>
            <p:nvPr/>
          </p:nvPicPr>
          <p:blipFill rotWithShape="1">
            <a:blip r:embed="rId4"/>
            <a:stretch>
              <a:fillRect/>
            </a:stretch>
          </p:blipFill>
          <p:spPr>
            <a:xfrm>
              <a:off x="346090" y="5738227"/>
              <a:ext cx="548640" cy="548640"/>
            </a:xfrm>
            <a:prstGeom prst="rect">
              <a:avLst/>
            </a:prstGeom>
          </p:spPr>
        </p:pic>
        <p:pic>
          <p:nvPicPr>
            <p:cNvPr id="39" name="Interaction59-O">
              <a:extLst>
                <a:ext uri="{FF2B5EF4-FFF2-40B4-BE49-F238E27FC236}">
                  <a16:creationId xmlns:a16="http://schemas.microsoft.com/office/drawing/2014/main" id="{82B65692-BD72-2AAA-434D-6AF7953C6003}"/>
                </a:ext>
              </a:extLst>
            </p:cNvPr>
            <p:cNvPicPr>
              <a:picLocks noChangeAspect="1"/>
            </p:cNvPicPr>
            <p:nvPr/>
          </p:nvPicPr>
          <p:blipFill rotWithShape="1">
            <a:blip r:embed="rId8"/>
            <a:stretch>
              <a:fillRect/>
            </a:stretch>
          </p:blipFill>
          <p:spPr>
            <a:xfrm>
              <a:off x="463527" y="5855974"/>
              <a:ext cx="365760" cy="297220"/>
            </a:xfrm>
            <a:prstGeom prst="rect">
              <a:avLst/>
            </a:prstGeom>
          </p:spPr>
        </p:pic>
      </p:grpSp>
      <p:sp>
        <p:nvSpPr>
          <p:cNvPr id="40" name="TextBox 39">
            <a:extLst>
              <a:ext uri="{FF2B5EF4-FFF2-40B4-BE49-F238E27FC236}">
                <a16:creationId xmlns:a16="http://schemas.microsoft.com/office/drawing/2014/main" id="{6794413E-D61B-C4BF-7AAF-64EB19710D8D}"/>
              </a:ext>
            </a:extLst>
          </p:cNvPr>
          <p:cNvSpPr txBox="1"/>
          <p:nvPr/>
        </p:nvSpPr>
        <p:spPr>
          <a:xfrm>
            <a:off x="1057416" y="5169663"/>
            <a:ext cx="5895703" cy="369332"/>
          </a:xfrm>
          <a:prstGeom prst="rect">
            <a:avLst/>
          </a:prstGeom>
          <a:noFill/>
        </p:spPr>
        <p:txBody>
          <a:bodyPr wrap="square" rtlCol="0">
            <a:spAutoFit/>
          </a:bodyPr>
          <a:lstStyle/>
          <a:p>
            <a:r>
              <a:rPr lang="en-US"/>
              <a:t>Next steps</a:t>
            </a:r>
          </a:p>
        </p:txBody>
      </p:sp>
      <p:grpSp>
        <p:nvGrpSpPr>
          <p:cNvPr id="5" name="Group 4">
            <a:extLst>
              <a:ext uri="{FF2B5EF4-FFF2-40B4-BE49-F238E27FC236}">
                <a16:creationId xmlns:a16="http://schemas.microsoft.com/office/drawing/2014/main" id="{C9125EE8-BC45-B380-1918-06FC4045C1F9}"/>
              </a:ext>
            </a:extLst>
          </p:cNvPr>
          <p:cNvGrpSpPr/>
          <p:nvPr/>
        </p:nvGrpSpPr>
        <p:grpSpPr>
          <a:xfrm>
            <a:off x="400864" y="3827269"/>
            <a:ext cx="548640" cy="548640"/>
            <a:chOff x="346090" y="2416456"/>
            <a:chExt cx="548640" cy="548640"/>
          </a:xfrm>
        </p:grpSpPr>
        <p:pic>
          <p:nvPicPr>
            <p:cNvPr id="6" name="StrokeCircle">
              <a:extLst>
                <a:ext uri="{FF2B5EF4-FFF2-40B4-BE49-F238E27FC236}">
                  <a16:creationId xmlns:a16="http://schemas.microsoft.com/office/drawing/2014/main" id="{2A065C83-6F46-174D-7BF7-B70F9CFA64DB}"/>
                </a:ext>
              </a:extLst>
            </p:cNvPr>
            <p:cNvPicPr/>
            <p:nvPr/>
          </p:nvPicPr>
          <p:blipFill rotWithShape="1">
            <a:blip r:embed="rId4"/>
            <a:stretch>
              <a:fillRect/>
            </a:stretch>
          </p:blipFill>
          <p:spPr>
            <a:xfrm>
              <a:off x="346090" y="2416456"/>
              <a:ext cx="548640" cy="548640"/>
            </a:xfrm>
            <a:prstGeom prst="rect">
              <a:avLst/>
            </a:prstGeom>
          </p:spPr>
        </p:pic>
        <p:pic>
          <p:nvPicPr>
            <p:cNvPr id="7" name="InternetOutline19">
              <a:extLst>
                <a:ext uri="{FF2B5EF4-FFF2-40B4-BE49-F238E27FC236}">
                  <a16:creationId xmlns:a16="http://schemas.microsoft.com/office/drawing/2014/main" id="{70A5C844-12D8-6367-BC31-AEC8025A3ADD}"/>
                </a:ext>
              </a:extLst>
            </p:cNvPr>
            <p:cNvPicPr>
              <a:picLocks noChangeAspect="1"/>
            </p:cNvPicPr>
            <p:nvPr/>
          </p:nvPicPr>
          <p:blipFill rotWithShape="1">
            <a:blip r:embed="rId7"/>
            <a:stretch>
              <a:fillRect/>
            </a:stretch>
          </p:blipFill>
          <p:spPr>
            <a:xfrm>
              <a:off x="439776" y="2500017"/>
              <a:ext cx="365760" cy="314548"/>
            </a:xfrm>
            <a:prstGeom prst="rect">
              <a:avLst/>
            </a:prstGeom>
          </p:spPr>
        </p:pic>
      </p:grpSp>
      <p:pic>
        <p:nvPicPr>
          <p:cNvPr id="2" name="Picture Placeholder 1">
            <a:extLst>
              <a:ext uri="{FF2B5EF4-FFF2-40B4-BE49-F238E27FC236}">
                <a16:creationId xmlns:a16="http://schemas.microsoft.com/office/drawing/2014/main" id="{7C83FC93-D938-3EC7-8F3A-5378C8029223}"/>
              </a:ext>
            </a:extLst>
          </p:cNvPr>
          <p:cNvPicPr>
            <a:picLocks noGrp="1" noChangeAspect="1"/>
          </p:cNvPicPr>
          <p:nvPr>
            <p:ph type="pic" sz="quarter" idx="10"/>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17852" r="17852"/>
          <a:stretch/>
        </p:blipFill>
        <p:spPr>
          <a:xfrm>
            <a:off x="6672348" y="775059"/>
            <a:ext cx="5519651" cy="5143604"/>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a:noFill/>
        </p:spPr>
      </p:pic>
    </p:spTree>
    <p:custDataLst>
      <p:custData r:id="rId1"/>
      <p:custData r:id="rId2"/>
    </p:custDataLst>
    <p:extLst>
      <p:ext uri="{BB962C8B-B14F-4D97-AF65-F5344CB8AC3E}">
        <p14:creationId xmlns:p14="http://schemas.microsoft.com/office/powerpoint/2010/main" val="275545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4</a:t>
            </a:fld>
            <a:endParaRPr lang="en-US"/>
          </a:p>
        </p:txBody>
      </p:sp>
      <p:sp>
        <p:nvSpPr>
          <p:cNvPr id="15" name="Rectangle 85">
            <a:extLst>
              <a:ext uri="{FF2B5EF4-FFF2-40B4-BE49-F238E27FC236}">
                <a16:creationId xmlns:a16="http://schemas.microsoft.com/office/drawing/2014/main" id="{F115EB52-E14F-4777-8906-533840671031}"/>
              </a:ext>
            </a:extLst>
          </p:cNvPr>
          <p:cNvSpPr>
            <a:spLocks noChangeAspect="1"/>
          </p:cNvSpPr>
          <p:nvPr/>
        </p:nvSpPr>
        <p:spPr>
          <a:xfrm>
            <a:off x="257630" y="1161740"/>
            <a:ext cx="822960" cy="766575"/>
          </a:xfrm>
          <a:custGeom>
            <a:avLst/>
            <a:gdLst/>
            <a:ahLst/>
            <a:cxnLst/>
            <a:rect l="l" t="t" r="r" b="b"/>
            <a:pathLst>
              <a:path w="720080" h="720080">
                <a:moveTo>
                  <a:pt x="327386" y="329590"/>
                </a:moveTo>
                <a:lnTo>
                  <a:pt x="392694" y="329590"/>
                </a:lnTo>
                <a:lnTo>
                  <a:pt x="392694" y="386202"/>
                </a:lnTo>
                <a:lnTo>
                  <a:pt x="449306" y="386202"/>
                </a:lnTo>
                <a:lnTo>
                  <a:pt x="449306" y="451445"/>
                </a:lnTo>
                <a:lnTo>
                  <a:pt x="392694" y="451445"/>
                </a:lnTo>
                <a:lnTo>
                  <a:pt x="392694" y="508057"/>
                </a:lnTo>
                <a:lnTo>
                  <a:pt x="327386" y="508057"/>
                </a:lnTo>
                <a:lnTo>
                  <a:pt x="327386" y="451445"/>
                </a:lnTo>
                <a:lnTo>
                  <a:pt x="270774" y="451445"/>
                </a:lnTo>
                <a:lnTo>
                  <a:pt x="270774" y="386202"/>
                </a:lnTo>
                <a:lnTo>
                  <a:pt x="327386" y="386202"/>
                </a:lnTo>
                <a:close/>
                <a:moveTo>
                  <a:pt x="296104" y="177128"/>
                </a:moveTo>
                <a:lnTo>
                  <a:pt x="424057" y="177128"/>
                </a:lnTo>
                <a:lnTo>
                  <a:pt x="424057" y="236939"/>
                </a:lnTo>
                <a:lnTo>
                  <a:pt x="296104" y="236939"/>
                </a:lnTo>
                <a:close/>
                <a:moveTo>
                  <a:pt x="262913" y="143937"/>
                </a:moveTo>
                <a:lnTo>
                  <a:pt x="262913" y="238764"/>
                </a:lnTo>
                <a:lnTo>
                  <a:pt x="136088" y="238764"/>
                </a:lnTo>
                <a:cubicBezTo>
                  <a:pt x="120582" y="238764"/>
                  <a:pt x="108012" y="251334"/>
                  <a:pt x="108012" y="266840"/>
                </a:cubicBezTo>
                <a:lnTo>
                  <a:pt x="108012" y="570728"/>
                </a:lnTo>
                <a:cubicBezTo>
                  <a:pt x="108012" y="586234"/>
                  <a:pt x="120582" y="598804"/>
                  <a:pt x="136088" y="598804"/>
                </a:cubicBezTo>
                <a:lnTo>
                  <a:pt x="583992" y="598804"/>
                </a:lnTo>
                <a:cubicBezTo>
                  <a:pt x="599498" y="598804"/>
                  <a:pt x="612068" y="586234"/>
                  <a:pt x="612068" y="570728"/>
                </a:cubicBezTo>
                <a:lnTo>
                  <a:pt x="612068" y="266840"/>
                </a:lnTo>
                <a:cubicBezTo>
                  <a:pt x="612068" y="251334"/>
                  <a:pt x="599498" y="238764"/>
                  <a:pt x="583992" y="238764"/>
                </a:cubicBezTo>
                <a:lnTo>
                  <a:pt x="457248" y="238764"/>
                </a:lnTo>
                <a:lnTo>
                  <a:pt x="457248" y="143937"/>
                </a:lnTo>
                <a:close/>
                <a:moveTo>
                  <a:pt x="19730" y="0"/>
                </a:moveTo>
                <a:lnTo>
                  <a:pt x="700350" y="0"/>
                </a:lnTo>
                <a:cubicBezTo>
                  <a:pt x="711247" y="0"/>
                  <a:pt x="720080" y="8833"/>
                  <a:pt x="720080" y="19730"/>
                </a:cubicBezTo>
                <a:lnTo>
                  <a:pt x="720080" y="700350"/>
                </a:lnTo>
                <a:cubicBezTo>
                  <a:pt x="720080" y="711247"/>
                  <a:pt x="711247" y="720080"/>
                  <a:pt x="700350" y="720080"/>
                </a:cubicBezTo>
                <a:lnTo>
                  <a:pt x="19730" y="720080"/>
                </a:lnTo>
                <a:cubicBezTo>
                  <a:pt x="8833" y="720080"/>
                  <a:pt x="0" y="711247"/>
                  <a:pt x="0" y="700350"/>
                </a:cubicBezTo>
                <a:lnTo>
                  <a:pt x="0" y="19730"/>
                </a:lnTo>
                <a:cubicBezTo>
                  <a:pt x="0" y="8833"/>
                  <a:pt x="8833" y="0"/>
                  <a:pt x="1973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224D65A2-8691-72E4-E896-117079F83A74}"/>
              </a:ext>
            </a:extLst>
          </p:cNvPr>
          <p:cNvSpPr txBox="1">
            <a:spLocks/>
          </p:cNvSpPr>
          <p:nvPr/>
        </p:nvSpPr>
        <p:spPr>
          <a:xfrm>
            <a:off x="257628" y="370035"/>
            <a:ext cx="5592671" cy="365126"/>
          </a:xfrm>
          <a:prstGeom prst="rect">
            <a:avLst/>
          </a:prstGeom>
          <a:ln>
            <a:noFill/>
          </a:ln>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buNone/>
            </a:pPr>
            <a:r>
              <a:rPr lang="en-US" sz="3200"/>
              <a:t>Audit Objectives</a:t>
            </a:r>
          </a:p>
        </p:txBody>
      </p:sp>
      <p:sp>
        <p:nvSpPr>
          <p:cNvPr id="25" name="Content Placeholder 2">
            <a:extLst>
              <a:ext uri="{FF2B5EF4-FFF2-40B4-BE49-F238E27FC236}">
                <a16:creationId xmlns:a16="http://schemas.microsoft.com/office/drawing/2014/main" id="{41AB01CD-C423-A528-90C3-CAE37809F816}"/>
              </a:ext>
            </a:extLst>
          </p:cNvPr>
          <p:cNvSpPr txBox="1">
            <a:spLocks/>
          </p:cNvSpPr>
          <p:nvPr/>
        </p:nvSpPr>
        <p:spPr>
          <a:xfrm>
            <a:off x="6239329" y="401587"/>
            <a:ext cx="5592671" cy="365126"/>
          </a:xfrm>
          <a:prstGeom prst="rect">
            <a:avLst/>
          </a:prstGeom>
          <a:ln>
            <a:noFill/>
          </a:ln>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buNone/>
            </a:pPr>
            <a:r>
              <a:rPr lang="en-US" sz="3200"/>
              <a:t>Scope of work</a:t>
            </a:r>
          </a:p>
        </p:txBody>
      </p:sp>
      <p:sp>
        <p:nvSpPr>
          <p:cNvPr id="26" name="TextBox 25">
            <a:extLst>
              <a:ext uri="{FF2B5EF4-FFF2-40B4-BE49-F238E27FC236}">
                <a16:creationId xmlns:a16="http://schemas.microsoft.com/office/drawing/2014/main" id="{1078217D-D205-0448-BD48-711DE93690DF}"/>
              </a:ext>
            </a:extLst>
          </p:cNvPr>
          <p:cNvSpPr txBox="1"/>
          <p:nvPr/>
        </p:nvSpPr>
        <p:spPr>
          <a:xfrm>
            <a:off x="1183321" y="1132208"/>
            <a:ext cx="4729109" cy="923330"/>
          </a:xfrm>
          <a:prstGeom prst="rect">
            <a:avLst/>
          </a:prstGeom>
          <a:noFill/>
        </p:spPr>
        <p:txBody>
          <a:bodyPr wrap="square" rtlCol="0">
            <a:spAutoFit/>
          </a:bodyPr>
          <a:lstStyle/>
          <a:p>
            <a:r>
              <a:rPr lang="en-US">
                <a:solidFill>
                  <a:srgbClr val="000000"/>
                </a:solidFill>
                <a:latin typeface="Arial" panose="020B0604020202020204" pitchFamily="34" charset="0"/>
              </a:rPr>
              <a:t>T</a:t>
            </a:r>
            <a:r>
              <a:rPr lang="en-US" sz="1800" b="0" i="0" u="none" strike="noStrike" baseline="0">
                <a:solidFill>
                  <a:srgbClr val="000000"/>
                </a:solidFill>
                <a:latin typeface="Arial" panose="020B0604020202020204" pitchFamily="34" charset="0"/>
              </a:rPr>
              <a:t>he implementation modalities of the </a:t>
            </a:r>
            <a:r>
              <a:rPr lang="en-US" sz="1800" b="1" i="0" u="none" strike="noStrike" baseline="0">
                <a:solidFill>
                  <a:srgbClr val="000000"/>
                </a:solidFill>
                <a:latin typeface="Arial" panose="020B0604020202020204" pitchFamily="34" charset="0"/>
              </a:rPr>
              <a:t>TB and HIV grants to ensure the achievement of grant objectives</a:t>
            </a:r>
            <a:r>
              <a:rPr lang="en-US" sz="1800" b="0" i="0" u="none" strike="noStrike" baseline="0">
                <a:solidFill>
                  <a:srgbClr val="000000"/>
                </a:solidFill>
                <a:latin typeface="Arial" panose="020B0604020202020204" pitchFamily="34" charset="0"/>
              </a:rPr>
              <a:t> </a:t>
            </a:r>
          </a:p>
        </p:txBody>
      </p:sp>
      <p:sp>
        <p:nvSpPr>
          <p:cNvPr id="27" name="TextBox 26">
            <a:extLst>
              <a:ext uri="{FF2B5EF4-FFF2-40B4-BE49-F238E27FC236}">
                <a16:creationId xmlns:a16="http://schemas.microsoft.com/office/drawing/2014/main" id="{86AA997A-C641-9C82-9CD9-087CE80C7294}"/>
              </a:ext>
            </a:extLst>
          </p:cNvPr>
          <p:cNvSpPr txBox="1"/>
          <p:nvPr/>
        </p:nvSpPr>
        <p:spPr>
          <a:xfrm>
            <a:off x="1121189" y="2332809"/>
            <a:ext cx="4729109" cy="1200329"/>
          </a:xfrm>
          <a:prstGeom prst="rect">
            <a:avLst/>
          </a:prstGeom>
          <a:noFill/>
        </p:spPr>
        <p:txBody>
          <a:bodyPr wrap="square" rtlCol="0">
            <a:spAutoFit/>
          </a:bodyPr>
          <a:lstStyle/>
          <a:p>
            <a:r>
              <a:rPr lang="en-US" sz="1800" b="0" i="0" u="none" strike="noStrike" baseline="0">
                <a:solidFill>
                  <a:srgbClr val="000000"/>
                </a:solidFill>
                <a:latin typeface="Arial" panose="020B0604020202020204" pitchFamily="34" charset="0"/>
              </a:rPr>
              <a:t>Effectiveness of grant interventions and approach to implement </a:t>
            </a:r>
            <a:r>
              <a:rPr lang="en-US" sz="1800" b="1" i="0" u="none" strike="noStrike" baseline="0">
                <a:solidFill>
                  <a:srgbClr val="000000"/>
                </a:solidFill>
                <a:latin typeface="Arial" panose="020B0604020202020204" pitchFamily="34" charset="0"/>
              </a:rPr>
              <a:t>sustainable people-centered systems for health to deliver impact</a:t>
            </a:r>
            <a:endParaRPr lang="en-US" sz="1800" b="0" i="0" u="none" strike="noStrike" baseline="0">
              <a:solidFill>
                <a:srgbClr val="000000"/>
              </a:solidFill>
              <a:latin typeface="Arial" panose="020B0604020202020204" pitchFamily="34" charset="0"/>
            </a:endParaRPr>
          </a:p>
        </p:txBody>
      </p:sp>
      <p:cxnSp>
        <p:nvCxnSpPr>
          <p:cNvPr id="36" name="Straight Connector 35">
            <a:extLst>
              <a:ext uri="{FF2B5EF4-FFF2-40B4-BE49-F238E27FC236}">
                <a16:creationId xmlns:a16="http://schemas.microsoft.com/office/drawing/2014/main" id="{E5D2AF24-0DD8-75B3-605D-5F130381A02D}"/>
              </a:ext>
            </a:extLst>
          </p:cNvPr>
          <p:cNvCxnSpPr/>
          <p:nvPr/>
        </p:nvCxnSpPr>
        <p:spPr>
          <a:xfrm>
            <a:off x="257630" y="914400"/>
            <a:ext cx="5592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085B3C-C89D-CA91-65AC-8CEEF56AAD87}"/>
              </a:ext>
            </a:extLst>
          </p:cNvPr>
          <p:cNvCxnSpPr/>
          <p:nvPr/>
        </p:nvCxnSpPr>
        <p:spPr>
          <a:xfrm>
            <a:off x="6239330" y="914400"/>
            <a:ext cx="5592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65F4245-4AF5-40C4-AF6B-AE261E5A6AA7}"/>
              </a:ext>
            </a:extLst>
          </p:cNvPr>
          <p:cNvSpPr txBox="1"/>
          <p:nvPr/>
        </p:nvSpPr>
        <p:spPr>
          <a:xfrm>
            <a:off x="6239329" y="1155569"/>
            <a:ext cx="5695041" cy="4632037"/>
          </a:xfrm>
          <a:prstGeom prst="rect">
            <a:avLst/>
          </a:prstGeom>
          <a:noFill/>
        </p:spPr>
        <p:txBody>
          <a:bodyPr wrap="square" rtlCol="0">
            <a:spAutoFit/>
          </a:bodyPr>
          <a:lstStyle/>
          <a:p>
            <a:pPr algn="just">
              <a:spcAft>
                <a:spcPts val="1200"/>
              </a:spcAft>
            </a:pPr>
            <a:r>
              <a:rPr lang="en-US" sz="1800" b="1">
                <a:solidFill>
                  <a:prstClr val="black"/>
                </a:solidFill>
                <a:latin typeface="Arial"/>
              </a:rPr>
              <a:t>Audit Period </a:t>
            </a:r>
            <a:r>
              <a:rPr lang="en-US" sz="1800">
                <a:solidFill>
                  <a:prstClr val="black"/>
                </a:solidFill>
                <a:latin typeface="Arial"/>
              </a:rPr>
              <a:t>| July 2021 to December 2022</a:t>
            </a:r>
          </a:p>
          <a:p>
            <a:pPr algn="l"/>
            <a:r>
              <a:rPr lang="en-US" b="1">
                <a:solidFill>
                  <a:prstClr val="black"/>
                </a:solidFill>
                <a:latin typeface="Arial"/>
              </a:rPr>
              <a:t>Principal Recipient </a:t>
            </a:r>
            <a:r>
              <a:rPr lang="en-US">
                <a:solidFill>
                  <a:prstClr val="black"/>
                </a:solidFill>
                <a:latin typeface="Arial"/>
              </a:rPr>
              <a:t>| Ministry of Health of the Lao People’s Democratic Republic</a:t>
            </a:r>
          </a:p>
          <a:p>
            <a:pPr algn="l"/>
            <a:endParaRPr lang="en-US">
              <a:solidFill>
                <a:prstClr val="black"/>
              </a:solidFill>
              <a:latin typeface="Arial"/>
            </a:endParaRPr>
          </a:p>
          <a:p>
            <a:pPr algn="just">
              <a:spcBef>
                <a:spcPts val="600"/>
              </a:spcBef>
              <a:spcAft>
                <a:spcPts val="600"/>
              </a:spcAft>
            </a:pPr>
            <a:r>
              <a:rPr lang="en-US" b="1">
                <a:solidFill>
                  <a:prstClr val="black"/>
                </a:solidFill>
                <a:latin typeface="Arial"/>
              </a:rPr>
              <a:t>Work Performed:</a:t>
            </a:r>
          </a:p>
          <a:p>
            <a:pPr marL="285750" indent="-285750">
              <a:buFont typeface="Arial" panose="020B0604020202020204" pitchFamily="34" charset="0"/>
              <a:buChar char="•"/>
            </a:pPr>
            <a:r>
              <a:rPr kumimoji="0" lang="en-US" sz="1800" b="1" i="0" u="none" strike="noStrike" kern="1200" cap="none" spc="0" normalizeH="0" baseline="0" noProof="0">
                <a:ln>
                  <a:noFill/>
                </a:ln>
                <a:effectLst/>
                <a:uLnTx/>
                <a:uFillTx/>
                <a:latin typeface="Arial"/>
                <a:ea typeface="+mn-ea"/>
                <a:cs typeface="+mn-cs"/>
              </a:rPr>
              <a:t>Interviewed key stakeholders </a:t>
            </a:r>
            <a:r>
              <a:rPr kumimoji="0" lang="en-US" sz="1800" b="0" i="0" u="none" strike="noStrike" kern="1200" cap="none" spc="0" normalizeH="0" baseline="0" noProof="0">
                <a:ln>
                  <a:noFill/>
                </a:ln>
                <a:effectLst/>
                <a:uLnTx/>
                <a:uFillTx/>
                <a:latin typeface="Arial"/>
                <a:ea typeface="+mn-ea"/>
                <a:cs typeface="+mn-cs"/>
              </a:rPr>
              <a:t>incl. </a:t>
            </a:r>
            <a:r>
              <a:rPr lang="en-US" sz="1800" b="0" i="0" u="none" strike="noStrike" baseline="0">
                <a:latin typeface="Arial" panose="020B0604020202020204" pitchFamily="34" charset="0"/>
              </a:rPr>
              <a:t>country coordination structures, implementers, the National Disease Programs, and development partners to discuss the audit objectives, scope, and approach </a:t>
            </a:r>
          </a:p>
          <a:p>
            <a:pPr marL="285750" indent="-285750">
              <a:buFont typeface="Arial" panose="020B0604020202020204" pitchFamily="34" charset="0"/>
              <a:buChar char="•"/>
            </a:pPr>
            <a:endParaRPr kumimoji="0" lang="en-US" sz="1800" b="1" i="0" u="none" strike="noStrike" kern="1200" cap="none" spc="0" normalizeH="0" baseline="0" noProof="0">
              <a:ln>
                <a:noFill/>
              </a:ln>
              <a:solidFill>
                <a:prstClr val="black"/>
              </a:solidFill>
              <a:effectLst/>
              <a:uLnTx/>
              <a:uFillTx/>
              <a:latin typeface="Arial"/>
              <a:ea typeface="+mn-ea"/>
              <a:cs typeface="+mn-cs"/>
            </a:endParaRPr>
          </a:p>
          <a:p>
            <a:pPr marL="285750" indent="-285750">
              <a:buFont typeface="Arial" panose="020B0604020202020204" pitchFamily="34" charset="0"/>
              <a:buChar char="•"/>
            </a:pPr>
            <a:r>
              <a:rPr kumimoji="0" lang="en-US" sz="1800" b="1" i="0" u="none" strike="noStrike" kern="1200" cap="none" spc="0" normalizeH="0" baseline="0" noProof="0">
                <a:ln>
                  <a:noFill/>
                </a:ln>
                <a:solidFill>
                  <a:prstClr val="black"/>
                </a:solidFill>
                <a:effectLst/>
                <a:uLnTx/>
                <a:uFillTx/>
                <a:latin typeface="Arial"/>
                <a:ea typeface="+mn-ea"/>
                <a:cs typeface="+mn-cs"/>
              </a:rPr>
              <a:t>Reviewed relevant documents </a:t>
            </a:r>
            <a:r>
              <a:rPr kumimoji="0" lang="en-US" sz="1800" b="0" i="0" u="none" strike="noStrike" kern="1200" cap="none" spc="0" normalizeH="0" baseline="0" noProof="0">
                <a:ln>
                  <a:noFill/>
                </a:ln>
                <a:solidFill>
                  <a:prstClr val="black"/>
                </a:solidFill>
                <a:effectLst/>
                <a:uLnTx/>
                <a:uFillTx/>
                <a:latin typeface="Arial"/>
                <a:ea typeface="+mn-ea"/>
                <a:cs typeface="+mn-cs"/>
              </a:rPr>
              <a:t>and implementers’ processes/controls</a:t>
            </a:r>
            <a:endParaRPr kumimoji="0" lang="en-US" sz="1800" b="1" i="0" u="none" strike="noStrike" kern="1200" cap="none" spc="0" normalizeH="0" baseline="0" noProof="0">
              <a:ln>
                <a:noFill/>
              </a:ln>
              <a:solidFill>
                <a:prstClr val="black"/>
              </a:solidFill>
              <a:effectLst/>
              <a:uLnTx/>
              <a:uFillTx/>
              <a:latin typeface="Arial"/>
              <a:ea typeface="+mn-ea"/>
              <a:cs typeface="+mn-cs"/>
            </a:endParaRPr>
          </a:p>
          <a:p>
            <a:pPr marL="285750" marR="0" lvl="0" indent="-285750" defTabSz="914400" rtl="0" eaLnBrk="1" fontAlgn="auto" latinLnBrk="0" hangingPunct="1">
              <a:spcBef>
                <a:spcPts val="0"/>
              </a:spcBef>
              <a:spcAft>
                <a:spcPts val="600"/>
              </a:spcAft>
              <a:buClrTx/>
              <a:buSzTx/>
              <a:buFont typeface="Arial" panose="020B0604020202020204" pitchFamily="34" charset="0"/>
              <a:buChar char="•"/>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a:p>
            <a:pPr marL="285750" marR="0" lvl="0" indent="-28575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Reliance placed on work done </a:t>
            </a:r>
            <a:r>
              <a:rPr kumimoji="0" lang="en-US" sz="1800" b="0" i="0" u="none" strike="noStrike" kern="1200" cap="none" spc="0" normalizeH="0" baseline="0" noProof="0">
                <a:ln>
                  <a:noFill/>
                </a:ln>
                <a:solidFill>
                  <a:prstClr val="black"/>
                </a:solidFill>
                <a:effectLst/>
                <a:uLnTx/>
                <a:uFillTx/>
                <a:latin typeface="Arial"/>
                <a:ea typeface="+mn-ea"/>
                <a:cs typeface="+mn-cs"/>
              </a:rPr>
              <a:t>by other assurance providers</a:t>
            </a:r>
          </a:p>
        </p:txBody>
      </p:sp>
      <p:sp>
        <p:nvSpPr>
          <p:cNvPr id="46" name="Rectangle 45">
            <a:extLst>
              <a:ext uri="{FF2B5EF4-FFF2-40B4-BE49-F238E27FC236}">
                <a16:creationId xmlns:a16="http://schemas.microsoft.com/office/drawing/2014/main" id="{CA9BBC30-BDAE-3140-2F94-1BB66B6F352E}"/>
              </a:ext>
            </a:extLst>
          </p:cNvPr>
          <p:cNvSpPr/>
          <p:nvPr/>
        </p:nvSpPr>
        <p:spPr>
          <a:xfrm>
            <a:off x="257627" y="5507293"/>
            <a:ext cx="5592671" cy="85019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05E14C6-39A3-7054-24D0-BC004ABBCAA9}"/>
              </a:ext>
            </a:extLst>
          </p:cNvPr>
          <p:cNvSpPr txBox="1"/>
          <p:nvPr/>
        </p:nvSpPr>
        <p:spPr>
          <a:xfrm>
            <a:off x="404920" y="5610576"/>
            <a:ext cx="2649042" cy="661720"/>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600"/>
              <a:t>1 PH Specialist</a:t>
            </a:r>
          </a:p>
          <a:p>
            <a:pPr marL="285750" indent="-285750">
              <a:spcAft>
                <a:spcPts val="600"/>
              </a:spcAft>
              <a:buFont typeface="Wingdings" panose="05000000000000000000" pitchFamily="2" charset="2"/>
              <a:buChar char="§"/>
            </a:pPr>
            <a:r>
              <a:rPr lang="en-US" sz="1600"/>
              <a:t>1 Financial Auditor</a:t>
            </a:r>
          </a:p>
        </p:txBody>
      </p:sp>
      <p:sp>
        <p:nvSpPr>
          <p:cNvPr id="3" name="Rectangle 85">
            <a:extLst>
              <a:ext uri="{FF2B5EF4-FFF2-40B4-BE49-F238E27FC236}">
                <a16:creationId xmlns:a16="http://schemas.microsoft.com/office/drawing/2014/main" id="{E48220A8-D7FC-5C70-AD24-EC3F404C4478}"/>
              </a:ext>
            </a:extLst>
          </p:cNvPr>
          <p:cNvSpPr>
            <a:spLocks noChangeAspect="1"/>
          </p:cNvSpPr>
          <p:nvPr/>
        </p:nvSpPr>
        <p:spPr>
          <a:xfrm>
            <a:off x="257627" y="2354651"/>
            <a:ext cx="822960" cy="766575"/>
          </a:xfrm>
          <a:custGeom>
            <a:avLst/>
            <a:gdLst/>
            <a:ahLst/>
            <a:cxnLst/>
            <a:rect l="l" t="t" r="r" b="b"/>
            <a:pathLst>
              <a:path w="720080" h="720080">
                <a:moveTo>
                  <a:pt x="327386" y="329590"/>
                </a:moveTo>
                <a:lnTo>
                  <a:pt x="392694" y="329590"/>
                </a:lnTo>
                <a:lnTo>
                  <a:pt x="392694" y="386202"/>
                </a:lnTo>
                <a:lnTo>
                  <a:pt x="449306" y="386202"/>
                </a:lnTo>
                <a:lnTo>
                  <a:pt x="449306" y="451445"/>
                </a:lnTo>
                <a:lnTo>
                  <a:pt x="392694" y="451445"/>
                </a:lnTo>
                <a:lnTo>
                  <a:pt x="392694" y="508057"/>
                </a:lnTo>
                <a:lnTo>
                  <a:pt x="327386" y="508057"/>
                </a:lnTo>
                <a:lnTo>
                  <a:pt x="327386" y="451445"/>
                </a:lnTo>
                <a:lnTo>
                  <a:pt x="270774" y="451445"/>
                </a:lnTo>
                <a:lnTo>
                  <a:pt x="270774" y="386202"/>
                </a:lnTo>
                <a:lnTo>
                  <a:pt x="327386" y="386202"/>
                </a:lnTo>
                <a:close/>
                <a:moveTo>
                  <a:pt x="296104" y="177128"/>
                </a:moveTo>
                <a:lnTo>
                  <a:pt x="424057" y="177128"/>
                </a:lnTo>
                <a:lnTo>
                  <a:pt x="424057" y="236939"/>
                </a:lnTo>
                <a:lnTo>
                  <a:pt x="296104" y="236939"/>
                </a:lnTo>
                <a:close/>
                <a:moveTo>
                  <a:pt x="262913" y="143937"/>
                </a:moveTo>
                <a:lnTo>
                  <a:pt x="262913" y="238764"/>
                </a:lnTo>
                <a:lnTo>
                  <a:pt x="136088" y="238764"/>
                </a:lnTo>
                <a:cubicBezTo>
                  <a:pt x="120582" y="238764"/>
                  <a:pt x="108012" y="251334"/>
                  <a:pt x="108012" y="266840"/>
                </a:cubicBezTo>
                <a:lnTo>
                  <a:pt x="108012" y="570728"/>
                </a:lnTo>
                <a:cubicBezTo>
                  <a:pt x="108012" y="586234"/>
                  <a:pt x="120582" y="598804"/>
                  <a:pt x="136088" y="598804"/>
                </a:cubicBezTo>
                <a:lnTo>
                  <a:pt x="583992" y="598804"/>
                </a:lnTo>
                <a:cubicBezTo>
                  <a:pt x="599498" y="598804"/>
                  <a:pt x="612068" y="586234"/>
                  <a:pt x="612068" y="570728"/>
                </a:cubicBezTo>
                <a:lnTo>
                  <a:pt x="612068" y="266840"/>
                </a:lnTo>
                <a:cubicBezTo>
                  <a:pt x="612068" y="251334"/>
                  <a:pt x="599498" y="238764"/>
                  <a:pt x="583992" y="238764"/>
                </a:cubicBezTo>
                <a:lnTo>
                  <a:pt x="457248" y="238764"/>
                </a:lnTo>
                <a:lnTo>
                  <a:pt x="457248" y="143937"/>
                </a:lnTo>
                <a:close/>
                <a:moveTo>
                  <a:pt x="19730" y="0"/>
                </a:moveTo>
                <a:lnTo>
                  <a:pt x="700350" y="0"/>
                </a:lnTo>
                <a:cubicBezTo>
                  <a:pt x="711247" y="0"/>
                  <a:pt x="720080" y="8833"/>
                  <a:pt x="720080" y="19730"/>
                </a:cubicBezTo>
                <a:lnTo>
                  <a:pt x="720080" y="700350"/>
                </a:lnTo>
                <a:cubicBezTo>
                  <a:pt x="720080" y="711247"/>
                  <a:pt x="711247" y="720080"/>
                  <a:pt x="700350" y="720080"/>
                </a:cubicBezTo>
                <a:lnTo>
                  <a:pt x="19730" y="720080"/>
                </a:lnTo>
                <a:cubicBezTo>
                  <a:pt x="8833" y="720080"/>
                  <a:pt x="0" y="711247"/>
                  <a:pt x="0" y="700350"/>
                </a:cubicBezTo>
                <a:lnTo>
                  <a:pt x="0" y="19730"/>
                </a:lnTo>
                <a:cubicBezTo>
                  <a:pt x="0" y="8833"/>
                  <a:pt x="8833" y="0"/>
                  <a:pt x="1973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1"/>
      <p:custData r:id="rId2"/>
    </p:custDataLst>
    <p:extLst>
      <p:ext uri="{BB962C8B-B14F-4D97-AF65-F5344CB8AC3E}">
        <p14:creationId xmlns:p14="http://schemas.microsoft.com/office/powerpoint/2010/main" val="305642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5</a:t>
            </a:fld>
            <a:endParaRPr lang="en-US"/>
          </a:p>
        </p:txBody>
      </p:sp>
      <p:sp>
        <p:nvSpPr>
          <p:cNvPr id="3" name="Title 2">
            <a:extLst>
              <a:ext uri="{FF2B5EF4-FFF2-40B4-BE49-F238E27FC236}">
                <a16:creationId xmlns:a16="http://schemas.microsoft.com/office/drawing/2014/main" id="{1255106F-BA79-40AF-99E9-66D8C6940A15}"/>
              </a:ext>
            </a:extLst>
          </p:cNvPr>
          <p:cNvSpPr>
            <a:spLocks noGrp="1"/>
          </p:cNvSpPr>
          <p:nvPr>
            <p:ph type="title"/>
          </p:nvPr>
        </p:nvSpPr>
        <p:spPr/>
        <p:txBody>
          <a:bodyPr/>
          <a:lstStyle/>
          <a:p>
            <a:r>
              <a:rPr lang="en-US"/>
              <a:t>Key messages across objectives</a:t>
            </a:r>
          </a:p>
        </p:txBody>
      </p:sp>
      <p:sp>
        <p:nvSpPr>
          <p:cNvPr id="8" name="Subtitle 10">
            <a:extLst>
              <a:ext uri="{FF2B5EF4-FFF2-40B4-BE49-F238E27FC236}">
                <a16:creationId xmlns:a16="http://schemas.microsoft.com/office/drawing/2014/main" id="{ADD84C06-871C-0CA3-EA0A-3FCF0031E0B3}"/>
              </a:ext>
            </a:extLst>
          </p:cNvPr>
          <p:cNvSpPr txBox="1">
            <a:spLocks/>
          </p:cNvSpPr>
          <p:nvPr/>
        </p:nvSpPr>
        <p:spPr>
          <a:xfrm>
            <a:off x="883514" y="2336187"/>
            <a:ext cx="10948124" cy="822960"/>
          </a:xfrm>
          <a:prstGeom prst="rect">
            <a:avLst/>
          </a:prstGeom>
          <a:noFill/>
        </p:spPr>
        <p:txBody>
          <a:bodyPr lIns="182880" tIns="0" rIns="91440" bIns="0" anchor="ctr" anchorCtr="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gn="just">
              <a:spcBef>
                <a:spcPts val="0"/>
              </a:spcBef>
              <a:buNone/>
            </a:pPr>
            <a:r>
              <a:rPr lang="en-US" sz="1800"/>
              <a:t>Challenges in implementing people centered systems for health and maximizing human rights</a:t>
            </a:r>
          </a:p>
        </p:txBody>
      </p:sp>
      <p:grpSp>
        <p:nvGrpSpPr>
          <p:cNvPr id="29" name="Group 28">
            <a:extLst>
              <a:ext uri="{FF2B5EF4-FFF2-40B4-BE49-F238E27FC236}">
                <a16:creationId xmlns:a16="http://schemas.microsoft.com/office/drawing/2014/main" id="{3E995877-CA7B-C377-25EC-1C0416D6887F}"/>
              </a:ext>
            </a:extLst>
          </p:cNvPr>
          <p:cNvGrpSpPr/>
          <p:nvPr/>
        </p:nvGrpSpPr>
        <p:grpSpPr>
          <a:xfrm>
            <a:off x="359639" y="2454970"/>
            <a:ext cx="548640" cy="622935"/>
            <a:chOff x="359639" y="1092895"/>
            <a:chExt cx="548640" cy="622935"/>
          </a:xfrm>
        </p:grpSpPr>
        <p:sp>
          <p:nvSpPr>
            <p:cNvPr id="5" name="Rectangle 85">
              <a:extLst>
                <a:ext uri="{FF2B5EF4-FFF2-40B4-BE49-F238E27FC236}">
                  <a16:creationId xmlns:a16="http://schemas.microsoft.com/office/drawing/2014/main" id="{0277FFB0-21A1-EB8D-75DE-D3A77BEE1F02}"/>
                </a:ext>
              </a:extLst>
            </p:cNvPr>
            <p:cNvSpPr>
              <a:spLocks noChangeAspect="1"/>
            </p:cNvSpPr>
            <p:nvPr/>
          </p:nvSpPr>
          <p:spPr>
            <a:xfrm>
              <a:off x="359639" y="1092895"/>
              <a:ext cx="548640" cy="548640"/>
            </a:xfrm>
            <a:custGeom>
              <a:avLst/>
              <a:gdLst/>
              <a:ahLst/>
              <a:cxnLst/>
              <a:rect l="l" t="t" r="r" b="b"/>
              <a:pathLst>
                <a:path w="720080" h="720080">
                  <a:moveTo>
                    <a:pt x="327386" y="329590"/>
                  </a:moveTo>
                  <a:lnTo>
                    <a:pt x="392694" y="329590"/>
                  </a:lnTo>
                  <a:lnTo>
                    <a:pt x="392694" y="386202"/>
                  </a:lnTo>
                  <a:lnTo>
                    <a:pt x="449306" y="386202"/>
                  </a:lnTo>
                  <a:lnTo>
                    <a:pt x="449306" y="451445"/>
                  </a:lnTo>
                  <a:lnTo>
                    <a:pt x="392694" y="451445"/>
                  </a:lnTo>
                  <a:lnTo>
                    <a:pt x="392694" y="508057"/>
                  </a:lnTo>
                  <a:lnTo>
                    <a:pt x="327386" y="508057"/>
                  </a:lnTo>
                  <a:lnTo>
                    <a:pt x="327386" y="451445"/>
                  </a:lnTo>
                  <a:lnTo>
                    <a:pt x="270774" y="451445"/>
                  </a:lnTo>
                  <a:lnTo>
                    <a:pt x="270774" y="386202"/>
                  </a:lnTo>
                  <a:lnTo>
                    <a:pt x="327386" y="386202"/>
                  </a:lnTo>
                  <a:close/>
                  <a:moveTo>
                    <a:pt x="296104" y="177128"/>
                  </a:moveTo>
                  <a:lnTo>
                    <a:pt x="424057" y="177128"/>
                  </a:lnTo>
                  <a:lnTo>
                    <a:pt x="424057" y="236939"/>
                  </a:lnTo>
                  <a:lnTo>
                    <a:pt x="296104" y="236939"/>
                  </a:lnTo>
                  <a:close/>
                  <a:moveTo>
                    <a:pt x="262913" y="143937"/>
                  </a:moveTo>
                  <a:lnTo>
                    <a:pt x="262913" y="238764"/>
                  </a:lnTo>
                  <a:lnTo>
                    <a:pt x="136088" y="238764"/>
                  </a:lnTo>
                  <a:cubicBezTo>
                    <a:pt x="120582" y="238764"/>
                    <a:pt x="108012" y="251334"/>
                    <a:pt x="108012" y="266840"/>
                  </a:cubicBezTo>
                  <a:lnTo>
                    <a:pt x="108012" y="570728"/>
                  </a:lnTo>
                  <a:cubicBezTo>
                    <a:pt x="108012" y="586234"/>
                    <a:pt x="120582" y="598804"/>
                    <a:pt x="136088" y="598804"/>
                  </a:cubicBezTo>
                  <a:lnTo>
                    <a:pt x="583992" y="598804"/>
                  </a:lnTo>
                  <a:cubicBezTo>
                    <a:pt x="599498" y="598804"/>
                    <a:pt x="612068" y="586234"/>
                    <a:pt x="612068" y="570728"/>
                  </a:cubicBezTo>
                  <a:lnTo>
                    <a:pt x="612068" y="266840"/>
                  </a:lnTo>
                  <a:cubicBezTo>
                    <a:pt x="612068" y="251334"/>
                    <a:pt x="599498" y="238764"/>
                    <a:pt x="583992" y="238764"/>
                  </a:cubicBezTo>
                  <a:lnTo>
                    <a:pt x="457248" y="238764"/>
                  </a:lnTo>
                  <a:lnTo>
                    <a:pt x="457248" y="143937"/>
                  </a:lnTo>
                  <a:close/>
                  <a:moveTo>
                    <a:pt x="19730" y="0"/>
                  </a:moveTo>
                  <a:lnTo>
                    <a:pt x="700350" y="0"/>
                  </a:lnTo>
                  <a:cubicBezTo>
                    <a:pt x="711247" y="0"/>
                    <a:pt x="720080" y="8833"/>
                    <a:pt x="720080" y="19730"/>
                  </a:cubicBezTo>
                  <a:lnTo>
                    <a:pt x="720080" y="700350"/>
                  </a:lnTo>
                  <a:cubicBezTo>
                    <a:pt x="720080" y="711247"/>
                    <a:pt x="711247" y="720080"/>
                    <a:pt x="700350" y="720080"/>
                  </a:cubicBezTo>
                  <a:lnTo>
                    <a:pt x="19730" y="720080"/>
                  </a:lnTo>
                  <a:cubicBezTo>
                    <a:pt x="8833" y="720080"/>
                    <a:pt x="0" y="711247"/>
                    <a:pt x="0" y="700350"/>
                  </a:cubicBezTo>
                  <a:lnTo>
                    <a:pt x="0" y="19730"/>
                  </a:lnTo>
                  <a:cubicBezTo>
                    <a:pt x="0" y="8833"/>
                    <a:pt x="8833" y="0"/>
                    <a:pt x="19730" y="0"/>
                  </a:cubicBezTo>
                  <a:close/>
                </a:path>
              </a:pathLst>
            </a:custGeom>
            <a:solidFill>
              <a:srgbClr val="666666"/>
            </a:solidFill>
            <a:ln w="25400" cap="flat" cmpd="sng" algn="ctr">
              <a:noFill/>
              <a:prstDash val="solid"/>
            </a:ln>
            <a:effectLst/>
          </p:spPr>
          <p:txBody>
            <a:bodyPr rtlCol="0" anchor="ctr"/>
            <a:lstStyle/>
            <a:p>
              <a:pPr algn="ctr" fontAlgn="base">
                <a:spcBef>
                  <a:spcPct val="0"/>
                </a:spcBef>
                <a:spcAft>
                  <a:spcPct val="0"/>
                </a:spcAft>
                <a:defRPr/>
              </a:pPr>
              <a:endParaRPr lang="en-US" kern="0">
                <a:solidFill>
                  <a:prstClr val="white"/>
                </a:solidFill>
                <a:latin typeface="Arial"/>
                <a:ea typeface="SimHei"/>
              </a:endParaRPr>
            </a:p>
          </p:txBody>
        </p:sp>
        <p:cxnSp>
          <p:nvCxnSpPr>
            <p:cNvPr id="16" name="Straight Connector 15">
              <a:extLst>
                <a:ext uri="{FF2B5EF4-FFF2-40B4-BE49-F238E27FC236}">
                  <a16:creationId xmlns:a16="http://schemas.microsoft.com/office/drawing/2014/main" id="{ED33B4D8-7958-FC64-C1A5-55B1AE94C3F1}"/>
                </a:ext>
              </a:extLst>
            </p:cNvPr>
            <p:cNvCxnSpPr/>
            <p:nvPr/>
          </p:nvCxnSpPr>
          <p:spPr>
            <a:xfrm>
              <a:off x="359639" y="1715830"/>
              <a:ext cx="548640" cy="0"/>
            </a:xfrm>
            <a:prstGeom prst="line">
              <a:avLst/>
            </a:prstGeom>
            <a:ln w="825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4CE38FD-89BC-6AD7-AA79-0A92D7D38717}"/>
              </a:ext>
            </a:extLst>
          </p:cNvPr>
          <p:cNvGrpSpPr/>
          <p:nvPr/>
        </p:nvGrpSpPr>
        <p:grpSpPr>
          <a:xfrm>
            <a:off x="359639" y="1134714"/>
            <a:ext cx="548640" cy="622935"/>
            <a:chOff x="359639" y="1092895"/>
            <a:chExt cx="548640" cy="622935"/>
          </a:xfrm>
        </p:grpSpPr>
        <p:sp>
          <p:nvSpPr>
            <p:cNvPr id="31" name="Rectangle 85">
              <a:extLst>
                <a:ext uri="{FF2B5EF4-FFF2-40B4-BE49-F238E27FC236}">
                  <a16:creationId xmlns:a16="http://schemas.microsoft.com/office/drawing/2014/main" id="{5F5D7078-997F-829C-FD25-A1AEB9193DBB}"/>
                </a:ext>
              </a:extLst>
            </p:cNvPr>
            <p:cNvSpPr>
              <a:spLocks noChangeAspect="1"/>
            </p:cNvSpPr>
            <p:nvPr/>
          </p:nvSpPr>
          <p:spPr>
            <a:xfrm>
              <a:off x="359639" y="1092895"/>
              <a:ext cx="548640" cy="548640"/>
            </a:xfrm>
            <a:custGeom>
              <a:avLst/>
              <a:gdLst/>
              <a:ahLst/>
              <a:cxnLst/>
              <a:rect l="l" t="t" r="r" b="b"/>
              <a:pathLst>
                <a:path w="720080" h="720080">
                  <a:moveTo>
                    <a:pt x="327386" y="329590"/>
                  </a:moveTo>
                  <a:lnTo>
                    <a:pt x="392694" y="329590"/>
                  </a:lnTo>
                  <a:lnTo>
                    <a:pt x="392694" y="386202"/>
                  </a:lnTo>
                  <a:lnTo>
                    <a:pt x="449306" y="386202"/>
                  </a:lnTo>
                  <a:lnTo>
                    <a:pt x="449306" y="451445"/>
                  </a:lnTo>
                  <a:lnTo>
                    <a:pt x="392694" y="451445"/>
                  </a:lnTo>
                  <a:lnTo>
                    <a:pt x="392694" y="508057"/>
                  </a:lnTo>
                  <a:lnTo>
                    <a:pt x="327386" y="508057"/>
                  </a:lnTo>
                  <a:lnTo>
                    <a:pt x="327386" y="451445"/>
                  </a:lnTo>
                  <a:lnTo>
                    <a:pt x="270774" y="451445"/>
                  </a:lnTo>
                  <a:lnTo>
                    <a:pt x="270774" y="386202"/>
                  </a:lnTo>
                  <a:lnTo>
                    <a:pt x="327386" y="386202"/>
                  </a:lnTo>
                  <a:close/>
                  <a:moveTo>
                    <a:pt x="296104" y="177128"/>
                  </a:moveTo>
                  <a:lnTo>
                    <a:pt x="424057" y="177128"/>
                  </a:lnTo>
                  <a:lnTo>
                    <a:pt x="424057" y="236939"/>
                  </a:lnTo>
                  <a:lnTo>
                    <a:pt x="296104" y="236939"/>
                  </a:lnTo>
                  <a:close/>
                  <a:moveTo>
                    <a:pt x="262913" y="143937"/>
                  </a:moveTo>
                  <a:lnTo>
                    <a:pt x="262913" y="238764"/>
                  </a:lnTo>
                  <a:lnTo>
                    <a:pt x="136088" y="238764"/>
                  </a:lnTo>
                  <a:cubicBezTo>
                    <a:pt x="120582" y="238764"/>
                    <a:pt x="108012" y="251334"/>
                    <a:pt x="108012" y="266840"/>
                  </a:cubicBezTo>
                  <a:lnTo>
                    <a:pt x="108012" y="570728"/>
                  </a:lnTo>
                  <a:cubicBezTo>
                    <a:pt x="108012" y="586234"/>
                    <a:pt x="120582" y="598804"/>
                    <a:pt x="136088" y="598804"/>
                  </a:cubicBezTo>
                  <a:lnTo>
                    <a:pt x="583992" y="598804"/>
                  </a:lnTo>
                  <a:cubicBezTo>
                    <a:pt x="599498" y="598804"/>
                    <a:pt x="612068" y="586234"/>
                    <a:pt x="612068" y="570728"/>
                  </a:cubicBezTo>
                  <a:lnTo>
                    <a:pt x="612068" y="266840"/>
                  </a:lnTo>
                  <a:cubicBezTo>
                    <a:pt x="612068" y="251334"/>
                    <a:pt x="599498" y="238764"/>
                    <a:pt x="583992" y="238764"/>
                  </a:cubicBezTo>
                  <a:lnTo>
                    <a:pt x="457248" y="238764"/>
                  </a:lnTo>
                  <a:lnTo>
                    <a:pt x="457248" y="143937"/>
                  </a:lnTo>
                  <a:close/>
                  <a:moveTo>
                    <a:pt x="19730" y="0"/>
                  </a:moveTo>
                  <a:lnTo>
                    <a:pt x="700350" y="0"/>
                  </a:lnTo>
                  <a:cubicBezTo>
                    <a:pt x="711247" y="0"/>
                    <a:pt x="720080" y="8833"/>
                    <a:pt x="720080" y="19730"/>
                  </a:cubicBezTo>
                  <a:lnTo>
                    <a:pt x="720080" y="700350"/>
                  </a:lnTo>
                  <a:cubicBezTo>
                    <a:pt x="720080" y="711247"/>
                    <a:pt x="711247" y="720080"/>
                    <a:pt x="700350" y="720080"/>
                  </a:cubicBezTo>
                  <a:lnTo>
                    <a:pt x="19730" y="720080"/>
                  </a:lnTo>
                  <a:cubicBezTo>
                    <a:pt x="8833" y="720080"/>
                    <a:pt x="0" y="711247"/>
                    <a:pt x="0" y="700350"/>
                  </a:cubicBezTo>
                  <a:lnTo>
                    <a:pt x="0" y="19730"/>
                  </a:lnTo>
                  <a:cubicBezTo>
                    <a:pt x="0" y="8833"/>
                    <a:pt x="8833" y="0"/>
                    <a:pt x="19730" y="0"/>
                  </a:cubicBezTo>
                  <a:close/>
                </a:path>
              </a:pathLst>
            </a:custGeom>
            <a:solidFill>
              <a:srgbClr val="666666"/>
            </a:solidFill>
            <a:ln w="25400" cap="flat" cmpd="sng" algn="ctr">
              <a:noFill/>
              <a:prstDash val="solid"/>
            </a:ln>
            <a:effectLst/>
          </p:spPr>
          <p:txBody>
            <a:bodyPr rtlCol="0" anchor="ctr"/>
            <a:lstStyle/>
            <a:p>
              <a:pPr algn="ctr" fontAlgn="base">
                <a:spcBef>
                  <a:spcPct val="0"/>
                </a:spcBef>
                <a:spcAft>
                  <a:spcPct val="0"/>
                </a:spcAft>
                <a:defRPr/>
              </a:pPr>
              <a:endParaRPr lang="en-US" kern="0">
                <a:solidFill>
                  <a:prstClr val="white"/>
                </a:solidFill>
                <a:latin typeface="Arial"/>
                <a:ea typeface="SimHei"/>
              </a:endParaRPr>
            </a:p>
          </p:txBody>
        </p:sp>
        <p:cxnSp>
          <p:nvCxnSpPr>
            <p:cNvPr id="32" name="Straight Connector 31">
              <a:extLst>
                <a:ext uri="{FF2B5EF4-FFF2-40B4-BE49-F238E27FC236}">
                  <a16:creationId xmlns:a16="http://schemas.microsoft.com/office/drawing/2014/main" id="{14767C52-216E-18A9-4C7A-EBAC005504EA}"/>
                </a:ext>
              </a:extLst>
            </p:cNvPr>
            <p:cNvCxnSpPr/>
            <p:nvPr/>
          </p:nvCxnSpPr>
          <p:spPr>
            <a:xfrm>
              <a:off x="359639" y="1715830"/>
              <a:ext cx="548640" cy="0"/>
            </a:xfrm>
            <a:prstGeom prst="line">
              <a:avLst/>
            </a:prstGeom>
            <a:ln w="825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02123F8-D74D-C688-C280-F04B3A796737}"/>
              </a:ext>
            </a:extLst>
          </p:cNvPr>
          <p:cNvGrpSpPr/>
          <p:nvPr/>
        </p:nvGrpSpPr>
        <p:grpSpPr>
          <a:xfrm>
            <a:off x="359092" y="3840063"/>
            <a:ext cx="550951" cy="623162"/>
            <a:chOff x="424003" y="3578693"/>
            <a:chExt cx="550951" cy="623162"/>
          </a:xfrm>
        </p:grpSpPr>
        <p:sp>
          <p:nvSpPr>
            <p:cNvPr id="34" name="Rectangle 85">
              <a:extLst>
                <a:ext uri="{FF2B5EF4-FFF2-40B4-BE49-F238E27FC236}">
                  <a16:creationId xmlns:a16="http://schemas.microsoft.com/office/drawing/2014/main" id="{8428B8E8-4592-271C-B039-EE8C6E9CB977}"/>
                </a:ext>
              </a:extLst>
            </p:cNvPr>
            <p:cNvSpPr>
              <a:spLocks noChangeAspect="1"/>
            </p:cNvSpPr>
            <p:nvPr/>
          </p:nvSpPr>
          <p:spPr>
            <a:xfrm>
              <a:off x="426314" y="3578693"/>
              <a:ext cx="548640" cy="548640"/>
            </a:xfrm>
            <a:custGeom>
              <a:avLst/>
              <a:gdLst/>
              <a:ahLst/>
              <a:cxnLst/>
              <a:rect l="l" t="t" r="r" b="b"/>
              <a:pathLst>
                <a:path w="720080" h="720080">
                  <a:moveTo>
                    <a:pt x="249590" y="392193"/>
                  </a:moveTo>
                  <a:lnTo>
                    <a:pt x="249590" y="447711"/>
                  </a:lnTo>
                  <a:lnTo>
                    <a:pt x="287444" y="447711"/>
                  </a:lnTo>
                  <a:lnTo>
                    <a:pt x="287444" y="392193"/>
                  </a:lnTo>
                  <a:close/>
                  <a:moveTo>
                    <a:pt x="325305" y="336662"/>
                  </a:moveTo>
                  <a:lnTo>
                    <a:pt x="325305" y="447711"/>
                  </a:lnTo>
                  <a:lnTo>
                    <a:pt x="363159" y="447711"/>
                  </a:lnTo>
                  <a:lnTo>
                    <a:pt x="363159" y="336662"/>
                  </a:lnTo>
                  <a:close/>
                  <a:moveTo>
                    <a:pt x="401021" y="281138"/>
                  </a:moveTo>
                  <a:lnTo>
                    <a:pt x="401021" y="447711"/>
                  </a:lnTo>
                  <a:lnTo>
                    <a:pt x="438874" y="447711"/>
                  </a:lnTo>
                  <a:lnTo>
                    <a:pt x="438874" y="281138"/>
                  </a:lnTo>
                  <a:close/>
                  <a:moveTo>
                    <a:pt x="434082" y="216025"/>
                  </a:moveTo>
                  <a:lnTo>
                    <a:pt x="359914" y="272611"/>
                  </a:lnTo>
                  <a:lnTo>
                    <a:pt x="307356" y="256258"/>
                  </a:lnTo>
                  <a:lnTo>
                    <a:pt x="306828" y="255421"/>
                  </a:lnTo>
                  <a:lnTo>
                    <a:pt x="228805" y="314948"/>
                  </a:lnTo>
                  <a:lnTo>
                    <a:pt x="234900" y="324613"/>
                  </a:lnTo>
                  <a:lnTo>
                    <a:pt x="308148" y="268729"/>
                  </a:lnTo>
                  <a:lnTo>
                    <a:pt x="361904" y="285454"/>
                  </a:lnTo>
                  <a:lnTo>
                    <a:pt x="362020" y="285005"/>
                  </a:lnTo>
                  <a:lnTo>
                    <a:pt x="362154" y="285217"/>
                  </a:lnTo>
                  <a:lnTo>
                    <a:pt x="440176" y="225691"/>
                  </a:lnTo>
                  <a:close/>
                  <a:moveTo>
                    <a:pt x="348541" y="183420"/>
                  </a:moveTo>
                  <a:cubicBezTo>
                    <a:pt x="439179" y="183420"/>
                    <a:pt x="512657" y="256898"/>
                    <a:pt x="512657" y="347537"/>
                  </a:cubicBezTo>
                  <a:cubicBezTo>
                    <a:pt x="512657" y="438178"/>
                    <a:pt x="439179" y="511654"/>
                    <a:pt x="348541" y="511654"/>
                  </a:cubicBezTo>
                  <a:cubicBezTo>
                    <a:pt x="257900" y="511654"/>
                    <a:pt x="184422" y="438178"/>
                    <a:pt x="184422" y="347537"/>
                  </a:cubicBezTo>
                  <a:cubicBezTo>
                    <a:pt x="184422" y="256898"/>
                    <a:pt x="257900" y="183420"/>
                    <a:pt x="348541" y="183420"/>
                  </a:cubicBezTo>
                  <a:close/>
                  <a:moveTo>
                    <a:pt x="348541" y="103185"/>
                  </a:moveTo>
                  <a:cubicBezTo>
                    <a:pt x="213588" y="103185"/>
                    <a:pt x="104187" y="212584"/>
                    <a:pt x="104187" y="347537"/>
                  </a:cubicBezTo>
                  <a:cubicBezTo>
                    <a:pt x="104187" y="482490"/>
                    <a:pt x="213588" y="591889"/>
                    <a:pt x="348541" y="591889"/>
                  </a:cubicBezTo>
                  <a:cubicBezTo>
                    <a:pt x="407663" y="591889"/>
                    <a:pt x="461882" y="570892"/>
                    <a:pt x="504139" y="535939"/>
                  </a:cubicBezTo>
                  <a:lnTo>
                    <a:pt x="553135" y="585493"/>
                  </a:lnTo>
                  <a:lnTo>
                    <a:pt x="548430" y="590159"/>
                  </a:lnTo>
                  <a:lnTo>
                    <a:pt x="548209" y="642628"/>
                  </a:lnTo>
                  <a:lnTo>
                    <a:pt x="613000" y="707968"/>
                  </a:lnTo>
                  <a:lnTo>
                    <a:pt x="707533" y="707968"/>
                  </a:lnTo>
                  <a:lnTo>
                    <a:pt x="707533" y="610394"/>
                  </a:lnTo>
                  <a:lnTo>
                    <a:pt x="644660" y="546988"/>
                  </a:lnTo>
                  <a:lnTo>
                    <a:pt x="592192" y="546765"/>
                  </a:lnTo>
                  <a:lnTo>
                    <a:pt x="585801" y="553102"/>
                  </a:lnTo>
                  <a:lnTo>
                    <a:pt x="536680" y="503421"/>
                  </a:lnTo>
                  <a:cubicBezTo>
                    <a:pt x="571794" y="461133"/>
                    <a:pt x="592892" y="406799"/>
                    <a:pt x="592892" y="347537"/>
                  </a:cubicBezTo>
                  <a:cubicBezTo>
                    <a:pt x="592892" y="212584"/>
                    <a:pt x="483490" y="103185"/>
                    <a:pt x="348541" y="103185"/>
                  </a:cubicBezTo>
                  <a:close/>
                  <a:moveTo>
                    <a:pt x="19730" y="0"/>
                  </a:moveTo>
                  <a:lnTo>
                    <a:pt x="700350" y="0"/>
                  </a:lnTo>
                  <a:cubicBezTo>
                    <a:pt x="711247" y="0"/>
                    <a:pt x="720080" y="8833"/>
                    <a:pt x="720080" y="19730"/>
                  </a:cubicBezTo>
                  <a:lnTo>
                    <a:pt x="720080" y="700350"/>
                  </a:lnTo>
                  <a:cubicBezTo>
                    <a:pt x="720080" y="711247"/>
                    <a:pt x="711247" y="720080"/>
                    <a:pt x="700350" y="720080"/>
                  </a:cubicBezTo>
                  <a:lnTo>
                    <a:pt x="19730" y="720080"/>
                  </a:lnTo>
                  <a:cubicBezTo>
                    <a:pt x="8833" y="720080"/>
                    <a:pt x="0" y="711247"/>
                    <a:pt x="0" y="700350"/>
                  </a:cubicBezTo>
                  <a:lnTo>
                    <a:pt x="0" y="19730"/>
                  </a:lnTo>
                  <a:cubicBezTo>
                    <a:pt x="0" y="8833"/>
                    <a:pt x="8833" y="0"/>
                    <a:pt x="19730" y="0"/>
                  </a:cubicBezTo>
                  <a:close/>
                </a:path>
              </a:pathLst>
            </a:custGeom>
            <a:solidFill>
              <a:srgbClr val="666666"/>
            </a:solidFill>
            <a:ln w="25400" cap="flat" cmpd="sng" algn="ctr">
              <a:noFill/>
              <a:prstDash val="solid"/>
            </a:ln>
            <a:effectLst/>
          </p:spPr>
          <p:txBody>
            <a:bodyPr rtlCol="0" anchor="ctr"/>
            <a:lstStyle/>
            <a:p>
              <a:pPr algn="ctr" fontAlgn="base">
                <a:spcBef>
                  <a:spcPct val="0"/>
                </a:spcBef>
                <a:spcAft>
                  <a:spcPct val="0"/>
                </a:spcAft>
                <a:defRPr/>
              </a:pPr>
              <a:endParaRPr lang="en-US" kern="0">
                <a:solidFill>
                  <a:prstClr val="white"/>
                </a:solidFill>
                <a:latin typeface="Arial"/>
                <a:ea typeface="SimHei"/>
              </a:endParaRPr>
            </a:p>
          </p:txBody>
        </p:sp>
        <p:cxnSp>
          <p:nvCxnSpPr>
            <p:cNvPr id="35" name="Straight Connector 34">
              <a:extLst>
                <a:ext uri="{FF2B5EF4-FFF2-40B4-BE49-F238E27FC236}">
                  <a16:creationId xmlns:a16="http://schemas.microsoft.com/office/drawing/2014/main" id="{19EBC045-C7E5-8616-CE13-A4C55897006C}"/>
                </a:ext>
              </a:extLst>
            </p:cNvPr>
            <p:cNvCxnSpPr/>
            <p:nvPr/>
          </p:nvCxnSpPr>
          <p:spPr>
            <a:xfrm>
              <a:off x="424003" y="4201855"/>
              <a:ext cx="548640" cy="0"/>
            </a:xfrm>
            <a:prstGeom prst="line">
              <a:avLst/>
            </a:prstGeom>
            <a:ln w="825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7" name="Subtitle 10">
            <a:extLst>
              <a:ext uri="{FF2B5EF4-FFF2-40B4-BE49-F238E27FC236}">
                <a16:creationId xmlns:a16="http://schemas.microsoft.com/office/drawing/2014/main" id="{2AC2FA6B-CC95-ACA8-8C2B-957D26B5734E}"/>
              </a:ext>
            </a:extLst>
          </p:cNvPr>
          <p:cNvSpPr txBox="1">
            <a:spLocks/>
          </p:cNvSpPr>
          <p:nvPr/>
        </p:nvSpPr>
        <p:spPr>
          <a:xfrm>
            <a:off x="881922" y="1107841"/>
            <a:ext cx="10948124" cy="822960"/>
          </a:xfrm>
          <a:prstGeom prst="rect">
            <a:avLst/>
          </a:prstGeom>
          <a:noFill/>
        </p:spPr>
        <p:txBody>
          <a:bodyPr lIns="182880" tIns="0" rIns="91440" bIns="0" anchor="ctr" anchorCtr="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nSpc>
                <a:spcPct val="100000"/>
              </a:lnSpc>
              <a:spcBef>
                <a:spcPts val="0"/>
              </a:spcBef>
              <a:buNone/>
            </a:pPr>
            <a:r>
              <a:rPr lang="en-US" sz="1800" dirty="0"/>
              <a:t>HIV and TB may not be ended as epidemics by 2030 in Lao PDR if the current trend continues</a:t>
            </a:r>
          </a:p>
        </p:txBody>
      </p:sp>
      <p:sp>
        <p:nvSpPr>
          <p:cNvPr id="38" name="Subtitle 10">
            <a:extLst>
              <a:ext uri="{FF2B5EF4-FFF2-40B4-BE49-F238E27FC236}">
                <a16:creationId xmlns:a16="http://schemas.microsoft.com/office/drawing/2014/main" id="{73D08ACA-4934-77FC-1C8E-2EC47EF3E760}"/>
              </a:ext>
            </a:extLst>
          </p:cNvPr>
          <p:cNvSpPr txBox="1">
            <a:spLocks/>
          </p:cNvSpPr>
          <p:nvPr/>
        </p:nvSpPr>
        <p:spPr>
          <a:xfrm>
            <a:off x="881922" y="3704643"/>
            <a:ext cx="10948124" cy="822960"/>
          </a:xfrm>
          <a:prstGeom prst="rect">
            <a:avLst/>
          </a:prstGeom>
          <a:noFill/>
        </p:spPr>
        <p:txBody>
          <a:bodyPr lIns="182880" tIns="0" rIns="91440" bIns="0" anchor="ctr" anchorCtr="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gn="just">
              <a:buNone/>
            </a:pPr>
            <a:r>
              <a:rPr lang="en-US" sz="1800"/>
              <a:t>Challenges associated with sustainability and co-financing</a:t>
            </a:r>
          </a:p>
        </p:txBody>
      </p:sp>
      <p:sp>
        <p:nvSpPr>
          <p:cNvPr id="40" name="Rectangle 39">
            <a:extLst>
              <a:ext uri="{FF2B5EF4-FFF2-40B4-BE49-F238E27FC236}">
                <a16:creationId xmlns:a16="http://schemas.microsoft.com/office/drawing/2014/main" id="{9FA58745-CC7C-6CEC-7384-B198DC2B0047}"/>
              </a:ext>
            </a:extLst>
          </p:cNvPr>
          <p:cNvSpPr/>
          <p:nvPr/>
        </p:nvSpPr>
        <p:spPr>
          <a:xfrm>
            <a:off x="276225" y="2349797"/>
            <a:ext cx="11555413" cy="85535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0EB42CC-00E4-8373-1EA9-7DE8AC8BFD56}"/>
              </a:ext>
            </a:extLst>
          </p:cNvPr>
          <p:cNvSpPr/>
          <p:nvPr/>
        </p:nvSpPr>
        <p:spPr>
          <a:xfrm>
            <a:off x="274636" y="1067308"/>
            <a:ext cx="11555413" cy="85535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B5BA3B3-2706-3076-2E05-794987A9D1F5}"/>
              </a:ext>
            </a:extLst>
          </p:cNvPr>
          <p:cNvSpPr/>
          <p:nvPr/>
        </p:nvSpPr>
        <p:spPr>
          <a:xfrm>
            <a:off x="274633" y="3694446"/>
            <a:ext cx="11555413" cy="85535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1"/>
      <p:custData r:id="rId2"/>
    </p:custDataLst>
    <p:extLst>
      <p:ext uri="{BB962C8B-B14F-4D97-AF65-F5344CB8AC3E}">
        <p14:creationId xmlns:p14="http://schemas.microsoft.com/office/powerpoint/2010/main" val="412391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6"/>
          </p:nvPr>
        </p:nvSpPr>
        <p:spPr>
          <a:xfrm>
            <a:off x="6436623" y="820586"/>
            <a:ext cx="5367831" cy="457200"/>
          </a:xfrm>
        </p:spPr>
        <p:txBody>
          <a:bodyPr>
            <a:noAutofit/>
          </a:bodyPr>
          <a:lstStyle/>
          <a:p>
            <a:r>
              <a:rPr lang="en-US" sz="2400" b="1">
                <a:solidFill>
                  <a:schemeClr val="tx1"/>
                </a:solidFill>
              </a:rPr>
              <a:t>AUDIT OBJECTIVE #1</a:t>
            </a:r>
            <a:endParaRPr lang="fr-FR" sz="2400" b="1">
              <a:solidFill>
                <a:schemeClr val="tx1"/>
              </a:solidFill>
            </a:endParaRPr>
          </a:p>
        </p:txBody>
      </p:sp>
      <p:sp>
        <p:nvSpPr>
          <p:cNvPr id="4" name="TextBox 3"/>
          <p:cNvSpPr txBox="1"/>
          <p:nvPr/>
        </p:nvSpPr>
        <p:spPr>
          <a:xfrm>
            <a:off x="6406056" y="1249211"/>
            <a:ext cx="5566869" cy="646331"/>
          </a:xfrm>
          <a:prstGeom prst="rect">
            <a:avLst/>
          </a:prstGeom>
          <a:noFill/>
        </p:spPr>
        <p:txBody>
          <a:bodyPr wrap="square" lIns="0" rtlCol="0">
            <a:spAutoFit/>
          </a:bodyPr>
          <a:lstStyle/>
          <a:p>
            <a:r>
              <a:rPr lang="en-US">
                <a:solidFill>
                  <a:srgbClr val="000000"/>
                </a:solidFill>
                <a:latin typeface="Arial" panose="020B0604020202020204" pitchFamily="34" charset="0"/>
              </a:rPr>
              <a:t>T</a:t>
            </a:r>
            <a:r>
              <a:rPr lang="en-US" sz="1800" b="0" i="0" u="none" strike="noStrike" baseline="0">
                <a:solidFill>
                  <a:srgbClr val="000000"/>
                </a:solidFill>
                <a:latin typeface="Arial" panose="020B0604020202020204" pitchFamily="34" charset="0"/>
              </a:rPr>
              <a:t>he implementation modalities of the TB and HIV grants to ensure the achievement of grant objectives</a:t>
            </a:r>
            <a:endParaRPr lang="en-US" sz="1800">
              <a:solidFill>
                <a:prstClr val="black"/>
              </a:solidFill>
              <a:latin typeface="Arial"/>
            </a:endParaRPr>
          </a:p>
        </p:txBody>
      </p:sp>
      <p:grpSp>
        <p:nvGrpSpPr>
          <p:cNvPr id="21" name="Group 20"/>
          <p:cNvGrpSpPr/>
          <p:nvPr/>
        </p:nvGrpSpPr>
        <p:grpSpPr>
          <a:xfrm>
            <a:off x="418113" y="808908"/>
            <a:ext cx="3671717" cy="1665547"/>
            <a:chOff x="749260" y="702266"/>
            <a:chExt cx="3671717" cy="1665547"/>
          </a:xfrm>
        </p:grpSpPr>
        <p:sp>
          <p:nvSpPr>
            <p:cNvPr id="22" name="Rectangle 85"/>
            <p:cNvSpPr>
              <a:spLocks noChangeAspect="1"/>
            </p:cNvSpPr>
            <p:nvPr/>
          </p:nvSpPr>
          <p:spPr>
            <a:xfrm>
              <a:off x="2755430" y="702266"/>
              <a:ext cx="1665547" cy="1665547"/>
            </a:xfrm>
            <a:custGeom>
              <a:avLst/>
              <a:gdLst/>
              <a:ahLst/>
              <a:cxnLst/>
              <a:rect l="l" t="t" r="r" b="b"/>
              <a:pathLst>
                <a:path w="720080" h="720080">
                  <a:moveTo>
                    <a:pt x="249590" y="392193"/>
                  </a:moveTo>
                  <a:lnTo>
                    <a:pt x="249590" y="447711"/>
                  </a:lnTo>
                  <a:lnTo>
                    <a:pt x="287444" y="447711"/>
                  </a:lnTo>
                  <a:lnTo>
                    <a:pt x="287444" y="392193"/>
                  </a:lnTo>
                  <a:close/>
                  <a:moveTo>
                    <a:pt x="325305" y="336662"/>
                  </a:moveTo>
                  <a:lnTo>
                    <a:pt x="325305" y="447711"/>
                  </a:lnTo>
                  <a:lnTo>
                    <a:pt x="363159" y="447711"/>
                  </a:lnTo>
                  <a:lnTo>
                    <a:pt x="363159" y="336662"/>
                  </a:lnTo>
                  <a:close/>
                  <a:moveTo>
                    <a:pt x="401021" y="281138"/>
                  </a:moveTo>
                  <a:lnTo>
                    <a:pt x="401021" y="447711"/>
                  </a:lnTo>
                  <a:lnTo>
                    <a:pt x="438874" y="447711"/>
                  </a:lnTo>
                  <a:lnTo>
                    <a:pt x="438874" y="281138"/>
                  </a:lnTo>
                  <a:close/>
                  <a:moveTo>
                    <a:pt x="434082" y="216025"/>
                  </a:moveTo>
                  <a:lnTo>
                    <a:pt x="359914" y="272611"/>
                  </a:lnTo>
                  <a:lnTo>
                    <a:pt x="307356" y="256258"/>
                  </a:lnTo>
                  <a:lnTo>
                    <a:pt x="306828" y="255421"/>
                  </a:lnTo>
                  <a:lnTo>
                    <a:pt x="228805" y="314948"/>
                  </a:lnTo>
                  <a:lnTo>
                    <a:pt x="234900" y="324613"/>
                  </a:lnTo>
                  <a:lnTo>
                    <a:pt x="308148" y="268729"/>
                  </a:lnTo>
                  <a:lnTo>
                    <a:pt x="361904" y="285454"/>
                  </a:lnTo>
                  <a:lnTo>
                    <a:pt x="362020" y="285005"/>
                  </a:lnTo>
                  <a:lnTo>
                    <a:pt x="362154" y="285217"/>
                  </a:lnTo>
                  <a:lnTo>
                    <a:pt x="440176" y="225691"/>
                  </a:lnTo>
                  <a:close/>
                  <a:moveTo>
                    <a:pt x="348541" y="183420"/>
                  </a:moveTo>
                  <a:cubicBezTo>
                    <a:pt x="439179" y="183420"/>
                    <a:pt x="512657" y="256898"/>
                    <a:pt x="512657" y="347537"/>
                  </a:cubicBezTo>
                  <a:cubicBezTo>
                    <a:pt x="512657" y="438178"/>
                    <a:pt x="439179" y="511654"/>
                    <a:pt x="348541" y="511654"/>
                  </a:cubicBezTo>
                  <a:cubicBezTo>
                    <a:pt x="257900" y="511654"/>
                    <a:pt x="184422" y="438178"/>
                    <a:pt x="184422" y="347537"/>
                  </a:cubicBezTo>
                  <a:cubicBezTo>
                    <a:pt x="184422" y="256898"/>
                    <a:pt x="257900" y="183420"/>
                    <a:pt x="348541" y="183420"/>
                  </a:cubicBezTo>
                  <a:close/>
                  <a:moveTo>
                    <a:pt x="348541" y="103185"/>
                  </a:moveTo>
                  <a:cubicBezTo>
                    <a:pt x="213588" y="103185"/>
                    <a:pt x="104187" y="212584"/>
                    <a:pt x="104187" y="347537"/>
                  </a:cubicBezTo>
                  <a:cubicBezTo>
                    <a:pt x="104187" y="482490"/>
                    <a:pt x="213588" y="591889"/>
                    <a:pt x="348541" y="591889"/>
                  </a:cubicBezTo>
                  <a:cubicBezTo>
                    <a:pt x="407663" y="591889"/>
                    <a:pt x="461882" y="570892"/>
                    <a:pt x="504139" y="535939"/>
                  </a:cubicBezTo>
                  <a:lnTo>
                    <a:pt x="553135" y="585493"/>
                  </a:lnTo>
                  <a:lnTo>
                    <a:pt x="548430" y="590159"/>
                  </a:lnTo>
                  <a:lnTo>
                    <a:pt x="548209" y="642628"/>
                  </a:lnTo>
                  <a:lnTo>
                    <a:pt x="613000" y="707968"/>
                  </a:lnTo>
                  <a:lnTo>
                    <a:pt x="707533" y="707968"/>
                  </a:lnTo>
                  <a:lnTo>
                    <a:pt x="707533" y="610394"/>
                  </a:lnTo>
                  <a:lnTo>
                    <a:pt x="644660" y="546988"/>
                  </a:lnTo>
                  <a:lnTo>
                    <a:pt x="592192" y="546765"/>
                  </a:lnTo>
                  <a:lnTo>
                    <a:pt x="585801" y="553102"/>
                  </a:lnTo>
                  <a:lnTo>
                    <a:pt x="536680" y="503421"/>
                  </a:lnTo>
                  <a:cubicBezTo>
                    <a:pt x="571794" y="461133"/>
                    <a:pt x="592892" y="406799"/>
                    <a:pt x="592892" y="347537"/>
                  </a:cubicBezTo>
                  <a:cubicBezTo>
                    <a:pt x="592892" y="212584"/>
                    <a:pt x="483490" y="103185"/>
                    <a:pt x="348541" y="103185"/>
                  </a:cubicBezTo>
                  <a:close/>
                  <a:moveTo>
                    <a:pt x="19730" y="0"/>
                  </a:moveTo>
                  <a:lnTo>
                    <a:pt x="700350" y="0"/>
                  </a:lnTo>
                  <a:cubicBezTo>
                    <a:pt x="711247" y="0"/>
                    <a:pt x="720080" y="8833"/>
                    <a:pt x="720080" y="19730"/>
                  </a:cubicBezTo>
                  <a:lnTo>
                    <a:pt x="720080" y="700350"/>
                  </a:lnTo>
                  <a:cubicBezTo>
                    <a:pt x="720080" y="711247"/>
                    <a:pt x="711247" y="720080"/>
                    <a:pt x="700350" y="720080"/>
                  </a:cubicBezTo>
                  <a:lnTo>
                    <a:pt x="19730" y="720080"/>
                  </a:lnTo>
                  <a:cubicBezTo>
                    <a:pt x="8833" y="720080"/>
                    <a:pt x="0" y="711247"/>
                    <a:pt x="0" y="700350"/>
                  </a:cubicBezTo>
                  <a:lnTo>
                    <a:pt x="0" y="19730"/>
                  </a:lnTo>
                  <a:cubicBezTo>
                    <a:pt x="0" y="8833"/>
                    <a:pt x="8833" y="0"/>
                    <a:pt x="19730" y="0"/>
                  </a:cubicBezTo>
                  <a:close/>
                </a:path>
              </a:pathLst>
            </a:custGeom>
            <a:solidFill>
              <a:sysClr val="window" lastClr="FFFFFF">
                <a:lumMod val="85000"/>
              </a:sysClr>
            </a:solidFill>
            <a:ln w="25400" cap="flat" cmpd="sng" algn="ctr">
              <a:noFill/>
              <a:prstDash val="solid"/>
            </a:ln>
            <a:effectLst/>
          </p:spPr>
          <p:txBody>
            <a:bodyPr rtlCol="0" anchor="ctr"/>
            <a:lstStyle/>
            <a:p>
              <a:pPr algn="ctr" fontAlgn="base">
                <a:spcBef>
                  <a:spcPct val="0"/>
                </a:spcBef>
                <a:spcAft>
                  <a:spcPct val="0"/>
                </a:spcAft>
                <a:defRPr/>
              </a:pPr>
              <a:endParaRPr lang="en-US" kern="0">
                <a:solidFill>
                  <a:prstClr val="white"/>
                </a:solidFill>
                <a:latin typeface="Arial"/>
                <a:ea typeface="SimHei"/>
              </a:endParaRPr>
            </a:p>
          </p:txBody>
        </p:sp>
        <p:sp>
          <p:nvSpPr>
            <p:cNvPr id="24" name="Rectangle 85"/>
            <p:cNvSpPr>
              <a:spLocks noChangeAspect="1"/>
            </p:cNvSpPr>
            <p:nvPr/>
          </p:nvSpPr>
          <p:spPr>
            <a:xfrm>
              <a:off x="749260" y="702266"/>
              <a:ext cx="1665547" cy="1665547"/>
            </a:xfrm>
            <a:custGeom>
              <a:avLst/>
              <a:gdLst/>
              <a:ahLst/>
              <a:cxnLst/>
              <a:rect l="l" t="t" r="r" b="b"/>
              <a:pathLst>
                <a:path w="720080" h="720080">
                  <a:moveTo>
                    <a:pt x="327386" y="329590"/>
                  </a:moveTo>
                  <a:lnTo>
                    <a:pt x="392694" y="329590"/>
                  </a:lnTo>
                  <a:lnTo>
                    <a:pt x="392694" y="386202"/>
                  </a:lnTo>
                  <a:lnTo>
                    <a:pt x="449306" y="386202"/>
                  </a:lnTo>
                  <a:lnTo>
                    <a:pt x="449306" y="451445"/>
                  </a:lnTo>
                  <a:lnTo>
                    <a:pt x="392694" y="451445"/>
                  </a:lnTo>
                  <a:lnTo>
                    <a:pt x="392694" y="508057"/>
                  </a:lnTo>
                  <a:lnTo>
                    <a:pt x="327386" y="508057"/>
                  </a:lnTo>
                  <a:lnTo>
                    <a:pt x="327386" y="451445"/>
                  </a:lnTo>
                  <a:lnTo>
                    <a:pt x="270774" y="451445"/>
                  </a:lnTo>
                  <a:lnTo>
                    <a:pt x="270774" y="386202"/>
                  </a:lnTo>
                  <a:lnTo>
                    <a:pt x="327386" y="386202"/>
                  </a:lnTo>
                  <a:close/>
                  <a:moveTo>
                    <a:pt x="296104" y="177128"/>
                  </a:moveTo>
                  <a:lnTo>
                    <a:pt x="424057" y="177128"/>
                  </a:lnTo>
                  <a:lnTo>
                    <a:pt x="424057" y="236939"/>
                  </a:lnTo>
                  <a:lnTo>
                    <a:pt x="296104" y="236939"/>
                  </a:lnTo>
                  <a:close/>
                  <a:moveTo>
                    <a:pt x="262913" y="143937"/>
                  </a:moveTo>
                  <a:lnTo>
                    <a:pt x="262913" y="238764"/>
                  </a:lnTo>
                  <a:lnTo>
                    <a:pt x="136088" y="238764"/>
                  </a:lnTo>
                  <a:cubicBezTo>
                    <a:pt x="120582" y="238764"/>
                    <a:pt x="108012" y="251334"/>
                    <a:pt x="108012" y="266840"/>
                  </a:cubicBezTo>
                  <a:lnTo>
                    <a:pt x="108012" y="570728"/>
                  </a:lnTo>
                  <a:cubicBezTo>
                    <a:pt x="108012" y="586234"/>
                    <a:pt x="120582" y="598804"/>
                    <a:pt x="136088" y="598804"/>
                  </a:cubicBezTo>
                  <a:lnTo>
                    <a:pt x="583992" y="598804"/>
                  </a:lnTo>
                  <a:cubicBezTo>
                    <a:pt x="599498" y="598804"/>
                    <a:pt x="612068" y="586234"/>
                    <a:pt x="612068" y="570728"/>
                  </a:cubicBezTo>
                  <a:lnTo>
                    <a:pt x="612068" y="266840"/>
                  </a:lnTo>
                  <a:cubicBezTo>
                    <a:pt x="612068" y="251334"/>
                    <a:pt x="599498" y="238764"/>
                    <a:pt x="583992" y="238764"/>
                  </a:cubicBezTo>
                  <a:lnTo>
                    <a:pt x="457248" y="238764"/>
                  </a:lnTo>
                  <a:lnTo>
                    <a:pt x="457248" y="143937"/>
                  </a:lnTo>
                  <a:close/>
                  <a:moveTo>
                    <a:pt x="19730" y="0"/>
                  </a:moveTo>
                  <a:lnTo>
                    <a:pt x="700350" y="0"/>
                  </a:lnTo>
                  <a:cubicBezTo>
                    <a:pt x="711247" y="0"/>
                    <a:pt x="720080" y="8833"/>
                    <a:pt x="720080" y="19730"/>
                  </a:cubicBezTo>
                  <a:lnTo>
                    <a:pt x="720080" y="700350"/>
                  </a:lnTo>
                  <a:cubicBezTo>
                    <a:pt x="720080" y="711247"/>
                    <a:pt x="711247" y="720080"/>
                    <a:pt x="700350" y="720080"/>
                  </a:cubicBezTo>
                  <a:lnTo>
                    <a:pt x="19730" y="720080"/>
                  </a:lnTo>
                  <a:cubicBezTo>
                    <a:pt x="8833" y="720080"/>
                    <a:pt x="0" y="711247"/>
                    <a:pt x="0" y="700350"/>
                  </a:cubicBezTo>
                  <a:lnTo>
                    <a:pt x="0" y="19730"/>
                  </a:lnTo>
                  <a:cubicBezTo>
                    <a:pt x="0" y="8833"/>
                    <a:pt x="8833" y="0"/>
                    <a:pt x="19730" y="0"/>
                  </a:cubicBezTo>
                  <a:close/>
                </a:path>
              </a:pathLst>
            </a:custGeom>
            <a:solidFill>
              <a:srgbClr val="666666"/>
            </a:solidFill>
            <a:ln w="25400" cap="flat" cmpd="sng" algn="ctr">
              <a:noFill/>
              <a:prstDash val="solid"/>
            </a:ln>
            <a:effectLst/>
          </p:spPr>
          <p:txBody>
            <a:bodyPr rtlCol="0" anchor="ctr"/>
            <a:lstStyle/>
            <a:p>
              <a:pPr algn="ctr" fontAlgn="base">
                <a:spcBef>
                  <a:spcPct val="0"/>
                </a:spcBef>
                <a:spcAft>
                  <a:spcPct val="0"/>
                </a:spcAft>
                <a:defRPr/>
              </a:pPr>
              <a:endParaRPr lang="en-US" kern="0">
                <a:solidFill>
                  <a:prstClr val="white"/>
                </a:solidFill>
                <a:latin typeface="Arial"/>
                <a:ea typeface="SimHei"/>
              </a:endParaRPr>
            </a:p>
          </p:txBody>
        </p:sp>
      </p:grpSp>
      <p:cxnSp>
        <p:nvCxnSpPr>
          <p:cNvPr id="3" name="Straight Connector 2"/>
          <p:cNvCxnSpPr>
            <a:cxnSpLocks/>
          </p:cNvCxnSpPr>
          <p:nvPr/>
        </p:nvCxnSpPr>
        <p:spPr>
          <a:xfrm>
            <a:off x="418113" y="2590057"/>
            <a:ext cx="11554812" cy="0"/>
          </a:xfrm>
          <a:prstGeom prst="line">
            <a:avLst/>
          </a:prstGeom>
          <a:ln w="50800">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66A2A1F-E3F5-E21C-1940-96FB8688CC75}"/>
              </a:ext>
            </a:extLst>
          </p:cNvPr>
          <p:cNvSpPr txBox="1"/>
          <p:nvPr/>
        </p:nvSpPr>
        <p:spPr>
          <a:xfrm>
            <a:off x="691131" y="3834137"/>
            <a:ext cx="11259492" cy="2616101"/>
          </a:xfrm>
          <a:prstGeom prst="rect">
            <a:avLst/>
          </a:prstGeom>
          <a:noFill/>
        </p:spPr>
        <p:txBody>
          <a:bodyPr wrap="square" lIns="0" rtlCol="0">
            <a:spAutoFit/>
          </a:bodyPr>
          <a:lstStyle/>
          <a:p>
            <a:pPr marL="342900" indent="-342900">
              <a:spcAft>
                <a:spcPts val="600"/>
              </a:spcAft>
              <a:buFont typeface="Wingdings" panose="05000000000000000000" pitchFamily="2" charset="2"/>
              <a:buChar char="§"/>
            </a:pPr>
            <a:r>
              <a:rPr lang="en-GB" sz="1800" dirty="0"/>
              <a:t>Limited integration of TB and HIV services with primary healthcare </a:t>
            </a:r>
          </a:p>
          <a:p>
            <a:pPr marL="342900" indent="-342900">
              <a:spcAft>
                <a:spcPts val="600"/>
              </a:spcAft>
              <a:buFont typeface="Wingdings" panose="05000000000000000000" pitchFamily="2" charset="2"/>
              <a:buChar char="§"/>
            </a:pPr>
            <a:r>
              <a:rPr lang="en-GB" sz="1800" dirty="0">
                <a:solidFill>
                  <a:schemeClr val="tx1"/>
                </a:solidFill>
              </a:rPr>
              <a:t>The absence of comprehensive, accurate, and standardized data, compounded by challenges </a:t>
            </a:r>
            <a:r>
              <a:rPr lang="en-GB" sz="1800" dirty="0"/>
              <a:t>incl.</a:t>
            </a:r>
            <a:r>
              <a:rPr lang="en-GB" sz="1800" dirty="0">
                <a:solidFill>
                  <a:schemeClr val="tx1"/>
                </a:solidFill>
              </a:rPr>
              <a:t> limited staff capacity and manual entry errors</a:t>
            </a:r>
            <a:r>
              <a:rPr lang="en-US" sz="1800" b="1" dirty="0">
                <a:solidFill>
                  <a:prstClr val="black"/>
                </a:solidFill>
                <a:cs typeface="Arial" panose="020B0604020202020204" pitchFamily="34" charset="0"/>
              </a:rPr>
              <a:t> </a:t>
            </a:r>
          </a:p>
          <a:p>
            <a:pPr marL="342900" indent="-342900">
              <a:spcAft>
                <a:spcPts val="600"/>
              </a:spcAft>
              <a:buFont typeface="Wingdings" panose="05000000000000000000" pitchFamily="2" charset="2"/>
              <a:buChar char="§"/>
            </a:pPr>
            <a:r>
              <a:rPr lang="en-GB" sz="1800" dirty="0"/>
              <a:t>Increasing incidence of HIV, particularly among Men who have Sex with Men (MSM)</a:t>
            </a:r>
          </a:p>
          <a:p>
            <a:pPr marL="342900" indent="-342900">
              <a:spcAft>
                <a:spcPts val="600"/>
              </a:spcAft>
              <a:buFont typeface="Wingdings" panose="05000000000000000000" pitchFamily="2" charset="2"/>
              <a:buChar char="§"/>
            </a:pPr>
            <a:r>
              <a:rPr lang="en-GB" sz="1800" dirty="0"/>
              <a:t>HIV treatment coverage and quality </a:t>
            </a:r>
          </a:p>
          <a:p>
            <a:pPr marL="342900" indent="-342900">
              <a:spcAft>
                <a:spcPts val="600"/>
              </a:spcAft>
              <a:buFont typeface="Wingdings" panose="05000000000000000000" pitchFamily="2" charset="2"/>
              <a:buChar char="§"/>
            </a:pPr>
            <a:r>
              <a:rPr lang="en-GB" sz="1800" dirty="0">
                <a:solidFill>
                  <a:schemeClr val="tx1"/>
                </a:solidFill>
              </a:rPr>
              <a:t>Significant challenges in TB detection, including the absence of standardized specimen collection and transportation systems, low case notifications, missed cases, shortage of GeneXpert machines, and limited resources for follow-up and verification</a:t>
            </a:r>
            <a:endParaRPr lang="en-US" dirty="0"/>
          </a:p>
        </p:txBody>
      </p:sp>
      <p:sp>
        <p:nvSpPr>
          <p:cNvPr id="25" name="Rectangle 24">
            <a:extLst>
              <a:ext uri="{FF2B5EF4-FFF2-40B4-BE49-F238E27FC236}">
                <a16:creationId xmlns:a16="http://schemas.microsoft.com/office/drawing/2014/main" id="{EEEC5829-68CB-1BB2-549D-7D6EC165DDEC}"/>
              </a:ext>
            </a:extLst>
          </p:cNvPr>
          <p:cNvSpPr/>
          <p:nvPr/>
        </p:nvSpPr>
        <p:spPr>
          <a:xfrm>
            <a:off x="418113" y="3804791"/>
            <a:ext cx="11654631" cy="254788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59CD001-47C5-619F-6634-E4D6704D252C}"/>
              </a:ext>
            </a:extLst>
          </p:cNvPr>
          <p:cNvSpPr/>
          <p:nvPr/>
        </p:nvSpPr>
        <p:spPr>
          <a:xfrm>
            <a:off x="418113" y="2767183"/>
            <a:ext cx="11654631" cy="85535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E73226F-AEB6-7923-FEFF-635631789D53}"/>
              </a:ext>
            </a:extLst>
          </p:cNvPr>
          <p:cNvSpPr txBox="1"/>
          <p:nvPr/>
        </p:nvSpPr>
        <p:spPr>
          <a:xfrm>
            <a:off x="520903" y="2969908"/>
            <a:ext cx="10582526" cy="369332"/>
          </a:xfrm>
          <a:prstGeom prst="rect">
            <a:avLst/>
          </a:prstGeom>
          <a:noFill/>
        </p:spPr>
        <p:txBody>
          <a:bodyPr wrap="square">
            <a:spAutoFit/>
          </a:bodyPr>
          <a:lstStyle/>
          <a:p>
            <a:pPr marL="0" indent="0">
              <a:lnSpc>
                <a:spcPct val="100000"/>
              </a:lnSpc>
              <a:spcBef>
                <a:spcPts val="0"/>
              </a:spcBef>
              <a:buNone/>
            </a:pPr>
            <a:r>
              <a:rPr lang="en-US" sz="1800" b="1" dirty="0"/>
              <a:t>HIV and TB may not be ended as epidemics by 2030 in Lao PDR if the current trend continues</a:t>
            </a:r>
          </a:p>
        </p:txBody>
      </p:sp>
    </p:spTree>
    <p:extLst>
      <p:ext uri="{BB962C8B-B14F-4D97-AF65-F5344CB8AC3E}">
        <p14:creationId xmlns:p14="http://schemas.microsoft.com/office/powerpoint/2010/main" val="308524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a:xfrm>
            <a:off x="10939284" y="6059469"/>
            <a:ext cx="897300" cy="365125"/>
          </a:xfrm>
        </p:spPr>
        <p:txBody>
          <a:bodyPr/>
          <a:lstStyle/>
          <a:p>
            <a:fld id="{9E2BE927-25C7-4379-86F1-C17ED9D2A7F2}" type="slidenum">
              <a:rPr lang="en-US" smtClean="0"/>
              <a:pPr/>
              <a:t>7</a:t>
            </a:fld>
            <a:endParaRPr lang="en-US"/>
          </a:p>
        </p:txBody>
      </p:sp>
      <p:sp>
        <p:nvSpPr>
          <p:cNvPr id="46" name="Title 2">
            <a:extLst>
              <a:ext uri="{FF2B5EF4-FFF2-40B4-BE49-F238E27FC236}">
                <a16:creationId xmlns:a16="http://schemas.microsoft.com/office/drawing/2014/main" id="{C4499616-5055-9018-E430-5A66D5EEF24A}"/>
              </a:ext>
            </a:extLst>
          </p:cNvPr>
          <p:cNvSpPr>
            <a:spLocks noGrp="1"/>
          </p:cNvSpPr>
          <p:nvPr>
            <p:ph type="title"/>
          </p:nvPr>
        </p:nvSpPr>
        <p:spPr>
          <a:xfrm>
            <a:off x="171463" y="193755"/>
            <a:ext cx="9441225" cy="468000"/>
          </a:xfrm>
        </p:spPr>
        <p:txBody>
          <a:bodyPr/>
          <a:lstStyle/>
          <a:p>
            <a:r>
              <a:rPr lang="en-US" sz="2800" dirty="0"/>
              <a:t>Good practices observed</a:t>
            </a:r>
          </a:p>
        </p:txBody>
      </p:sp>
      <p:cxnSp>
        <p:nvCxnSpPr>
          <p:cNvPr id="47" name="Straight Connector 46">
            <a:extLst>
              <a:ext uri="{FF2B5EF4-FFF2-40B4-BE49-F238E27FC236}">
                <a16:creationId xmlns:a16="http://schemas.microsoft.com/office/drawing/2014/main" id="{1450C954-5218-3C2B-70E3-0AEA67BCE3A7}"/>
              </a:ext>
            </a:extLst>
          </p:cNvPr>
          <p:cNvCxnSpPr>
            <a:cxnSpLocks/>
          </p:cNvCxnSpPr>
          <p:nvPr/>
        </p:nvCxnSpPr>
        <p:spPr>
          <a:xfrm>
            <a:off x="0" y="738001"/>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C6C37B-84CE-DDF4-F8C3-A703949929E6}"/>
              </a:ext>
            </a:extLst>
          </p:cNvPr>
          <p:cNvSpPr txBox="1"/>
          <p:nvPr/>
        </p:nvSpPr>
        <p:spPr>
          <a:xfrm>
            <a:off x="0" y="1042711"/>
            <a:ext cx="5865542" cy="5786199"/>
          </a:xfrm>
          <a:prstGeom prst="rect">
            <a:avLst/>
          </a:prstGeom>
          <a:noFill/>
        </p:spPr>
        <p:txBody>
          <a:bodyPr wrap="square" lIns="91440" tIns="45720" rIns="182880" bIns="45720" anchor="t">
            <a:spAutoFit/>
          </a:bodyPr>
          <a:lstStyle/>
          <a:p>
            <a:pPr marL="283210" lvl="3" indent="-283210" algn="just">
              <a:spcAft>
                <a:spcPts val="2400"/>
              </a:spcAft>
              <a:buFont typeface="Wingdings" panose="05000000000000000000" pitchFamily="2" charset="2"/>
              <a:buChar char="§"/>
              <a:defRPr/>
            </a:pPr>
            <a:r>
              <a:rPr lang="en-GB" sz="1600" b="1" dirty="0">
                <a:solidFill>
                  <a:schemeClr val="tx1"/>
                </a:solidFill>
              </a:rPr>
              <a:t>HANSA has fostered ownership at the subnational level </a:t>
            </a:r>
            <a:r>
              <a:rPr lang="en-GB" sz="1600" dirty="0">
                <a:solidFill>
                  <a:schemeClr val="tx1"/>
                </a:solidFill>
              </a:rPr>
              <a:t>more effectively than previous initiatives, especially concerning TB</a:t>
            </a:r>
          </a:p>
          <a:p>
            <a:pPr marL="283210" lvl="3" indent="-283210" algn="just">
              <a:spcAft>
                <a:spcPts val="2400"/>
              </a:spcAft>
              <a:buFont typeface="Wingdings" panose="05000000000000000000" pitchFamily="2" charset="2"/>
              <a:buChar char="§"/>
              <a:defRPr/>
            </a:pPr>
            <a:r>
              <a:rPr lang="en-GB" sz="1600" b="1" dirty="0">
                <a:solidFill>
                  <a:schemeClr val="tx1"/>
                </a:solidFill>
              </a:rPr>
              <a:t>HANSA 1 experience and evaluations triggered a forward-thinking approach</a:t>
            </a:r>
            <a:r>
              <a:rPr lang="en-GB" sz="1600" dirty="0">
                <a:solidFill>
                  <a:schemeClr val="tx1"/>
                </a:solidFill>
              </a:rPr>
              <a:t> that is translated in the designing of the HANSA 2, to enhance the integration of disease-specific programs within the national healthcare landscape</a:t>
            </a:r>
          </a:p>
          <a:p>
            <a:pPr marL="283210" lvl="3" indent="-283210" algn="just">
              <a:spcAft>
                <a:spcPts val="2400"/>
              </a:spcAft>
              <a:buFont typeface="Wingdings" panose="05000000000000000000" pitchFamily="2" charset="2"/>
              <a:buChar char="§"/>
              <a:defRPr/>
            </a:pPr>
            <a:r>
              <a:rPr lang="en-US" sz="1600" b="1" dirty="0">
                <a:solidFill>
                  <a:schemeClr val="tx1"/>
                </a:solidFill>
              </a:rPr>
              <a:t>The HANSA 2 project is committed to enhancing healthcare services</a:t>
            </a:r>
            <a:r>
              <a:rPr lang="en-US" sz="1600" dirty="0">
                <a:solidFill>
                  <a:schemeClr val="tx1"/>
                </a:solidFill>
              </a:rPr>
              <a:t> for individuals with TB and HIV. This includes providing essential medicine and diagnosis, ensuring continuity of treatment, increasing health </a:t>
            </a:r>
            <a:r>
              <a:rPr lang="en-US" sz="1600" dirty="0" err="1">
                <a:solidFill>
                  <a:schemeClr val="tx1"/>
                </a:solidFill>
              </a:rPr>
              <a:t>centres'</a:t>
            </a:r>
            <a:r>
              <a:rPr lang="en-US" sz="1600" dirty="0">
                <a:solidFill>
                  <a:schemeClr val="tx1"/>
                </a:solidFill>
              </a:rPr>
              <a:t> capacity for counselling and screening, and improving referral systems</a:t>
            </a:r>
          </a:p>
          <a:p>
            <a:pPr marL="283210" lvl="3" indent="-283210" algn="just">
              <a:spcAft>
                <a:spcPts val="2400"/>
              </a:spcAft>
              <a:buFont typeface="Wingdings" panose="05000000000000000000" pitchFamily="2" charset="2"/>
              <a:buChar char="§"/>
              <a:defRPr/>
            </a:pPr>
            <a:r>
              <a:rPr lang="en-US" sz="1600" b="1" kern="1200" dirty="0">
                <a:effectLst/>
                <a:latin typeface="Arial"/>
                <a:ea typeface="+mn-ea"/>
                <a:cs typeface="Arial"/>
              </a:rPr>
              <a:t>Technical assistance through WHO to support the TB and HIV programs</a:t>
            </a:r>
            <a:r>
              <a:rPr lang="en-US" sz="1600" kern="1200" dirty="0">
                <a:effectLst/>
                <a:latin typeface="Arial"/>
                <a:ea typeface="+mn-ea"/>
                <a:cs typeface="Arial"/>
              </a:rPr>
              <a:t> to provide up to date normative guidance, and laboratory support </a:t>
            </a:r>
          </a:p>
          <a:p>
            <a:pPr marL="283210" lvl="3" indent="-283210" algn="just">
              <a:spcAft>
                <a:spcPts val="2800"/>
              </a:spcAft>
              <a:buFont typeface="Wingdings" panose="05000000000000000000" pitchFamily="2" charset="2"/>
              <a:buChar char="§"/>
              <a:defRPr/>
            </a:pPr>
            <a:endParaRPr lang="en-US" sz="1800" dirty="0">
              <a:solidFill>
                <a:schemeClr val="tx1"/>
              </a:solidFill>
            </a:endParaRPr>
          </a:p>
        </p:txBody>
      </p:sp>
      <p:sp>
        <p:nvSpPr>
          <p:cNvPr id="4" name="TextBox 3">
            <a:extLst>
              <a:ext uri="{FF2B5EF4-FFF2-40B4-BE49-F238E27FC236}">
                <a16:creationId xmlns:a16="http://schemas.microsoft.com/office/drawing/2014/main" id="{52DF0DD5-C5DE-CB79-F708-49E993E96FD5}"/>
              </a:ext>
            </a:extLst>
          </p:cNvPr>
          <p:cNvSpPr txBox="1"/>
          <p:nvPr/>
        </p:nvSpPr>
        <p:spPr>
          <a:xfrm>
            <a:off x="5865542" y="1042711"/>
            <a:ext cx="6133170" cy="4708981"/>
          </a:xfrm>
          <a:prstGeom prst="rect">
            <a:avLst/>
          </a:prstGeom>
          <a:noFill/>
        </p:spPr>
        <p:txBody>
          <a:bodyPr wrap="square">
            <a:spAutoFit/>
          </a:bodyPr>
          <a:lstStyle/>
          <a:p>
            <a:pPr marL="285750" indent="-285750" algn="just">
              <a:spcAft>
                <a:spcPts val="1800"/>
              </a:spcAft>
              <a:buFont typeface="Wingdings" panose="05000000000000000000" pitchFamily="2" charset="2"/>
              <a:buChar char="§"/>
            </a:pPr>
            <a:r>
              <a:rPr lang="en-GB" sz="1600" dirty="0"/>
              <a:t>In HANSA 2, Technical Assistance (TA) provided by CHAI </a:t>
            </a:r>
            <a:r>
              <a:rPr lang="en-GB" sz="1600" b="1" dirty="0"/>
              <a:t>aims to align procurement cycles with domestic funding schedules</a:t>
            </a:r>
            <a:r>
              <a:rPr lang="en-GB" sz="1600" dirty="0"/>
              <a:t>, minimizing the risk of stockouts and ensuring consistent availability of TB medications</a:t>
            </a:r>
          </a:p>
          <a:p>
            <a:pPr marL="285750" indent="-285750" algn="just">
              <a:spcAft>
                <a:spcPts val="1800"/>
              </a:spcAft>
              <a:buFont typeface="Wingdings" panose="05000000000000000000" pitchFamily="2" charset="2"/>
              <a:buChar char="§"/>
            </a:pPr>
            <a:r>
              <a:rPr lang="en-GB" sz="1600" dirty="0"/>
              <a:t>The </a:t>
            </a:r>
            <a:r>
              <a:rPr lang="en-GB" sz="1600" b="1" dirty="0"/>
              <a:t>National Strategic Plan involves comprehensive strategies </a:t>
            </a:r>
            <a:r>
              <a:rPr lang="en-GB" sz="1600" dirty="0"/>
              <a:t>such as treating all TB cases, enhancing TB/HIV collaborative activities and training healthcare professionals</a:t>
            </a:r>
          </a:p>
          <a:p>
            <a:pPr marL="285750" lvl="0" indent="-285750" algn="just">
              <a:spcAft>
                <a:spcPts val="1800"/>
              </a:spcAft>
              <a:buFont typeface="Wingdings" panose="05000000000000000000" pitchFamily="2" charset="2"/>
              <a:buChar char="§"/>
            </a:pPr>
            <a:r>
              <a:rPr lang="en-US" sz="1600" b="1" kern="1200" dirty="0">
                <a:effectLst/>
                <a:latin typeface="Arial"/>
                <a:ea typeface="+mn-ea"/>
                <a:cs typeface="Arial"/>
              </a:rPr>
              <a:t>Creation of a roadmap for the HIV program</a:t>
            </a:r>
            <a:r>
              <a:rPr lang="en-US" sz="1600" kern="1200" dirty="0">
                <a:effectLst/>
                <a:latin typeface="Arial"/>
                <a:ea typeface="+mn-ea"/>
                <a:cs typeface="Arial"/>
              </a:rPr>
              <a:t> with USAID support, aiming for national self-reliance by 2030</a:t>
            </a:r>
          </a:p>
          <a:p>
            <a:pPr marL="285750" lvl="0" indent="-285750" algn="just">
              <a:spcAft>
                <a:spcPts val="1800"/>
              </a:spcAft>
              <a:buFont typeface="Wingdings" panose="05000000000000000000" pitchFamily="2" charset="2"/>
              <a:buChar char="§"/>
            </a:pPr>
            <a:r>
              <a:rPr lang="en-US" sz="1600" b="1" kern="1200" dirty="0">
                <a:effectLst/>
                <a:latin typeface="Arial"/>
                <a:ea typeface="+mn-ea"/>
                <a:cs typeface="Arial"/>
              </a:rPr>
              <a:t>Most testing activities are provided by CSOs</a:t>
            </a:r>
            <a:r>
              <a:rPr lang="en-US" sz="1600" kern="1200" dirty="0">
                <a:effectLst/>
                <a:latin typeface="Arial"/>
                <a:ea typeface="+mn-ea"/>
                <a:cs typeface="Arial"/>
              </a:rPr>
              <a:t> under the new funding model while maintaining coordination with facilities who are also responsible for reporting into the DHIS2</a:t>
            </a:r>
          </a:p>
          <a:p>
            <a:pPr marL="285750" lvl="0" indent="-285750" algn="just">
              <a:buFont typeface="Wingdings" panose="05000000000000000000" pitchFamily="2" charset="2"/>
              <a:buChar char="§"/>
            </a:pPr>
            <a:r>
              <a:rPr lang="en-US" sz="1600" kern="1200" dirty="0">
                <a:effectLst/>
                <a:latin typeface="Arial"/>
                <a:ea typeface="+mn-ea"/>
                <a:cs typeface="Arial"/>
              </a:rPr>
              <a:t>CHAS has outlined plans to </a:t>
            </a:r>
            <a:r>
              <a:rPr lang="en-US" sz="1600" b="1" kern="1200" dirty="0">
                <a:effectLst/>
                <a:latin typeface="Arial"/>
                <a:ea typeface="+mn-ea"/>
                <a:cs typeface="Arial"/>
              </a:rPr>
              <a:t>decentralize POC early infant diagnosis</a:t>
            </a:r>
            <a:r>
              <a:rPr lang="en-US" sz="1600" kern="1200" dirty="0">
                <a:effectLst/>
                <a:latin typeface="Arial"/>
                <a:ea typeface="+mn-ea"/>
                <a:cs typeface="Arial"/>
              </a:rPr>
              <a:t>, a measure that helps increase accessibility and reduce costs for the government</a:t>
            </a:r>
          </a:p>
        </p:txBody>
      </p:sp>
    </p:spTree>
    <p:custDataLst>
      <p:custData r:id="rId1"/>
      <p:custData r:id="rId2"/>
    </p:custDataLst>
    <p:extLst>
      <p:ext uri="{BB962C8B-B14F-4D97-AF65-F5344CB8AC3E}">
        <p14:creationId xmlns:p14="http://schemas.microsoft.com/office/powerpoint/2010/main" val="111212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8</a:t>
            </a:fld>
            <a:endParaRPr lang="en-US"/>
          </a:p>
        </p:txBody>
      </p:sp>
      <p:sp>
        <p:nvSpPr>
          <p:cNvPr id="14" name="Title 2">
            <a:extLst>
              <a:ext uri="{FF2B5EF4-FFF2-40B4-BE49-F238E27FC236}">
                <a16:creationId xmlns:a16="http://schemas.microsoft.com/office/drawing/2014/main" id="{423B693F-BBB5-C527-8130-FAB83FA410D1}"/>
              </a:ext>
            </a:extLst>
          </p:cNvPr>
          <p:cNvSpPr>
            <a:spLocks noGrp="1"/>
          </p:cNvSpPr>
          <p:nvPr>
            <p:ph type="title"/>
          </p:nvPr>
        </p:nvSpPr>
        <p:spPr>
          <a:xfrm>
            <a:off x="189524" y="150699"/>
            <a:ext cx="11872847" cy="468000"/>
          </a:xfrm>
        </p:spPr>
        <p:txBody>
          <a:bodyPr/>
          <a:lstStyle/>
          <a:p>
            <a:r>
              <a:rPr lang="en-GB" sz="2400" b="1" dirty="0"/>
              <a:t>1. Limited integration of TB and HIV services with primary healthcare</a:t>
            </a:r>
            <a:r>
              <a:rPr lang="en-US" sz="2400" b="1" dirty="0"/>
              <a:t> </a:t>
            </a:r>
            <a:endParaRPr lang="en-US" sz="2400" dirty="0"/>
          </a:p>
        </p:txBody>
      </p:sp>
      <p:sp>
        <p:nvSpPr>
          <p:cNvPr id="26" name="TextBox 25">
            <a:extLst>
              <a:ext uri="{FF2B5EF4-FFF2-40B4-BE49-F238E27FC236}">
                <a16:creationId xmlns:a16="http://schemas.microsoft.com/office/drawing/2014/main" id="{0AF7F75F-32D6-5024-A062-C71128FA0EAB}"/>
              </a:ext>
            </a:extLst>
          </p:cNvPr>
          <p:cNvSpPr txBox="1"/>
          <p:nvPr/>
        </p:nvSpPr>
        <p:spPr>
          <a:xfrm>
            <a:off x="-1" y="931808"/>
            <a:ext cx="6326372" cy="3754874"/>
          </a:xfrm>
          <a:prstGeom prst="rect">
            <a:avLst/>
          </a:prstGeom>
          <a:solidFill>
            <a:schemeClr val="bg1"/>
          </a:solidFill>
        </p:spPr>
        <p:txBody>
          <a:bodyPr wrap="square" lIns="274320" tIns="0" rIns="182880" bIns="0">
            <a:spAutoFit/>
          </a:bodyPr>
          <a:lstStyle/>
          <a:p>
            <a:pPr marL="285750" indent="-285750" algn="just">
              <a:spcAft>
                <a:spcPts val="1200"/>
              </a:spcAft>
              <a:buFont typeface="Wingdings" panose="05000000000000000000" pitchFamily="2" charset="2"/>
              <a:buChar char="§"/>
            </a:pPr>
            <a:r>
              <a:rPr lang="en-GB" sz="1600" b="1" dirty="0"/>
              <a:t>HANSA 1 was not able to complete the integration of vertical programs as one of the program objectives, </a:t>
            </a:r>
            <a:r>
              <a:rPr lang="en-GB" sz="1600" dirty="0"/>
              <a:t>as a result, </a:t>
            </a:r>
            <a:r>
              <a:rPr lang="en-US" sz="1600" dirty="0"/>
              <a:t>achieving Universal Health coverage by 2025 will not be possible</a:t>
            </a:r>
            <a:endParaRPr lang="en-GB" sz="1600" dirty="0"/>
          </a:p>
          <a:p>
            <a:pPr marL="285750" indent="-285750" algn="just">
              <a:spcAft>
                <a:spcPts val="1200"/>
              </a:spcAft>
              <a:buFont typeface="Wingdings" panose="05000000000000000000" pitchFamily="2" charset="2"/>
              <a:buChar char="§"/>
            </a:pPr>
            <a:r>
              <a:rPr lang="en-GB" sz="1600" b="1" dirty="0"/>
              <a:t>Skills and education gaps among health workers including g</a:t>
            </a:r>
            <a:r>
              <a:rPr lang="en-GB" sz="1600" dirty="0"/>
              <a:t>aps in clinical skills among frontline health workers with no training happening in HANSA 1 which was supposed to come from domestic funding</a:t>
            </a:r>
          </a:p>
          <a:p>
            <a:pPr marL="285750" indent="-285750" algn="just">
              <a:spcAft>
                <a:spcPts val="1200"/>
              </a:spcAft>
              <a:buFont typeface="Wingdings" panose="05000000000000000000" pitchFamily="2" charset="2"/>
              <a:buChar char="§"/>
            </a:pPr>
            <a:r>
              <a:rPr lang="en-GB" sz="1600" b="1" dirty="0"/>
              <a:t>Challenges in decentralization and fund disbursemen</a:t>
            </a:r>
            <a:r>
              <a:rPr lang="en-GB" sz="1600" dirty="0"/>
              <a:t>t like the decentralization of TB program which was in progress before HANSA, but delays in fund disbursement due to the long administrative process hindered its effectiveness including essential activities like delayed transportation of sputum, testing and treatment initiation</a:t>
            </a:r>
          </a:p>
        </p:txBody>
      </p:sp>
      <p:cxnSp>
        <p:nvCxnSpPr>
          <p:cNvPr id="3" name="Straight Connector 2">
            <a:extLst>
              <a:ext uri="{FF2B5EF4-FFF2-40B4-BE49-F238E27FC236}">
                <a16:creationId xmlns:a16="http://schemas.microsoft.com/office/drawing/2014/main" id="{A3BB2510-A56D-9FBC-1531-0B8CFAFCCBA9}"/>
              </a:ext>
            </a:extLst>
          </p:cNvPr>
          <p:cNvCxnSpPr>
            <a:cxnSpLocks/>
          </p:cNvCxnSpPr>
          <p:nvPr/>
        </p:nvCxnSpPr>
        <p:spPr>
          <a:xfrm>
            <a:off x="29947" y="618699"/>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7CA8C6-1EF9-FBCB-B090-B73C3AA7F21C}"/>
              </a:ext>
            </a:extLst>
          </p:cNvPr>
          <p:cNvSpPr txBox="1"/>
          <p:nvPr/>
        </p:nvSpPr>
        <p:spPr>
          <a:xfrm>
            <a:off x="6332884" y="874788"/>
            <a:ext cx="5651430" cy="5047536"/>
          </a:xfrm>
          <a:prstGeom prst="rect">
            <a:avLst/>
          </a:prstGeom>
          <a:solidFill>
            <a:schemeClr val="bg1"/>
          </a:solidFill>
        </p:spPr>
        <p:txBody>
          <a:bodyPr wrap="square">
            <a:spAutoFit/>
          </a:bodyPr>
          <a:lstStyle/>
          <a:p>
            <a:pPr marL="285750" indent="-285750" algn="just">
              <a:spcAft>
                <a:spcPts val="1200"/>
              </a:spcAft>
              <a:buFont typeface="Wingdings" panose="05000000000000000000" pitchFamily="2" charset="2"/>
              <a:buChar char="§"/>
            </a:pPr>
            <a:r>
              <a:rPr lang="en-GB" sz="1600" b="1" dirty="0"/>
              <a:t>Challenges in providing HIV testing services at PHC facilities: </a:t>
            </a:r>
          </a:p>
          <a:p>
            <a:pPr marL="742950" lvl="1" indent="-285750" algn="just">
              <a:spcAft>
                <a:spcPts val="1200"/>
              </a:spcAft>
              <a:buFont typeface="Arial" panose="020B0604020202020204" pitchFamily="34" charset="0"/>
              <a:buChar char="•"/>
            </a:pPr>
            <a:r>
              <a:rPr lang="en-GB" sz="1600" dirty="0"/>
              <a:t>Screening tests limited to district level, with confirmation tests performed at provincial level, discouraging the patients from following the cascade. For example, the achievement of the target for HIV rapid test for pregnant women was 10% in 2022-2023.</a:t>
            </a:r>
          </a:p>
          <a:p>
            <a:pPr marL="285750" indent="-285750" algn="just">
              <a:spcAft>
                <a:spcPts val="1200"/>
              </a:spcAft>
              <a:buFont typeface="Wingdings" panose="05000000000000000000" pitchFamily="2" charset="2"/>
              <a:buChar char="§"/>
            </a:pPr>
            <a:r>
              <a:rPr lang="en-GB" sz="1600" b="1" dirty="0"/>
              <a:t>Coordination challenges: </a:t>
            </a:r>
          </a:p>
          <a:p>
            <a:pPr marL="742950" lvl="1" indent="-285750" algn="just">
              <a:spcAft>
                <a:spcPts val="1200"/>
              </a:spcAft>
              <a:buFont typeface="Arial" panose="020B0604020202020204" pitchFamily="34" charset="0"/>
              <a:buChar char="•"/>
            </a:pPr>
            <a:r>
              <a:rPr lang="en-GB" sz="1600" dirty="0"/>
              <a:t>Ambiguity surrounding CCM's role in relation to the HANSA steering committee, indicating oversight gap in project's initial planning. </a:t>
            </a:r>
          </a:p>
          <a:p>
            <a:pPr marL="742950" lvl="1" indent="-285750" algn="just">
              <a:spcAft>
                <a:spcPts val="3000"/>
              </a:spcAft>
              <a:buFont typeface="Arial" panose="020B0604020202020204" pitchFamily="34" charset="0"/>
              <a:buChar char="•"/>
            </a:pPr>
            <a:r>
              <a:rPr lang="en-GB" sz="1600" dirty="0"/>
              <a:t>Advisory and oversight role of CCM on joint operation after deal signing still undefined</a:t>
            </a:r>
          </a:p>
          <a:p>
            <a:pPr marL="742950" lvl="1" indent="-285750" algn="just">
              <a:buFont typeface="Wingdings" panose="05000000000000000000" pitchFamily="2" charset="2"/>
              <a:buChar char="Ø"/>
            </a:pPr>
            <a:endParaRPr lang="en-GB" sz="1200" dirty="0"/>
          </a:p>
          <a:p>
            <a:pPr marL="285750" indent="-285750">
              <a:spcAft>
                <a:spcPts val="3000"/>
              </a:spcAft>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p:txBody>
      </p:sp>
    </p:spTree>
    <p:custDataLst>
      <p:custData r:id="rId1"/>
      <p:custData r:id="rId2"/>
    </p:custDataLst>
    <p:extLst>
      <p:ext uri="{BB962C8B-B14F-4D97-AF65-F5344CB8AC3E}">
        <p14:creationId xmlns:p14="http://schemas.microsoft.com/office/powerpoint/2010/main" val="239150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6EE26-2E0D-44E7-A0FD-9D7C25304C70}"/>
              </a:ext>
            </a:extLst>
          </p:cNvPr>
          <p:cNvSpPr>
            <a:spLocks noGrp="1"/>
          </p:cNvSpPr>
          <p:nvPr>
            <p:ph type="sldNum" sz="quarter" idx="12"/>
          </p:nvPr>
        </p:nvSpPr>
        <p:spPr/>
        <p:txBody>
          <a:bodyPr/>
          <a:lstStyle/>
          <a:p>
            <a:fld id="{9E2BE927-25C7-4379-86F1-C17ED9D2A7F2}" type="slidenum">
              <a:rPr lang="en-US" smtClean="0"/>
              <a:pPr/>
              <a:t>9</a:t>
            </a:fld>
            <a:endParaRPr lang="en-US"/>
          </a:p>
        </p:txBody>
      </p:sp>
      <p:sp>
        <p:nvSpPr>
          <p:cNvPr id="14" name="Title 2">
            <a:extLst>
              <a:ext uri="{FF2B5EF4-FFF2-40B4-BE49-F238E27FC236}">
                <a16:creationId xmlns:a16="http://schemas.microsoft.com/office/drawing/2014/main" id="{423B693F-BBB5-C527-8130-FAB83FA410D1}"/>
              </a:ext>
            </a:extLst>
          </p:cNvPr>
          <p:cNvSpPr>
            <a:spLocks noGrp="1"/>
          </p:cNvSpPr>
          <p:nvPr>
            <p:ph type="title"/>
          </p:nvPr>
        </p:nvSpPr>
        <p:spPr>
          <a:xfrm>
            <a:off x="165446" y="104861"/>
            <a:ext cx="11887081" cy="468000"/>
          </a:xfrm>
        </p:spPr>
        <p:txBody>
          <a:bodyPr/>
          <a:lstStyle/>
          <a:p>
            <a:r>
              <a:rPr lang="en-US" sz="2400" b="1" dirty="0"/>
              <a:t>2. </a:t>
            </a:r>
            <a:r>
              <a:rPr lang="en-GB" sz="2400" dirty="0">
                <a:solidFill>
                  <a:schemeClr val="tx1"/>
                </a:solidFill>
              </a:rPr>
              <a:t>The absence of comprehensive, accurate, and standardized data, compounded by challenges </a:t>
            </a:r>
            <a:r>
              <a:rPr lang="en-GB" sz="2400" dirty="0"/>
              <a:t>incl.</a:t>
            </a:r>
            <a:r>
              <a:rPr lang="en-GB" sz="2400" dirty="0">
                <a:solidFill>
                  <a:schemeClr val="tx1"/>
                </a:solidFill>
              </a:rPr>
              <a:t> limited staff capacity and manual entry errors</a:t>
            </a:r>
            <a:r>
              <a:rPr lang="en-US" sz="2400" b="1" dirty="0">
                <a:solidFill>
                  <a:prstClr val="black"/>
                </a:solidFill>
                <a:cs typeface="Arial" panose="020B0604020202020204" pitchFamily="34" charset="0"/>
              </a:rPr>
              <a:t> </a:t>
            </a:r>
            <a:br>
              <a:rPr lang="en-US" sz="2400" b="1" i="0" u="none" strike="noStrike" kern="1200" cap="none" spc="0" normalizeH="0" baseline="0" noProof="0" dirty="0">
                <a:ln>
                  <a:noFill/>
                </a:ln>
                <a:effectLst/>
                <a:uLnTx/>
                <a:uFillTx/>
                <a:cs typeface="Arial" panose="020B0604020202020204" pitchFamily="34" charset="0"/>
              </a:rPr>
            </a:br>
            <a:endParaRPr lang="en-US" sz="2400" dirty="0"/>
          </a:p>
        </p:txBody>
      </p:sp>
      <p:sp>
        <p:nvSpPr>
          <p:cNvPr id="26" name="TextBox 25">
            <a:extLst>
              <a:ext uri="{FF2B5EF4-FFF2-40B4-BE49-F238E27FC236}">
                <a16:creationId xmlns:a16="http://schemas.microsoft.com/office/drawing/2014/main" id="{0AF7F75F-32D6-5024-A062-C71128FA0EAB}"/>
              </a:ext>
            </a:extLst>
          </p:cNvPr>
          <p:cNvSpPr txBox="1"/>
          <p:nvPr/>
        </p:nvSpPr>
        <p:spPr>
          <a:xfrm>
            <a:off x="-26193" y="1389449"/>
            <a:ext cx="6095999" cy="4847481"/>
          </a:xfrm>
          <a:prstGeom prst="rect">
            <a:avLst/>
          </a:prstGeom>
          <a:solidFill>
            <a:schemeClr val="bg1"/>
          </a:solidFill>
        </p:spPr>
        <p:txBody>
          <a:bodyPr wrap="square" lIns="274320" tIns="0" rIns="182880" bIns="0" anchor="t">
            <a:spAutoFit/>
          </a:bodyPr>
          <a:lstStyle/>
          <a:p>
            <a:pPr algn="just"/>
            <a:r>
              <a:rPr lang="en-GB" sz="1600" b="1" dirty="0">
                <a:solidFill>
                  <a:schemeClr val="tx1"/>
                </a:solidFill>
              </a:rPr>
              <a:t>Data challenges and verification process</a:t>
            </a:r>
            <a:r>
              <a:rPr lang="en-GB" sz="1600" dirty="0">
                <a:solidFill>
                  <a:schemeClr val="tx1"/>
                </a:solidFill>
              </a:rPr>
              <a:t>:</a:t>
            </a:r>
          </a:p>
          <a:p>
            <a:pPr algn="just"/>
            <a:endParaRPr lang="en-GB" sz="1600" dirty="0">
              <a:solidFill>
                <a:schemeClr val="tx1"/>
              </a:solidFill>
            </a:endParaRPr>
          </a:p>
          <a:p>
            <a:pPr marL="285750" indent="-285750" algn="just">
              <a:spcAft>
                <a:spcPts val="3000"/>
              </a:spcAft>
              <a:buFont typeface="Wingdings" panose="05000000000000000000" pitchFamily="2" charset="2"/>
              <a:buChar char="§"/>
            </a:pPr>
            <a:r>
              <a:rPr lang="en-GB" sz="1600" b="1" dirty="0">
                <a:solidFill>
                  <a:schemeClr val="tx1"/>
                </a:solidFill>
              </a:rPr>
              <a:t>Lack of baseline data for TB and HIV </a:t>
            </a:r>
            <a:r>
              <a:rPr lang="en-GB" sz="1600" dirty="0">
                <a:solidFill>
                  <a:schemeClr val="tx1"/>
                </a:solidFill>
              </a:rPr>
              <a:t>during the project's inception phase poses a benchmark challenge</a:t>
            </a:r>
          </a:p>
          <a:p>
            <a:pPr marL="285750" indent="-285750" algn="just">
              <a:spcAft>
                <a:spcPts val="3000"/>
              </a:spcAft>
              <a:buFont typeface="Wingdings" panose="05000000000000000000" pitchFamily="2" charset="2"/>
              <a:buChar char="§"/>
            </a:pPr>
            <a:r>
              <a:rPr lang="en-GB" sz="1600" b="1" dirty="0">
                <a:solidFill>
                  <a:schemeClr val="tx1"/>
                </a:solidFill>
              </a:rPr>
              <a:t>Issues with  independent academic institution (IAI) understanding of verification tasks, inconsistencies in verification reports, and weak Quality Assurance from NPCO</a:t>
            </a:r>
            <a:endParaRPr lang="en-GB" sz="1600" dirty="0">
              <a:solidFill>
                <a:schemeClr val="tx1"/>
              </a:solidFill>
            </a:endParaRPr>
          </a:p>
          <a:p>
            <a:pPr marL="285750" indent="-285750" algn="just">
              <a:spcAft>
                <a:spcPts val="3000"/>
              </a:spcAft>
              <a:buFont typeface="Wingdings" panose="05000000000000000000" pitchFamily="2" charset="2"/>
              <a:buChar char="§"/>
            </a:pPr>
            <a:r>
              <a:rPr lang="en-GB" sz="1600" b="1" dirty="0">
                <a:solidFill>
                  <a:schemeClr val="tx1"/>
                </a:solidFill>
              </a:rPr>
              <a:t>Lack of formal tracking and documentation </a:t>
            </a:r>
            <a:r>
              <a:rPr lang="en-GB" sz="1600" dirty="0">
                <a:solidFill>
                  <a:schemeClr val="tx1"/>
                </a:solidFill>
              </a:rPr>
              <a:t>regarding error margin between paper-based and DHIS2 data; adjustments made collaboratively without written feedback</a:t>
            </a:r>
          </a:p>
          <a:p>
            <a:pPr marL="285750" indent="-285750" algn="just">
              <a:spcAft>
                <a:spcPts val="3000"/>
              </a:spcAft>
              <a:buFont typeface="Wingdings" panose="05000000000000000000" pitchFamily="2" charset="2"/>
              <a:buChar char="§"/>
            </a:pPr>
            <a:r>
              <a:rPr lang="en-GB" sz="1600" b="1" dirty="0">
                <a:solidFill>
                  <a:schemeClr val="tx1"/>
                </a:solidFill>
              </a:rPr>
              <a:t>Independent Academic</a:t>
            </a:r>
            <a:r>
              <a:rPr lang="en-GB" sz="1600" b="1" dirty="0"/>
              <a:t> </a:t>
            </a:r>
            <a:r>
              <a:rPr lang="en-GB" sz="1600" b="1" dirty="0">
                <a:solidFill>
                  <a:schemeClr val="tx1"/>
                </a:solidFill>
              </a:rPr>
              <a:t>I</a:t>
            </a:r>
            <a:r>
              <a:rPr lang="en-GB" sz="1600" b="1" dirty="0"/>
              <a:t>nstitution</a:t>
            </a:r>
            <a:r>
              <a:rPr lang="en-GB" sz="1600" b="1" dirty="0">
                <a:solidFill>
                  <a:schemeClr val="tx1"/>
                </a:solidFill>
              </a:rPr>
              <a:t> verification was convenience-based </a:t>
            </a:r>
            <a:r>
              <a:rPr lang="en-GB" sz="1600" dirty="0">
                <a:solidFill>
                  <a:schemeClr val="tx1"/>
                </a:solidFill>
              </a:rPr>
              <a:t>with</a:t>
            </a:r>
            <a:r>
              <a:rPr lang="en-GB" sz="1600" b="1" dirty="0">
                <a:solidFill>
                  <a:schemeClr val="tx1"/>
                </a:solidFill>
              </a:rPr>
              <a:t> </a:t>
            </a:r>
            <a:r>
              <a:rPr lang="en-GB" sz="1600" dirty="0">
                <a:solidFill>
                  <a:schemeClr val="tx1"/>
                </a:solidFill>
              </a:rPr>
              <a:t>selected districts in pre-chosen provinces, impacting program achievements due to the selection of less performing or low TB burden provinces</a:t>
            </a:r>
            <a:endParaRPr lang="en-US"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1846D814-3939-3F53-92E1-E612BBCD9AFD}"/>
              </a:ext>
            </a:extLst>
          </p:cNvPr>
          <p:cNvCxnSpPr>
            <a:cxnSpLocks/>
          </p:cNvCxnSpPr>
          <p:nvPr/>
        </p:nvCxnSpPr>
        <p:spPr>
          <a:xfrm>
            <a:off x="-26193" y="1160111"/>
            <a:ext cx="1213961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73F9382-D049-883A-CE85-30C548F1F1D4}"/>
              </a:ext>
            </a:extLst>
          </p:cNvPr>
          <p:cNvSpPr txBox="1"/>
          <p:nvPr/>
        </p:nvSpPr>
        <p:spPr>
          <a:xfrm>
            <a:off x="6043613" y="1389449"/>
            <a:ext cx="6095999" cy="5262979"/>
          </a:xfrm>
          <a:prstGeom prst="rect">
            <a:avLst/>
          </a:prstGeom>
          <a:solidFill>
            <a:schemeClr val="bg1"/>
          </a:solidFill>
        </p:spPr>
        <p:txBody>
          <a:bodyPr wrap="square" lIns="274320" tIns="0" rIns="182880" bIns="0" anchor="t">
            <a:spAutoFit/>
          </a:bodyPr>
          <a:lstStyle/>
          <a:p>
            <a:pPr algn="just"/>
            <a:r>
              <a:rPr lang="en-GB" sz="1600" b="1" dirty="0"/>
              <a:t>HIV/TB integration obstacles</a:t>
            </a:r>
            <a:r>
              <a:rPr lang="en-GB" sz="1600" dirty="0"/>
              <a:t>:</a:t>
            </a:r>
          </a:p>
          <a:p>
            <a:pPr algn="just"/>
            <a:endParaRPr lang="en-GB" sz="1600" dirty="0"/>
          </a:p>
          <a:p>
            <a:pPr marL="285750" indent="-285750" algn="just">
              <a:spcAft>
                <a:spcPts val="2400"/>
              </a:spcAft>
              <a:buFont typeface="Wingdings" panose="05000000000000000000" pitchFamily="2" charset="2"/>
              <a:buChar char="§"/>
            </a:pPr>
            <a:r>
              <a:rPr lang="en-GB" sz="1600" b="1" dirty="0"/>
              <a:t>Limited healthcare staffing and staff skills development,</a:t>
            </a:r>
            <a:r>
              <a:rPr lang="en-GB" sz="1600" dirty="0"/>
              <a:t> encompassing technical and non-technical skills</a:t>
            </a:r>
          </a:p>
          <a:p>
            <a:pPr marL="285750" indent="-285750" algn="just">
              <a:spcAft>
                <a:spcPts val="2400"/>
              </a:spcAft>
              <a:buFont typeface="Wingdings" panose="05000000000000000000" pitchFamily="2" charset="2"/>
              <a:buChar char="§"/>
            </a:pPr>
            <a:r>
              <a:rPr lang="en-GB" sz="1600" dirty="0"/>
              <a:t>Limited M&amp;E efforts, efforts duplications, and problems related to adherence to indicators without shortcuts</a:t>
            </a:r>
          </a:p>
          <a:p>
            <a:pPr marL="285750" indent="-285750" algn="just">
              <a:spcAft>
                <a:spcPts val="2400"/>
              </a:spcAft>
              <a:buFont typeface="Wingdings" panose="05000000000000000000" pitchFamily="2" charset="2"/>
              <a:buChar char="§"/>
            </a:pPr>
            <a:r>
              <a:rPr lang="en-GB" sz="1600" dirty="0"/>
              <a:t>Limited collaboration across teams to expedite progress in challenging provinces and districts</a:t>
            </a:r>
          </a:p>
          <a:p>
            <a:pPr marL="285750" indent="-285750" algn="just">
              <a:spcAft>
                <a:spcPts val="2400"/>
              </a:spcAft>
              <a:buFont typeface="Wingdings" panose="05000000000000000000" pitchFamily="2" charset="2"/>
              <a:buChar char="§"/>
            </a:pPr>
            <a:r>
              <a:rPr lang="en-GB" sz="1600" dirty="0"/>
              <a:t>Limited communication between project levels, formalized communication plans, and training in technical issues and customer service</a:t>
            </a:r>
          </a:p>
          <a:p>
            <a:pPr marL="285750" indent="-285750" algn="just">
              <a:spcAft>
                <a:spcPts val="2400"/>
              </a:spcAft>
              <a:buFont typeface="Wingdings" panose="05000000000000000000" pitchFamily="2" charset="2"/>
              <a:buChar char="§"/>
            </a:pPr>
            <a:r>
              <a:rPr lang="en-GB" sz="1600" dirty="0"/>
              <a:t>Enhanced understanding of DLI mechanisms at the district level and below is critical</a:t>
            </a:r>
          </a:p>
          <a:p>
            <a:pPr marL="742950" lvl="1" indent="-285750">
              <a:spcAft>
                <a:spcPts val="1800"/>
              </a:spcAf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custDataLst>
      <p:custData r:id="rId1"/>
      <p:custData r:id="rId2"/>
    </p:custDataLst>
    <p:extLst>
      <p:ext uri="{BB962C8B-B14F-4D97-AF65-F5344CB8AC3E}">
        <p14:creationId xmlns:p14="http://schemas.microsoft.com/office/powerpoint/2010/main" val="3168860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9"/>
  <p:tag name="MAXROWS" val="6"/>
  <p:tag name="MAXGUTTERROW" val="1 cm"/>
  <p:tag name="MAXGUTTERCOL" val="1 cm"/>
  <p:tag name="GUIDEMETRICUNIT" val="cm"/>
  <p:tag name="MASTERLEFTMARGIN" val="28.3465"/>
  <p:tag name="MASTERTOPMARGIN" val="141.7324"/>
  <p:tag name="MASTERBOTTOMMARGIN" val="70.8661"/>
  <p:tag name="MASTERRIGHTMARGIN" val="28.3465"/>
  <p:tag name="CUSTMASTERLEFTMARGIN" val="28.3465"/>
  <p:tag name="CUSTMASTERTOPMARGIN" val="141.7324"/>
  <p:tag name="CUSTMASTERBOTTOMMARGIN" val="70.8661"/>
  <p:tag name="CUSTMASTERRIGHTMARGIN" val="28.3465"/>
  <p:tag name="GUIDESAPPLIEDTO" val="2"/>
  <p:tag name="TITLETOPMARGIN" val="21.2599"/>
  <p:tag name="TITLEBOTTOMMARGIN" val="95.25"/>
</p:tagLst>
</file>

<file path=ppt/tags/tag10.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11.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12.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4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5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7.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7.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heme/theme1.xml><?xml version="1.0" encoding="utf-8"?>
<a:theme xmlns:a="http://schemas.openxmlformats.org/drawingml/2006/main" name="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8070DDA-1ED5-4D38-A9B5-D4CBB88B7F5D}">
  <we:reference id="f1abd87f-a3ba-42fb-91d5-100000000000" version="1.0.0.6" store="EXCatalog" storeType="EXCatalog"/>
  <we:alternateReferences>
    <we:reference id="WA104380278" version="1.0.0.6"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E3C050B28B1498ACC69981F58F1CE" ma:contentTypeVersion="11" ma:contentTypeDescription="Create a new document." ma:contentTypeScope="" ma:versionID="1717b63e0140fcedbe079d85c63ddc4c">
  <xsd:schema xmlns:xsd="http://www.w3.org/2001/XMLSchema" xmlns:xs="http://www.w3.org/2001/XMLSchema" xmlns:p="http://schemas.microsoft.com/office/2006/metadata/properties" xmlns:ns2="0d40424b-5917-4fa2-a7de-139218a0a863" xmlns:ns3="8c095f2f-91a0-449c-b6ff-b98b05c45d7b" targetNamespace="http://schemas.microsoft.com/office/2006/metadata/properties" ma:root="true" ma:fieldsID="6d523bf362dc6bd442c784f5dd4db53a" ns2:_="" ns3:_="">
    <xsd:import namespace="0d40424b-5917-4fa2-a7de-139218a0a863"/>
    <xsd:import namespace="8c095f2f-91a0-449c-b6ff-b98b05c45d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0424b-5917-4fa2-a7de-139218a0a8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bc5697c-9d86-4020-9001-b7da5740438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095f2f-91a0-449c-b6ff-b98b05c45d7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f471c91-d724-4084-8f7a-2d7ab84f726c}" ma:internalName="TaxCatchAll" ma:showField="CatchAllData" ma:web="8c095f2f-91a0-449c-b6ff-b98b05c45d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TemplafySlideFormConfiguration><![CDATA[{"formFields":[],"formDataEntries":[]}]]></TemplafySlideFormConfiguration>
</file>

<file path=customXml/item11.xml><?xml version="1.0" encoding="utf-8"?>
<TemplafySlideTemplateConfiguration><![CDATA[{"documentContentValidatorConfiguration":{"enableDocumentContentValidator":false,"documentContentValidatorVersion":0},"elementsMetadata":[],"slideId":"638034082702201387","enableDocumentContentUpdater":true,"version":"1.10"}]]></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14.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18.xml><?xml version="1.0" encoding="utf-8"?>
<TemplafySlideFormConfiguration><![CDATA[{"formFields":[],"formDataEntries":[]}]]></TemplafySlideFormConfiguration>
</file>

<file path=customXml/item19.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2.xml><?xml version="1.0" encoding="utf-8"?>
<TemplafyTemplateConfiguration><![CDATA[{"elementsMetadata":[{"type":"shape","id":"55883e22-8756-4175-b992-350cd497b4b9","elementConfiguration":{"inheritDimensions":"inheritWidth","binding":"Form.DocLang.Oig_black","disableUpdates":false,"type":"image"}},{"type":"shape","id":"f7f80f17-fc21-4ed3-8524-16f3692dcd89","elementConfiguration":{"inheritDimensions":"inheritWidth","binding":"Form.DocLang.Oig_black","disableUpdates":false,"type":"image"}},{"type":"shape","id":"b7ac4452-9e4b-4883-9dd5-6ec32e19b968","elementConfiguration":{"inheritDimensions":"inheritWidth","binding":"Form.DocLang.Oig_black","disableUpdates":false,"type":"image"}},{"type":"shape","id":"3f6c5e35-80a8-4fc5-94d1-4dfcb2d3b1eb","elementConfiguration":{"inheritDimensions":"inheritWidth","binding":"Form.DocLang.Oig_black","disableUpdates":false,"type":"image"}},{"type":"shape","id":"44bb3358-4283-4314-990d-59910e926a0e","elementConfiguration":{"inheritDimensions":"inheritWidth","binding":"Form.DocLang.Oig_black","disableUpdates":false,"type":"image"}},{"type":"shape","id":"b22bc453-9a88-4b2e-9d4d-88e41702319b","elementConfiguration":{"inheritDimensions":"inheritWidth","binding":"Form.DocLang.Logo_stacked_black","disableUpdates":false,"type":"image"}},{"type":"shape","id":"f67ec146-098c-480b-aedd-51e417cb0e8a","elementConfiguration":{"inheritDimensions":"inheritWidth","binding":"Form.DocLang.Oig_color","disableUpdates":false,"type":"image"}},{"type":"shape","id":"4194b9f6-3520-4f96-ab49-212cf2595f71","elementConfiguration":{"inheritDimensions":"inheritWidth","binding":"Form.DocLang.Oig_black","disableUpdates":false,"type":"image"}},{"type":"shape","id":"e827750a-be7f-49ff-bc01-8ba1fd7e9e58","elementConfiguration":{"inheritDimensions":"inheritWidth","binding":"Form.DocLang.Logo_stacked_colour","disableUpdates":false,"type":"image"}},{"type":"shape","id":"914c8a6c-cd0a-4479-ab25-74b431cff195","elementConfiguration":{"inheritDimensions":"inheritWidth","binding":"Form.DocLang.Oig_white","disableUpdates":false,"type":"image"}},{"type":"shape","id":"1ca28c29-eb4d-48e9-8c4c-fbe7c10d2377","elementConfiguration":{"inheritDimensions":"inheritWidth","binding":"Form.DocLang.Oig_black","disableUpdates":false,"type":"image"}},{"type":"shape","id":"69fe0496-3efe-4dda-9bb1-2129d28060f4","elementConfiguration":{"inheritDimensions":"inheritWidth","binding":"Form.DocLang.Oig_black","disableUpdates":false,"type":"image"}},{"type":"shape","id":"dbba1d9f-8f9d-4e6a-9a83-962bb42bde31","elementConfiguration":{"inheritDimensions":"inheritWidth","binding":"Form.DocLang.Oig_color","disableUpdates":false,"type":"image"}}],"transformationConfigurations":[{"language":"{{Form.DocLang.StdSpell}}","disableUpdates":false,"type":"proofingLanguage"}],"templateName":"","templateDescription":"","enableDocumentContentUpdater":true,"version":"1.10"}]]></TemplafyTemplateConfiguration>
</file>

<file path=customXml/item20.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28.xml><?xml version="1.0" encoding="utf-8"?>
<TemplafySlideFormConfiguration><![CDATA[{"formFields":[],"formDataEntries":[]}]]></TemplafySlideFormConfiguration>
</file>

<file path=customXml/item29.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30.xml><?xml version="1.0" encoding="utf-8"?>
<TemplafySlideFormConfiguration><![CDATA[{"formFields":[],"formDataEntries":[]}]]></TemplafySlideFormConfiguration>
</file>

<file path=customXml/item31.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32.xml><?xml version="1.0" encoding="utf-8"?>
<TemplafySlideFormConfiguration><![CDATA[{"formFields":[],"formDataEntries":[]}]]></TemplafySlideFormConfiguration>
</file>

<file path=customXml/item33.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34.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35.xml><?xml version="1.0" encoding="utf-8"?>
<TemplafySlideFormConfiguration><![CDATA[{"formFields":[],"formDataEntries":[]}]]></TemplafySlideFormConfiguration>
</file>

<file path=customXml/item36.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37.xml><?xml version="1.0" encoding="utf-8"?>
<TemplafySlideFormConfiguration><![CDATA[{"formFields":[],"formDataEntries":[]}]]></TemplafySlideFormConfiguration>
</file>

<file path=customXml/item38.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39.xml><?xml version="1.0" encoding="utf-8"?>
<TemplafySlideFormConfiguration><![CDATA[{"formFields":[],"formDataEntries":[]}]]></TemplafySlideFormConfiguration>
</file>

<file path=customXml/item4.xml><?xml version="1.0" encoding="utf-8"?>
<TemplafyFormConfiguration><![CDATA[{"formFields":[{"dataSource":"Languages","displayColumn":"language","defaultValue":"{{UserProfile.DocumentLanguage.Id}}","hideIfNoUserInteractionRequired":false,"distinct":true,"required":true,"autoSelectFirstOption":false,"helpTexts":{"prefix":"","postfix":""},"spacing":{},"type":"dropDown","name":"DocLang","label":"Document Language","fullyQualifiedName":"DocLang"}],"formDataEntries":[{"name":"DocLang","value":"Yq4f8ikL1FlYGwH8CgaazA=="}]}]]></TemplafyFormConfiguration>
</file>

<file path=customXml/item40.xml><?xml version="1.0" encoding="utf-8"?>
<TemplafySlideTemplateConfiguration><![CDATA[{"documentContentValidatorConfiguration":{"enableDocumentContentValidator":false,"documentContentValidatorVersion":0},"elementsMetadata":[],"slideId":"637583120600517069","enableDocumentContentUpdater":true,"version":"1.10"}]]></TemplafySlideTemplateConfiguration>
</file>

<file path=customXml/item41.xml><?xml version="1.0" encoding="utf-8"?>
<TemplafySlideFormConfiguration><![CDATA[{"formFields":[],"formDataEntries":[]}]]></TemplafySlideFormConfiguration>
</file>

<file path=customXml/item42.xml><?xml version="1.0" encoding="utf-8"?>
<TemplafySlideFormConfiguration><![CDATA[{"formFields":[],"formDataEntries":[]}]]></TemplafySlideFormConfiguration>
</file>

<file path=customXml/item43.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0d40424b-5917-4fa2-a7de-139218a0a863">
      <Terms xmlns="http://schemas.microsoft.com/office/infopath/2007/PartnerControls"/>
    </lcf76f155ced4ddcb4097134ff3c332f>
    <TaxCatchAll xmlns="8c095f2f-91a0-449c-b6ff-b98b05c45d7b" xsi:nil="true"/>
  </documentManagement>
</p:properties>
</file>

<file path=customXml/item6.xml><?xml version="1.0" encoding="utf-8"?>
<TemplafySlideTemplateConfiguration><![CDATA[{"documentContentValidatorConfiguration":{"enableDocumentContentValidator":false,"documentContentValidatorVersion":0},"elementsMetadata":[],"slideId":"638034082702201387","enableDocumentContentUpdater":true,"version":"1.10"}]]></TemplafySlide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documentContentValidatorConfiguration":{"enableDocumentContentValidator":false,"documentContentValidatorVersion":0},"elementsMetadata":[],"slideId":"638034082701107530","enableDocumentContentUpdater":true,"version":"1.10"}]]></TemplafySlideTemplateConfiguration>
</file>

<file path=customXml/itemProps1.xml><?xml version="1.0" encoding="utf-8"?>
<ds:datastoreItem xmlns:ds="http://schemas.openxmlformats.org/officeDocument/2006/customXml" ds:itemID="{1468FB88-56F7-4D93-8E5C-DEA955568037}">
  <ds:schemaRefs>
    <ds:schemaRef ds:uri="0d40424b-5917-4fa2-a7de-139218a0a863"/>
    <ds:schemaRef ds:uri="8c095f2f-91a0-449c-b6ff-b98b05c45d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0.xml><?xml version="1.0" encoding="utf-8"?>
<ds:datastoreItem xmlns:ds="http://schemas.openxmlformats.org/officeDocument/2006/customXml" ds:itemID="{61DCEFCD-57B2-41B7-B180-55F58C26E3A9}">
  <ds:schemaRefs/>
</ds:datastoreItem>
</file>

<file path=customXml/itemProps11.xml><?xml version="1.0" encoding="utf-8"?>
<ds:datastoreItem xmlns:ds="http://schemas.openxmlformats.org/officeDocument/2006/customXml" ds:itemID="{A2B178E9-D740-40B3-8F23-475768519E25}">
  <ds:schemaRefs/>
</ds:datastoreItem>
</file>

<file path=customXml/itemProps12.xml><?xml version="1.0" encoding="utf-8"?>
<ds:datastoreItem xmlns:ds="http://schemas.openxmlformats.org/officeDocument/2006/customXml" ds:itemID="{DF58AE8B-B03B-45B1-826C-E7B628AD6DF3}">
  <ds:schemaRefs/>
</ds:datastoreItem>
</file>

<file path=customXml/itemProps13.xml><?xml version="1.0" encoding="utf-8"?>
<ds:datastoreItem xmlns:ds="http://schemas.openxmlformats.org/officeDocument/2006/customXml" ds:itemID="{F00A8B7D-E621-4865-9220-B0A7AAAA7327}">
  <ds:schemaRefs/>
</ds:datastoreItem>
</file>

<file path=customXml/itemProps14.xml><?xml version="1.0" encoding="utf-8"?>
<ds:datastoreItem xmlns:ds="http://schemas.openxmlformats.org/officeDocument/2006/customXml" ds:itemID="{9A35E6F1-8F72-4179-B53C-AA739A0265CC}">
  <ds:schemaRefs/>
</ds:datastoreItem>
</file>

<file path=customXml/itemProps15.xml><?xml version="1.0" encoding="utf-8"?>
<ds:datastoreItem xmlns:ds="http://schemas.openxmlformats.org/officeDocument/2006/customXml" ds:itemID="{9A19AB0E-06A1-43EB-B94A-8413467CEA06}">
  <ds:schemaRefs/>
</ds:datastoreItem>
</file>

<file path=customXml/itemProps16.xml><?xml version="1.0" encoding="utf-8"?>
<ds:datastoreItem xmlns:ds="http://schemas.openxmlformats.org/officeDocument/2006/customXml" ds:itemID="{AF587CF4-6837-41C7-9D25-E17E39CC2C71}">
  <ds:schemaRefs/>
</ds:datastoreItem>
</file>

<file path=customXml/itemProps17.xml><?xml version="1.0" encoding="utf-8"?>
<ds:datastoreItem xmlns:ds="http://schemas.openxmlformats.org/officeDocument/2006/customXml" ds:itemID="{E91E97B0-9673-4DA8-B658-FB05DC9396D2}">
  <ds:schemaRefs/>
</ds:datastoreItem>
</file>

<file path=customXml/itemProps18.xml><?xml version="1.0" encoding="utf-8"?>
<ds:datastoreItem xmlns:ds="http://schemas.openxmlformats.org/officeDocument/2006/customXml" ds:itemID="{D8DE7434-FA77-492A-AED8-B1AED594A564}">
  <ds:schemaRefs/>
</ds:datastoreItem>
</file>

<file path=customXml/itemProps19.xml><?xml version="1.0" encoding="utf-8"?>
<ds:datastoreItem xmlns:ds="http://schemas.openxmlformats.org/officeDocument/2006/customXml" ds:itemID="{96D2428E-61DE-46FA-B81D-1EDBC59E3AD4}">
  <ds:schemaRefs/>
</ds:datastoreItem>
</file>

<file path=customXml/itemProps2.xml><?xml version="1.0" encoding="utf-8"?>
<ds:datastoreItem xmlns:ds="http://schemas.openxmlformats.org/officeDocument/2006/customXml" ds:itemID="{24B83C46-1F1A-4859-B726-FAA3C0298E1C}">
  <ds:schemaRefs/>
</ds:datastoreItem>
</file>

<file path=customXml/itemProps20.xml><?xml version="1.0" encoding="utf-8"?>
<ds:datastoreItem xmlns:ds="http://schemas.openxmlformats.org/officeDocument/2006/customXml" ds:itemID="{0DEFBB38-3BC3-4935-9D99-C2A0EAAB68B2}">
  <ds:schemaRefs/>
</ds:datastoreItem>
</file>

<file path=customXml/itemProps21.xml><?xml version="1.0" encoding="utf-8"?>
<ds:datastoreItem xmlns:ds="http://schemas.openxmlformats.org/officeDocument/2006/customXml" ds:itemID="{CA4B2ED2-167C-4B0C-9ACE-A27AF0AFC1C1}">
  <ds:schemaRefs/>
</ds:datastoreItem>
</file>

<file path=customXml/itemProps22.xml><?xml version="1.0" encoding="utf-8"?>
<ds:datastoreItem xmlns:ds="http://schemas.openxmlformats.org/officeDocument/2006/customXml" ds:itemID="{7190D57B-351E-4D47-A5A7-9392B9AA5C6B}">
  <ds:schemaRefs/>
</ds:datastoreItem>
</file>

<file path=customXml/itemProps23.xml><?xml version="1.0" encoding="utf-8"?>
<ds:datastoreItem xmlns:ds="http://schemas.openxmlformats.org/officeDocument/2006/customXml" ds:itemID="{D2C4683E-1A56-4470-BB3F-E97782D27135}">
  <ds:schemaRefs/>
</ds:datastoreItem>
</file>

<file path=customXml/itemProps24.xml><?xml version="1.0" encoding="utf-8"?>
<ds:datastoreItem xmlns:ds="http://schemas.openxmlformats.org/officeDocument/2006/customXml" ds:itemID="{3779D074-BD08-49C3-A24A-104CD4CBF7E4}">
  <ds:schemaRefs/>
</ds:datastoreItem>
</file>

<file path=customXml/itemProps25.xml><?xml version="1.0" encoding="utf-8"?>
<ds:datastoreItem xmlns:ds="http://schemas.openxmlformats.org/officeDocument/2006/customXml" ds:itemID="{8AD706A0-ABAB-4B5B-9448-BB5A69BF6424}">
  <ds:schemaRefs/>
</ds:datastoreItem>
</file>

<file path=customXml/itemProps26.xml><?xml version="1.0" encoding="utf-8"?>
<ds:datastoreItem xmlns:ds="http://schemas.openxmlformats.org/officeDocument/2006/customXml" ds:itemID="{B0961202-4CFC-42D2-90E8-B60EF470C750}">
  <ds:schemaRefs/>
</ds:datastoreItem>
</file>

<file path=customXml/itemProps27.xml><?xml version="1.0" encoding="utf-8"?>
<ds:datastoreItem xmlns:ds="http://schemas.openxmlformats.org/officeDocument/2006/customXml" ds:itemID="{CDC1CE0D-7FA6-40AC-BE12-8AFF7A4B6EDE}">
  <ds:schemaRefs/>
</ds:datastoreItem>
</file>

<file path=customXml/itemProps28.xml><?xml version="1.0" encoding="utf-8"?>
<ds:datastoreItem xmlns:ds="http://schemas.openxmlformats.org/officeDocument/2006/customXml" ds:itemID="{10B25191-2A7D-4830-9E40-4F003147A927}">
  <ds:schemaRefs/>
</ds:datastoreItem>
</file>

<file path=customXml/itemProps29.xml><?xml version="1.0" encoding="utf-8"?>
<ds:datastoreItem xmlns:ds="http://schemas.openxmlformats.org/officeDocument/2006/customXml" ds:itemID="{30A5562A-EC23-42FA-9CE4-43349A64A07C}">
  <ds:schemaRefs/>
</ds:datastoreItem>
</file>

<file path=customXml/itemProps3.xml><?xml version="1.0" encoding="utf-8"?>
<ds:datastoreItem xmlns:ds="http://schemas.openxmlformats.org/officeDocument/2006/customXml" ds:itemID="{B5CC00E5-0E29-472D-A362-2B448A7C6B47}">
  <ds:schemaRefs>
    <ds:schemaRef ds:uri="http://schemas.microsoft.com/sharepoint/v3/contenttype/forms"/>
  </ds:schemaRefs>
</ds:datastoreItem>
</file>

<file path=customXml/itemProps30.xml><?xml version="1.0" encoding="utf-8"?>
<ds:datastoreItem xmlns:ds="http://schemas.openxmlformats.org/officeDocument/2006/customXml" ds:itemID="{40E8E4EF-A9D8-40B8-BF38-8594473848BF}">
  <ds:schemaRefs/>
</ds:datastoreItem>
</file>

<file path=customXml/itemProps31.xml><?xml version="1.0" encoding="utf-8"?>
<ds:datastoreItem xmlns:ds="http://schemas.openxmlformats.org/officeDocument/2006/customXml" ds:itemID="{5BF649ED-4A4D-4F0F-8361-63EA316E29D6}">
  <ds:schemaRefs/>
</ds:datastoreItem>
</file>

<file path=customXml/itemProps32.xml><?xml version="1.0" encoding="utf-8"?>
<ds:datastoreItem xmlns:ds="http://schemas.openxmlformats.org/officeDocument/2006/customXml" ds:itemID="{5F387C7B-4F2D-4D7F-A525-4944976DFF46}">
  <ds:schemaRefs/>
</ds:datastoreItem>
</file>

<file path=customXml/itemProps33.xml><?xml version="1.0" encoding="utf-8"?>
<ds:datastoreItem xmlns:ds="http://schemas.openxmlformats.org/officeDocument/2006/customXml" ds:itemID="{8CE43134-E722-4F98-AEC8-14033E77BF09}">
  <ds:schemaRefs/>
</ds:datastoreItem>
</file>

<file path=customXml/itemProps34.xml><?xml version="1.0" encoding="utf-8"?>
<ds:datastoreItem xmlns:ds="http://schemas.openxmlformats.org/officeDocument/2006/customXml" ds:itemID="{2BFE868B-4CAC-4B8B-ACAD-9531AC9EE8C3}">
  <ds:schemaRefs/>
</ds:datastoreItem>
</file>

<file path=customXml/itemProps35.xml><?xml version="1.0" encoding="utf-8"?>
<ds:datastoreItem xmlns:ds="http://schemas.openxmlformats.org/officeDocument/2006/customXml" ds:itemID="{BAF6B63E-27AA-42D9-B398-5A85DF2743A7}">
  <ds:schemaRefs/>
</ds:datastoreItem>
</file>

<file path=customXml/itemProps36.xml><?xml version="1.0" encoding="utf-8"?>
<ds:datastoreItem xmlns:ds="http://schemas.openxmlformats.org/officeDocument/2006/customXml" ds:itemID="{EB0D8579-A388-415D-913C-A8C5E16CE275}">
  <ds:schemaRefs/>
</ds:datastoreItem>
</file>

<file path=customXml/itemProps37.xml><?xml version="1.0" encoding="utf-8"?>
<ds:datastoreItem xmlns:ds="http://schemas.openxmlformats.org/officeDocument/2006/customXml" ds:itemID="{01C43259-7DA5-4946-9320-904B04C649E8}">
  <ds:schemaRefs/>
</ds:datastoreItem>
</file>

<file path=customXml/itemProps38.xml><?xml version="1.0" encoding="utf-8"?>
<ds:datastoreItem xmlns:ds="http://schemas.openxmlformats.org/officeDocument/2006/customXml" ds:itemID="{E99D37EA-4E46-4392-BD81-C065906B2749}">
  <ds:schemaRefs/>
</ds:datastoreItem>
</file>

<file path=customXml/itemProps39.xml><?xml version="1.0" encoding="utf-8"?>
<ds:datastoreItem xmlns:ds="http://schemas.openxmlformats.org/officeDocument/2006/customXml" ds:itemID="{B657B488-63D7-432A-9826-5A55E039A5F9}">
  <ds:schemaRefs/>
</ds:datastoreItem>
</file>

<file path=customXml/itemProps4.xml><?xml version="1.0" encoding="utf-8"?>
<ds:datastoreItem xmlns:ds="http://schemas.openxmlformats.org/officeDocument/2006/customXml" ds:itemID="{3767200E-D1D8-4965-855E-9803E6657062}">
  <ds:schemaRefs/>
</ds:datastoreItem>
</file>

<file path=customXml/itemProps40.xml><?xml version="1.0" encoding="utf-8"?>
<ds:datastoreItem xmlns:ds="http://schemas.openxmlformats.org/officeDocument/2006/customXml" ds:itemID="{2EAF662B-12C5-4CDF-BE1E-3466ECEEE9A1}">
  <ds:schemaRefs/>
</ds:datastoreItem>
</file>

<file path=customXml/itemProps41.xml><?xml version="1.0" encoding="utf-8"?>
<ds:datastoreItem xmlns:ds="http://schemas.openxmlformats.org/officeDocument/2006/customXml" ds:itemID="{F737F2A8-6D1D-4C36-95C3-42A913C1E35D}">
  <ds:schemaRefs/>
</ds:datastoreItem>
</file>

<file path=customXml/itemProps42.xml><?xml version="1.0" encoding="utf-8"?>
<ds:datastoreItem xmlns:ds="http://schemas.openxmlformats.org/officeDocument/2006/customXml" ds:itemID="{8BDBF4C2-840A-469D-93EA-7C33EC1BEEA1}">
  <ds:schemaRefs/>
</ds:datastoreItem>
</file>

<file path=customXml/itemProps43.xml><?xml version="1.0" encoding="utf-8"?>
<ds:datastoreItem xmlns:ds="http://schemas.openxmlformats.org/officeDocument/2006/customXml" ds:itemID="{95B0B995-4734-4B9C-85F7-9294B70791B5}">
  <ds:schemaRefs/>
</ds:datastoreItem>
</file>

<file path=customXml/itemProps5.xml><?xml version="1.0" encoding="utf-8"?>
<ds:datastoreItem xmlns:ds="http://schemas.openxmlformats.org/officeDocument/2006/customXml" ds:itemID="{78C4199D-B32C-43FE-8FA0-D74E0A2A7557}">
  <ds:schemaRefs>
    <ds:schemaRef ds:uri="http://schemas.microsoft.com/office/infopath/2007/PartnerControls"/>
    <ds:schemaRef ds:uri="http://schemas.microsoft.com/office/2006/metadata/properties"/>
    <ds:schemaRef ds:uri="http://schemas.microsoft.com/office/2006/documentManagement/types"/>
    <ds:schemaRef ds:uri="http://purl.org/dc/dcmitype/"/>
    <ds:schemaRef ds:uri="8c095f2f-91a0-449c-b6ff-b98b05c45d7b"/>
    <ds:schemaRef ds:uri="http://purl.org/dc/terms/"/>
    <ds:schemaRef ds:uri="http://purl.org/dc/elements/1.1/"/>
    <ds:schemaRef ds:uri="0d40424b-5917-4fa2-a7de-139218a0a863"/>
    <ds:schemaRef ds:uri="http://schemas.openxmlformats.org/package/2006/metadata/core-properties"/>
    <ds:schemaRef ds:uri="http://www.w3.org/XML/1998/namespace"/>
  </ds:schemaRefs>
</ds:datastoreItem>
</file>

<file path=customXml/itemProps6.xml><?xml version="1.0" encoding="utf-8"?>
<ds:datastoreItem xmlns:ds="http://schemas.openxmlformats.org/officeDocument/2006/customXml" ds:itemID="{D2C8937F-1BA0-4EA5-8465-E1EF16DEA8CD}">
  <ds:schemaRefs/>
</ds:datastoreItem>
</file>

<file path=customXml/itemProps7.xml><?xml version="1.0" encoding="utf-8"?>
<ds:datastoreItem xmlns:ds="http://schemas.openxmlformats.org/officeDocument/2006/customXml" ds:itemID="{DFD30179-E8FF-47F1-9A62-BEA79A055E44}">
  <ds:schemaRefs/>
</ds:datastoreItem>
</file>

<file path=customXml/itemProps8.xml><?xml version="1.0" encoding="utf-8"?>
<ds:datastoreItem xmlns:ds="http://schemas.openxmlformats.org/officeDocument/2006/customXml" ds:itemID="{9D205DF3-D570-41D3-8F16-CA85BFDF94B5}">
  <ds:schemaRefs/>
</ds:datastoreItem>
</file>

<file path=customXml/itemProps9.xml><?xml version="1.0" encoding="utf-8"?>
<ds:datastoreItem xmlns:ds="http://schemas.openxmlformats.org/officeDocument/2006/customXml" ds:itemID="{D59EE922-1FF0-4091-9ADE-0BDD5FCB906F}">
  <ds:schemaRefs/>
</ds:datastoreItem>
</file>

<file path=docMetadata/LabelInfo.xml><?xml version="1.0" encoding="utf-8"?>
<clbl:labelList xmlns:clbl="http://schemas.microsoft.com/office/2020/mipLabelMetadata">
  <clbl:label id="{77920909-8782-4efb-aaf1-44ac114d7c03}" enabled="0" method="" siteId="{77920909-8782-4efb-aaf1-44ac114d7c03}" removed="1"/>
</clbl:labelList>
</file>

<file path=docProps/app.xml><?xml version="1.0" encoding="utf-8"?>
<Properties xmlns="http://schemas.openxmlformats.org/officeDocument/2006/extended-properties" xmlns:vt="http://schemas.openxmlformats.org/officeDocument/2006/docPropsVTypes">
  <Template>Presentation</Template>
  <TotalTime>648</TotalTime>
  <Words>3435</Words>
  <Application>Microsoft Office PowerPoint</Application>
  <PresentationFormat>Widescreen</PresentationFormat>
  <Paragraphs>280</Paragraphs>
  <Slides>21</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Arial Black</vt:lpstr>
      <vt:lpstr>Calibri</vt:lpstr>
      <vt:lpstr>Courier New</vt:lpstr>
      <vt:lpstr>Lucida Grande</vt:lpstr>
      <vt:lpstr>Segoe UI</vt:lpstr>
      <vt:lpstr>Wingdings</vt:lpstr>
      <vt:lpstr>Office Theme</vt:lpstr>
      <vt:lpstr>think-cell Slide</vt:lpstr>
      <vt:lpstr>PowerPoint Presentation</vt:lpstr>
      <vt:lpstr>The Office of the Inspector General (OIG)</vt:lpstr>
      <vt:lpstr>PowerPoint Presentation</vt:lpstr>
      <vt:lpstr>PowerPoint Presentation</vt:lpstr>
      <vt:lpstr>Key messages across objectives</vt:lpstr>
      <vt:lpstr>PowerPoint Presentation</vt:lpstr>
      <vt:lpstr>Good practices observed</vt:lpstr>
      <vt:lpstr>1. Limited integration of TB and HIV services with primary healthcare </vt:lpstr>
      <vt:lpstr>2. The absence of comprehensive, accurate, and standardized data, compounded by challenges incl. limited staff capacity and manual entry errors  </vt:lpstr>
      <vt:lpstr>3. Increasing incidence of HIV, particularly among Men who have Sex with Men </vt:lpstr>
      <vt:lpstr>4. HIV treatment coverage and quality </vt:lpstr>
      <vt:lpstr>5. Challenges in TB case detection </vt:lpstr>
      <vt:lpstr>5. Challenges in TB case detection </vt:lpstr>
      <vt:lpstr>PowerPoint Presentation</vt:lpstr>
      <vt:lpstr>Good practices observed</vt:lpstr>
      <vt:lpstr>Sustainability and co-financing</vt:lpstr>
      <vt:lpstr>Sustainability and co-financing</vt:lpstr>
      <vt:lpstr>Key areas of focus – sustainability and co-financing</vt:lpstr>
      <vt:lpstr>Next Steps</vt:lpstr>
      <vt:lpstr>Reporting fraud and abuse</vt:lpstr>
      <vt:lpstr>PowerPoint Presentation</vt:lpstr>
    </vt:vector>
  </TitlesOfParts>
  <Company>Mediasterling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Armstrong</dc:creator>
  <cp:lastModifiedBy>Nezar Al-Hadaii</cp:lastModifiedBy>
  <cp:revision>9</cp:revision>
  <dcterms:created xsi:type="dcterms:W3CDTF">2021-05-25T12:15:07Z</dcterms:created>
  <dcterms:modified xsi:type="dcterms:W3CDTF">2023-11-01T15:56:25Z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1.0.2</vt:lpwstr>
  </property>
  <property fmtid="{D5CDD505-2E9C-101B-9397-08002B2CF9AE}" pid="3" name="TemplafyTimeStamp">
    <vt:lpwstr>2022-11-24T15:45:01.4294257Z</vt:lpwstr>
  </property>
  <property fmtid="{D5CDD505-2E9C-101B-9397-08002B2CF9AE}" pid="4" name="ContentTypeId">
    <vt:lpwstr>0x01010025CE3C050B28B1498ACC69981F58F1CE</vt:lpwstr>
  </property>
  <property fmtid="{D5CDD505-2E9C-101B-9397-08002B2CF9AE}" pid="5" name="TemplafyTenantId">
    <vt:lpwstr>theglobalfund</vt:lpwstr>
  </property>
  <property fmtid="{D5CDD505-2E9C-101B-9397-08002B2CF9AE}" pid="6" name="TemplafyTemplateId">
    <vt:lpwstr>638034082632226869</vt:lpwstr>
  </property>
  <property fmtid="{D5CDD505-2E9C-101B-9397-08002B2CF9AE}" pid="7" name="TemplafyUserProfileId">
    <vt:lpwstr>636922117783818254</vt:lpwstr>
  </property>
  <property fmtid="{D5CDD505-2E9C-101B-9397-08002B2CF9AE}" pid="8" name="TemplafyLanguageCode">
    <vt:lpwstr>en-US</vt:lpwstr>
  </property>
  <property fmtid="{D5CDD505-2E9C-101B-9397-08002B2CF9AE}" pid="9" name="MediaServiceImageTags">
    <vt:lpwstr/>
  </property>
</Properties>
</file>