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365" r:id="rId3"/>
    <p:sldId id="359" r:id="rId4"/>
    <p:sldId id="258" r:id="rId5"/>
    <p:sldId id="334" r:id="rId6"/>
    <p:sldId id="389" r:id="rId7"/>
    <p:sldId id="391" r:id="rId8"/>
    <p:sldId id="263" r:id="rId9"/>
    <p:sldId id="277" r:id="rId10"/>
    <p:sldId id="371" r:id="rId11"/>
    <p:sldId id="273" r:id="rId12"/>
    <p:sldId id="372" r:id="rId13"/>
    <p:sldId id="396" r:id="rId14"/>
    <p:sldId id="390" r:id="rId15"/>
    <p:sldId id="347" r:id="rId16"/>
    <p:sldId id="400" r:id="rId17"/>
    <p:sldId id="392" r:id="rId18"/>
    <p:sldId id="346" r:id="rId19"/>
    <p:sldId id="398" r:id="rId20"/>
    <p:sldId id="368" r:id="rId21"/>
    <p:sldId id="399" r:id="rId22"/>
    <p:sldId id="378" r:id="rId23"/>
    <p:sldId id="388" r:id="rId24"/>
    <p:sldId id="353" r:id="rId25"/>
    <p:sldId id="383" r:id="rId26"/>
    <p:sldId id="363" r:id="rId27"/>
    <p:sldId id="395" r:id="rId28"/>
    <p:sldId id="402" r:id="rId29"/>
    <p:sldId id="311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8E8"/>
    <a:srgbClr val="4472C4"/>
    <a:srgbClr val="FF99FF"/>
    <a:srgbClr val="FF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2" autoAdjust="0"/>
    <p:restoredTop sz="92802" autoAdjust="0"/>
  </p:normalViewPr>
  <p:slideViewPr>
    <p:cSldViewPr snapToGrid="0">
      <p:cViewPr>
        <p:scale>
          <a:sx n="47" d="100"/>
          <a:sy n="47" d="100"/>
        </p:scale>
        <p:origin x="-1530" y="-5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9E0491-B9AC-4B36-9308-917B747F570F}" type="datetimeFigureOut">
              <a:rPr lang="en-US" smtClean="0"/>
              <a:t>29-Nov-21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2D1E5A-257E-44A7-AB02-FB660AC4B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93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ordia New" panose="020B0304020202020204" pitchFamily="34" charset="-34"/>
              </a:rPr>
              <a:t>with in</a:t>
            </a:r>
            <a:r>
              <a:rPr lang="en-US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ordia New" panose="020B0304020202020204" pitchFamily="34" charset="-34"/>
              </a:rPr>
              <a:t>health SWC, aligned CCM in health program coordination and set up a single health sector DPs coordinating platform and building capacity of health SWC and CCM together in order </a:t>
            </a:r>
            <a:r>
              <a:rPr lang="en-US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Cordia New" panose="020B0304020202020204" pitchFamily="34" charset="-34"/>
              </a:rPr>
              <a:t>to sustain effective coordination of health programs and investment.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2D1E5A-257E-44A7-AB02-FB660AC4B11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877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8A2D71-AC2B-461D-A372-40EB43473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83F7B28-8E71-4F48-87F8-A91C82A36B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DFFF91B-5800-4661-A546-CB23298D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D0AF2-2367-4C02-AD3E-4F438BA9AB0E}" type="datetimeFigureOut">
              <a:rPr lang="en-US" smtClean="0"/>
              <a:t>29-Nov-21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2353A59-76FA-4106-BFEA-24E65A598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3CCA2A-4808-473B-AF26-CB735DF64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95D50-F58A-4B8B-8169-32D67349E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680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934135-DC6E-4E05-B286-CCCB063B3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B4ED54D-784D-4514-861B-8CD429192B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CD6BF3E-36D3-45E0-81CC-D1AEB1D38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D0AF2-2367-4C02-AD3E-4F438BA9AB0E}" type="datetimeFigureOut">
              <a:rPr lang="en-US" smtClean="0"/>
              <a:t>29-Nov-21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B26D6D-D139-45C3-AAA4-94E928BE1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FC56967-C80C-4785-87D9-FFB3EE74E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95D50-F58A-4B8B-8169-32D67349E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866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39D35D14-EB4C-45CD-897C-955947EF66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52494AA-1428-4EF1-A550-D2F9A4ED8A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AFD370-E5DA-4AFD-A417-2A375A62B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D0AF2-2367-4C02-AD3E-4F438BA9AB0E}" type="datetimeFigureOut">
              <a:rPr lang="en-US" smtClean="0"/>
              <a:t>29-Nov-21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78D3F8F-18B8-48FC-B69B-52AABB9F1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F6A65F-6926-43B9-B2AF-16127C49D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95D50-F58A-4B8B-8169-32D67349E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147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5F86AA-CA20-497D-86B6-FCCB20E2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F7DA463-908D-41CC-85BB-315FE65174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81F4647-638F-4736-AC0B-A2C16BFD7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D0AF2-2367-4C02-AD3E-4F438BA9AB0E}" type="datetimeFigureOut">
              <a:rPr lang="en-US" smtClean="0"/>
              <a:t>29-Nov-21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A99FB2C-B0FB-4520-A06E-A498F7100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1F92805-6E6E-45A8-A606-C85D8BD37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95D50-F58A-4B8B-8169-32D67349E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288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2C082A-E63F-4D00-9DBA-388165810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120B888-BF4F-429A-9FF9-F8A08733AE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FDA46AB-BF4D-4058-BC9A-8AED9710F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D0AF2-2367-4C02-AD3E-4F438BA9AB0E}" type="datetimeFigureOut">
              <a:rPr lang="en-US" smtClean="0"/>
              <a:t>29-Nov-21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34AE856-B0F2-441D-9ACA-D8C9771A0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9637828-731F-44E1-AE8C-87928823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95D50-F58A-4B8B-8169-32D67349E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246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29CFCC4-00F1-47EF-9A84-0CCF11CDE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6AF9CCB-43CC-4CAF-ADD2-BE11AE409B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712777E-6300-457F-99D8-6531895DB2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5680B49-75F2-466A-A840-4CCAC8CD4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D0AF2-2367-4C02-AD3E-4F438BA9AB0E}" type="datetimeFigureOut">
              <a:rPr lang="en-US" smtClean="0"/>
              <a:t>29-Nov-21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D865167-3473-42D4-B86A-4B035FE68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46DD7A9-2861-4C5F-A264-55E582CF1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95D50-F58A-4B8B-8169-32D67349E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022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C374CD-046E-4937-825A-640EC6635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DDF7CBB-FF79-47D5-BEE7-6653344BD3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C543F21-4CD3-480D-A37C-0B777A7D93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87EC90D-976C-45F8-83A6-F3CCE368E8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3554BE8-CFCB-46DB-A45B-8D220B34D9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A1515A4-4EEA-41C8-8B73-5A9AF69FC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D0AF2-2367-4C02-AD3E-4F438BA9AB0E}" type="datetimeFigureOut">
              <a:rPr lang="en-US" smtClean="0"/>
              <a:t>29-Nov-21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804AB76-66EA-426E-90F8-94778D29C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AA89ADEE-CF4B-414D-AA85-3525F4B10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95D50-F58A-4B8B-8169-32D67349E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963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6FFCDC-5AC2-4609-A220-8FFBE42BD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0E74470-3EC4-4667-B0B9-03E6D9994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D0AF2-2367-4C02-AD3E-4F438BA9AB0E}" type="datetimeFigureOut">
              <a:rPr lang="en-US" smtClean="0"/>
              <a:t>29-Nov-21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55FF46F-837A-44FF-8BCD-458F389BC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4ACEF35-2F6F-4DA4-8B63-C1E3FA49F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95D50-F58A-4B8B-8169-32D67349E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93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E3DA727-5576-4B31-8492-3DB8DFBAA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D0AF2-2367-4C02-AD3E-4F438BA9AB0E}" type="datetimeFigureOut">
              <a:rPr lang="en-US" smtClean="0"/>
              <a:t>29-Nov-21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52BA722-D102-4172-A6EA-8336D78E1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6B46531-F0C2-4713-A79E-5C939683E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95D50-F58A-4B8B-8169-32D67349E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129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6D4574-1736-49E7-8B9A-0AD24A661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22189F9-64C9-49C4-9D63-14E7BACD7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DD5BC11-F151-48D1-BE96-6183302125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BF03E2E-CA69-411E-A153-AE68D639A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D0AF2-2367-4C02-AD3E-4F438BA9AB0E}" type="datetimeFigureOut">
              <a:rPr lang="en-US" smtClean="0"/>
              <a:t>29-Nov-21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F5CB956-78ED-4CAB-8D46-A1216D174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56E8793-8B52-4714-A61B-2CFA1AF69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95D50-F58A-4B8B-8169-32D67349E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0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0E6745-79EF-4F2F-A2F1-45B89CBBC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572ED78-DD56-4198-8F8C-534BA65D29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C798B83-8294-4C97-929B-AC365F2E13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9849902-BD3E-409F-AC30-ED9E8DA80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D0AF2-2367-4C02-AD3E-4F438BA9AB0E}" type="datetimeFigureOut">
              <a:rPr lang="en-US" smtClean="0"/>
              <a:t>29-Nov-21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4FDBB11-148F-4B4F-8207-BDAD2885D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20B3122-AF19-42A0-B611-B2E60462C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95D50-F58A-4B8B-8169-32D67349E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28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A6CEB130-BD13-4952-912A-C013D4409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427CF29-686B-4FD0-B8C3-6C5862E89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6DC1EAF-8445-4159-8F30-F0999805B6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D0AF2-2367-4C02-AD3E-4F438BA9AB0E}" type="datetimeFigureOut">
              <a:rPr lang="en-US" smtClean="0"/>
              <a:t>29-Nov-21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9DA63A0-F756-43BC-9263-A6D24A631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F38A737-0FFF-411F-9C60-CC852F791E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95D50-F58A-4B8B-8169-32D67349E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018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2429E1-7C0E-48F8-9684-559180AD00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304" y="314793"/>
            <a:ext cx="11529391" cy="275732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72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Lao CCM positioning Pathway Plan 2021-2030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83F4210-FABF-4ED9-AB0F-19C0D4A802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8818" y="3672590"/>
            <a:ext cx="10044223" cy="304300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CCM meeting</a:t>
            </a:r>
          </a:p>
          <a:p>
            <a:r>
              <a:rPr lang="en-US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9</a:t>
            </a:r>
            <a:r>
              <a:rPr lang="en-US" sz="4400" b="1" baseline="30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th</a:t>
            </a:r>
            <a:r>
              <a:rPr lang="en-US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 Dec 2021</a:t>
            </a:r>
          </a:p>
        </p:txBody>
      </p:sp>
    </p:spTree>
    <p:extLst>
      <p:ext uri="{BB962C8B-B14F-4D97-AF65-F5344CB8AC3E}">
        <p14:creationId xmlns:p14="http://schemas.microsoft.com/office/powerpoint/2010/main" val="974481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xmlns="" id="{B2E3822E-ED2D-4A4B-BB6D-3895BB7AA8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22302" y="891823"/>
            <a:ext cx="3458203" cy="728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0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High Level </a:t>
            </a: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Round Table Meeting</a:t>
            </a:r>
            <a:endParaRPr kumimoji="0" lang="en-GB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xmlns="" id="{F6CD8A96-0AC4-43B2-80F2-BEF8D40ED0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184" y="1309774"/>
            <a:ext cx="2335834" cy="756817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100000">
                <a:srgbClr val="A7BFDE"/>
              </a:gs>
            </a:gsLst>
            <a:lin ang="16200000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Covid -19 National Task force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xmlns="" id="{E173E15D-7013-4E2E-8D77-6159BF34F0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6" y="6136952"/>
            <a:ext cx="2330536" cy="630418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100000">
                <a:srgbClr val="A7BFDE"/>
              </a:gs>
            </a:gsLst>
            <a:lin ang="16200000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Diseases specific committees*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xmlns="" id="{DBF48510-0447-4114-9D58-457D22890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6116" y="1329996"/>
            <a:ext cx="801546" cy="722254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100000">
                <a:srgbClr val="A7BFDE"/>
              </a:gs>
            </a:gsLst>
            <a:lin ang="16200000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NCAW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5">
            <a:extLst>
              <a:ext uri="{FF2B5EF4-FFF2-40B4-BE49-F238E27FC236}">
                <a16:creationId xmlns:a16="http://schemas.microsoft.com/office/drawing/2014/main" xmlns="" id="{B0F186D6-0334-4DEC-A53E-CDD2DB240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78" y="3300103"/>
            <a:ext cx="2389365" cy="582390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100000">
                <a:srgbClr val="A7BFDE"/>
              </a:gs>
            </a:gsLst>
            <a:lin ang="16200000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Procurement &amp; bidding committee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26">
            <a:extLst>
              <a:ext uri="{FF2B5EF4-FFF2-40B4-BE49-F238E27FC236}">
                <a16:creationId xmlns:a16="http://schemas.microsoft.com/office/drawing/2014/main" xmlns="" id="{688434ED-5DDB-4B40-88A2-AC4FE51A76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31" y="3990869"/>
            <a:ext cx="2368982" cy="612239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100000">
                <a:srgbClr val="A7BFDE"/>
              </a:gs>
            </a:gsLst>
            <a:lin ang="16200000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SDC Investment committee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27">
            <a:extLst>
              <a:ext uri="{FF2B5EF4-FFF2-40B4-BE49-F238E27FC236}">
                <a16:creationId xmlns:a16="http://schemas.microsoft.com/office/drawing/2014/main" xmlns="" id="{9C7A47D1-9255-4A24-80B3-926CC603D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74" y="4697906"/>
            <a:ext cx="2361961" cy="819150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100000">
                <a:srgbClr val="A7BFDE"/>
              </a:gs>
            </a:gsLst>
            <a:lin ang="16200000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000" b="1" dirty="0">
                <a:solidFill>
                  <a:srgbClr val="000000"/>
                </a:solidFill>
                <a:ea typeface="MS Mincho" panose="02020609040205080304" pitchFamily="49" charset="-128"/>
              </a:rPr>
              <a:t>H</a:t>
            </a:r>
            <a:r>
              <a:rPr lang="en-GB" sz="2000" b="1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</a:rPr>
              <a:t>uman trafficking control Sec committee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" name="Rectangle 29">
            <a:extLst>
              <a:ext uri="{FF2B5EF4-FFF2-40B4-BE49-F238E27FC236}">
                <a16:creationId xmlns:a16="http://schemas.microsoft.com/office/drawing/2014/main" xmlns="" id="{E6C522A1-8C92-4E47-82E2-A559003ED4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74" y="2572950"/>
            <a:ext cx="2383357" cy="645942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100000">
                <a:srgbClr val="A7BFDE"/>
              </a:gs>
            </a:gsLst>
            <a:lin ang="16200000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Disaster prevention-control committee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31">
            <a:extLst>
              <a:ext uri="{FF2B5EF4-FFF2-40B4-BE49-F238E27FC236}">
                <a16:creationId xmlns:a16="http://schemas.microsoft.com/office/drawing/2014/main" xmlns="" id="{1EC7F90C-9C99-4BF4-9CB0-7ECC570DE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8080" y="4581108"/>
            <a:ext cx="1581150" cy="663005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100000">
                <a:srgbClr val="A7BFDE"/>
              </a:gs>
            </a:gsLst>
            <a:lin ang="16200000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HANSA committee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35">
            <a:extLst>
              <a:ext uri="{FF2B5EF4-FFF2-40B4-BE49-F238E27FC236}">
                <a16:creationId xmlns:a16="http://schemas.microsoft.com/office/drawing/2014/main" xmlns="" id="{5B832FAF-EEE9-4DE5-994E-A46BA00BC8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1016" y="3980883"/>
            <a:ext cx="1038432" cy="937541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100000">
                <a:srgbClr val="A7BFDE"/>
              </a:gs>
            </a:gsLst>
            <a:lin ang="16200000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MS Mincho" panose="02020609040205080304" pitchFamily="49" charset="-128"/>
                <a:cs typeface="Calibri" panose="020F0502020204030204" pitchFamily="34" charset="0"/>
              </a:rPr>
              <a:t>Health</a:t>
            </a: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MS Mincho" panose="02020609040205080304" pitchFamily="49" charset="-128"/>
                <a:cs typeface="Arial" panose="020B0604020202020204" pitchFamily="34" charset="0"/>
              </a:rPr>
              <a:t> SWC </a:t>
            </a:r>
            <a:endParaRPr kumimoji="0" lang="en-GB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" name="Text Box 45">
            <a:extLst>
              <a:ext uri="{FF2B5EF4-FFF2-40B4-BE49-F238E27FC236}">
                <a16:creationId xmlns:a16="http://schemas.microsoft.com/office/drawing/2014/main" xmlns="" id="{8A320926-F7A4-4DE9-8970-A969611BC4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176" y="436211"/>
            <a:ext cx="3773131" cy="628650"/>
          </a:xfrm>
          <a:prstGeom prst="rect">
            <a:avLst/>
          </a:prstGeom>
          <a:solidFill>
            <a:srgbClr val="FF66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Prime Ministry</a:t>
            </a:r>
            <a:endParaRPr kumimoji="0" lang="en-GB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 Box 25">
            <a:extLst>
              <a:ext uri="{FF2B5EF4-FFF2-40B4-BE49-F238E27FC236}">
                <a16:creationId xmlns:a16="http://schemas.microsoft.com/office/drawing/2014/main" xmlns="" id="{B14072CD-A47C-40CF-B44C-6A1172429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07400" y="5801989"/>
            <a:ext cx="983438" cy="669925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   CCM</a:t>
            </a:r>
            <a:endParaRPr kumimoji="0" lang="en-GB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" name="Oval 48">
            <a:extLst>
              <a:ext uri="{FF2B5EF4-FFF2-40B4-BE49-F238E27FC236}">
                <a16:creationId xmlns:a16="http://schemas.microsoft.com/office/drawing/2014/main" xmlns="" id="{EAD945AC-DB8B-490C-809A-5846E195C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0116" y="2487021"/>
            <a:ext cx="2729286" cy="1565601"/>
          </a:xfrm>
          <a:prstGeom prst="ellipse">
            <a:avLst/>
          </a:prstGeom>
          <a:solidFill>
            <a:srgbClr val="963634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ea typeface="MS Mincho" panose="02020609040205080304" pitchFamily="49" charset="-128"/>
                <a:cs typeface="Calibri" panose="020F0502020204030204" pitchFamily="34" charset="0"/>
              </a:rPr>
              <a:t>Ministry of Health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D2C2B626-5932-4871-A12E-614A9AB21418}"/>
              </a:ext>
            </a:extLst>
          </p:cNvPr>
          <p:cNvCxnSpPr>
            <a:cxnSpLocks/>
          </p:cNvCxnSpPr>
          <p:nvPr/>
        </p:nvCxnSpPr>
        <p:spPr>
          <a:xfrm>
            <a:off x="2438137" y="3031072"/>
            <a:ext cx="50327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xmlns="" id="{EB6AAA90-1595-441F-BE0D-5191E156C640}"/>
              </a:ext>
            </a:extLst>
          </p:cNvPr>
          <p:cNvCxnSpPr>
            <a:cxnSpLocks/>
          </p:cNvCxnSpPr>
          <p:nvPr/>
        </p:nvCxnSpPr>
        <p:spPr>
          <a:xfrm>
            <a:off x="2941412" y="3031072"/>
            <a:ext cx="12108" cy="32640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DCBD86D0-E1EA-4F47-B52F-C983731EF732}"/>
              </a:ext>
            </a:extLst>
          </p:cNvPr>
          <p:cNvCxnSpPr>
            <a:cxnSpLocks/>
          </p:cNvCxnSpPr>
          <p:nvPr/>
        </p:nvCxnSpPr>
        <p:spPr>
          <a:xfrm>
            <a:off x="2930371" y="4904808"/>
            <a:ext cx="35770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xmlns="" id="{0B11E489-3134-46B1-B49C-D3A8C076E7CA}"/>
              </a:ext>
            </a:extLst>
          </p:cNvPr>
          <p:cNvCxnSpPr>
            <a:cxnSpLocks/>
          </p:cNvCxnSpPr>
          <p:nvPr/>
        </p:nvCxnSpPr>
        <p:spPr>
          <a:xfrm>
            <a:off x="10729028" y="4395046"/>
            <a:ext cx="20563" cy="1741906"/>
          </a:xfrm>
          <a:prstGeom prst="line">
            <a:avLst/>
          </a:prstGeom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xmlns="" id="{989D338F-0349-4E4E-BA52-CB861D3F5D54}"/>
              </a:ext>
            </a:extLst>
          </p:cNvPr>
          <p:cNvCxnSpPr>
            <a:cxnSpLocks/>
          </p:cNvCxnSpPr>
          <p:nvPr/>
        </p:nvCxnSpPr>
        <p:spPr>
          <a:xfrm>
            <a:off x="10729028" y="1620486"/>
            <a:ext cx="0" cy="1802662"/>
          </a:xfrm>
          <a:prstGeom prst="line">
            <a:avLst/>
          </a:prstGeom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1A32FCAD-C5F7-49F3-A666-720002450BFE}"/>
              </a:ext>
            </a:extLst>
          </p:cNvPr>
          <p:cNvCxnSpPr>
            <a:cxnSpLocks/>
          </p:cNvCxnSpPr>
          <p:nvPr/>
        </p:nvCxnSpPr>
        <p:spPr>
          <a:xfrm>
            <a:off x="7213792" y="3423148"/>
            <a:ext cx="3535799" cy="0"/>
          </a:xfrm>
          <a:prstGeom prst="line">
            <a:avLst/>
          </a:prstGeom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xmlns="" id="{D0E1C9EB-C851-4601-9D2E-9ABE032F599B}"/>
              </a:ext>
            </a:extLst>
          </p:cNvPr>
          <p:cNvCxnSpPr>
            <a:cxnSpLocks/>
          </p:cNvCxnSpPr>
          <p:nvPr/>
        </p:nvCxnSpPr>
        <p:spPr>
          <a:xfrm>
            <a:off x="10729028" y="6136951"/>
            <a:ext cx="378372" cy="0"/>
          </a:xfrm>
          <a:prstGeom prst="line">
            <a:avLst/>
          </a:prstGeom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xmlns="" id="{475B6B9E-61DF-4E9D-BF84-CCBAFC72C607}"/>
              </a:ext>
            </a:extLst>
          </p:cNvPr>
          <p:cNvCxnSpPr>
            <a:cxnSpLocks/>
            <a:stCxn id="13" idx="2"/>
          </p:cNvCxnSpPr>
          <p:nvPr/>
        </p:nvCxnSpPr>
        <p:spPr>
          <a:xfrm flipH="1">
            <a:off x="5992555" y="1064861"/>
            <a:ext cx="2187" cy="139103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xmlns="" id="{20971F0E-559C-4F18-A691-295DA859E343}"/>
              </a:ext>
            </a:extLst>
          </p:cNvPr>
          <p:cNvCxnSpPr>
            <a:cxnSpLocks/>
          </p:cNvCxnSpPr>
          <p:nvPr/>
        </p:nvCxnSpPr>
        <p:spPr>
          <a:xfrm>
            <a:off x="1510748" y="1156076"/>
            <a:ext cx="4483993" cy="35118"/>
          </a:xfrm>
          <a:prstGeom prst="line">
            <a:avLst/>
          </a:prstGeom>
          <a:ln w="12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xmlns="" id="{7EF1163E-69C0-432C-B946-DD26C42625A9}"/>
              </a:ext>
            </a:extLst>
          </p:cNvPr>
          <p:cNvCxnSpPr>
            <a:cxnSpLocks/>
          </p:cNvCxnSpPr>
          <p:nvPr/>
        </p:nvCxnSpPr>
        <p:spPr>
          <a:xfrm flipV="1">
            <a:off x="5960867" y="1137116"/>
            <a:ext cx="2461435" cy="32416"/>
          </a:xfrm>
          <a:prstGeom prst="line">
            <a:avLst/>
          </a:prstGeom>
          <a:ln w="12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8C7279F5-C7EC-4FDA-926F-DB3232D95B83}"/>
              </a:ext>
            </a:extLst>
          </p:cNvPr>
          <p:cNvCxnSpPr>
            <a:cxnSpLocks/>
          </p:cNvCxnSpPr>
          <p:nvPr/>
        </p:nvCxnSpPr>
        <p:spPr>
          <a:xfrm flipV="1">
            <a:off x="4104122" y="1157876"/>
            <a:ext cx="0" cy="2125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xmlns="" id="{768F08B1-6162-4D4B-875C-6F5A47A10684}"/>
              </a:ext>
            </a:extLst>
          </p:cNvPr>
          <p:cNvCxnSpPr>
            <a:cxnSpLocks/>
          </p:cNvCxnSpPr>
          <p:nvPr/>
        </p:nvCxnSpPr>
        <p:spPr>
          <a:xfrm flipH="1">
            <a:off x="2947466" y="4345441"/>
            <a:ext cx="8138682" cy="1347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xmlns="" id="{DE4439B9-02B0-4A6B-9553-77B4041755DB}"/>
              </a:ext>
            </a:extLst>
          </p:cNvPr>
          <p:cNvCxnSpPr>
            <a:cxnSpLocks/>
          </p:cNvCxnSpPr>
          <p:nvPr/>
        </p:nvCxnSpPr>
        <p:spPr>
          <a:xfrm>
            <a:off x="60297" y="2375361"/>
            <a:ext cx="12107865" cy="12838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Text Box 18">
            <a:extLst>
              <a:ext uri="{FF2B5EF4-FFF2-40B4-BE49-F238E27FC236}">
                <a16:creationId xmlns:a16="http://schemas.microsoft.com/office/drawing/2014/main" xmlns="" id="{0BD75B7D-2EAC-40AD-A8E5-6531F6349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36" y="2028898"/>
            <a:ext cx="449676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76923C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High level Multisectoral coordination 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Text Box 20">
            <a:extLst>
              <a:ext uri="{FF2B5EF4-FFF2-40B4-BE49-F238E27FC236}">
                <a16:creationId xmlns:a16="http://schemas.microsoft.com/office/drawing/2014/main" xmlns="" id="{DB85033E-F9FE-4C8A-8410-136933FA9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9585" y="2067598"/>
            <a:ext cx="306414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76923C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Govern-DPs coordination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Text Box 23">
            <a:extLst>
              <a:ext uri="{FF2B5EF4-FFF2-40B4-BE49-F238E27FC236}">
                <a16:creationId xmlns:a16="http://schemas.microsoft.com/office/drawing/2014/main" xmlns="" id="{5831E652-3D5A-475B-A1FC-B76B3A1B1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97" y="2283452"/>
            <a:ext cx="3624013" cy="34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76923C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Health sectoral coordination 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Text Box 22">
            <a:extLst>
              <a:ext uri="{FF2B5EF4-FFF2-40B4-BE49-F238E27FC236}">
                <a16:creationId xmlns:a16="http://schemas.microsoft.com/office/drawing/2014/main" xmlns="" id="{7E76173A-807D-4993-910B-40DA981BF4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9585" y="2330641"/>
            <a:ext cx="2917589" cy="329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76923C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 Health sector-DPs coordination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Rectangle 108">
            <a:extLst>
              <a:ext uri="{FF2B5EF4-FFF2-40B4-BE49-F238E27FC236}">
                <a16:creationId xmlns:a16="http://schemas.microsoft.com/office/drawing/2014/main" xmlns="" id="{81437EEA-55E1-4131-8CAD-248141E7D3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1259" y="1333604"/>
            <a:ext cx="608155" cy="723900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100000">
                <a:srgbClr val="A7BFDE"/>
              </a:gs>
            </a:gsLst>
            <a:lin ang="16200000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NCN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6" name="Rectangle 109">
            <a:extLst>
              <a:ext uri="{FF2B5EF4-FFF2-40B4-BE49-F238E27FC236}">
                <a16:creationId xmlns:a16="http://schemas.microsoft.com/office/drawing/2014/main" xmlns="" id="{A211F611-637B-49DC-BB68-BEF9F1C6A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3282" y="1342691"/>
            <a:ext cx="651477" cy="723900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100000">
                <a:srgbClr val="A7BFDE"/>
              </a:gs>
            </a:gsLst>
            <a:lin ang="16200000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STC EU BS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xmlns="" id="{7C454A65-0DDA-4923-BE93-CB2B94772258}"/>
              </a:ext>
            </a:extLst>
          </p:cNvPr>
          <p:cNvCxnSpPr>
            <a:cxnSpLocks/>
          </p:cNvCxnSpPr>
          <p:nvPr/>
        </p:nvCxnSpPr>
        <p:spPr>
          <a:xfrm flipV="1">
            <a:off x="4862758" y="1169532"/>
            <a:ext cx="0" cy="1892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DDAA2535-E64A-46FC-BD80-24E389C551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995" y="565"/>
            <a:ext cx="8743419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Mapping Existing Structures &amp; CCM Positioning in Lao P.D.R in 2021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xmlns="" id="{A949FD4A-0451-4EA0-B4C8-F7145A410D8A}"/>
              </a:ext>
            </a:extLst>
          </p:cNvPr>
          <p:cNvCxnSpPr>
            <a:cxnSpLocks/>
          </p:cNvCxnSpPr>
          <p:nvPr/>
        </p:nvCxnSpPr>
        <p:spPr>
          <a:xfrm>
            <a:off x="2429331" y="6295122"/>
            <a:ext cx="51207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xmlns="" id="{FB86A274-B6A6-4912-B784-9AFA5E431F82}"/>
              </a:ext>
            </a:extLst>
          </p:cNvPr>
          <p:cNvCxnSpPr>
            <a:cxnSpLocks/>
          </p:cNvCxnSpPr>
          <p:nvPr/>
        </p:nvCxnSpPr>
        <p:spPr>
          <a:xfrm>
            <a:off x="2419119" y="5213339"/>
            <a:ext cx="5490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xmlns="" id="{CF65DB0F-3187-4469-9905-DA5C8486969D}"/>
              </a:ext>
            </a:extLst>
          </p:cNvPr>
          <p:cNvCxnSpPr>
            <a:cxnSpLocks/>
          </p:cNvCxnSpPr>
          <p:nvPr/>
        </p:nvCxnSpPr>
        <p:spPr>
          <a:xfrm>
            <a:off x="2368355" y="3660415"/>
            <a:ext cx="57305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xmlns="" id="{4FC63E3D-4574-4874-B411-3102C670FD4A}"/>
              </a:ext>
            </a:extLst>
          </p:cNvPr>
          <p:cNvCxnSpPr>
            <a:cxnSpLocks/>
          </p:cNvCxnSpPr>
          <p:nvPr/>
        </p:nvCxnSpPr>
        <p:spPr>
          <a:xfrm flipV="1">
            <a:off x="5634087" y="1179059"/>
            <a:ext cx="0" cy="19138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xmlns="" id="{FD6AC02E-845F-4DAF-84BD-E6D146D0A5CF}"/>
              </a:ext>
            </a:extLst>
          </p:cNvPr>
          <p:cNvCxnSpPr>
            <a:cxnSpLocks/>
          </p:cNvCxnSpPr>
          <p:nvPr/>
        </p:nvCxnSpPr>
        <p:spPr>
          <a:xfrm flipV="1">
            <a:off x="3142937" y="1154198"/>
            <a:ext cx="0" cy="1892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9" name="Text Box 63">
            <a:extLst>
              <a:ext uri="{FF2B5EF4-FFF2-40B4-BE49-F238E27FC236}">
                <a16:creationId xmlns:a16="http://schemas.microsoft.com/office/drawing/2014/main" xmlns="" id="{3AF991E7-1C7D-415F-A550-9A056874CA2E}"/>
              </a:ext>
            </a:extLst>
          </p:cNvPr>
          <p:cNvSpPr txBox="1">
            <a:spLocks/>
          </p:cNvSpPr>
          <p:nvPr/>
        </p:nvSpPr>
        <p:spPr>
          <a:xfrm>
            <a:off x="3234880" y="5439028"/>
            <a:ext cx="2177791" cy="296743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Formal linkage</a:t>
            </a:r>
          </a:p>
        </p:txBody>
      </p:sp>
      <p:sp>
        <p:nvSpPr>
          <p:cNvPr id="150" name="Text Box 64">
            <a:extLst>
              <a:ext uri="{FF2B5EF4-FFF2-40B4-BE49-F238E27FC236}">
                <a16:creationId xmlns:a16="http://schemas.microsoft.com/office/drawing/2014/main" xmlns="" id="{15314B27-52B5-46EB-8CF6-03C81EFC1C1B}"/>
              </a:ext>
            </a:extLst>
          </p:cNvPr>
          <p:cNvSpPr txBox="1">
            <a:spLocks/>
          </p:cNvSpPr>
          <p:nvPr/>
        </p:nvSpPr>
        <p:spPr>
          <a:xfrm>
            <a:off x="3212085" y="5800599"/>
            <a:ext cx="3301346" cy="723794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Informal linkage for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communication and collaboration</a:t>
            </a:r>
          </a:p>
        </p:txBody>
      </p: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xmlns="" id="{F5373B8E-9D50-40D2-AECA-F3B800937E4A}"/>
              </a:ext>
            </a:extLst>
          </p:cNvPr>
          <p:cNvCxnSpPr/>
          <p:nvPr/>
        </p:nvCxnSpPr>
        <p:spPr>
          <a:xfrm>
            <a:off x="3009587" y="5611854"/>
            <a:ext cx="266700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xmlns="" id="{2BAB2110-C371-4644-B3CD-07649BB98B9F}"/>
              </a:ext>
            </a:extLst>
          </p:cNvPr>
          <p:cNvCxnSpPr/>
          <p:nvPr/>
        </p:nvCxnSpPr>
        <p:spPr>
          <a:xfrm flipV="1">
            <a:off x="3009587" y="6028064"/>
            <a:ext cx="247650" cy="0"/>
          </a:xfrm>
          <a:prstGeom prst="line">
            <a:avLst/>
          </a:prstGeom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53" name="Text Box 210">
            <a:extLst>
              <a:ext uri="{FF2B5EF4-FFF2-40B4-BE49-F238E27FC236}">
                <a16:creationId xmlns:a16="http://schemas.microsoft.com/office/drawing/2014/main" xmlns="" id="{A5F1A492-3927-4119-93FD-F64E19B6A602}"/>
              </a:ext>
            </a:extLst>
          </p:cNvPr>
          <p:cNvSpPr txBox="1">
            <a:spLocks/>
          </p:cNvSpPr>
          <p:nvPr/>
        </p:nvSpPr>
        <p:spPr>
          <a:xfrm>
            <a:off x="5158287" y="4828204"/>
            <a:ext cx="5358621" cy="2019300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</a:rPr>
              <a:t>CCM:     Country Coordinating Mechanism,    </a:t>
            </a:r>
            <a:r>
              <a:rPr lang="en-GB" sz="1400" dirty="0">
                <a:solidFill>
                  <a:srgbClr val="000000"/>
                </a:solidFill>
                <a:ea typeface="MS Mincho" panose="02020609040205080304" pitchFamily="49" charset="-128"/>
              </a:rPr>
              <a:t>TF Sec  Covid Task force Secretariat,  HANSA</a:t>
            </a:r>
            <a:r>
              <a:rPr lang="en-GB" sz="1400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</a:rPr>
              <a:t>: Health and Nutrition Services Access committee,                             NCAW:  National Committee on Advancement for Women,                NCN:     National committee on nutrition,                                                SDC:     Single Door Coordination on investment committee,                                                             SWC: Sector Wise Coordination health reform &amp; </a:t>
            </a:r>
            <a:r>
              <a:rPr lang="en-GB" sz="1400" kern="1200" dirty="0" err="1">
                <a:solidFill>
                  <a:srgbClr val="000000"/>
                </a:solidFill>
                <a:effectLst/>
                <a:ea typeface="MS Mincho" panose="02020609040205080304" pitchFamily="49" charset="-128"/>
              </a:rPr>
              <a:t>Samsang</a:t>
            </a:r>
            <a:r>
              <a:rPr lang="en-GB" sz="1400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</a:rPr>
              <a:t> committee,                                                    STCEUBSN: Steering committee EU budget support for nutrition,                                                                                * Non communicable disease, HIV/AIDS,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MS Mincho" panose="02020609040205080304" pitchFamily="49" charset="-128"/>
                <a:cs typeface="Calibri" panose="020F0502020204030204" pitchFamily="34" charset="0"/>
              </a:rPr>
              <a:t> </a:t>
            </a: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MS Mincho" panose="02020609040205080304" pitchFamily="49" charset="-128"/>
                <a:cs typeface="Calibri" panose="020F0502020204030204" pitchFamily="34" charset="0"/>
              </a:rPr>
              <a:t>technical committee on  </a:t>
            </a:r>
            <a:r>
              <a:rPr lang="en-GB" sz="1400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</a:rPr>
              <a:t>Covid-19, Covid 19 vaccine </a:t>
            </a:r>
            <a:r>
              <a:rPr lang="en-US" sz="1400" dirty="0">
                <a:effectLst/>
                <a:ea typeface="Times New Roman" panose="02020603050405020304" pitchFamily="18" charset="0"/>
              </a:rPr>
              <a:t>committees</a:t>
            </a:r>
            <a:endParaRPr lang="en-US" sz="1400" dirty="0">
              <a:effectLst/>
              <a:ea typeface="MS Mincho" panose="02020609040205080304" pitchFamily="49" charset="-128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57" name="Rectangle 22">
            <a:extLst>
              <a:ext uri="{FF2B5EF4-FFF2-40B4-BE49-F238E27FC236}">
                <a16:creationId xmlns:a16="http://schemas.microsoft.com/office/drawing/2014/main" xmlns="" id="{6867EF8F-69ED-4871-A1BB-CD3769CEB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4751" y="1323356"/>
            <a:ext cx="801546" cy="746763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100000">
                <a:srgbClr val="A7BFDE"/>
              </a:gs>
            </a:gsLst>
            <a:lin ang="16200000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Sec  TF 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5" name="Rectangle 22">
            <a:extLst>
              <a:ext uri="{FF2B5EF4-FFF2-40B4-BE49-F238E27FC236}">
                <a16:creationId xmlns:a16="http://schemas.microsoft.com/office/drawing/2014/main" xmlns="" id="{3EE3C7A4-A172-4940-BC0D-27FF0C66E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6" y="5611854"/>
            <a:ext cx="2318478" cy="430300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100000">
                <a:srgbClr val="A7BFDE"/>
              </a:gs>
            </a:gsLst>
            <a:lin ang="16200000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NCAW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xmlns="" id="{33F32C4A-087F-45A4-A017-007EDF6248AD}"/>
              </a:ext>
            </a:extLst>
          </p:cNvPr>
          <p:cNvCxnSpPr>
            <a:cxnSpLocks/>
          </p:cNvCxnSpPr>
          <p:nvPr/>
        </p:nvCxnSpPr>
        <p:spPr>
          <a:xfrm>
            <a:off x="2363273" y="5812460"/>
            <a:ext cx="5490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xmlns="" id="{3A6AD6EE-8BD5-4FB1-A3A2-95532E624F82}"/>
              </a:ext>
            </a:extLst>
          </p:cNvPr>
          <p:cNvCxnSpPr>
            <a:cxnSpLocks/>
          </p:cNvCxnSpPr>
          <p:nvPr/>
        </p:nvCxnSpPr>
        <p:spPr>
          <a:xfrm>
            <a:off x="2402613" y="4363177"/>
            <a:ext cx="5490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xmlns="" id="{163A8D40-DC79-4135-8577-61A6D8670AFD}"/>
              </a:ext>
            </a:extLst>
          </p:cNvPr>
          <p:cNvCxnSpPr>
            <a:cxnSpLocks/>
          </p:cNvCxnSpPr>
          <p:nvPr/>
        </p:nvCxnSpPr>
        <p:spPr>
          <a:xfrm flipV="1">
            <a:off x="1510748" y="1137115"/>
            <a:ext cx="0" cy="2125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xmlns="" id="{B1E15E0F-3984-4FA0-8CAF-86C7945A8C4D}"/>
              </a:ext>
            </a:extLst>
          </p:cNvPr>
          <p:cNvCxnSpPr>
            <a:cxnSpLocks/>
          </p:cNvCxnSpPr>
          <p:nvPr/>
        </p:nvCxnSpPr>
        <p:spPr>
          <a:xfrm flipH="1">
            <a:off x="5874759" y="4052622"/>
            <a:ext cx="2188" cy="342424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0982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2F3D29-B56B-45D1-8C65-1EA182C157B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00000" pitchFamily="2" charset="0"/>
                <a:cs typeface="Phetsarath OT" panose="02000500000000000000" pitchFamily="2" charset="0"/>
              </a:rPr>
              <a:t>Other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EF6E288-F086-48FF-BA9D-2D11022D6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Though Most of center of coordination of the existing structure located in Cabinet like CCM Sec</a:t>
            </a:r>
          </a:p>
          <a:p>
            <a:r>
              <a:rPr lang="en-US" sz="3600" dirty="0"/>
              <a:t>Too many coordinating donor platforms</a:t>
            </a:r>
          </a:p>
          <a:p>
            <a:r>
              <a:rPr lang="en-US" sz="3600" dirty="0"/>
              <a:t>Too many national bodies</a:t>
            </a:r>
          </a:p>
          <a:p>
            <a:r>
              <a:rPr lang="en-US" sz="3600" dirty="0"/>
              <a:t>Too many health programs coordination mechanism</a:t>
            </a:r>
          </a:p>
          <a:p>
            <a:r>
              <a:rPr lang="en-US" sz="3600" dirty="0"/>
              <a:t>Less function of some committees and its secretariat </a:t>
            </a:r>
          </a:p>
          <a:p>
            <a:r>
              <a:rPr lang="en-US" sz="3600" dirty="0"/>
              <a:t>Out of date of few committees 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49021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2F3D29-B56B-45D1-8C65-1EA182C15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" y="133113"/>
            <a:ext cx="12001500" cy="173037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Propose 4 options of CCM positioning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EF6E288-F086-48FF-BA9D-2D11022D60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547" y="2506662"/>
            <a:ext cx="11723426" cy="4351338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Option 1: 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Positioning CCM in Health SWC, Health  Reform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Samsang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structure</a:t>
            </a:r>
            <a:endParaRPr lang="en-US" sz="3600" dirty="0"/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Option 2: 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Positioning CCM in HANSA structure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Option 3: 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Positioning CCM in Technical Committee for  PCRCM  Covid-19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Option 4: 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Positioning CCM in Disaster Prevent &amp; Control Committee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667641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AB333C8-42EC-4346-8FB0-101F40D53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1" y="1322518"/>
            <a:ext cx="568895" cy="354722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Review existing national structure</a:t>
            </a:r>
            <a:endParaRPr kumimoji="0" lang="en-US" altLang="en-US" sz="32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xmlns="" id="{0A4291B4-CB15-43DB-93FA-56E390A35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976" y="1336187"/>
            <a:ext cx="701675" cy="35472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xmlns="" id="{D896EEAA-E09D-40D9-A279-5B076AE26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880" y="1341633"/>
            <a:ext cx="569913" cy="3536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Minister of Health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xmlns="" id="{A41C933F-6809-4808-BA53-4199407CF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3916" y="1366464"/>
            <a:ext cx="956743" cy="3519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A82F4D98-EF80-4D9B-921B-2B1D365F4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299" y="1358078"/>
            <a:ext cx="705261" cy="3519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</a:t>
            </a:r>
            <a:r>
              <a:rPr lang="en-US" altLang="en-US" sz="24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orsement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EDB75972-1D37-48F7-9A48-A4193C7AB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5826" y="1341550"/>
            <a:ext cx="930583" cy="35364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 with GF&amp; GF Approval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xmlns="" id="{515CB551-9581-445C-9985-02130CCC3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5837" y="1322518"/>
            <a:ext cx="748897" cy="35638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MOH restructured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DF68467-7362-4F7E-A0BD-2A85DF37B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5" y="1341307"/>
            <a:ext cx="907366" cy="35131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Capacity building   SWC &amp; CSO CCM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xmlns="" id="{08B0E0B1-A83B-4682-A637-BA84C374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215" y="1348745"/>
            <a:ext cx="1175513" cy="34789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Set up a single H-Donor platform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6740541E-530C-4045-85D4-B11354953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4378" y="1347185"/>
            <a:ext cx="1037359" cy="3480536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position in SWC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5D28AD22-3E70-4F8D-8E65-AB80F847BB41}"/>
              </a:ext>
            </a:extLst>
          </p:cNvPr>
          <p:cNvCxnSpPr>
            <a:cxnSpLocks/>
          </p:cNvCxnSpPr>
          <p:nvPr/>
        </p:nvCxnSpPr>
        <p:spPr>
          <a:xfrm flipV="1">
            <a:off x="-15609" y="4953918"/>
            <a:ext cx="12107346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527D6552-A216-451C-B0BD-D05459A87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0660" y="1366464"/>
            <a:ext cx="815452" cy="3519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Development CCM positioning pathway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E68506A1-779C-4549-A6BE-2F91EE0D3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0919" y="1336187"/>
            <a:ext cx="717550" cy="35225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 Structure &amp; TOR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xmlns="" id="{2D218FA3-FA03-45A3-8788-825755B8F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9643" y="1357915"/>
            <a:ext cx="1214438" cy="34805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ncorporating CCM works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stepwise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xmlns="" id="{9399AEB0-CC82-458A-8205-BD5C4FA653DD}"/>
              </a:ext>
            </a:extLst>
          </p:cNvPr>
          <p:cNvSpPr/>
          <p:nvPr/>
        </p:nvSpPr>
        <p:spPr>
          <a:xfrm>
            <a:off x="9625477" y="775882"/>
            <a:ext cx="233680" cy="511175"/>
          </a:xfrm>
          <a:prstGeom prst="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BBA6FE39-309F-4E2B-9C1B-FB6A2678B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5" y="-50724"/>
            <a:ext cx="4432005" cy="11079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Submit the proposal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altLang="en-US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 Round GF funding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31">
            <a:extLst>
              <a:ext uri="{FF2B5EF4-FFF2-40B4-BE49-F238E27FC236}">
                <a16:creationId xmlns:a16="http://schemas.microsoft.com/office/drawing/2014/main" xmlns="" id="{C39A300F-454C-4F06-9062-7E022274B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609" y="4949870"/>
            <a:ext cx="12435072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2021	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			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2022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</a:t>
            </a:r>
            <a:r>
              <a:rPr lang="en-US" altLang="en-US" b="1" dirty="0">
                <a:solidFill>
                  <a:schemeClr val="accent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2023                   2024…………………………… 2030  Year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Knowledge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Coordination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                   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Transitional phase	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Sustainable Structure       End ATM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Map National 	    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Collect and </a:t>
            </a:r>
            <a:r>
              <a:rPr kumimoji="0" lang="en-US" altLang="en-US" sz="11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analyse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data 	                                     Position CCM functions	                              Position CCM functions 	  End GF Funded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Coordinating	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jointly in shared dialogue on		           within a national body	                              within a national body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platforms 	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selection for CCM positioning</a:t>
            </a:r>
            <a:endParaRPr lang="en-US" altLang="en-US" sz="1400" dirty="0">
              <a:solidFill>
                <a:schemeClr val="bg1">
                  <a:lumMod val="95000"/>
                </a:schemeClr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Define option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health sector-wise coordination committee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xmlns="" id="{9F2E9E57-D84D-4A21-87FF-51D06AFA2F7E}"/>
              </a:ext>
            </a:extLst>
          </p:cNvPr>
          <p:cNvSpPr txBox="1">
            <a:spLocks/>
          </p:cNvSpPr>
          <p:nvPr/>
        </p:nvSpPr>
        <p:spPr>
          <a:xfrm>
            <a:off x="-15609" y="-12361"/>
            <a:ext cx="7775604" cy="13153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 of Knowledge</a:t>
            </a:r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xmlns="" id="{F91702DC-8238-490C-AF46-1E50D8530D9B}"/>
              </a:ext>
            </a:extLst>
          </p:cNvPr>
          <p:cNvSpPr/>
          <p:nvPr/>
        </p:nvSpPr>
        <p:spPr>
          <a:xfrm>
            <a:off x="8291780" y="439181"/>
            <a:ext cx="233680" cy="511175"/>
          </a:xfrm>
          <a:prstGeom prst="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xmlns="" id="{56EA0287-8288-4CF5-984E-004342361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1213" y="1341307"/>
            <a:ext cx="705261" cy="35284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endorsement</a:t>
            </a:r>
            <a:r>
              <a:rPr lang="en-US" altLang="en-US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1897BC14-02C0-40D5-9F4E-E3C37C70A1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410" y="1323852"/>
            <a:ext cx="568895" cy="354722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Define 4 optional structures</a:t>
            </a:r>
            <a:endParaRPr kumimoji="0" lang="en-US" altLang="en-US" sz="32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760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AB333C8-42EC-4346-8FB0-101F40D53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1" y="1322518"/>
            <a:ext cx="527050" cy="3547223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Review existing national structure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xmlns="" id="{0A4291B4-CB15-43DB-93FA-56E390A35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976" y="1336187"/>
            <a:ext cx="701675" cy="3547225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xmlns="" id="{D896EEAA-E09D-40D9-A279-5B076AE26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880" y="1341633"/>
            <a:ext cx="569913" cy="3536332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Minister of Health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xmlns="" id="{A41C933F-6809-4808-BA53-4199407CF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3916" y="1366464"/>
            <a:ext cx="956743" cy="351988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A82F4D98-EF80-4D9B-921B-2B1D365F4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299" y="1358078"/>
            <a:ext cx="705261" cy="351988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</a:t>
            </a: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orsement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EDB75972-1D37-48F7-9A48-A4193C7AB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5826" y="1341550"/>
            <a:ext cx="930583" cy="3536496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 with GF&amp; GF Approval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xmlns="" id="{515CB551-9581-445C-9985-02130CCC3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5838" y="1290844"/>
            <a:ext cx="669908" cy="35955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MOH restructured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DF68467-7362-4F7E-A0BD-2A85DF37B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5" y="1283368"/>
            <a:ext cx="907366" cy="357112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Capacity building   SWC &amp; CSO CCM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xmlns="" id="{08B0E0B1-A83B-4682-A637-BA84C374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215" y="1285510"/>
            <a:ext cx="1175513" cy="354221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Set up a single H-Donor platform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6740541E-530C-4045-85D4-B11354953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4378" y="1280114"/>
            <a:ext cx="1037359" cy="35476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position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5D28AD22-3E70-4F8D-8E65-AB80F847BB41}"/>
              </a:ext>
            </a:extLst>
          </p:cNvPr>
          <p:cNvCxnSpPr>
            <a:cxnSpLocks/>
          </p:cNvCxnSpPr>
          <p:nvPr/>
        </p:nvCxnSpPr>
        <p:spPr>
          <a:xfrm flipV="1">
            <a:off x="-15609" y="4953918"/>
            <a:ext cx="12107346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527D6552-A216-451C-B0BD-D05459A87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554" y="1382292"/>
            <a:ext cx="706773" cy="351988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Development CCM positioning pathway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E68506A1-779C-4549-A6BE-2F91EE0D3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0919" y="1336187"/>
            <a:ext cx="717550" cy="3522553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 Structure &amp; TOR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xmlns="" id="{2D218FA3-FA03-45A3-8788-825755B8F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9643" y="1290844"/>
            <a:ext cx="1214438" cy="35476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ncorporating CCM works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stepwise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xmlns="" id="{9F2E9E57-D84D-4A21-87FF-51D06AFA2F7E}"/>
              </a:ext>
            </a:extLst>
          </p:cNvPr>
          <p:cNvSpPr txBox="1">
            <a:spLocks/>
          </p:cNvSpPr>
          <p:nvPr/>
        </p:nvSpPr>
        <p:spPr>
          <a:xfrm>
            <a:off x="115150" y="324440"/>
            <a:ext cx="11962979" cy="7942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How: Coordination Process framework 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B20D3750-AD5A-4225-B389-1923D9A0200D}"/>
              </a:ext>
            </a:extLst>
          </p:cNvPr>
          <p:cNvSpPr/>
          <p:nvPr/>
        </p:nvSpPr>
        <p:spPr>
          <a:xfrm>
            <a:off x="142575" y="1342096"/>
            <a:ext cx="2970659" cy="35442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xmlns="" id="{56EA0287-8288-4CF5-984E-004342361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1213" y="1290844"/>
            <a:ext cx="705261" cy="3578899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end</a:t>
            </a:r>
            <a:r>
              <a:rPr lang="en-US" altLang="en-US" sz="24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C5E0818A-8541-4936-B1E9-8D64EFDC30E1}"/>
              </a:ext>
            </a:extLst>
          </p:cNvPr>
          <p:cNvSpPr/>
          <p:nvPr/>
        </p:nvSpPr>
        <p:spPr>
          <a:xfrm>
            <a:off x="50900" y="1304099"/>
            <a:ext cx="12027230" cy="35965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6A0CB749-2FA4-4FB5-AAA9-24DB5A14D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85011" y="1471163"/>
            <a:ext cx="11459092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32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Knowledge	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Coordination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Sustainable Structure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Map National 			Collect and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analyse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			 Position CCM functions 	    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Coordinating			jointly in shared dialogue			 within a national body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platforms 			</a:t>
            </a:r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elect option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Define option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xmlns="" id="{A6E4DE29-E881-401D-BB76-BB6403324C59}"/>
              </a:ext>
            </a:extLst>
          </p:cNvPr>
          <p:cNvSpPr/>
          <p:nvPr/>
        </p:nvSpPr>
        <p:spPr>
          <a:xfrm>
            <a:off x="2293300" y="1711603"/>
            <a:ext cx="3598614" cy="2903621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3E012F42-BB43-4AB1-983B-F955ADB58459}"/>
              </a:ext>
            </a:extLst>
          </p:cNvPr>
          <p:cNvSpPr txBox="1"/>
          <p:nvPr/>
        </p:nvSpPr>
        <p:spPr>
          <a:xfrm>
            <a:off x="30270" y="5223516"/>
            <a:ext cx="11047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2021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08D1AE25-4B03-4FEB-A648-39EDDF442400}"/>
              </a:ext>
            </a:extLst>
          </p:cNvPr>
          <p:cNvSpPr txBox="1"/>
          <p:nvPr/>
        </p:nvSpPr>
        <p:spPr>
          <a:xfrm>
            <a:off x="5520919" y="5193282"/>
            <a:ext cx="12041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2022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E8D86E4C-6B9F-4A47-A42E-10F6EFFDCFDC}"/>
              </a:ext>
            </a:extLst>
          </p:cNvPr>
          <p:cNvSpPr txBox="1"/>
          <p:nvPr/>
        </p:nvSpPr>
        <p:spPr>
          <a:xfrm>
            <a:off x="10873954" y="5193283"/>
            <a:ext cx="12041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2030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5F8159AA-A15A-4344-8E87-C38C590992E9}"/>
              </a:ext>
            </a:extLst>
          </p:cNvPr>
          <p:cNvSpPr txBox="1"/>
          <p:nvPr/>
        </p:nvSpPr>
        <p:spPr>
          <a:xfrm>
            <a:off x="8010636" y="5193282"/>
            <a:ext cx="12041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27217474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417160-959B-4956-BE3F-A08B24BA798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Coordination Process 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3E18660-CCE3-4581-9394-3B7A64A5A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966" y="1931252"/>
            <a:ext cx="10515600" cy="4351338"/>
          </a:xfrm>
        </p:spPr>
        <p:txBody>
          <a:bodyPr>
            <a:normAutofit lnSpcReduction="10000"/>
          </a:bodyPr>
          <a:lstStyle/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3600" b="1" dirty="0">
              <a:solidFill>
                <a:srgbClr val="000000"/>
              </a:solidFill>
              <a:latin typeface="+mj-lt"/>
              <a:ea typeface="Calibri" panose="020F0502020204030204" pitchFamily="34" charset="0"/>
              <a:cs typeface="Georgia" panose="02040502050405020303" pitchFamily="18" charset="0"/>
            </a:endParaRPr>
          </a:p>
          <a:p>
            <a:pPr marL="1028700" marR="15240" indent="-5715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GB" sz="36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 Lao 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Positioning CCM in to Health SWC, Health  Reform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Samsang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structure is selected through coordinating platform: </a:t>
            </a:r>
            <a:r>
              <a:rPr lang="en-US" sz="3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kern="1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onsultative meetings with a leader of ministry of health, ExCom, OC, RMC, ATM national programs and CCM sec </a:t>
            </a:r>
          </a:p>
          <a:p>
            <a:pPr marL="1028700" marR="15240" indent="-5715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The selection is based on Majority agreement</a:t>
            </a:r>
          </a:p>
          <a:p>
            <a:pPr marL="1028700" marR="15240" indent="-5715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3600" kern="1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and based on rational to the Lao context. </a:t>
            </a:r>
          </a:p>
          <a:p>
            <a:pPr marL="457200" marR="15240" indent="0" algn="just">
              <a:spcBef>
                <a:spcPts val="0"/>
              </a:spcBef>
              <a:spcAft>
                <a:spcPts val="1200"/>
              </a:spcAft>
            </a:pPr>
            <a:endParaRPr lang="en-US" sz="3600" kern="1200" dirty="0">
              <a:solidFill>
                <a:srgbClr val="000000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090797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AB333C8-42EC-4346-8FB0-101F40D53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1" y="1322518"/>
            <a:ext cx="527050" cy="354722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Review existing national structure</a:t>
            </a:r>
            <a:endParaRPr kumimoji="0" lang="en-US" altLang="en-US" sz="32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xmlns="" id="{0A4291B4-CB15-43DB-93FA-56E390A35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976" y="1336187"/>
            <a:ext cx="701675" cy="3547225"/>
          </a:xfrm>
          <a:prstGeom prst="rect">
            <a:avLst/>
          </a:prstGeom>
          <a:solidFill>
            <a:schemeClr val="accent5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32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xmlns="" id="{D896EEAA-E09D-40D9-A279-5B076AE26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880" y="1341633"/>
            <a:ext cx="569913" cy="3536332"/>
          </a:xfrm>
          <a:prstGeom prst="rect">
            <a:avLst/>
          </a:prstGeom>
          <a:solidFill>
            <a:schemeClr val="accent5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Minister of Health</a:t>
            </a:r>
            <a:endParaRPr kumimoji="0" lang="en-US" altLang="en-US" sz="36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xmlns="" id="{A41C933F-6809-4808-BA53-4199407CF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3916" y="1366464"/>
            <a:ext cx="956743" cy="3519887"/>
          </a:xfrm>
          <a:prstGeom prst="rect">
            <a:avLst/>
          </a:prstGeom>
          <a:solidFill>
            <a:schemeClr val="accent5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A82F4D98-EF80-4D9B-921B-2B1D365F4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299" y="1358078"/>
            <a:ext cx="705261" cy="3519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</a:t>
            </a:r>
            <a:r>
              <a:rPr lang="en-US" altLang="en-US" sz="24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orsement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EDB75972-1D37-48F7-9A48-A4193C7AB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5826" y="1341550"/>
            <a:ext cx="930583" cy="35364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 with GF&amp; GF Approval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xmlns="" id="{515CB551-9581-445C-9985-02130CCC3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5837" y="1322518"/>
            <a:ext cx="748897" cy="35638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MOH restructured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DF68467-7362-4F7E-A0BD-2A85DF37B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5" y="1341307"/>
            <a:ext cx="907366" cy="35131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Capacity building   SWC &amp; CSO CCM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xmlns="" id="{08B0E0B1-A83B-4682-A637-BA84C374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215" y="1348745"/>
            <a:ext cx="1175513" cy="34789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Set up a single H-Donor platform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6740541E-530C-4045-85D4-B11354953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4378" y="1347185"/>
            <a:ext cx="1037359" cy="3480536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position in SWC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5D28AD22-3E70-4F8D-8E65-AB80F847BB41}"/>
              </a:ext>
            </a:extLst>
          </p:cNvPr>
          <p:cNvCxnSpPr>
            <a:cxnSpLocks/>
          </p:cNvCxnSpPr>
          <p:nvPr/>
        </p:nvCxnSpPr>
        <p:spPr>
          <a:xfrm flipV="1">
            <a:off x="-15609" y="4953918"/>
            <a:ext cx="12107346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527D6552-A216-451C-B0BD-D05459A87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0660" y="1366464"/>
            <a:ext cx="815452" cy="3519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Development CCM positioning pathway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E68506A1-779C-4549-A6BE-2F91EE0D3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0919" y="1336187"/>
            <a:ext cx="717550" cy="35225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 Structure &amp; TOR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xmlns="" id="{2D218FA3-FA03-45A3-8788-825755B8F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9643" y="1357915"/>
            <a:ext cx="1214438" cy="34805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ncorporating CCM works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stepwise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xmlns="" id="{9399AEB0-CC82-458A-8205-BD5C4FA653DD}"/>
              </a:ext>
            </a:extLst>
          </p:cNvPr>
          <p:cNvSpPr/>
          <p:nvPr/>
        </p:nvSpPr>
        <p:spPr>
          <a:xfrm>
            <a:off x="9625477" y="775882"/>
            <a:ext cx="233680" cy="511175"/>
          </a:xfrm>
          <a:prstGeom prst="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BBA6FE39-309F-4E2B-9C1B-FB6A2678B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5" y="-50724"/>
            <a:ext cx="4432005" cy="11079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40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kumimoji="0" lang="en-GB" altLang="en-US" sz="200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Submit the proposal</a:t>
            </a:r>
            <a:endParaRPr kumimoji="0" lang="en-US" altLang="en-US" sz="110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40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altLang="en-US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kumimoji="0" lang="en-GB" altLang="en-US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 Round GF funding</a:t>
            </a:r>
            <a:endParaRPr kumimoji="0" lang="en-US" altLang="en-US" sz="110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80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31">
            <a:extLst>
              <a:ext uri="{FF2B5EF4-FFF2-40B4-BE49-F238E27FC236}">
                <a16:creationId xmlns:a16="http://schemas.microsoft.com/office/drawing/2014/main" xmlns="" id="{C39A300F-454C-4F06-9062-7E022274B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609" y="4949870"/>
            <a:ext cx="12435072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2021	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			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2022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</a:t>
            </a:r>
            <a:r>
              <a:rPr lang="en-US" altLang="en-US" b="1" dirty="0">
                <a:solidFill>
                  <a:schemeClr val="accent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2023                   2024…………………………… 2030  Year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Knowledge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Coordination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                      </a:t>
            </a: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Transitional phase	</a:t>
            </a: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</a:t>
            </a: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Sustainable Structure       End ATM </a:t>
            </a:r>
            <a:endParaRPr kumimoji="0" lang="en-US" altLang="en-US" sz="120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Map National 	    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Collect and </a:t>
            </a:r>
            <a:r>
              <a:rPr kumimoji="0" lang="en-US" altLang="en-US" sz="11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analyse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data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                            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Position CCM functions	                              Position CCM functions 	  End GF Funded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Coordinating	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jointly in shared dialogue on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	       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within a national body	                              within a national body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platforms 	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selection for CCM positioning</a:t>
            </a:r>
            <a:endParaRPr lang="en-US" altLang="en-US" sz="1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Define option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health sector-wise coordinati</a:t>
            </a:r>
            <a:r>
              <a:rPr lang="en-US" altLang="en-US" sz="11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committee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xmlns="" id="{9F2E9E57-D84D-4A21-87FF-51D06AFA2F7E}"/>
              </a:ext>
            </a:extLst>
          </p:cNvPr>
          <p:cNvSpPr txBox="1">
            <a:spLocks/>
          </p:cNvSpPr>
          <p:nvPr/>
        </p:nvSpPr>
        <p:spPr>
          <a:xfrm>
            <a:off x="30271" y="-12361"/>
            <a:ext cx="7729724" cy="13153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Summary Coordination </a:t>
            </a:r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xmlns="" id="{F91702DC-8238-490C-AF46-1E50D8530D9B}"/>
              </a:ext>
            </a:extLst>
          </p:cNvPr>
          <p:cNvSpPr/>
          <p:nvPr/>
        </p:nvSpPr>
        <p:spPr>
          <a:xfrm>
            <a:off x="8291780" y="439181"/>
            <a:ext cx="233680" cy="511175"/>
          </a:xfrm>
          <a:prstGeom prst="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xmlns="" id="{56EA0287-8288-4CF5-984E-004342361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1213" y="1341307"/>
            <a:ext cx="705261" cy="35284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endorsement</a:t>
            </a:r>
            <a:r>
              <a:rPr lang="en-US" altLang="en-US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12">
            <a:extLst>
              <a:ext uri="{FF2B5EF4-FFF2-40B4-BE49-F238E27FC236}">
                <a16:creationId xmlns:a16="http://schemas.microsoft.com/office/drawing/2014/main" xmlns="" id="{491D25EC-F196-4EC3-AFDF-1799D531ED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5941" y="1382292"/>
            <a:ext cx="956743" cy="3519887"/>
          </a:xfrm>
          <a:prstGeom prst="rect">
            <a:avLst/>
          </a:prstGeom>
          <a:solidFill>
            <a:schemeClr val="accent5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Selected SWC  for CCM positioning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9122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AB333C8-42EC-4346-8FB0-101F40D53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1" y="1322518"/>
            <a:ext cx="527050" cy="3547223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Review existing national structure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xmlns="" id="{0A4291B4-CB15-43DB-93FA-56E390A35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976" y="1336187"/>
            <a:ext cx="701675" cy="3547225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xmlns="" id="{D896EEAA-E09D-40D9-A279-5B076AE26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880" y="1341633"/>
            <a:ext cx="569913" cy="3536332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Minister of Health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xmlns="" id="{A41C933F-6809-4808-BA53-4199407CF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3916" y="1366464"/>
            <a:ext cx="956743" cy="351988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A82F4D98-EF80-4D9B-921B-2B1D365F4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299" y="1358078"/>
            <a:ext cx="705261" cy="351988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</a:t>
            </a: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orsement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EDB75972-1D37-48F7-9A48-A4193C7AB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5826" y="1341550"/>
            <a:ext cx="930583" cy="3536496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 with GF&amp; GF Approval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xmlns="" id="{515CB551-9581-445C-9985-02130CCC3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5838" y="1290844"/>
            <a:ext cx="669908" cy="35955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MOH restructured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DF68467-7362-4F7E-A0BD-2A85DF37B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5" y="1283368"/>
            <a:ext cx="907366" cy="357112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Capacity building   SWC &amp; CSO CCM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xmlns="" id="{08B0E0B1-A83B-4682-A637-BA84C374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215" y="1285510"/>
            <a:ext cx="1175513" cy="354221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Set up a single H-Donor platform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6740541E-530C-4045-85D4-B11354953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4378" y="1280114"/>
            <a:ext cx="1037359" cy="35476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position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5D28AD22-3E70-4F8D-8E65-AB80F847BB41}"/>
              </a:ext>
            </a:extLst>
          </p:cNvPr>
          <p:cNvCxnSpPr>
            <a:cxnSpLocks/>
          </p:cNvCxnSpPr>
          <p:nvPr/>
        </p:nvCxnSpPr>
        <p:spPr>
          <a:xfrm flipV="1">
            <a:off x="-15609" y="4953918"/>
            <a:ext cx="12107346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527D6552-A216-451C-B0BD-D05459A87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554" y="1382292"/>
            <a:ext cx="706773" cy="351988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Development CCM positioning pathway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E68506A1-779C-4549-A6BE-2F91EE0D3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0919" y="1336187"/>
            <a:ext cx="717550" cy="3522553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 Structure &amp; TOR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xmlns="" id="{2D218FA3-FA03-45A3-8788-825755B8F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9643" y="1290844"/>
            <a:ext cx="1214438" cy="35476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ncorporating CCM works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stepwise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xmlns="" id="{9F2E9E57-D84D-4A21-87FF-51D06AFA2F7E}"/>
              </a:ext>
            </a:extLst>
          </p:cNvPr>
          <p:cNvSpPr txBox="1">
            <a:spLocks/>
          </p:cNvSpPr>
          <p:nvPr/>
        </p:nvSpPr>
        <p:spPr>
          <a:xfrm>
            <a:off x="67181" y="265788"/>
            <a:ext cx="11941766" cy="9290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How: Sustainable Structure Process framework 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B20D3750-AD5A-4225-B389-1923D9A0200D}"/>
              </a:ext>
            </a:extLst>
          </p:cNvPr>
          <p:cNvSpPr/>
          <p:nvPr/>
        </p:nvSpPr>
        <p:spPr>
          <a:xfrm>
            <a:off x="142575" y="1342096"/>
            <a:ext cx="2970659" cy="35442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xmlns="" id="{56EA0287-8288-4CF5-984E-004342361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1213" y="1290844"/>
            <a:ext cx="705261" cy="3578899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end</a:t>
            </a:r>
            <a:r>
              <a:rPr lang="en-US" altLang="en-US" sz="24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C5E0818A-8541-4936-B1E9-8D64EFDC30E1}"/>
              </a:ext>
            </a:extLst>
          </p:cNvPr>
          <p:cNvSpPr/>
          <p:nvPr/>
        </p:nvSpPr>
        <p:spPr>
          <a:xfrm>
            <a:off x="42863" y="1285510"/>
            <a:ext cx="12049425" cy="36170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6A0CB749-2FA4-4FB5-AAA9-24DB5A14D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85011" y="1471163"/>
            <a:ext cx="11459092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32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Knowledge	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Coordination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Sustainable Structure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Map National 			Collect and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analyse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			 Position CCM functions 	    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Coordinating			jointly in shared dialogue			 within a national body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platforms 			</a:t>
            </a:r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elect option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Define option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3E012F42-BB43-4AB1-983B-F955ADB58459}"/>
              </a:ext>
            </a:extLst>
          </p:cNvPr>
          <p:cNvSpPr txBox="1"/>
          <p:nvPr/>
        </p:nvSpPr>
        <p:spPr>
          <a:xfrm>
            <a:off x="30270" y="5223516"/>
            <a:ext cx="11047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2021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08D1AE25-4B03-4FEB-A648-39EDDF442400}"/>
              </a:ext>
            </a:extLst>
          </p:cNvPr>
          <p:cNvSpPr txBox="1"/>
          <p:nvPr/>
        </p:nvSpPr>
        <p:spPr>
          <a:xfrm>
            <a:off x="4161957" y="5193284"/>
            <a:ext cx="12041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2022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E8D86E4C-6B9F-4A47-A42E-10F6EFFDCFDC}"/>
              </a:ext>
            </a:extLst>
          </p:cNvPr>
          <p:cNvSpPr txBox="1"/>
          <p:nvPr/>
        </p:nvSpPr>
        <p:spPr>
          <a:xfrm>
            <a:off x="10873954" y="5193283"/>
            <a:ext cx="12041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2030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5F8159AA-A15A-4344-8E87-C38C590992E9}"/>
              </a:ext>
            </a:extLst>
          </p:cNvPr>
          <p:cNvSpPr txBox="1"/>
          <p:nvPr/>
        </p:nvSpPr>
        <p:spPr>
          <a:xfrm>
            <a:off x="8010636" y="5193282"/>
            <a:ext cx="12041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2023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xmlns="" id="{563A4D16-6E78-4C68-8529-2E061F51ADBD}"/>
              </a:ext>
            </a:extLst>
          </p:cNvPr>
          <p:cNvSpPr/>
          <p:nvPr/>
        </p:nvSpPr>
        <p:spPr>
          <a:xfrm>
            <a:off x="5977152" y="1584649"/>
            <a:ext cx="6100977" cy="2903621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5724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B898E6-98D6-45A3-B943-7C2276A74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357" y="140272"/>
            <a:ext cx="1051560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Five Steps/stairs in Sustainable Structure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D2D1A36-6BAD-4ABA-896F-8C2213FEC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168921" cy="4667250"/>
          </a:xfrm>
        </p:spPr>
        <p:txBody>
          <a:bodyPr>
            <a:normAutofit/>
          </a:bodyPr>
          <a:lstStyle/>
          <a:p>
            <a:pPr marR="0"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+mj-lt"/>
                <a:ea typeface="SimSun" panose="02010600030101010101" pitchFamily="2" charset="-122"/>
                <a:cs typeface="Phetsarath OT" panose="02000500000000020004" pitchFamily="2" charset="0"/>
              </a:rPr>
              <a:t>The </a:t>
            </a:r>
            <a:r>
              <a:rPr lang="en-US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sustainable structure requires a couple steps </a:t>
            </a:r>
            <a:endParaRPr lang="en-US" sz="3200" dirty="0">
              <a:latin typeface="+mj-lt"/>
              <a:ea typeface="Calibri" panose="020F0502020204030204" pitchFamily="34" charset="0"/>
              <a:cs typeface="Phetsarath OT" panose="02000500000000020004" pitchFamily="2" charset="0"/>
            </a:endParaRPr>
          </a:p>
          <a:p>
            <a:pPr marL="742950" marR="0" indent="-51435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3200" dirty="0">
                <a:solidFill>
                  <a:srgbClr val="000000"/>
                </a:solidFill>
                <a:effectLst/>
                <a:latin typeface="+mj-lt"/>
                <a:ea typeface="SimSun" panose="02010600030101010101" pitchFamily="2" charset="-122"/>
                <a:cs typeface="Phetsarath OT" panose="02000500000000020004" pitchFamily="2" charset="0"/>
              </a:rPr>
              <a:t>1</a:t>
            </a:r>
            <a:r>
              <a:rPr lang="en-GB" sz="3200" baseline="30000" dirty="0">
                <a:solidFill>
                  <a:srgbClr val="000000"/>
                </a:solidFill>
                <a:effectLst/>
                <a:latin typeface="+mj-lt"/>
                <a:ea typeface="SimSun" panose="02010600030101010101" pitchFamily="2" charset="-122"/>
                <a:cs typeface="Phetsarath OT" panose="02000500000000020004" pitchFamily="2" charset="0"/>
              </a:rPr>
              <a:t>st</a:t>
            </a:r>
            <a:r>
              <a:rPr lang="en-GB" sz="3200" dirty="0">
                <a:solidFill>
                  <a:srgbClr val="000000"/>
                </a:solidFill>
                <a:effectLst/>
                <a:latin typeface="+mj-lt"/>
                <a:ea typeface="SimSun" panose="02010600030101010101" pitchFamily="2" charset="-122"/>
                <a:cs typeface="Phetsarath OT" panose="02000500000000020004" pitchFamily="2" charset="0"/>
              </a:rPr>
              <a:t> step: the </a:t>
            </a:r>
            <a:r>
              <a:rPr lang="en-GB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development of the Lao CCM positioning pathway plan and its timeline (Done)</a:t>
            </a:r>
            <a:endParaRPr lang="en-US" sz="3200" dirty="0">
              <a:latin typeface="+mj-lt"/>
              <a:ea typeface="Calibri" panose="020F0502020204030204" pitchFamily="34" charset="0"/>
              <a:cs typeface="Phetsarath OT" panose="02000500000000020004" pitchFamily="2" charset="0"/>
            </a:endParaRPr>
          </a:p>
          <a:p>
            <a:pPr marL="742950" marR="0" indent="-51435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3200" dirty="0">
                <a:solidFill>
                  <a:srgbClr val="000000"/>
                </a:solidFill>
                <a:effectLst/>
                <a:latin typeface="+mj-lt"/>
                <a:ea typeface="SimSun" panose="02010600030101010101" pitchFamily="2" charset="-122"/>
                <a:cs typeface="Phetsarath OT" panose="02000500000000020004" pitchFamily="2" charset="0"/>
              </a:rPr>
              <a:t>2</a:t>
            </a:r>
            <a:r>
              <a:rPr lang="en-GB" sz="3200" baseline="30000" dirty="0">
                <a:solidFill>
                  <a:srgbClr val="000000"/>
                </a:solidFill>
                <a:effectLst/>
                <a:latin typeface="+mj-lt"/>
                <a:ea typeface="SimSun" panose="02010600030101010101" pitchFamily="2" charset="-122"/>
                <a:cs typeface="Phetsarath OT" panose="02000500000000020004" pitchFamily="2" charset="0"/>
              </a:rPr>
              <a:t>nd</a:t>
            </a:r>
            <a:r>
              <a:rPr lang="en-GB" sz="3200" dirty="0">
                <a:solidFill>
                  <a:srgbClr val="000000"/>
                </a:solidFill>
                <a:effectLst/>
                <a:latin typeface="+mj-lt"/>
                <a:ea typeface="SimSun" panose="02010600030101010101" pitchFamily="2" charset="-122"/>
                <a:cs typeface="Phetsarath OT" panose="02000500000000020004" pitchFamily="2" charset="0"/>
              </a:rPr>
              <a:t> step: the </a:t>
            </a:r>
            <a:r>
              <a:rPr lang="en-GB" sz="3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Phetsarath OT" panose="02000500000000020004" pitchFamily="2" charset="0"/>
              </a:rPr>
              <a:t>revision of structure of the new Lao CCM Position in SWC (Done)</a:t>
            </a:r>
            <a:endParaRPr lang="en-US" sz="3200" dirty="0">
              <a:latin typeface="+mj-lt"/>
              <a:ea typeface="Times New Roman" panose="02020603050405020304" pitchFamily="18" charset="0"/>
              <a:cs typeface="Phetsarath OT" panose="02000500000000020004" pitchFamily="2" charset="0"/>
            </a:endParaRPr>
          </a:p>
          <a:p>
            <a:pPr marL="742950" marR="0" indent="-51435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3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Phetsarath OT" panose="02000500000000020004" pitchFamily="2" charset="0"/>
              </a:rPr>
              <a:t>3</a:t>
            </a:r>
            <a:r>
              <a:rPr lang="en-GB" sz="3200" baseline="30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Phetsarath OT" panose="02000500000000020004" pitchFamily="2" charset="0"/>
              </a:rPr>
              <a:t>rd</a:t>
            </a:r>
            <a:r>
              <a:rPr lang="en-GB" sz="3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Phetsarath OT" panose="02000500000000020004" pitchFamily="2" charset="0"/>
              </a:rPr>
              <a:t> step: the revision of SWC – CCM TOR (on going Jan 22)</a:t>
            </a:r>
            <a:endParaRPr lang="en-US" sz="3200" dirty="0">
              <a:latin typeface="+mj-lt"/>
              <a:ea typeface="Times New Roman" panose="02020603050405020304" pitchFamily="18" charset="0"/>
              <a:cs typeface="Phetsarath OT" panose="02000500000000020004" pitchFamily="2" charset="0"/>
            </a:endParaRPr>
          </a:p>
          <a:p>
            <a:pPr marL="742950" marR="0" indent="-51435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4</a:t>
            </a:r>
            <a:r>
              <a:rPr lang="en-GB" sz="3200" baseline="30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th</a:t>
            </a:r>
            <a:r>
              <a:rPr lang="en-GB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 step: the transitional phase (on going)</a:t>
            </a:r>
            <a:endParaRPr lang="en-US" sz="3200" dirty="0">
              <a:latin typeface="+mj-lt"/>
              <a:ea typeface="Calibri" panose="020F0502020204030204" pitchFamily="34" charset="0"/>
              <a:cs typeface="Phetsarath OT" panose="02000500000000020004" pitchFamily="2" charset="0"/>
            </a:endParaRPr>
          </a:p>
          <a:p>
            <a:pPr marL="742950" marR="0" indent="-51435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5</a:t>
            </a:r>
            <a:r>
              <a:rPr lang="en-GB" sz="3200" baseline="30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th</a:t>
            </a:r>
            <a:r>
              <a:rPr lang="en-GB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 step: CCM full function in the new SWC structure</a:t>
            </a:r>
            <a:endParaRPr lang="en-US" sz="3200" dirty="0">
              <a:effectLst/>
              <a:latin typeface="+mj-lt"/>
              <a:ea typeface="Calibri" panose="020F0502020204030204" pitchFamily="34" charset="0"/>
              <a:cs typeface="Phetsarath OT" panose="02000500000000020004" pitchFamily="2" charset="0"/>
            </a:endParaRPr>
          </a:p>
          <a:p>
            <a:endParaRPr lang="en-US" sz="4400" dirty="0">
              <a:latin typeface="+mj-lt"/>
              <a:cs typeface="Phetsarath OT" panose="02000500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9673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AB333C8-42EC-4346-8FB0-101F40D53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1" y="1891521"/>
            <a:ext cx="527050" cy="297821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Review existing national structure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xmlns="" id="{0A4291B4-CB15-43DB-93FA-56E390A35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976" y="1905190"/>
            <a:ext cx="701675" cy="29782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xmlns="" id="{D896EEAA-E09D-40D9-A279-5B076AE26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880" y="1908889"/>
            <a:ext cx="569913" cy="29690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Minister of Health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xmlns="" id="{A41C933F-6809-4808-BA53-4199407CF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3916" y="1931083"/>
            <a:ext cx="956743" cy="29552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A82F4D98-EF80-4D9B-921B-2B1D365F4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2945" y="1341633"/>
            <a:ext cx="705261" cy="355986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</a:t>
            </a: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orsement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EDB75972-1D37-48F7-9A48-A4193C7AB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0791" y="1373311"/>
            <a:ext cx="930583" cy="353649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 with GF&amp; GF Approval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xmlns="" id="{515CB551-9581-445C-9985-02130CCC3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5838" y="1290844"/>
            <a:ext cx="669908" cy="35955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MOH restructured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DF68467-7362-4F7E-A0BD-2A85DF37B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5" y="1283368"/>
            <a:ext cx="907366" cy="357112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Capacity building   SWC &amp; CSO CCM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xmlns="" id="{08B0E0B1-A83B-4682-A637-BA84C374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215" y="1285510"/>
            <a:ext cx="1175513" cy="354221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Set up a single H-Donor platform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5D28AD22-3E70-4F8D-8E65-AB80F847BB41}"/>
              </a:ext>
            </a:extLst>
          </p:cNvPr>
          <p:cNvCxnSpPr>
            <a:cxnSpLocks/>
          </p:cNvCxnSpPr>
          <p:nvPr/>
        </p:nvCxnSpPr>
        <p:spPr>
          <a:xfrm flipV="1">
            <a:off x="-15609" y="4953918"/>
            <a:ext cx="12107346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527D6552-A216-451C-B0BD-D05459A87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6943" y="1708879"/>
            <a:ext cx="1374890" cy="317769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Development CCM positioning pathway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E68506A1-779C-4549-A6BE-2F91EE0D3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9646" y="1023352"/>
            <a:ext cx="1543425" cy="38546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2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SWC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 TOR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xmlns="" id="{2D218FA3-FA03-45A3-8788-825755B8F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9643" y="1290844"/>
            <a:ext cx="1214438" cy="35476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ncorporating CCM works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stepwise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xmlns="" id="{9399AEB0-CC82-458A-8205-BD5C4FA653DD}"/>
              </a:ext>
            </a:extLst>
          </p:cNvPr>
          <p:cNvSpPr/>
          <p:nvPr/>
        </p:nvSpPr>
        <p:spPr>
          <a:xfrm>
            <a:off x="9715089" y="190846"/>
            <a:ext cx="233680" cy="51117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BBA6FE39-309F-4E2B-9C1B-FB6A2678B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9086" y="-84644"/>
            <a:ext cx="4432005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Submit the proposal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alt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 Round GF funding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31">
            <a:extLst>
              <a:ext uri="{FF2B5EF4-FFF2-40B4-BE49-F238E27FC236}">
                <a16:creationId xmlns:a16="http://schemas.microsoft.com/office/drawing/2014/main" xmlns="" id="{C39A300F-454C-4F06-9062-7E022274B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609" y="4949870"/>
            <a:ext cx="12435072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2021	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			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2022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</a:t>
            </a:r>
            <a:r>
              <a:rPr lang="en-US" altLang="en-US" b="1" dirty="0">
                <a:solidFill>
                  <a:schemeClr val="accent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2023                   2024…………………………… 2030  Year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Knowledge         Coordination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                   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Transitional phase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Sustainable Structure       End ATM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Map National 	        Collect and </a:t>
            </a:r>
            <a:r>
              <a:rPr kumimoji="0" lang="en-US" altLang="en-US" sz="11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analyse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data 	                                     Position CCM functions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                         Position CCM functions 	  End GF Funded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Coordinating	         jointly in shared dialogue on		           within a national body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                         within a national body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platforms 	        selection for CCM positioning</a:t>
            </a:r>
            <a:endParaRPr lang="en-US" altLang="en-US" sz="1400" dirty="0">
              <a:solidFill>
                <a:schemeClr val="bg1">
                  <a:lumMod val="95000"/>
                </a:schemeClr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en-US" sz="1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Define option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health sector-wise coordinat</a:t>
            </a:r>
            <a:r>
              <a:rPr lang="en-US" altLang="en-US" sz="11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ion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committee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xmlns="" id="{9F2E9E57-D84D-4A21-87FF-51D06AFA2F7E}"/>
              </a:ext>
            </a:extLst>
          </p:cNvPr>
          <p:cNvSpPr txBox="1">
            <a:spLocks/>
          </p:cNvSpPr>
          <p:nvPr/>
        </p:nvSpPr>
        <p:spPr>
          <a:xfrm>
            <a:off x="0" y="-26472"/>
            <a:ext cx="9865198" cy="108374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Stairs in Sustainable structure</a:t>
            </a:r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xmlns="" id="{F91702DC-8238-490C-AF46-1E50D8530D9B}"/>
              </a:ext>
            </a:extLst>
          </p:cNvPr>
          <p:cNvSpPr/>
          <p:nvPr/>
        </p:nvSpPr>
        <p:spPr>
          <a:xfrm>
            <a:off x="8213678" y="161238"/>
            <a:ext cx="233680" cy="51117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xmlns="" id="{56EA0287-8288-4CF5-984E-004342361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7003" y="1346787"/>
            <a:ext cx="705261" cy="35788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endorsement</a:t>
            </a:r>
            <a:r>
              <a:rPr lang="en-US" alt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24CAEBEA-69C2-4174-B252-CE2079D70083}"/>
              </a:ext>
            </a:extLst>
          </p:cNvPr>
          <p:cNvSpPr/>
          <p:nvPr/>
        </p:nvSpPr>
        <p:spPr>
          <a:xfrm>
            <a:off x="3685075" y="1344540"/>
            <a:ext cx="973621" cy="35442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B450C379-A273-445E-98F3-48B397D55A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6029" y="1290844"/>
            <a:ext cx="930583" cy="35871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2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 Structure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AB8CF1B8-09A5-4027-9C32-13416F98B8AD}"/>
              </a:ext>
            </a:extLst>
          </p:cNvPr>
          <p:cNvSpPr/>
          <p:nvPr/>
        </p:nvSpPr>
        <p:spPr>
          <a:xfrm>
            <a:off x="6068086" y="794562"/>
            <a:ext cx="4576116" cy="408471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r>
              <a:rPr lang="en-US" sz="4400" dirty="0">
                <a:solidFill>
                  <a:schemeClr val="tx1"/>
                </a:solidFill>
              </a:rPr>
              <a:t>Transitional phase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6740541E-530C-4045-85D4-B11354953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25331" y="569303"/>
            <a:ext cx="1369218" cy="431872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position in SWC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00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2F3D29-B56B-45D1-8C65-1EA182C157B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Outline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EF6E288-F086-48FF-BA9D-2D11022D60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7437" y="1825625"/>
            <a:ext cx="7104100" cy="4667250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/>
            </a:pPr>
            <a:r>
              <a:rPr lang="en-US" sz="4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What </a:t>
            </a:r>
          </a:p>
          <a:p>
            <a:pPr marL="857250" indent="-857250">
              <a:buFont typeface="+mj-lt"/>
              <a:buAutoNum type="romanUcPeriod"/>
            </a:pPr>
            <a:r>
              <a:rPr lang="en-US" sz="4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Why </a:t>
            </a:r>
          </a:p>
          <a:p>
            <a:pPr marL="857250" indent="-857250">
              <a:buFont typeface="+mj-lt"/>
              <a:buAutoNum type="romanUcPeriod"/>
            </a:pPr>
            <a:r>
              <a:rPr lang="en-US" sz="4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What for</a:t>
            </a:r>
          </a:p>
          <a:p>
            <a:pPr marL="857250" indent="-857250">
              <a:buFont typeface="+mj-lt"/>
              <a:buAutoNum type="romanUcPeriod"/>
            </a:pPr>
            <a:r>
              <a:rPr lang="en-US" sz="4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When &amp; How </a:t>
            </a:r>
          </a:p>
          <a:p>
            <a:pPr marL="857250" indent="-857250">
              <a:buFont typeface="+mj-lt"/>
              <a:buAutoNum type="romanUcPeriod"/>
            </a:pPr>
            <a:r>
              <a:rPr lang="en-US" sz="4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Where are &amp; What next</a:t>
            </a:r>
          </a:p>
          <a:p>
            <a:pPr marL="857250" indent="-857250">
              <a:buFont typeface="+mj-lt"/>
              <a:buAutoNum type="romanUcPeriod"/>
            </a:pPr>
            <a:r>
              <a:rPr lang="en-US" sz="4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Conclusion</a:t>
            </a:r>
          </a:p>
          <a:p>
            <a:endParaRPr lang="en-US" sz="44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1589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0">
            <a:extLst>
              <a:ext uri="{FF2B5EF4-FFF2-40B4-BE49-F238E27FC236}">
                <a16:creationId xmlns:a16="http://schemas.microsoft.com/office/drawing/2014/main" xmlns="" id="{4F046A68-7ADE-4D64-88D3-1E1D09C4A2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9644" y="2565422"/>
            <a:ext cx="1848004" cy="809123"/>
          </a:xfrm>
          <a:prstGeom prst="rect">
            <a:avLst/>
          </a:prstGeom>
          <a:gradFill rotWithShape="1">
            <a:gsLst>
              <a:gs pos="0">
                <a:srgbClr val="2A4B86"/>
              </a:gs>
              <a:gs pos="48000">
                <a:srgbClr val="4A76C6"/>
              </a:gs>
              <a:gs pos="100000">
                <a:srgbClr val="8FAADC"/>
              </a:gs>
            </a:gsLst>
            <a:lin ang="16200000" scaled="1"/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Secretariat for SWG</a:t>
            </a:r>
            <a:endParaRPr kumimoji="0" lang="en-GB" alt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CCM SEC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8ECF5D3F-DEB0-4B4C-A877-5BC18FCFF637}"/>
              </a:ext>
            </a:extLst>
          </p:cNvPr>
          <p:cNvCxnSpPr/>
          <p:nvPr/>
        </p:nvCxnSpPr>
        <p:spPr>
          <a:xfrm>
            <a:off x="3757930" y="5178312"/>
            <a:ext cx="4818380" cy="1333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A4820052-E69D-433B-9FF3-98941D124EDF}"/>
              </a:ext>
            </a:extLst>
          </p:cNvPr>
          <p:cNvCxnSpPr/>
          <p:nvPr/>
        </p:nvCxnSpPr>
        <p:spPr>
          <a:xfrm flipV="1">
            <a:off x="5384165" y="1861707"/>
            <a:ext cx="0" cy="415925"/>
          </a:xfrm>
          <a:prstGeom prst="line">
            <a:avLst/>
          </a:prstGeom>
          <a:ln w="28575">
            <a:solidFill>
              <a:schemeClr val="accent1">
                <a:alpha val="98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81">
            <a:extLst>
              <a:ext uri="{FF2B5EF4-FFF2-40B4-BE49-F238E27FC236}">
                <a16:creationId xmlns:a16="http://schemas.microsoft.com/office/drawing/2014/main" xmlns="" id="{2BCC89B7-E76F-46FC-9D69-3F86516E04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0677" y="1500788"/>
            <a:ext cx="5445457" cy="913124"/>
          </a:xfrm>
          <a:prstGeom prst="rect">
            <a:avLst/>
          </a:prstGeom>
          <a:gradFill rotWithShape="1">
            <a:gsLst>
              <a:gs pos="0">
                <a:srgbClr val="2A4B86"/>
              </a:gs>
              <a:gs pos="48000">
                <a:srgbClr val="4A76C6"/>
              </a:gs>
              <a:gs pos="100000">
                <a:srgbClr val="8FAADC"/>
              </a:gs>
            </a:gsLst>
            <a:lin ang="16200000" scaled="1"/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Sector Working Group (Policy level)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Chair: Minister </a:t>
            </a:r>
            <a:r>
              <a:rPr lang="en-US" altLang="en-US" sz="2000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Co Chair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Ambassadors Advisors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Box 82">
            <a:extLst>
              <a:ext uri="{FF2B5EF4-FFF2-40B4-BE49-F238E27FC236}">
                <a16:creationId xmlns:a16="http://schemas.microsoft.com/office/drawing/2014/main" xmlns="" id="{91918035-4406-4342-AC8B-D333D33995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2975" y="622822"/>
            <a:ext cx="3609975" cy="733425"/>
          </a:xfrm>
          <a:prstGeom prst="rect">
            <a:avLst/>
          </a:prstGeom>
          <a:solidFill>
            <a:srgbClr val="FF66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MOH Steering Committee</a:t>
            </a:r>
            <a:endParaRPr kumimoji="0" lang="en-GB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Minister, Vice Minister, DG, DDG</a:t>
            </a:r>
            <a:endParaRPr kumimoji="0" lang="en-GB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FA4E5961-6A4A-4EC1-B66C-846D88F52467}"/>
              </a:ext>
            </a:extLst>
          </p:cNvPr>
          <p:cNvCxnSpPr/>
          <p:nvPr/>
        </p:nvCxnSpPr>
        <p:spPr>
          <a:xfrm>
            <a:off x="3154680" y="8478407"/>
            <a:ext cx="6748780" cy="27305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F2A4FD56-6A33-4D9F-AB00-7DF253786C20}"/>
              </a:ext>
            </a:extLst>
          </p:cNvPr>
          <p:cNvCxnSpPr/>
          <p:nvPr/>
        </p:nvCxnSpPr>
        <p:spPr>
          <a:xfrm>
            <a:off x="4016375" y="6001272"/>
            <a:ext cx="278765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1417044D-47BE-4268-9284-0880BD237DC6}"/>
              </a:ext>
            </a:extLst>
          </p:cNvPr>
          <p:cNvCxnSpPr>
            <a:cxnSpLocks/>
          </p:cNvCxnSpPr>
          <p:nvPr/>
        </p:nvCxnSpPr>
        <p:spPr>
          <a:xfrm flipH="1">
            <a:off x="983722" y="5046765"/>
            <a:ext cx="9475178" cy="0"/>
          </a:xfrm>
          <a:prstGeom prst="line">
            <a:avLst/>
          </a:prstGeom>
          <a:ln w="28575">
            <a:solidFill>
              <a:srgbClr val="EB33C4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B0546006-5411-4051-9ABF-68949C2BCADF}"/>
              </a:ext>
            </a:extLst>
          </p:cNvPr>
          <p:cNvCxnSpPr/>
          <p:nvPr/>
        </p:nvCxnSpPr>
        <p:spPr>
          <a:xfrm flipV="1">
            <a:off x="5387340" y="3419997"/>
            <a:ext cx="0" cy="29527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D829BCAE-AA80-4B3A-A720-1B9D0FC4BB33}"/>
              </a:ext>
            </a:extLst>
          </p:cNvPr>
          <p:cNvCxnSpPr/>
          <p:nvPr/>
        </p:nvCxnSpPr>
        <p:spPr>
          <a:xfrm flipV="1">
            <a:off x="5387975" y="4858272"/>
            <a:ext cx="0" cy="29527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 Box 48">
            <a:extLst>
              <a:ext uri="{FF2B5EF4-FFF2-40B4-BE49-F238E27FC236}">
                <a16:creationId xmlns:a16="http://schemas.microsoft.com/office/drawing/2014/main" xmlns="" id="{06E00E72-4C16-45C4-80FF-A335C8DE4C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972072"/>
            <a:ext cx="614363" cy="382588"/>
          </a:xfrm>
          <a:prstGeom prst="rect">
            <a:avLst/>
          </a:prstGeom>
          <a:solidFill>
            <a:srgbClr val="FF66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CCM</a:t>
            </a:r>
            <a:endParaRPr kumimoji="0" lang="en-GB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59034F29-B1A9-4553-8BD8-30455890D66C}"/>
              </a:ext>
            </a:extLst>
          </p:cNvPr>
          <p:cNvCxnSpPr/>
          <p:nvPr/>
        </p:nvCxnSpPr>
        <p:spPr>
          <a:xfrm>
            <a:off x="8014970" y="5994922"/>
            <a:ext cx="278765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xmlns="" id="{720DDE78-93A6-433E-B058-481056A3C33E}"/>
              </a:ext>
            </a:extLst>
          </p:cNvPr>
          <p:cNvCxnSpPr/>
          <p:nvPr/>
        </p:nvCxnSpPr>
        <p:spPr>
          <a:xfrm flipV="1">
            <a:off x="5387975" y="5182757"/>
            <a:ext cx="0" cy="29527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xmlns="" id="{210B3D06-96AC-4432-AF8C-617B6E4E2E95}"/>
              </a:ext>
            </a:extLst>
          </p:cNvPr>
          <p:cNvCxnSpPr/>
          <p:nvPr/>
        </p:nvCxnSpPr>
        <p:spPr>
          <a:xfrm flipV="1">
            <a:off x="6067425" y="5180217"/>
            <a:ext cx="0" cy="29527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xmlns="" id="{B7B3D320-B4AF-4AB4-8440-F57072E8B308}"/>
              </a:ext>
            </a:extLst>
          </p:cNvPr>
          <p:cNvCxnSpPr/>
          <p:nvPr/>
        </p:nvCxnSpPr>
        <p:spPr>
          <a:xfrm flipV="1">
            <a:off x="6843395" y="5181487"/>
            <a:ext cx="0" cy="29527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B1FF8F6B-2A45-4E0E-8D0E-7A1CC6E5FB79}"/>
              </a:ext>
            </a:extLst>
          </p:cNvPr>
          <p:cNvCxnSpPr/>
          <p:nvPr/>
        </p:nvCxnSpPr>
        <p:spPr>
          <a:xfrm flipV="1">
            <a:off x="7811770" y="5208157"/>
            <a:ext cx="0" cy="29527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xmlns="" id="{0456CA7A-DB30-4491-A075-1E447A758029}"/>
              </a:ext>
            </a:extLst>
          </p:cNvPr>
          <p:cNvCxnSpPr/>
          <p:nvPr/>
        </p:nvCxnSpPr>
        <p:spPr>
          <a:xfrm flipH="1" flipV="1">
            <a:off x="8574405" y="5179582"/>
            <a:ext cx="1270" cy="36322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xmlns="" id="{C2199CEC-8F61-4155-9590-45800F95E573}"/>
              </a:ext>
            </a:extLst>
          </p:cNvPr>
          <p:cNvCxnSpPr/>
          <p:nvPr/>
        </p:nvCxnSpPr>
        <p:spPr>
          <a:xfrm flipH="1" flipV="1">
            <a:off x="7903845" y="6664212"/>
            <a:ext cx="0" cy="13398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angle 63">
            <a:extLst>
              <a:ext uri="{FF2B5EF4-FFF2-40B4-BE49-F238E27FC236}">
                <a16:creationId xmlns:a16="http://schemas.microsoft.com/office/drawing/2014/main" xmlns="" id="{E3F8ABCE-ED19-420D-B4F6-543907A4B5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5650" y="-394982"/>
            <a:ext cx="184731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2" name="Rectangle 65">
            <a:extLst>
              <a:ext uri="{FF2B5EF4-FFF2-40B4-BE49-F238E27FC236}">
                <a16:creationId xmlns:a16="http://schemas.microsoft.com/office/drawing/2014/main" xmlns="" id="{5449D402-E767-48B5-912A-5EF698AEF7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5650" y="369994"/>
            <a:ext cx="184731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3" name="Rectangle 66">
            <a:extLst>
              <a:ext uri="{FF2B5EF4-FFF2-40B4-BE49-F238E27FC236}">
                <a16:creationId xmlns:a16="http://schemas.microsoft.com/office/drawing/2014/main" xmlns="" id="{E85E90E0-3095-456D-9D07-FEE72B1986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213874"/>
            <a:ext cx="184731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4" name="Rectangle 68">
            <a:extLst>
              <a:ext uri="{FF2B5EF4-FFF2-40B4-BE49-F238E27FC236}">
                <a16:creationId xmlns:a16="http://schemas.microsoft.com/office/drawing/2014/main" xmlns="" id="{1106FF7E-76D2-498C-BB2B-6F85A93CC1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598594"/>
            <a:ext cx="184731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5" name="Rectangle 70">
            <a:extLst>
              <a:ext uri="{FF2B5EF4-FFF2-40B4-BE49-F238E27FC236}">
                <a16:creationId xmlns:a16="http://schemas.microsoft.com/office/drawing/2014/main" xmlns="" id="{708F7E26-E004-4A42-9EB9-F96EDEFE9E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706315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400"/>
          </a:p>
        </p:txBody>
      </p:sp>
      <p:sp>
        <p:nvSpPr>
          <p:cNvPr id="66" name="Rectangle 71">
            <a:extLst>
              <a:ext uri="{FF2B5EF4-FFF2-40B4-BE49-F238E27FC236}">
                <a16:creationId xmlns:a16="http://schemas.microsoft.com/office/drawing/2014/main" xmlns="" id="{E1DB3F12-EFCE-4A72-A7AA-686C6DBFC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290818"/>
            <a:ext cx="184731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7" name="Rectangle 82">
            <a:extLst>
              <a:ext uri="{FF2B5EF4-FFF2-40B4-BE49-F238E27FC236}">
                <a16:creationId xmlns:a16="http://schemas.microsoft.com/office/drawing/2014/main" xmlns="" id="{156D6EB5-B058-44BF-AAB3-3C8885842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290818"/>
            <a:ext cx="184731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8" name="Rectangle 84">
            <a:extLst>
              <a:ext uri="{FF2B5EF4-FFF2-40B4-BE49-F238E27FC236}">
                <a16:creationId xmlns:a16="http://schemas.microsoft.com/office/drawing/2014/main" xmlns="" id="{F69E5DD2-62CC-44BA-AD87-4A421BD66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598594"/>
            <a:ext cx="184731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9" name="Rectangle 93">
            <a:extLst>
              <a:ext uri="{FF2B5EF4-FFF2-40B4-BE49-F238E27FC236}">
                <a16:creationId xmlns:a16="http://schemas.microsoft.com/office/drawing/2014/main" xmlns="" id="{DB6D1F28-55B9-483E-B401-289BD090AB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706315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400"/>
          </a:p>
        </p:txBody>
      </p:sp>
      <p:sp>
        <p:nvSpPr>
          <p:cNvPr id="70" name="Rectangle 65">
            <a:extLst>
              <a:ext uri="{FF2B5EF4-FFF2-40B4-BE49-F238E27FC236}">
                <a16:creationId xmlns:a16="http://schemas.microsoft.com/office/drawing/2014/main" xmlns="" id="{54BCFD59-99C2-49F0-9736-FCBEAC9B96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611" y="3625876"/>
            <a:ext cx="1196056" cy="1343371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Health Planning &amp; Financing TWG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2" name="Oval 72">
            <a:extLst>
              <a:ext uri="{FF2B5EF4-FFF2-40B4-BE49-F238E27FC236}">
                <a16:creationId xmlns:a16="http://schemas.microsoft.com/office/drawing/2014/main" xmlns="" id="{688EE259-9773-4E41-807B-77F69ADA25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9435" y="277092"/>
            <a:ext cx="1585912" cy="1166810"/>
          </a:xfrm>
          <a:prstGeom prst="ellipse">
            <a:avLst/>
          </a:prstGeom>
          <a:solidFill>
            <a:srgbClr val="963634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High Level Round Table Meeting</a:t>
            </a:r>
            <a:endParaRPr kumimoji="0" lang="en-GB" altLang="en-US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xmlns="" id="{8F8D205C-65EE-4064-BC41-778141D55A64}"/>
              </a:ext>
            </a:extLst>
          </p:cNvPr>
          <p:cNvCxnSpPr>
            <a:cxnSpLocks/>
          </p:cNvCxnSpPr>
          <p:nvPr/>
        </p:nvCxnSpPr>
        <p:spPr>
          <a:xfrm>
            <a:off x="1566724" y="5142752"/>
            <a:ext cx="7009586" cy="4889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xmlns="" id="{D9ADCD8F-2B8F-49ED-A30A-490C30C6966D}"/>
              </a:ext>
            </a:extLst>
          </p:cNvPr>
          <p:cNvCxnSpPr/>
          <p:nvPr/>
        </p:nvCxnSpPr>
        <p:spPr>
          <a:xfrm flipV="1">
            <a:off x="5384165" y="1861707"/>
            <a:ext cx="0" cy="415925"/>
          </a:xfrm>
          <a:prstGeom prst="line">
            <a:avLst/>
          </a:prstGeom>
          <a:ln w="28575">
            <a:solidFill>
              <a:schemeClr val="accent1">
                <a:alpha val="98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 Box 82">
            <a:extLst>
              <a:ext uri="{FF2B5EF4-FFF2-40B4-BE49-F238E27FC236}">
                <a16:creationId xmlns:a16="http://schemas.microsoft.com/office/drawing/2014/main" xmlns="" id="{8EE8277D-11AF-4331-A629-9BA0B67F6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2975" y="622822"/>
            <a:ext cx="3609975" cy="733425"/>
          </a:xfrm>
          <a:prstGeom prst="rect">
            <a:avLst/>
          </a:prstGeom>
          <a:solidFill>
            <a:srgbClr val="FF66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MOH Steering Committee</a:t>
            </a:r>
            <a:endParaRPr kumimoji="0" lang="en-GB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Minister, Vice Minister, DG, DDG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xmlns="" id="{751904D8-172E-41C7-ABBE-1C10691E63BC}"/>
              </a:ext>
            </a:extLst>
          </p:cNvPr>
          <p:cNvCxnSpPr/>
          <p:nvPr/>
        </p:nvCxnSpPr>
        <p:spPr>
          <a:xfrm>
            <a:off x="3154680" y="8478407"/>
            <a:ext cx="6748780" cy="27305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xmlns="" id="{4E1A2DF0-17AA-4173-826D-DD293762C505}"/>
              </a:ext>
            </a:extLst>
          </p:cNvPr>
          <p:cNvCxnSpPr>
            <a:cxnSpLocks/>
          </p:cNvCxnSpPr>
          <p:nvPr/>
        </p:nvCxnSpPr>
        <p:spPr>
          <a:xfrm>
            <a:off x="2392292" y="3446197"/>
            <a:ext cx="5511553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Text Box 2">
            <a:extLst>
              <a:ext uri="{FF2B5EF4-FFF2-40B4-BE49-F238E27FC236}">
                <a16:creationId xmlns:a16="http://schemas.microsoft.com/office/drawing/2014/main" xmlns="" id="{3F228CEE-C751-47DB-8220-E92FE7CDE1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61667" y="1354660"/>
            <a:ext cx="1446145" cy="8445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Health Policy Dialogue                      (2 meeting/Y)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xmlns="" id="{4567B876-B909-4494-9AA0-70826A1CF8F0}"/>
              </a:ext>
            </a:extLst>
          </p:cNvPr>
          <p:cNvCxnSpPr>
            <a:cxnSpLocks/>
          </p:cNvCxnSpPr>
          <p:nvPr/>
        </p:nvCxnSpPr>
        <p:spPr>
          <a:xfrm flipH="1" flipV="1">
            <a:off x="983720" y="2495996"/>
            <a:ext cx="10944498" cy="3964"/>
          </a:xfrm>
          <a:prstGeom prst="line">
            <a:avLst/>
          </a:prstGeom>
          <a:ln w="28575">
            <a:solidFill>
              <a:srgbClr val="EB33C4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Rectangle 97">
            <a:extLst>
              <a:ext uri="{FF2B5EF4-FFF2-40B4-BE49-F238E27FC236}">
                <a16:creationId xmlns:a16="http://schemas.microsoft.com/office/drawing/2014/main" xmlns="" id="{342DCF13-6354-44F0-BA6D-BA8ACCAEE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0200" y="5369505"/>
            <a:ext cx="377825" cy="13604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TB Sub TWG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xmlns="" id="{4C8D4CA9-9200-41D7-B786-D5BFE811D102}"/>
              </a:ext>
            </a:extLst>
          </p:cNvPr>
          <p:cNvCxnSpPr/>
          <p:nvPr/>
        </p:nvCxnSpPr>
        <p:spPr>
          <a:xfrm flipV="1">
            <a:off x="5387340" y="3419997"/>
            <a:ext cx="0" cy="29527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xmlns="" id="{561D7F25-6B16-4C39-B2EC-F32F766C779E}"/>
              </a:ext>
            </a:extLst>
          </p:cNvPr>
          <p:cNvCxnSpPr>
            <a:cxnSpLocks/>
          </p:cNvCxnSpPr>
          <p:nvPr/>
        </p:nvCxnSpPr>
        <p:spPr>
          <a:xfrm flipV="1">
            <a:off x="6575838" y="1032001"/>
            <a:ext cx="1439132" cy="868493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Rectangle 103">
            <a:extLst>
              <a:ext uri="{FF2B5EF4-FFF2-40B4-BE49-F238E27FC236}">
                <a16:creationId xmlns:a16="http://schemas.microsoft.com/office/drawing/2014/main" xmlns="" id="{56F92B1B-5BB4-41DE-A112-FF33C7434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225" y="2734501"/>
            <a:ext cx="5164825" cy="592482"/>
          </a:xfrm>
          <a:prstGeom prst="rect">
            <a:avLst/>
          </a:prstGeom>
          <a:gradFill rotWithShape="1">
            <a:gsLst>
              <a:gs pos="0">
                <a:srgbClr val="2A4B86"/>
              </a:gs>
              <a:gs pos="48000">
                <a:srgbClr val="4A76C6"/>
              </a:gs>
              <a:gs pos="100000">
                <a:srgbClr val="8FAADC"/>
              </a:gs>
            </a:gsLst>
            <a:lin ang="16200000" scaled="1"/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Sector Working Group (Operational  level) 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Chair: Vice-Minister,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xmlns="" id="{0E81A745-E65D-44B3-96B0-13039FFF08A5}"/>
              </a:ext>
            </a:extLst>
          </p:cNvPr>
          <p:cNvCxnSpPr/>
          <p:nvPr/>
        </p:nvCxnSpPr>
        <p:spPr>
          <a:xfrm flipV="1">
            <a:off x="5387975" y="4858272"/>
            <a:ext cx="0" cy="29527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 Box 141">
            <a:extLst>
              <a:ext uri="{FF2B5EF4-FFF2-40B4-BE49-F238E27FC236}">
                <a16:creationId xmlns:a16="http://schemas.microsoft.com/office/drawing/2014/main" xmlns="" id="{11CDE095-7EF2-4FA0-BAE8-91BD2D7BC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6774" y="1638503"/>
            <a:ext cx="614363" cy="382588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CCM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xmlns="" id="{D0EA7659-5C3F-42B2-B7D8-EF1531FA4107}"/>
              </a:ext>
            </a:extLst>
          </p:cNvPr>
          <p:cNvCxnSpPr/>
          <p:nvPr/>
        </p:nvCxnSpPr>
        <p:spPr>
          <a:xfrm flipV="1">
            <a:off x="4043395" y="5167892"/>
            <a:ext cx="0" cy="29527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Rectangle 112">
            <a:extLst>
              <a:ext uri="{FF2B5EF4-FFF2-40B4-BE49-F238E27FC236}">
                <a16:creationId xmlns:a16="http://schemas.microsoft.com/office/drawing/2014/main" xmlns="" id="{C88AF091-FEF6-4FEB-83B8-A9F10ED5B1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0122" y="3618582"/>
            <a:ext cx="1510947" cy="1347123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Human resources for Health TWG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1" name="Rectangle 114">
            <a:extLst>
              <a:ext uri="{FF2B5EF4-FFF2-40B4-BE49-F238E27FC236}">
                <a16:creationId xmlns:a16="http://schemas.microsoft.com/office/drawing/2014/main" xmlns="" id="{BDF84FD6-33B7-4693-9D21-3293A75D7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5666" y="3587002"/>
            <a:ext cx="992729" cy="136995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Food &amp; Drug TWG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3" name="Rectangle 116">
            <a:extLst>
              <a:ext uri="{FF2B5EF4-FFF2-40B4-BE49-F238E27FC236}">
                <a16:creationId xmlns:a16="http://schemas.microsoft.com/office/drawing/2014/main" xmlns="" id="{A6086FF0-F9E8-4911-B532-2A35BB0B3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1927" y="3587003"/>
            <a:ext cx="910901" cy="130762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Health  Care TWG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5" name="Rectangle 118">
            <a:extLst>
              <a:ext uri="{FF2B5EF4-FFF2-40B4-BE49-F238E27FC236}">
                <a16:creationId xmlns:a16="http://schemas.microsoft.com/office/drawing/2014/main" xmlns="" id="{170F44A3-B6F5-46C9-9BA1-E1D38F46D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7425" y="3627642"/>
            <a:ext cx="910902" cy="1325938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Hygiene Health  Promotion TWG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7" name="Rectangle 120">
            <a:extLst>
              <a:ext uri="{FF2B5EF4-FFF2-40B4-BE49-F238E27FC236}">
                <a16:creationId xmlns:a16="http://schemas.microsoft.com/office/drawing/2014/main" xmlns="" id="{AE95E4F8-F055-4675-8511-458E618BD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2001" y="3627643"/>
            <a:ext cx="1041391" cy="1327526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Communicable disease TWG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xmlns="" id="{4925B5A3-75F9-4EF7-9FDA-46F2AA760C2F}"/>
              </a:ext>
            </a:extLst>
          </p:cNvPr>
          <p:cNvCxnSpPr/>
          <p:nvPr/>
        </p:nvCxnSpPr>
        <p:spPr>
          <a:xfrm>
            <a:off x="8014970" y="5994922"/>
            <a:ext cx="278765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Rectangle 122">
            <a:extLst>
              <a:ext uri="{FF2B5EF4-FFF2-40B4-BE49-F238E27FC236}">
                <a16:creationId xmlns:a16="http://schemas.microsoft.com/office/drawing/2014/main" xmlns="" id="{77092642-F776-4F9C-A475-0C89D0872B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95" y="3564285"/>
            <a:ext cx="1041394" cy="1401187"/>
          </a:xfrm>
          <a:prstGeom prst="rect">
            <a:avLst/>
          </a:prstGeom>
          <a:solidFill>
            <a:srgbClr val="FFFF00"/>
          </a:soli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Oversight Committee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xmlns="" id="{5A9C4D6F-C2AB-4CAF-AC73-CCBE9FFA8DAF}"/>
              </a:ext>
            </a:extLst>
          </p:cNvPr>
          <p:cNvCxnSpPr/>
          <p:nvPr/>
        </p:nvCxnSpPr>
        <p:spPr>
          <a:xfrm flipV="1">
            <a:off x="2815572" y="5076375"/>
            <a:ext cx="12700" cy="34226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xmlns="" id="{D695E097-B0BE-44F2-B64C-321E9892F0F3}"/>
              </a:ext>
            </a:extLst>
          </p:cNvPr>
          <p:cNvCxnSpPr>
            <a:cxnSpLocks/>
          </p:cNvCxnSpPr>
          <p:nvPr/>
        </p:nvCxnSpPr>
        <p:spPr>
          <a:xfrm flipH="1">
            <a:off x="6242050" y="3025514"/>
            <a:ext cx="1006252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xmlns="" id="{6F4E1437-A939-4DCE-89D5-BF53AEF54A0D}"/>
              </a:ext>
            </a:extLst>
          </p:cNvPr>
          <p:cNvCxnSpPr/>
          <p:nvPr/>
        </p:nvCxnSpPr>
        <p:spPr>
          <a:xfrm flipV="1">
            <a:off x="6067425" y="5180217"/>
            <a:ext cx="0" cy="29527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xmlns="" id="{FD0A74B5-6B70-459D-82AD-2085809922CB}"/>
              </a:ext>
            </a:extLst>
          </p:cNvPr>
          <p:cNvCxnSpPr/>
          <p:nvPr/>
        </p:nvCxnSpPr>
        <p:spPr>
          <a:xfrm flipV="1">
            <a:off x="6843395" y="5181487"/>
            <a:ext cx="0" cy="29527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xmlns="" id="{30FDB6FE-2C2B-43DB-B0BF-3195CF74C638}"/>
              </a:ext>
            </a:extLst>
          </p:cNvPr>
          <p:cNvCxnSpPr/>
          <p:nvPr/>
        </p:nvCxnSpPr>
        <p:spPr>
          <a:xfrm flipV="1">
            <a:off x="7811770" y="5208157"/>
            <a:ext cx="0" cy="29527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xmlns="" id="{4A52F012-85F1-4C37-8EF1-DDF99D55A534}"/>
              </a:ext>
            </a:extLst>
          </p:cNvPr>
          <p:cNvCxnSpPr/>
          <p:nvPr/>
        </p:nvCxnSpPr>
        <p:spPr>
          <a:xfrm flipH="1" flipV="1">
            <a:off x="8574405" y="5179582"/>
            <a:ext cx="1270" cy="36322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xmlns="" id="{B7BE2467-335A-4EA2-875D-6491B56B7930}"/>
              </a:ext>
            </a:extLst>
          </p:cNvPr>
          <p:cNvCxnSpPr>
            <a:cxnSpLocks/>
          </p:cNvCxnSpPr>
          <p:nvPr/>
        </p:nvCxnSpPr>
        <p:spPr>
          <a:xfrm flipH="1" flipV="1">
            <a:off x="1102222" y="3447368"/>
            <a:ext cx="10986997" cy="36088"/>
          </a:xfrm>
          <a:prstGeom prst="line">
            <a:avLst/>
          </a:prstGeom>
          <a:ln w="28575">
            <a:solidFill>
              <a:srgbClr val="EB33C4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Text Box 139">
            <a:extLst>
              <a:ext uri="{FF2B5EF4-FFF2-40B4-BE49-F238E27FC236}">
                <a16:creationId xmlns:a16="http://schemas.microsoft.com/office/drawing/2014/main" xmlns="" id="{20768B23-CAA0-4631-9CB5-5D8A93180A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58900" y="2499960"/>
            <a:ext cx="1377882" cy="8318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Health Strategy &amp; Coordination (4 meetings/Y)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8" name="Text Box 119">
            <a:extLst>
              <a:ext uri="{FF2B5EF4-FFF2-40B4-BE49-F238E27FC236}">
                <a16:creationId xmlns:a16="http://schemas.microsoft.com/office/drawing/2014/main" xmlns="" id="{30A5E34C-056D-4D99-B683-26A3ADFF8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19466" y="4266049"/>
            <a:ext cx="1446145" cy="13827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Technical Consultation Discussion &amp; Recommendation 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( &gt;4 meetings/year)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9" name="Rectangle 133">
            <a:extLst>
              <a:ext uri="{FF2B5EF4-FFF2-40B4-BE49-F238E27FC236}">
                <a16:creationId xmlns:a16="http://schemas.microsoft.com/office/drawing/2014/main" xmlns="" id="{9925B897-0538-49F4-8767-41B16EB700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8225" y="5258025"/>
            <a:ext cx="393700" cy="1479906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HV Sub TWG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xmlns="" id="{B8C99B0C-D66D-4934-A94C-3F852397FD2A}"/>
              </a:ext>
            </a:extLst>
          </p:cNvPr>
          <p:cNvCxnSpPr/>
          <p:nvPr/>
        </p:nvCxnSpPr>
        <p:spPr>
          <a:xfrm flipH="1" flipV="1">
            <a:off x="7903845" y="6664212"/>
            <a:ext cx="0" cy="13398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2" name="Rectangle 137">
            <a:extLst>
              <a:ext uri="{FF2B5EF4-FFF2-40B4-BE49-F238E27FC236}">
                <a16:creationId xmlns:a16="http://schemas.microsoft.com/office/drawing/2014/main" xmlns="" id="{96306A90-6E0F-4BAE-848F-A4B4CC5520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7250" y="5355217"/>
            <a:ext cx="377825" cy="137477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M Sub TWG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 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5" name="Rectangle 140">
            <a:extLst>
              <a:ext uri="{FF2B5EF4-FFF2-40B4-BE49-F238E27FC236}">
                <a16:creationId xmlns:a16="http://schemas.microsoft.com/office/drawing/2014/main" xmlns="" id="{0B0AF566-34DB-4394-AF48-4DA0532FD1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2222" y="5377442"/>
            <a:ext cx="929005" cy="13525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Sub TWG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8" name="Rectangle 143">
            <a:extLst>
              <a:ext uri="{FF2B5EF4-FFF2-40B4-BE49-F238E27FC236}">
                <a16:creationId xmlns:a16="http://schemas.microsoft.com/office/drawing/2014/main" xmlns="" id="{4DF51063-1222-4EFD-845E-543A7F415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8350" y="5323467"/>
            <a:ext cx="393700" cy="1397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Sub TWG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9" name="Rectangle 144">
            <a:extLst>
              <a:ext uri="{FF2B5EF4-FFF2-40B4-BE49-F238E27FC236}">
                <a16:creationId xmlns:a16="http://schemas.microsoft.com/office/drawing/2014/main" xmlns="" id="{207A9F1D-676C-4010-BE25-AA692B2F8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563" y="5315530"/>
            <a:ext cx="393700" cy="140493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Sub TWG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 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xmlns="" id="{75DF46D8-21B8-4C57-94BD-00F68A56709A}"/>
              </a:ext>
            </a:extLst>
          </p:cNvPr>
          <p:cNvCxnSpPr/>
          <p:nvPr/>
        </p:nvCxnSpPr>
        <p:spPr>
          <a:xfrm flipV="1">
            <a:off x="1566724" y="5102094"/>
            <a:ext cx="0" cy="29527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 Box 138">
            <a:extLst>
              <a:ext uri="{FF2B5EF4-FFF2-40B4-BE49-F238E27FC236}">
                <a16:creationId xmlns:a16="http://schemas.microsoft.com/office/drawing/2014/main" xmlns="" id="{C803CE5C-B8A2-47BB-A32E-720190B12C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8407" y="2865804"/>
            <a:ext cx="688372" cy="382588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ExCom</a:t>
            </a:r>
            <a:endParaRPr kumimoji="0" lang="en-GB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xmlns="" id="{A58B9658-8D21-4180-9507-55802D68A551}"/>
              </a:ext>
            </a:extLst>
          </p:cNvPr>
          <p:cNvSpPr/>
          <p:nvPr/>
        </p:nvSpPr>
        <p:spPr>
          <a:xfrm>
            <a:off x="913728" y="546682"/>
            <a:ext cx="9403977" cy="6251516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2400"/>
          </a:p>
        </p:txBody>
      </p:sp>
      <p:sp>
        <p:nvSpPr>
          <p:cNvPr id="128" name="Rectangle 152">
            <a:extLst>
              <a:ext uri="{FF2B5EF4-FFF2-40B4-BE49-F238E27FC236}">
                <a16:creationId xmlns:a16="http://schemas.microsoft.com/office/drawing/2014/main" xmlns="" id="{EF92E319-8189-41B9-B966-570A2CBDB3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743" y="34829"/>
            <a:ext cx="7546489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Structure of Positioning CCM in Health SWC Platform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29" name="Rectangle 156">
            <a:extLst>
              <a:ext uri="{FF2B5EF4-FFF2-40B4-BE49-F238E27FC236}">
                <a16:creationId xmlns:a16="http://schemas.microsoft.com/office/drawing/2014/main" xmlns="" id="{18918B80-61AA-4B1C-AFA1-988122808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5650" y="-394982"/>
            <a:ext cx="184731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0" name="Rectangle 158">
            <a:extLst>
              <a:ext uri="{FF2B5EF4-FFF2-40B4-BE49-F238E27FC236}">
                <a16:creationId xmlns:a16="http://schemas.microsoft.com/office/drawing/2014/main" xmlns="" id="{32724E1A-FF86-43CD-9E00-A0FA31DA37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5650" y="369994"/>
            <a:ext cx="184731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1" name="Rectangle 159">
            <a:extLst>
              <a:ext uri="{FF2B5EF4-FFF2-40B4-BE49-F238E27FC236}">
                <a16:creationId xmlns:a16="http://schemas.microsoft.com/office/drawing/2014/main" xmlns="" id="{231472E3-1181-4325-9B3E-CBB3DDC4A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213874"/>
            <a:ext cx="184731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2" name="Rectangle 161">
            <a:extLst>
              <a:ext uri="{FF2B5EF4-FFF2-40B4-BE49-F238E27FC236}">
                <a16:creationId xmlns:a16="http://schemas.microsoft.com/office/drawing/2014/main" xmlns="" id="{2A79E448-BC4C-4C49-9407-9A6DC715F5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598594"/>
            <a:ext cx="184731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3" name="Rectangle 163">
            <a:extLst>
              <a:ext uri="{FF2B5EF4-FFF2-40B4-BE49-F238E27FC236}">
                <a16:creationId xmlns:a16="http://schemas.microsoft.com/office/drawing/2014/main" xmlns="" id="{732335A8-CAFA-427C-A99B-1B37437E76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706315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400"/>
          </a:p>
        </p:txBody>
      </p:sp>
      <p:sp>
        <p:nvSpPr>
          <p:cNvPr id="134" name="Rectangle 164">
            <a:extLst>
              <a:ext uri="{FF2B5EF4-FFF2-40B4-BE49-F238E27FC236}">
                <a16:creationId xmlns:a16="http://schemas.microsoft.com/office/drawing/2014/main" xmlns="" id="{682C85F8-2BC9-4284-83A1-59E33C093C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290818"/>
            <a:ext cx="184731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5" name="Rectangle 175">
            <a:extLst>
              <a:ext uri="{FF2B5EF4-FFF2-40B4-BE49-F238E27FC236}">
                <a16:creationId xmlns:a16="http://schemas.microsoft.com/office/drawing/2014/main" xmlns="" id="{140CB22E-F851-45EF-A9DA-DAC7CB3DE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290818"/>
            <a:ext cx="184731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6" name="Rectangle 177">
            <a:extLst>
              <a:ext uri="{FF2B5EF4-FFF2-40B4-BE49-F238E27FC236}">
                <a16:creationId xmlns:a16="http://schemas.microsoft.com/office/drawing/2014/main" xmlns="" id="{FE0985A9-7DE5-4F0A-A290-18FCF8C94F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598594"/>
            <a:ext cx="184731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7" name="Rectangle 186">
            <a:extLst>
              <a:ext uri="{FF2B5EF4-FFF2-40B4-BE49-F238E27FC236}">
                <a16:creationId xmlns:a16="http://schemas.microsoft.com/office/drawing/2014/main" xmlns="" id="{93D69F55-859B-4FA0-9B0F-3F851304C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706315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400"/>
          </a:p>
        </p:txBody>
      </p:sp>
      <p:sp>
        <p:nvSpPr>
          <p:cNvPr id="144" name="Rectangle 140">
            <a:extLst>
              <a:ext uri="{FF2B5EF4-FFF2-40B4-BE49-F238E27FC236}">
                <a16:creationId xmlns:a16="http://schemas.microsoft.com/office/drawing/2014/main" xmlns="" id="{57062A94-ED26-42CC-9B65-8E6BDF149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117" y="5381149"/>
            <a:ext cx="929005" cy="13525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Sub TWG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5" name="Rectangle 140">
            <a:extLst>
              <a:ext uri="{FF2B5EF4-FFF2-40B4-BE49-F238E27FC236}">
                <a16:creationId xmlns:a16="http://schemas.microsoft.com/office/drawing/2014/main" xmlns="" id="{3F4732E5-CB5F-45BE-A415-E1565487A3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2169" y="5381149"/>
            <a:ext cx="929005" cy="13525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Sub TWG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6" name="Rectangle 140">
            <a:extLst>
              <a:ext uri="{FF2B5EF4-FFF2-40B4-BE49-F238E27FC236}">
                <a16:creationId xmlns:a16="http://schemas.microsoft.com/office/drawing/2014/main" xmlns="" id="{76EA0E59-57EF-4651-90C8-6B407839D1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0435" y="5407598"/>
            <a:ext cx="929005" cy="13525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Sub TWG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xmlns="" id="{D79D9402-9A89-4A08-9A09-2CFA4C2CC8E4}"/>
              </a:ext>
            </a:extLst>
          </p:cNvPr>
          <p:cNvCxnSpPr>
            <a:cxnSpLocks/>
          </p:cNvCxnSpPr>
          <p:nvPr/>
        </p:nvCxnSpPr>
        <p:spPr>
          <a:xfrm flipH="1" flipV="1">
            <a:off x="913728" y="6720467"/>
            <a:ext cx="11175491" cy="39681"/>
          </a:xfrm>
          <a:prstGeom prst="line">
            <a:avLst/>
          </a:prstGeom>
          <a:ln w="28575">
            <a:solidFill>
              <a:srgbClr val="EB33C4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89519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B450C379-A273-445E-98F3-48B397D55A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3982" y="1351414"/>
            <a:ext cx="763020" cy="360655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 Structure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AB333C8-42EC-4346-8FB0-101F40D53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1" y="1322518"/>
            <a:ext cx="527050" cy="35472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Review existing national structure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xmlns="" id="{0A4291B4-CB15-43DB-93FA-56E390A35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976" y="1336187"/>
            <a:ext cx="701675" cy="35472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xmlns="" id="{D896EEAA-E09D-40D9-A279-5B076AE26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880" y="1341633"/>
            <a:ext cx="569913" cy="3536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Minister of Health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xmlns="" id="{A41C933F-6809-4808-BA53-4199407CF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3916" y="1366464"/>
            <a:ext cx="956743" cy="3519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A82F4D98-EF80-4D9B-921B-2B1D365F4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2945" y="1341633"/>
            <a:ext cx="705261" cy="355986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</a:t>
            </a: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orsement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EDB75972-1D37-48F7-9A48-A4193C7AB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0791" y="1373311"/>
            <a:ext cx="930583" cy="35364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 with GF&amp; GF Approval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xmlns="" id="{515CB551-9581-445C-9985-02130CCC3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5838" y="1290844"/>
            <a:ext cx="669908" cy="35955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MOH restructured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DF68467-7362-4F7E-A0BD-2A85DF37B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5" y="1283368"/>
            <a:ext cx="907366" cy="357112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Capacity building   SWC &amp; CSO CCM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xmlns="" id="{08B0E0B1-A83B-4682-A637-BA84C374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215" y="1285510"/>
            <a:ext cx="1175513" cy="354221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Set up a single H-Donor platform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6740541E-530C-4045-85D4-B11354953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4378" y="1280114"/>
            <a:ext cx="1037359" cy="36213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position in SWC</a:t>
            </a:r>
            <a:endParaRPr kumimoji="0" lang="en-US" altLang="en-US" sz="28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5D28AD22-3E70-4F8D-8E65-AB80F847BB41}"/>
              </a:ext>
            </a:extLst>
          </p:cNvPr>
          <p:cNvCxnSpPr>
            <a:cxnSpLocks/>
          </p:cNvCxnSpPr>
          <p:nvPr/>
        </p:nvCxnSpPr>
        <p:spPr>
          <a:xfrm flipV="1">
            <a:off x="-15609" y="4953918"/>
            <a:ext cx="12107346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527D6552-A216-451C-B0BD-D05459A87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1493" y="1381615"/>
            <a:ext cx="706773" cy="3519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Development CCM positioning pathway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E68506A1-779C-4549-A6BE-2F91EE0D3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9206" y="1319134"/>
            <a:ext cx="1543425" cy="36065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SWC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 TOR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xmlns="" id="{2D218FA3-FA03-45A3-8788-825755B8F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9643" y="1290844"/>
            <a:ext cx="1214438" cy="35476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ncorporating CCM works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stepwise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xmlns="" id="{9399AEB0-CC82-458A-8205-BD5C4FA653DD}"/>
              </a:ext>
            </a:extLst>
          </p:cNvPr>
          <p:cNvSpPr/>
          <p:nvPr/>
        </p:nvSpPr>
        <p:spPr>
          <a:xfrm>
            <a:off x="9625963" y="746440"/>
            <a:ext cx="233680" cy="51117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BBA6FE39-309F-4E2B-9C1B-FB6A2678B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5838" y="-9488"/>
            <a:ext cx="5183852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Submit the proposal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alt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 Round GF funding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31">
            <a:extLst>
              <a:ext uri="{FF2B5EF4-FFF2-40B4-BE49-F238E27FC236}">
                <a16:creationId xmlns:a16="http://schemas.microsoft.com/office/drawing/2014/main" xmlns="" id="{C39A300F-454C-4F06-9062-7E022274B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609" y="4949870"/>
            <a:ext cx="12435072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2021	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			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2022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</a:t>
            </a:r>
            <a:r>
              <a:rPr lang="en-US" altLang="en-US" b="1" dirty="0">
                <a:solidFill>
                  <a:schemeClr val="accent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2023                   2024…………………………… 2030  Year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Knowledge         Coordination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                      	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Transitional phase	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Sustainable Structure       End ATM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Map National 	        Collect and </a:t>
            </a:r>
            <a:r>
              <a:rPr kumimoji="0" lang="en-US" altLang="en-US" sz="11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analyse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data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                                	to preparedness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Position CCM functions	       Position CCM functions 	  End GF Funded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Coordinating	         jointly in shared dialogue on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	           	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within a national body	                              within a national body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platforms 	        selection for CCM positioning</a:t>
            </a:r>
            <a:endParaRPr lang="en-US" altLang="en-US" sz="1400" dirty="0">
              <a:solidFill>
                <a:schemeClr val="bg1">
                  <a:lumMod val="95000"/>
                </a:schemeClr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en-US" sz="1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Define option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health sector-wise coordination committee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xmlns="" id="{9F2E9E57-D84D-4A21-87FF-51D06AFA2F7E}"/>
              </a:ext>
            </a:extLst>
          </p:cNvPr>
          <p:cNvSpPr txBox="1">
            <a:spLocks/>
          </p:cNvSpPr>
          <p:nvPr/>
        </p:nvSpPr>
        <p:spPr>
          <a:xfrm>
            <a:off x="-15609" y="61415"/>
            <a:ext cx="9865198" cy="108374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Transitional Phase</a:t>
            </a:r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xmlns="" id="{F91702DC-8238-490C-AF46-1E50D8530D9B}"/>
              </a:ext>
            </a:extLst>
          </p:cNvPr>
          <p:cNvSpPr/>
          <p:nvPr/>
        </p:nvSpPr>
        <p:spPr>
          <a:xfrm>
            <a:off x="8291780" y="439181"/>
            <a:ext cx="233680" cy="51117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xmlns="" id="{56EA0287-8288-4CF5-984E-004342361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7003" y="1346787"/>
            <a:ext cx="705261" cy="35788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endorsement</a:t>
            </a:r>
            <a:r>
              <a:rPr lang="en-US" alt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AB425D33-FE5D-4A26-BE3A-02D23ED9EF86}"/>
              </a:ext>
            </a:extLst>
          </p:cNvPr>
          <p:cNvSpPr/>
          <p:nvPr/>
        </p:nvSpPr>
        <p:spPr>
          <a:xfrm>
            <a:off x="6247004" y="1318713"/>
            <a:ext cx="4807374" cy="3572527"/>
          </a:xfrm>
          <a:prstGeom prst="rect">
            <a:avLst/>
          </a:prstGeom>
          <a:solidFill>
            <a:srgbClr val="00B0F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Transitional phase to be </a:t>
            </a:r>
            <a:r>
              <a:rPr lang="en-US" sz="4800" dirty="0">
                <a:solidFill>
                  <a:schemeClr val="tx1"/>
                </a:solidFill>
              </a:rPr>
              <a:t>preparedness</a:t>
            </a:r>
            <a:endParaRPr lang="en-US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2540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69C76C-1E58-41A7-ACEC-867785DC1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495" y="54350"/>
            <a:ext cx="11165305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4</a:t>
            </a:r>
            <a:r>
              <a:rPr lang="en-GB" sz="4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th</a:t>
            </a:r>
            <a:r>
              <a:rPr lang="en-GB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 steps in Transitional Phase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0C80C27-3737-4E53-8353-B679926D0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495" y="1789529"/>
            <a:ext cx="10515600" cy="4866103"/>
          </a:xfrm>
        </p:spPr>
        <p:txBody>
          <a:bodyPr>
            <a:normAutofit fontScale="70000" lnSpcReduction="20000"/>
          </a:bodyPr>
          <a:lstStyle/>
          <a:p>
            <a:pPr marL="914400" marR="0" lvl="0" indent="-914400" algn="just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5400" dirty="0">
                <a:effectLst/>
                <a:latin typeface="+mj-lt"/>
                <a:ea typeface="Calibri" panose="020F0502020204030204" pitchFamily="34" charset="0"/>
              </a:rPr>
              <a:t>MOH and SWC restructuring</a:t>
            </a:r>
            <a:r>
              <a:rPr lang="en-US" sz="5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Georgia" panose="02040502050405020303" pitchFamily="18" charset="0"/>
              </a:rPr>
              <a:t> within 2021</a:t>
            </a:r>
            <a:endParaRPr lang="en-US" sz="5400" dirty="0">
              <a:effectLst/>
              <a:latin typeface="+mj-lt"/>
              <a:ea typeface="Calibri" panose="020F0502020204030204" pitchFamily="34" charset="0"/>
            </a:endParaRPr>
          </a:p>
          <a:p>
            <a:pPr marL="914400" marR="0" lvl="0" indent="-914400" algn="just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5400" dirty="0">
                <a:latin typeface="+mj-lt"/>
                <a:ea typeface="Calibri" panose="020F0502020204030204" pitchFamily="34" charset="0"/>
              </a:rPr>
              <a:t>C</a:t>
            </a:r>
            <a:r>
              <a:rPr lang="en-GB" sz="5400" dirty="0">
                <a:effectLst/>
                <a:latin typeface="+mj-lt"/>
                <a:ea typeface="Calibri" panose="020F0502020204030204" pitchFamily="34" charset="0"/>
              </a:rPr>
              <a:t>apacity building of CSO, population affected network </a:t>
            </a:r>
          </a:p>
          <a:p>
            <a:pPr marL="914400" marR="0" lvl="0" indent="-914400" algn="just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5400" dirty="0">
                <a:effectLst/>
                <a:latin typeface="+mj-lt"/>
                <a:ea typeface="Calibri" panose="020F0502020204030204" pitchFamily="34" charset="0"/>
              </a:rPr>
              <a:t>Building capacity of SWC and CCM </a:t>
            </a:r>
          </a:p>
          <a:p>
            <a:pPr marL="914400" marR="0" lvl="0" indent="-914400" algn="just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5400" dirty="0">
                <a:effectLst/>
                <a:latin typeface="+mj-lt"/>
                <a:ea typeface="Calibri" panose="020F0502020204030204" pitchFamily="34" charset="0"/>
              </a:rPr>
              <a:t>Set up a single health sector donor coordinating platform</a:t>
            </a:r>
            <a:endParaRPr lang="en-US" sz="5400" dirty="0">
              <a:effectLst/>
              <a:latin typeface="+mj-lt"/>
              <a:ea typeface="Calibri" panose="020F0502020204030204" pitchFamily="34" charset="0"/>
            </a:endParaRPr>
          </a:p>
          <a:p>
            <a:pPr marL="914400" marR="0" lvl="0" indent="-914400" algn="just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5400" dirty="0">
                <a:effectLst/>
                <a:latin typeface="+mj-lt"/>
                <a:ea typeface="Calibri" panose="020F0502020204030204" pitchFamily="34" charset="0"/>
              </a:rPr>
              <a:t>Incorporating CCM works and coordination into SWC programs</a:t>
            </a:r>
            <a:endParaRPr lang="en-US" sz="5400" dirty="0">
              <a:effectLst/>
              <a:latin typeface="+mj-lt"/>
              <a:ea typeface="Calibri" panose="020F0502020204030204" pitchFamily="34" charset="0"/>
            </a:endParaRPr>
          </a:p>
          <a:p>
            <a:endParaRPr lang="en-US" sz="5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688300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AB333C8-42EC-4346-8FB0-101F40D53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1" y="1322518"/>
            <a:ext cx="527050" cy="35472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Review existing national structure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xmlns="" id="{0A4291B4-CB15-43DB-93FA-56E390A35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976" y="1336187"/>
            <a:ext cx="701675" cy="35472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xmlns="" id="{D896EEAA-E09D-40D9-A279-5B076AE26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880" y="1341633"/>
            <a:ext cx="569913" cy="3536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Minister of Health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xmlns="" id="{A41C933F-6809-4808-BA53-4199407CF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3916" y="1366464"/>
            <a:ext cx="956743" cy="3519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A82F4D98-EF80-4D9B-921B-2B1D365F4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2945" y="1381615"/>
            <a:ext cx="705261" cy="3519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</a:t>
            </a:r>
            <a:r>
              <a:rPr lang="en-US" altLang="en-US" sz="24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orsement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EDB75972-1D37-48F7-9A48-A4193C7AB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0791" y="1373311"/>
            <a:ext cx="930583" cy="35364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 with GF&amp; GF Approval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xmlns="" id="{515CB551-9581-445C-9985-02130CCC3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5838" y="1290844"/>
            <a:ext cx="669908" cy="359550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MOH restructured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DF68467-7362-4F7E-A0BD-2A85DF37B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4" y="1283368"/>
            <a:ext cx="1126401" cy="357112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Capacity building   SWC &amp; CCM CSO population affected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xmlns="" id="{08B0E0B1-A83B-4682-A637-BA84C374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88028" y="1285510"/>
            <a:ext cx="975700" cy="354221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Set up a single H-Donor platform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6740541E-530C-4045-85D4-B11354953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4378" y="1280114"/>
            <a:ext cx="1037359" cy="3547607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position in SWC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5D28AD22-3E70-4F8D-8E65-AB80F847BB41}"/>
              </a:ext>
            </a:extLst>
          </p:cNvPr>
          <p:cNvCxnSpPr>
            <a:cxnSpLocks/>
          </p:cNvCxnSpPr>
          <p:nvPr/>
        </p:nvCxnSpPr>
        <p:spPr>
          <a:xfrm flipV="1">
            <a:off x="-15609" y="4953918"/>
            <a:ext cx="12107346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527D6552-A216-451C-B0BD-D05459A87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554" y="1382292"/>
            <a:ext cx="706773" cy="3519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Development CCM positioning pathway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E68506A1-779C-4549-A6BE-2F91EE0D3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4270" y="1403133"/>
            <a:ext cx="717550" cy="35225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 Structure &amp; TOR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xmlns="" id="{2D218FA3-FA03-45A3-8788-825755B8F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9643" y="1290844"/>
            <a:ext cx="1214438" cy="354760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ncorporating CCM works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stepwise in SWC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xmlns="" id="{9399AEB0-CC82-458A-8205-BD5C4FA653DD}"/>
              </a:ext>
            </a:extLst>
          </p:cNvPr>
          <p:cNvSpPr/>
          <p:nvPr/>
        </p:nvSpPr>
        <p:spPr>
          <a:xfrm>
            <a:off x="9625963" y="746440"/>
            <a:ext cx="233680" cy="51117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BBA6FE39-309F-4E2B-9C1B-FB6A2678B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5" y="-50724"/>
            <a:ext cx="4432005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Submit the proposal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alt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 Round GF funding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31">
            <a:extLst>
              <a:ext uri="{FF2B5EF4-FFF2-40B4-BE49-F238E27FC236}">
                <a16:creationId xmlns:a16="http://schemas.microsoft.com/office/drawing/2014/main" xmlns="" id="{C39A300F-454C-4F06-9062-7E022274B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609" y="4949870"/>
            <a:ext cx="12435072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2021	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			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2022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</a:t>
            </a:r>
            <a:r>
              <a:rPr lang="en-US" altLang="en-US" b="1" dirty="0">
                <a:solidFill>
                  <a:schemeClr val="accent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2023                   2024…………………………… 2030  Year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Knowledge         Coordination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                   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Transitional phase	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Sustainable Structure       End ATM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Map National 	        Collect and </a:t>
            </a:r>
            <a:r>
              <a:rPr kumimoji="0" lang="en-US" altLang="en-US" sz="11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analyse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data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                               to preparedness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Position CCM functions	       Position CCM functions 	  End GF Funded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Coordinating	         jointly in shared dialogue on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	       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within a national body	                              within a national body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platforms 	        selection for CCM positioning</a:t>
            </a:r>
            <a:endParaRPr lang="en-US" altLang="en-US" sz="1400" dirty="0">
              <a:solidFill>
                <a:schemeClr val="bg1">
                  <a:lumMod val="95000"/>
                </a:schemeClr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en-US" sz="1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Define option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health sector-wise coordination committee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xmlns="" id="{9F2E9E57-D84D-4A21-87FF-51D06AFA2F7E}"/>
              </a:ext>
            </a:extLst>
          </p:cNvPr>
          <p:cNvSpPr txBox="1">
            <a:spLocks/>
          </p:cNvSpPr>
          <p:nvPr/>
        </p:nvSpPr>
        <p:spPr>
          <a:xfrm>
            <a:off x="30270" y="61415"/>
            <a:ext cx="7629462" cy="108374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Cordia New" panose="020B0304020202020204" pitchFamily="34" charset="-34"/>
              </a:rPr>
              <a:t>Optimal periods of the transitional phase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xmlns="" id="{F91702DC-8238-490C-AF46-1E50D8530D9B}"/>
              </a:ext>
            </a:extLst>
          </p:cNvPr>
          <p:cNvSpPr/>
          <p:nvPr/>
        </p:nvSpPr>
        <p:spPr>
          <a:xfrm>
            <a:off x="8291780" y="439181"/>
            <a:ext cx="233680" cy="51117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xmlns="" id="{56EA0287-8288-4CF5-984E-004342361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7003" y="1346787"/>
            <a:ext cx="705261" cy="35788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endorsement</a:t>
            </a:r>
            <a:r>
              <a:rPr lang="en-US" altLang="en-US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2422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75C806-BCA9-4C12-B606-54E6B5775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4937"/>
            <a:ext cx="1219200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Georgia" panose="02040502050405020303" pitchFamily="18" charset="0"/>
              </a:rPr>
              <a:t>Incorporating CCM works and coordination into SWC programs step by step: Main activities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B25D59-A61D-48AE-8C65-DB883C013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54" y="1690688"/>
            <a:ext cx="11152908" cy="5032375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Transferring the CCM structure, shifting CCM functions and principles with in the</a:t>
            </a:r>
            <a:r>
              <a:rPr lang="en-US" sz="32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health SWC, aligned CCM in health program coordination. 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Enlightening both CCM and SW: CCM members take part in the SWC policy levels meeting; CCM issues brought in to SWC policy level agenda; 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Familiarizing GFATM program and GF financial cycle in SWC operational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Initiating OC in TWG of SWC: OC meeting and function under umbrella of SWC for health platform 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Taking CCM GFATM works acquainted with in SWC platform</a:t>
            </a:r>
          </a:p>
          <a:p>
            <a:endParaRPr lang="en-US" sz="3200" dirty="0">
              <a:latin typeface="+mj-lt"/>
              <a:cs typeface="Phetsarath OT" panose="02000500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6515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AB333C8-42EC-4346-8FB0-101F40D53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1" y="1322518"/>
            <a:ext cx="527050" cy="3547223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Review existing national structure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xmlns="" id="{0A4291B4-CB15-43DB-93FA-56E390A35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976" y="1336187"/>
            <a:ext cx="701675" cy="3547225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xmlns="" id="{D896EEAA-E09D-40D9-A279-5B076AE26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880" y="1341633"/>
            <a:ext cx="569913" cy="3536332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Minister of Health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xmlns="" id="{A41C933F-6809-4808-BA53-4199407CF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3916" y="1366464"/>
            <a:ext cx="956743" cy="351988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A82F4D98-EF80-4D9B-921B-2B1D365F4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299" y="1358078"/>
            <a:ext cx="705261" cy="351988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</a:t>
            </a: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orsement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EDB75972-1D37-48F7-9A48-A4193C7AB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5826" y="1341550"/>
            <a:ext cx="930583" cy="3536496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 with GF&amp; GF Approval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xmlns="" id="{515CB551-9581-445C-9985-02130CCC3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5838" y="1290844"/>
            <a:ext cx="669908" cy="35955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MOH restructured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DF68467-7362-4F7E-A0BD-2A85DF37B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5" y="1283368"/>
            <a:ext cx="907366" cy="357112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Capacity building   SWC &amp; CCM CSO population affected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xmlns="" id="{08B0E0B1-A83B-4682-A637-BA84C374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215" y="1285510"/>
            <a:ext cx="1175513" cy="354221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Set up a single H-Donor platform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6740541E-530C-4045-85D4-B11354953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4378" y="1280114"/>
            <a:ext cx="1037359" cy="3547607"/>
          </a:xfrm>
          <a:prstGeom prst="rect">
            <a:avLst/>
          </a:prstGeom>
          <a:solidFill>
            <a:srgbClr val="92D050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position in SWC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5D28AD22-3E70-4F8D-8E65-AB80F847BB41}"/>
              </a:ext>
            </a:extLst>
          </p:cNvPr>
          <p:cNvCxnSpPr>
            <a:cxnSpLocks/>
          </p:cNvCxnSpPr>
          <p:nvPr/>
        </p:nvCxnSpPr>
        <p:spPr>
          <a:xfrm flipV="1">
            <a:off x="-15609" y="4953918"/>
            <a:ext cx="12107346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527D6552-A216-451C-B0BD-D05459A87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554" y="1382292"/>
            <a:ext cx="706773" cy="351988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Development CCM positioning pathway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E68506A1-779C-4549-A6BE-2F91EE0D3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0919" y="1336187"/>
            <a:ext cx="717550" cy="3522553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 Structure &amp; TOR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xmlns="" id="{2D218FA3-FA03-45A3-8788-825755B8F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9643" y="1290844"/>
            <a:ext cx="1214438" cy="35476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ncorporating CCM works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stepwise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xmlns="" id="{9399AEB0-CC82-458A-8205-BD5C4FA653DD}"/>
              </a:ext>
            </a:extLst>
          </p:cNvPr>
          <p:cNvSpPr/>
          <p:nvPr/>
        </p:nvSpPr>
        <p:spPr>
          <a:xfrm>
            <a:off x="9625963" y="746440"/>
            <a:ext cx="233680" cy="51117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BBA6FE39-309F-4E2B-9C1B-FB6A2678B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5" y="-50724"/>
            <a:ext cx="4432005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Submit the proposal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alt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 Round GF funding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31">
            <a:extLst>
              <a:ext uri="{FF2B5EF4-FFF2-40B4-BE49-F238E27FC236}">
                <a16:creationId xmlns:a16="http://schemas.microsoft.com/office/drawing/2014/main" xmlns="" id="{C39A300F-454C-4F06-9062-7E022274B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609" y="4949870"/>
            <a:ext cx="12435072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2021	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			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2022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</a:t>
            </a:r>
            <a:r>
              <a:rPr lang="en-US" altLang="en-US" b="1" dirty="0">
                <a:solidFill>
                  <a:schemeClr val="accent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2023                   2024…………………………… 2030  Year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Knowledge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Coordination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                   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Transitional phase	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Sustainable Structure       End ATM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Map National 	        Collect and </a:t>
            </a:r>
            <a:r>
              <a:rPr kumimoji="0" lang="en-US" altLang="en-US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analyse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data 	                                 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Position CCM functions	                              Position CCM functions 	  End GF Funded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Coordinating	         jointly in shared dialogue on		       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within a national body	                              within a national body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platforms 	        selection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CCM positioning</a:t>
            </a:r>
            <a:endParaRPr lang="en-US" altLang="en-US" sz="1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Define option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health sector-wise coordinati</a:t>
            </a:r>
            <a:r>
              <a:rPr lang="en-US" altLang="en-US" sz="11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committee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xmlns="" id="{9F2E9E57-D84D-4A21-87FF-51D06AFA2F7E}"/>
              </a:ext>
            </a:extLst>
          </p:cNvPr>
          <p:cNvSpPr txBox="1">
            <a:spLocks/>
          </p:cNvSpPr>
          <p:nvPr/>
        </p:nvSpPr>
        <p:spPr>
          <a:xfrm>
            <a:off x="293796" y="109187"/>
            <a:ext cx="9865198" cy="108374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Whole Time frame</a:t>
            </a:r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xmlns="" id="{F91702DC-8238-490C-AF46-1E50D8530D9B}"/>
              </a:ext>
            </a:extLst>
          </p:cNvPr>
          <p:cNvSpPr/>
          <p:nvPr/>
        </p:nvSpPr>
        <p:spPr>
          <a:xfrm>
            <a:off x="8291780" y="439181"/>
            <a:ext cx="233680" cy="51117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xmlns="" id="{56EA0287-8288-4CF5-984E-004342361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1213" y="1290844"/>
            <a:ext cx="705261" cy="3578899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</a:t>
            </a: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orsement</a:t>
            </a:r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687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CC13BE0-9FAD-45AB-B059-FDA023D2C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410" y="140018"/>
            <a:ext cx="10515600" cy="2852737"/>
          </a:xfrm>
        </p:spPr>
        <p:txBody>
          <a:bodyPr>
            <a:normAutofit fontScale="90000"/>
          </a:bodyPr>
          <a:lstStyle/>
          <a:p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VII. Where we are &amp; what next</a:t>
            </a:r>
          </a:p>
        </p:txBody>
      </p:sp>
    </p:spTree>
    <p:extLst>
      <p:ext uri="{BB962C8B-B14F-4D97-AF65-F5344CB8AC3E}">
        <p14:creationId xmlns:p14="http://schemas.microsoft.com/office/powerpoint/2010/main" val="13710943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AB333C8-42EC-4346-8FB0-101F40D53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1" y="1322518"/>
            <a:ext cx="527050" cy="354722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Review existing national structure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xmlns="" id="{0A4291B4-CB15-43DB-93FA-56E390A35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976" y="1336187"/>
            <a:ext cx="701675" cy="35472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xmlns="" id="{D896EEAA-E09D-40D9-A279-5B076AE26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880" y="1341633"/>
            <a:ext cx="569913" cy="3536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Minister of Health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xmlns="" id="{A41C933F-6809-4808-BA53-4199407CF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3916" y="1366464"/>
            <a:ext cx="432251" cy="3519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joint meeting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A82F4D98-EF80-4D9B-921B-2B1D365F4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8858" y="1363814"/>
            <a:ext cx="569913" cy="3519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</a:t>
            </a:r>
            <a:r>
              <a:rPr lang="en-US" altLang="en-US" sz="2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orsement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EDB75972-1D37-48F7-9A48-A4193C7AB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9212" y="1340581"/>
            <a:ext cx="853195" cy="353649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 with GF&amp; GF Approval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xmlns="" id="{515CB551-9581-445C-9985-02130CCC3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583" y="1302488"/>
            <a:ext cx="669908" cy="357112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MOH restructured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DF68467-7362-4F7E-A0BD-2A85DF37B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5" y="1283368"/>
            <a:ext cx="907366" cy="357112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Capacity building   SWC &amp; CCM CSO population affected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xmlns="" id="{08B0E0B1-A83B-4682-A637-BA84C374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215" y="1285510"/>
            <a:ext cx="1175513" cy="3568979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Set up a single H-Donor platform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6740541E-530C-4045-85D4-B11354953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4378" y="1280114"/>
            <a:ext cx="1037359" cy="35476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position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5D28AD22-3E70-4F8D-8E65-AB80F847BB41}"/>
              </a:ext>
            </a:extLst>
          </p:cNvPr>
          <p:cNvCxnSpPr>
            <a:cxnSpLocks/>
          </p:cNvCxnSpPr>
          <p:nvPr/>
        </p:nvCxnSpPr>
        <p:spPr>
          <a:xfrm flipV="1">
            <a:off x="-15609" y="4953918"/>
            <a:ext cx="12107346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527D6552-A216-451C-B0BD-D05459A87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1641" y="1382292"/>
            <a:ext cx="686930" cy="3519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Development CCM positioning pathway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E68506A1-779C-4549-A6BE-2F91EE0D3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4362" y="1322518"/>
            <a:ext cx="569913" cy="36035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TOR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xmlns="" id="{2D218FA3-FA03-45A3-8788-825755B8F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9643" y="1290844"/>
            <a:ext cx="1214438" cy="35476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ncorporating CCM works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stepwise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xmlns="" id="{9399AEB0-CC82-458A-8205-BD5C4FA653DD}"/>
              </a:ext>
            </a:extLst>
          </p:cNvPr>
          <p:cNvSpPr/>
          <p:nvPr/>
        </p:nvSpPr>
        <p:spPr>
          <a:xfrm>
            <a:off x="9625963" y="746440"/>
            <a:ext cx="233680" cy="51117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BBA6FE39-309F-4E2B-9C1B-FB6A2678B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5" y="-50724"/>
            <a:ext cx="4432005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Submit the proposal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alt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 Round GF funding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31">
            <a:extLst>
              <a:ext uri="{FF2B5EF4-FFF2-40B4-BE49-F238E27FC236}">
                <a16:creationId xmlns:a16="http://schemas.microsoft.com/office/drawing/2014/main" xmlns="" id="{C39A300F-454C-4F06-9062-7E022274B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609" y="4949870"/>
            <a:ext cx="12435072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2021	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			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2022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</a:t>
            </a:r>
            <a:r>
              <a:rPr lang="en-US" altLang="en-US" b="1" dirty="0">
                <a:solidFill>
                  <a:schemeClr val="accent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2023                   2024…………………………… 2030  Year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Knowledge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Coordination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                   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Transitional phase	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Sustainable Structure       End ATM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Map National 	        Collect and </a:t>
            </a:r>
            <a:r>
              <a:rPr kumimoji="0" lang="en-US" altLang="en-US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analyse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data 	                                 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Position CCM functions	                              Position CCM functions 	  End GF Funded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Coordinating	         jointly in shared dialogue on		       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within a national body	                              within a national body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platforms 	        selection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CCM positioning</a:t>
            </a:r>
            <a:endParaRPr lang="en-US" altLang="en-US" sz="1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Define option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health sector-wise coordination committee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xmlns="" id="{F91702DC-8238-490C-AF46-1E50D8530D9B}"/>
              </a:ext>
            </a:extLst>
          </p:cNvPr>
          <p:cNvSpPr/>
          <p:nvPr/>
        </p:nvSpPr>
        <p:spPr>
          <a:xfrm>
            <a:off x="8291780" y="439181"/>
            <a:ext cx="233680" cy="51117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xmlns="" id="{56EA0287-8288-4CF5-984E-004342361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5805" y="1336187"/>
            <a:ext cx="900669" cy="35879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</a:t>
            </a: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</a:t>
            </a:r>
            <a:r>
              <a:rPr lang="en-US" alt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8" name="Thought Bubble: Cloud 17">
            <a:extLst>
              <a:ext uri="{FF2B5EF4-FFF2-40B4-BE49-F238E27FC236}">
                <a16:creationId xmlns:a16="http://schemas.microsoft.com/office/drawing/2014/main" xmlns="" id="{9C23A31F-D788-40B3-A835-0CCA99DB4945}"/>
              </a:ext>
            </a:extLst>
          </p:cNvPr>
          <p:cNvSpPr/>
          <p:nvPr/>
        </p:nvSpPr>
        <p:spPr>
          <a:xfrm>
            <a:off x="2186833" y="0"/>
            <a:ext cx="4640178" cy="950356"/>
          </a:xfrm>
          <a:prstGeom prst="cloudCallout">
            <a:avLst>
              <a:gd name="adj1" fmla="val 9763"/>
              <a:gd name="adj2" fmla="val 92884"/>
            </a:avLst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here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23" name="Thought Bubble: Cloud 22">
            <a:extLst>
              <a:ext uri="{FF2B5EF4-FFF2-40B4-BE49-F238E27FC236}">
                <a16:creationId xmlns:a16="http://schemas.microsoft.com/office/drawing/2014/main" xmlns="" id="{24E37976-EB44-47B2-B66C-7F2F36AE45E0}"/>
              </a:ext>
            </a:extLst>
          </p:cNvPr>
          <p:cNvSpPr/>
          <p:nvPr/>
        </p:nvSpPr>
        <p:spPr>
          <a:xfrm>
            <a:off x="4918483" y="3766783"/>
            <a:ext cx="1487596" cy="1159242"/>
          </a:xfrm>
          <a:prstGeom prst="cloudCallout">
            <a:avLst>
              <a:gd name="adj1" fmla="val 4917"/>
              <a:gd name="adj2" fmla="val 48719"/>
            </a:avLst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 the next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xmlns="" id="{3305511E-224B-47C0-B20F-63654DF52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3937" y="1362482"/>
            <a:ext cx="569913" cy="352255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Structure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5230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FBF196-5491-497D-BA05-6E9252FA3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279" y="187377"/>
            <a:ext cx="10515600" cy="1325563"/>
          </a:xfrm>
        </p:spPr>
        <p:txBody>
          <a:bodyPr>
            <a:normAutofit/>
          </a:bodyPr>
          <a:lstStyle/>
          <a:p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E7E48D7-F4D1-48A7-8607-FA8722CE5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656" y="1825625"/>
            <a:ext cx="11667344" cy="484499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Successful of the pathway of Lao CCM positioning in SWC for Health is that the end of the pathway shall be achieved a </a:t>
            </a:r>
            <a:r>
              <a:rPr lang="en-US" sz="3200" b="1" dirty="0"/>
              <a:t>multisectoral partnership coordination improved,  effectiveness and realization of ATM - health investment and GFATM grant oversight monitoring improved</a:t>
            </a:r>
            <a:r>
              <a:rPr lang="en-US" sz="3200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Successful of transferring and shifting CCM structure and function to SWC-in Health shall be in a short or a long term -   influenced by : </a:t>
            </a:r>
          </a:p>
          <a:p>
            <a:pPr lvl="1"/>
            <a:r>
              <a:rPr lang="en-US" sz="3200" b="1" dirty="0"/>
              <a:t>Commitment of policy makers, CCM &amp; technical officer</a:t>
            </a:r>
          </a:p>
          <a:p>
            <a:pPr lvl="1"/>
            <a:r>
              <a:rPr lang="en-US" sz="3200" b="1" dirty="0"/>
              <a:t>Preparedness and readiness  of both SWC and CCM</a:t>
            </a:r>
          </a:p>
          <a:p>
            <a:pPr lvl="1"/>
            <a:r>
              <a:rPr lang="en-US" sz="3200" b="1" dirty="0"/>
              <a:t>Calendar of the Global fund ending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258347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CC13BE0-9FAD-45AB-B059-FDA023D2C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410" y="140018"/>
            <a:ext cx="10515600" cy="2852737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Very Much</a:t>
            </a:r>
          </a:p>
        </p:txBody>
      </p:sp>
    </p:spTree>
    <p:extLst>
      <p:ext uri="{BB962C8B-B14F-4D97-AF65-F5344CB8AC3E}">
        <p14:creationId xmlns:p14="http://schemas.microsoft.com/office/powerpoint/2010/main" val="533166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696878-112F-48AC-B0CA-062242DD81E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A8C6719-CF5B-4A0B-9AFC-6F138341B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8121" y="2911345"/>
            <a:ext cx="10515600" cy="29262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latin typeface="+mj-lt"/>
              </a:rPr>
              <a:t>The Lao CCM positioning is </a:t>
            </a:r>
            <a:r>
              <a:rPr lang="en-US" sz="4000" dirty="0">
                <a:solidFill>
                  <a:srgbClr val="000000"/>
                </a:solidFill>
                <a:latin typeface="+mj-lt"/>
                <a:ea typeface="SimSun" panose="02010600030101010101" pitchFamily="2" charset="-122"/>
                <a:cs typeface="Cordia New" panose="020B0304020202020204" pitchFamily="34" charset="-34"/>
              </a:rPr>
              <a:t>an incorporation of the current CCM structure in to the national health </a:t>
            </a:r>
            <a:r>
              <a:rPr lang="en-US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SimSun" panose="02010600030101010101" pitchFamily="2" charset="-122"/>
                <a:cs typeface="Cordia New" panose="020B0304020202020204" pitchFamily="34" charset="-34"/>
              </a:rPr>
              <a:t>body-Sector wise coordination for health (SWC).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endParaRPr lang="en-US" sz="5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49793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A0DB97-EC14-4D3C-8875-0CFDEAD82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" y="153192"/>
            <a:ext cx="1194816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2D3B7FB-BBF2-48FD-8AE9-69637DAC4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" y="1478755"/>
            <a:ext cx="12054840" cy="5379245"/>
          </a:xfrm>
        </p:spPr>
        <p:txBody>
          <a:bodyPr>
            <a:normAutofit fontScale="77500" lnSpcReduction="20000"/>
          </a:bodyPr>
          <a:lstStyle/>
          <a:p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Base on Global Fund Guideline and CCM Policy - encourage country to:</a:t>
            </a:r>
          </a:p>
          <a:p>
            <a:pPr lvl="1"/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dirty="0"/>
              <a:t>Position CCM with in existing health platform</a:t>
            </a:r>
          </a:p>
          <a:p>
            <a:pPr lvl="1"/>
            <a:r>
              <a:rPr lang="en-US" sz="4400" dirty="0"/>
              <a:t> Engage DPs/CSO in CCM positioning</a:t>
            </a:r>
          </a:p>
          <a:p>
            <a:pPr lvl="1"/>
            <a:r>
              <a:rPr lang="en-US" sz="4400" dirty="0"/>
              <a:t> Ensure Investment in 3 ATM programs</a:t>
            </a:r>
          </a:p>
          <a:p>
            <a:pPr lvl="1"/>
            <a:r>
              <a:rPr lang="en-US" sz="4400" dirty="0"/>
              <a:t> develop the CCM positioning pathway </a:t>
            </a:r>
          </a:p>
          <a:p>
            <a:pPr marL="0" indent="0">
              <a:buNone/>
            </a:pPr>
            <a:r>
              <a:rPr lang="en-US" sz="3100" dirty="0"/>
              <a:t>									            </a:t>
            </a:r>
          </a:p>
          <a:p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Base on the direction of the national health sector</a:t>
            </a:r>
          </a:p>
          <a:p>
            <a:pPr lvl="1"/>
            <a:r>
              <a:rPr lang="en-US" sz="4400" dirty="0"/>
              <a:t> Simply the national structure</a:t>
            </a:r>
          </a:p>
          <a:p>
            <a:pPr lvl="1"/>
            <a:r>
              <a:rPr lang="en-US" sz="4400" dirty="0"/>
              <a:t> Align government &amp; DPs coordination with in the existing platform</a:t>
            </a:r>
          </a:p>
          <a:p>
            <a:pPr lvl="1"/>
            <a:r>
              <a:rPr lang="en-US" sz="4400" dirty="0"/>
              <a:t>Not create a parallel structure with the existing platform</a:t>
            </a:r>
          </a:p>
          <a:p>
            <a:pPr marL="0" indent="0">
              <a:buNone/>
            </a:pP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634486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696878-112F-48AC-B0CA-062242DD81E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for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A8C6719-CF5B-4A0B-9AFC-6F138341B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80065"/>
            <a:ext cx="10515600" cy="3256041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000000"/>
                </a:solidFill>
                <a:effectLst/>
                <a:latin typeface="+mj-lt"/>
                <a:ea typeface="SimSun" panose="02010600030101010101" pitchFamily="2" charset="-122"/>
                <a:cs typeface="Cordia New" panose="020B0304020202020204" pitchFamily="34" charset="-34"/>
              </a:rPr>
              <a:t>The objective of the CCM Positioning is to sustain effective coordination of CCM &amp; GFATM program in health programs and investment.</a:t>
            </a:r>
            <a:endParaRPr lang="en-US" sz="4000" dirty="0">
              <a:effectLst/>
              <a:latin typeface="+mj-lt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endParaRPr lang="en-US" sz="5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99845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AB333C8-42EC-4346-8FB0-101F40D53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1" y="1322518"/>
            <a:ext cx="527050" cy="3547223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Review existing national structure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xmlns="" id="{0A4291B4-CB15-43DB-93FA-56E390A35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976" y="1336187"/>
            <a:ext cx="701675" cy="3547225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xmlns="" id="{D896EEAA-E09D-40D9-A279-5B076AE26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880" y="1341633"/>
            <a:ext cx="569913" cy="3536332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Minister of Health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xmlns="" id="{A41C933F-6809-4808-BA53-4199407CF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3916" y="1366464"/>
            <a:ext cx="956743" cy="351988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A82F4D98-EF80-4D9B-921B-2B1D365F4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299" y="1358078"/>
            <a:ext cx="705261" cy="351988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</a:t>
            </a: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orsement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EDB75972-1D37-48F7-9A48-A4193C7AB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5826" y="1341550"/>
            <a:ext cx="930583" cy="3536496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 with GF&amp; GF Approval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xmlns="" id="{515CB551-9581-445C-9985-02130CCC3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5838" y="1290844"/>
            <a:ext cx="669908" cy="35955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MOH restructured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DF68467-7362-4F7E-A0BD-2A85DF37B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5" y="1283368"/>
            <a:ext cx="907366" cy="357112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Capacity building   SWC &amp; CSO CCM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xmlns="" id="{08B0E0B1-A83B-4682-A637-BA84C374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215" y="1285510"/>
            <a:ext cx="1175513" cy="354221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Set up a single H-Donor platform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6740541E-530C-4045-85D4-B11354953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4378" y="1280114"/>
            <a:ext cx="1037359" cy="35476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position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5D28AD22-3E70-4F8D-8E65-AB80F847BB41}"/>
              </a:ext>
            </a:extLst>
          </p:cNvPr>
          <p:cNvCxnSpPr>
            <a:cxnSpLocks/>
          </p:cNvCxnSpPr>
          <p:nvPr/>
        </p:nvCxnSpPr>
        <p:spPr>
          <a:xfrm flipV="1">
            <a:off x="-15609" y="4953918"/>
            <a:ext cx="12107346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527D6552-A216-451C-B0BD-D05459A87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554" y="1382292"/>
            <a:ext cx="706773" cy="351988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Development CCM positioning pathway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E68506A1-779C-4549-A6BE-2F91EE0D3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0919" y="1336187"/>
            <a:ext cx="717550" cy="3522553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 Structure &amp; TOR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xmlns="" id="{2D218FA3-FA03-45A3-8788-825755B8F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9643" y="1290844"/>
            <a:ext cx="1214438" cy="35476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ncorporating CCM works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stepwise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xmlns="" id="{9F2E9E57-D84D-4A21-87FF-51D06AFA2F7E}"/>
              </a:ext>
            </a:extLst>
          </p:cNvPr>
          <p:cNvSpPr txBox="1">
            <a:spLocks/>
          </p:cNvSpPr>
          <p:nvPr/>
        </p:nvSpPr>
        <p:spPr>
          <a:xfrm>
            <a:off x="44235" y="322478"/>
            <a:ext cx="11459092" cy="8046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When &amp; How: Three Process framework 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B20D3750-AD5A-4225-B389-1923D9A0200D}"/>
              </a:ext>
            </a:extLst>
          </p:cNvPr>
          <p:cNvSpPr/>
          <p:nvPr/>
        </p:nvSpPr>
        <p:spPr>
          <a:xfrm>
            <a:off x="142575" y="1342096"/>
            <a:ext cx="2970659" cy="35442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xmlns="" id="{56EA0287-8288-4CF5-984E-004342361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1213" y="1290844"/>
            <a:ext cx="705261" cy="3578899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end</a:t>
            </a:r>
            <a:r>
              <a:rPr lang="en-US" altLang="en-US" sz="24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C5E0818A-8541-4936-B1E9-8D64EFDC30E1}"/>
              </a:ext>
            </a:extLst>
          </p:cNvPr>
          <p:cNvSpPr/>
          <p:nvPr/>
        </p:nvSpPr>
        <p:spPr>
          <a:xfrm>
            <a:off x="28576" y="1269387"/>
            <a:ext cx="12049425" cy="36327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6A0CB749-2FA4-4FB5-AAA9-24DB5A14D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72" y="1224942"/>
            <a:ext cx="11188689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32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Knowledge	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Coordination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Sustainable Structure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Map National 			Collect and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analyse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			 Position CCM functions 	    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Coordinating			jointly in shared dialogue			 within a national body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platforms 			</a:t>
            </a:r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elect option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Define option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3E012F42-BB43-4AB1-983B-F955ADB58459}"/>
              </a:ext>
            </a:extLst>
          </p:cNvPr>
          <p:cNvSpPr txBox="1"/>
          <p:nvPr/>
        </p:nvSpPr>
        <p:spPr>
          <a:xfrm>
            <a:off x="30270" y="5223516"/>
            <a:ext cx="11047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2021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08D1AE25-4B03-4FEB-A648-39EDDF442400}"/>
              </a:ext>
            </a:extLst>
          </p:cNvPr>
          <p:cNvSpPr txBox="1"/>
          <p:nvPr/>
        </p:nvSpPr>
        <p:spPr>
          <a:xfrm>
            <a:off x="4161957" y="5193284"/>
            <a:ext cx="12041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2022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E8D86E4C-6B9F-4A47-A42E-10F6EFFDCFDC}"/>
              </a:ext>
            </a:extLst>
          </p:cNvPr>
          <p:cNvSpPr txBox="1"/>
          <p:nvPr/>
        </p:nvSpPr>
        <p:spPr>
          <a:xfrm>
            <a:off x="10873954" y="5193283"/>
            <a:ext cx="12041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2030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5F8159AA-A15A-4344-8E87-C38C590992E9}"/>
              </a:ext>
            </a:extLst>
          </p:cNvPr>
          <p:cNvSpPr txBox="1"/>
          <p:nvPr/>
        </p:nvSpPr>
        <p:spPr>
          <a:xfrm>
            <a:off x="8010636" y="5193282"/>
            <a:ext cx="12041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3345612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AB333C8-42EC-4346-8FB0-101F40D53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1" y="1322518"/>
            <a:ext cx="527050" cy="3547223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Review existing national structure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xmlns="" id="{0A4291B4-CB15-43DB-93FA-56E390A35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976" y="1336187"/>
            <a:ext cx="701675" cy="3547225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xmlns="" id="{D896EEAA-E09D-40D9-A279-5B076AE26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880" y="1341633"/>
            <a:ext cx="569913" cy="3536332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Minister of Health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xmlns="" id="{A41C933F-6809-4808-BA53-4199407CF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3916" y="1366464"/>
            <a:ext cx="956743" cy="351988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A82F4D98-EF80-4D9B-921B-2B1D365F4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299" y="1358078"/>
            <a:ext cx="705261" cy="351988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</a:t>
            </a: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orsement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EDB75972-1D37-48F7-9A48-A4193C7AB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5826" y="1341550"/>
            <a:ext cx="930583" cy="3536496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 with GF&amp; GF Approval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xmlns="" id="{515CB551-9581-445C-9985-02130CCC3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5838" y="1290844"/>
            <a:ext cx="669908" cy="35955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MOH restructured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DF68467-7362-4F7E-A0BD-2A85DF37B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5" y="1283368"/>
            <a:ext cx="907366" cy="357112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Capacity building   SWC &amp; CSO CCM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xmlns="" id="{08B0E0B1-A83B-4682-A637-BA84C374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215" y="1285510"/>
            <a:ext cx="1175513" cy="354221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Set up a single H-Donor platform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6740541E-530C-4045-85D4-B11354953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4378" y="1280114"/>
            <a:ext cx="1037359" cy="35476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position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5D28AD22-3E70-4F8D-8E65-AB80F847BB41}"/>
              </a:ext>
            </a:extLst>
          </p:cNvPr>
          <p:cNvCxnSpPr>
            <a:cxnSpLocks/>
          </p:cNvCxnSpPr>
          <p:nvPr/>
        </p:nvCxnSpPr>
        <p:spPr>
          <a:xfrm flipV="1">
            <a:off x="-15609" y="4953918"/>
            <a:ext cx="12107346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527D6552-A216-451C-B0BD-D05459A87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554" y="1382292"/>
            <a:ext cx="706773" cy="351988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Development CCM positioning pathway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E68506A1-779C-4549-A6BE-2F91EE0D3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0919" y="1336187"/>
            <a:ext cx="717550" cy="3522553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 Structure &amp; TOR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xmlns="" id="{2D218FA3-FA03-45A3-8788-825755B8F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9643" y="1290844"/>
            <a:ext cx="1214438" cy="35476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ncorporating CCM works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stepwise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xmlns="" id="{9F2E9E57-D84D-4A21-87FF-51D06AFA2F7E}"/>
              </a:ext>
            </a:extLst>
          </p:cNvPr>
          <p:cNvSpPr txBox="1">
            <a:spLocks/>
          </p:cNvSpPr>
          <p:nvPr/>
        </p:nvSpPr>
        <p:spPr>
          <a:xfrm>
            <a:off x="30270" y="275059"/>
            <a:ext cx="11459092" cy="10005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How: Knowledge Process Framework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B20D3750-AD5A-4225-B389-1923D9A0200D}"/>
              </a:ext>
            </a:extLst>
          </p:cNvPr>
          <p:cNvSpPr/>
          <p:nvPr/>
        </p:nvSpPr>
        <p:spPr>
          <a:xfrm>
            <a:off x="142575" y="1342096"/>
            <a:ext cx="2970659" cy="35442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xmlns="" id="{56EA0287-8288-4CF5-984E-004342361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1213" y="1290844"/>
            <a:ext cx="705261" cy="3578899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end</a:t>
            </a:r>
            <a:r>
              <a:rPr lang="en-US" altLang="en-US" sz="24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C5E0818A-8541-4936-B1E9-8D64EFDC30E1}"/>
              </a:ext>
            </a:extLst>
          </p:cNvPr>
          <p:cNvSpPr/>
          <p:nvPr/>
        </p:nvSpPr>
        <p:spPr>
          <a:xfrm>
            <a:off x="54383" y="1269386"/>
            <a:ext cx="12107345" cy="36413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6A0CB749-2FA4-4FB5-AAA9-24DB5A14D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85011" y="1471163"/>
            <a:ext cx="11459092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32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Knowledge	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Coordination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Sustainable Structure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Map National 			Collect and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analyse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			 Position CCM functions 	    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Coordinating			jointly in shared dialogue			 within a national body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platforms 			</a:t>
            </a:r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elect the option 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Define options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 	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xmlns="" id="{A6E4DE29-E881-401D-BB76-BB6403324C59}"/>
              </a:ext>
            </a:extLst>
          </p:cNvPr>
          <p:cNvSpPr/>
          <p:nvPr/>
        </p:nvSpPr>
        <p:spPr>
          <a:xfrm>
            <a:off x="1669" y="1879121"/>
            <a:ext cx="2748684" cy="2903621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3E012F42-BB43-4AB1-983B-F955ADB58459}"/>
              </a:ext>
            </a:extLst>
          </p:cNvPr>
          <p:cNvSpPr txBox="1"/>
          <p:nvPr/>
        </p:nvSpPr>
        <p:spPr>
          <a:xfrm>
            <a:off x="30270" y="5223516"/>
            <a:ext cx="11047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2021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08D1AE25-4B03-4FEB-A648-39EDDF442400}"/>
              </a:ext>
            </a:extLst>
          </p:cNvPr>
          <p:cNvSpPr txBox="1"/>
          <p:nvPr/>
        </p:nvSpPr>
        <p:spPr>
          <a:xfrm>
            <a:off x="5689125" y="5243990"/>
            <a:ext cx="12041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2022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E8D86E4C-6B9F-4A47-A42E-10F6EFFDCFDC}"/>
              </a:ext>
            </a:extLst>
          </p:cNvPr>
          <p:cNvSpPr txBox="1"/>
          <p:nvPr/>
        </p:nvSpPr>
        <p:spPr>
          <a:xfrm>
            <a:off x="10873954" y="5193283"/>
            <a:ext cx="12041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2030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5F8159AA-A15A-4344-8E87-C38C590992E9}"/>
              </a:ext>
            </a:extLst>
          </p:cNvPr>
          <p:cNvSpPr txBox="1"/>
          <p:nvPr/>
        </p:nvSpPr>
        <p:spPr>
          <a:xfrm>
            <a:off x="8010636" y="5193282"/>
            <a:ext cx="12041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759599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2F3D29-B56B-45D1-8C65-1EA182C157B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0" lang="en-US" altLang="en-US" sz="6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Knowledge 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 Light" panose="020F0302020204030204" pitchFamily="34" charset="0"/>
              </a:rPr>
              <a:t>Process (</a:t>
            </a:r>
            <a:r>
              <a:rPr lang="en-US" sz="6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 Light" panose="020F0302020204030204" pitchFamily="34" charset="0"/>
              </a:rPr>
              <a:t>cont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 Light" panose="020F0302020204030204" pitchFamily="34" charset="0"/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EF6E288-F086-48FF-BA9D-2D11022D60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sz="4800" dirty="0">
                <a:latin typeface="+mj-lt"/>
              </a:rPr>
              <a:t> Desk Review the GFATM Guidelines, CCM    </a:t>
            </a:r>
          </a:p>
          <a:p>
            <a:pPr marL="0" indent="0">
              <a:buNone/>
            </a:pPr>
            <a:r>
              <a:rPr lang="en-US" sz="4800" dirty="0">
                <a:latin typeface="+mj-lt"/>
              </a:rPr>
              <a:t>   Lao documents, Lao documents on AIDs </a:t>
            </a:r>
          </a:p>
          <a:p>
            <a:pPr marL="0" indent="0">
              <a:buNone/>
            </a:pPr>
            <a:r>
              <a:rPr lang="en-US" sz="4800" dirty="0">
                <a:latin typeface="+mj-lt"/>
              </a:rPr>
              <a:t>   Effectiveness</a:t>
            </a:r>
          </a:p>
          <a:p>
            <a:r>
              <a:rPr lang="en-US" sz="4800" dirty="0">
                <a:latin typeface="+mj-lt"/>
              </a:rPr>
              <a:t> Review 17 existing health committees</a:t>
            </a:r>
          </a:p>
          <a:p>
            <a:r>
              <a:rPr lang="en-US" sz="4800" dirty="0">
                <a:latin typeface="+mj-lt"/>
              </a:rPr>
              <a:t> Define indicators</a:t>
            </a:r>
          </a:p>
          <a:p>
            <a:r>
              <a:rPr lang="en-US" sz="4800" dirty="0">
                <a:latin typeface="+mj-lt"/>
              </a:rPr>
              <a:t> Scoring</a:t>
            </a:r>
          </a:p>
          <a:p>
            <a:r>
              <a:rPr lang="en-US" sz="4800" dirty="0">
                <a:latin typeface="+mj-lt"/>
              </a:rPr>
              <a:t> Analyze</a:t>
            </a:r>
          </a:p>
          <a:p>
            <a:endParaRPr lang="en-US" sz="4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38473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4C39F3-4C4C-4FDD-A0E0-66AD2C662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678" y="83040"/>
            <a:ext cx="10515600" cy="61553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 17 existing health structure / committees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B20D227C-3391-4AED-9946-BAFC4C9C870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740227"/>
          <a:ext cx="12192000" cy="61177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3096">
                  <a:extLst>
                    <a:ext uri="{9D8B030D-6E8A-4147-A177-3AD203B41FA5}">
                      <a16:colId xmlns:a16="http://schemas.microsoft.com/office/drawing/2014/main" xmlns="" val="820293735"/>
                    </a:ext>
                  </a:extLst>
                </a:gridCol>
                <a:gridCol w="7997467">
                  <a:extLst>
                    <a:ext uri="{9D8B030D-6E8A-4147-A177-3AD203B41FA5}">
                      <a16:colId xmlns:a16="http://schemas.microsoft.com/office/drawing/2014/main" xmlns="" val="615282066"/>
                    </a:ext>
                  </a:extLst>
                </a:gridCol>
                <a:gridCol w="1974226">
                  <a:extLst>
                    <a:ext uri="{9D8B030D-6E8A-4147-A177-3AD203B41FA5}">
                      <a16:colId xmlns:a16="http://schemas.microsoft.com/office/drawing/2014/main" xmlns="" val="3199258112"/>
                    </a:ext>
                  </a:extLst>
                </a:gridCol>
                <a:gridCol w="1637211">
                  <a:extLst>
                    <a:ext uri="{9D8B030D-6E8A-4147-A177-3AD203B41FA5}">
                      <a16:colId xmlns:a16="http://schemas.microsoft.com/office/drawing/2014/main" xmlns="" val="3384497055"/>
                    </a:ext>
                  </a:extLst>
                </a:gridCol>
              </a:tblGrid>
              <a:tr h="3865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No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Name of committees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Dated issued</a:t>
                      </a: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Number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3353281836"/>
                  </a:ext>
                </a:extLst>
              </a:tr>
              <a:tr h="30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Country Coordinating Mechanism (CCM)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 2002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3634860585"/>
                  </a:ext>
                </a:extLst>
              </a:tr>
              <a:tr h="3507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Health Sector Wise Coordination (SWC), Health Sector Reform and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Samsang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 Committee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Aug 17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N1828/</a:t>
                      </a:r>
                      <a:r>
                        <a:rPr lang="en-US" sz="1800" u="none" strike="noStrike" dirty="0" err="1">
                          <a:effectLst/>
                        </a:rPr>
                        <a:t>MoH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2701888323"/>
                  </a:ext>
                </a:extLst>
              </a:tr>
              <a:tr h="30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Health and Nutrition Service Access (HANSA) committee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May 20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N0969/</a:t>
                      </a:r>
                      <a:r>
                        <a:rPr lang="en-US" sz="1800" u="none" strike="noStrike" dirty="0" err="1">
                          <a:effectLst/>
                        </a:rPr>
                        <a:t>MoH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2454934582"/>
                  </a:ext>
                </a:extLst>
              </a:tr>
              <a:tr h="53399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Technical Committee for Prevention Control Response &amp; Case management (PCRC) on Covid 19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Apr 20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N0797/</a:t>
                      </a:r>
                      <a:r>
                        <a:rPr lang="en-US" sz="1800" u="none" strike="noStrike" dirty="0" err="1">
                          <a:effectLst/>
                        </a:rPr>
                        <a:t>MoH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3327936226"/>
                  </a:ext>
                </a:extLst>
              </a:tr>
              <a:tr h="4373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Natural Disaster Prevent &amp; Control Committee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Aug 13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N1868/</a:t>
                      </a:r>
                      <a:r>
                        <a:rPr lang="en-US" sz="1800" u="none" strike="noStrike" dirty="0" err="1">
                          <a:effectLst/>
                        </a:rPr>
                        <a:t>MoH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1859743783"/>
                  </a:ext>
                </a:extLst>
              </a:tr>
              <a:tr h="30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Covid 19 Vaccine Committee</a:t>
                      </a:r>
                      <a:endParaRPr lang="en-US" sz="140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Oct 20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N2521/</a:t>
                      </a:r>
                      <a:r>
                        <a:rPr lang="en-US" sz="1800" u="none" strike="noStrike" dirty="0" err="1">
                          <a:effectLst/>
                        </a:rPr>
                        <a:t>MoH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2987196296"/>
                  </a:ext>
                </a:extLst>
              </a:tr>
              <a:tr h="30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Single Door Coordination Investment Committee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Jul 20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N1260/</a:t>
                      </a:r>
                      <a:r>
                        <a:rPr lang="en-US" sz="1800" u="none" strike="noStrike" dirty="0" err="1">
                          <a:effectLst/>
                        </a:rPr>
                        <a:t>MoH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2101672278"/>
                  </a:ext>
                </a:extLst>
              </a:tr>
              <a:tr h="30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Procurement Bidding Committee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Jan 17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N0150/</a:t>
                      </a:r>
                      <a:r>
                        <a:rPr lang="en-US" sz="1800" u="none" strike="noStrike" dirty="0" err="1">
                          <a:effectLst/>
                        </a:rPr>
                        <a:t>MoH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19485968"/>
                  </a:ext>
                </a:extLst>
              </a:tr>
              <a:tr h="30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Advancement Women Committee in health sector (AWC)</a:t>
                      </a:r>
                      <a:endParaRPr lang="en-US" sz="140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Nov 17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N2609/</a:t>
                      </a:r>
                      <a:r>
                        <a:rPr lang="en-US" sz="1800" u="none" strike="noStrike" dirty="0" err="1">
                          <a:effectLst/>
                        </a:rPr>
                        <a:t>MoH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2406152645"/>
                  </a:ext>
                </a:extLst>
              </a:tr>
              <a:tr h="3507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Responsible person and coordination committee for Non-Communicable Diseases (NCD)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Feb 14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N474/</a:t>
                      </a:r>
                      <a:r>
                        <a:rPr lang="en-US" sz="1800" u="none" strike="noStrike" dirty="0" err="1">
                          <a:effectLst/>
                        </a:rPr>
                        <a:t>MoH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3299628058"/>
                  </a:ext>
                </a:extLst>
              </a:tr>
              <a:tr h="30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Human Trafficking Committee Sec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Nov 17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N2603/</a:t>
                      </a:r>
                      <a:r>
                        <a:rPr lang="en-US" sz="1800" u="none" strike="noStrike" dirty="0" err="1">
                          <a:effectLst/>
                        </a:rPr>
                        <a:t>MoH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1106013438"/>
                  </a:ext>
                </a:extLst>
              </a:tr>
              <a:tr h="3204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National Committee on HIV</a:t>
                      </a:r>
                      <a:r>
                        <a:rPr lang="ar-S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/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AIDS 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Nov 17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N2603/PM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826782722"/>
                  </a:ext>
                </a:extLst>
              </a:tr>
              <a:tr h="30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13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National Task force Covid</a:t>
                      </a:r>
                      <a:r>
                        <a:rPr lang="ar-S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-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19 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Jun 21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N59/PM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2288651999"/>
                  </a:ext>
                </a:extLst>
              </a:tr>
              <a:tr h="30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14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Secretariat of the Covid-19 National Task Force 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Feb 20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N02/PM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936620621"/>
                  </a:ext>
                </a:extLst>
              </a:tr>
              <a:tr h="30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National Committee on Advancement for women (NCAW)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Jun 17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N47/PM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3526444234"/>
                  </a:ext>
                </a:extLst>
              </a:tr>
              <a:tr h="30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16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National Committee on Nutrition (NCN)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Jul 14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N93/PM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1775023110"/>
                  </a:ext>
                </a:extLst>
              </a:tr>
              <a:tr h="4373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Steering Committee for EU budget Support Nutrition STCEUBS)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Dec 18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vice PM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27616098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7450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7423</TotalTime>
  <Words>2066</Words>
  <Application>Microsoft Office PowerPoint</Application>
  <PresentationFormat>Custom</PresentationFormat>
  <Paragraphs>503</Paragraphs>
  <Slides>29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Lao CCM positioning Pathway Plan 2021-2030</vt:lpstr>
      <vt:lpstr>Outline presentation</vt:lpstr>
      <vt:lpstr>What</vt:lpstr>
      <vt:lpstr>Why</vt:lpstr>
      <vt:lpstr>What for</vt:lpstr>
      <vt:lpstr>PowerPoint Presentation</vt:lpstr>
      <vt:lpstr>PowerPoint Presentation</vt:lpstr>
      <vt:lpstr>Knowledge Process (cont)</vt:lpstr>
      <vt:lpstr>Review  17 existing health structure / committees</vt:lpstr>
      <vt:lpstr>PowerPoint Presentation</vt:lpstr>
      <vt:lpstr>Other Findings</vt:lpstr>
      <vt:lpstr>Propose 4 options of CCM positioning</vt:lpstr>
      <vt:lpstr>PowerPoint Presentation</vt:lpstr>
      <vt:lpstr>PowerPoint Presentation</vt:lpstr>
      <vt:lpstr>Coordination Process </vt:lpstr>
      <vt:lpstr>PowerPoint Presentation</vt:lpstr>
      <vt:lpstr>PowerPoint Presentation</vt:lpstr>
      <vt:lpstr>Five Steps/stairs in Sustainable Structure</vt:lpstr>
      <vt:lpstr>PowerPoint Presentation</vt:lpstr>
      <vt:lpstr>PowerPoint Presentation</vt:lpstr>
      <vt:lpstr>PowerPoint Presentation</vt:lpstr>
      <vt:lpstr>4th steps in Transitional Phase</vt:lpstr>
      <vt:lpstr>PowerPoint Presentation</vt:lpstr>
      <vt:lpstr>Incorporating CCM works and coordination into SWC programs step by step: Main activities</vt:lpstr>
      <vt:lpstr>PowerPoint Presentation</vt:lpstr>
      <vt:lpstr> VII. Where we are &amp; what next</vt:lpstr>
      <vt:lpstr>PowerPoint Presentation</vt:lpstr>
      <vt:lpstr>In conclusion</vt:lpstr>
      <vt:lpstr> Thank You Very Much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 CCM Positioning: Time Frame</dc:title>
  <dc:creator>Advice</dc:creator>
  <cp:lastModifiedBy>DELL</cp:lastModifiedBy>
  <cp:revision>216</cp:revision>
  <dcterms:created xsi:type="dcterms:W3CDTF">2021-08-02T09:05:14Z</dcterms:created>
  <dcterms:modified xsi:type="dcterms:W3CDTF">2021-11-29T03:06:56Z</dcterms:modified>
</cp:coreProperties>
</file>