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4" r:id="rId3"/>
    <p:sldId id="258" r:id="rId4"/>
    <p:sldId id="275" r:id="rId5"/>
    <p:sldId id="276" r:id="rId6"/>
    <p:sldId id="278" r:id="rId7"/>
    <p:sldId id="280" r:id="rId8"/>
    <p:sldId id="281" r:id="rId9"/>
    <p:sldId id="282" r:id="rId10"/>
    <p:sldId id="2183" r:id="rId11"/>
    <p:sldId id="283" r:id="rId12"/>
    <p:sldId id="284" r:id="rId13"/>
    <p:sldId id="3292" r:id="rId14"/>
    <p:sldId id="32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7" autoAdjust="0"/>
    <p:restoredTop sz="94660"/>
  </p:normalViewPr>
  <p:slideViewPr>
    <p:cSldViewPr snapToGrid="0">
      <p:cViewPr>
        <p:scale>
          <a:sx n="84" d="100"/>
          <a:sy n="84" d="100"/>
        </p:scale>
        <p:origin x="29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7FA2A-EC9A-401D-A239-8263EE239206}" type="datetimeFigureOut">
              <a:rPr lang="en-US" smtClean="0"/>
              <a:t>12/1/2023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34C5E6-3A76-46AD-9190-29E96497A781}" type="slidenum">
              <a:rPr lang="en-US" smtClean="0"/>
              <a:t>‹#›</a:t>
            </a:fld>
            <a:endParaRPr lang="en-US"/>
          </a:p>
        </p:txBody>
      </p:sp>
    </p:spTree>
    <p:extLst>
      <p:ext uri="{BB962C8B-B14F-4D97-AF65-F5344CB8AC3E}">
        <p14:creationId xmlns:p14="http://schemas.microsoft.com/office/powerpoint/2010/main" val="2731905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81A4EE-ED57-8746-9801-6BCDEF702D6A}" type="slidenum">
              <a:rPr lang="en-US" smtClean="0"/>
              <a:t>1</a:t>
            </a:fld>
            <a:endParaRPr lang="en-US"/>
          </a:p>
        </p:txBody>
      </p:sp>
    </p:spTree>
    <p:extLst>
      <p:ext uri="{BB962C8B-B14F-4D97-AF65-F5344CB8AC3E}">
        <p14:creationId xmlns:p14="http://schemas.microsoft.com/office/powerpoint/2010/main" val="2294433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81A4EE-ED57-8746-9801-6BCDEF702D6A}" type="slidenum">
              <a:rPr lang="en-US" smtClean="0"/>
              <a:t>2</a:t>
            </a:fld>
            <a:endParaRPr lang="en-US"/>
          </a:p>
        </p:txBody>
      </p:sp>
    </p:spTree>
    <p:extLst>
      <p:ext uri="{BB962C8B-B14F-4D97-AF65-F5344CB8AC3E}">
        <p14:creationId xmlns:p14="http://schemas.microsoft.com/office/powerpoint/2010/main" val="289418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81A4EE-ED57-8746-9801-6BCDEF702D6A}" type="slidenum">
              <a:rPr lang="en-US" smtClean="0"/>
              <a:t>10</a:t>
            </a:fld>
            <a:endParaRPr lang="en-US"/>
          </a:p>
        </p:txBody>
      </p:sp>
    </p:spTree>
    <p:extLst>
      <p:ext uri="{BB962C8B-B14F-4D97-AF65-F5344CB8AC3E}">
        <p14:creationId xmlns:p14="http://schemas.microsoft.com/office/powerpoint/2010/main" val="4160880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15FD-B372-89A6-439F-B327248F70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18318-C27F-AB3E-79B1-9CC2B8991A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32AE72-6839-C35B-9676-80718FDD9220}"/>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14007BA1-1FA6-7DBD-6049-947C313B1D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643A5-44B8-F247-8128-1C73C8BF8122}"/>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1998756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8B436-F0DC-1C64-0F5F-A82AA32A4B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984DBE-52E9-497D-52B1-04AD6E19CB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17C78A-3DBA-D4D0-16F0-1B5F93C64EA7}"/>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E793E69A-5F4D-0912-0A96-AA56DE01A3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5EFBE-46C4-F7B0-8033-C561789A3176}"/>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4048737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905280-091E-9F96-3CBF-28AE9E8666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ED1DAF-8105-8C8B-43C4-28F1623540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D3379-1BDE-4D5F-16E7-0A7D7D4D524C}"/>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70533DC7-D1EC-2C80-3409-B6339CA455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4C1991-896F-6D46-5C13-42578387C615}"/>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170194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A7161-2BEA-2A34-A22F-7B455E9C2F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E819E3-0268-212E-0AD9-FF315DB273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DFCE4D-97E5-27A6-D8D7-A9128D73058C}"/>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4A095805-7736-26EB-159A-93C0AB49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6FDAE8-E40A-7E08-913A-4C0147CF9E1A}"/>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3935283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4D586-E73B-0AFB-EE86-09A56428D4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7B8ECD-0159-1CC8-3CAA-386B6325A7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76CF27-F4B0-454D-4D1F-4AA7E61EF166}"/>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0BC214B8-1929-958B-400A-F69F548F6F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8D4C27-1583-DE38-F70B-DFAC66953745}"/>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1867767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1A862-4BBD-4AF5-D589-2714A5A390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7D457C-58CA-E9AF-F709-E3878BF42D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7B1461-E87E-2E4B-FBA3-265FBAC9D3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1A5103-1508-4515-0A2E-85B4AF03578D}"/>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6" name="Footer Placeholder 5">
            <a:extLst>
              <a:ext uri="{FF2B5EF4-FFF2-40B4-BE49-F238E27FC236}">
                <a16:creationId xmlns:a16="http://schemas.microsoft.com/office/drawing/2014/main" id="{CDB8704F-704D-BB18-E641-9E16045261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008BCF-44A0-8A85-594D-E73C5F72F17E}"/>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133335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8390A-8965-A3BF-D090-EC236BCE84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B6D700-1348-D400-68F1-91C17264D4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E8E262-B032-BC2D-8137-44E78FC45E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FC2A58-8114-943E-70ED-74548A94D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3D4CE-4CA0-27D2-55D7-1A98CC7391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BC53AD9-4AAB-0592-C889-E4E3AF0E3D38}"/>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8" name="Footer Placeholder 7">
            <a:extLst>
              <a:ext uri="{FF2B5EF4-FFF2-40B4-BE49-F238E27FC236}">
                <a16:creationId xmlns:a16="http://schemas.microsoft.com/office/drawing/2014/main" id="{65949F37-9CA5-1F10-08F1-99665260338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13C305-04C8-298D-561A-9A5A67D9E793}"/>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210334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DDFE3-7885-9BB4-1353-A5DB22E5F5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041B48-F127-D81E-89B9-FB5094D562E6}"/>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4" name="Footer Placeholder 3">
            <a:extLst>
              <a:ext uri="{FF2B5EF4-FFF2-40B4-BE49-F238E27FC236}">
                <a16:creationId xmlns:a16="http://schemas.microsoft.com/office/drawing/2014/main" id="{93FFB73D-593E-DB4B-1CE6-A2B2388050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E42E69-D4AD-D2BE-5898-4ABD68F46F98}"/>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3071311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8FE4DE-2523-9EC5-9DDF-24E6ED461400}"/>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3" name="Footer Placeholder 2">
            <a:extLst>
              <a:ext uri="{FF2B5EF4-FFF2-40B4-BE49-F238E27FC236}">
                <a16:creationId xmlns:a16="http://schemas.microsoft.com/office/drawing/2014/main" id="{D214E05E-2F34-0385-7BAE-4EEE6FB556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473FF0-B858-0990-9919-DD984DFA8260}"/>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1701982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6E4AF-FD93-5FDB-AFFF-07791408DD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7B6E3E-F7D6-79FB-1D52-AFE59C09B2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779803-C32C-2C64-12DE-C1571509A8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A8E159-8B18-F55D-8F9F-35010B986E71}"/>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6" name="Footer Placeholder 5">
            <a:extLst>
              <a:ext uri="{FF2B5EF4-FFF2-40B4-BE49-F238E27FC236}">
                <a16:creationId xmlns:a16="http://schemas.microsoft.com/office/drawing/2014/main" id="{F6EC42B4-5824-2823-13AA-654F43281D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786122-311F-B0C4-5257-FECA17878B44}"/>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422196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60A0F-418C-7C05-1314-3D812394AA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6F4F76-A293-C6FF-D7C1-37C688AF0F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E1E035-3609-3A48-EAC1-928A49C482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23C92C-8078-B340-F727-895D9381909F}"/>
              </a:ext>
            </a:extLst>
          </p:cNvPr>
          <p:cNvSpPr>
            <a:spLocks noGrp="1"/>
          </p:cNvSpPr>
          <p:nvPr>
            <p:ph type="dt" sz="half" idx="10"/>
          </p:nvPr>
        </p:nvSpPr>
        <p:spPr/>
        <p:txBody>
          <a:bodyPr/>
          <a:lstStyle/>
          <a:p>
            <a:fld id="{9D7E6978-0E58-4C53-AFC8-5312E681B75D}" type="datetimeFigureOut">
              <a:rPr lang="en-US" smtClean="0"/>
              <a:t>12/1/2023</a:t>
            </a:fld>
            <a:endParaRPr lang="en-US"/>
          </a:p>
        </p:txBody>
      </p:sp>
      <p:sp>
        <p:nvSpPr>
          <p:cNvPr id="6" name="Footer Placeholder 5">
            <a:extLst>
              <a:ext uri="{FF2B5EF4-FFF2-40B4-BE49-F238E27FC236}">
                <a16:creationId xmlns:a16="http://schemas.microsoft.com/office/drawing/2014/main" id="{708B7EB1-9529-F8FA-6DE5-557B7220A1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D90417-F52F-F144-3FA3-2AD8841EBBC3}"/>
              </a:ext>
            </a:extLst>
          </p:cNvPr>
          <p:cNvSpPr>
            <a:spLocks noGrp="1"/>
          </p:cNvSpPr>
          <p:nvPr>
            <p:ph type="sldNum" sz="quarter" idx="12"/>
          </p:nvPr>
        </p:nvSpPr>
        <p:spPr/>
        <p:txBody>
          <a:bodyPr/>
          <a:lstStyle/>
          <a:p>
            <a:fld id="{4078476A-0075-4FAE-BAC0-62649058DD56}" type="slidenum">
              <a:rPr lang="en-US" smtClean="0"/>
              <a:t>‹#›</a:t>
            </a:fld>
            <a:endParaRPr lang="en-US"/>
          </a:p>
        </p:txBody>
      </p:sp>
    </p:spTree>
    <p:extLst>
      <p:ext uri="{BB962C8B-B14F-4D97-AF65-F5344CB8AC3E}">
        <p14:creationId xmlns:p14="http://schemas.microsoft.com/office/powerpoint/2010/main" val="246066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9E6452-E4CE-38F9-1218-284130A6A3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80976A-630E-08DF-B21A-4037655B80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BE254A-4596-E5F8-2FC5-56B6C521C7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E6978-0E58-4C53-AFC8-5312E681B75D}" type="datetimeFigureOut">
              <a:rPr lang="en-US" smtClean="0"/>
              <a:t>12/1/2023</a:t>
            </a:fld>
            <a:endParaRPr lang="en-US"/>
          </a:p>
        </p:txBody>
      </p:sp>
      <p:sp>
        <p:nvSpPr>
          <p:cNvPr id="5" name="Footer Placeholder 4">
            <a:extLst>
              <a:ext uri="{FF2B5EF4-FFF2-40B4-BE49-F238E27FC236}">
                <a16:creationId xmlns:a16="http://schemas.microsoft.com/office/drawing/2014/main" id="{7324EC5E-5A47-8AAB-A4C1-5B5C52E056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AF1452-C925-1F4B-A0B6-542DB6CEE0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78476A-0075-4FAE-BAC0-62649058DD56}" type="slidenum">
              <a:rPr lang="en-US" smtClean="0"/>
              <a:t>‹#›</a:t>
            </a:fld>
            <a:endParaRPr lang="en-US"/>
          </a:p>
        </p:txBody>
      </p:sp>
    </p:spTree>
    <p:extLst>
      <p:ext uri="{BB962C8B-B14F-4D97-AF65-F5344CB8AC3E}">
        <p14:creationId xmlns:p14="http://schemas.microsoft.com/office/powerpoint/2010/main" val="1608026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3346514"/>
          </a:xfrm>
          <a:solidFill>
            <a:schemeClr val="bg1"/>
          </a:solidFill>
        </p:spPr>
        <p:txBody>
          <a:bodyPr>
            <a:normAutofit/>
          </a:bodyPr>
          <a:lstStyle/>
          <a:p>
            <a:r>
              <a:rPr lang="lo-LA" sz="3600" b="1" dirty="0">
                <a:solidFill>
                  <a:srgbClr val="0070C0"/>
                </a:solidFill>
                <a:latin typeface="Phetsarath OT" pitchFamily="2" charset="0"/>
                <a:cs typeface="Phetsarath OT" pitchFamily="2" charset="0"/>
              </a:rPr>
              <a:t>ການສະເໜີຂໍທຶນຊ່ວຍເຫຼືອ ຈາກກອງທຶນໂລກ ສຳລັບແຜນງານຕ້ານເອດ 2024</a:t>
            </a:r>
            <a:r>
              <a:rPr lang="lo-LA" sz="4000" b="1" dirty="0">
                <a:solidFill>
                  <a:srgbClr val="0070C0"/>
                </a:solidFill>
                <a:latin typeface="Phetsarath OT" pitchFamily="2" charset="0"/>
                <a:cs typeface="Phetsarath OT" pitchFamily="2" charset="0"/>
              </a:rPr>
              <a:t>-</a:t>
            </a:r>
            <a:r>
              <a:rPr lang="lo-LA" sz="3600" b="1" dirty="0">
                <a:solidFill>
                  <a:srgbClr val="0070C0"/>
                </a:solidFill>
                <a:latin typeface="Phetsarath OT" pitchFamily="2" charset="0"/>
                <a:cs typeface="Phetsarath OT" pitchFamily="2" charset="0"/>
              </a:rPr>
              <a:t>2026 </a:t>
            </a:r>
            <a:br>
              <a:rPr lang="lo-LA" sz="3600" b="1" dirty="0">
                <a:solidFill>
                  <a:srgbClr val="0070C0"/>
                </a:solidFill>
                <a:latin typeface="Phetsarath OT" pitchFamily="2" charset="0"/>
                <a:cs typeface="Phetsarath OT" pitchFamily="2" charset="0"/>
              </a:rPr>
            </a:br>
            <a:r>
              <a:rPr lang="lo-LA" sz="3600" b="1" dirty="0">
                <a:solidFill>
                  <a:srgbClr val="0070C0"/>
                </a:solidFill>
                <a:latin typeface="Phetsarath OT" pitchFamily="2" charset="0"/>
                <a:cs typeface="Phetsarath OT" pitchFamily="2" charset="0"/>
              </a:rPr>
              <a:t>(ພາຍໃຕ້ ໂຄງການ </a:t>
            </a:r>
            <a:r>
              <a:rPr lang="en-US" sz="3600" b="1" dirty="0">
                <a:solidFill>
                  <a:srgbClr val="0070C0"/>
                </a:solidFill>
                <a:latin typeface="Phetsarath OT" pitchFamily="2" charset="0"/>
                <a:cs typeface="Phetsarath OT" pitchFamily="2" charset="0"/>
              </a:rPr>
              <a:t>HANSA</a:t>
            </a:r>
            <a:r>
              <a:rPr lang="lo-LA" sz="3600" b="1" dirty="0">
                <a:solidFill>
                  <a:srgbClr val="0070C0"/>
                </a:solidFill>
                <a:latin typeface="Phetsarath OT" pitchFamily="2" charset="0"/>
                <a:cs typeface="Phetsarath OT" pitchFamily="2" charset="0"/>
              </a:rPr>
              <a:t> 2</a:t>
            </a:r>
            <a:r>
              <a:rPr lang="en-US" sz="3600" b="1" dirty="0">
                <a:solidFill>
                  <a:srgbClr val="0070C0"/>
                </a:solidFill>
                <a:latin typeface="Phetsarath OT" pitchFamily="2" charset="0"/>
                <a:cs typeface="Phetsarath OT" pitchFamily="2" charset="0"/>
              </a:rPr>
              <a:t>) </a:t>
            </a:r>
            <a:endParaRPr lang="en-US" sz="4000" b="1" dirty="0">
              <a:solidFill>
                <a:srgbClr val="0070C0"/>
              </a:solidFill>
            </a:endParaRPr>
          </a:p>
        </p:txBody>
      </p:sp>
      <p:sp>
        <p:nvSpPr>
          <p:cNvPr id="3" name="Subtitle 2"/>
          <p:cNvSpPr>
            <a:spLocks noGrp="1"/>
          </p:cNvSpPr>
          <p:nvPr>
            <p:ph type="subTitle" idx="1"/>
          </p:nvPr>
        </p:nvSpPr>
        <p:spPr>
          <a:xfrm>
            <a:off x="-65988" y="3346514"/>
            <a:ext cx="12257988" cy="3511485"/>
          </a:xfrm>
          <a:solidFill>
            <a:schemeClr val="bg1"/>
          </a:solidFill>
        </p:spPr>
        <p:txBody>
          <a:bodyPr>
            <a:normAutofit/>
          </a:bodyPr>
          <a:lstStyle/>
          <a:p>
            <a:endParaRPr lang="en-US" sz="3200" dirty="0">
              <a:latin typeface="Phetsarath OT" pitchFamily="2" charset="0"/>
              <a:cs typeface="Phetsarath OT" pitchFamily="2" charset="0"/>
            </a:endParaRPr>
          </a:p>
          <a:p>
            <a:r>
              <a:rPr lang="en-US" sz="2800" b="1" dirty="0">
                <a:solidFill>
                  <a:srgbClr val="0070C0"/>
                </a:solidFill>
                <a:latin typeface="Phetsarath OT" pitchFamily="2" charset="0"/>
                <a:cs typeface="Phetsarath OT" pitchFamily="2" charset="0"/>
              </a:rPr>
              <a:t>1-12-</a:t>
            </a:r>
            <a:r>
              <a:rPr lang="lo-LA" sz="2800" b="1" dirty="0">
                <a:solidFill>
                  <a:srgbClr val="0070C0"/>
                </a:solidFill>
                <a:latin typeface="Phetsarath OT" pitchFamily="2" charset="0"/>
                <a:cs typeface="Phetsarath OT" pitchFamily="2" charset="0"/>
              </a:rPr>
              <a:t>2023</a:t>
            </a:r>
            <a:endParaRPr lang="en-US" sz="2800" b="1" dirty="0">
              <a:solidFill>
                <a:srgbClr val="0070C0"/>
              </a:solidFill>
            </a:endParaRPr>
          </a:p>
        </p:txBody>
      </p:sp>
    </p:spTree>
    <p:extLst>
      <p:ext uri="{BB962C8B-B14F-4D97-AF65-F5344CB8AC3E}">
        <p14:creationId xmlns:p14="http://schemas.microsoft.com/office/powerpoint/2010/main" val="1681692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68D8CC3-E02C-4EB9-9E61-E6ECDF4FE395}"/>
              </a:ext>
            </a:extLst>
          </p:cNvPr>
          <p:cNvGraphicFramePr>
            <a:graphicFrameLocks noGrp="1"/>
          </p:cNvGraphicFramePr>
          <p:nvPr>
            <p:ph idx="1"/>
          </p:nvPr>
        </p:nvGraphicFramePr>
        <p:xfrm>
          <a:off x="0" y="0"/>
          <a:ext cx="12191999" cy="6913095"/>
        </p:xfrm>
        <a:graphic>
          <a:graphicData uri="http://schemas.openxmlformats.org/drawingml/2006/table">
            <a:tbl>
              <a:tblPr firstRow="1" bandRow="1">
                <a:tableStyleId>{5C22544A-7EE6-4342-B048-85BDC9FD1C3A}</a:tableStyleId>
              </a:tblPr>
              <a:tblGrid>
                <a:gridCol w="12191999">
                  <a:extLst>
                    <a:ext uri="{9D8B030D-6E8A-4147-A177-3AD203B41FA5}">
                      <a16:colId xmlns:a16="http://schemas.microsoft.com/office/drawing/2014/main" val="2311148045"/>
                    </a:ext>
                  </a:extLst>
                </a:gridCol>
              </a:tblGrid>
              <a:tr h="88776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lo-LA" sz="4000" b="1" i="0" u="none" strike="noStrike" kern="1200" cap="none" spc="0" normalizeH="0" baseline="0" noProof="0" dirty="0">
                          <a:ln>
                            <a:noFill/>
                          </a:ln>
                          <a:solidFill>
                            <a:schemeClr val="bg1"/>
                          </a:solidFill>
                          <a:effectLst/>
                          <a:uLnTx/>
                          <a:uFillTx/>
                          <a:latin typeface="Phetsarath OT" pitchFamily="2" charset="0"/>
                          <a:ea typeface="+mn-ea"/>
                          <a:cs typeface="Phetsarath OT" pitchFamily="2" charset="0"/>
                        </a:rPr>
                        <a:t> ຂໍ້ມູນທີ່ຕ້ອງໄດ້ລາຍງານ ເພີ້ມ ໃນແຜນງານຕ້ານເອດ</a:t>
                      </a:r>
                      <a:r>
                        <a:rPr kumimoji="0" lang="en-US" sz="4000" b="1" i="0" u="none" strike="noStrike" kern="1200" cap="none" spc="0" normalizeH="0" baseline="0" noProof="0" dirty="0">
                          <a:ln>
                            <a:noFill/>
                          </a:ln>
                          <a:solidFill>
                            <a:schemeClr val="bg1"/>
                          </a:solidFill>
                          <a:effectLst/>
                          <a:uLnTx/>
                          <a:uFillTx/>
                          <a:latin typeface="Phetsarath OT" pitchFamily="2" charset="0"/>
                          <a:ea typeface="+mn-ea"/>
                          <a:cs typeface="Phetsarath OT" pitchFamily="2" charset="0"/>
                        </a:rPr>
                        <a:t> (PF)</a:t>
                      </a:r>
                    </a:p>
                  </a:txBody>
                  <a:tcPr marL="5528" marR="5528" marT="5528" marB="0" anchor="ctr"/>
                </a:tc>
                <a:extLst>
                  <a:ext uri="{0D108BD9-81ED-4DB2-BD59-A6C34878D82A}">
                    <a16:rowId xmlns:a16="http://schemas.microsoft.com/office/drawing/2014/main" val="4234152684"/>
                  </a:ext>
                </a:extLst>
              </a:tr>
              <a:tr h="6005714">
                <a:tc>
                  <a:txBody>
                    <a:bodyPr/>
                    <a:lstStyle/>
                    <a:p>
                      <a:pPr marL="0" marR="0" lvl="0" indent="0" algn="l" defTabSz="914400" rtl="0" eaLnBrk="1" fontAlgn="ctr" latinLnBrk="0" hangingPunct="1">
                        <a:lnSpc>
                          <a:spcPct val="100000"/>
                        </a:lnSpc>
                        <a:spcBef>
                          <a:spcPts val="0"/>
                        </a:spcBef>
                        <a:spcAft>
                          <a:spcPts val="0"/>
                        </a:spcAft>
                        <a:buClrTx/>
                        <a:buSzTx/>
                        <a:buFont typeface="+mj-lt"/>
                        <a:buNone/>
                        <a:tabLst/>
                        <a:defRPr/>
                      </a:pPr>
                      <a:endParaRPr lang="lo-LA" sz="1100" b="1" i="0" u="none" strike="noStrike" dirty="0">
                        <a:solidFill>
                          <a:srgbClr val="0070C0"/>
                        </a:solidFill>
                        <a:effectLst/>
                        <a:latin typeface="Phetsarath OT" panose="02000500000000000001" pitchFamily="2" charset="2"/>
                        <a:ea typeface="Phetsarath OT" panose="02000500000000000001" pitchFamily="2" charset="2"/>
                        <a:cs typeface="Phetsarath OT" panose="02000500000000000001" pitchFamily="2" charset="2"/>
                      </a:endParaRP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en-US" sz="2400" b="1" i="0" u="none" strike="noStrike" dirty="0">
                          <a:solidFill>
                            <a:srgbClr val="0070C0"/>
                          </a:solidFill>
                          <a:effectLst/>
                          <a:latin typeface="Phetsarath OT" panose="02000500000000000001" pitchFamily="2" charset="2"/>
                          <a:ea typeface="Phetsarath OT" panose="02000500000000000001" pitchFamily="2" charset="2"/>
                          <a:cs typeface="Phetsarath OT" panose="02000500000000000001" pitchFamily="2" charset="2"/>
                        </a:rPr>
                        <a:t>ກ.</a:t>
                      </a:r>
                      <a:r>
                        <a:rPr lang="en-US" sz="2400" b="1" i="0" u="none" strike="noStrike" dirty="0">
                          <a:solidFill>
                            <a:srgbClr val="0070C0"/>
                          </a:solidFill>
                          <a:effectLst/>
                          <a:latin typeface="Arial" panose="020B0604020202020204" pitchFamily="34" charset="0"/>
                        </a:rPr>
                        <a:t> </a:t>
                      </a:r>
                      <a:r>
                        <a:rPr lang="lo-LA" sz="2400" b="1" i="0" u="none" strike="noStrike" dirty="0">
                          <a:solidFill>
                            <a:srgbClr val="7030A0"/>
                          </a:solidFill>
                          <a:effectLst/>
                          <a:latin typeface="Arial" panose="020B0604020202020204" pitchFamily="34" charset="0"/>
                        </a:rPr>
                        <a:t>% </a:t>
                      </a:r>
                      <a:r>
                        <a:rPr lang="en-US" sz="2400" b="1" i="0" u="none" strike="noStrike" dirty="0" err="1">
                          <a:solidFill>
                            <a:srgbClr val="7030A0"/>
                          </a:solidFill>
                          <a:effectLst/>
                          <a:latin typeface="Phetsarath OT" charset="0"/>
                          <a:ea typeface="Phetsarath OT" charset="0"/>
                          <a:cs typeface="Phetsarath OT" charset="0"/>
                        </a:rPr>
                        <a:t>ຂອງ</a:t>
                      </a:r>
                      <a:r>
                        <a:rPr lang="en-US" sz="2400" b="1" i="0" u="none" strike="noStrike" dirty="0">
                          <a:solidFill>
                            <a:srgbClr val="7030A0"/>
                          </a:solidFill>
                          <a:effectLst/>
                          <a:latin typeface="Phetsarath OT" charset="0"/>
                          <a:ea typeface="Phetsarath OT" charset="0"/>
                          <a:cs typeface="Phetsarath OT" charset="0"/>
                        </a:rPr>
                        <a:t> </a:t>
                      </a:r>
                      <a:r>
                        <a:rPr lang="en-US" sz="2400" b="1" i="0" u="none" strike="noStrike" dirty="0" err="1">
                          <a:solidFill>
                            <a:srgbClr val="7030A0"/>
                          </a:solidFill>
                          <a:effectLst/>
                          <a:latin typeface="Phetsarath OT" charset="0"/>
                          <a:ea typeface="Phetsarath OT" charset="0"/>
                          <a:cs typeface="Phetsarath OT" charset="0"/>
                        </a:rPr>
                        <a:t>ສບກ</a:t>
                      </a:r>
                      <a:r>
                        <a:rPr lang="en-US" sz="2400" b="1" i="0" u="none" strike="noStrike" dirty="0">
                          <a:solidFill>
                            <a:srgbClr val="7030A0"/>
                          </a:solidFill>
                          <a:effectLst/>
                          <a:latin typeface="Phetsarath OT" charset="0"/>
                          <a:ea typeface="Phetsarath OT" charset="0"/>
                          <a:cs typeface="Phetsarath OT" charset="0"/>
                        </a:rPr>
                        <a:t> </a:t>
                      </a:r>
                      <a:r>
                        <a:rPr lang="en-US" sz="2400" b="1" i="0" u="none" strike="noStrike" dirty="0" err="1">
                          <a:solidFill>
                            <a:srgbClr val="7030A0"/>
                          </a:solidFill>
                          <a:effectLst/>
                          <a:latin typeface="Phetsarath OT" charset="0"/>
                          <a:ea typeface="Phetsarath OT" charset="0"/>
                          <a:cs typeface="Phetsarath OT" charset="0"/>
                        </a:rPr>
                        <a:t>ທີ່ຕິດເຊື້ອ</a:t>
                      </a:r>
                      <a:r>
                        <a:rPr lang="en-US" sz="2400" b="1" i="0" u="none" strike="noStrike" dirty="0">
                          <a:solidFill>
                            <a:srgbClr val="0070C0"/>
                          </a:solidFill>
                          <a:effectLst/>
                          <a:latin typeface="Phetsarath OT" charset="0"/>
                          <a:ea typeface="Phetsarath OT" charset="0"/>
                          <a:cs typeface="Phetsarath OT" charset="0"/>
                        </a:rPr>
                        <a:t> HIV (HIV+) </a:t>
                      </a:r>
                      <a:r>
                        <a:rPr lang="en-US" sz="2400" b="1" i="0" u="none" strike="noStrike" dirty="0" err="1">
                          <a:solidFill>
                            <a:srgbClr val="0070C0"/>
                          </a:solidFill>
                          <a:effectLst/>
                          <a:latin typeface="Phetsarath OT" charset="0"/>
                          <a:ea typeface="Phetsarath OT" charset="0"/>
                          <a:cs typeface="Phetsarath OT" charset="0"/>
                        </a:rPr>
                        <a:t>ທີ່ໄດ້ຖືກສົ່ງຕໍ່ໄປຮັບປິ່ນປົວ</a:t>
                      </a:r>
                      <a:r>
                        <a:rPr lang="en-US" sz="2400" b="1" i="0" u="none" strike="noStrike" baseline="0" dirty="0">
                          <a:solidFill>
                            <a:srgbClr val="0070C0"/>
                          </a:solidFill>
                          <a:effectLst/>
                          <a:latin typeface="Phetsarath OT" charset="0"/>
                          <a:ea typeface="Phetsarath OT" charset="0"/>
                          <a:cs typeface="Phetsarath OT" charset="0"/>
                        </a:rPr>
                        <a:t> </a:t>
                      </a:r>
                      <a:r>
                        <a:rPr kumimoji="0" lang="lo-LA" sz="2400" b="1" i="0" u="none" strike="noStrike" kern="1200" cap="none" spc="0" normalizeH="0" baseline="0" noProof="0" dirty="0">
                          <a:ln>
                            <a:noFill/>
                          </a:ln>
                          <a:solidFill>
                            <a:srgbClr val="0070C0"/>
                          </a:solidFill>
                          <a:effectLst/>
                          <a:uLnTx/>
                          <a:uFillTx/>
                          <a:latin typeface="Phetsarath OT" pitchFamily="2" charset="0"/>
                          <a:ea typeface="+mn-ea"/>
                          <a:cs typeface="Phetsarath OT" pitchFamily="2" charset="0"/>
                        </a:rPr>
                        <a:t>ໃນໄລຍະ 12 ເດືອນທີ່ຜ່ານມາ </a:t>
                      </a:r>
                      <a:endParaRPr kumimoji="0" lang="en-US" sz="2400" b="1" i="0" u="none" strike="noStrike" kern="1200" cap="none" spc="0" normalizeH="0" baseline="0" noProof="0" dirty="0">
                        <a:ln>
                          <a:noFill/>
                        </a:ln>
                        <a:solidFill>
                          <a:srgbClr val="0070C0"/>
                        </a:solidFill>
                        <a:effectLst/>
                        <a:uLnTx/>
                        <a:uFillTx/>
                        <a:latin typeface="Phetsarath OT" pitchFamily="2" charset="0"/>
                        <a:ea typeface="+mn-ea"/>
                        <a:cs typeface="Phetsarath OT" pitchFamily="2" charset="0"/>
                      </a:endParaRPr>
                    </a:p>
                    <a:p>
                      <a:pPr marL="0" marR="0" lvl="0" indent="0" algn="l" defTabSz="914400" rtl="0" eaLnBrk="1" fontAlgn="ctr" latinLnBrk="0" hangingPunct="1">
                        <a:lnSpc>
                          <a:spcPct val="150000"/>
                        </a:lnSpc>
                        <a:spcBef>
                          <a:spcPts val="0"/>
                        </a:spcBef>
                        <a:spcAft>
                          <a:spcPts val="0"/>
                        </a:spcAft>
                        <a:buClrTx/>
                        <a:buSzTx/>
                        <a:buFont typeface="+mj-lt"/>
                        <a:buNone/>
                        <a:tabLst/>
                        <a:defRPr/>
                      </a:pPr>
                      <a:endParaRPr lang="lo-LA" sz="600" b="0" i="0" u="none" strike="noStrike" dirty="0">
                        <a:solidFill>
                          <a:srgbClr val="0070C0"/>
                        </a:solidFill>
                        <a:effectLst/>
                        <a:latin typeface="Phetsarath OT" pitchFamily="2" charset="0"/>
                        <a:cs typeface="Phetsarath OT" pitchFamily="2" charset="0"/>
                      </a:endParaRP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lo-LA" sz="2400" b="1" i="0" u="none" strike="noStrike" dirty="0">
                          <a:solidFill>
                            <a:srgbClr val="0070C0"/>
                          </a:solidFill>
                          <a:effectLst/>
                          <a:latin typeface="Phetsarath OT" pitchFamily="2" charset="0"/>
                          <a:cs typeface="Phetsarath OT" pitchFamily="2" charset="0"/>
                        </a:rPr>
                        <a:t>ຂ</a:t>
                      </a:r>
                      <a:r>
                        <a:rPr lang="en-US" sz="2400" b="1" i="0" u="none" strike="noStrike" dirty="0">
                          <a:solidFill>
                            <a:srgbClr val="0070C0"/>
                          </a:solidFill>
                          <a:effectLst/>
                          <a:latin typeface="Phetsarath OT" pitchFamily="2" charset="0"/>
                          <a:cs typeface="Phetsarath OT" pitchFamily="2" charset="0"/>
                        </a:rPr>
                        <a:t>. </a:t>
                      </a:r>
                      <a:r>
                        <a:rPr lang="lo-LA" sz="2400" b="1" i="0" u="none" strike="noStrike" dirty="0">
                          <a:solidFill>
                            <a:srgbClr val="7030A0"/>
                          </a:solidFill>
                          <a:effectLst/>
                          <a:latin typeface="Phetsarath OT" pitchFamily="2" charset="0"/>
                          <a:cs typeface="Phetsarath OT" pitchFamily="2" charset="0"/>
                        </a:rPr>
                        <a:t>%</a:t>
                      </a:r>
                      <a:r>
                        <a:rPr lang="en-US" sz="2400" b="1" i="0" u="none" strike="noStrike" dirty="0">
                          <a:solidFill>
                            <a:srgbClr val="7030A0"/>
                          </a:solidFill>
                          <a:effectLst/>
                          <a:latin typeface="Phetsarath OT" charset="0"/>
                          <a:ea typeface="Phetsarath OT" charset="0"/>
                          <a:cs typeface="Phetsarath OT" charset="0"/>
                        </a:rPr>
                        <a:t> </a:t>
                      </a:r>
                      <a:r>
                        <a:rPr lang="en-US" sz="2400" b="1" i="0" u="none" strike="noStrike" dirty="0" err="1">
                          <a:solidFill>
                            <a:srgbClr val="7030A0"/>
                          </a:solidFill>
                          <a:effectLst/>
                          <a:latin typeface="Phetsarath OT" charset="0"/>
                          <a:ea typeface="Phetsarath OT" charset="0"/>
                          <a:cs typeface="Phetsarath OT" charset="0"/>
                        </a:rPr>
                        <a:t>ຂອງ</a:t>
                      </a:r>
                      <a:r>
                        <a:rPr lang="en-US" sz="2400" b="1" i="0" u="none" strike="noStrike" dirty="0">
                          <a:solidFill>
                            <a:srgbClr val="7030A0"/>
                          </a:solidFill>
                          <a:effectLst/>
                          <a:latin typeface="Phetsarath OT" charset="0"/>
                          <a:ea typeface="Phetsarath OT" charset="0"/>
                          <a:cs typeface="Phetsarath OT" charset="0"/>
                        </a:rPr>
                        <a:t> </a:t>
                      </a:r>
                      <a:r>
                        <a:rPr lang="lo-LA" sz="2400" b="1" i="0" u="none" strike="noStrike" dirty="0">
                          <a:solidFill>
                            <a:srgbClr val="7030A0"/>
                          </a:solidFill>
                          <a:effectLst/>
                          <a:latin typeface="Phetsarath OT" pitchFamily="2" charset="0"/>
                          <a:cs typeface="Phetsarath OT" pitchFamily="2" charset="0"/>
                        </a:rPr>
                        <a:t>ຊພຊ/ກທ</a:t>
                      </a:r>
                      <a:r>
                        <a:rPr lang="en-US" sz="2400" b="1" i="0" u="none" strike="noStrike" dirty="0">
                          <a:solidFill>
                            <a:srgbClr val="7030A0"/>
                          </a:solidFill>
                          <a:effectLst/>
                          <a:latin typeface="Phetsarath OT" charset="0"/>
                          <a:ea typeface="Phetsarath OT" charset="0"/>
                          <a:cs typeface="Phetsarath OT" charset="0"/>
                        </a:rPr>
                        <a:t> </a:t>
                      </a:r>
                      <a:r>
                        <a:rPr lang="en-US" sz="2400" b="1" i="0" u="none" strike="noStrike" dirty="0" err="1">
                          <a:solidFill>
                            <a:srgbClr val="7030A0"/>
                          </a:solidFill>
                          <a:effectLst/>
                          <a:latin typeface="Phetsarath OT" charset="0"/>
                          <a:ea typeface="Phetsarath OT" charset="0"/>
                          <a:cs typeface="Phetsarath OT" charset="0"/>
                        </a:rPr>
                        <a:t>ທີ່ຕິດເຊື້ອ</a:t>
                      </a:r>
                      <a:r>
                        <a:rPr lang="en-US" sz="2400" b="1" i="0" u="none" strike="noStrike" dirty="0">
                          <a:solidFill>
                            <a:srgbClr val="0070C0"/>
                          </a:solidFill>
                          <a:effectLst/>
                          <a:latin typeface="Phetsarath OT" charset="0"/>
                          <a:ea typeface="Phetsarath OT" charset="0"/>
                          <a:cs typeface="Phetsarath OT" charset="0"/>
                        </a:rPr>
                        <a:t> HIV (HIV+) </a:t>
                      </a:r>
                      <a:r>
                        <a:rPr lang="en-US" sz="2400" b="1" i="0" u="none" strike="noStrike" dirty="0" err="1">
                          <a:solidFill>
                            <a:srgbClr val="0070C0"/>
                          </a:solidFill>
                          <a:effectLst/>
                          <a:latin typeface="Phetsarath OT" charset="0"/>
                          <a:ea typeface="Phetsarath OT" charset="0"/>
                          <a:cs typeface="Phetsarath OT" charset="0"/>
                        </a:rPr>
                        <a:t>ທີ່ໄດ້ຖືກສົ່ງຕໍ່ໄປຮັບປິ່ນປົວ</a:t>
                      </a:r>
                      <a:r>
                        <a:rPr lang="en-US" sz="2400" b="1" i="0" u="none" strike="noStrike" baseline="0" dirty="0">
                          <a:solidFill>
                            <a:srgbClr val="0070C0"/>
                          </a:solidFill>
                          <a:effectLst/>
                          <a:latin typeface="Phetsarath OT" charset="0"/>
                          <a:ea typeface="Phetsarath OT" charset="0"/>
                          <a:cs typeface="Phetsarath OT" charset="0"/>
                        </a:rPr>
                        <a:t> </a:t>
                      </a:r>
                      <a:r>
                        <a:rPr kumimoji="0" lang="lo-LA" sz="2400" b="1" i="0" u="none" strike="noStrike" kern="1200" cap="none" spc="0" normalizeH="0" baseline="0" noProof="0" dirty="0">
                          <a:ln>
                            <a:noFill/>
                          </a:ln>
                          <a:solidFill>
                            <a:srgbClr val="0070C0"/>
                          </a:solidFill>
                          <a:effectLst/>
                          <a:uLnTx/>
                          <a:uFillTx/>
                          <a:latin typeface="Phetsarath OT" pitchFamily="2" charset="0"/>
                          <a:ea typeface="+mn-ea"/>
                          <a:cs typeface="Phetsarath OT" pitchFamily="2" charset="0"/>
                        </a:rPr>
                        <a:t>ໃນໄລຍະ 12 ເດືອນທີ່ຜ່ານມາ </a:t>
                      </a:r>
                    </a:p>
                    <a:p>
                      <a:pPr marL="0" marR="0" lvl="0" indent="0" algn="l" defTabSz="914400" rtl="0" eaLnBrk="1" fontAlgn="ctr" latinLnBrk="0" hangingPunct="1">
                        <a:lnSpc>
                          <a:spcPct val="150000"/>
                        </a:lnSpc>
                        <a:spcBef>
                          <a:spcPts val="0"/>
                        </a:spcBef>
                        <a:spcAft>
                          <a:spcPts val="0"/>
                        </a:spcAft>
                        <a:buClrTx/>
                        <a:buSzTx/>
                        <a:buFont typeface="+mj-lt"/>
                        <a:buNone/>
                        <a:tabLst/>
                        <a:defRPr/>
                      </a:pPr>
                      <a:endParaRPr lang="lo-LA" sz="1000" b="0" i="0" u="none" strike="noStrike" dirty="0">
                        <a:solidFill>
                          <a:srgbClr val="0070C0"/>
                        </a:solidFill>
                        <a:effectLst/>
                        <a:latin typeface="Phetsarath OT" charset="0"/>
                        <a:ea typeface="Phetsarath OT" charset="0"/>
                        <a:cs typeface="Phetsarath OT" charset="0"/>
                      </a:endParaRPr>
                    </a:p>
                    <a:p>
                      <a:pPr marL="0" marR="0" lvl="0" indent="0" algn="l" defTabSz="914400" rtl="0" eaLnBrk="1" fontAlgn="ctr" latinLnBrk="0" hangingPunct="1">
                        <a:lnSpc>
                          <a:spcPct val="150000"/>
                        </a:lnSpc>
                        <a:spcBef>
                          <a:spcPts val="0"/>
                        </a:spcBef>
                        <a:spcAft>
                          <a:spcPts val="0"/>
                        </a:spcAft>
                        <a:buClrTx/>
                        <a:buSzTx/>
                        <a:buFontTx/>
                        <a:buNone/>
                        <a:tabLst/>
                        <a:defRPr/>
                      </a:pPr>
                      <a:r>
                        <a:rPr lang="lo-LA" sz="2400" b="1" i="0" u="none" strike="noStrike" dirty="0">
                          <a:solidFill>
                            <a:srgbClr val="0070C0"/>
                          </a:solidFill>
                          <a:effectLst/>
                          <a:latin typeface="Phetsarath OT" charset="0"/>
                          <a:ea typeface="Phetsarath OT" charset="0"/>
                          <a:cs typeface="Phetsarath OT" charset="0"/>
                        </a:rPr>
                        <a:t>ຄ-1.</a:t>
                      </a:r>
                      <a:r>
                        <a:rPr lang="en-US" sz="2400" b="1" i="0" u="none" strike="noStrike" dirty="0">
                          <a:solidFill>
                            <a:srgbClr val="0070C0"/>
                          </a:solidFill>
                          <a:effectLst/>
                          <a:latin typeface="Phetsarath OT" charset="0"/>
                          <a:ea typeface="Phetsarath OT" charset="0"/>
                          <a:cs typeface="Phetsarath OT" charset="0"/>
                        </a:rPr>
                        <a:t> </a:t>
                      </a:r>
                      <a:r>
                        <a:rPr lang="lo-LA" sz="2400" b="1" i="0" u="none" strike="noStrike" dirty="0">
                          <a:solidFill>
                            <a:srgbClr val="0070C0"/>
                          </a:solidFill>
                          <a:effectLst/>
                          <a:latin typeface="Phetsarath OT" charset="0"/>
                          <a:ea typeface="Phetsarath OT" charset="0"/>
                          <a:cs typeface="Phetsarath OT" charset="0"/>
                        </a:rPr>
                        <a:t>%</a:t>
                      </a:r>
                      <a:r>
                        <a:rPr lang="en-US" sz="2400" b="1" i="0" u="none" strike="noStrike" dirty="0">
                          <a:solidFill>
                            <a:srgbClr val="0070C0"/>
                          </a:solidFill>
                          <a:effectLst/>
                          <a:latin typeface="Phetsarath OT" charset="0"/>
                          <a:ea typeface="Phetsarath OT" charset="0"/>
                          <a:cs typeface="Phetsarath OT" charset="0"/>
                        </a:rPr>
                        <a:t> </a:t>
                      </a:r>
                      <a:r>
                        <a:rPr lang="lo-LA" sz="2400" b="1" i="0" u="none" strike="noStrike" dirty="0">
                          <a:solidFill>
                            <a:srgbClr val="0070C0"/>
                          </a:solidFill>
                          <a:effectLst/>
                          <a:latin typeface="Phetsarath OT" pitchFamily="2" charset="0"/>
                          <a:cs typeface="Phetsarath OT" pitchFamily="2" charset="0"/>
                        </a:rPr>
                        <a:t>ຂອງ ຄົນທີ່ຕິດເຊື້ອ </a:t>
                      </a:r>
                      <a:r>
                        <a:rPr lang="en-US" sz="2400" b="1" i="0" u="none" strike="noStrike" dirty="0">
                          <a:solidFill>
                            <a:srgbClr val="0070C0"/>
                          </a:solidFill>
                          <a:effectLst/>
                          <a:latin typeface="Phetsarath OT" pitchFamily="2" charset="0"/>
                          <a:cs typeface="Phetsarath OT" pitchFamily="2" charset="0"/>
                        </a:rPr>
                        <a:t>HIV </a:t>
                      </a:r>
                      <a:r>
                        <a:rPr kumimoji="0" lang="lo-LA" sz="2400" b="1" i="0" u="none" strike="noStrike" kern="1200" cap="none" spc="0" normalizeH="0" baseline="0" noProof="0" dirty="0">
                          <a:ln>
                            <a:noFill/>
                          </a:ln>
                          <a:solidFill>
                            <a:srgbClr val="0070C0"/>
                          </a:solidFill>
                          <a:effectLst/>
                          <a:uLnTx/>
                          <a:uFillTx/>
                          <a:latin typeface="Phetsarath OT" pitchFamily="2" charset="0"/>
                          <a:ea typeface="+mn-ea"/>
                          <a:cs typeface="Phetsarath OT" pitchFamily="2" charset="0"/>
                        </a:rPr>
                        <a:t>(</a:t>
                      </a:r>
                      <a:r>
                        <a:rPr kumimoji="0" lang="en-US" sz="2400" b="1" i="0" u="none" strike="noStrike" kern="1200" cap="none" spc="0" normalizeH="0" baseline="0" noProof="0" dirty="0">
                          <a:ln>
                            <a:noFill/>
                          </a:ln>
                          <a:solidFill>
                            <a:srgbClr val="0070C0"/>
                          </a:solidFill>
                          <a:effectLst/>
                          <a:uLnTx/>
                          <a:uFillTx/>
                          <a:latin typeface="Phetsarath OT" pitchFamily="2" charset="0"/>
                          <a:ea typeface="+mn-ea"/>
                          <a:cs typeface="Phetsarath OT" pitchFamily="2" charset="0"/>
                        </a:rPr>
                        <a:t>PLHIV) </a:t>
                      </a:r>
                      <a:r>
                        <a:rPr lang="lo-LA" sz="2400" b="1" i="0" u="none" strike="noStrike" dirty="0">
                          <a:solidFill>
                            <a:srgbClr val="0070C0"/>
                          </a:solidFill>
                          <a:effectLst/>
                          <a:latin typeface="Phetsarath OT" pitchFamily="2" charset="0"/>
                          <a:cs typeface="Phetsarath OT" pitchFamily="2" charset="0"/>
                        </a:rPr>
                        <a:t>ທີ່ໄດ້ຮັບຢາຕ້ານເຊື້ອເຮສໄອວີ </a:t>
                      </a:r>
                      <a:r>
                        <a:rPr lang="lo-LA" sz="2400" b="1" i="0" u="none" strike="noStrike" baseline="0" dirty="0">
                          <a:solidFill>
                            <a:srgbClr val="0070C0"/>
                          </a:solidFill>
                          <a:effectLst/>
                          <a:latin typeface="Phetsarath OT" pitchFamily="2" charset="0"/>
                          <a:cs typeface="Phetsarath OT" pitchFamily="2" charset="0"/>
                        </a:rPr>
                        <a:t>ສຳລັບຫຼາຍເດືອນ (</a:t>
                      </a:r>
                      <a:r>
                        <a:rPr lang="en-US" sz="2400" b="1" i="0" u="none" strike="noStrike" dirty="0">
                          <a:solidFill>
                            <a:srgbClr val="0070C0"/>
                          </a:solidFill>
                          <a:effectLst/>
                          <a:latin typeface="Phetsarath OT" pitchFamily="2" charset="0"/>
                          <a:cs typeface="Phetsarath OT" pitchFamily="2" charset="0"/>
                        </a:rPr>
                        <a:t>multi-month dispensing “MMD”</a:t>
                      </a:r>
                      <a:r>
                        <a:rPr lang="lo-LA" sz="2400" b="1" i="0" u="none" strike="noStrike" dirty="0">
                          <a:solidFill>
                            <a:srgbClr val="0070C0"/>
                          </a:solidFill>
                          <a:effectLst/>
                          <a:latin typeface="Phetsarath OT" pitchFamily="2" charset="0"/>
                          <a:cs typeface="Phetsarath OT" pitchFamily="2" charset="0"/>
                        </a:rPr>
                        <a:t>)</a:t>
                      </a:r>
                      <a:r>
                        <a:rPr lang="en-US" sz="2400" b="1" i="0" u="none" strike="noStrike" dirty="0">
                          <a:solidFill>
                            <a:srgbClr val="0070C0"/>
                          </a:solidFill>
                          <a:effectLst/>
                          <a:latin typeface="Phetsarath OT" pitchFamily="2" charset="0"/>
                          <a:cs typeface="Phetsarath OT" pitchFamily="2" charset="0"/>
                        </a:rPr>
                        <a:t> </a:t>
                      </a: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lo-LA" sz="2400" b="1" i="0" u="none" strike="noStrike" dirty="0">
                          <a:solidFill>
                            <a:srgbClr val="0070C0"/>
                          </a:solidFill>
                          <a:effectLst/>
                          <a:latin typeface="Phetsarath OT" charset="0"/>
                          <a:ea typeface="Phetsarath OT" charset="0"/>
                          <a:cs typeface="Phetsarath OT" charset="0"/>
                        </a:rPr>
                        <a:t>ຄ-2.</a:t>
                      </a:r>
                      <a:r>
                        <a:rPr lang="en-US" sz="2400" b="1" i="0" u="none" strike="noStrike" dirty="0">
                          <a:solidFill>
                            <a:srgbClr val="0070C0"/>
                          </a:solidFill>
                          <a:effectLst/>
                          <a:latin typeface="Phetsarath OT" charset="0"/>
                          <a:ea typeface="Phetsarath OT" charset="0"/>
                          <a:cs typeface="Phetsarath OT" charset="0"/>
                        </a:rPr>
                        <a:t> </a:t>
                      </a:r>
                      <a:r>
                        <a:rPr lang="en-US" sz="2400" b="1" i="0" u="none" strike="noStrike" dirty="0">
                          <a:solidFill>
                            <a:srgbClr val="0070C0"/>
                          </a:solidFill>
                          <a:effectLst/>
                          <a:latin typeface="Phetsarath OT" pitchFamily="2" charset="0"/>
                          <a:ea typeface="Phetsarath OT" charset="0"/>
                          <a:cs typeface="Phetsarath OT" pitchFamily="2" charset="0"/>
                        </a:rPr>
                        <a:t>% </a:t>
                      </a:r>
                      <a:r>
                        <a:rPr lang="lo-LA" sz="2400" b="1" i="0" u="none" strike="noStrike" dirty="0">
                          <a:solidFill>
                            <a:srgbClr val="0070C0"/>
                          </a:solidFill>
                          <a:effectLst/>
                          <a:latin typeface="Phetsarath OT" pitchFamily="2" charset="0"/>
                          <a:cs typeface="Phetsarath OT" pitchFamily="2" charset="0"/>
                        </a:rPr>
                        <a:t>ຂອງຄົນທີ່ຕິດເຊື້ອ </a:t>
                      </a:r>
                      <a:r>
                        <a:rPr lang="en-US" sz="2400" b="1" i="0" u="none" strike="noStrike" dirty="0">
                          <a:solidFill>
                            <a:srgbClr val="0070C0"/>
                          </a:solidFill>
                          <a:effectLst/>
                          <a:latin typeface="Phetsarath OT" pitchFamily="2" charset="0"/>
                          <a:cs typeface="Phetsarath OT" pitchFamily="2" charset="0"/>
                        </a:rPr>
                        <a:t>HIV</a:t>
                      </a:r>
                      <a:r>
                        <a:rPr lang="lo-LA" sz="2400" b="1" i="0" u="none" strike="noStrike" dirty="0">
                          <a:solidFill>
                            <a:srgbClr val="0070C0"/>
                          </a:solidFill>
                          <a:effectLst/>
                          <a:latin typeface="Phetsarath OT" pitchFamily="2" charset="0"/>
                          <a:cs typeface="Phetsarath OT" pitchFamily="2" charset="0"/>
                        </a:rPr>
                        <a:t> ໃໝ່ ທີ່ໄດ້</a:t>
                      </a:r>
                      <a:r>
                        <a:rPr lang="lo-LA" sz="2400" b="1" i="0" u="none" strike="noStrike" baseline="0" dirty="0">
                          <a:solidFill>
                            <a:srgbClr val="0070C0"/>
                          </a:solidFill>
                          <a:effectLst/>
                          <a:latin typeface="Phetsarath OT" pitchFamily="2" charset="0"/>
                          <a:cs typeface="Phetsarath OT" pitchFamily="2" charset="0"/>
                        </a:rPr>
                        <a:t>ເລີ້ມກິນຢາຕ້ານເຊື້ອ </a:t>
                      </a:r>
                      <a:r>
                        <a:rPr lang="en-US" sz="2400" b="1" i="0" u="none" strike="noStrike" baseline="0" dirty="0">
                          <a:solidFill>
                            <a:srgbClr val="0070C0"/>
                          </a:solidFill>
                          <a:effectLst/>
                          <a:latin typeface="Phetsarath OT" pitchFamily="2" charset="0"/>
                          <a:cs typeface="Phetsarath OT" pitchFamily="2" charset="0"/>
                        </a:rPr>
                        <a:t>HIV</a:t>
                      </a:r>
                      <a:r>
                        <a:rPr lang="lo-LA" sz="2400" b="1" i="0" u="none" strike="noStrike" baseline="0" dirty="0">
                          <a:solidFill>
                            <a:srgbClr val="0070C0"/>
                          </a:solidFill>
                          <a:effectLst/>
                          <a:latin typeface="Phetsarath OT" pitchFamily="2" charset="0"/>
                          <a:cs typeface="Phetsarath OT" pitchFamily="2" charset="0"/>
                        </a:rPr>
                        <a:t> </a:t>
                      </a:r>
                      <a:r>
                        <a:rPr lang="lo-LA" sz="2400" b="1" i="0" u="none" strike="noStrike" dirty="0">
                          <a:solidFill>
                            <a:srgbClr val="0070C0"/>
                          </a:solidFill>
                          <a:effectLst/>
                          <a:latin typeface="Phetsarath OT" pitchFamily="2" charset="0"/>
                          <a:cs typeface="Phetsarath OT" pitchFamily="2" charset="0"/>
                        </a:rPr>
                        <a:t>ທີ່ໄດ້ຖືກກັ່ນຕອງຫາການຕິດເຊື້ອວັນນະໂລກ</a:t>
                      </a:r>
                      <a:r>
                        <a:rPr lang="en-US" sz="2400" b="1" i="0" u="none" strike="noStrike" dirty="0">
                          <a:solidFill>
                            <a:srgbClr val="0070C0"/>
                          </a:solidFill>
                          <a:effectLst/>
                          <a:latin typeface="Phetsarath OT" pitchFamily="2" charset="0"/>
                          <a:cs typeface="Phetsarath OT" pitchFamily="2" charset="0"/>
                        </a:rPr>
                        <a:t> (TB Screening)</a:t>
                      </a:r>
                      <a:r>
                        <a:rPr lang="lo-LA" sz="2400" b="1" i="0" u="none" strike="noStrike" dirty="0">
                          <a:solidFill>
                            <a:srgbClr val="0070C0"/>
                          </a:solidFill>
                          <a:effectLst/>
                          <a:latin typeface="Phetsarath OT" pitchFamily="2" charset="0"/>
                          <a:cs typeface="Phetsarath OT" pitchFamily="2" charset="0"/>
                        </a:rPr>
                        <a:t>. </a:t>
                      </a:r>
                      <a:endParaRPr lang="en-US" sz="2400" b="1" i="0" u="none" strike="noStrike" dirty="0">
                        <a:solidFill>
                          <a:srgbClr val="0070C0"/>
                        </a:solidFill>
                        <a:effectLst/>
                        <a:latin typeface="Phetsarath OT" pitchFamily="2" charset="0"/>
                        <a:cs typeface="Phetsarath OT" pitchFamily="2" charset="0"/>
                      </a:endParaRP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lo-LA" sz="2400" b="1" i="0" u="none" strike="noStrike" dirty="0">
                          <a:solidFill>
                            <a:srgbClr val="0070C0"/>
                          </a:solidFill>
                          <a:effectLst/>
                          <a:latin typeface="Phetsarath OT" charset="0"/>
                          <a:ea typeface="Phetsarath OT" charset="0"/>
                          <a:cs typeface="Phetsarath OT" charset="0"/>
                        </a:rPr>
                        <a:t>ຄ-3.</a:t>
                      </a:r>
                      <a:r>
                        <a:rPr lang="en-US" sz="2400" b="1" i="0" u="none" strike="noStrike" dirty="0">
                          <a:solidFill>
                            <a:srgbClr val="0070C0"/>
                          </a:solidFill>
                          <a:effectLst/>
                          <a:latin typeface="Phetsarath OT" charset="0"/>
                          <a:ea typeface="Phetsarath OT" charset="0"/>
                          <a:cs typeface="Phetsarath OT" charset="0"/>
                        </a:rPr>
                        <a:t> % </a:t>
                      </a:r>
                      <a:r>
                        <a:rPr lang="en-US" sz="2400" b="1" i="0" u="none" strike="noStrike" dirty="0" err="1">
                          <a:solidFill>
                            <a:srgbClr val="0070C0"/>
                          </a:solidFill>
                          <a:effectLst/>
                          <a:latin typeface="Phetsarath OT" charset="0"/>
                          <a:ea typeface="Phetsarath OT" charset="0"/>
                          <a:cs typeface="Phetsarath OT" charset="0"/>
                        </a:rPr>
                        <a:t>ຂອງຜູ້ຕິດເຊື້ອ</a:t>
                      </a:r>
                      <a:r>
                        <a:rPr lang="en-US" sz="2400" b="1" i="0" u="none" strike="noStrike" dirty="0">
                          <a:solidFill>
                            <a:srgbClr val="0070C0"/>
                          </a:solidFill>
                          <a:effectLst/>
                          <a:latin typeface="Phetsarath OT" charset="0"/>
                          <a:ea typeface="Phetsarath OT" charset="0"/>
                          <a:cs typeface="Phetsarath OT" charset="0"/>
                        </a:rPr>
                        <a:t> HIV </a:t>
                      </a:r>
                      <a:r>
                        <a:rPr lang="en-US" sz="2400" b="1" i="0" u="none" strike="noStrike" dirty="0" err="1">
                          <a:solidFill>
                            <a:srgbClr val="0070C0"/>
                          </a:solidFill>
                          <a:effectLst/>
                          <a:latin typeface="Phetsarath OT" charset="0"/>
                          <a:ea typeface="Phetsarath OT" charset="0"/>
                          <a:cs typeface="Phetsarath OT" charset="0"/>
                        </a:rPr>
                        <a:t>ທີ່ລົງທະບຽນທີ່ໄດ້ຮັບ</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dirty="0">
                          <a:solidFill>
                            <a:srgbClr val="0070C0"/>
                          </a:solidFill>
                          <a:effectLst/>
                          <a:latin typeface="Phetsarath OT" charset="0"/>
                          <a:ea typeface="Phetsarath OT" charset="0"/>
                          <a:cs typeface="Phetsarath OT" charset="0"/>
                        </a:rPr>
                        <a:t>TPT/IPT </a:t>
                      </a:r>
                      <a:r>
                        <a:rPr lang="en-US" sz="2400" b="1" i="0" u="none" strike="noStrike" dirty="0" err="1">
                          <a:solidFill>
                            <a:srgbClr val="0070C0"/>
                          </a:solidFill>
                          <a:effectLst/>
                          <a:latin typeface="Phetsarath OT" charset="0"/>
                          <a:ea typeface="Phetsarath OT" charset="0"/>
                          <a:cs typeface="Phetsarath OT" charset="0"/>
                        </a:rPr>
                        <a:t>ສຳລັບການປ້ອງກັນ</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baseline="0" dirty="0" err="1">
                          <a:solidFill>
                            <a:srgbClr val="0070C0"/>
                          </a:solidFill>
                          <a:effectLst/>
                          <a:latin typeface="Phetsarath OT" charset="0"/>
                          <a:ea typeface="Phetsarath OT" charset="0"/>
                          <a:cs typeface="Phetsarath OT" charset="0"/>
                        </a:rPr>
                        <a:t>ພະຍາດວັນນະໂລກ</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dirty="0">
                          <a:solidFill>
                            <a:srgbClr val="0070C0"/>
                          </a:solidFill>
                          <a:effectLst/>
                          <a:latin typeface="Phetsarath OT" charset="0"/>
                          <a:ea typeface="Phetsarath OT" charset="0"/>
                          <a:cs typeface="Phetsarath OT" charset="0"/>
                        </a:rPr>
                        <a:t> </a:t>
                      </a: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lo-LA" sz="2400" b="1" i="0" u="none" strike="noStrike" dirty="0">
                          <a:solidFill>
                            <a:srgbClr val="0070C0"/>
                          </a:solidFill>
                          <a:effectLst/>
                          <a:latin typeface="Phetsarath OT" charset="0"/>
                          <a:ea typeface="Phetsarath OT" charset="0"/>
                          <a:cs typeface="Phetsarath OT" charset="0"/>
                        </a:rPr>
                        <a:t>ຄ-4.</a:t>
                      </a:r>
                      <a:r>
                        <a:rPr lang="en-US" sz="2400" b="1" i="0" u="none" strike="noStrike" dirty="0">
                          <a:solidFill>
                            <a:srgbClr val="0070C0"/>
                          </a:solidFill>
                          <a:effectLst/>
                          <a:latin typeface="Phetsarath OT" charset="0"/>
                          <a:ea typeface="Phetsarath OT" charset="0"/>
                          <a:cs typeface="Phetsarath OT" charset="0"/>
                        </a:rPr>
                        <a:t> % </a:t>
                      </a:r>
                      <a:r>
                        <a:rPr lang="en-US" sz="2400" b="1" i="0" u="none" strike="noStrike" baseline="0" dirty="0" err="1">
                          <a:solidFill>
                            <a:srgbClr val="0070C0"/>
                          </a:solidFill>
                          <a:effectLst/>
                          <a:latin typeface="Phetsarath OT" charset="0"/>
                          <a:ea typeface="Phetsarath OT" charset="0"/>
                          <a:cs typeface="Phetsarath OT" charset="0"/>
                        </a:rPr>
                        <a:t>ຂອງແມ່ຍິງຖືພາ</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baseline="0" dirty="0" err="1">
                          <a:solidFill>
                            <a:srgbClr val="0070C0"/>
                          </a:solidFill>
                          <a:effectLst/>
                          <a:latin typeface="Phetsarath OT" charset="0"/>
                          <a:ea typeface="Phetsarath OT" charset="0"/>
                          <a:cs typeface="Phetsarath OT" charset="0"/>
                        </a:rPr>
                        <a:t>ທີ່ຕິດເຊື້ອ</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dirty="0">
                          <a:solidFill>
                            <a:srgbClr val="0070C0"/>
                          </a:solidFill>
                          <a:effectLst/>
                          <a:latin typeface="Phetsarath OT" charset="0"/>
                          <a:ea typeface="Phetsarath OT" charset="0"/>
                          <a:cs typeface="Phetsarath OT" charset="0"/>
                        </a:rPr>
                        <a:t>HIV  (PMTCT) </a:t>
                      </a:r>
                      <a:r>
                        <a:rPr lang="en-US" sz="2400" b="1" i="0" u="none" strike="noStrike" dirty="0" err="1">
                          <a:solidFill>
                            <a:srgbClr val="0070C0"/>
                          </a:solidFill>
                          <a:effectLst/>
                          <a:latin typeface="Phetsarath OT" charset="0"/>
                          <a:ea typeface="Phetsarath OT" charset="0"/>
                          <a:cs typeface="Phetsarath OT" charset="0"/>
                        </a:rPr>
                        <a:t>ທີ່ໄດ້ຖືກສົ່ງຕໍ່</a:t>
                      </a:r>
                      <a:r>
                        <a:rPr lang="en-US" sz="2400" b="1" i="0" u="none" strike="noStrike" baseline="0" dirty="0" err="1">
                          <a:solidFill>
                            <a:srgbClr val="0070C0"/>
                          </a:solidFill>
                          <a:effectLst/>
                          <a:latin typeface="Phetsarath OT" charset="0"/>
                          <a:ea typeface="Phetsarath OT" charset="0"/>
                          <a:cs typeface="Phetsarath OT" charset="0"/>
                        </a:rPr>
                        <a:t>ໄປຮັບການປິ່ນປົວ</a:t>
                      </a:r>
                      <a:r>
                        <a:rPr lang="en-US" sz="2400" b="1" i="0" u="none" strike="noStrike" baseline="0" dirty="0">
                          <a:solidFill>
                            <a:srgbClr val="0070C0"/>
                          </a:solidFill>
                          <a:effectLst/>
                          <a:latin typeface="Phetsarath OT" charset="0"/>
                          <a:ea typeface="Phetsarath OT" charset="0"/>
                          <a:cs typeface="Phetsarath OT" charset="0"/>
                        </a:rPr>
                        <a:t> </a:t>
                      </a:r>
                    </a:p>
                    <a:p>
                      <a:pPr marL="0" marR="0" lvl="0" indent="0" algn="l" defTabSz="914400" rtl="0" eaLnBrk="1" fontAlgn="ctr" latinLnBrk="0" hangingPunct="1">
                        <a:lnSpc>
                          <a:spcPct val="150000"/>
                        </a:lnSpc>
                        <a:spcBef>
                          <a:spcPts val="0"/>
                        </a:spcBef>
                        <a:spcAft>
                          <a:spcPts val="0"/>
                        </a:spcAft>
                        <a:buClrTx/>
                        <a:buSzTx/>
                        <a:buFont typeface="+mj-lt"/>
                        <a:buNone/>
                        <a:tabLst/>
                        <a:defRPr/>
                      </a:pPr>
                      <a:r>
                        <a:rPr lang="lo-LA" sz="2400" b="1" i="0" u="none" strike="noStrike" dirty="0">
                          <a:solidFill>
                            <a:srgbClr val="0070C0"/>
                          </a:solidFill>
                          <a:effectLst/>
                          <a:latin typeface="Phetsarath OT" charset="0"/>
                          <a:ea typeface="Phetsarath OT" charset="0"/>
                          <a:cs typeface="Phetsarath OT" charset="0"/>
                        </a:rPr>
                        <a:t>ຄ-4.</a:t>
                      </a:r>
                      <a:r>
                        <a:rPr lang="en-US" sz="2400" b="1" i="0" u="none" strike="noStrike" dirty="0">
                          <a:solidFill>
                            <a:srgbClr val="0070C0"/>
                          </a:solidFill>
                          <a:effectLst/>
                          <a:latin typeface="Phetsarath OT" charset="0"/>
                          <a:ea typeface="Phetsarath OT" charset="0"/>
                          <a:cs typeface="Phetsarath OT" charset="0"/>
                        </a:rPr>
                        <a:t> % </a:t>
                      </a:r>
                      <a:r>
                        <a:rPr lang="en-US" sz="2400" b="1" i="0" u="none" strike="noStrike" dirty="0" err="1">
                          <a:solidFill>
                            <a:srgbClr val="0070C0"/>
                          </a:solidFill>
                          <a:effectLst/>
                          <a:latin typeface="Phetsarath OT" charset="0"/>
                          <a:ea typeface="Phetsarath OT" charset="0"/>
                          <a:cs typeface="Phetsarath OT" charset="0"/>
                        </a:rPr>
                        <a:t>ຂອງເດັກນ້ອຍ</a:t>
                      </a:r>
                      <a:r>
                        <a:rPr lang="en-US" sz="2400" b="1" i="0" u="none" strike="noStrike" dirty="0">
                          <a:solidFill>
                            <a:srgbClr val="0070C0"/>
                          </a:solidFill>
                          <a:effectLst/>
                          <a:latin typeface="Phetsarath OT" charset="0"/>
                          <a:ea typeface="Phetsarath OT" charset="0"/>
                          <a:cs typeface="Phetsarath OT" charset="0"/>
                        </a:rPr>
                        <a:t> </a:t>
                      </a:r>
                      <a:r>
                        <a:rPr lang="en-US" sz="2400" b="1" i="0" u="none" strike="noStrike" dirty="0" err="1">
                          <a:solidFill>
                            <a:srgbClr val="0070C0"/>
                          </a:solidFill>
                          <a:effectLst/>
                          <a:latin typeface="Phetsarath OT" charset="0"/>
                          <a:ea typeface="Phetsarath OT" charset="0"/>
                          <a:cs typeface="Phetsarath OT" charset="0"/>
                        </a:rPr>
                        <a:t>ທີ່ໄດ້ຖືກສຳພັດກັບເຊຶ້ອ</a:t>
                      </a:r>
                      <a:r>
                        <a:rPr lang="en-US" sz="2400" b="1" i="0" u="none" strike="noStrike" dirty="0">
                          <a:solidFill>
                            <a:srgbClr val="0070C0"/>
                          </a:solidFill>
                          <a:effectLst/>
                          <a:latin typeface="Phetsarath OT" charset="0"/>
                          <a:ea typeface="Phetsarath OT" charset="0"/>
                          <a:cs typeface="Phetsarath OT" charset="0"/>
                        </a:rPr>
                        <a:t> </a:t>
                      </a:r>
                      <a:r>
                        <a:rPr lang="en-US" sz="2400" b="1" i="0" u="none" strike="noStrike" baseline="0" dirty="0">
                          <a:solidFill>
                            <a:srgbClr val="0070C0"/>
                          </a:solidFill>
                          <a:effectLst/>
                          <a:latin typeface="Phetsarath OT" charset="0"/>
                          <a:ea typeface="Phetsarath OT" charset="0"/>
                          <a:cs typeface="Phetsarath OT" charset="0"/>
                        </a:rPr>
                        <a:t>HIV </a:t>
                      </a:r>
                      <a:r>
                        <a:rPr lang="en-US" sz="2400" b="1" i="0" u="none" strike="noStrike" dirty="0" err="1">
                          <a:solidFill>
                            <a:srgbClr val="0070C0"/>
                          </a:solidFill>
                          <a:effectLst/>
                          <a:latin typeface="Phetsarath OT" charset="0"/>
                          <a:ea typeface="Phetsarath OT" charset="0"/>
                          <a:cs typeface="Phetsarath OT" charset="0"/>
                        </a:rPr>
                        <a:t>ທີ່ໄດ້ຮັບການກວດ</a:t>
                      </a:r>
                      <a:r>
                        <a:rPr lang="lo-LA" sz="2400" b="1" i="0" u="none" strike="noStrike" dirty="0">
                          <a:solidFill>
                            <a:srgbClr val="0070C0"/>
                          </a:solidFill>
                          <a:effectLst/>
                          <a:latin typeface="Phetsarath OT" charset="0"/>
                          <a:ea typeface="Phetsarath OT" charset="0"/>
                          <a:cs typeface="Phetsarath OT" charset="0"/>
                        </a:rPr>
                        <a:t>ຊອກ</a:t>
                      </a:r>
                      <a:r>
                        <a:rPr lang="en-US" sz="2400" b="1" i="0" u="none" strike="noStrike" dirty="0" err="1">
                          <a:solidFill>
                            <a:srgbClr val="0070C0"/>
                          </a:solidFill>
                          <a:effectLst/>
                          <a:latin typeface="Phetsarath OT" charset="0"/>
                          <a:ea typeface="Phetsarath OT" charset="0"/>
                          <a:cs typeface="Phetsarath OT" charset="0"/>
                        </a:rPr>
                        <a:t>ຫາການຕິດເຊື້ອ</a:t>
                      </a:r>
                      <a:r>
                        <a:rPr lang="en-US" sz="2400" b="1" i="0" u="none" strike="noStrike" dirty="0">
                          <a:solidFill>
                            <a:srgbClr val="0070C0"/>
                          </a:solidFill>
                          <a:effectLst/>
                          <a:latin typeface="Phetsarath OT" charset="0"/>
                          <a:ea typeface="Phetsarath OT" charset="0"/>
                          <a:cs typeface="Phetsarath OT" charset="0"/>
                        </a:rPr>
                        <a:t> </a:t>
                      </a:r>
                      <a:r>
                        <a:rPr lang="en-US" sz="2400" b="1" i="0" u="none" strike="noStrike" baseline="0" dirty="0">
                          <a:solidFill>
                            <a:srgbClr val="0070C0"/>
                          </a:solidFill>
                          <a:effectLst/>
                          <a:latin typeface="Phetsarath OT" charset="0"/>
                          <a:ea typeface="Phetsarath OT" charset="0"/>
                          <a:cs typeface="Phetsarath OT" charset="0"/>
                        </a:rPr>
                        <a:t>HIV </a:t>
                      </a:r>
                      <a:r>
                        <a:rPr lang="en-US" sz="2400" b="1" i="0" u="none" strike="noStrike" baseline="0" dirty="0" err="1">
                          <a:solidFill>
                            <a:srgbClr val="0070C0"/>
                          </a:solidFill>
                          <a:effectLst/>
                          <a:latin typeface="Phetsarath OT" charset="0"/>
                          <a:ea typeface="Phetsarath OT" charset="0"/>
                          <a:cs typeface="Phetsarath OT" charset="0"/>
                        </a:rPr>
                        <a:t>ພາຍໃນສອງ</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baseline="0" dirty="0" err="1">
                          <a:solidFill>
                            <a:srgbClr val="0070C0"/>
                          </a:solidFill>
                          <a:effectLst/>
                          <a:latin typeface="Phetsarath OT" charset="0"/>
                          <a:ea typeface="Phetsarath OT" charset="0"/>
                          <a:cs typeface="Phetsarath OT" charset="0"/>
                        </a:rPr>
                        <a:t>ເດືອນ</a:t>
                      </a:r>
                      <a:r>
                        <a:rPr lang="en-US" sz="2400" b="1" i="0" u="none" strike="noStrike" baseline="0" dirty="0">
                          <a:solidFill>
                            <a:srgbClr val="0070C0"/>
                          </a:solidFill>
                          <a:effectLst/>
                          <a:latin typeface="Phetsarath OT" charset="0"/>
                          <a:ea typeface="Phetsarath OT" charset="0"/>
                          <a:cs typeface="Phetsarath OT" charset="0"/>
                        </a:rPr>
                        <a:t> </a:t>
                      </a:r>
                      <a:r>
                        <a:rPr lang="en-US" sz="2400" b="1" i="0" u="none" strike="noStrike" baseline="0" dirty="0" err="1">
                          <a:solidFill>
                            <a:srgbClr val="0070C0"/>
                          </a:solidFill>
                          <a:effectLst/>
                          <a:latin typeface="Phetsarath OT" charset="0"/>
                          <a:ea typeface="Phetsarath OT" charset="0"/>
                          <a:cs typeface="Phetsarath OT" charset="0"/>
                        </a:rPr>
                        <a:t>ຫຼັງຈາກເກີດ</a:t>
                      </a:r>
                      <a:r>
                        <a:rPr lang="en-US" sz="2400" b="1" i="0" u="none" strike="noStrike" baseline="0" dirty="0">
                          <a:solidFill>
                            <a:srgbClr val="0070C0"/>
                          </a:solidFill>
                          <a:effectLst/>
                          <a:latin typeface="Phetsarath OT" charset="0"/>
                          <a:ea typeface="Phetsarath OT" charset="0"/>
                          <a:cs typeface="Phetsarath OT" charset="0"/>
                        </a:rPr>
                        <a:t> (EID @4-6 Weeks)</a:t>
                      </a:r>
                      <a:endParaRPr lang="en-US" sz="2400" b="1" i="0" u="none" strike="noStrike" dirty="0">
                        <a:solidFill>
                          <a:srgbClr val="0070C0"/>
                        </a:solidFill>
                        <a:effectLst/>
                        <a:latin typeface="Phetsarath OT" charset="0"/>
                        <a:ea typeface="Phetsarath OT" charset="0"/>
                        <a:cs typeface="Phetsarath OT" charset="0"/>
                      </a:endParaRPr>
                    </a:p>
                  </a:txBody>
                  <a:tcPr marL="5528" marR="5528" marT="5528" marB="0">
                    <a:solidFill>
                      <a:schemeClr val="accent3">
                        <a:lumMod val="20000"/>
                        <a:lumOff val="80000"/>
                      </a:schemeClr>
                    </a:solidFill>
                  </a:tcPr>
                </a:tc>
                <a:extLst>
                  <a:ext uri="{0D108BD9-81ED-4DB2-BD59-A6C34878D82A}">
                    <a16:rowId xmlns:a16="http://schemas.microsoft.com/office/drawing/2014/main" val="3386218164"/>
                  </a:ext>
                </a:extLst>
              </a:tr>
            </a:tbl>
          </a:graphicData>
        </a:graphic>
      </p:graphicFrame>
    </p:spTree>
    <p:extLst>
      <p:ext uri="{BB962C8B-B14F-4D97-AF65-F5344CB8AC3E}">
        <p14:creationId xmlns:p14="http://schemas.microsoft.com/office/powerpoint/2010/main" val="1925580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BF94E8BA-EFF6-16DB-C0C3-AAF54EF1C90B}"/>
              </a:ext>
            </a:extLst>
          </p:cNvPr>
          <p:cNvGraphicFramePr>
            <a:graphicFrameLocks noGrp="1"/>
          </p:cNvGraphicFramePr>
          <p:nvPr>
            <p:ph idx="1"/>
            <p:extLst>
              <p:ext uri="{D42A27DB-BD31-4B8C-83A1-F6EECF244321}">
                <p14:modId xmlns:p14="http://schemas.microsoft.com/office/powerpoint/2010/main" val="4133107133"/>
              </p:ext>
            </p:extLst>
          </p:nvPr>
        </p:nvGraphicFramePr>
        <p:xfrm>
          <a:off x="99059" y="60960"/>
          <a:ext cx="11978641" cy="6667504"/>
        </p:xfrm>
        <a:graphic>
          <a:graphicData uri="http://schemas.openxmlformats.org/drawingml/2006/table">
            <a:tbl>
              <a:tblPr firstRow="1" bandRow="1">
                <a:tableStyleId>{5C22544A-7EE6-4342-B048-85BDC9FD1C3A}</a:tableStyleId>
              </a:tblPr>
              <a:tblGrid>
                <a:gridCol w="10789921">
                  <a:extLst>
                    <a:ext uri="{9D8B030D-6E8A-4147-A177-3AD203B41FA5}">
                      <a16:colId xmlns:a16="http://schemas.microsoft.com/office/drawing/2014/main" val="145351652"/>
                    </a:ext>
                  </a:extLst>
                </a:gridCol>
                <a:gridCol w="1188720">
                  <a:extLst>
                    <a:ext uri="{9D8B030D-6E8A-4147-A177-3AD203B41FA5}">
                      <a16:colId xmlns:a16="http://schemas.microsoft.com/office/drawing/2014/main" val="2518405996"/>
                    </a:ext>
                  </a:extLst>
                </a:gridCol>
              </a:tblGrid>
              <a:tr h="306993">
                <a:tc>
                  <a:txBody>
                    <a:bodyPr/>
                    <a:lstStyle/>
                    <a:p>
                      <a:pPr algn="ctr"/>
                      <a:r>
                        <a:rPr lang="en-US" sz="1400" kern="1200">
                          <a:effectLst/>
                        </a:rPr>
                        <a:t>Activities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pPr algn="ctr"/>
                      <a:r>
                        <a:rPr lang="en-US" sz="1400" kern="1200">
                          <a:effectLst/>
                        </a:rPr>
                        <a:t>Implementors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066427177"/>
                  </a:ext>
                </a:extLst>
              </a:tr>
              <a:tr h="306993">
                <a:tc>
                  <a:txBody>
                    <a:bodyPr/>
                    <a:lstStyle/>
                    <a:p>
                      <a:r>
                        <a:rPr lang="en-US" sz="1400" kern="1200">
                          <a:effectLst/>
                        </a:rPr>
                        <a:t>Update the mapping of locations and sub-populations of FSW &amp; MSM/TG update size estimation and HIV prevalence, and inform program planning</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922485638"/>
                  </a:ext>
                </a:extLst>
              </a:tr>
              <a:tr h="306993">
                <a:tc>
                  <a:txBody>
                    <a:bodyPr/>
                    <a:lstStyle/>
                    <a:p>
                      <a:r>
                        <a:rPr lang="en-US" sz="1400" kern="1200">
                          <a:effectLst/>
                        </a:rPr>
                        <a:t>Develop standard guidelines for implementation of prevention activities, specifying comprehensive and minimum packages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512774978"/>
                  </a:ext>
                </a:extLst>
              </a:tr>
              <a:tr h="306993">
                <a:tc>
                  <a:txBody>
                    <a:bodyPr/>
                    <a:lstStyle/>
                    <a:p>
                      <a:r>
                        <a:rPr lang="en-US" sz="1400" kern="1200">
                          <a:effectLst/>
                        </a:rPr>
                        <a:t>Conduct training for health and community workers in delivery of services for FSW &amp; MSM/TG and their sexual partners and clients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634432642"/>
                  </a:ext>
                </a:extLst>
              </a:tr>
              <a:tr h="535319">
                <a:tc>
                  <a:txBody>
                    <a:bodyPr/>
                    <a:lstStyle/>
                    <a:p>
                      <a:r>
                        <a:rPr lang="en-US" sz="1400" kern="1200">
                          <a:effectLst/>
                        </a:rPr>
                        <a:t>Development of online and social media interventions to reach FSW &amp; MSM/TG for HIV services, STI testing and prevention, condoms and lubricant use, Hepatitis and PrEP</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1979627221"/>
                  </a:ext>
                </a:extLst>
              </a:tr>
              <a:tr h="306993">
                <a:tc>
                  <a:txBody>
                    <a:bodyPr/>
                    <a:lstStyle/>
                    <a:p>
                      <a:r>
                        <a:rPr lang="en-US" sz="1400" kern="1200">
                          <a:effectLst/>
                        </a:rPr>
                        <a:t>HIV case finding: in health care setting and community through CBT, outreach activity using rapid screening test kit, HIVST and index testing.</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CSOs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654038547"/>
                  </a:ext>
                </a:extLst>
              </a:tr>
              <a:tr h="535319">
                <a:tc>
                  <a:txBody>
                    <a:bodyPr/>
                    <a:lstStyle/>
                    <a:p>
                      <a:r>
                        <a:rPr lang="en-US" sz="1400" kern="1200">
                          <a:effectLst/>
                        </a:rPr>
                        <a:t>Strengthen on service delivery and strategic information system (M&amp;E capacity building and coordination, routine data management, data quality and data use, continue to strengthen the surveillance system (HSS+) S&amp;D survey and Policy development)</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049555939"/>
                  </a:ext>
                </a:extLst>
              </a:tr>
              <a:tr h="306993">
                <a:tc>
                  <a:txBody>
                    <a:bodyPr/>
                    <a:lstStyle/>
                    <a:p>
                      <a:r>
                        <a:rPr lang="en-US" sz="1400" kern="1200">
                          <a:effectLst/>
                        </a:rPr>
                        <a:t>Scale up PrEP for FSW &amp; MSM/TG in priority locations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711841654"/>
                  </a:ext>
                </a:extLst>
              </a:tr>
              <a:tr h="535319">
                <a:tc>
                  <a:txBody>
                    <a:bodyPr/>
                    <a:lstStyle/>
                    <a:p>
                      <a:r>
                        <a:rPr lang="en-US" sz="1400" kern="1200">
                          <a:effectLst/>
                        </a:rPr>
                        <a:t>Establish community-based clinic as one-stop-shop at community level to provide HIV service including testing and treatment, PrEP services in priority locations.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1342454308"/>
                  </a:ext>
                </a:extLst>
              </a:tr>
              <a:tr h="306993">
                <a:tc>
                  <a:txBody>
                    <a:bodyPr/>
                    <a:lstStyle/>
                    <a:p>
                      <a:r>
                        <a:rPr lang="en-US" sz="1400" kern="1200">
                          <a:effectLst/>
                        </a:rPr>
                        <a:t>Expanding ART/POC sites in priority area. Target 2 ART/POC sites in each year</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807510631"/>
                  </a:ext>
                </a:extLst>
              </a:tr>
              <a:tr h="535319">
                <a:tc>
                  <a:txBody>
                    <a:bodyPr/>
                    <a:lstStyle/>
                    <a:p>
                      <a:r>
                        <a:rPr lang="en-US" sz="1400" kern="1200">
                          <a:effectLst/>
                        </a:rPr>
                        <a:t>Build capacity for health care workers to improve early/rapid ARV treatment with patient-centerd approach and AHD, HIV/TB and other co-morbidity management at all ARV and POC sites.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3638618697"/>
                  </a:ext>
                </a:extLst>
              </a:tr>
              <a:tr h="306993">
                <a:tc>
                  <a:txBody>
                    <a:bodyPr/>
                    <a:lstStyle/>
                    <a:p>
                      <a:r>
                        <a:rPr lang="en-US" sz="1400" kern="1200" dirty="0">
                          <a:effectLst/>
                        </a:rPr>
                        <a:t>Support integrating of routine HIV services for pregnant women at HCs in high burden areas, and ensure linkage PLHIV to access care and treatment</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1245819572"/>
                  </a:ext>
                </a:extLst>
              </a:tr>
              <a:tr h="535319">
                <a:tc>
                  <a:txBody>
                    <a:bodyPr/>
                    <a:lstStyle/>
                    <a:p>
                      <a:r>
                        <a:rPr lang="en-US" sz="1400" kern="1200">
                          <a:effectLst/>
                        </a:rPr>
                        <a:t>Improve Quality of HIV services based on 5 Good and 1 Satisfaction policy and patient centred approach (Improve referral system, Training on HTS, PMCT, EID; On site supervision…)</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470437922"/>
                  </a:ext>
                </a:extLst>
              </a:tr>
              <a:tr h="306993">
                <a:tc>
                  <a:txBody>
                    <a:bodyPr/>
                    <a:lstStyle/>
                    <a:p>
                      <a:r>
                        <a:rPr lang="en-US" sz="1400" kern="1200">
                          <a:effectLst/>
                        </a:rPr>
                        <a:t>Assessment and conducting on S&amp;D reduction in healthcare facilities and community in selected facilities and areas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2318318109"/>
                  </a:ext>
                </a:extLst>
              </a:tr>
              <a:tr h="306993">
                <a:tc>
                  <a:txBody>
                    <a:bodyPr/>
                    <a:lstStyle/>
                    <a:p>
                      <a:r>
                        <a:rPr lang="en-US" sz="1400" kern="1200">
                          <a:effectLst/>
                        </a:rPr>
                        <a:t>Develop S&amp;D operational plan and manual guideline to reduce S&amp;D in HF and Community – incorporating with QI &amp; QPS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628902700"/>
                  </a:ext>
                </a:extLst>
              </a:tr>
              <a:tr h="306993">
                <a:tc>
                  <a:txBody>
                    <a:bodyPr/>
                    <a:lstStyle/>
                    <a:p>
                      <a:r>
                        <a:rPr lang="en-US" sz="1400" kern="1200">
                          <a:effectLst/>
                        </a:rPr>
                        <a:t>Capacity building for HCWs and CSO staff on S&amp;D intervention and integrate S&amp;D into routine QI efforts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CHAS/CSOs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134224264"/>
                  </a:ext>
                </a:extLst>
              </a:tr>
              <a:tr h="306993">
                <a:tc>
                  <a:txBody>
                    <a:bodyPr/>
                    <a:lstStyle/>
                    <a:p>
                      <a:r>
                        <a:rPr lang="en-US" sz="1400" kern="1200">
                          <a:effectLst/>
                        </a:rPr>
                        <a:t>Strengthening on DQA for ARV tracker for ART &amp; POC sites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a:effectLst/>
                        </a:rPr>
                        <a:t>CHAS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2313769896"/>
                  </a:ext>
                </a:extLst>
              </a:tr>
              <a:tr h="306993">
                <a:tc>
                  <a:txBody>
                    <a:bodyPr/>
                    <a:lstStyle/>
                    <a:p>
                      <a:r>
                        <a:rPr lang="en-US" sz="1400" kern="1200">
                          <a:effectLst/>
                        </a:rPr>
                        <a:t>Support community involvement of PLHIV to be peer counsellors working at ART&amp;POC sites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tc>
                  <a:txBody>
                    <a:bodyPr/>
                    <a:lstStyle/>
                    <a:p>
                      <a:r>
                        <a:rPr lang="en-US" sz="1400" kern="1200" dirty="0">
                          <a:effectLst/>
                        </a:rPr>
                        <a:t>CHAS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2175" marR="42175" marT="21087" marB="21087"/>
                </a:tc>
                <a:extLst>
                  <a:ext uri="{0D108BD9-81ED-4DB2-BD59-A6C34878D82A}">
                    <a16:rowId xmlns:a16="http://schemas.microsoft.com/office/drawing/2014/main" val="1801177710"/>
                  </a:ext>
                </a:extLst>
              </a:tr>
            </a:tbl>
          </a:graphicData>
        </a:graphic>
      </p:graphicFrame>
    </p:spTree>
    <p:extLst>
      <p:ext uri="{BB962C8B-B14F-4D97-AF65-F5344CB8AC3E}">
        <p14:creationId xmlns:p14="http://schemas.microsoft.com/office/powerpoint/2010/main" val="2734413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AB0D1AC8-3934-CBAC-7A78-920970F2531C}"/>
              </a:ext>
            </a:extLst>
          </p:cNvPr>
          <p:cNvGraphicFramePr>
            <a:graphicFrameLocks noGrp="1"/>
          </p:cNvGraphicFramePr>
          <p:nvPr>
            <p:ph idx="1"/>
            <p:extLst>
              <p:ext uri="{D42A27DB-BD31-4B8C-83A1-F6EECF244321}">
                <p14:modId xmlns:p14="http://schemas.microsoft.com/office/powerpoint/2010/main" val="4200045890"/>
              </p:ext>
            </p:extLst>
          </p:nvPr>
        </p:nvGraphicFramePr>
        <p:xfrm>
          <a:off x="259976" y="143435"/>
          <a:ext cx="11797553" cy="6613630"/>
        </p:xfrm>
        <a:graphic>
          <a:graphicData uri="http://schemas.openxmlformats.org/drawingml/2006/table">
            <a:tbl>
              <a:tblPr firstRow="1" bandRow="1">
                <a:tableStyleId>{5C22544A-7EE6-4342-B048-85BDC9FD1C3A}</a:tableStyleId>
              </a:tblPr>
              <a:tblGrid>
                <a:gridCol w="277660">
                  <a:extLst>
                    <a:ext uri="{9D8B030D-6E8A-4147-A177-3AD203B41FA5}">
                      <a16:colId xmlns:a16="http://schemas.microsoft.com/office/drawing/2014/main" val="3148045741"/>
                    </a:ext>
                  </a:extLst>
                </a:gridCol>
                <a:gridCol w="5324232">
                  <a:extLst>
                    <a:ext uri="{9D8B030D-6E8A-4147-A177-3AD203B41FA5}">
                      <a16:colId xmlns:a16="http://schemas.microsoft.com/office/drawing/2014/main" val="2730458730"/>
                    </a:ext>
                  </a:extLst>
                </a:gridCol>
                <a:gridCol w="5211568">
                  <a:extLst>
                    <a:ext uri="{9D8B030D-6E8A-4147-A177-3AD203B41FA5}">
                      <a16:colId xmlns:a16="http://schemas.microsoft.com/office/drawing/2014/main" val="1250722512"/>
                    </a:ext>
                  </a:extLst>
                </a:gridCol>
                <a:gridCol w="984093">
                  <a:extLst>
                    <a:ext uri="{9D8B030D-6E8A-4147-A177-3AD203B41FA5}">
                      <a16:colId xmlns:a16="http://schemas.microsoft.com/office/drawing/2014/main" val="3804832643"/>
                    </a:ext>
                  </a:extLst>
                </a:gridCol>
              </a:tblGrid>
              <a:tr h="319135">
                <a:tc>
                  <a:txBody>
                    <a:bodyPr/>
                    <a:lstStyle/>
                    <a:p>
                      <a:pPr algn="ctr">
                        <a:lnSpc>
                          <a:spcPct val="107000"/>
                        </a:lnSpc>
                        <a:spcAft>
                          <a:spcPts val="800"/>
                        </a:spcAft>
                      </a:pPr>
                      <a:r>
                        <a:rPr lang="en-US" sz="1200" kern="1200">
                          <a:effectLst/>
                        </a:rPr>
                        <a:t>N</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gn="ctr">
                        <a:lnSpc>
                          <a:spcPct val="107000"/>
                        </a:lnSpc>
                        <a:spcAft>
                          <a:spcPts val="800"/>
                        </a:spcAft>
                      </a:pPr>
                      <a:r>
                        <a:rPr lang="en-US" sz="1200" kern="1200">
                          <a:effectLst/>
                        </a:rPr>
                        <a:t>Mains activities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gn="ctr">
                        <a:lnSpc>
                          <a:spcPct val="107000"/>
                        </a:lnSpc>
                        <a:spcAft>
                          <a:spcPts val="800"/>
                        </a:spcAft>
                      </a:pPr>
                      <a:r>
                        <a:rPr lang="en-US" sz="1200" kern="1200" dirty="0">
                          <a:effectLst/>
                        </a:rPr>
                        <a:t>Plan for </a:t>
                      </a:r>
                      <a:r>
                        <a:rPr lang="en-US" sz="1200" kern="1200" dirty="0" err="1">
                          <a:effectLst/>
                        </a:rPr>
                        <a:t>PrEP</a:t>
                      </a:r>
                      <a:r>
                        <a:rPr lang="en-US" sz="1200" kern="1200" dirty="0">
                          <a:effectLst/>
                        </a:rPr>
                        <a:t> specific interventions</a:t>
                      </a:r>
                      <a:r>
                        <a:rPr lang="lo-LA" sz="1200" kern="1200" dirty="0">
                          <a:effectLst/>
                        </a:rPr>
                        <a:t> </a:t>
                      </a:r>
                      <a:r>
                        <a:rPr lang="en-US" sz="1200" kern="1200" dirty="0">
                          <a:effectLst/>
                        </a:rPr>
                        <a:t> </a:t>
                      </a:r>
                      <a:endParaRPr lang="en-US" sz="1200" dirty="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gn="ctr">
                        <a:lnSpc>
                          <a:spcPct val="107000"/>
                        </a:lnSpc>
                        <a:spcAft>
                          <a:spcPts val="800"/>
                        </a:spcAft>
                      </a:pPr>
                      <a:r>
                        <a:rPr lang="en-US" sz="1200" kern="1200">
                          <a:effectLst/>
                        </a:rPr>
                        <a:t>Implementors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733162524"/>
                  </a:ext>
                </a:extLst>
              </a:tr>
              <a:tr h="319135">
                <a:tc>
                  <a:txBody>
                    <a:bodyPr/>
                    <a:lstStyle/>
                    <a:p>
                      <a:pPr algn="ctr">
                        <a:lnSpc>
                          <a:spcPct val="107000"/>
                        </a:lnSpc>
                        <a:spcAft>
                          <a:spcPts val="800"/>
                        </a:spcAft>
                      </a:pPr>
                      <a:r>
                        <a:rPr lang="en-US" sz="1200" kern="1200">
                          <a:effectLst/>
                        </a:rPr>
                        <a:t>1</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a:effectLst/>
                        </a:rPr>
                        <a:t>Development of guidelines, SOPs, materials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1835127706"/>
                  </a:ext>
                </a:extLst>
              </a:tr>
              <a:tr h="544951">
                <a:tc>
                  <a:txBody>
                    <a:bodyPr/>
                    <a:lstStyle/>
                    <a:p>
                      <a:pPr algn="ctr">
                        <a:lnSpc>
                          <a:spcPct val="107000"/>
                        </a:lnSpc>
                        <a:spcAft>
                          <a:spcPts val="800"/>
                        </a:spcAft>
                      </a:pPr>
                      <a:r>
                        <a:rPr lang="en-US" sz="1200" kern="1200">
                          <a:effectLst/>
                        </a:rPr>
                        <a:t>1.1</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Develop/update standard guidelines, communication tools for implementation of prevention activities, specifying comprehensive and minimum packages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Disseminate of updated PrEP guideline on simplifying PrEP service delivery (where, who, when, what?) and implement with relevant partners.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CHAS/CSOs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3356493980"/>
                  </a:ext>
                </a:extLst>
              </a:tr>
              <a:tr h="716663">
                <a:tc>
                  <a:txBody>
                    <a:bodyPr/>
                    <a:lstStyle/>
                    <a:p>
                      <a:pPr algn="ctr">
                        <a:lnSpc>
                          <a:spcPct val="107000"/>
                        </a:lnSpc>
                        <a:spcAft>
                          <a:spcPts val="800"/>
                        </a:spcAft>
                      </a:pPr>
                      <a:r>
                        <a:rPr lang="en-US" sz="1200" kern="1200">
                          <a:effectLst/>
                        </a:rPr>
                        <a:t>1.2</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Development of online and social media interventions to reach FSW &amp; MSM/TG for HIV services, STI testing and prevention, condoms and lubricant use, Hepatitis and PrEP</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050" kern="1200">
                          <a:effectLst/>
                        </a:rPr>
                        <a:t>Conduct/adapt demand generation </a:t>
                      </a:r>
                      <a:r>
                        <a:rPr lang="en-US" sz="1200">
                          <a:effectLst/>
                        </a:rPr>
                        <a:t>which refers to the set of online and initiatives that drives the awareness of key population communities about PrEP and maintains their interest in the use of PrEP, HIV testing and other HIV-related services.</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CHAS/CSOs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1921507674"/>
                  </a:ext>
                </a:extLst>
              </a:tr>
              <a:tr h="319135">
                <a:tc>
                  <a:txBody>
                    <a:bodyPr/>
                    <a:lstStyle/>
                    <a:p>
                      <a:pPr algn="ctr">
                        <a:lnSpc>
                          <a:spcPct val="107000"/>
                        </a:lnSpc>
                        <a:spcAft>
                          <a:spcPts val="800"/>
                        </a:spcAft>
                      </a:pPr>
                      <a:r>
                        <a:rPr lang="en-US" sz="1200" kern="1200">
                          <a:effectLst/>
                        </a:rPr>
                        <a:t>2</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Training/capacity building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2024939616"/>
                  </a:ext>
                </a:extLst>
              </a:tr>
              <a:tr h="544951">
                <a:tc>
                  <a:txBody>
                    <a:bodyPr/>
                    <a:lstStyle/>
                    <a:p>
                      <a:pPr algn="ctr">
                        <a:lnSpc>
                          <a:spcPct val="107000"/>
                        </a:lnSpc>
                        <a:spcAft>
                          <a:spcPts val="800"/>
                        </a:spcAft>
                      </a:pPr>
                      <a:r>
                        <a:rPr lang="en-US" sz="1200" kern="1200">
                          <a:effectLst/>
                        </a:rPr>
                        <a:t>2.1</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Conduct training for health and community workers in delivery of services for FSW &amp; MSM/TG and their sexual partners and clients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Train healthcare workers, peer educators, community and outreach workers on PrEP, PrEP offering and delivery.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CHAS/CSOs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4052087552"/>
                  </a:ext>
                </a:extLst>
              </a:tr>
              <a:tr h="319135">
                <a:tc>
                  <a:txBody>
                    <a:bodyPr/>
                    <a:lstStyle/>
                    <a:p>
                      <a:pPr algn="ctr">
                        <a:lnSpc>
                          <a:spcPct val="107000"/>
                        </a:lnSpc>
                        <a:spcAft>
                          <a:spcPts val="800"/>
                        </a:spcAft>
                      </a:pPr>
                      <a:r>
                        <a:rPr lang="en-US" sz="1200">
                          <a:effectLst/>
                        </a:rPr>
                        <a:t>3</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a:effectLst/>
                        </a:rPr>
                        <a:t>Implementing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949095116"/>
                  </a:ext>
                </a:extLst>
              </a:tr>
              <a:tr h="1223868">
                <a:tc>
                  <a:txBody>
                    <a:bodyPr/>
                    <a:lstStyle/>
                    <a:p>
                      <a:pPr algn="ctr">
                        <a:lnSpc>
                          <a:spcPct val="107000"/>
                        </a:lnSpc>
                        <a:spcAft>
                          <a:spcPts val="800"/>
                        </a:spcAft>
                      </a:pPr>
                      <a:r>
                        <a:rPr lang="en-US" sz="1200">
                          <a:effectLst/>
                        </a:rPr>
                        <a:t>3.1</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dirty="0">
                          <a:effectLst/>
                        </a:rPr>
                        <a:t>Scale up </a:t>
                      </a:r>
                      <a:r>
                        <a:rPr lang="en-US" sz="1200" kern="1200" dirty="0" err="1">
                          <a:effectLst/>
                        </a:rPr>
                        <a:t>PrEP</a:t>
                      </a:r>
                      <a:r>
                        <a:rPr lang="en-US" sz="1200" kern="1200" dirty="0">
                          <a:effectLst/>
                        </a:rPr>
                        <a:t> for FSW &amp; MSM/TG nationwide </a:t>
                      </a:r>
                      <a:endParaRPr lang="en-US" sz="1200" dirty="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a:effectLst/>
                        </a:rPr>
                        <a:t>Current implementation areas: Vientaine cap, savanakhet, champasack, Khamoune, Luang Prabang, Luangnamtha province</a:t>
                      </a:r>
                    </a:p>
                    <a:p>
                      <a:pPr>
                        <a:lnSpc>
                          <a:spcPct val="107000"/>
                        </a:lnSpc>
                        <a:spcAft>
                          <a:spcPts val="800"/>
                        </a:spcAft>
                      </a:pPr>
                      <a:r>
                        <a:rPr lang="en-US" sz="1200">
                          <a:effectLst/>
                        </a:rPr>
                        <a:t>Scaling up areas: All POC (N=11) and ART sites (N=3) </a:t>
                      </a:r>
                    </a:p>
                    <a:p>
                      <a:pPr>
                        <a:lnSpc>
                          <a:spcPct val="107000"/>
                        </a:lnSpc>
                        <a:spcAft>
                          <a:spcPts val="800"/>
                        </a:spcAft>
                      </a:pPr>
                      <a:r>
                        <a:rPr lang="en-US" sz="1200">
                          <a:effectLst/>
                        </a:rPr>
                        <a:t>This includes Youth clinics to provide PrEP service.</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CSOs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883394332"/>
                  </a:ext>
                </a:extLst>
              </a:tr>
              <a:tr h="544951">
                <a:tc>
                  <a:txBody>
                    <a:bodyPr/>
                    <a:lstStyle/>
                    <a:p>
                      <a:pPr algn="ctr">
                        <a:lnSpc>
                          <a:spcPct val="107000"/>
                        </a:lnSpc>
                        <a:spcAft>
                          <a:spcPts val="800"/>
                        </a:spcAft>
                      </a:pPr>
                      <a:r>
                        <a:rPr lang="en-US" sz="1200">
                          <a:effectLst/>
                        </a:rPr>
                        <a:t>3.2</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Establish community-based clinic as one-stop-shop at community level to provide HIV service including testing and treatment, PrEP services in priority locations.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a:effectLst/>
                        </a:rPr>
                        <a:t>PrEP service delivery at community level where it is convenience and accessible for KPs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CSOs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966755653"/>
                  </a:ext>
                </a:extLst>
              </a:tr>
              <a:tr h="319135">
                <a:tc>
                  <a:txBody>
                    <a:bodyPr/>
                    <a:lstStyle/>
                    <a:p>
                      <a:pPr algn="ctr">
                        <a:lnSpc>
                          <a:spcPct val="107000"/>
                        </a:lnSpc>
                        <a:spcAft>
                          <a:spcPts val="800"/>
                        </a:spcAft>
                      </a:pPr>
                      <a:r>
                        <a:rPr lang="en-US" sz="1200">
                          <a:effectLst/>
                        </a:rPr>
                        <a:t>3.3</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Expanding ART/POC sites in priority area. Target 2 ART/POC sites in each year</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a:effectLst/>
                        </a:rPr>
                        <a:t>This includes PrEP service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CHAS</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783208921"/>
                  </a:ext>
                </a:extLst>
              </a:tr>
              <a:tr h="544951">
                <a:tc>
                  <a:txBody>
                    <a:bodyPr/>
                    <a:lstStyle/>
                    <a:p>
                      <a:pPr algn="ctr">
                        <a:lnSpc>
                          <a:spcPct val="107000"/>
                        </a:lnSpc>
                        <a:spcAft>
                          <a:spcPts val="800"/>
                        </a:spcAft>
                      </a:pPr>
                      <a:r>
                        <a:rPr lang="en-US" sz="1200" kern="1200">
                          <a:effectLst/>
                        </a:rPr>
                        <a:t>3.4</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HIV case finding in health care setting and community through CBT, outreach activity using rapid screening test kit, HIVST and index testing.</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HIV self-testing (</a:t>
                      </a:r>
                      <a:r>
                        <a:rPr lang="en-US" sz="1200">
                          <a:effectLst/>
                        </a:rPr>
                        <a:t>HIVST</a:t>
                      </a:r>
                      <a:r>
                        <a:rPr lang="en-US" sz="1200" kern="1200">
                          <a:effectLst/>
                        </a:rPr>
                        <a:t>) for PrEP: </a:t>
                      </a:r>
                      <a:r>
                        <a:rPr lang="en-US" sz="1200">
                          <a:effectLst/>
                        </a:rPr>
                        <a:t>HIVST can complement existing HIV testing strategies for PrEP to support differentiated service delivery approaches for oral PrEP.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CSOs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425352117"/>
                  </a:ext>
                </a:extLst>
              </a:tr>
              <a:tr h="319135">
                <a:tc>
                  <a:txBody>
                    <a:bodyPr/>
                    <a:lstStyle/>
                    <a:p>
                      <a:pPr algn="ctr">
                        <a:lnSpc>
                          <a:spcPct val="107000"/>
                        </a:lnSpc>
                        <a:spcAft>
                          <a:spcPts val="800"/>
                        </a:spcAft>
                      </a:pPr>
                      <a:r>
                        <a:rPr lang="en-US" sz="1200" kern="1200">
                          <a:effectLst/>
                        </a:rPr>
                        <a:t>4</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Monitoring and evaluation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 </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 </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457505313"/>
                  </a:ext>
                </a:extLst>
              </a:tr>
              <a:tr h="544951">
                <a:tc>
                  <a:txBody>
                    <a:bodyPr/>
                    <a:lstStyle/>
                    <a:p>
                      <a:pPr algn="ctr">
                        <a:lnSpc>
                          <a:spcPct val="107000"/>
                        </a:lnSpc>
                        <a:spcAft>
                          <a:spcPts val="800"/>
                        </a:spcAft>
                      </a:pPr>
                      <a:r>
                        <a:rPr lang="en-US" sz="1200" kern="1200">
                          <a:effectLst/>
                        </a:rPr>
                        <a:t>4.1</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a:effectLst/>
                        </a:rPr>
                        <a:t>Strengthen on service delivery and strategic information system (M&amp;E capacity building and coordination, routine data management, data quality assurance)</a:t>
                      </a:r>
                      <a:endParaRPr lang="en-US" sz="1200">
                        <a:effectLst/>
                        <a:latin typeface="Calibri" panose="020F0502020204030204" pitchFamily="34" charset="0"/>
                        <a:ea typeface="Calibri" panose="020F0502020204030204" pitchFamily="34" charset="0"/>
                        <a:cs typeface="Arial Unicode MS"/>
                      </a:endParaRPr>
                    </a:p>
                  </a:txBody>
                  <a:tcPr marL="35776" marR="35776" marT="17888" marB="17888"/>
                </a:tc>
                <a:tc>
                  <a:txBody>
                    <a:bodyPr/>
                    <a:lstStyle/>
                    <a:p>
                      <a:pPr>
                        <a:lnSpc>
                          <a:spcPct val="107000"/>
                        </a:lnSpc>
                        <a:spcAft>
                          <a:spcPts val="800"/>
                        </a:spcAft>
                      </a:pPr>
                      <a:r>
                        <a:rPr lang="en-US" sz="1200" kern="1200">
                          <a:effectLst/>
                        </a:rPr>
                        <a:t>Strengthen on PrEP data record, reporting and data use through DHIS2 system</a:t>
                      </a:r>
                      <a:endParaRPr lang="en-US" sz="1200">
                        <a:effectLst/>
                        <a:latin typeface="Calibri" panose="020F0502020204030204" pitchFamily="34" charset="0"/>
                        <a:ea typeface="Calibri" panose="020F0502020204030204" pitchFamily="34" charset="0"/>
                        <a:cs typeface="Arial Unicode MS"/>
                      </a:endParaRPr>
                    </a:p>
                  </a:txBody>
                  <a:tcPr marL="0" marR="0" marT="0" marB="0"/>
                </a:tc>
                <a:tc>
                  <a:txBody>
                    <a:bodyPr/>
                    <a:lstStyle/>
                    <a:p>
                      <a:pPr>
                        <a:lnSpc>
                          <a:spcPct val="107000"/>
                        </a:lnSpc>
                        <a:spcAft>
                          <a:spcPts val="800"/>
                        </a:spcAft>
                      </a:pPr>
                      <a:r>
                        <a:rPr lang="en-US" sz="1200" kern="1200" dirty="0">
                          <a:effectLst/>
                        </a:rPr>
                        <a:t>CHAS/CSOs</a:t>
                      </a:r>
                      <a:endParaRPr lang="en-US" sz="1200" dirty="0">
                        <a:effectLst/>
                        <a:latin typeface="Calibri" panose="020F0502020204030204" pitchFamily="34" charset="0"/>
                        <a:ea typeface="Calibri" panose="020F0502020204030204" pitchFamily="34" charset="0"/>
                        <a:cs typeface="Arial Unicode MS"/>
                      </a:endParaRPr>
                    </a:p>
                  </a:txBody>
                  <a:tcPr marL="35776" marR="35776" marT="17888" marB="17888"/>
                </a:tc>
                <a:extLst>
                  <a:ext uri="{0D108BD9-81ED-4DB2-BD59-A6C34878D82A}">
                    <a16:rowId xmlns:a16="http://schemas.microsoft.com/office/drawing/2014/main" val="2730455179"/>
                  </a:ext>
                </a:extLst>
              </a:tr>
            </a:tbl>
          </a:graphicData>
        </a:graphic>
      </p:graphicFrame>
    </p:spTree>
    <p:extLst>
      <p:ext uri="{BB962C8B-B14F-4D97-AF65-F5344CB8AC3E}">
        <p14:creationId xmlns:p14="http://schemas.microsoft.com/office/powerpoint/2010/main" val="2506967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D2F5602-6586-46E4-8645-2CDA442ABF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9434B85-DB0D-4010-A6A1-147F28D47D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9FCE8B0E-71FA-A6A7-0C3C-3EC55437029B}"/>
              </a:ext>
            </a:extLst>
          </p:cNvPr>
          <p:cNvSpPr>
            <a:spLocks noGrp="1"/>
          </p:cNvSpPr>
          <p:nvPr>
            <p:ph type="title"/>
          </p:nvPr>
        </p:nvSpPr>
        <p:spPr>
          <a:xfrm>
            <a:off x="117957" y="145383"/>
            <a:ext cx="11955779" cy="525454"/>
          </a:xfrm>
        </p:spPr>
        <p:txBody>
          <a:bodyPr>
            <a:normAutofit fontScale="90000"/>
          </a:bodyPr>
          <a:lstStyle/>
          <a:p>
            <a:pPr algn="ctr"/>
            <a:r>
              <a:rPr lang="en-US" sz="3200" b="1" dirty="0">
                <a:solidFill>
                  <a:schemeClr val="tx2"/>
                </a:solidFill>
                <a:effectLst/>
                <a:latin typeface="Arial" panose="020B0604020202020204" pitchFamily="34" charset="0"/>
                <a:ea typeface="Calibri" panose="020F0502020204030204" pitchFamily="34" charset="0"/>
              </a:rPr>
              <a:t>Draft GC7 co-financing commitments</a:t>
            </a:r>
            <a:r>
              <a:rPr lang="en-US" sz="3200" dirty="0">
                <a:solidFill>
                  <a:schemeClr val="tx2"/>
                </a:solidFill>
                <a:effectLst/>
                <a:latin typeface="Arial" panose="020B0604020202020204" pitchFamily="34" charset="0"/>
                <a:ea typeface="Times New Roman" panose="02020603050405020304" pitchFamily="18" charset="0"/>
              </a:rPr>
              <a:t>(September 21, 2023)</a:t>
            </a:r>
            <a:endParaRPr lang="en-US" sz="3200" dirty="0">
              <a:solidFill>
                <a:schemeClr val="tx2"/>
              </a:solidFill>
            </a:endParaRPr>
          </a:p>
        </p:txBody>
      </p:sp>
      <p:grpSp>
        <p:nvGrpSpPr>
          <p:cNvPr id="13" name="Group 12">
            <a:extLst>
              <a:ext uri="{FF2B5EF4-FFF2-40B4-BE49-F238E27FC236}">
                <a16:creationId xmlns:a16="http://schemas.microsoft.com/office/drawing/2014/main" id="{F2E5F4F0-80C0-49F3-84A2-453DE42F20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915607" cy="2187829"/>
            <a:chOff x="-305" y="-1"/>
            <a:chExt cx="3832880" cy="2876136"/>
          </a:xfrm>
        </p:grpSpPr>
        <p:sp>
          <p:nvSpPr>
            <p:cNvPr id="14" name="Freeform: Shape 13">
              <a:extLst>
                <a:ext uri="{FF2B5EF4-FFF2-40B4-BE49-F238E27FC236}">
                  <a16:creationId xmlns:a16="http://schemas.microsoft.com/office/drawing/2014/main" id="{342FEDB6-5432-4162-8648-3827572AF0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B9FE345E-092D-4A20-A43A-0F9258D96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A313FCF-0EE7-4C6B-BAB3-EFC9451D3D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9ECD02-BE1B-4347-8C2E-EEA690082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Content Placeholder 3">
            <a:extLst>
              <a:ext uri="{FF2B5EF4-FFF2-40B4-BE49-F238E27FC236}">
                <a16:creationId xmlns:a16="http://schemas.microsoft.com/office/drawing/2014/main" id="{61E95388-CE44-85BF-22A7-91F924F89611}"/>
              </a:ext>
            </a:extLst>
          </p:cNvPr>
          <p:cNvGraphicFramePr>
            <a:graphicFrameLocks noGrp="1"/>
          </p:cNvGraphicFramePr>
          <p:nvPr>
            <p:ph idx="1"/>
            <p:extLst>
              <p:ext uri="{D42A27DB-BD31-4B8C-83A1-F6EECF244321}">
                <p14:modId xmlns:p14="http://schemas.microsoft.com/office/powerpoint/2010/main" val="258363410"/>
              </p:ext>
            </p:extLst>
          </p:nvPr>
        </p:nvGraphicFramePr>
        <p:xfrm>
          <a:off x="372932" y="661138"/>
          <a:ext cx="11331386" cy="1779719"/>
        </p:xfrm>
        <a:graphic>
          <a:graphicData uri="http://schemas.openxmlformats.org/drawingml/2006/table">
            <a:tbl>
              <a:tblPr firstRow="1" firstCol="1" bandRow="1"/>
              <a:tblGrid>
                <a:gridCol w="640519">
                  <a:extLst>
                    <a:ext uri="{9D8B030D-6E8A-4147-A177-3AD203B41FA5}">
                      <a16:colId xmlns:a16="http://schemas.microsoft.com/office/drawing/2014/main" val="23066005"/>
                    </a:ext>
                  </a:extLst>
                </a:gridCol>
                <a:gridCol w="898400">
                  <a:extLst>
                    <a:ext uri="{9D8B030D-6E8A-4147-A177-3AD203B41FA5}">
                      <a16:colId xmlns:a16="http://schemas.microsoft.com/office/drawing/2014/main" val="1033502961"/>
                    </a:ext>
                  </a:extLst>
                </a:gridCol>
                <a:gridCol w="898400">
                  <a:extLst>
                    <a:ext uri="{9D8B030D-6E8A-4147-A177-3AD203B41FA5}">
                      <a16:colId xmlns:a16="http://schemas.microsoft.com/office/drawing/2014/main" val="2333305768"/>
                    </a:ext>
                  </a:extLst>
                </a:gridCol>
                <a:gridCol w="1017422">
                  <a:extLst>
                    <a:ext uri="{9D8B030D-6E8A-4147-A177-3AD203B41FA5}">
                      <a16:colId xmlns:a16="http://schemas.microsoft.com/office/drawing/2014/main" val="1357340785"/>
                    </a:ext>
                  </a:extLst>
                </a:gridCol>
                <a:gridCol w="1017422">
                  <a:extLst>
                    <a:ext uri="{9D8B030D-6E8A-4147-A177-3AD203B41FA5}">
                      <a16:colId xmlns:a16="http://schemas.microsoft.com/office/drawing/2014/main" val="2130144643"/>
                    </a:ext>
                  </a:extLst>
                </a:gridCol>
                <a:gridCol w="1017422">
                  <a:extLst>
                    <a:ext uri="{9D8B030D-6E8A-4147-A177-3AD203B41FA5}">
                      <a16:colId xmlns:a16="http://schemas.microsoft.com/office/drawing/2014/main" val="1831832097"/>
                    </a:ext>
                  </a:extLst>
                </a:gridCol>
                <a:gridCol w="1017422">
                  <a:extLst>
                    <a:ext uri="{9D8B030D-6E8A-4147-A177-3AD203B41FA5}">
                      <a16:colId xmlns:a16="http://schemas.microsoft.com/office/drawing/2014/main" val="3286021692"/>
                    </a:ext>
                  </a:extLst>
                </a:gridCol>
                <a:gridCol w="1017422">
                  <a:extLst>
                    <a:ext uri="{9D8B030D-6E8A-4147-A177-3AD203B41FA5}">
                      <a16:colId xmlns:a16="http://schemas.microsoft.com/office/drawing/2014/main" val="2354018047"/>
                    </a:ext>
                  </a:extLst>
                </a:gridCol>
                <a:gridCol w="1440613">
                  <a:extLst>
                    <a:ext uri="{9D8B030D-6E8A-4147-A177-3AD203B41FA5}">
                      <a16:colId xmlns:a16="http://schemas.microsoft.com/office/drawing/2014/main" val="1889547805"/>
                    </a:ext>
                  </a:extLst>
                </a:gridCol>
                <a:gridCol w="2366344">
                  <a:extLst>
                    <a:ext uri="{9D8B030D-6E8A-4147-A177-3AD203B41FA5}">
                      <a16:colId xmlns:a16="http://schemas.microsoft.com/office/drawing/2014/main" val="1702743314"/>
                    </a:ext>
                  </a:extLst>
                </a:gridCol>
              </a:tblGrid>
              <a:tr h="380603">
                <a:tc rowSpan="3">
                  <a:txBody>
                    <a:bodyPr/>
                    <a:lstStyle/>
                    <a:p>
                      <a:pPr algn="l" fontAlgn="ctr">
                        <a:lnSpc>
                          <a:spcPct val="107000"/>
                        </a:lnSpc>
                        <a:spcBef>
                          <a:spcPts val="0"/>
                        </a:spcBef>
                        <a:spcAft>
                          <a:spcPts val="0"/>
                        </a:spcAft>
                      </a:pPr>
                      <a:r>
                        <a:rPr lang="en-US" sz="1000" b="1" i="0" u="none" strike="noStrike">
                          <a:effectLst/>
                          <a:latin typeface="Arial" panose="020B0604020202020204" pitchFamily="34" charset="0"/>
                          <a:ea typeface="Arial" panose="020B0604020202020204" pitchFamily="34" charset="0"/>
                          <a:cs typeface="Arial" panose="020B0604020202020204" pitchFamily="34" charset="0"/>
                        </a:rPr>
                        <a:t> </a:t>
                      </a:r>
                      <a:endParaRPr lang="en-US" sz="2200" b="0" i="0" u="none" strike="noStrike">
                        <a:effectLst/>
                        <a:latin typeface="Arial" panose="020B0604020202020204" pitchFamily="34" charset="0"/>
                      </a:endParaRPr>
                    </a:p>
                    <a:p>
                      <a:pPr algn="l"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sz="2200" b="0" i="0" u="none" strike="noStrike">
                        <a:effectLst/>
                        <a:latin typeface="Arial" panose="020B0604020202020204" pitchFamily="34" charset="0"/>
                      </a:endParaRPr>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gridSpan="4">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2021-2023 realizations (USD)</a:t>
                      </a:r>
                      <a:endParaRPr lang="en-US" sz="2200" b="0" i="0" u="none" strike="noStrike">
                        <a:effectLst/>
                        <a:latin typeface="Arial" panose="020B0604020202020204" pitchFamily="34" charset="0"/>
                      </a:endParaRPr>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fontAlgn="ctr">
                        <a:lnSpc>
                          <a:spcPct val="107000"/>
                        </a:lnSpc>
                        <a:spcBef>
                          <a:spcPts val="0"/>
                        </a:spcBef>
                        <a:spcAft>
                          <a:spcPts val="0"/>
                        </a:spcAft>
                      </a:pPr>
                      <a:r>
                        <a:rPr lang="en-US" sz="1000" b="1" i="0" u="none" strike="noStrike" dirty="0">
                          <a:solidFill>
                            <a:srgbClr val="000000"/>
                          </a:solidFill>
                          <a:effectLst/>
                          <a:latin typeface="Arial" panose="020B0604020202020204" pitchFamily="34" charset="0"/>
                          <a:ea typeface="Arial" panose="020B0604020202020204" pitchFamily="34" charset="0"/>
                          <a:cs typeface="Arial" panose="020B0604020202020204" pitchFamily="34" charset="0"/>
                        </a:rPr>
                        <a:t>2024-2026 commitments (USD)</a:t>
                      </a:r>
                      <a:endParaRPr lang="en-US" sz="2200" b="0" i="0" u="none" strike="noStrike" dirty="0">
                        <a:effectLst/>
                        <a:latin typeface="Arial" panose="020B0604020202020204" pitchFamily="34" charset="0"/>
                      </a:endParaRPr>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Additional amount (Difference in totals) </a:t>
                      </a:r>
                      <a:r>
                        <a:rPr lang="en-US" sz="1000" b="1"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(USD)</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extLst>
                  <a:ext uri="{0D108BD9-81ED-4DB2-BD59-A6C34878D82A}">
                    <a16:rowId xmlns:a16="http://schemas.microsoft.com/office/drawing/2014/main" val="1495950475"/>
                  </a:ext>
                </a:extLst>
              </a:tr>
              <a:tr h="218883">
                <a:tc vMerge="1">
                  <a:txBody>
                    <a:bodyPr/>
                    <a:lstStyle/>
                    <a:p>
                      <a:endParaRPr lang="en-US"/>
                    </a:p>
                  </a:txBody>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Y1</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Y2</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Y3</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rowSpan="2">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Total</a:t>
                      </a:r>
                      <a:endParaRPr lang="en-US" sz="2200" b="0" i="0" u="none" strike="noStrike">
                        <a:effectLst/>
                        <a:latin typeface="Arial" panose="020B0604020202020204" pitchFamily="34" charset="0"/>
                      </a:endParaRPr>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Y1</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Y2</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Y3</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rowSpan="2">
                  <a:txBody>
                    <a:bodyPr/>
                    <a:lstStyle/>
                    <a:p>
                      <a:pPr algn="ctr" fontAlgn="ctr">
                        <a:lnSpc>
                          <a:spcPct val="107000"/>
                        </a:lnSpc>
                        <a:spcBef>
                          <a:spcPts val="0"/>
                        </a:spcBef>
                        <a:spcAft>
                          <a:spcPts val="0"/>
                        </a:spcAft>
                      </a:pPr>
                      <a:r>
                        <a:rPr lang="en-US" sz="1000" b="1"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Total</a:t>
                      </a:r>
                      <a:endParaRPr lang="en-US" sz="2200" b="0" i="0" u="none" strike="noStrike">
                        <a:effectLst/>
                        <a:latin typeface="Arial" panose="020B0604020202020204" pitchFamily="34" charset="0"/>
                      </a:endParaRPr>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rowSpan="2">
                  <a:txBody>
                    <a:bodyPr/>
                    <a:lstStyle/>
                    <a:p>
                      <a:r>
                        <a:rPr lang="en-US" sz="1000" b="0" i="0" u="none" strike="noStrike">
                          <a:effectLst/>
                          <a:latin typeface="Arial" panose="020B0604020202020204" pitchFamily="34" charset="0"/>
                          <a:ea typeface="Times New Roman" panose="02020603050405020304" pitchFamily="18" charset="0"/>
                          <a:cs typeface="Arial" panose="020B0604020202020204" pitchFamily="34" charset="0"/>
                        </a:rPr>
                        <a:t> </a:t>
                      </a:r>
                      <a:endParaRPr lang="en-US"/>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3458197"/>
                  </a:ext>
                </a:extLst>
              </a:tr>
              <a:tr h="218883">
                <a:tc vMerge="1">
                  <a:txBody>
                    <a:bodyPr/>
                    <a:lstStyle/>
                    <a:p>
                      <a:endParaRPr lang="en-US"/>
                    </a:p>
                  </a:txBody>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Actual</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Actual</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Actual</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vMerge="1">
                  <a:txBody>
                    <a:bodyPr/>
                    <a:lstStyle/>
                    <a:p>
                      <a:endParaRPr lang="en-US"/>
                    </a:p>
                  </a:txBody>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Budget</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Budget</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fontAlgn="ctr">
                        <a:lnSpc>
                          <a:spcPct val="107000"/>
                        </a:lnSpc>
                        <a:spcBef>
                          <a:spcPts val="0"/>
                        </a:spcBef>
                        <a:spcAft>
                          <a:spcPts val="0"/>
                        </a:spcAft>
                      </a:pPr>
                      <a:r>
                        <a:rPr lang="en-US" sz="10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Budget</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56254459"/>
                  </a:ext>
                </a:extLst>
              </a:tr>
              <a:tr h="320450">
                <a:tc>
                  <a:txBody>
                    <a:bodyPr/>
                    <a:lstStyle/>
                    <a:p>
                      <a:pPr algn="l" fontAlgn="ctr">
                        <a:lnSpc>
                          <a:spcPct val="107000"/>
                        </a:lnSpc>
                        <a:spcBef>
                          <a:spcPts val="0"/>
                        </a:spcBef>
                        <a:spcAft>
                          <a:spcPts val="0"/>
                        </a:spcAft>
                      </a:pPr>
                      <a:r>
                        <a:rPr lang="en-US" sz="1000" b="0" i="0" u="none" strike="noStrike">
                          <a:effectLst/>
                          <a:latin typeface="Arial" panose="020B0604020202020204" pitchFamily="34" charset="0"/>
                          <a:ea typeface="Arial" panose="020B0604020202020204" pitchFamily="34" charset="0"/>
                          <a:cs typeface="Arial" panose="020B0604020202020204" pitchFamily="34" charset="0"/>
                        </a:rPr>
                        <a:t>HIV </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173,004.20</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471,242.50</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1,117,534.00</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1,761,780.70</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1,064,902.84</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917,915.64</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1,124,661.50</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3,107,479.98</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1,345,699.28</a:t>
                      </a:r>
                      <a:endParaRPr lang="en-US" sz="2800"/>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4093364"/>
                  </a:ext>
                </a:extLst>
              </a:tr>
              <a:tr h="320450">
                <a:tc>
                  <a:txBody>
                    <a:bodyPr/>
                    <a:lstStyle/>
                    <a:p>
                      <a:pPr algn="l" fontAlgn="ctr">
                        <a:lnSpc>
                          <a:spcPct val="107000"/>
                        </a:lnSpc>
                        <a:spcBef>
                          <a:spcPts val="0"/>
                        </a:spcBef>
                        <a:spcAft>
                          <a:spcPts val="0"/>
                        </a:spcAft>
                      </a:pPr>
                      <a:r>
                        <a:rPr lang="en-US" sz="1000" b="0" i="0" u="none" strike="noStrike">
                          <a:effectLst/>
                          <a:latin typeface="Arial" panose="020B0604020202020204" pitchFamily="34" charset="0"/>
                          <a:ea typeface="Arial" panose="020B0604020202020204" pitchFamily="34" charset="0"/>
                          <a:cs typeface="Arial" panose="020B0604020202020204" pitchFamily="34" charset="0"/>
                        </a:rPr>
                        <a:t>TB </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109,900.00</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285,088.11</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577,494.42</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Arial" panose="020B0604020202020204" pitchFamily="34" charset="0"/>
                          <a:cs typeface="Arial" panose="020B0604020202020204" pitchFamily="34" charset="0"/>
                        </a:rPr>
                        <a:t>972,482.53</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1,005,200.81</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1,201,777.40</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894,465.51</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3,101,443.72</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2,128,961.19</a:t>
                      </a:r>
                      <a:endParaRPr lang="en-US" sz="2800"/>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0823492"/>
                  </a:ext>
                </a:extLst>
              </a:tr>
              <a:tr h="320450">
                <a:tc>
                  <a:txBody>
                    <a:bodyPr/>
                    <a:lstStyle/>
                    <a:p>
                      <a:pPr algn="l" fontAlgn="ctr">
                        <a:lnSpc>
                          <a:spcPct val="107000"/>
                        </a:lnSpc>
                        <a:spcBef>
                          <a:spcPts val="0"/>
                        </a:spcBef>
                        <a:spcAft>
                          <a:spcPts val="0"/>
                        </a:spcAft>
                      </a:pPr>
                      <a:r>
                        <a:rPr lang="en-US" sz="1000" b="1" i="0" u="none" strike="noStrike">
                          <a:effectLst/>
                          <a:latin typeface="Arial" panose="020B0604020202020204" pitchFamily="34" charset="0"/>
                          <a:ea typeface="Arial" panose="020B0604020202020204" pitchFamily="34" charset="0"/>
                          <a:cs typeface="Arial" panose="020B0604020202020204" pitchFamily="34" charset="0"/>
                        </a:rPr>
                        <a:t>Totals</a:t>
                      </a:r>
                      <a:r>
                        <a:rPr lang="en-US" sz="1000" b="0" i="0" u="none" strike="noStrike">
                          <a:effectLst/>
                          <a:latin typeface="Arial" panose="020B0604020202020204" pitchFamily="34" charset="0"/>
                          <a:ea typeface="Arial" panose="020B0604020202020204" pitchFamily="34" charset="0"/>
                          <a:cs typeface="Arial" panose="020B0604020202020204" pitchFamily="34" charset="0"/>
                        </a:rPr>
                        <a:t> </a:t>
                      </a:r>
                      <a:endParaRPr lang="en-US" sz="2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282,904.20</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756,330.61</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1,695,028.42</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Arial" panose="020B0604020202020204" pitchFamily="34" charset="0"/>
                          <a:cs typeface="Arial" panose="020B0604020202020204" pitchFamily="34" charset="0"/>
                        </a:rPr>
                        <a:t>2,734,263.23</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2,070,103.65</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a:solidFill>
                            <a:srgbClr val="000000"/>
                          </a:solidFill>
                          <a:effectLst/>
                          <a:latin typeface="Arial" panose="020B0604020202020204" pitchFamily="34" charset="0"/>
                          <a:ea typeface="Times New Roman" panose="02020603050405020304" pitchFamily="18" charset="0"/>
                          <a:cs typeface="Arial" panose="020B0604020202020204" pitchFamily="34" charset="0"/>
                        </a:rPr>
                        <a:t>2,119,693.04</a:t>
                      </a:r>
                      <a:endParaRPr lang="en-US" sz="3200" b="0" i="0" u="none" strike="noStrike">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2,019,127.01</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0"/>
                        </a:spcAft>
                      </a:pP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6,208,923.70</a:t>
                      </a:r>
                      <a:endParaRPr lang="en-US" sz="3200" b="0" i="0" u="none" strike="noStrike" dirty="0">
                        <a:effectLst/>
                        <a:latin typeface="Arial" panose="020B0604020202020204" pitchFamily="34" charset="0"/>
                      </a:endParaRPr>
                    </a:p>
                  </a:txBody>
                  <a:tcPr marL="22046" marR="22046" marT="118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en-US" sz="1200" b="0" i="0" u="none" strike="noStrike"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3,474,660.47</a:t>
                      </a:r>
                      <a:endParaRPr lang="en-US" sz="2800" dirty="0"/>
                    </a:p>
                  </a:txBody>
                  <a:tcPr marL="113378" marR="113378" marT="56689" marB="5668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0374262"/>
                  </a:ext>
                </a:extLst>
              </a:tr>
            </a:tbl>
          </a:graphicData>
        </a:graphic>
      </p:graphicFrame>
      <p:graphicFrame>
        <p:nvGraphicFramePr>
          <p:cNvPr id="6" name="Table 5">
            <a:extLst>
              <a:ext uri="{FF2B5EF4-FFF2-40B4-BE49-F238E27FC236}">
                <a16:creationId xmlns:a16="http://schemas.microsoft.com/office/drawing/2014/main" id="{DBBA28BE-F495-1917-3569-C0EA8C76B105}"/>
              </a:ext>
            </a:extLst>
          </p:cNvPr>
          <p:cNvGraphicFramePr>
            <a:graphicFrameLocks noGrp="1"/>
          </p:cNvGraphicFramePr>
          <p:nvPr>
            <p:extLst>
              <p:ext uri="{D42A27DB-BD31-4B8C-83A1-F6EECF244321}">
                <p14:modId xmlns:p14="http://schemas.microsoft.com/office/powerpoint/2010/main" val="1905177465"/>
              </p:ext>
            </p:extLst>
          </p:nvPr>
        </p:nvGraphicFramePr>
        <p:xfrm>
          <a:off x="372932" y="2505944"/>
          <a:ext cx="11331386" cy="4352052"/>
        </p:xfrm>
        <a:graphic>
          <a:graphicData uri="http://schemas.openxmlformats.org/drawingml/2006/table">
            <a:tbl>
              <a:tblPr firstRow="1" firstCol="1" bandRow="1">
                <a:tableStyleId>{5C22544A-7EE6-4342-B048-85BDC9FD1C3A}</a:tableStyleId>
              </a:tblPr>
              <a:tblGrid>
                <a:gridCol w="999304">
                  <a:extLst>
                    <a:ext uri="{9D8B030D-6E8A-4147-A177-3AD203B41FA5}">
                      <a16:colId xmlns:a16="http://schemas.microsoft.com/office/drawing/2014/main" val="4257945009"/>
                    </a:ext>
                  </a:extLst>
                </a:gridCol>
                <a:gridCol w="4053204">
                  <a:extLst>
                    <a:ext uri="{9D8B030D-6E8A-4147-A177-3AD203B41FA5}">
                      <a16:colId xmlns:a16="http://schemas.microsoft.com/office/drawing/2014/main" val="954419834"/>
                    </a:ext>
                  </a:extLst>
                </a:gridCol>
                <a:gridCol w="2865120">
                  <a:extLst>
                    <a:ext uri="{9D8B030D-6E8A-4147-A177-3AD203B41FA5}">
                      <a16:colId xmlns:a16="http://schemas.microsoft.com/office/drawing/2014/main" val="2292876130"/>
                    </a:ext>
                  </a:extLst>
                </a:gridCol>
                <a:gridCol w="3413758">
                  <a:extLst>
                    <a:ext uri="{9D8B030D-6E8A-4147-A177-3AD203B41FA5}">
                      <a16:colId xmlns:a16="http://schemas.microsoft.com/office/drawing/2014/main" val="2395788929"/>
                    </a:ext>
                  </a:extLst>
                </a:gridCol>
              </a:tblGrid>
              <a:tr h="336778">
                <a:tc>
                  <a:txBody>
                    <a:bodyPr/>
                    <a:lstStyle/>
                    <a:p>
                      <a:pPr>
                        <a:lnSpc>
                          <a:spcPts val="1210"/>
                        </a:lnSpc>
                      </a:pPr>
                      <a:r>
                        <a:rPr lang="en-US" sz="1400">
                          <a:effectLst/>
                        </a:rPr>
                        <a:t>Program</a:t>
                      </a:r>
                      <a:endParaRPr lang="en-US" sz="18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nSpc>
                          <a:spcPts val="1210"/>
                        </a:lnSpc>
                      </a:pPr>
                      <a:r>
                        <a:rPr lang="en-US" sz="1400" dirty="0">
                          <a:effectLst/>
                        </a:rPr>
                        <a:t>Intervention/Activity</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lnSpc>
                          <a:spcPts val="1210"/>
                        </a:lnSpc>
                      </a:pPr>
                      <a:r>
                        <a:rPr lang="en-US" sz="1400" dirty="0">
                          <a:effectLst/>
                        </a:rPr>
                        <a:t>Total domestic investment baseline from 2021-2023 (USD)</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lnSpc>
                          <a:spcPts val="1210"/>
                        </a:lnSpc>
                      </a:pPr>
                      <a:r>
                        <a:rPr lang="en-US" sz="1400" dirty="0">
                          <a:effectLst/>
                        </a:rPr>
                        <a:t>Total domestic financing commitment</a:t>
                      </a:r>
                    </a:p>
                    <a:p>
                      <a:pPr algn="ctr">
                        <a:lnSpc>
                          <a:spcPts val="1210"/>
                        </a:lnSpc>
                      </a:pPr>
                      <a:r>
                        <a:rPr lang="en-US" sz="1400" dirty="0">
                          <a:effectLst/>
                        </a:rPr>
                        <a:t>for 2024-2026 (USD)</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424317214"/>
                  </a:ext>
                </a:extLst>
              </a:tr>
              <a:tr h="249967">
                <a:tc rowSpan="13">
                  <a:txBody>
                    <a:bodyPr/>
                    <a:lstStyle/>
                    <a:p>
                      <a:pPr>
                        <a:lnSpc>
                          <a:spcPts val="1210"/>
                        </a:lnSpc>
                      </a:pPr>
                      <a:r>
                        <a:rPr lang="en-US" sz="1600" dirty="0">
                          <a:effectLst/>
                        </a:rPr>
                        <a:t>HIV</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nSpc>
                          <a:spcPts val="1210"/>
                        </a:lnSpc>
                      </a:pPr>
                      <a:r>
                        <a:rPr lang="en-US" sz="1400" dirty="0">
                          <a:effectLst/>
                        </a:rPr>
                        <a:t>1) Antiretroviral medicines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1,020,265.08</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390,588.68</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28845432"/>
                  </a:ext>
                </a:extLst>
              </a:tr>
              <a:tr h="249967">
                <a:tc vMerge="1">
                  <a:txBody>
                    <a:bodyPr/>
                    <a:lstStyle/>
                    <a:p>
                      <a:endParaRPr lang="en-US"/>
                    </a:p>
                  </a:txBody>
                  <a:tcPr/>
                </a:tc>
                <a:tc>
                  <a:txBody>
                    <a:bodyPr/>
                    <a:lstStyle/>
                    <a:p>
                      <a:pPr>
                        <a:lnSpc>
                          <a:spcPts val="1210"/>
                        </a:lnSpc>
                      </a:pPr>
                      <a:r>
                        <a:rPr lang="en-US" sz="1400" dirty="0">
                          <a:effectLst/>
                        </a:rPr>
                        <a:t>2) HIV Rapid Diagnostic Tests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191,077.06</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157,502.12</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4211665570"/>
                  </a:ext>
                </a:extLst>
              </a:tr>
              <a:tr h="249967">
                <a:tc vMerge="1">
                  <a:txBody>
                    <a:bodyPr/>
                    <a:lstStyle/>
                    <a:p>
                      <a:endParaRPr lang="en-US"/>
                    </a:p>
                  </a:txBody>
                  <a:tcPr/>
                </a:tc>
                <a:tc>
                  <a:txBody>
                    <a:bodyPr/>
                    <a:lstStyle/>
                    <a:p>
                      <a:pPr>
                        <a:lnSpc>
                          <a:spcPts val="1210"/>
                        </a:lnSpc>
                      </a:pPr>
                      <a:r>
                        <a:rPr lang="en-US" sz="1400" dirty="0">
                          <a:effectLst/>
                        </a:rPr>
                        <a:t>3) HIV Viral Load and EID cartridge</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209,118.03</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239,773.88</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437911113"/>
                  </a:ext>
                </a:extLst>
              </a:tr>
              <a:tr h="334551">
                <a:tc vMerge="1">
                  <a:txBody>
                    <a:bodyPr/>
                    <a:lstStyle/>
                    <a:p>
                      <a:endParaRPr lang="en-US"/>
                    </a:p>
                  </a:txBody>
                  <a:tcPr/>
                </a:tc>
                <a:tc>
                  <a:txBody>
                    <a:bodyPr/>
                    <a:lstStyle/>
                    <a:p>
                      <a:pPr>
                        <a:lnSpc>
                          <a:spcPts val="1210"/>
                        </a:lnSpc>
                      </a:pPr>
                      <a:r>
                        <a:rPr lang="en-US" sz="1400" dirty="0">
                          <a:effectLst/>
                        </a:rPr>
                        <a:t>4) Opportunistic infections and STI medicines</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276,304.98</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590,425.10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594027118"/>
                  </a:ext>
                </a:extLst>
              </a:tr>
              <a:tr h="334551">
                <a:tc vMerge="1">
                  <a:txBody>
                    <a:bodyPr/>
                    <a:lstStyle/>
                    <a:p>
                      <a:endParaRPr lang="en-US"/>
                    </a:p>
                  </a:txBody>
                  <a:tcPr/>
                </a:tc>
                <a:tc>
                  <a:txBody>
                    <a:bodyPr/>
                    <a:lstStyle/>
                    <a:p>
                      <a:pPr>
                        <a:lnSpc>
                          <a:spcPts val="1210"/>
                        </a:lnSpc>
                      </a:pPr>
                      <a:r>
                        <a:rPr lang="en-US" sz="1400" dirty="0">
                          <a:effectLst/>
                        </a:rPr>
                        <a:t> 5) CD4 analyzers/ accessories and lab reagents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15,084.00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216,523.56</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540571031"/>
                  </a:ext>
                </a:extLst>
              </a:tr>
              <a:tr h="249967">
                <a:tc vMerge="1">
                  <a:txBody>
                    <a:bodyPr/>
                    <a:lstStyle/>
                    <a:p>
                      <a:endParaRPr lang="en-US"/>
                    </a:p>
                  </a:txBody>
                  <a:tcPr/>
                </a:tc>
                <a:tc>
                  <a:txBody>
                    <a:bodyPr/>
                    <a:lstStyle/>
                    <a:p>
                      <a:pPr>
                        <a:lnSpc>
                          <a:spcPts val="1210"/>
                        </a:lnSpc>
                      </a:pPr>
                      <a:r>
                        <a:rPr lang="en-US" sz="1400" dirty="0">
                          <a:effectLst/>
                        </a:rPr>
                        <a:t>6) Lab consumables</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12,425.67</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73,435.59</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260719794"/>
                  </a:ext>
                </a:extLst>
              </a:tr>
              <a:tr h="446068">
                <a:tc vMerge="1">
                  <a:txBody>
                    <a:bodyPr/>
                    <a:lstStyle/>
                    <a:p>
                      <a:endParaRPr lang="en-US"/>
                    </a:p>
                  </a:txBody>
                  <a:tcPr/>
                </a:tc>
                <a:tc>
                  <a:txBody>
                    <a:bodyPr/>
                    <a:lstStyle/>
                    <a:p>
                      <a:pPr>
                        <a:lnSpc>
                          <a:spcPts val="1210"/>
                        </a:lnSpc>
                      </a:pPr>
                      <a:r>
                        <a:rPr lang="en-US" sz="1400" dirty="0">
                          <a:effectLst/>
                        </a:rPr>
                        <a:t>7) Expanding new POC sites in provincial and district level</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18,094.00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88,118.00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4198643962"/>
                  </a:ext>
                </a:extLst>
              </a:tr>
              <a:tr h="481233">
                <a:tc vMerge="1">
                  <a:txBody>
                    <a:bodyPr/>
                    <a:lstStyle/>
                    <a:p>
                      <a:endParaRPr lang="en-US"/>
                    </a:p>
                  </a:txBody>
                  <a:tcPr/>
                </a:tc>
                <a:tc>
                  <a:txBody>
                    <a:bodyPr/>
                    <a:lstStyle/>
                    <a:p>
                      <a:pPr>
                        <a:lnSpc>
                          <a:spcPts val="1210"/>
                        </a:lnSpc>
                      </a:pPr>
                      <a:r>
                        <a:rPr lang="en-US" sz="1400" dirty="0">
                          <a:effectLst/>
                        </a:rPr>
                        <a:t>8) Capacity building on program management and strengthening on strategic Information</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19,411.76</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481,129.00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399574696"/>
                  </a:ext>
                </a:extLst>
              </a:tr>
              <a:tr h="334551">
                <a:tc vMerge="1">
                  <a:txBody>
                    <a:bodyPr/>
                    <a:lstStyle/>
                    <a:p>
                      <a:endParaRPr lang="en-US"/>
                    </a:p>
                  </a:txBody>
                  <a:tcPr/>
                </a:tc>
                <a:tc>
                  <a:txBody>
                    <a:bodyPr/>
                    <a:lstStyle/>
                    <a:p>
                      <a:pPr>
                        <a:lnSpc>
                          <a:spcPts val="1210"/>
                        </a:lnSpc>
                      </a:pPr>
                      <a:r>
                        <a:rPr lang="en-US" sz="1400" dirty="0">
                          <a:effectLst/>
                        </a:rPr>
                        <a:t>9) HIV Prevention Program (for KPs, OVP, AGYW, GP)</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165,671.00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4264780806"/>
                  </a:ext>
                </a:extLst>
              </a:tr>
              <a:tr h="334551">
                <a:tc vMerge="1">
                  <a:txBody>
                    <a:bodyPr/>
                    <a:lstStyle/>
                    <a:p>
                      <a:endParaRPr lang="en-US"/>
                    </a:p>
                  </a:txBody>
                  <a:tcPr/>
                </a:tc>
                <a:tc>
                  <a:txBody>
                    <a:bodyPr/>
                    <a:lstStyle/>
                    <a:p>
                      <a:pPr>
                        <a:lnSpc>
                          <a:spcPts val="1210"/>
                        </a:lnSpc>
                      </a:pPr>
                      <a:r>
                        <a:rPr lang="en-US" sz="1400" dirty="0">
                          <a:effectLst/>
                        </a:rPr>
                        <a:t>10) Differentiated HIV testing and treatment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443,590.00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1626393705"/>
                  </a:ext>
                </a:extLst>
              </a:tr>
              <a:tr h="249967">
                <a:tc vMerge="1">
                  <a:txBody>
                    <a:bodyPr/>
                    <a:lstStyle/>
                    <a:p>
                      <a:endParaRPr lang="en-US"/>
                    </a:p>
                  </a:txBody>
                  <a:tcPr/>
                </a:tc>
                <a:tc>
                  <a:txBody>
                    <a:bodyPr/>
                    <a:lstStyle/>
                    <a:p>
                      <a:pPr>
                        <a:lnSpc>
                          <a:spcPts val="1210"/>
                        </a:lnSpc>
                      </a:pPr>
                      <a:r>
                        <a:rPr lang="en-US" sz="1400" dirty="0">
                          <a:effectLst/>
                        </a:rPr>
                        <a:t>11) TB/HIV collaboration</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80,000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197169347"/>
                  </a:ext>
                </a:extLst>
              </a:tr>
              <a:tr h="249967">
                <a:tc vMerge="1">
                  <a:txBody>
                    <a:bodyPr/>
                    <a:lstStyle/>
                    <a:p>
                      <a:endParaRPr lang="en-US"/>
                    </a:p>
                  </a:txBody>
                  <a:tcPr/>
                </a:tc>
                <a:tc>
                  <a:txBody>
                    <a:bodyPr/>
                    <a:lstStyle/>
                    <a:p>
                      <a:pPr>
                        <a:lnSpc>
                          <a:spcPts val="1210"/>
                        </a:lnSpc>
                      </a:pPr>
                      <a:r>
                        <a:rPr lang="en-US" sz="1400" dirty="0">
                          <a:effectLst/>
                        </a:rPr>
                        <a:t>12) PMCT program</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105,223.05</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1215076184"/>
                  </a:ext>
                </a:extLst>
              </a:tr>
              <a:tr h="249967">
                <a:tc vMerge="1">
                  <a:txBody>
                    <a:bodyPr/>
                    <a:lstStyle/>
                    <a:p>
                      <a:endParaRPr lang="en-US"/>
                    </a:p>
                  </a:txBody>
                  <a:tcPr/>
                </a:tc>
                <a:tc>
                  <a:txBody>
                    <a:bodyPr/>
                    <a:lstStyle/>
                    <a:p>
                      <a:pPr>
                        <a:lnSpc>
                          <a:spcPts val="1210"/>
                        </a:lnSpc>
                      </a:pPr>
                      <a:r>
                        <a:rPr lang="en-US" sz="1400" dirty="0">
                          <a:effectLst/>
                        </a:rPr>
                        <a:t>13) S&amp;D survey </a:t>
                      </a:r>
                      <a:endParaRPr lang="en-US" sz="18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a:effectLst/>
                        </a:rPr>
                        <a:t>0</a:t>
                      </a:r>
                      <a:endParaRPr lang="en-US" sz="200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tc>
                  <a:txBody>
                    <a:bodyPr/>
                    <a:lstStyle/>
                    <a:p>
                      <a:pPr algn="ctr"/>
                      <a:r>
                        <a:rPr lang="en-US" sz="1600" dirty="0">
                          <a:effectLst/>
                        </a:rPr>
                        <a:t>75,500</a:t>
                      </a:r>
                      <a:endParaRPr lang="en-US"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48953" marR="48953" marT="0" marB="0" anchor="ctr"/>
                </a:tc>
                <a:extLst>
                  <a:ext uri="{0D108BD9-81ED-4DB2-BD59-A6C34878D82A}">
                    <a16:rowId xmlns:a16="http://schemas.microsoft.com/office/drawing/2014/main" val="2487769157"/>
                  </a:ext>
                </a:extLst>
              </a:tr>
            </a:tbl>
          </a:graphicData>
        </a:graphic>
      </p:graphicFrame>
    </p:spTree>
    <p:extLst>
      <p:ext uri="{BB962C8B-B14F-4D97-AF65-F5344CB8AC3E}">
        <p14:creationId xmlns:p14="http://schemas.microsoft.com/office/powerpoint/2010/main" val="2893481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C:\Users\THALACOM\AppData\Local\Microsoft\Windows\INetCache\Content.Word\IMG_2875.jpg">
            <a:extLst>
              <a:ext uri="{FF2B5EF4-FFF2-40B4-BE49-F238E27FC236}">
                <a16:creationId xmlns:a16="http://schemas.microsoft.com/office/drawing/2014/main" id="{4D4925F9-7AAC-4230-A648-0FD6FE99C85C}"/>
              </a:ext>
            </a:extLst>
          </p:cNvPr>
          <p:cNvPicPr>
            <a:picLocks/>
          </p:cNvPicPr>
          <p:nvPr/>
        </p:nvPicPr>
        <p:blipFill>
          <a:blip r:embed="rId2"/>
          <a:srcRect/>
          <a:stretch>
            <a:fillRect/>
          </a:stretch>
        </p:blipFill>
        <p:spPr>
          <a:xfrm>
            <a:off x="219919" y="127322"/>
            <a:ext cx="11887200" cy="6654478"/>
          </a:xfrm>
          <a:prstGeom prst="rect">
            <a:avLst/>
          </a:prstGeom>
        </p:spPr>
      </p:pic>
      <p:sp>
        <p:nvSpPr>
          <p:cNvPr id="5" name="TextBox 4">
            <a:extLst>
              <a:ext uri="{FF2B5EF4-FFF2-40B4-BE49-F238E27FC236}">
                <a16:creationId xmlns:a16="http://schemas.microsoft.com/office/drawing/2014/main" id="{E8A7EE58-DAEA-40BF-B241-791D4EA6D9B7}"/>
              </a:ext>
            </a:extLst>
          </p:cNvPr>
          <p:cNvSpPr txBox="1"/>
          <p:nvPr/>
        </p:nvSpPr>
        <p:spPr>
          <a:xfrm>
            <a:off x="4991944" y="241139"/>
            <a:ext cx="2343150" cy="784830"/>
          </a:xfrm>
          <a:prstGeom prst="rect">
            <a:avLst/>
          </a:prstGeom>
          <a:noFill/>
        </p:spPr>
        <p:txBody>
          <a:bodyPr wrap="square" rtlCol="0">
            <a:spAutoFit/>
          </a:bodyPr>
          <a:lstStyle/>
          <a:p>
            <a:r>
              <a:rPr lang="en-US" sz="4500" dirty="0" err="1">
                <a:solidFill>
                  <a:srgbClr val="0000FF"/>
                </a:solidFill>
                <a:latin typeface="Phetsarath OT" panose="02000500000000000001" pitchFamily="2" charset="2"/>
                <a:ea typeface="Phetsarath OT" panose="02000500000000000001" pitchFamily="2" charset="2"/>
                <a:cs typeface="Phetsarath OT" panose="02000500000000000001" pitchFamily="2" charset="2"/>
              </a:rPr>
              <a:t>ຂໍ</a:t>
            </a:r>
            <a:r>
              <a:rPr lang="en-US" sz="4500" dirty="0">
                <a:solidFill>
                  <a:srgbClr val="0000FF"/>
                </a:solidFill>
                <a:latin typeface="Phetsarath OT" panose="02000500000000000001" pitchFamily="2" charset="2"/>
                <a:ea typeface="Phetsarath OT" panose="02000500000000000001" pitchFamily="2" charset="2"/>
                <a:cs typeface="Phetsarath OT" panose="02000500000000000001" pitchFamily="2" charset="2"/>
              </a:rPr>
              <a:t>​</a:t>
            </a:r>
            <a:r>
              <a:rPr lang="en-US" sz="4500" dirty="0" err="1">
                <a:solidFill>
                  <a:srgbClr val="0000FF"/>
                </a:solidFill>
                <a:latin typeface="Phetsarath OT" panose="02000500000000000001" pitchFamily="2" charset="2"/>
                <a:ea typeface="Phetsarath OT" panose="02000500000000000001" pitchFamily="2" charset="2"/>
                <a:cs typeface="Phetsarath OT" panose="02000500000000000001" pitchFamily="2" charset="2"/>
              </a:rPr>
              <a:t>ຂອບ</a:t>
            </a:r>
            <a:r>
              <a:rPr lang="en-US" sz="4500" dirty="0">
                <a:solidFill>
                  <a:srgbClr val="0000FF"/>
                </a:solidFill>
                <a:latin typeface="Phetsarath OT" panose="02000500000000000001" pitchFamily="2" charset="2"/>
                <a:ea typeface="Phetsarath OT" panose="02000500000000000001" pitchFamily="2" charset="2"/>
                <a:cs typeface="Phetsarath OT" panose="02000500000000000001" pitchFamily="2" charset="2"/>
              </a:rPr>
              <a:t>​</a:t>
            </a:r>
            <a:r>
              <a:rPr lang="en-US" sz="4500" dirty="0" err="1">
                <a:solidFill>
                  <a:srgbClr val="0000FF"/>
                </a:solidFill>
                <a:latin typeface="Phetsarath OT" panose="02000500000000000001" pitchFamily="2" charset="2"/>
                <a:ea typeface="Phetsarath OT" panose="02000500000000000001" pitchFamily="2" charset="2"/>
                <a:cs typeface="Phetsarath OT" panose="02000500000000000001" pitchFamily="2" charset="2"/>
              </a:rPr>
              <a:t>ໃຈ</a:t>
            </a:r>
            <a:endParaRPr lang="en-US" sz="4500" dirty="0">
              <a:solidFill>
                <a:srgbClr val="0000FF"/>
              </a:solidFill>
              <a:latin typeface="Phetsarath OT" panose="02000500000000000001" pitchFamily="2" charset="2"/>
              <a:ea typeface="Phetsarath OT" panose="02000500000000000001" pitchFamily="2" charset="2"/>
              <a:cs typeface="Phetsarath OT" panose="02000500000000000001" pitchFamily="2" charset="2"/>
            </a:endParaRPr>
          </a:p>
        </p:txBody>
      </p:sp>
    </p:spTree>
    <p:extLst>
      <p:ext uri="{BB962C8B-B14F-4D97-AF65-F5344CB8AC3E}">
        <p14:creationId xmlns:p14="http://schemas.microsoft.com/office/powerpoint/2010/main" val="388974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9B019-2DF9-4EBD-8C13-5078FE7AF4B1}"/>
              </a:ext>
            </a:extLst>
          </p:cNvPr>
          <p:cNvSpPr>
            <a:spLocks noGrp="1"/>
          </p:cNvSpPr>
          <p:nvPr>
            <p:ph type="title"/>
          </p:nvPr>
        </p:nvSpPr>
        <p:spPr>
          <a:xfrm>
            <a:off x="0" y="-15239"/>
            <a:ext cx="12192000" cy="867266"/>
          </a:xfrm>
          <a:solidFill>
            <a:srgbClr val="00B0F0"/>
          </a:solidFill>
        </p:spPr>
        <p:txBody>
          <a:bodyPr>
            <a:normAutofit/>
          </a:bodyPr>
          <a:lstStyle/>
          <a:p>
            <a:pPr algn="ctr"/>
            <a:r>
              <a:rPr lang="en-US" sz="2400" b="1" dirty="0">
                <a:solidFill>
                  <a:schemeClr val="bg1"/>
                </a:solidFill>
                <a:latin typeface="Phetsarath OT" pitchFamily="2" charset="0"/>
                <a:cs typeface="Phetsarath OT" pitchFamily="2" charset="0"/>
              </a:rPr>
              <a:t>#</a:t>
            </a:r>
            <a:r>
              <a:rPr lang="lo-LA" sz="2400" b="1" dirty="0">
                <a:solidFill>
                  <a:schemeClr val="bg1"/>
                </a:solidFill>
                <a:latin typeface="Phetsarath OT" pitchFamily="2" charset="0"/>
                <a:cs typeface="Phetsarath OT" pitchFamily="2" charset="0"/>
              </a:rPr>
              <a:t>. </a:t>
            </a:r>
            <a:r>
              <a:rPr kumimoji="0" lang="lo-LA"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ການຈັດສັນທຶນຊ່ວຍເຫຼືອຈາກກອງທຶນໂລກ </a:t>
            </a:r>
            <a:r>
              <a:rPr kumimoji="0" lang="en-US"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a:t>
            </a:r>
            <a:r>
              <a:rPr kumimoji="0" lang="lo-LA"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ອີງໃສ່ ຈົດໝາຍຈາກກອງທຶນໂລກ ລົງວັນທີ </a:t>
            </a:r>
            <a:r>
              <a:rPr kumimoji="0" lang="en-US"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20 </a:t>
            </a:r>
            <a:r>
              <a:rPr kumimoji="0" lang="lo-LA"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ທັນວາ</a:t>
            </a:r>
            <a:r>
              <a:rPr kumimoji="0" lang="en-US"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 2022)</a:t>
            </a:r>
            <a:endParaRPr lang="en-US" sz="2400" b="1" dirty="0">
              <a:solidFill>
                <a:schemeClr val="bg1"/>
              </a:solidFill>
              <a:latin typeface="Phetsarath OT" pitchFamily="2" charset="0"/>
              <a:cs typeface="Phetsarath OT" pitchFamily="2" charset="0"/>
            </a:endParaRPr>
          </a:p>
        </p:txBody>
      </p:sp>
      <p:graphicFrame>
        <p:nvGraphicFramePr>
          <p:cNvPr id="4" name="Table 4">
            <a:extLst>
              <a:ext uri="{FF2B5EF4-FFF2-40B4-BE49-F238E27FC236}">
                <a16:creationId xmlns:a16="http://schemas.microsoft.com/office/drawing/2014/main" id="{AC0BF51A-3A09-408B-80C4-5158F5D91B9B}"/>
              </a:ext>
            </a:extLst>
          </p:cNvPr>
          <p:cNvGraphicFramePr>
            <a:graphicFrameLocks noGrp="1"/>
          </p:cNvGraphicFramePr>
          <p:nvPr>
            <p:ph idx="1"/>
          </p:nvPr>
        </p:nvGraphicFramePr>
        <p:xfrm>
          <a:off x="0" y="876694"/>
          <a:ext cx="12192001" cy="5997813"/>
        </p:xfrm>
        <a:graphic>
          <a:graphicData uri="http://schemas.openxmlformats.org/drawingml/2006/table">
            <a:tbl>
              <a:tblPr firstRow="1" bandRow="1">
                <a:tableStyleId>{5C22544A-7EE6-4342-B048-85BDC9FD1C3A}</a:tableStyleId>
              </a:tblPr>
              <a:tblGrid>
                <a:gridCol w="4057915">
                  <a:extLst>
                    <a:ext uri="{9D8B030D-6E8A-4147-A177-3AD203B41FA5}">
                      <a16:colId xmlns:a16="http://schemas.microsoft.com/office/drawing/2014/main" val="1713399676"/>
                    </a:ext>
                  </a:extLst>
                </a:gridCol>
                <a:gridCol w="4067043">
                  <a:extLst>
                    <a:ext uri="{9D8B030D-6E8A-4147-A177-3AD203B41FA5}">
                      <a16:colId xmlns:a16="http://schemas.microsoft.com/office/drawing/2014/main" val="3829392213"/>
                    </a:ext>
                  </a:extLst>
                </a:gridCol>
                <a:gridCol w="4067043">
                  <a:extLst>
                    <a:ext uri="{9D8B030D-6E8A-4147-A177-3AD203B41FA5}">
                      <a16:colId xmlns:a16="http://schemas.microsoft.com/office/drawing/2014/main" val="2258781051"/>
                    </a:ext>
                  </a:extLst>
                </a:gridCol>
              </a:tblGrid>
              <a:tr h="551651">
                <a:tc>
                  <a:txBody>
                    <a:bodyPr/>
                    <a:lstStyle/>
                    <a:p>
                      <a:pPr algn="ctr"/>
                      <a:r>
                        <a:rPr lang="lo-LA" sz="2800" b="1" dirty="0">
                          <a:effectLst/>
                          <a:latin typeface="Phetsarath OT" pitchFamily="2" charset="0"/>
                          <a:cs typeface="Phetsarath OT" pitchFamily="2" charset="0"/>
                        </a:rPr>
                        <a:t>ອົງປະກອນ ແຜນງານ</a:t>
                      </a:r>
                      <a:endParaRPr lang="en-US" sz="2800" dirty="0">
                        <a:effectLst/>
                        <a:latin typeface="Phetsarath OT" pitchFamily="2" charset="0"/>
                        <a:cs typeface="Phetsarath OT" pitchFamily="2" charset="0"/>
                      </a:endParaRPr>
                    </a:p>
                  </a:txBody>
                  <a:tcPr anchor="ctr">
                    <a:solidFill>
                      <a:schemeClr val="accent5">
                        <a:lumMod val="75000"/>
                      </a:schemeClr>
                    </a:solidFill>
                  </a:tcPr>
                </a:tc>
                <a:tc>
                  <a:txBody>
                    <a:bodyPr/>
                    <a:lstStyle/>
                    <a:p>
                      <a:pPr algn="ctr"/>
                      <a:r>
                        <a:rPr lang="lo-LA" sz="2800" b="1" dirty="0">
                          <a:effectLst/>
                          <a:latin typeface="Phetsarath OT" pitchFamily="2" charset="0"/>
                          <a:cs typeface="Phetsarath OT" pitchFamily="2" charset="0"/>
                        </a:rPr>
                        <a:t>ການຈັດສັນງົບປະມານ </a:t>
                      </a:r>
                      <a:r>
                        <a:rPr lang="en-US" sz="2800" b="1" dirty="0">
                          <a:effectLst/>
                          <a:latin typeface="Phetsarath OT" pitchFamily="2" charset="0"/>
                          <a:cs typeface="Phetsarath OT" pitchFamily="2" charset="0"/>
                        </a:rPr>
                        <a:t> (US$) </a:t>
                      </a:r>
                      <a:endParaRPr lang="en-US" sz="2800" dirty="0">
                        <a:effectLst/>
                        <a:latin typeface="Phetsarath OT" pitchFamily="2" charset="0"/>
                        <a:cs typeface="Phetsarath OT" pitchFamily="2" charset="0"/>
                      </a:endParaRPr>
                    </a:p>
                  </a:txBody>
                  <a:tcPr anchor="ctr">
                    <a:solidFill>
                      <a:schemeClr val="accent5">
                        <a:lumMod val="75000"/>
                      </a:schemeClr>
                    </a:solidFill>
                  </a:tcPr>
                </a:tc>
                <a:tc>
                  <a:txBody>
                    <a:bodyPr/>
                    <a:lstStyle/>
                    <a:p>
                      <a:pPr algn="ctr"/>
                      <a:r>
                        <a:rPr lang="lo-LA" sz="2800" b="1" dirty="0">
                          <a:effectLst/>
                          <a:latin typeface="Phetsarath OT" pitchFamily="2" charset="0"/>
                          <a:cs typeface="Phetsarath OT" pitchFamily="2" charset="0"/>
                        </a:rPr>
                        <a:t>ໄລຍະໃນການນຳໃຊ້ທຶນ</a:t>
                      </a:r>
                      <a:endParaRPr lang="en-US" sz="2800" dirty="0">
                        <a:effectLst/>
                        <a:latin typeface="Phetsarath OT" pitchFamily="2" charset="0"/>
                        <a:cs typeface="Phetsarath OT" pitchFamily="2" charset="0"/>
                      </a:endParaRPr>
                    </a:p>
                  </a:txBody>
                  <a:tcPr anchor="ctr">
                    <a:solidFill>
                      <a:schemeClr val="accent5">
                        <a:lumMod val="75000"/>
                      </a:schemeClr>
                    </a:solidFill>
                  </a:tcPr>
                </a:tc>
                <a:extLst>
                  <a:ext uri="{0D108BD9-81ED-4DB2-BD59-A6C34878D82A}">
                    <a16:rowId xmlns:a16="http://schemas.microsoft.com/office/drawing/2014/main" val="1540161237"/>
                  </a:ext>
                </a:extLst>
              </a:tr>
              <a:tr h="914779">
                <a:tc>
                  <a:txBody>
                    <a:bodyPr/>
                    <a:lstStyle/>
                    <a:p>
                      <a:r>
                        <a:rPr lang="lo-LA" sz="2800" dirty="0">
                          <a:effectLst/>
                          <a:latin typeface="Phetsarath OT" pitchFamily="2" charset="0"/>
                          <a:cs typeface="Phetsarath OT" pitchFamily="2" charset="0"/>
                        </a:rPr>
                        <a:t>ແຜນງານຕ້ານເອດ</a:t>
                      </a:r>
                      <a:endParaRPr lang="de-DE" sz="2800" dirty="0">
                        <a:effectLst/>
                        <a:latin typeface="Phetsarath OT" pitchFamily="2" charset="0"/>
                        <a:cs typeface="Phetsarath OT" pitchFamily="2" charset="0"/>
                      </a:endParaRPr>
                    </a:p>
                  </a:txBody>
                  <a:tcPr anchor="ctr"/>
                </a:tc>
                <a:tc>
                  <a:txBody>
                    <a:bodyPr/>
                    <a:lstStyle/>
                    <a:p>
                      <a:r>
                        <a:rPr lang="cs-CZ" sz="2800" b="1" dirty="0">
                          <a:effectLst/>
                          <a:latin typeface="Phetsarath OT" pitchFamily="2" charset="0"/>
                          <a:cs typeface="Phetsarath OT" pitchFamily="2" charset="0"/>
                        </a:rPr>
                        <a:t>7,449,033 </a:t>
                      </a:r>
                      <a:endParaRPr lang="cs-CZ" sz="2800" dirty="0">
                        <a:effectLst/>
                        <a:latin typeface="Phetsarath OT" pitchFamily="2" charset="0"/>
                        <a:cs typeface="Phetsarath OT" pitchFamily="2" charset="0"/>
                      </a:endParaRPr>
                    </a:p>
                  </a:txBody>
                  <a:tcPr anchor="ctr"/>
                </a:tc>
                <a:tc>
                  <a:txBody>
                    <a:bodyPr/>
                    <a:lstStyle/>
                    <a:p>
                      <a:pPr algn="ctr"/>
                      <a:r>
                        <a:rPr lang="en-US" sz="2200" dirty="0">
                          <a:effectLst/>
                          <a:latin typeface="Phetsarath OT" pitchFamily="2" charset="0"/>
                          <a:cs typeface="Phetsarath OT" pitchFamily="2" charset="0"/>
                        </a:rPr>
                        <a:t>1 </a:t>
                      </a:r>
                      <a:r>
                        <a:rPr lang="lo-LA" sz="2200" dirty="0">
                          <a:effectLst/>
                          <a:latin typeface="Phetsarath OT" pitchFamily="2" charset="0"/>
                          <a:cs typeface="Phetsarath OT" pitchFamily="2" charset="0"/>
                        </a:rPr>
                        <a:t>ມັງກອນ</a:t>
                      </a:r>
                      <a:r>
                        <a:rPr lang="en-US" sz="2200" dirty="0">
                          <a:effectLst/>
                          <a:latin typeface="Phetsarath OT" pitchFamily="2" charset="0"/>
                          <a:cs typeface="Phetsarath OT" pitchFamily="2" charset="0"/>
                        </a:rPr>
                        <a:t> 2024 to 31</a:t>
                      </a:r>
                      <a:r>
                        <a:rPr lang="lo-LA" sz="2200" dirty="0">
                          <a:effectLst/>
                          <a:latin typeface="Phetsarath OT" pitchFamily="2" charset="0"/>
                          <a:cs typeface="Phetsarath OT" pitchFamily="2" charset="0"/>
                        </a:rPr>
                        <a:t>ທັນວາ </a:t>
                      </a:r>
                      <a:r>
                        <a:rPr lang="en-US" sz="2200" dirty="0">
                          <a:effectLst/>
                          <a:latin typeface="Phetsarath OT" pitchFamily="2" charset="0"/>
                          <a:cs typeface="Phetsarath OT" pitchFamily="2" charset="0"/>
                        </a:rPr>
                        <a:t>2026 </a:t>
                      </a:r>
                    </a:p>
                  </a:txBody>
                  <a:tcPr anchor="ctr"/>
                </a:tc>
                <a:extLst>
                  <a:ext uri="{0D108BD9-81ED-4DB2-BD59-A6C34878D82A}">
                    <a16:rowId xmlns:a16="http://schemas.microsoft.com/office/drawing/2014/main" val="1362329463"/>
                  </a:ext>
                </a:extLst>
              </a:tr>
              <a:tr h="914779">
                <a:tc>
                  <a:txBody>
                    <a:bodyPr/>
                    <a:lstStyle/>
                    <a:p>
                      <a:r>
                        <a:rPr lang="lo-LA" sz="2800" dirty="0">
                          <a:effectLst/>
                          <a:latin typeface="Phetsarath OT" pitchFamily="2" charset="0"/>
                          <a:cs typeface="Phetsarath OT" pitchFamily="2" charset="0"/>
                        </a:rPr>
                        <a:t>ແຜນງານຄວບຄຸມວັນນະໂລກ</a:t>
                      </a:r>
                      <a:endParaRPr lang="en-US" sz="2800" dirty="0">
                        <a:effectLst/>
                        <a:latin typeface="Phetsarath OT" pitchFamily="2" charset="0"/>
                        <a:cs typeface="Phetsarath OT" pitchFamily="2" charset="0"/>
                      </a:endParaRPr>
                    </a:p>
                  </a:txBody>
                  <a:tcPr anchor="ctr"/>
                </a:tc>
                <a:tc>
                  <a:txBody>
                    <a:bodyPr/>
                    <a:lstStyle/>
                    <a:p>
                      <a:r>
                        <a:rPr lang="is-IS" sz="2800" b="1" dirty="0">
                          <a:effectLst/>
                          <a:latin typeface="Phetsarath OT" pitchFamily="2" charset="0"/>
                          <a:cs typeface="Phetsarath OT" pitchFamily="2" charset="0"/>
                        </a:rPr>
                        <a:t>8,088,355 </a:t>
                      </a:r>
                      <a:endParaRPr lang="is-IS" sz="2800" dirty="0">
                        <a:effectLst/>
                        <a:latin typeface="Phetsarath OT" pitchFamily="2" charset="0"/>
                        <a:cs typeface="Phetsarath OT" pitchFamily="2"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1 </a:t>
                      </a:r>
                      <a:r>
                        <a:rPr kumimoji="0" lang="lo-LA" sz="22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ມັງກອນ</a:t>
                      </a:r>
                      <a:r>
                        <a:rPr kumimoji="0" lang="en-US" sz="22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 2024 to 31</a:t>
                      </a:r>
                      <a:r>
                        <a:rPr kumimoji="0" lang="lo-LA" sz="22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ທັນວາ </a:t>
                      </a:r>
                      <a:r>
                        <a:rPr kumimoji="0" lang="en-US" sz="22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2026 </a:t>
                      </a:r>
                    </a:p>
                  </a:txBody>
                  <a:tcPr anchor="ctr"/>
                </a:tc>
                <a:extLst>
                  <a:ext uri="{0D108BD9-81ED-4DB2-BD59-A6C34878D82A}">
                    <a16:rowId xmlns:a16="http://schemas.microsoft.com/office/drawing/2014/main" val="3805265630"/>
                  </a:ext>
                </a:extLst>
              </a:tr>
              <a:tr h="501653">
                <a:tc>
                  <a:txBody>
                    <a:bodyPr/>
                    <a:lstStyle/>
                    <a:p>
                      <a:r>
                        <a:rPr lang="lo-LA" sz="2800" b="1" dirty="0">
                          <a:effectLst/>
                          <a:latin typeface="Phetsarath OT" pitchFamily="2" charset="0"/>
                          <a:cs typeface="Phetsarath OT" pitchFamily="2" charset="0"/>
                        </a:rPr>
                        <a:t>ລວມ</a:t>
                      </a:r>
                      <a:r>
                        <a:rPr lang="en-US" sz="2800" b="1" dirty="0">
                          <a:effectLst/>
                          <a:latin typeface="Phetsarath OT" pitchFamily="2" charset="0"/>
                          <a:cs typeface="Phetsarath OT" pitchFamily="2" charset="0"/>
                        </a:rPr>
                        <a:t> </a:t>
                      </a:r>
                      <a:endParaRPr lang="en-US" sz="2800" dirty="0">
                        <a:effectLst/>
                        <a:latin typeface="Phetsarath OT" pitchFamily="2" charset="0"/>
                        <a:cs typeface="Phetsarath OT" pitchFamily="2" charset="0"/>
                      </a:endParaRPr>
                    </a:p>
                  </a:txBody>
                  <a:tcPr anchor="ctr"/>
                </a:tc>
                <a:tc>
                  <a:txBody>
                    <a:bodyPr/>
                    <a:lstStyle/>
                    <a:p>
                      <a:r>
                        <a:rPr lang="uk-UA" sz="2800" b="1" dirty="0">
                          <a:effectLst/>
                          <a:latin typeface="Arial" charset="0"/>
                          <a:cs typeface="Phetsarath OT" pitchFamily="2" charset="0"/>
                        </a:rPr>
                        <a:t>15,537,388 </a:t>
                      </a:r>
                      <a:endParaRPr lang="uk-UA" sz="2800" dirty="0">
                        <a:effectLst/>
                        <a:cs typeface="Phetsarath OT" pitchFamily="2" charset="0"/>
                      </a:endParaRPr>
                    </a:p>
                  </a:txBody>
                  <a:tcPr anchor="ctr"/>
                </a:tc>
                <a:tc>
                  <a:txBody>
                    <a:bodyPr/>
                    <a:lstStyle/>
                    <a:p>
                      <a:endParaRPr lang="en-US" sz="2800" dirty="0">
                        <a:effectLst/>
                        <a:latin typeface="Phetsarath OT" pitchFamily="2" charset="0"/>
                        <a:cs typeface="Phetsarath OT" pitchFamily="2" charset="0"/>
                      </a:endParaRPr>
                    </a:p>
                  </a:txBody>
                  <a:tcPr anchor="ctr"/>
                </a:tc>
                <a:extLst>
                  <a:ext uri="{0D108BD9-81ED-4DB2-BD59-A6C34878D82A}">
                    <a16:rowId xmlns:a16="http://schemas.microsoft.com/office/drawing/2014/main" val="2895538627"/>
                  </a:ext>
                </a:extLst>
              </a:tr>
              <a:tr h="3098444">
                <a:tc gridSpan="3">
                  <a:txBody>
                    <a:bodyPr/>
                    <a:lstStyle/>
                    <a:p>
                      <a:endParaRPr kumimoji="0" lang="en-US" sz="2400" b="1" i="0" u="none" strike="noStrike" kern="1200" cap="none" spc="0" normalizeH="0" baseline="0" noProof="0" dirty="0">
                        <a:ln>
                          <a:noFill/>
                        </a:ln>
                        <a:solidFill>
                          <a:prstClr val="black"/>
                        </a:solidFill>
                        <a:effectLst/>
                        <a:uLnTx/>
                        <a:uFillTx/>
                        <a:latin typeface="Phetsarath OT" pitchFamily="2" charset="0"/>
                        <a:ea typeface="+mj-ea"/>
                        <a:cs typeface="Phetsarath OT" pitchFamily="2" charset="0"/>
                      </a:endParaRPr>
                    </a:p>
                    <a:p>
                      <a:r>
                        <a:rPr kumimoji="0" lang="lo-LA" sz="2400" b="1" i="0" u="none" strike="noStrike" kern="1200" cap="none" spc="0" normalizeH="0" baseline="0" noProof="0" dirty="0">
                          <a:ln>
                            <a:noFill/>
                          </a:ln>
                          <a:solidFill>
                            <a:prstClr val="black"/>
                          </a:solidFill>
                          <a:effectLst/>
                          <a:uLnTx/>
                          <a:uFillTx/>
                          <a:latin typeface="Phetsarath OT" pitchFamily="2" charset="0"/>
                          <a:ea typeface="+mj-ea"/>
                          <a:cs typeface="Phetsarath OT" pitchFamily="2" charset="0"/>
                        </a:rPr>
                        <a:t>ໂອກາດໃນການໄດ້ທຶນເພີ້ມຕື່ມຈາກ ຈຳນວນທຶນ ທີ່ໄດ້ ຈັດສັນໃຫ້ແລ້ວ</a:t>
                      </a:r>
                      <a:r>
                        <a:rPr kumimoji="0" lang="lo-LA" sz="2400" b="0" i="0" u="none" strike="noStrike" kern="1200" cap="none" spc="0" normalizeH="0" baseline="0" noProof="0" dirty="0">
                          <a:ln>
                            <a:noFill/>
                          </a:ln>
                          <a:solidFill>
                            <a:prstClr val="black"/>
                          </a:solidFill>
                          <a:effectLst/>
                          <a:uLnTx/>
                          <a:uFillTx/>
                          <a:latin typeface="Phetsarath OT" pitchFamily="2" charset="0"/>
                          <a:ea typeface="+mj-ea"/>
                          <a:cs typeface="Phetsarath OT" pitchFamily="2" charset="0"/>
                        </a:rPr>
                        <a:t>:</a:t>
                      </a:r>
                    </a:p>
                    <a:p>
                      <a:pPr marL="342900" indent="-342900">
                        <a:buFont typeface="Arial" panose="020B0604020202020204" pitchFamily="34" charset="0"/>
                        <a:buChar char="•"/>
                      </a:pPr>
                      <a:r>
                        <a:rPr kumimoji="0" lang="lo-LA" sz="2400" b="0" i="0" u="none" strike="noStrike" kern="1200" cap="none" spc="0" normalizeH="0" baseline="0" noProof="0" dirty="0">
                          <a:ln>
                            <a:noFill/>
                          </a:ln>
                          <a:solidFill>
                            <a:prstClr val="black"/>
                          </a:solidFill>
                          <a:effectLst/>
                          <a:uLnTx/>
                          <a:uFillTx/>
                          <a:latin typeface="Phetsarath OT" pitchFamily="2" charset="0"/>
                          <a:ea typeface="+mj-ea"/>
                          <a:cs typeface="Phetsarath OT" pitchFamily="2" charset="0"/>
                        </a:rPr>
                        <a:t>ສປປ ລາວ ແມ່ນຈັດຢູ່ໃນບັນດາ ປະເທດ ທີ່ມີເງື່ອນໄຂ ທີ່ຈະໄດ້ຮັບທຶນເພີ້ມຕື່ມອີກ ຈາກຈຳນວນທີ່ໄດ້ຈັດສັນໃຫ້ແລ້ວ ຮ້ອງວ່າ</a:t>
                      </a:r>
                      <a:r>
                        <a:rPr kumimoji="0" lang="en-US" sz="2400" b="0" i="0" u="none" strike="noStrike" kern="1200" cap="none" spc="0" normalizeH="0" baseline="0" noProof="0" dirty="0">
                          <a:ln>
                            <a:noFill/>
                          </a:ln>
                          <a:solidFill>
                            <a:prstClr val="black"/>
                          </a:solidFill>
                          <a:effectLst/>
                          <a:uLnTx/>
                          <a:uFillTx/>
                          <a:latin typeface="+mn-lt"/>
                          <a:ea typeface="+mn-ea"/>
                          <a:cs typeface="+mn-cs"/>
                        </a:rPr>
                        <a:t> Matching Funds:</a:t>
                      </a:r>
                      <a:r>
                        <a:rPr kumimoji="0" lang="lo-LA" sz="2400" b="0" i="0" u="none" strike="noStrike" kern="1200" cap="none" spc="0" normalizeH="0" baseline="0" noProof="0" dirty="0">
                          <a:ln>
                            <a:noFill/>
                          </a:ln>
                          <a:solidFill>
                            <a:prstClr val="black"/>
                          </a:solidFill>
                          <a:effectLst/>
                          <a:uLnTx/>
                          <a:uFillTx/>
                          <a:latin typeface="+mn-lt"/>
                          <a:ea typeface="+mn-ea"/>
                          <a:cs typeface="+mn-cs"/>
                        </a:rPr>
                        <a:t> </a:t>
                      </a:r>
                      <a:r>
                        <a:rPr kumimoji="0" lang="lo-LA" sz="24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ເປັນຈຳນວນເງິນ </a:t>
                      </a:r>
                      <a:r>
                        <a:rPr kumimoji="0" lang="en-US" sz="2400" b="0" i="0" u="none" strike="noStrike" kern="1200" cap="none" spc="0" normalizeH="0" baseline="0" noProof="0" dirty="0">
                          <a:ln>
                            <a:noFill/>
                          </a:ln>
                          <a:solidFill>
                            <a:prstClr val="black"/>
                          </a:solidFill>
                          <a:effectLst/>
                          <a:uLnTx/>
                          <a:uFillTx/>
                          <a:latin typeface="+mn-lt"/>
                          <a:ea typeface="+mn-ea"/>
                          <a:cs typeface="+mn-cs"/>
                          <a:sym typeface="Wingdings" panose="05000000000000000000" pitchFamily="2" charset="2"/>
                        </a:rPr>
                        <a:t> </a:t>
                      </a:r>
                      <a:r>
                        <a:rPr kumimoji="0" lang="en-US" sz="2400" b="1" i="0" u="none" strike="noStrike" kern="1200" cap="none" spc="0" normalizeH="0" baseline="0" noProof="0" dirty="0">
                          <a:ln>
                            <a:noFill/>
                          </a:ln>
                          <a:solidFill>
                            <a:srgbClr val="0070C0"/>
                          </a:solidFill>
                          <a:effectLst/>
                          <a:uLnTx/>
                          <a:uFillTx/>
                          <a:latin typeface="+mn-lt"/>
                          <a:ea typeface="+mn-ea"/>
                          <a:cs typeface="+mn-cs"/>
                        </a:rPr>
                        <a:t>US$2,000,000</a:t>
                      </a:r>
                      <a:r>
                        <a:rPr kumimoji="0" lang="en-US" sz="2400" b="0" i="0" u="none" strike="noStrike" kern="1200" cap="none" spc="0" normalizeH="0" baseline="0" noProof="0" dirty="0">
                          <a:ln>
                            <a:noFill/>
                          </a:ln>
                          <a:solidFill>
                            <a:srgbClr val="0070C0"/>
                          </a:solidFill>
                          <a:effectLst/>
                          <a:uLnTx/>
                          <a:uFillTx/>
                          <a:latin typeface="+mn-lt"/>
                          <a:ea typeface="+mn-ea"/>
                          <a:cs typeface="+mn-cs"/>
                        </a:rPr>
                        <a:t> </a:t>
                      </a:r>
                      <a:r>
                        <a:rPr kumimoji="0" lang="lo-LA" sz="2400" b="0" i="0" u="none" strike="noStrike" kern="1200" cap="none" spc="0" normalizeH="0" baseline="0" noProof="0" dirty="0">
                          <a:ln>
                            <a:noFill/>
                          </a:ln>
                          <a:solidFill>
                            <a:prstClr val="black"/>
                          </a:solidFill>
                          <a:effectLst/>
                          <a:uLnTx/>
                          <a:uFillTx/>
                          <a:latin typeface="Phetsarath OT" pitchFamily="2" charset="0"/>
                          <a:ea typeface="+mn-ea"/>
                          <a:cs typeface="Phetsarath OT" pitchFamily="2" charset="0"/>
                        </a:rPr>
                        <a:t>ສຳລັບ ສ້າງຄວາມເຂັ້ມແຂງ ໃຫ້ແກ່ ລະບົບ ຫ້ອງວິເຄາະ ແບບເສື່ອມສານ </a:t>
                      </a:r>
                      <a:r>
                        <a:rPr kumimoji="0" lang="lo-LA" sz="2400" b="0" i="0" u="none" strike="noStrike" kern="1200" cap="none" spc="0" normalizeH="0" baseline="0" noProof="0" dirty="0">
                          <a:ln>
                            <a:noFill/>
                          </a:ln>
                          <a:solidFill>
                            <a:prstClr val="black"/>
                          </a:solidFill>
                          <a:effectLst/>
                          <a:uLnTx/>
                          <a:uFillTx/>
                          <a:latin typeface="+mn-lt"/>
                          <a:ea typeface="+mn-ea"/>
                          <a:cs typeface="+mn-cs"/>
                        </a:rPr>
                        <a:t>(</a:t>
                      </a:r>
                      <a:r>
                        <a:rPr kumimoji="0" lang="en-US" sz="2400" b="0" i="0" u="none" strike="noStrike" kern="1200" cap="none" spc="0" normalizeH="0" baseline="0" noProof="0" dirty="0">
                          <a:ln>
                            <a:noFill/>
                          </a:ln>
                          <a:solidFill>
                            <a:prstClr val="black"/>
                          </a:solidFill>
                          <a:effectLst/>
                          <a:uLnTx/>
                          <a:uFillTx/>
                          <a:latin typeface="+mn-lt"/>
                          <a:ea typeface="+mn-ea"/>
                          <a:cs typeface="+mn-cs"/>
                        </a:rPr>
                        <a:t>Laboratory  systems strengthening).</a:t>
                      </a:r>
                      <a:br>
                        <a:rPr kumimoji="0" lang="en-US" sz="2400" b="0" i="0" u="none" strike="noStrike" kern="1200" cap="none" spc="0" normalizeH="0" baseline="0" noProof="0" dirty="0">
                          <a:ln>
                            <a:noFill/>
                          </a:ln>
                          <a:solidFill>
                            <a:prstClr val="black"/>
                          </a:solidFill>
                          <a:effectLst/>
                          <a:uLnTx/>
                          <a:uFillTx/>
                          <a:latin typeface="+mn-lt"/>
                          <a:ea typeface="+mn-ea"/>
                          <a:cs typeface="+mn-cs"/>
                        </a:rPr>
                      </a:br>
                      <a:endParaRPr kumimoji="0" lang="en-US" sz="2400" b="0" i="0" u="none" strike="noStrike" kern="1200" cap="none" spc="0" normalizeH="0" baseline="0" noProof="0" dirty="0">
                        <a:ln>
                          <a:noFill/>
                        </a:ln>
                        <a:solidFill>
                          <a:prstClr val="black"/>
                        </a:solidFill>
                        <a:effectLst/>
                        <a:uLnTx/>
                        <a:uFillTx/>
                        <a:latin typeface="+mn-lt"/>
                        <a:ea typeface="+mn-ea"/>
                        <a:cs typeface="+mn-cs"/>
                      </a:endParaRPr>
                    </a:p>
                    <a:p>
                      <a:br>
                        <a:rPr kumimoji="0" lang="en-US" sz="1800" b="0" i="0" u="none" strike="noStrike" kern="1200" cap="none" spc="0" normalizeH="0" baseline="0" noProof="0" dirty="0">
                          <a:ln>
                            <a:noFill/>
                          </a:ln>
                          <a:solidFill>
                            <a:prstClr val="black"/>
                          </a:solidFill>
                          <a:effectLst/>
                          <a:uLnTx/>
                          <a:uFillTx/>
                          <a:latin typeface="Calibri Light" panose="020F0302020204030204"/>
                          <a:ea typeface="+mj-ea"/>
                          <a:cs typeface="+mj-cs"/>
                        </a:rPr>
                      </a:br>
                      <a:endParaRPr lang="en-US" sz="1800" b="0" dirty="0">
                        <a:effectLst/>
                      </a:endParaRPr>
                    </a:p>
                  </a:txBody>
                  <a:tcPr anchor="ctr"/>
                </a:tc>
                <a:tc hMerge="1">
                  <a:txBody>
                    <a:bodyPr/>
                    <a:lstStyle/>
                    <a:p>
                      <a:endParaRPr lang="uk-UA" dirty="0">
                        <a:effectLst/>
                      </a:endParaRPr>
                    </a:p>
                  </a:txBody>
                  <a:tcPr anchor="ctr"/>
                </a:tc>
                <a:tc hMerge="1">
                  <a:txBody>
                    <a:bodyPr/>
                    <a:lstStyle/>
                    <a:p>
                      <a:endParaRPr lang="en-US" dirty="0">
                        <a:effectLst/>
                      </a:endParaRPr>
                    </a:p>
                  </a:txBody>
                  <a:tcPr anchor="ctr"/>
                </a:tc>
                <a:extLst>
                  <a:ext uri="{0D108BD9-81ED-4DB2-BD59-A6C34878D82A}">
                    <a16:rowId xmlns:a16="http://schemas.microsoft.com/office/drawing/2014/main" val="1408033659"/>
                  </a:ext>
                </a:extLst>
              </a:tr>
            </a:tbl>
          </a:graphicData>
        </a:graphic>
      </p:graphicFrame>
    </p:spTree>
    <p:extLst>
      <p:ext uri="{BB962C8B-B14F-4D97-AF65-F5344CB8AC3E}">
        <p14:creationId xmlns:p14="http://schemas.microsoft.com/office/powerpoint/2010/main" val="1052424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5250A-4CCF-6EEF-49BE-847906A96057}"/>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1EB3A1A4-7784-989F-2D36-5FD0D9DB8388}"/>
              </a:ext>
            </a:extLst>
          </p:cNvPr>
          <p:cNvGraphicFramePr>
            <a:graphicFrameLocks noGrp="1"/>
          </p:cNvGraphicFramePr>
          <p:nvPr>
            <p:ph idx="1"/>
            <p:extLst>
              <p:ext uri="{D42A27DB-BD31-4B8C-83A1-F6EECF244321}">
                <p14:modId xmlns:p14="http://schemas.microsoft.com/office/powerpoint/2010/main" val="487393607"/>
              </p:ext>
            </p:extLst>
          </p:nvPr>
        </p:nvGraphicFramePr>
        <p:xfrm>
          <a:off x="62753" y="71719"/>
          <a:ext cx="12012708" cy="6732494"/>
        </p:xfrm>
        <a:graphic>
          <a:graphicData uri="http://schemas.openxmlformats.org/drawingml/2006/table">
            <a:tbl>
              <a:tblPr firstRow="1" firstCol="1" bandRow="1">
                <a:tableStyleId>{5C22544A-7EE6-4342-B048-85BDC9FD1C3A}</a:tableStyleId>
              </a:tblPr>
              <a:tblGrid>
                <a:gridCol w="2112172">
                  <a:extLst>
                    <a:ext uri="{9D8B030D-6E8A-4147-A177-3AD203B41FA5}">
                      <a16:colId xmlns:a16="http://schemas.microsoft.com/office/drawing/2014/main" val="3262565059"/>
                    </a:ext>
                  </a:extLst>
                </a:gridCol>
                <a:gridCol w="1998943">
                  <a:extLst>
                    <a:ext uri="{9D8B030D-6E8A-4147-A177-3AD203B41FA5}">
                      <a16:colId xmlns:a16="http://schemas.microsoft.com/office/drawing/2014/main" val="3505410053"/>
                    </a:ext>
                  </a:extLst>
                </a:gridCol>
                <a:gridCol w="1998943">
                  <a:extLst>
                    <a:ext uri="{9D8B030D-6E8A-4147-A177-3AD203B41FA5}">
                      <a16:colId xmlns:a16="http://schemas.microsoft.com/office/drawing/2014/main" val="2959678756"/>
                    </a:ext>
                  </a:extLst>
                </a:gridCol>
                <a:gridCol w="1904764">
                  <a:extLst>
                    <a:ext uri="{9D8B030D-6E8A-4147-A177-3AD203B41FA5}">
                      <a16:colId xmlns:a16="http://schemas.microsoft.com/office/drawing/2014/main" val="1831579518"/>
                    </a:ext>
                  </a:extLst>
                </a:gridCol>
                <a:gridCol w="1998943">
                  <a:extLst>
                    <a:ext uri="{9D8B030D-6E8A-4147-A177-3AD203B41FA5}">
                      <a16:colId xmlns:a16="http://schemas.microsoft.com/office/drawing/2014/main" val="2443482815"/>
                    </a:ext>
                  </a:extLst>
                </a:gridCol>
                <a:gridCol w="1998943">
                  <a:extLst>
                    <a:ext uri="{9D8B030D-6E8A-4147-A177-3AD203B41FA5}">
                      <a16:colId xmlns:a16="http://schemas.microsoft.com/office/drawing/2014/main" val="3431902911"/>
                    </a:ext>
                  </a:extLst>
                </a:gridCol>
              </a:tblGrid>
              <a:tr h="276505">
                <a:tc gridSpan="6">
                  <a:txBody>
                    <a:bodyPr/>
                    <a:lstStyle/>
                    <a:p>
                      <a:pPr marL="228600"/>
                      <a:r>
                        <a:rPr lang="en-US" sz="1400">
                          <a:effectLst/>
                        </a:rPr>
                        <a:t>PBC 6: Key populations and people living with HIV/AIDS access to HIV services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42369073"/>
                  </a:ext>
                </a:extLst>
              </a:tr>
              <a:tr h="376127">
                <a:tc rowSpan="3">
                  <a:txBody>
                    <a:bodyPr/>
                    <a:lstStyle/>
                    <a:p>
                      <a:r>
                        <a:rPr lang="en-US" sz="1400" dirty="0">
                          <a:effectLst/>
                        </a:rPr>
                        <a:t>Implementing Agency: </a:t>
                      </a:r>
                      <a:endParaRPr lang="en-US" sz="1600" dirty="0">
                        <a:effectLst/>
                      </a:endParaRPr>
                    </a:p>
                    <a:p>
                      <a:r>
                        <a:rPr lang="en-US" sz="1400" dirty="0">
                          <a:effectLst/>
                        </a:rPr>
                        <a:t>Center for HIV/AIDS and STI</a:t>
                      </a:r>
                      <a:endParaRPr lang="en-US" sz="1600" dirty="0">
                        <a:effectLst/>
                      </a:endParaRPr>
                    </a:p>
                    <a:p>
                      <a:pPr marL="228600"/>
                      <a:r>
                        <a:rPr lang="en-US" sz="1400" dirty="0">
                          <a:effectLst/>
                        </a:rPr>
                        <a:t> </a:t>
                      </a:r>
                      <a:endParaRPr lang="en-US" sz="1600" dirty="0">
                        <a:effectLst/>
                      </a:endParaRPr>
                    </a:p>
                    <a:p>
                      <a:r>
                        <a:rPr lang="en-US" sz="1400" dirty="0">
                          <a:effectLst/>
                        </a:rPr>
                        <a:t>Total PBC value: 2,870,632US$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pPr marL="457200"/>
                      <a:r>
                        <a:rPr lang="en-US" sz="1400" dirty="0">
                          <a:effectLst/>
                        </a:rPr>
                        <a:t>Year 1 (2024)</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r>
                        <a:rPr lang="en-US" sz="1400" dirty="0">
                          <a:effectLst/>
                        </a:rPr>
                        <a:t>Year 2 (2025)</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r>
                        <a:rPr lang="en-US" sz="1400" dirty="0">
                          <a:effectLst/>
                        </a:rPr>
                        <a:t>Year 3 (2026)</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r>
                        <a:rPr lang="en-US" sz="1400" dirty="0">
                          <a:effectLst/>
                        </a:rPr>
                        <a:t>Year 4 (2027)</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r>
                        <a:rPr lang="en-US" sz="1400" dirty="0">
                          <a:effectLst/>
                        </a:rPr>
                        <a:t>Year 5 (2028)</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extLst>
                  <a:ext uri="{0D108BD9-81ED-4DB2-BD59-A6C34878D82A}">
                    <a16:rowId xmlns:a16="http://schemas.microsoft.com/office/drawing/2014/main" val="2928489798"/>
                  </a:ext>
                </a:extLst>
              </a:tr>
              <a:tr h="460520">
                <a:tc vMerge="1">
                  <a:txBody>
                    <a:bodyPr/>
                    <a:lstStyle/>
                    <a:p>
                      <a:endParaRPr lang="en-US"/>
                    </a:p>
                  </a:txBody>
                  <a:tcPr/>
                </a:tc>
                <a:tc gridSpan="5">
                  <a:txBody>
                    <a:bodyPr/>
                    <a:lstStyle/>
                    <a:p>
                      <a:pPr algn="thaiDist"/>
                      <a:r>
                        <a:rPr lang="en-US" sz="1400" dirty="0">
                          <a:effectLst/>
                        </a:rPr>
                        <a:t>PBC 6.1: Percentage of female sex workers (FSW) in the 5 target sites that have received an HIV test during the reporting period and know their results: Vientiane Capital City, Vientiane Province, </a:t>
                      </a:r>
                      <a:r>
                        <a:rPr lang="en-US" sz="1400" dirty="0" err="1">
                          <a:effectLst/>
                        </a:rPr>
                        <a:t>Khammouane</a:t>
                      </a:r>
                      <a:r>
                        <a:rPr lang="en-US" sz="1400" dirty="0">
                          <a:effectLst/>
                        </a:rPr>
                        <a:t>, Savannakhet and </a:t>
                      </a:r>
                      <a:r>
                        <a:rPr lang="en-US" sz="1400" dirty="0" err="1">
                          <a:effectLst/>
                        </a:rPr>
                        <a:t>Champasack</a:t>
                      </a:r>
                      <a:r>
                        <a:rPr lang="en-US" sz="1400" dirty="0">
                          <a:effectLst/>
                        </a:rPr>
                        <a:t> province.</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80107418"/>
                  </a:ext>
                </a:extLst>
              </a:tr>
              <a:tr h="283171">
                <a:tc vMerge="1">
                  <a:txBody>
                    <a:bodyPr/>
                    <a:lstStyle/>
                    <a:p>
                      <a:endParaRPr lang="en-US"/>
                    </a:p>
                  </a:txBody>
                  <a:tcPr/>
                </a:tc>
                <a:tc>
                  <a:txBody>
                    <a:bodyPr/>
                    <a:lstStyle/>
                    <a:p>
                      <a:r>
                        <a:rPr lang="en-US" sz="1400" dirty="0">
                          <a:effectLst/>
                        </a:rPr>
                        <a:t>At least 93%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94%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extLst>
                  <a:ext uri="{0D108BD9-81ED-4DB2-BD59-A6C34878D82A}">
                    <a16:rowId xmlns:a16="http://schemas.microsoft.com/office/drawing/2014/main" val="609188534"/>
                  </a:ext>
                </a:extLst>
              </a:tr>
              <a:tr h="480249">
                <a:tc rowSpan="8">
                  <a:txBody>
                    <a:bodyPr/>
                    <a:lstStyle/>
                    <a:p>
                      <a:pPr marL="228600"/>
                      <a:r>
                        <a:rPr lang="en-US" sz="1400">
                          <a:effectLst/>
                        </a:rPr>
                        <a:t>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gridSpan="5">
                  <a:txBody>
                    <a:bodyPr/>
                    <a:lstStyle/>
                    <a:p>
                      <a:pPr algn="thaiDist"/>
                      <a:r>
                        <a:rPr lang="en-US" sz="1400" dirty="0">
                          <a:effectLst/>
                        </a:rPr>
                        <a:t>PBC 6.2: Percentage of men who have sex with men/transgender (MSM/TG) in the 5 target sites that have received an HIV test during the reporting period and know their results: </a:t>
                      </a:r>
                      <a:r>
                        <a:rPr lang="en-US" sz="1400" dirty="0" err="1">
                          <a:effectLst/>
                        </a:rPr>
                        <a:t>Luangprabang</a:t>
                      </a:r>
                      <a:r>
                        <a:rPr lang="en-US" sz="1400" dirty="0">
                          <a:effectLst/>
                        </a:rPr>
                        <a:t>, </a:t>
                      </a:r>
                      <a:r>
                        <a:rPr lang="en-US" sz="1400" dirty="0" err="1">
                          <a:effectLst/>
                        </a:rPr>
                        <a:t>Xayabouli</a:t>
                      </a:r>
                      <a:r>
                        <a:rPr lang="en-US" sz="1400" dirty="0">
                          <a:effectLst/>
                        </a:rPr>
                        <a:t>, </a:t>
                      </a:r>
                      <a:r>
                        <a:rPr lang="en-US" sz="1400" dirty="0" err="1">
                          <a:effectLst/>
                        </a:rPr>
                        <a:t>Bolikhamsay</a:t>
                      </a:r>
                      <a:r>
                        <a:rPr lang="en-US" sz="1400" dirty="0">
                          <a:effectLst/>
                        </a:rPr>
                        <a:t>, </a:t>
                      </a:r>
                      <a:r>
                        <a:rPr lang="en-US" sz="1400" dirty="0" err="1">
                          <a:effectLst/>
                        </a:rPr>
                        <a:t>Khammouane</a:t>
                      </a:r>
                      <a:r>
                        <a:rPr lang="en-US" sz="1400" dirty="0">
                          <a:effectLst/>
                        </a:rPr>
                        <a:t> and Vientiane Province.</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0341688"/>
                  </a:ext>
                </a:extLst>
              </a:tr>
              <a:tr h="256850">
                <a:tc vMerge="1">
                  <a:txBody>
                    <a:bodyPr/>
                    <a:lstStyle/>
                    <a:p>
                      <a:endParaRPr lang="en-US"/>
                    </a:p>
                  </a:txBody>
                  <a:tcPr/>
                </a:tc>
                <a:tc>
                  <a:txBody>
                    <a:bodyPr/>
                    <a:lstStyle/>
                    <a:p>
                      <a:r>
                        <a:rPr lang="en-US" sz="1400" dirty="0">
                          <a:effectLst/>
                        </a:rPr>
                        <a:t>At least 57%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70%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84%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extLst>
                  <a:ext uri="{0D108BD9-81ED-4DB2-BD59-A6C34878D82A}">
                    <a16:rowId xmlns:a16="http://schemas.microsoft.com/office/drawing/2014/main" val="1294830008"/>
                  </a:ext>
                </a:extLst>
              </a:tr>
              <a:tr h="367995">
                <a:tc vMerge="1">
                  <a:txBody>
                    <a:bodyPr/>
                    <a:lstStyle/>
                    <a:p>
                      <a:endParaRPr lang="en-US"/>
                    </a:p>
                  </a:txBody>
                  <a:tcPr/>
                </a:tc>
                <a:tc gridSpan="5">
                  <a:txBody>
                    <a:bodyPr/>
                    <a:lstStyle/>
                    <a:p>
                      <a:r>
                        <a:rPr lang="en-US" sz="1400" dirty="0">
                          <a:effectLst/>
                        </a:rPr>
                        <a:t>PBC 6.3: Percentage of people living with HIV (PLHIV) on ART among all estimated PLHIV at the end of the reporting period</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00700298"/>
                  </a:ext>
                </a:extLst>
              </a:tr>
              <a:tr h="262951">
                <a:tc vMerge="1">
                  <a:txBody>
                    <a:bodyPr/>
                    <a:lstStyle/>
                    <a:p>
                      <a:endParaRPr lang="en-US"/>
                    </a:p>
                  </a:txBody>
                  <a:tcPr/>
                </a:tc>
                <a:tc>
                  <a:txBody>
                    <a:bodyPr/>
                    <a:lstStyle/>
                    <a:p>
                      <a:r>
                        <a:rPr lang="en-US" sz="1400">
                          <a:effectLst/>
                        </a:rPr>
                        <a:t>At least 64%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66%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69%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71%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73%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extLst>
                  <a:ext uri="{0D108BD9-81ED-4DB2-BD59-A6C34878D82A}">
                    <a16:rowId xmlns:a16="http://schemas.microsoft.com/office/drawing/2014/main" val="3417598308"/>
                  </a:ext>
                </a:extLst>
              </a:tr>
              <a:tr h="367995">
                <a:tc vMerge="1">
                  <a:txBody>
                    <a:bodyPr/>
                    <a:lstStyle/>
                    <a:p>
                      <a:endParaRPr lang="en-US"/>
                    </a:p>
                  </a:txBody>
                  <a:tcPr/>
                </a:tc>
                <a:tc gridSpan="5">
                  <a:txBody>
                    <a:bodyPr/>
                    <a:lstStyle/>
                    <a:p>
                      <a:r>
                        <a:rPr lang="en-US" sz="1400" dirty="0">
                          <a:effectLst/>
                        </a:rPr>
                        <a:t>PBC 6.4: Percentage of people living with HIV (PLHIV) on ART with a viral load test result at least once during the reporting period</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02894874"/>
                  </a:ext>
                </a:extLst>
              </a:tr>
              <a:tr h="299548">
                <a:tc vMerge="1">
                  <a:txBody>
                    <a:bodyPr/>
                    <a:lstStyle/>
                    <a:p>
                      <a:endParaRPr lang="en-US"/>
                    </a:p>
                  </a:txBody>
                  <a:tcPr/>
                </a:tc>
                <a:tc>
                  <a:txBody>
                    <a:bodyPr/>
                    <a:lstStyle/>
                    <a:p>
                      <a:r>
                        <a:rPr lang="en-US" sz="1400">
                          <a:effectLst/>
                        </a:rPr>
                        <a:t>At least 89%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pPr marL="100965"/>
                      <a:r>
                        <a:rPr lang="en-US" sz="1400">
                          <a:effectLst/>
                        </a:rPr>
                        <a:t>At least 95%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pPr marL="90805"/>
                      <a:r>
                        <a:rPr lang="en-US" sz="1400">
                          <a:effectLst/>
                        </a:rPr>
                        <a:t>At least 98%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pPr marL="80010" marR="107315">
                        <a:spcAft>
                          <a:spcPts val="0"/>
                        </a:spcAft>
                      </a:pPr>
                      <a:r>
                        <a:rPr lang="en-US" sz="1400">
                          <a:effectLst/>
                        </a:rPr>
                        <a:t>At least 98%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pPr marL="114935" marR="52705">
                        <a:spcAft>
                          <a:spcPts val="0"/>
                        </a:spcAft>
                      </a:pPr>
                      <a:r>
                        <a:rPr lang="en-US" sz="1400" dirty="0">
                          <a:effectLst/>
                        </a:rPr>
                        <a:t>At least 98%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extLst>
                  <a:ext uri="{0D108BD9-81ED-4DB2-BD59-A6C34878D82A}">
                    <a16:rowId xmlns:a16="http://schemas.microsoft.com/office/drawing/2014/main" val="4054046174"/>
                  </a:ext>
                </a:extLst>
              </a:tr>
              <a:tr h="451928">
                <a:tc vMerge="1">
                  <a:txBody>
                    <a:bodyPr/>
                    <a:lstStyle/>
                    <a:p>
                      <a:endParaRPr lang="en-US"/>
                    </a:p>
                  </a:txBody>
                  <a:tcPr/>
                </a:tc>
                <a:tc gridSpan="5">
                  <a:txBody>
                    <a:bodyPr/>
                    <a:lstStyle/>
                    <a:p>
                      <a:r>
                        <a:rPr lang="en-US" sz="1400" dirty="0">
                          <a:effectLst/>
                        </a:rPr>
                        <a:t>PBC 6.5: Number of men who have sex with men (MSM)/transgender (TG) who received any </a:t>
                      </a:r>
                      <a:r>
                        <a:rPr lang="en-US" sz="1400" dirty="0" err="1">
                          <a:effectLst/>
                        </a:rPr>
                        <a:t>PrEP</a:t>
                      </a:r>
                      <a:r>
                        <a:rPr lang="en-US" sz="1400" dirty="0">
                          <a:effectLst/>
                        </a:rPr>
                        <a:t> product at least once during the reporting period.</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65597341"/>
                  </a:ext>
                </a:extLst>
              </a:tr>
              <a:tr h="287349">
                <a:tc vMerge="1">
                  <a:txBody>
                    <a:bodyPr/>
                    <a:lstStyle/>
                    <a:p>
                      <a:endParaRPr lang="en-US"/>
                    </a:p>
                  </a:txBody>
                  <a:tcPr/>
                </a:tc>
                <a:tc>
                  <a:txBody>
                    <a:bodyPr/>
                    <a:lstStyle/>
                    <a:p>
                      <a:r>
                        <a:rPr lang="en-US" sz="1400">
                          <a:effectLst/>
                        </a:rPr>
                        <a:t>At least 1100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a:effectLst/>
                        </a:rPr>
                        <a:t>At least 1300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a:effectLst/>
                        </a:rPr>
                        <a:t>At least 1500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a:effectLst/>
                        </a:rPr>
                        <a:t>At least 1700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a:effectLst/>
                        </a:rPr>
                        <a:t> At least 1900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extLst>
                  <a:ext uri="{0D108BD9-81ED-4DB2-BD59-A6C34878D82A}">
                    <a16:rowId xmlns:a16="http://schemas.microsoft.com/office/drawing/2014/main" val="3301995347"/>
                  </a:ext>
                </a:extLst>
              </a:tr>
              <a:tr h="1119819">
                <a:tc>
                  <a:txBody>
                    <a:bodyPr/>
                    <a:lstStyle/>
                    <a:p>
                      <a:pPr marL="228600"/>
                      <a:r>
                        <a:rPr lang="en-US" sz="1800" kern="1200">
                          <a:effectLst/>
                        </a:rPr>
                        <a:t>PBC value</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a:txBody>
                    <a:bodyPr/>
                    <a:lstStyle/>
                    <a:p>
                      <a:r>
                        <a:rPr lang="en-US" sz="1400" dirty="0">
                          <a:effectLst/>
                        </a:rPr>
                        <a:t>6.1: 190,838 US$</a:t>
                      </a:r>
                      <a:endParaRPr lang="en-US" sz="1600" dirty="0">
                        <a:effectLst/>
                      </a:endParaRPr>
                    </a:p>
                    <a:p>
                      <a:r>
                        <a:rPr lang="en-US" sz="1400" dirty="0">
                          <a:effectLst/>
                        </a:rPr>
                        <a:t>6.2: 264,873 US$</a:t>
                      </a:r>
                      <a:endParaRPr lang="en-US" sz="1600" dirty="0">
                        <a:effectLst/>
                      </a:endParaRPr>
                    </a:p>
                    <a:p>
                      <a:r>
                        <a:rPr lang="en-US" sz="1400" dirty="0">
                          <a:effectLst/>
                        </a:rPr>
                        <a:t>6.3: 436,105 US$</a:t>
                      </a:r>
                      <a:endParaRPr lang="en-US" sz="1600" dirty="0">
                        <a:effectLst/>
                      </a:endParaRPr>
                    </a:p>
                    <a:p>
                      <a:r>
                        <a:rPr lang="en-US" sz="1400" dirty="0">
                          <a:effectLst/>
                        </a:rPr>
                        <a:t>6.4: 43,523 US$</a:t>
                      </a:r>
                      <a:endParaRPr lang="en-US" sz="1600" dirty="0">
                        <a:effectLst/>
                      </a:endParaRPr>
                    </a:p>
                    <a:p>
                      <a:r>
                        <a:rPr lang="en-US" sz="1400" dirty="0">
                          <a:effectLst/>
                        </a:rPr>
                        <a:t>6.5:  41,000 US$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a:txBody>
                    <a:bodyPr/>
                    <a:lstStyle/>
                    <a:p>
                      <a:r>
                        <a:rPr lang="en-US" sz="1400" dirty="0">
                          <a:effectLst/>
                        </a:rPr>
                        <a:t>6.1: 184,519 US$</a:t>
                      </a:r>
                      <a:endParaRPr lang="en-US" sz="1600" dirty="0">
                        <a:effectLst/>
                      </a:endParaRPr>
                    </a:p>
                    <a:p>
                      <a:r>
                        <a:rPr lang="en-US" sz="1400" dirty="0">
                          <a:effectLst/>
                        </a:rPr>
                        <a:t>6.2: 232,093 US$</a:t>
                      </a:r>
                      <a:endParaRPr lang="en-US" sz="1600" dirty="0">
                        <a:effectLst/>
                      </a:endParaRPr>
                    </a:p>
                    <a:p>
                      <a:r>
                        <a:rPr lang="en-US" sz="1400" dirty="0">
                          <a:effectLst/>
                        </a:rPr>
                        <a:t>6.3: 431,157 US$</a:t>
                      </a:r>
                      <a:endParaRPr lang="en-US" sz="1600" dirty="0">
                        <a:effectLst/>
                      </a:endParaRPr>
                    </a:p>
                    <a:p>
                      <a:r>
                        <a:rPr lang="en-US" sz="1400" dirty="0">
                          <a:effectLst/>
                        </a:rPr>
                        <a:t>6.4: 43,115 US$</a:t>
                      </a:r>
                      <a:endParaRPr lang="en-US" sz="1600" dirty="0">
                        <a:effectLst/>
                      </a:endParaRPr>
                    </a:p>
                    <a:p>
                      <a:r>
                        <a:rPr lang="en-US" sz="1400" dirty="0">
                          <a:effectLst/>
                        </a:rPr>
                        <a:t>6.5: 47,000 US$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dirty="0">
                          <a:effectLst/>
                        </a:rPr>
                        <a:t>6.1: 184,519 US$</a:t>
                      </a:r>
                      <a:endParaRPr lang="en-US" sz="1600" dirty="0">
                        <a:effectLst/>
                      </a:endParaRPr>
                    </a:p>
                    <a:p>
                      <a:r>
                        <a:rPr lang="en-US" sz="1400" dirty="0">
                          <a:effectLst/>
                        </a:rPr>
                        <a:t>6.2: 239,413 US$</a:t>
                      </a:r>
                      <a:endParaRPr lang="en-US" sz="1600" dirty="0">
                        <a:effectLst/>
                      </a:endParaRPr>
                    </a:p>
                    <a:p>
                      <a:r>
                        <a:rPr lang="en-US" sz="1400" dirty="0">
                          <a:effectLst/>
                        </a:rPr>
                        <a:t>6.3: 436,378 US$</a:t>
                      </a:r>
                      <a:endParaRPr lang="en-US" sz="1600" dirty="0">
                        <a:effectLst/>
                      </a:endParaRPr>
                    </a:p>
                    <a:p>
                      <a:r>
                        <a:rPr lang="en-US" sz="1400" dirty="0">
                          <a:effectLst/>
                        </a:rPr>
                        <a:t>6.4: 43,098 US$</a:t>
                      </a:r>
                      <a:endParaRPr lang="en-US" sz="1600" dirty="0">
                        <a:effectLst/>
                      </a:endParaRPr>
                    </a:p>
                    <a:p>
                      <a:r>
                        <a:rPr lang="en-US" sz="1400" dirty="0">
                          <a:effectLst/>
                        </a:rPr>
                        <a:t>6.5: 53,000 US$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a:effectLst/>
                          <a:highlight>
                            <a:srgbClr val="FFFF00"/>
                          </a:highlight>
                        </a:rPr>
                        <a:t>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tc>
                  <a:txBody>
                    <a:bodyPr/>
                    <a:lstStyle/>
                    <a:p>
                      <a:r>
                        <a:rPr lang="en-US" sz="1400">
                          <a:effectLst/>
                          <a:highlight>
                            <a:srgbClr val="FFFF00"/>
                          </a:highlight>
                        </a:rPr>
                        <a:t> </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0" marR="0" marT="0" marB="0"/>
                </a:tc>
                <a:extLst>
                  <a:ext uri="{0D108BD9-81ED-4DB2-BD59-A6C34878D82A}">
                    <a16:rowId xmlns:a16="http://schemas.microsoft.com/office/drawing/2014/main" val="2203974172"/>
                  </a:ext>
                </a:extLst>
              </a:tr>
              <a:tr h="1441487">
                <a:tc>
                  <a:txBody>
                    <a:bodyPr/>
                    <a:lstStyle/>
                    <a:p>
                      <a:pPr marL="228600"/>
                      <a:r>
                        <a:rPr lang="en-US" sz="1800" kern="1200">
                          <a:effectLst/>
                        </a:rPr>
                        <a:t>Eligible expenditures</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23857" marR="23857" marT="6390" marB="0"/>
                </a:tc>
                <a:tc gridSpan="5">
                  <a:txBody>
                    <a:bodyPr/>
                    <a:lstStyle/>
                    <a:p>
                      <a:pPr algn="thaiDist"/>
                      <a:r>
                        <a:rPr lang="en-US" sz="1400" dirty="0">
                          <a:effectLst/>
                        </a:rPr>
                        <a:t>All expenditures associated with activities under HANSA II and NSAP 2024-2026 on HIV/AIDS and STI. Which will include the update/development of essential HIV guidelines/SOPs, workshops, trainings, meetings, online and social media interventions, supervisions, outreach activities for HIV case finding, procurement of essential health products, contracting, running cost, office supplies to strengthen and improve access to HIV services for key populations and people living with HIV/AIDS, to support HIV program planning, to build capacity of healthcare and community health workers, to improve and monitor program implementation and to strengthen strategic information; and contracting of qualified consultants or CSO (national/international)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46010" marR="46010" marT="639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06862042"/>
                  </a:ext>
                </a:extLst>
              </a:tr>
            </a:tbl>
          </a:graphicData>
        </a:graphic>
      </p:graphicFrame>
    </p:spTree>
    <p:extLst>
      <p:ext uri="{BB962C8B-B14F-4D97-AF65-F5344CB8AC3E}">
        <p14:creationId xmlns:p14="http://schemas.microsoft.com/office/powerpoint/2010/main" val="3723132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C70B29A1-87B7-2925-1EF5-77B9BBF70915}"/>
              </a:ext>
            </a:extLst>
          </p:cNvPr>
          <p:cNvGraphicFramePr>
            <a:graphicFrameLocks noGrp="1"/>
          </p:cNvGraphicFramePr>
          <p:nvPr>
            <p:ph idx="1"/>
            <p:extLst>
              <p:ext uri="{D42A27DB-BD31-4B8C-83A1-F6EECF244321}">
                <p14:modId xmlns:p14="http://schemas.microsoft.com/office/powerpoint/2010/main" val="1199326686"/>
              </p:ext>
            </p:extLst>
          </p:nvPr>
        </p:nvGraphicFramePr>
        <p:xfrm>
          <a:off x="291349" y="1135340"/>
          <a:ext cx="11703424" cy="4412824"/>
        </p:xfrm>
        <a:graphic>
          <a:graphicData uri="http://schemas.openxmlformats.org/drawingml/2006/table">
            <a:tbl>
              <a:tblPr firstRow="1" bandRow="1">
                <a:tableStyleId>{5C22544A-7EE6-4342-B048-85BDC9FD1C3A}</a:tableStyleId>
              </a:tblPr>
              <a:tblGrid>
                <a:gridCol w="3276601">
                  <a:extLst>
                    <a:ext uri="{9D8B030D-6E8A-4147-A177-3AD203B41FA5}">
                      <a16:colId xmlns:a16="http://schemas.microsoft.com/office/drawing/2014/main" val="4023483655"/>
                    </a:ext>
                  </a:extLst>
                </a:gridCol>
                <a:gridCol w="1891552">
                  <a:extLst>
                    <a:ext uri="{9D8B030D-6E8A-4147-A177-3AD203B41FA5}">
                      <a16:colId xmlns:a16="http://schemas.microsoft.com/office/drawing/2014/main" val="2024586737"/>
                    </a:ext>
                  </a:extLst>
                </a:gridCol>
                <a:gridCol w="2124636">
                  <a:extLst>
                    <a:ext uri="{9D8B030D-6E8A-4147-A177-3AD203B41FA5}">
                      <a16:colId xmlns:a16="http://schemas.microsoft.com/office/drawing/2014/main" val="3677898450"/>
                    </a:ext>
                  </a:extLst>
                </a:gridCol>
                <a:gridCol w="2205317">
                  <a:extLst>
                    <a:ext uri="{9D8B030D-6E8A-4147-A177-3AD203B41FA5}">
                      <a16:colId xmlns:a16="http://schemas.microsoft.com/office/drawing/2014/main" val="2942943051"/>
                    </a:ext>
                  </a:extLst>
                </a:gridCol>
                <a:gridCol w="2205318">
                  <a:extLst>
                    <a:ext uri="{9D8B030D-6E8A-4147-A177-3AD203B41FA5}">
                      <a16:colId xmlns:a16="http://schemas.microsoft.com/office/drawing/2014/main" val="4273573154"/>
                    </a:ext>
                  </a:extLst>
                </a:gridCol>
              </a:tblGrid>
              <a:tr h="606212">
                <a:tc>
                  <a:txBody>
                    <a:bodyPr/>
                    <a:lstStyle/>
                    <a:p>
                      <a:pPr algn="ctr"/>
                      <a:r>
                        <a:rPr lang="en-US" sz="1800" dirty="0"/>
                        <a:t>PBC 6</a:t>
                      </a:r>
                    </a:p>
                  </a:txBody>
                  <a:tcPr/>
                </a:tc>
                <a:tc>
                  <a:txBody>
                    <a:bodyPr/>
                    <a:lstStyle/>
                    <a:p>
                      <a:pPr algn="ctr"/>
                      <a:r>
                        <a:rPr lang="en-US" sz="1800" dirty="0"/>
                        <a:t>PBC Value Y1</a:t>
                      </a:r>
                    </a:p>
                  </a:txBody>
                  <a:tcPr/>
                </a:tc>
                <a:tc>
                  <a:txBody>
                    <a:bodyPr/>
                    <a:lstStyle/>
                    <a:p>
                      <a:pPr algn="ctr"/>
                      <a:r>
                        <a:rPr lang="en-US" sz="1800" dirty="0"/>
                        <a:t>PBC Value Y2</a:t>
                      </a:r>
                    </a:p>
                  </a:txBody>
                  <a:tcPr/>
                </a:tc>
                <a:tc>
                  <a:txBody>
                    <a:bodyPr/>
                    <a:lstStyle/>
                    <a:p>
                      <a:pPr algn="ctr"/>
                      <a:r>
                        <a:rPr lang="en-US" sz="1800" dirty="0"/>
                        <a:t>PBC Value Y3</a:t>
                      </a:r>
                    </a:p>
                  </a:txBody>
                  <a:tcPr/>
                </a:tc>
                <a:tc>
                  <a:txBody>
                    <a:bodyPr/>
                    <a:lstStyle/>
                    <a:p>
                      <a:pPr algn="ctr"/>
                      <a:r>
                        <a:rPr lang="en-US" sz="1800" dirty="0"/>
                        <a:t>Total 3 Y</a:t>
                      </a:r>
                    </a:p>
                  </a:txBody>
                  <a:tcPr/>
                </a:tc>
                <a:extLst>
                  <a:ext uri="{0D108BD9-81ED-4DB2-BD59-A6C34878D82A}">
                    <a16:rowId xmlns:a16="http://schemas.microsoft.com/office/drawing/2014/main" val="1897362522"/>
                  </a:ext>
                </a:extLst>
              </a:tr>
              <a:tr h="606212">
                <a:tc>
                  <a:txBody>
                    <a:bodyPr/>
                    <a:lstStyle/>
                    <a:p>
                      <a:pPr algn="just"/>
                      <a:r>
                        <a:rPr lang="en-US" sz="1800" dirty="0"/>
                        <a:t>PBC 6.1: </a:t>
                      </a:r>
                    </a:p>
                    <a:p>
                      <a:pPr algn="just"/>
                      <a:r>
                        <a:rPr lang="en-US" sz="1800" dirty="0"/>
                        <a:t>% FSW Tested in target size</a:t>
                      </a:r>
                      <a:r>
                        <a:rPr lang="en-US" sz="1800" baseline="30000" dirty="0">
                          <a:solidFill>
                            <a:schemeClr val="accent1"/>
                          </a:solidFill>
                        </a:rPr>
                        <a:t>*</a:t>
                      </a:r>
                      <a:endParaRPr lang="en-US" sz="1800" dirty="0">
                        <a:solidFill>
                          <a:schemeClr val="accent1"/>
                        </a:solidFill>
                      </a:endParaRPr>
                    </a:p>
                  </a:txBody>
                  <a:tcPr/>
                </a:tc>
                <a:tc>
                  <a:txBody>
                    <a:bodyPr/>
                    <a:lstStyle/>
                    <a:p>
                      <a:pPr algn="ctr" rtl="0" fontAlgn="ctr"/>
                      <a:r>
                        <a:rPr lang="en-US" sz="1800" b="0" i="0" u="none" strike="noStrike" dirty="0">
                          <a:solidFill>
                            <a:srgbClr val="000000"/>
                          </a:solidFill>
                          <a:effectLst/>
                          <a:latin typeface="Calibri" panose="020F0502020204030204" pitchFamily="34" charset="0"/>
                        </a:rPr>
                        <a:t> US$ 190,838 (20%)</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US$ 184,519 (20%)</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US$ 184,519 (19%)</a:t>
                      </a:r>
                    </a:p>
                  </a:txBody>
                  <a:tcPr marL="6350" marR="6350" marT="6350" marB="0" anchor="ctr"/>
                </a:tc>
                <a:tc>
                  <a:txBody>
                    <a:bodyPr/>
                    <a:lstStyle/>
                    <a:p>
                      <a:pPr algn="ctr" fontAlgn="ctr"/>
                      <a:r>
                        <a:rPr lang="en-US" sz="1800" b="0" i="0" u="none" strike="noStrike" dirty="0">
                          <a:solidFill>
                            <a:srgbClr val="000000"/>
                          </a:solidFill>
                          <a:effectLst/>
                          <a:latin typeface="Calibri" panose="020F0502020204030204" pitchFamily="34" charset="0"/>
                        </a:rPr>
                        <a:t>US$ 559,876 (20%) </a:t>
                      </a:r>
                    </a:p>
                  </a:txBody>
                  <a:tcPr marL="6350" marR="6350" marT="6350" marB="0" anchor="ctr"/>
                </a:tc>
                <a:extLst>
                  <a:ext uri="{0D108BD9-81ED-4DB2-BD59-A6C34878D82A}">
                    <a16:rowId xmlns:a16="http://schemas.microsoft.com/office/drawing/2014/main" val="492342583"/>
                  </a:ext>
                </a:extLst>
              </a:tr>
              <a:tr h="606212">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PBC 6.2:</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 MSM/TG Tested in target size</a:t>
                      </a:r>
                      <a:r>
                        <a:rPr lang="en-US" sz="1800" baseline="30000" dirty="0">
                          <a:solidFill>
                            <a:schemeClr val="accent1"/>
                          </a:solidFill>
                        </a:rPr>
                        <a:t>*</a:t>
                      </a:r>
                      <a:endParaRPr lang="en-US" sz="1800" dirty="0">
                        <a:solidFill>
                          <a:schemeClr val="accent1"/>
                        </a:solidFill>
                      </a:endParaRPr>
                    </a:p>
                  </a:txBody>
                  <a:tcPr/>
                </a:tc>
                <a:tc>
                  <a:txBody>
                    <a:bodyPr/>
                    <a:lstStyle/>
                    <a:p>
                      <a:pPr algn="ctr" rtl="0" fontAlgn="ctr"/>
                      <a:r>
                        <a:rPr lang="en-US" sz="1800" b="0" i="0" u="none" strike="noStrike" dirty="0">
                          <a:solidFill>
                            <a:srgbClr val="000000"/>
                          </a:solidFill>
                          <a:effectLst/>
                          <a:latin typeface="Calibri" panose="020F0502020204030204" pitchFamily="34" charset="0"/>
                        </a:rPr>
                        <a:t> US$ 264,873 (27%)</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US$ 232,093 (25%) </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US$ 239,413 (25%) </a:t>
                      </a:r>
                    </a:p>
                  </a:txBody>
                  <a:tcPr marL="6350" marR="6350" marT="6350" marB="0" anchor="ctr"/>
                </a:tc>
                <a:tc>
                  <a:txBody>
                    <a:bodyPr/>
                    <a:lstStyle/>
                    <a:p>
                      <a:pPr algn="ctr" fontAlgn="ctr"/>
                      <a:r>
                        <a:rPr lang="en-US" sz="1800" b="0" i="0" u="none" strike="noStrike" dirty="0">
                          <a:solidFill>
                            <a:srgbClr val="000000"/>
                          </a:solidFill>
                          <a:effectLst/>
                          <a:latin typeface="Calibri" panose="020F0502020204030204" pitchFamily="34" charset="0"/>
                        </a:rPr>
                        <a:t>US$ 736,379 (26%)</a:t>
                      </a:r>
                    </a:p>
                  </a:txBody>
                  <a:tcPr marL="6350" marR="6350" marT="6350" marB="0" anchor="ctr"/>
                </a:tc>
                <a:extLst>
                  <a:ext uri="{0D108BD9-81ED-4DB2-BD59-A6C34878D82A}">
                    <a16:rowId xmlns:a16="http://schemas.microsoft.com/office/drawing/2014/main" val="249617477"/>
                  </a:ext>
                </a:extLst>
              </a:tr>
              <a:tr h="606212">
                <a:tc>
                  <a:txBody>
                    <a:bodyPr/>
                    <a:lstStyle/>
                    <a:p>
                      <a:pPr algn="just"/>
                      <a:r>
                        <a:rPr lang="en-US" sz="1800" dirty="0"/>
                        <a:t>PBC 6.3:</a:t>
                      </a:r>
                    </a:p>
                    <a:p>
                      <a:pPr algn="just"/>
                      <a:r>
                        <a:rPr lang="en-US" sz="1800" dirty="0"/>
                        <a:t>% ARV Nationwide</a:t>
                      </a:r>
                    </a:p>
                  </a:txBody>
                  <a:tcPr/>
                </a:tc>
                <a:tc>
                  <a:txBody>
                    <a:bodyPr/>
                    <a:lstStyle/>
                    <a:p>
                      <a:pPr algn="ctr" rtl="0" fontAlgn="ctr"/>
                      <a:r>
                        <a:rPr lang="en-US" sz="1800" b="0" i="0" u="none" strike="noStrike" dirty="0">
                          <a:solidFill>
                            <a:srgbClr val="000000"/>
                          </a:solidFill>
                          <a:effectLst/>
                          <a:latin typeface="Calibri" panose="020F0502020204030204" pitchFamily="34" charset="0"/>
                        </a:rPr>
                        <a:t> US$ 436,105 (45%)</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US$ 431,157 (46%) </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US$ 436,378 (46%)</a:t>
                      </a:r>
                    </a:p>
                  </a:txBody>
                  <a:tcPr marL="6350" marR="6350" marT="6350" marB="0" anchor="ctr"/>
                </a:tc>
                <a:tc>
                  <a:txBody>
                    <a:bodyPr/>
                    <a:lstStyle/>
                    <a:p>
                      <a:pPr algn="ctr" fontAlgn="ctr"/>
                      <a:r>
                        <a:rPr lang="en-US" sz="1800" b="0" i="0" u="none" strike="noStrike" dirty="0">
                          <a:solidFill>
                            <a:srgbClr val="000000"/>
                          </a:solidFill>
                          <a:effectLst/>
                          <a:latin typeface="Calibri" panose="020F0502020204030204" pitchFamily="34" charset="0"/>
                        </a:rPr>
                        <a:t>US$ 1,303,640 (45%)</a:t>
                      </a:r>
                    </a:p>
                  </a:txBody>
                  <a:tcPr marL="6350" marR="6350" marT="6350" marB="0" anchor="ctr"/>
                </a:tc>
                <a:extLst>
                  <a:ext uri="{0D108BD9-81ED-4DB2-BD59-A6C34878D82A}">
                    <a16:rowId xmlns:a16="http://schemas.microsoft.com/office/drawing/2014/main" val="2365454438"/>
                  </a:ext>
                </a:extLst>
              </a:tr>
              <a:tr h="606212">
                <a:tc>
                  <a:txBody>
                    <a:bodyPr/>
                    <a:lstStyle/>
                    <a:p>
                      <a:pPr algn="just"/>
                      <a:r>
                        <a:rPr lang="en-US" sz="1800" dirty="0"/>
                        <a:t>PBC 6.4:</a:t>
                      </a:r>
                    </a:p>
                    <a:p>
                      <a:pPr algn="just"/>
                      <a:r>
                        <a:rPr lang="en-US" sz="1800" dirty="0"/>
                        <a:t>% VLT Nationwide</a:t>
                      </a:r>
                    </a:p>
                  </a:txBody>
                  <a:tcPr/>
                </a:tc>
                <a:tc>
                  <a:txBody>
                    <a:bodyPr/>
                    <a:lstStyle/>
                    <a:p>
                      <a:pPr algn="ctr" rtl="0" fontAlgn="ctr"/>
                      <a:r>
                        <a:rPr lang="en-US" sz="1800" b="0" i="0" u="none" strike="noStrike" dirty="0">
                          <a:solidFill>
                            <a:srgbClr val="000000"/>
                          </a:solidFill>
                          <a:effectLst/>
                          <a:latin typeface="Calibri" panose="020F0502020204030204" pitchFamily="34" charset="0"/>
                        </a:rPr>
                        <a:t>US$ 43,523 (4%)</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US$ 43,115 (5%) </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US$ 43,098 (5%)</a:t>
                      </a:r>
                    </a:p>
                  </a:txBody>
                  <a:tcPr marL="6350" marR="6350" marT="6350" marB="0" anchor="ctr"/>
                </a:tc>
                <a:tc>
                  <a:txBody>
                    <a:bodyPr/>
                    <a:lstStyle/>
                    <a:p>
                      <a:pPr algn="ctr" fontAlgn="ctr"/>
                      <a:r>
                        <a:rPr lang="en-US" sz="1800" b="0" i="0" u="none" strike="noStrike" dirty="0">
                          <a:solidFill>
                            <a:srgbClr val="000000"/>
                          </a:solidFill>
                          <a:effectLst/>
                          <a:latin typeface="Calibri" panose="020F0502020204030204" pitchFamily="34" charset="0"/>
                        </a:rPr>
                        <a:t>US$ 129,736 (5%)</a:t>
                      </a:r>
                    </a:p>
                  </a:txBody>
                  <a:tcPr marL="6350" marR="6350" marT="6350" marB="0" anchor="ctr"/>
                </a:tc>
                <a:extLst>
                  <a:ext uri="{0D108BD9-81ED-4DB2-BD59-A6C34878D82A}">
                    <a16:rowId xmlns:a16="http://schemas.microsoft.com/office/drawing/2014/main" val="1608354155"/>
                  </a:ext>
                </a:extLst>
              </a:tr>
              <a:tr h="606212">
                <a:tc>
                  <a:txBody>
                    <a:bodyPr/>
                    <a:lstStyle/>
                    <a:p>
                      <a:pPr algn="just"/>
                      <a:r>
                        <a:rPr lang="en-US" sz="1800" dirty="0"/>
                        <a:t>PBC 6.5:</a:t>
                      </a:r>
                    </a:p>
                    <a:p>
                      <a:pPr algn="just"/>
                      <a:r>
                        <a:rPr lang="en-US" sz="1800" dirty="0"/>
                        <a:t>No. </a:t>
                      </a:r>
                      <a:r>
                        <a:rPr lang="en-US" sz="1800" dirty="0" err="1"/>
                        <a:t>PrEP</a:t>
                      </a:r>
                      <a:r>
                        <a:rPr lang="en-US" sz="1800" dirty="0"/>
                        <a:t> MSM/TG Nationwide</a:t>
                      </a:r>
                    </a:p>
                  </a:txBody>
                  <a:tcPr/>
                </a:tc>
                <a:tc>
                  <a:txBody>
                    <a:bodyPr/>
                    <a:lstStyle/>
                    <a:p>
                      <a:pPr algn="ctr" rtl="0" fontAlgn="ctr"/>
                      <a:r>
                        <a:rPr lang="en-US" sz="1800" b="0" i="0" u="none" strike="noStrike" dirty="0">
                          <a:solidFill>
                            <a:srgbClr val="000000"/>
                          </a:solidFill>
                          <a:effectLst/>
                          <a:latin typeface="Calibri" panose="020F0502020204030204" pitchFamily="34" charset="0"/>
                        </a:rPr>
                        <a:t>US$ 41,000 (4%)</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US$ 47,000 (5%)</a:t>
                      </a:r>
                    </a:p>
                  </a:txBody>
                  <a:tcPr marL="6350" marR="6350" marT="6350" marB="0" anchor="ctr"/>
                </a:tc>
                <a:tc>
                  <a:txBody>
                    <a:bodyPr/>
                    <a:lstStyle/>
                    <a:p>
                      <a:pPr algn="ctr" rtl="0" fontAlgn="ctr"/>
                      <a:r>
                        <a:rPr lang="en-US" sz="1800" b="0" i="0" u="none" strike="noStrike" dirty="0">
                          <a:solidFill>
                            <a:srgbClr val="000000"/>
                          </a:solidFill>
                          <a:effectLst/>
                          <a:latin typeface="Calibri" panose="020F0502020204030204" pitchFamily="34" charset="0"/>
                        </a:rPr>
                        <a:t>US$ 53,000 (6%) </a:t>
                      </a:r>
                    </a:p>
                  </a:txBody>
                  <a:tcPr marL="6350" marR="6350" marT="6350" marB="0" anchor="ctr"/>
                </a:tc>
                <a:tc>
                  <a:txBody>
                    <a:bodyPr/>
                    <a:lstStyle/>
                    <a:p>
                      <a:pPr algn="ctr" fontAlgn="ctr"/>
                      <a:r>
                        <a:rPr lang="en-US" sz="1800" b="0" i="0" u="none" strike="noStrike" dirty="0">
                          <a:solidFill>
                            <a:srgbClr val="000000"/>
                          </a:solidFill>
                          <a:effectLst/>
                          <a:latin typeface="Calibri" panose="020F0502020204030204" pitchFamily="34" charset="0"/>
                        </a:rPr>
                        <a:t>US$ 141,000 (5%)</a:t>
                      </a:r>
                    </a:p>
                  </a:txBody>
                  <a:tcPr marL="6350" marR="6350" marT="6350" marB="0" anchor="ctr"/>
                </a:tc>
                <a:extLst>
                  <a:ext uri="{0D108BD9-81ED-4DB2-BD59-A6C34878D82A}">
                    <a16:rowId xmlns:a16="http://schemas.microsoft.com/office/drawing/2014/main" val="1108610948"/>
                  </a:ext>
                </a:extLst>
              </a:tr>
              <a:tr h="606212">
                <a:tc>
                  <a:txBody>
                    <a:bodyPr/>
                    <a:lstStyle/>
                    <a:p>
                      <a:pPr algn="ctr"/>
                      <a:r>
                        <a:rPr lang="en-US" sz="1800" dirty="0"/>
                        <a:t>Total</a:t>
                      </a:r>
                    </a:p>
                  </a:txBody>
                  <a:tcPr/>
                </a:tc>
                <a:tc>
                  <a:txBody>
                    <a:bodyPr/>
                    <a:lstStyle/>
                    <a:p>
                      <a:pPr algn="ctr"/>
                      <a:r>
                        <a:rPr lang="en-US" sz="1800" b="0" i="0" u="none" strike="noStrike" dirty="0">
                          <a:solidFill>
                            <a:srgbClr val="000000"/>
                          </a:solidFill>
                          <a:effectLst/>
                          <a:latin typeface="Calibri" panose="020F0502020204030204" pitchFamily="34" charset="0"/>
                        </a:rPr>
                        <a:t>US$ 976,339</a:t>
                      </a:r>
                      <a:endParaRPr lang="en-US" sz="1800" dirty="0"/>
                    </a:p>
                  </a:txBody>
                  <a:tcPr/>
                </a:tc>
                <a:tc>
                  <a:txBody>
                    <a:bodyPr/>
                    <a:lstStyle/>
                    <a:p>
                      <a:pPr algn="ctr"/>
                      <a:r>
                        <a:rPr lang="en-US" sz="1800" b="0" i="0" u="none" strike="noStrike" dirty="0">
                          <a:solidFill>
                            <a:srgbClr val="000000"/>
                          </a:solidFill>
                          <a:effectLst/>
                          <a:latin typeface="Calibri" panose="020F0502020204030204" pitchFamily="34" charset="0"/>
                        </a:rPr>
                        <a:t>US$ 937,884</a:t>
                      </a:r>
                      <a:endParaRPr lang="en-US" sz="1800" dirty="0"/>
                    </a:p>
                  </a:txBody>
                  <a:tcPr/>
                </a:tc>
                <a:tc>
                  <a:txBody>
                    <a:bodyPr/>
                    <a:lstStyle/>
                    <a:p>
                      <a:pPr algn="ctr"/>
                      <a:r>
                        <a:rPr lang="en-US" sz="1800" b="0" i="0" u="none" strike="noStrike" dirty="0">
                          <a:solidFill>
                            <a:srgbClr val="000000"/>
                          </a:solidFill>
                          <a:effectLst/>
                          <a:latin typeface="Calibri" panose="020F0502020204030204" pitchFamily="34" charset="0"/>
                        </a:rPr>
                        <a:t>US$ 956,408</a:t>
                      </a:r>
                      <a:endParaRPr lang="en-US" sz="1800" dirty="0"/>
                    </a:p>
                  </a:txBody>
                  <a:tcPr/>
                </a:tc>
                <a:tc>
                  <a:txBody>
                    <a:bodyPr/>
                    <a:lstStyle/>
                    <a:p>
                      <a:pPr algn="ctr"/>
                      <a:r>
                        <a:rPr lang="en-US" sz="1800" b="0" i="0" u="none" strike="noStrike" dirty="0">
                          <a:solidFill>
                            <a:srgbClr val="000000"/>
                          </a:solidFill>
                          <a:effectLst/>
                          <a:latin typeface="Calibri" panose="020F0502020204030204" pitchFamily="34" charset="0"/>
                        </a:rPr>
                        <a:t>US$ 2,870,631</a:t>
                      </a:r>
                      <a:endParaRPr lang="en-US" sz="1800" dirty="0"/>
                    </a:p>
                  </a:txBody>
                  <a:tcPr/>
                </a:tc>
                <a:extLst>
                  <a:ext uri="{0D108BD9-81ED-4DB2-BD59-A6C34878D82A}">
                    <a16:rowId xmlns:a16="http://schemas.microsoft.com/office/drawing/2014/main" val="3174293962"/>
                  </a:ext>
                </a:extLst>
              </a:tr>
            </a:tbl>
          </a:graphicData>
        </a:graphic>
      </p:graphicFrame>
      <p:sp>
        <p:nvSpPr>
          <p:cNvPr id="9" name="Title 1">
            <a:extLst>
              <a:ext uri="{FF2B5EF4-FFF2-40B4-BE49-F238E27FC236}">
                <a16:creationId xmlns:a16="http://schemas.microsoft.com/office/drawing/2014/main" id="{BDFADF3C-0DB7-26AD-F5F8-68704896F352}"/>
              </a:ext>
            </a:extLst>
          </p:cNvPr>
          <p:cNvSpPr>
            <a:spLocks noGrp="1"/>
          </p:cNvSpPr>
          <p:nvPr>
            <p:ph type="title"/>
          </p:nvPr>
        </p:nvSpPr>
        <p:spPr>
          <a:xfrm>
            <a:off x="291349" y="1"/>
            <a:ext cx="11703424" cy="867266"/>
          </a:xfrm>
          <a:solidFill>
            <a:srgbClr val="00B0F0"/>
          </a:solidFill>
        </p:spPr>
        <p:txBody>
          <a:bodyPr>
            <a:normAutofit/>
          </a:bodyPr>
          <a:lstStyle/>
          <a:p>
            <a:pPr algn="ctr"/>
            <a:r>
              <a:rPr lang="en-US" sz="2400" b="1" dirty="0">
                <a:solidFill>
                  <a:schemeClr val="bg1"/>
                </a:solidFill>
                <a:latin typeface="Phetsarath OT" pitchFamily="2" charset="0"/>
                <a:cs typeface="Phetsarath OT" pitchFamily="2" charset="0"/>
              </a:rPr>
              <a:t>#</a:t>
            </a:r>
            <a:r>
              <a:rPr lang="lo-LA" sz="2400" b="1" dirty="0">
                <a:solidFill>
                  <a:schemeClr val="bg1"/>
                </a:solidFill>
                <a:latin typeface="Phetsarath OT" pitchFamily="2" charset="0"/>
                <a:cs typeface="Phetsarath OT" pitchFamily="2" charset="0"/>
              </a:rPr>
              <a:t>. </a:t>
            </a:r>
            <a:r>
              <a:rPr kumimoji="0" lang="en-US" sz="2400" b="1" i="0" u="none" strike="noStrike" kern="1200" cap="none" spc="0" normalizeH="0" baseline="0" noProof="0" dirty="0">
                <a:ln>
                  <a:noFill/>
                </a:ln>
                <a:solidFill>
                  <a:schemeClr val="bg1"/>
                </a:solidFill>
                <a:effectLst/>
                <a:uLnTx/>
                <a:uFillTx/>
                <a:latin typeface="Phetsarath OT" pitchFamily="2" charset="0"/>
                <a:cs typeface="Phetsarath OT" pitchFamily="2" charset="0"/>
              </a:rPr>
              <a:t>PBC 6 Value</a:t>
            </a:r>
            <a:endParaRPr lang="en-US" sz="2400" b="1" dirty="0">
              <a:solidFill>
                <a:schemeClr val="bg1"/>
              </a:solidFill>
              <a:latin typeface="Phetsarath OT" pitchFamily="2" charset="0"/>
              <a:cs typeface="Phetsarath OT" pitchFamily="2" charset="0"/>
            </a:endParaRPr>
          </a:p>
        </p:txBody>
      </p:sp>
    </p:spTree>
    <p:extLst>
      <p:ext uri="{BB962C8B-B14F-4D97-AF65-F5344CB8AC3E}">
        <p14:creationId xmlns:p14="http://schemas.microsoft.com/office/powerpoint/2010/main" val="3351650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11">
            <a:extLst>
              <a:ext uri="{FF2B5EF4-FFF2-40B4-BE49-F238E27FC236}">
                <a16:creationId xmlns:a16="http://schemas.microsoft.com/office/drawing/2014/main" id="{5360C8AC-543E-E515-6EA7-6E4006964D2E}"/>
              </a:ext>
            </a:extLst>
          </p:cNvPr>
          <p:cNvGraphicFramePr>
            <a:graphicFrameLocks noGrp="1"/>
          </p:cNvGraphicFramePr>
          <p:nvPr>
            <p:ph idx="1"/>
            <p:extLst>
              <p:ext uri="{D42A27DB-BD31-4B8C-83A1-F6EECF244321}">
                <p14:modId xmlns:p14="http://schemas.microsoft.com/office/powerpoint/2010/main" val="2254824259"/>
              </p:ext>
            </p:extLst>
          </p:nvPr>
        </p:nvGraphicFramePr>
        <p:xfrm>
          <a:off x="294308" y="1049136"/>
          <a:ext cx="11691499" cy="4318124"/>
        </p:xfrm>
        <a:graphic>
          <a:graphicData uri="http://schemas.openxmlformats.org/drawingml/2006/table">
            <a:tbl>
              <a:tblPr/>
              <a:tblGrid>
                <a:gridCol w="2517076">
                  <a:extLst>
                    <a:ext uri="{9D8B030D-6E8A-4147-A177-3AD203B41FA5}">
                      <a16:colId xmlns:a16="http://schemas.microsoft.com/office/drawing/2014/main" val="1156250875"/>
                    </a:ext>
                  </a:extLst>
                </a:gridCol>
                <a:gridCol w="950236">
                  <a:extLst>
                    <a:ext uri="{9D8B030D-6E8A-4147-A177-3AD203B41FA5}">
                      <a16:colId xmlns:a16="http://schemas.microsoft.com/office/drawing/2014/main" val="2085313499"/>
                    </a:ext>
                  </a:extLst>
                </a:gridCol>
                <a:gridCol w="950236">
                  <a:extLst>
                    <a:ext uri="{9D8B030D-6E8A-4147-A177-3AD203B41FA5}">
                      <a16:colId xmlns:a16="http://schemas.microsoft.com/office/drawing/2014/main" val="9033458"/>
                    </a:ext>
                  </a:extLst>
                </a:gridCol>
                <a:gridCol w="950236">
                  <a:extLst>
                    <a:ext uri="{9D8B030D-6E8A-4147-A177-3AD203B41FA5}">
                      <a16:colId xmlns:a16="http://schemas.microsoft.com/office/drawing/2014/main" val="417286748"/>
                    </a:ext>
                  </a:extLst>
                </a:gridCol>
                <a:gridCol w="950236">
                  <a:extLst>
                    <a:ext uri="{9D8B030D-6E8A-4147-A177-3AD203B41FA5}">
                      <a16:colId xmlns:a16="http://schemas.microsoft.com/office/drawing/2014/main" val="178431775"/>
                    </a:ext>
                  </a:extLst>
                </a:gridCol>
                <a:gridCol w="1092674">
                  <a:extLst>
                    <a:ext uri="{9D8B030D-6E8A-4147-A177-3AD203B41FA5}">
                      <a16:colId xmlns:a16="http://schemas.microsoft.com/office/drawing/2014/main" val="1734861300"/>
                    </a:ext>
                  </a:extLst>
                </a:gridCol>
                <a:gridCol w="856161">
                  <a:extLst>
                    <a:ext uri="{9D8B030D-6E8A-4147-A177-3AD203B41FA5}">
                      <a16:colId xmlns:a16="http://schemas.microsoft.com/office/drawing/2014/main" val="2756192415"/>
                    </a:ext>
                  </a:extLst>
                </a:gridCol>
                <a:gridCol w="856161">
                  <a:extLst>
                    <a:ext uri="{9D8B030D-6E8A-4147-A177-3AD203B41FA5}">
                      <a16:colId xmlns:a16="http://schemas.microsoft.com/office/drawing/2014/main" val="4097356327"/>
                    </a:ext>
                  </a:extLst>
                </a:gridCol>
                <a:gridCol w="856161">
                  <a:extLst>
                    <a:ext uri="{9D8B030D-6E8A-4147-A177-3AD203B41FA5}">
                      <a16:colId xmlns:a16="http://schemas.microsoft.com/office/drawing/2014/main" val="1556157136"/>
                    </a:ext>
                  </a:extLst>
                </a:gridCol>
                <a:gridCol w="856161">
                  <a:extLst>
                    <a:ext uri="{9D8B030D-6E8A-4147-A177-3AD203B41FA5}">
                      <a16:colId xmlns:a16="http://schemas.microsoft.com/office/drawing/2014/main" val="2287222735"/>
                    </a:ext>
                  </a:extLst>
                </a:gridCol>
                <a:gridCol w="856161">
                  <a:extLst>
                    <a:ext uri="{9D8B030D-6E8A-4147-A177-3AD203B41FA5}">
                      <a16:colId xmlns:a16="http://schemas.microsoft.com/office/drawing/2014/main" val="638001508"/>
                    </a:ext>
                  </a:extLst>
                </a:gridCol>
              </a:tblGrid>
              <a:tr h="501753">
                <a:tc rowSpan="2">
                  <a:txBody>
                    <a:bodyPr/>
                    <a:lstStyle/>
                    <a:p>
                      <a:pPr algn="ctr" fontAlgn="ctr">
                        <a:spcBef>
                          <a:spcPts val="0"/>
                        </a:spcBef>
                        <a:spcAft>
                          <a:spcPts val="0"/>
                        </a:spcAft>
                      </a:pPr>
                      <a:endParaRPr lang="en-US" sz="2000" b="1" i="0" u="none" strike="noStrike" dirty="0">
                        <a:solidFill>
                          <a:srgbClr val="000000"/>
                        </a:solidFill>
                        <a:effectLst/>
                        <a:latin typeface="Phetsarath OT" panose="02000500000000000001"/>
                      </a:endParaRPr>
                    </a:p>
                    <a:p>
                      <a:pPr algn="ctr" fontAlgn="ctr">
                        <a:spcBef>
                          <a:spcPts val="0"/>
                        </a:spcBef>
                        <a:spcAft>
                          <a:spcPts val="0"/>
                        </a:spcAft>
                      </a:pPr>
                      <a:r>
                        <a:rPr lang="en-US" sz="2000" b="1" i="0" u="none" strike="noStrike" dirty="0">
                          <a:solidFill>
                            <a:srgbClr val="000000"/>
                          </a:solidFill>
                          <a:effectLst/>
                          <a:latin typeface="Phetsarath OT" panose="02000500000000000001"/>
                        </a:rPr>
                        <a:t>Province</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gridSpan="5">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Tested for HIV (FSW)</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HIV Testing Coverage (FSW)</a:t>
                      </a:r>
                      <a:endParaRPr lang="en-US" sz="3200" b="0" i="0" u="none" strike="noStrike">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7805679"/>
                  </a:ext>
                </a:extLst>
              </a:tr>
              <a:tr h="529625">
                <a:tc vMerge="1">
                  <a:txBody>
                    <a:bodyPr/>
                    <a:lstStyle/>
                    <a:p>
                      <a:endParaRPr lang="en-US"/>
                    </a:p>
                  </a:txBody>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1622461"/>
                  </a:ext>
                </a:extLst>
              </a:tr>
              <a:tr h="663081">
                <a:tc>
                  <a:txBody>
                    <a:bodyPr/>
                    <a:lstStyle/>
                    <a:p>
                      <a:pPr algn="l" fontAlgn="ctr">
                        <a:spcBef>
                          <a:spcPts val="0"/>
                        </a:spcBef>
                        <a:spcAft>
                          <a:spcPts val="0"/>
                        </a:spcAft>
                      </a:pPr>
                      <a:r>
                        <a:rPr lang="en-US" sz="2000" b="0" i="0" u="none" strike="noStrike" dirty="0">
                          <a:solidFill>
                            <a:srgbClr val="000000"/>
                          </a:solidFill>
                          <a:effectLst/>
                          <a:latin typeface="Phetsarath OT" panose="02000500000000000001"/>
                        </a:rPr>
                        <a:t>Vientiane Capital City</a:t>
                      </a:r>
                      <a:endParaRPr lang="en-US" sz="3200" b="0" i="0" u="none" strike="noStrike" dirty="0">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3,664</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3758</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3852</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3942</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3991</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Phetsarath OT" panose="02000500000000000001"/>
                        </a:rPr>
                        <a:t>95%</a:t>
                      </a:r>
                      <a:endParaRPr lang="en-US" sz="3200" b="0" i="0" u="none" strike="noStrike" dirty="0">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73351580"/>
                  </a:ext>
                </a:extLst>
              </a:tr>
              <a:tr h="543074">
                <a:tc>
                  <a:txBody>
                    <a:bodyPr/>
                    <a:lstStyle/>
                    <a:p>
                      <a:pPr algn="l" fontAlgn="ctr">
                        <a:spcBef>
                          <a:spcPts val="0"/>
                        </a:spcBef>
                        <a:spcAft>
                          <a:spcPts val="0"/>
                        </a:spcAft>
                      </a:pPr>
                      <a:r>
                        <a:rPr lang="en-US" sz="2000" b="0" i="0" u="none" strike="noStrike" dirty="0">
                          <a:solidFill>
                            <a:srgbClr val="000000"/>
                          </a:solidFill>
                          <a:effectLst/>
                          <a:latin typeface="Phetsarath OT" panose="02000500000000000001"/>
                        </a:rPr>
                        <a:t>Vientiane Province</a:t>
                      </a:r>
                      <a:endParaRPr lang="en-US" sz="3200" b="0" i="0" u="none" strike="noStrike" dirty="0">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Phetsarath OT" panose="02000500000000000001"/>
                        </a:rPr>
                        <a:t>1,526</a:t>
                      </a:r>
                      <a:endParaRPr lang="en-US" sz="3200" b="0" i="0" u="none" strike="noStrike" dirty="0">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1565</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1604</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1642</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1662</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Phetsarath OT" panose="02000500000000000001"/>
                        </a:rPr>
                        <a:t>95%</a:t>
                      </a:r>
                      <a:endParaRPr lang="en-US" sz="3200" b="0" i="0" u="none" strike="noStrike" dirty="0">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38860827"/>
                  </a:ext>
                </a:extLst>
              </a:tr>
              <a:tr h="497307">
                <a:tc>
                  <a:txBody>
                    <a:bodyPr/>
                    <a:lstStyle/>
                    <a:p>
                      <a:pPr algn="l" fontAlgn="ctr">
                        <a:spcBef>
                          <a:spcPts val="0"/>
                        </a:spcBef>
                        <a:spcAft>
                          <a:spcPts val="0"/>
                        </a:spcAft>
                      </a:pPr>
                      <a:r>
                        <a:rPr lang="en-US" sz="2000" b="0" i="0" u="none" strike="noStrike">
                          <a:solidFill>
                            <a:srgbClr val="000000"/>
                          </a:solidFill>
                          <a:effectLst/>
                          <a:latin typeface="Phetsarath OT" panose="02000500000000000001"/>
                        </a:rPr>
                        <a:t>Khammouan</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1,267</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1304</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1336</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1368</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1385</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17173324"/>
                  </a:ext>
                </a:extLst>
              </a:tr>
              <a:tr h="497307">
                <a:tc>
                  <a:txBody>
                    <a:bodyPr/>
                    <a:lstStyle/>
                    <a:p>
                      <a:pPr algn="l" fontAlgn="ctr">
                        <a:spcBef>
                          <a:spcPts val="0"/>
                        </a:spcBef>
                        <a:spcAft>
                          <a:spcPts val="0"/>
                        </a:spcAft>
                      </a:pPr>
                      <a:r>
                        <a:rPr lang="en-US" sz="2000" b="0" i="0" u="none" strike="noStrike">
                          <a:solidFill>
                            <a:srgbClr val="000000"/>
                          </a:solidFill>
                          <a:effectLst/>
                          <a:latin typeface="Phetsarath OT" panose="02000500000000000001"/>
                        </a:rPr>
                        <a:t>Savannakhet</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1,542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1582</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1621</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1659</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1680</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a:noFill/>
                    </a:lnT>
                    <a:lnB>
                      <a:noFill/>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79541631"/>
                  </a:ext>
                </a:extLst>
              </a:tr>
              <a:tr h="497307">
                <a:tc>
                  <a:txBody>
                    <a:bodyPr/>
                    <a:lstStyle/>
                    <a:p>
                      <a:pPr algn="l" fontAlgn="ctr">
                        <a:spcBef>
                          <a:spcPts val="0"/>
                        </a:spcBef>
                        <a:spcAft>
                          <a:spcPts val="0"/>
                        </a:spcAft>
                      </a:pPr>
                      <a:r>
                        <a:rPr lang="en-US" sz="2000" b="0" i="0" u="none" strike="noStrike">
                          <a:solidFill>
                            <a:srgbClr val="000000"/>
                          </a:solidFill>
                          <a:effectLst/>
                          <a:latin typeface="Phetsarath OT" panose="02000500000000000001"/>
                        </a:rPr>
                        <a:t>Champasack</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1,235</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1266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1298</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1328</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1345</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1304304"/>
                  </a:ext>
                </a:extLst>
              </a:tr>
              <a:tr h="497307">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HANSA PBC Target</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9,235</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9,476</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9,711</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9,939</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10,062</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92%</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93%</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94%</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95%</a:t>
                      </a:r>
                      <a:endParaRPr lang="en-US" sz="3200" b="0" i="0" u="none" strike="noStrike">
                        <a:effectLst/>
                        <a:latin typeface="Arial" panose="020B0604020202020204" pitchFamily="34" charset="0"/>
                      </a:endParaRPr>
                    </a:p>
                  </a:txBody>
                  <a:tcPr marL="11388" marR="11388" marT="11388"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95%</a:t>
                      </a:r>
                      <a:endParaRPr lang="en-US" sz="3200" b="0" i="0" u="none" strike="noStrike" dirty="0">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02820638"/>
                  </a:ext>
                </a:extLst>
              </a:tr>
            </a:tbl>
          </a:graphicData>
        </a:graphic>
      </p:graphicFrame>
      <p:sp>
        <p:nvSpPr>
          <p:cNvPr id="14" name="Title 1">
            <a:extLst>
              <a:ext uri="{FF2B5EF4-FFF2-40B4-BE49-F238E27FC236}">
                <a16:creationId xmlns:a16="http://schemas.microsoft.com/office/drawing/2014/main" id="{7D6736D5-27F1-3968-190E-011BDA739321}"/>
              </a:ext>
            </a:extLst>
          </p:cNvPr>
          <p:cNvSpPr>
            <a:spLocks noGrp="1"/>
          </p:cNvSpPr>
          <p:nvPr>
            <p:ph type="title"/>
          </p:nvPr>
        </p:nvSpPr>
        <p:spPr>
          <a:xfrm>
            <a:off x="291349" y="1"/>
            <a:ext cx="11703424" cy="867266"/>
          </a:xfrm>
          <a:solidFill>
            <a:srgbClr val="00B0F0"/>
          </a:solidFill>
        </p:spPr>
        <p:txBody>
          <a:bodyPr>
            <a:normAutofit/>
          </a:bodyPr>
          <a:lstStyle/>
          <a:p>
            <a:pPr algn="ctr"/>
            <a:r>
              <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a:t>
            </a:r>
            <a:r>
              <a:rPr lang="lo-LA"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PBC 6.1 </a:t>
            </a:r>
            <a:r>
              <a:rPr lang="en-US" sz="2400" b="1" dirty="0">
                <a:solidFill>
                  <a:schemeClr val="bg1"/>
                </a:solidFill>
                <a:effectLst/>
                <a:latin typeface="Phetsarath OT" panose="02000500000000000001" pitchFamily="2" charset="2"/>
                <a:ea typeface="Phetsarath OT" panose="02000500000000000001" pitchFamily="2" charset="2"/>
                <a:cs typeface="Phetsarath OT" panose="02000500000000000001" pitchFamily="2" charset="2"/>
              </a:rPr>
              <a:t>Percentage of female sex workers (FSW) in the 5 target sites that have received an HIV test during the reporting period and know their results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 </a:t>
            </a:r>
            <a:endPar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endParaRPr>
          </a:p>
        </p:txBody>
      </p:sp>
      <p:sp>
        <p:nvSpPr>
          <p:cNvPr id="16" name="Rectangle 15">
            <a:extLst>
              <a:ext uri="{FF2B5EF4-FFF2-40B4-BE49-F238E27FC236}">
                <a16:creationId xmlns:a16="http://schemas.microsoft.com/office/drawing/2014/main" id="{144359E4-632F-8D72-BC31-0CBBCB6EB2BD}"/>
              </a:ext>
            </a:extLst>
          </p:cNvPr>
          <p:cNvSpPr/>
          <p:nvPr/>
        </p:nvSpPr>
        <p:spPr>
          <a:xfrm>
            <a:off x="3881717" y="1490740"/>
            <a:ext cx="2653553" cy="3876520"/>
          </a:xfrm>
          <a:prstGeom prst="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Content Placeholder 6">
            <a:extLst>
              <a:ext uri="{FF2B5EF4-FFF2-40B4-BE49-F238E27FC236}">
                <a16:creationId xmlns:a16="http://schemas.microsoft.com/office/drawing/2014/main" id="{C33E4243-4FE4-4CE5-E404-B62FF28719F1}"/>
              </a:ext>
            </a:extLst>
          </p:cNvPr>
          <p:cNvGraphicFramePr>
            <a:graphicFrameLocks/>
          </p:cNvGraphicFramePr>
          <p:nvPr>
            <p:extLst>
              <p:ext uri="{D42A27DB-BD31-4B8C-83A1-F6EECF244321}">
                <p14:modId xmlns:p14="http://schemas.microsoft.com/office/powerpoint/2010/main" val="189989152"/>
              </p:ext>
            </p:extLst>
          </p:nvPr>
        </p:nvGraphicFramePr>
        <p:xfrm>
          <a:off x="6096000" y="5484512"/>
          <a:ext cx="5889808" cy="1288044"/>
        </p:xfrm>
        <a:graphic>
          <a:graphicData uri="http://schemas.openxmlformats.org/drawingml/2006/table">
            <a:tbl>
              <a:tblPr/>
              <a:tblGrid>
                <a:gridCol w="647263">
                  <a:extLst>
                    <a:ext uri="{9D8B030D-6E8A-4147-A177-3AD203B41FA5}">
                      <a16:colId xmlns:a16="http://schemas.microsoft.com/office/drawing/2014/main" val="573276568"/>
                    </a:ext>
                  </a:extLst>
                </a:gridCol>
                <a:gridCol w="1069499">
                  <a:extLst>
                    <a:ext uri="{9D8B030D-6E8A-4147-A177-3AD203B41FA5}">
                      <a16:colId xmlns:a16="http://schemas.microsoft.com/office/drawing/2014/main" val="699874343"/>
                    </a:ext>
                  </a:extLst>
                </a:gridCol>
                <a:gridCol w="1069499">
                  <a:extLst>
                    <a:ext uri="{9D8B030D-6E8A-4147-A177-3AD203B41FA5}">
                      <a16:colId xmlns:a16="http://schemas.microsoft.com/office/drawing/2014/main" val="3922918327"/>
                    </a:ext>
                  </a:extLst>
                </a:gridCol>
                <a:gridCol w="1167125">
                  <a:extLst>
                    <a:ext uri="{9D8B030D-6E8A-4147-A177-3AD203B41FA5}">
                      <a16:colId xmlns:a16="http://schemas.microsoft.com/office/drawing/2014/main" val="423101977"/>
                    </a:ext>
                  </a:extLst>
                </a:gridCol>
                <a:gridCol w="1032889">
                  <a:extLst>
                    <a:ext uri="{9D8B030D-6E8A-4147-A177-3AD203B41FA5}">
                      <a16:colId xmlns:a16="http://schemas.microsoft.com/office/drawing/2014/main" val="2689157654"/>
                    </a:ext>
                  </a:extLst>
                </a:gridCol>
                <a:gridCol w="903533">
                  <a:extLst>
                    <a:ext uri="{9D8B030D-6E8A-4147-A177-3AD203B41FA5}">
                      <a16:colId xmlns:a16="http://schemas.microsoft.com/office/drawing/2014/main" val="1765347153"/>
                    </a:ext>
                  </a:extLst>
                </a:gridCol>
              </a:tblGrid>
              <a:tr h="311996">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Org.</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Y1</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Y2</a:t>
                      </a:r>
                      <a:endParaRPr lang="en-US" sz="4000" b="0" i="0" u="none" strike="noStrike">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Y3</a:t>
                      </a:r>
                      <a:endParaRPr lang="en-US" sz="4000" b="0" i="0" u="none" strike="noStrike">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Total</a:t>
                      </a:r>
                      <a:endParaRPr lang="en-US" sz="4000" b="0" i="0" u="none" strike="noStrike">
                        <a:effectLst/>
                        <a:latin typeface="Arial" panose="020B0604020202020204" pitchFamily="34" charset="0"/>
                      </a:endParaRPr>
                    </a:p>
                  </a:txBody>
                  <a:tcPr marL="17211" marR="17211" marT="1721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 Cover</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94761502"/>
                  </a:ext>
                </a:extLst>
              </a:tr>
              <a:tr h="311996">
                <a:tc>
                  <a:txBody>
                    <a:bodyPr/>
                    <a:lstStyle/>
                    <a:p>
                      <a:pPr algn="l" fontAlgn="b">
                        <a:spcBef>
                          <a:spcPts val="0"/>
                        </a:spcBef>
                        <a:spcAft>
                          <a:spcPts val="0"/>
                        </a:spcAft>
                      </a:pPr>
                      <a:r>
                        <a:rPr lang="en-US" sz="2000" b="0" i="0" u="none" strike="noStrike">
                          <a:solidFill>
                            <a:srgbClr val="000000"/>
                          </a:solidFill>
                          <a:effectLst/>
                          <a:latin typeface="Calibri" panose="020F0502020204030204" pitchFamily="34" charset="0"/>
                        </a:rPr>
                        <a:t>CSO</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4,136 </a:t>
                      </a:r>
                      <a:endParaRPr lang="en-US" sz="4000" b="0" i="0" u="none" strike="noStrike" dirty="0">
                        <a:effectLst/>
                        <a:latin typeface="Arial" panose="020B0604020202020204" pitchFamily="34" charset="0"/>
                      </a:endParaRPr>
                    </a:p>
                  </a:txBody>
                  <a:tcPr marL="17211" marR="17211" marT="17211"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4,238 </a:t>
                      </a:r>
                      <a:endParaRPr lang="en-US" sz="4000" b="0" i="0" u="none" strike="noStrike" dirty="0">
                        <a:effectLst/>
                        <a:latin typeface="Arial" panose="020B0604020202020204" pitchFamily="34" charset="0"/>
                      </a:endParaRPr>
                    </a:p>
                  </a:txBody>
                  <a:tcPr marL="17211" marR="17211" marT="1721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4,338 </a:t>
                      </a:r>
                      <a:endParaRPr lang="en-US" sz="4000" b="0" i="0" u="none" strike="noStrike" dirty="0">
                        <a:effectLst/>
                        <a:latin typeface="Arial" panose="020B0604020202020204" pitchFamily="34" charset="0"/>
                      </a:endParaRPr>
                    </a:p>
                  </a:txBody>
                  <a:tcPr marL="17211" marR="17211" marT="1721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12,712 </a:t>
                      </a:r>
                      <a:endParaRPr lang="en-US" sz="4000" b="0" i="0" u="none" strike="noStrike" dirty="0">
                        <a:effectLst/>
                        <a:latin typeface="Arial" panose="020B0604020202020204" pitchFamily="34" charset="0"/>
                      </a:endParaRPr>
                    </a:p>
                  </a:txBody>
                  <a:tcPr marL="17211" marR="17211" marT="17211"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spcBef>
                          <a:spcPts val="0"/>
                        </a:spcBef>
                        <a:spcAft>
                          <a:spcPts val="0"/>
                        </a:spcAft>
                      </a:pPr>
                      <a:r>
                        <a:rPr lang="en-US" sz="2000" b="0" i="0" u="none" strike="noStrike" dirty="0">
                          <a:solidFill>
                            <a:srgbClr val="000000"/>
                          </a:solidFill>
                          <a:effectLst/>
                          <a:latin typeface="Calibri" panose="020F0502020204030204" pitchFamily="34" charset="0"/>
                        </a:rPr>
                        <a:t>44%</a:t>
                      </a:r>
                      <a:endParaRPr lang="en-US" sz="4000" b="0" i="0" u="none" strike="noStrike" dirty="0">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43763150"/>
                  </a:ext>
                </a:extLst>
              </a:tr>
              <a:tr h="311996">
                <a:tc>
                  <a:txBody>
                    <a:bodyPr/>
                    <a:lstStyle/>
                    <a:p>
                      <a:pPr algn="l" fontAlgn="b">
                        <a:spcBef>
                          <a:spcPts val="0"/>
                        </a:spcBef>
                        <a:spcAft>
                          <a:spcPts val="0"/>
                        </a:spcAft>
                      </a:pPr>
                      <a:r>
                        <a:rPr lang="en-US" sz="2000" b="0" i="0" u="none" strike="noStrike">
                          <a:solidFill>
                            <a:srgbClr val="000000"/>
                          </a:solidFill>
                          <a:effectLst/>
                          <a:latin typeface="Calibri" panose="020F0502020204030204" pitchFamily="34" charset="0"/>
                        </a:rPr>
                        <a:t>PCCA</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5,341 </a:t>
                      </a:r>
                      <a:endParaRPr lang="en-US" sz="4000" b="0" i="0" u="none" strike="noStrike" dirty="0">
                        <a:effectLst/>
                        <a:latin typeface="Arial" panose="020B0604020202020204" pitchFamily="34" charset="0"/>
                      </a:endParaRPr>
                    </a:p>
                  </a:txBody>
                  <a:tcPr marL="17211" marR="17211" marT="17211"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5,473 </a:t>
                      </a:r>
                      <a:endParaRPr lang="en-US" sz="4000" b="0" i="0" u="none" strike="noStrike" dirty="0">
                        <a:effectLst/>
                        <a:latin typeface="Arial" panose="020B0604020202020204" pitchFamily="34" charset="0"/>
                      </a:endParaRPr>
                    </a:p>
                  </a:txBody>
                  <a:tcPr marL="17211" marR="17211" marT="1721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5,601 </a:t>
                      </a:r>
                      <a:endParaRPr lang="en-US" sz="4000" b="0" i="0" u="none" strike="noStrike" dirty="0">
                        <a:effectLst/>
                        <a:latin typeface="Arial" panose="020B0604020202020204" pitchFamily="34" charset="0"/>
                      </a:endParaRPr>
                    </a:p>
                  </a:txBody>
                  <a:tcPr marL="17211" marR="17211" marT="1721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spcBef>
                          <a:spcPts val="0"/>
                        </a:spcBef>
                        <a:spcAft>
                          <a:spcPts val="0"/>
                        </a:spcAft>
                      </a:pPr>
                      <a:r>
                        <a:rPr lang="en-US" sz="2000" b="0" i="0" u="none" strike="noStrike" dirty="0">
                          <a:solidFill>
                            <a:srgbClr val="000000"/>
                          </a:solidFill>
                          <a:effectLst/>
                          <a:latin typeface="Calibri" panose="020F0502020204030204" pitchFamily="34" charset="0"/>
                        </a:rPr>
                        <a:t>16,415 </a:t>
                      </a:r>
                      <a:endParaRPr lang="en-US" sz="4000" b="0" i="0" u="none" strike="noStrike" dirty="0">
                        <a:effectLst/>
                        <a:latin typeface="Arial" panose="020B0604020202020204" pitchFamily="34" charset="0"/>
                      </a:endParaRPr>
                    </a:p>
                  </a:txBody>
                  <a:tcPr marL="17211" marR="17211" marT="17211"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spcBef>
                          <a:spcPts val="0"/>
                        </a:spcBef>
                        <a:spcAft>
                          <a:spcPts val="0"/>
                        </a:spcAft>
                      </a:pPr>
                      <a:r>
                        <a:rPr lang="en-US" sz="2000" b="0" i="0" u="none" strike="noStrike" dirty="0">
                          <a:solidFill>
                            <a:srgbClr val="000000"/>
                          </a:solidFill>
                          <a:effectLst/>
                          <a:latin typeface="Calibri" panose="020F0502020204030204" pitchFamily="34" charset="0"/>
                        </a:rPr>
                        <a:t>56%</a:t>
                      </a:r>
                      <a:endParaRPr lang="en-US" sz="4000" b="0" i="0" u="none" strike="noStrike" dirty="0">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8855833"/>
                  </a:ext>
                </a:extLst>
              </a:tr>
              <a:tr h="311996">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Total</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dirty="0">
                          <a:solidFill>
                            <a:srgbClr val="000000"/>
                          </a:solidFill>
                          <a:effectLst/>
                          <a:latin typeface="Calibri" panose="020F0502020204030204" pitchFamily="34" charset="0"/>
                        </a:rPr>
                        <a:t>9,476 </a:t>
                      </a:r>
                      <a:endParaRPr lang="en-US" sz="4000" b="0" i="0" u="none" strike="noStrike" dirty="0">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dirty="0">
                          <a:solidFill>
                            <a:srgbClr val="000000"/>
                          </a:solidFill>
                          <a:effectLst/>
                          <a:latin typeface="Calibri" panose="020F0502020204030204" pitchFamily="34" charset="0"/>
                        </a:rPr>
                        <a:t>9,711 </a:t>
                      </a:r>
                      <a:endParaRPr lang="en-US" sz="4000" b="0" i="0" u="none" strike="noStrike" dirty="0">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dirty="0">
                          <a:solidFill>
                            <a:srgbClr val="000000"/>
                          </a:solidFill>
                          <a:effectLst/>
                          <a:latin typeface="Calibri" panose="020F0502020204030204" pitchFamily="34" charset="0"/>
                        </a:rPr>
                        <a:t>9,939 </a:t>
                      </a:r>
                      <a:endParaRPr lang="en-US" sz="4000" b="0" i="0" u="none" strike="noStrike" dirty="0">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dirty="0">
                          <a:solidFill>
                            <a:srgbClr val="000000"/>
                          </a:solidFill>
                          <a:effectLst/>
                          <a:latin typeface="Calibri" panose="020F0502020204030204" pitchFamily="34" charset="0"/>
                        </a:rPr>
                        <a:t>29,126 </a:t>
                      </a:r>
                      <a:endParaRPr lang="en-US" sz="4000" b="0" i="0" u="none" strike="noStrike" dirty="0">
                        <a:effectLst/>
                        <a:latin typeface="Arial" panose="020B0604020202020204" pitchFamily="34" charset="0"/>
                      </a:endParaRPr>
                    </a:p>
                  </a:txBody>
                  <a:tcPr marL="17211" marR="17211" marT="1721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dirty="0">
                          <a:solidFill>
                            <a:srgbClr val="000000"/>
                          </a:solidFill>
                          <a:effectLst/>
                          <a:latin typeface="Calibri" panose="020F0502020204030204" pitchFamily="34" charset="0"/>
                        </a:rPr>
                        <a:t>100%</a:t>
                      </a:r>
                      <a:endParaRPr lang="en-US" sz="4000" b="0" i="0" u="none" strike="noStrike" dirty="0">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49341698"/>
                  </a:ext>
                </a:extLst>
              </a:tr>
            </a:tbl>
          </a:graphicData>
        </a:graphic>
      </p:graphicFrame>
      <p:sp>
        <p:nvSpPr>
          <p:cNvPr id="3" name="TextBox 2">
            <a:extLst>
              <a:ext uri="{FF2B5EF4-FFF2-40B4-BE49-F238E27FC236}">
                <a16:creationId xmlns:a16="http://schemas.microsoft.com/office/drawing/2014/main" id="{2D74BDB6-8C27-1812-159D-132EC0BAEBAC}"/>
              </a:ext>
            </a:extLst>
          </p:cNvPr>
          <p:cNvSpPr txBox="1"/>
          <p:nvPr/>
        </p:nvSpPr>
        <p:spPr>
          <a:xfrm>
            <a:off x="291349" y="5620187"/>
            <a:ext cx="5601508" cy="984885"/>
          </a:xfrm>
          <a:prstGeom prst="rect">
            <a:avLst/>
          </a:prstGeom>
          <a:noFill/>
          <a:ln w="28575">
            <a:solidFill>
              <a:schemeClr val="accent1"/>
            </a:solidFill>
            <a:prstDash val="lgDashDot"/>
          </a:ln>
        </p:spPr>
        <p:txBody>
          <a:bodyPr wrap="square">
            <a:spAutoFit/>
          </a:bodyPr>
          <a:lstStyle/>
          <a:p>
            <a:r>
              <a:rPr lang="en-US" sz="1400" b="1" dirty="0">
                <a:solidFill>
                  <a:srgbClr val="000000"/>
                </a:solidFill>
                <a:effectLst/>
                <a:latin typeface="Arial" panose="020B0604020202020204" pitchFamily="34" charset="0"/>
                <a:ea typeface="Times New Roman" panose="02020603050405020304" pitchFamily="18" charset="0"/>
              </a:rPr>
              <a:t>Numerator </a:t>
            </a:r>
            <a:r>
              <a:rPr lang="en-US" sz="1400" dirty="0">
                <a:solidFill>
                  <a:srgbClr val="000000"/>
                </a:solidFill>
                <a:effectLst/>
                <a:latin typeface="Arial" panose="020B0604020202020204" pitchFamily="34" charset="0"/>
                <a:ea typeface="Times New Roman" panose="02020603050405020304" pitchFamily="18" charset="0"/>
              </a:rPr>
              <a:t>= Number of FSW in the targeted areas who have been tested for HIV during the reporting period and who know their results</a:t>
            </a:r>
          </a:p>
          <a:p>
            <a:endParaRPr lang="en-US" sz="1600" dirty="0">
              <a:solidFill>
                <a:srgbClr val="000000"/>
              </a:solidFill>
              <a:effectLst/>
              <a:latin typeface="Arial" panose="020B0604020202020204" pitchFamily="34" charset="0"/>
              <a:ea typeface="Times New Roman" panose="02020603050405020304" pitchFamily="18" charset="0"/>
            </a:endParaRPr>
          </a:p>
          <a:p>
            <a:r>
              <a:rPr lang="en-US" sz="1400" b="1" dirty="0">
                <a:effectLst/>
                <a:latin typeface="Arial" panose="020B0604020202020204" pitchFamily="34" charset="0"/>
                <a:ea typeface="Times New Roman" panose="02020603050405020304" pitchFamily="18" charset="0"/>
              </a:rPr>
              <a:t>Denominator</a:t>
            </a:r>
            <a:r>
              <a:rPr lang="en-US" sz="1400" dirty="0">
                <a:effectLst/>
                <a:latin typeface="Arial" panose="020B0604020202020204" pitchFamily="34" charset="0"/>
                <a:ea typeface="Times New Roman" panose="02020603050405020304" pitchFamily="18" charset="0"/>
              </a:rPr>
              <a:t> = Estimated number of FSW in the targeted areas</a:t>
            </a:r>
            <a:endParaRPr lang="en-US" sz="1400" dirty="0"/>
          </a:p>
        </p:txBody>
      </p:sp>
    </p:spTree>
    <p:extLst>
      <p:ext uri="{BB962C8B-B14F-4D97-AF65-F5344CB8AC3E}">
        <p14:creationId xmlns:p14="http://schemas.microsoft.com/office/powerpoint/2010/main" val="2272518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5360C8AC-543E-E515-6EA7-6E4006964D2E}"/>
              </a:ext>
            </a:extLst>
          </p:cNvPr>
          <p:cNvGraphicFramePr>
            <a:graphicFrameLocks noGrp="1"/>
          </p:cNvGraphicFramePr>
          <p:nvPr>
            <p:ph idx="1"/>
            <p:extLst>
              <p:ext uri="{D42A27DB-BD31-4B8C-83A1-F6EECF244321}">
                <p14:modId xmlns:p14="http://schemas.microsoft.com/office/powerpoint/2010/main" val="1305998071"/>
              </p:ext>
            </p:extLst>
          </p:nvPr>
        </p:nvGraphicFramePr>
        <p:xfrm>
          <a:off x="294308" y="1049136"/>
          <a:ext cx="11691499" cy="4318124"/>
        </p:xfrm>
        <a:graphic>
          <a:graphicData uri="http://schemas.openxmlformats.org/drawingml/2006/table">
            <a:tbl>
              <a:tblPr/>
              <a:tblGrid>
                <a:gridCol w="2517076">
                  <a:extLst>
                    <a:ext uri="{9D8B030D-6E8A-4147-A177-3AD203B41FA5}">
                      <a16:colId xmlns:a16="http://schemas.microsoft.com/office/drawing/2014/main" val="1156250875"/>
                    </a:ext>
                  </a:extLst>
                </a:gridCol>
                <a:gridCol w="950236">
                  <a:extLst>
                    <a:ext uri="{9D8B030D-6E8A-4147-A177-3AD203B41FA5}">
                      <a16:colId xmlns:a16="http://schemas.microsoft.com/office/drawing/2014/main" val="2085313499"/>
                    </a:ext>
                  </a:extLst>
                </a:gridCol>
                <a:gridCol w="950236">
                  <a:extLst>
                    <a:ext uri="{9D8B030D-6E8A-4147-A177-3AD203B41FA5}">
                      <a16:colId xmlns:a16="http://schemas.microsoft.com/office/drawing/2014/main" val="9033458"/>
                    </a:ext>
                  </a:extLst>
                </a:gridCol>
                <a:gridCol w="950236">
                  <a:extLst>
                    <a:ext uri="{9D8B030D-6E8A-4147-A177-3AD203B41FA5}">
                      <a16:colId xmlns:a16="http://schemas.microsoft.com/office/drawing/2014/main" val="417286748"/>
                    </a:ext>
                  </a:extLst>
                </a:gridCol>
                <a:gridCol w="950236">
                  <a:extLst>
                    <a:ext uri="{9D8B030D-6E8A-4147-A177-3AD203B41FA5}">
                      <a16:colId xmlns:a16="http://schemas.microsoft.com/office/drawing/2014/main" val="178431775"/>
                    </a:ext>
                  </a:extLst>
                </a:gridCol>
                <a:gridCol w="1092674">
                  <a:extLst>
                    <a:ext uri="{9D8B030D-6E8A-4147-A177-3AD203B41FA5}">
                      <a16:colId xmlns:a16="http://schemas.microsoft.com/office/drawing/2014/main" val="1734861300"/>
                    </a:ext>
                  </a:extLst>
                </a:gridCol>
                <a:gridCol w="856161">
                  <a:extLst>
                    <a:ext uri="{9D8B030D-6E8A-4147-A177-3AD203B41FA5}">
                      <a16:colId xmlns:a16="http://schemas.microsoft.com/office/drawing/2014/main" val="2756192415"/>
                    </a:ext>
                  </a:extLst>
                </a:gridCol>
                <a:gridCol w="856161">
                  <a:extLst>
                    <a:ext uri="{9D8B030D-6E8A-4147-A177-3AD203B41FA5}">
                      <a16:colId xmlns:a16="http://schemas.microsoft.com/office/drawing/2014/main" val="4097356327"/>
                    </a:ext>
                  </a:extLst>
                </a:gridCol>
                <a:gridCol w="856161">
                  <a:extLst>
                    <a:ext uri="{9D8B030D-6E8A-4147-A177-3AD203B41FA5}">
                      <a16:colId xmlns:a16="http://schemas.microsoft.com/office/drawing/2014/main" val="1556157136"/>
                    </a:ext>
                  </a:extLst>
                </a:gridCol>
                <a:gridCol w="856161">
                  <a:extLst>
                    <a:ext uri="{9D8B030D-6E8A-4147-A177-3AD203B41FA5}">
                      <a16:colId xmlns:a16="http://schemas.microsoft.com/office/drawing/2014/main" val="2287222735"/>
                    </a:ext>
                  </a:extLst>
                </a:gridCol>
                <a:gridCol w="856161">
                  <a:extLst>
                    <a:ext uri="{9D8B030D-6E8A-4147-A177-3AD203B41FA5}">
                      <a16:colId xmlns:a16="http://schemas.microsoft.com/office/drawing/2014/main" val="638001508"/>
                    </a:ext>
                  </a:extLst>
                </a:gridCol>
              </a:tblGrid>
              <a:tr h="501753">
                <a:tc rowSpan="2">
                  <a:txBody>
                    <a:bodyPr/>
                    <a:lstStyle/>
                    <a:p>
                      <a:pPr algn="ctr" fontAlgn="ctr">
                        <a:spcBef>
                          <a:spcPts val="0"/>
                        </a:spcBef>
                        <a:spcAft>
                          <a:spcPts val="0"/>
                        </a:spcAft>
                      </a:pPr>
                      <a:endParaRPr lang="en-US" sz="2000" b="1" i="0" u="none" strike="noStrike" dirty="0">
                        <a:solidFill>
                          <a:srgbClr val="000000"/>
                        </a:solidFill>
                        <a:effectLst/>
                        <a:latin typeface="Phetsarath OT" panose="02000500000000000001"/>
                      </a:endParaRPr>
                    </a:p>
                    <a:p>
                      <a:pPr algn="ctr" fontAlgn="ctr">
                        <a:spcBef>
                          <a:spcPts val="0"/>
                        </a:spcBef>
                        <a:spcAft>
                          <a:spcPts val="0"/>
                        </a:spcAft>
                      </a:pPr>
                      <a:r>
                        <a:rPr lang="en-US" sz="2000" b="1" i="0" u="none" strike="noStrike" dirty="0">
                          <a:solidFill>
                            <a:srgbClr val="000000"/>
                          </a:solidFill>
                          <a:effectLst/>
                          <a:latin typeface="Phetsarath OT" panose="02000500000000000001"/>
                        </a:rPr>
                        <a:t>Province</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gridSpan="5">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Tested for HIV (MSM+TG)</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HIV Testing Coverage (MSM+TG)</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7805679"/>
                  </a:ext>
                </a:extLst>
              </a:tr>
              <a:tr h="529625">
                <a:tc vMerge="1">
                  <a:txBody>
                    <a:bodyPr/>
                    <a:lstStyle/>
                    <a:p>
                      <a:endParaRPr lang="en-US"/>
                    </a:p>
                  </a:txBody>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1622461"/>
                  </a:ext>
                </a:extLst>
              </a:tr>
              <a:tr h="663081">
                <a:tc>
                  <a:txBody>
                    <a:bodyPr/>
                    <a:lstStyle/>
                    <a:p>
                      <a:pPr algn="l" fontAlgn="ctr"/>
                      <a:r>
                        <a:rPr lang="en-US" sz="2000" b="0" i="0" u="none" strike="noStrike">
                          <a:solidFill>
                            <a:srgbClr val="000000"/>
                          </a:solidFill>
                          <a:effectLst/>
                          <a:latin typeface="Phetsarath OT" panose="02000500000000000001" pitchFamily="2" charset="2"/>
                        </a:rPr>
                        <a:t>Luangprabang</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988</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1190</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1481</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1800</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2060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57%</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70%</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84%</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473351580"/>
                  </a:ext>
                </a:extLst>
              </a:tr>
              <a:tr h="543074">
                <a:tc>
                  <a:txBody>
                    <a:bodyPr/>
                    <a:lstStyle/>
                    <a:p>
                      <a:pPr algn="l" fontAlgn="ctr"/>
                      <a:r>
                        <a:rPr lang="en-US" sz="2000" b="0" i="0" u="none" strike="noStrike">
                          <a:solidFill>
                            <a:srgbClr val="000000"/>
                          </a:solidFill>
                          <a:effectLst/>
                          <a:latin typeface="Phetsarath OT" panose="02000500000000000001" pitchFamily="2" charset="2"/>
                        </a:rPr>
                        <a:t>Xayabouli</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611</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736</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916</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1113</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1274</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57%</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70%</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84%</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38860827"/>
                  </a:ext>
                </a:extLst>
              </a:tr>
              <a:tr h="497307">
                <a:tc>
                  <a:txBody>
                    <a:bodyPr/>
                    <a:lstStyle/>
                    <a:p>
                      <a:pPr algn="l" fontAlgn="ctr"/>
                      <a:r>
                        <a:rPr lang="en-US" sz="2000" b="0" i="0" u="none" strike="noStrike">
                          <a:solidFill>
                            <a:srgbClr val="000000"/>
                          </a:solidFill>
                          <a:effectLst/>
                          <a:latin typeface="Phetsarath OT" panose="02000500000000000001" pitchFamily="2" charset="2"/>
                        </a:rPr>
                        <a:t>Vientiane Province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1,134</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1366</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1701</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2067</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2366</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57%</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70%</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84%</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17173324"/>
                  </a:ext>
                </a:extLst>
              </a:tr>
              <a:tr h="497307">
                <a:tc>
                  <a:txBody>
                    <a:bodyPr/>
                    <a:lstStyle/>
                    <a:p>
                      <a:pPr algn="l" fontAlgn="ctr"/>
                      <a:r>
                        <a:rPr lang="en-US" sz="2000" b="0" i="0" u="none" strike="noStrike">
                          <a:solidFill>
                            <a:srgbClr val="000000"/>
                          </a:solidFill>
                          <a:effectLst/>
                          <a:latin typeface="Phetsarath OT" panose="02000500000000000001" pitchFamily="2" charset="2"/>
                        </a:rPr>
                        <a:t>Bolikhamsay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350</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422</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525</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638</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731</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57%</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70%</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84%</a:t>
                      </a:r>
                    </a:p>
                  </a:txBody>
                  <a:tcPr marL="0" marR="0" marT="0" marB="0" anchor="ctr">
                    <a:lnL>
                      <a:noFill/>
                    </a:lnL>
                    <a:lnR>
                      <a:noFill/>
                    </a:lnR>
                    <a:lnT>
                      <a:noFill/>
                    </a:lnT>
                    <a:lnB>
                      <a:noFill/>
                    </a:lnB>
                  </a:tcPr>
                </a:tc>
                <a:tc>
                  <a:txBody>
                    <a:bodyPr/>
                    <a:lstStyle/>
                    <a:p>
                      <a:pPr algn="ctr" fontAlgn="ctr"/>
                      <a:r>
                        <a:rPr lang="en-US" sz="2000" b="0" i="0" u="none" strike="noStrike">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79541631"/>
                  </a:ext>
                </a:extLst>
              </a:tr>
              <a:tr h="497307">
                <a:tc>
                  <a:txBody>
                    <a:bodyPr/>
                    <a:lstStyle/>
                    <a:p>
                      <a:pPr algn="l" fontAlgn="ctr"/>
                      <a:r>
                        <a:rPr lang="en-US" sz="2000" b="0" i="0" u="none" strike="noStrike">
                          <a:solidFill>
                            <a:srgbClr val="000000"/>
                          </a:solidFill>
                          <a:effectLst/>
                          <a:latin typeface="Phetsarath OT" panose="02000500000000000001" pitchFamily="2" charset="2"/>
                        </a:rPr>
                        <a:t>Khammouan</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599</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721</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898</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1091</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1249</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57%</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70%</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84%</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1304304"/>
                  </a:ext>
                </a:extLst>
              </a:tr>
              <a:tr h="497307">
                <a:tc>
                  <a:txBody>
                    <a:bodyPr/>
                    <a:lstStyle/>
                    <a:p>
                      <a:pPr algn="ctr" fontAlgn="ctr"/>
                      <a:r>
                        <a:rPr lang="en-US" sz="2000" b="1" i="0" u="none" strike="noStrike">
                          <a:solidFill>
                            <a:srgbClr val="000000"/>
                          </a:solidFill>
                          <a:effectLst/>
                          <a:latin typeface="Phetsarath OT" panose="02000500000000000001" pitchFamily="2" charset="2"/>
                        </a:rPr>
                        <a:t>HANSA PBC Target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3,681</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2000" b="1" i="0" u="none" strike="noStrike">
                          <a:solidFill>
                            <a:srgbClr val="000000"/>
                          </a:solidFill>
                          <a:effectLst/>
                          <a:latin typeface="Phetsarath OT" panose="02000500000000000001" pitchFamily="2" charset="2"/>
                        </a:rPr>
                        <a:t>4,435</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5,521</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6,708</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7,679</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48%</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2000" b="1" i="0" u="none" strike="noStrike">
                          <a:solidFill>
                            <a:srgbClr val="000000"/>
                          </a:solidFill>
                          <a:effectLst/>
                          <a:latin typeface="Phetsarath OT" panose="02000500000000000001" pitchFamily="2" charset="2"/>
                        </a:rPr>
                        <a:t>57%</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70%</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a:solidFill>
                            <a:srgbClr val="000000"/>
                          </a:solidFill>
                          <a:effectLst/>
                          <a:latin typeface="Phetsarath OT" panose="02000500000000000001" pitchFamily="2" charset="2"/>
                        </a:rPr>
                        <a:t>84%</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2000" b="1" i="0" u="none" strike="noStrike" dirty="0">
                          <a:solidFill>
                            <a:srgbClr val="000000"/>
                          </a:solidFill>
                          <a:effectLst/>
                          <a:latin typeface="Phetsarath OT" panose="02000500000000000001" pitchFamily="2" charset="2"/>
                        </a:rPr>
                        <a:t>95%</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02820638"/>
                  </a:ext>
                </a:extLst>
              </a:tr>
            </a:tbl>
          </a:graphicData>
        </a:graphic>
      </p:graphicFrame>
      <p:sp>
        <p:nvSpPr>
          <p:cNvPr id="14" name="Title 1">
            <a:extLst>
              <a:ext uri="{FF2B5EF4-FFF2-40B4-BE49-F238E27FC236}">
                <a16:creationId xmlns:a16="http://schemas.microsoft.com/office/drawing/2014/main" id="{7D6736D5-27F1-3968-190E-011BDA739321}"/>
              </a:ext>
            </a:extLst>
          </p:cNvPr>
          <p:cNvSpPr>
            <a:spLocks noGrp="1"/>
          </p:cNvSpPr>
          <p:nvPr>
            <p:ph type="title"/>
          </p:nvPr>
        </p:nvSpPr>
        <p:spPr>
          <a:xfrm>
            <a:off x="291349" y="1"/>
            <a:ext cx="11703424" cy="867266"/>
          </a:xfrm>
          <a:solidFill>
            <a:srgbClr val="00B0F0"/>
          </a:solidFill>
        </p:spPr>
        <p:txBody>
          <a:bodyPr>
            <a:normAutofit/>
          </a:bodyPr>
          <a:lstStyle/>
          <a:p>
            <a:pPr algn="ctr"/>
            <a:r>
              <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a:t>
            </a:r>
            <a:r>
              <a:rPr lang="lo-LA"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PBC 6.2 </a:t>
            </a:r>
            <a:r>
              <a:rPr lang="en-US" sz="2400" b="1" dirty="0">
                <a:solidFill>
                  <a:schemeClr val="bg1"/>
                </a:solidFill>
                <a:effectLst/>
              </a:rPr>
              <a:t>Percentage of men who have sex with men/transgender (MSM/TG) in the 5 target sites that have received an HIV test during the reporting period and know their results</a:t>
            </a:r>
            <a:r>
              <a:rPr lang="en-US" sz="2400" b="1" dirty="0">
                <a:solidFill>
                  <a:schemeClr val="bg1"/>
                </a:solidFill>
                <a:effectLst/>
                <a:latin typeface="Phetsarath OT" panose="02000500000000000001" pitchFamily="2" charset="2"/>
                <a:ea typeface="Phetsarath OT" panose="02000500000000000001" pitchFamily="2" charset="2"/>
                <a:cs typeface="Phetsarath OT" panose="02000500000000000001" pitchFamily="2" charset="2"/>
              </a:rPr>
              <a:t>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 </a:t>
            </a:r>
            <a:endPar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endParaRPr>
          </a:p>
        </p:txBody>
      </p:sp>
      <p:sp>
        <p:nvSpPr>
          <p:cNvPr id="16" name="Rectangle 15">
            <a:extLst>
              <a:ext uri="{FF2B5EF4-FFF2-40B4-BE49-F238E27FC236}">
                <a16:creationId xmlns:a16="http://schemas.microsoft.com/office/drawing/2014/main" id="{144359E4-632F-8D72-BC31-0CBBCB6EB2BD}"/>
              </a:ext>
            </a:extLst>
          </p:cNvPr>
          <p:cNvSpPr/>
          <p:nvPr/>
        </p:nvSpPr>
        <p:spPr>
          <a:xfrm>
            <a:off x="3881717" y="1490740"/>
            <a:ext cx="2653553" cy="3876520"/>
          </a:xfrm>
          <a:prstGeom prst="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Content Placeholder 6">
            <a:extLst>
              <a:ext uri="{FF2B5EF4-FFF2-40B4-BE49-F238E27FC236}">
                <a16:creationId xmlns:a16="http://schemas.microsoft.com/office/drawing/2014/main" id="{C33E4243-4FE4-4CE5-E404-B62FF28719F1}"/>
              </a:ext>
            </a:extLst>
          </p:cNvPr>
          <p:cNvGraphicFramePr>
            <a:graphicFrameLocks/>
          </p:cNvGraphicFramePr>
          <p:nvPr>
            <p:extLst>
              <p:ext uri="{D42A27DB-BD31-4B8C-83A1-F6EECF244321}">
                <p14:modId xmlns:p14="http://schemas.microsoft.com/office/powerpoint/2010/main" val="2361255242"/>
              </p:ext>
            </p:extLst>
          </p:nvPr>
        </p:nvGraphicFramePr>
        <p:xfrm>
          <a:off x="5981700" y="5484512"/>
          <a:ext cx="6004103" cy="1288044"/>
        </p:xfrm>
        <a:graphic>
          <a:graphicData uri="http://schemas.openxmlformats.org/drawingml/2006/table">
            <a:tbl>
              <a:tblPr/>
              <a:tblGrid>
                <a:gridCol w="659824">
                  <a:extLst>
                    <a:ext uri="{9D8B030D-6E8A-4147-A177-3AD203B41FA5}">
                      <a16:colId xmlns:a16="http://schemas.microsoft.com/office/drawing/2014/main" val="573276568"/>
                    </a:ext>
                  </a:extLst>
                </a:gridCol>
                <a:gridCol w="1090253">
                  <a:extLst>
                    <a:ext uri="{9D8B030D-6E8A-4147-A177-3AD203B41FA5}">
                      <a16:colId xmlns:a16="http://schemas.microsoft.com/office/drawing/2014/main" val="699874343"/>
                    </a:ext>
                  </a:extLst>
                </a:gridCol>
                <a:gridCol w="1090253">
                  <a:extLst>
                    <a:ext uri="{9D8B030D-6E8A-4147-A177-3AD203B41FA5}">
                      <a16:colId xmlns:a16="http://schemas.microsoft.com/office/drawing/2014/main" val="3922918327"/>
                    </a:ext>
                  </a:extLst>
                </a:gridCol>
                <a:gridCol w="1189774">
                  <a:extLst>
                    <a:ext uri="{9D8B030D-6E8A-4147-A177-3AD203B41FA5}">
                      <a16:colId xmlns:a16="http://schemas.microsoft.com/office/drawing/2014/main" val="423101977"/>
                    </a:ext>
                  </a:extLst>
                </a:gridCol>
                <a:gridCol w="1052933">
                  <a:extLst>
                    <a:ext uri="{9D8B030D-6E8A-4147-A177-3AD203B41FA5}">
                      <a16:colId xmlns:a16="http://schemas.microsoft.com/office/drawing/2014/main" val="2689157654"/>
                    </a:ext>
                  </a:extLst>
                </a:gridCol>
                <a:gridCol w="921066">
                  <a:extLst>
                    <a:ext uri="{9D8B030D-6E8A-4147-A177-3AD203B41FA5}">
                      <a16:colId xmlns:a16="http://schemas.microsoft.com/office/drawing/2014/main" val="1765347153"/>
                    </a:ext>
                  </a:extLst>
                </a:gridCol>
              </a:tblGrid>
              <a:tr h="311996">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Org.</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Y1</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Y2</a:t>
                      </a:r>
                      <a:endParaRPr lang="en-US" sz="4000" b="0" i="0" u="none" strike="noStrike">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Y3</a:t>
                      </a:r>
                      <a:endParaRPr lang="en-US" sz="4000" b="0" i="0" u="none" strike="noStrike">
                        <a:effectLst/>
                        <a:latin typeface="Arial" panose="020B0604020202020204" pitchFamily="34" charset="0"/>
                      </a:endParaRPr>
                    </a:p>
                  </a:txBody>
                  <a:tcPr marL="17211" marR="17211" marT="17211"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Total</a:t>
                      </a:r>
                      <a:endParaRPr lang="en-US" sz="4000" b="0" i="0" u="none" strike="noStrike">
                        <a:effectLst/>
                        <a:latin typeface="Arial" panose="020B0604020202020204" pitchFamily="34" charset="0"/>
                      </a:endParaRPr>
                    </a:p>
                  </a:txBody>
                  <a:tcPr marL="17211" marR="17211" marT="17211"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 Cover</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94761502"/>
                  </a:ext>
                </a:extLst>
              </a:tr>
              <a:tr h="311996">
                <a:tc>
                  <a:txBody>
                    <a:bodyPr/>
                    <a:lstStyle/>
                    <a:p>
                      <a:pPr algn="l" fontAlgn="b">
                        <a:spcBef>
                          <a:spcPts val="0"/>
                        </a:spcBef>
                        <a:spcAft>
                          <a:spcPts val="0"/>
                        </a:spcAft>
                      </a:pPr>
                      <a:r>
                        <a:rPr lang="en-US" sz="2000" b="0" i="0" u="none" strike="noStrike">
                          <a:solidFill>
                            <a:srgbClr val="000000"/>
                          </a:solidFill>
                          <a:effectLst/>
                          <a:latin typeface="Calibri" panose="020F0502020204030204" pitchFamily="34" charset="0"/>
                        </a:rPr>
                        <a:t>CSO</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Calibri" panose="020F0502020204030204" pitchFamily="34" charset="0"/>
                        </a:rPr>
                        <a:t>       4,013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Calibri" panose="020F0502020204030204" pitchFamily="34" charset="0"/>
                        </a:rPr>
                        <a:t>       4,996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Calibri" panose="020F0502020204030204" pitchFamily="34" charset="0"/>
                        </a:rPr>
                        <a:t>          6,069 </a:t>
                      </a: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2000" b="0" i="0" u="none" strike="noStrike">
                          <a:solidFill>
                            <a:srgbClr val="000000"/>
                          </a:solidFill>
                          <a:effectLst/>
                          <a:latin typeface="Calibri" panose="020F0502020204030204" pitchFamily="34" charset="0"/>
                        </a:rPr>
                        <a:t>    15,078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US" sz="2000" b="0" i="0" u="none" strike="noStrike">
                          <a:solidFill>
                            <a:srgbClr val="000000"/>
                          </a:solidFill>
                          <a:effectLst/>
                          <a:latin typeface="Calibri" panose="020F0502020204030204" pitchFamily="34" charset="0"/>
                        </a:rPr>
                        <a:t>90%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43763150"/>
                  </a:ext>
                </a:extLst>
              </a:tr>
              <a:tr h="311996">
                <a:tc>
                  <a:txBody>
                    <a:bodyPr/>
                    <a:lstStyle/>
                    <a:p>
                      <a:pPr algn="l" fontAlgn="b">
                        <a:spcBef>
                          <a:spcPts val="0"/>
                        </a:spcBef>
                        <a:spcAft>
                          <a:spcPts val="0"/>
                        </a:spcAft>
                      </a:pPr>
                      <a:r>
                        <a:rPr lang="en-US" sz="2000" b="0" i="0" u="none" strike="noStrike" dirty="0">
                          <a:solidFill>
                            <a:srgbClr val="000000"/>
                          </a:solidFill>
                          <a:effectLst/>
                          <a:latin typeface="Calibri" panose="020F0502020204030204" pitchFamily="34" charset="0"/>
                        </a:rPr>
                        <a:t>PCCA</a:t>
                      </a:r>
                      <a:endParaRPr lang="en-US" sz="4000" b="0" i="0" u="none" strike="noStrike" dirty="0">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422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525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638 </a:t>
                      </a:r>
                    </a:p>
                  </a:txBody>
                  <a:tcPr marL="0" marR="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2000" b="0" i="0" u="none" strike="noStrike">
                          <a:solidFill>
                            <a:srgbClr val="000000"/>
                          </a:solidFill>
                          <a:effectLst/>
                          <a:latin typeface="Calibri" panose="020F0502020204030204" pitchFamily="34" charset="0"/>
                        </a:rPr>
                        <a:t>       1,586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effectLst/>
                          <a:latin typeface="Calibri" panose="020F0502020204030204" pitchFamily="34" charset="0"/>
                        </a:rPr>
                        <a:t>10%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8855833"/>
                  </a:ext>
                </a:extLst>
              </a:tr>
              <a:tr h="311996">
                <a:tc>
                  <a:txBody>
                    <a:bodyPr/>
                    <a:lstStyle/>
                    <a:p>
                      <a:pPr algn="ctr" fontAlgn="b">
                        <a:spcBef>
                          <a:spcPts val="0"/>
                        </a:spcBef>
                        <a:spcAft>
                          <a:spcPts val="0"/>
                        </a:spcAft>
                      </a:pPr>
                      <a:r>
                        <a:rPr lang="en-US" sz="2000" b="1" i="0" u="none" strike="noStrike">
                          <a:solidFill>
                            <a:srgbClr val="000000"/>
                          </a:solidFill>
                          <a:effectLst/>
                          <a:latin typeface="Calibri" panose="020F0502020204030204" pitchFamily="34" charset="0"/>
                        </a:rPr>
                        <a:t>Total</a:t>
                      </a:r>
                      <a:endParaRPr lang="en-US" sz="4000" b="0" i="0" u="none" strike="noStrike">
                        <a:effectLst/>
                        <a:latin typeface="Arial" panose="020B0604020202020204" pitchFamily="34" charset="0"/>
                      </a:endParaRPr>
                    </a:p>
                  </a:txBody>
                  <a:tcPr marL="17211" marR="17211" marT="17211"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2000" b="1" i="0" u="none" strike="noStrike">
                          <a:solidFill>
                            <a:srgbClr val="000000"/>
                          </a:solidFill>
                          <a:effectLst/>
                          <a:latin typeface="Calibri" panose="020F0502020204030204" pitchFamily="34" charset="0"/>
                        </a:rPr>
                        <a:t>       4,435 </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2000" b="1" i="0" u="none" strike="noStrike">
                          <a:solidFill>
                            <a:srgbClr val="000000"/>
                          </a:solidFill>
                          <a:effectLst/>
                          <a:latin typeface="Calibri" panose="020F0502020204030204" pitchFamily="34" charset="0"/>
                        </a:rPr>
                        <a:t>       5,521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2000" b="1" i="0" u="none" strike="noStrike">
                          <a:solidFill>
                            <a:srgbClr val="000000"/>
                          </a:solidFill>
                          <a:effectLst/>
                          <a:latin typeface="Calibri" panose="020F0502020204030204" pitchFamily="34" charset="0"/>
                        </a:rPr>
                        <a:t>         6,708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2000" b="1" i="0" u="none" strike="noStrike">
                          <a:solidFill>
                            <a:srgbClr val="000000"/>
                          </a:solidFill>
                          <a:effectLst/>
                          <a:latin typeface="Calibri" panose="020F0502020204030204" pitchFamily="34" charset="0"/>
                        </a:rPr>
                        <a:t>    16,664 </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2000" b="1" i="0" u="none" strike="noStrike" dirty="0">
                          <a:solidFill>
                            <a:srgbClr val="000000"/>
                          </a:solidFill>
                          <a:effectLst/>
                          <a:latin typeface="Calibri" panose="020F0502020204030204" pitchFamily="34" charset="0"/>
                        </a:rPr>
                        <a:t>100%</a:t>
                      </a:r>
                    </a:p>
                  </a:txBody>
                  <a:tcPr marL="0" marR="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49341698"/>
                  </a:ext>
                </a:extLst>
              </a:tr>
            </a:tbl>
          </a:graphicData>
        </a:graphic>
      </p:graphicFrame>
      <p:sp>
        <p:nvSpPr>
          <p:cNvPr id="3" name="TextBox 2">
            <a:extLst>
              <a:ext uri="{FF2B5EF4-FFF2-40B4-BE49-F238E27FC236}">
                <a16:creationId xmlns:a16="http://schemas.microsoft.com/office/drawing/2014/main" id="{86CA0469-B6ED-1DBB-69C9-EEBC1D6B109D}"/>
              </a:ext>
            </a:extLst>
          </p:cNvPr>
          <p:cNvSpPr txBox="1"/>
          <p:nvPr/>
        </p:nvSpPr>
        <p:spPr>
          <a:xfrm>
            <a:off x="267153" y="5533276"/>
            <a:ext cx="5661207" cy="1200329"/>
          </a:xfrm>
          <a:prstGeom prst="rect">
            <a:avLst/>
          </a:prstGeom>
          <a:noFill/>
          <a:ln w="28575">
            <a:solidFill>
              <a:schemeClr val="accent1"/>
            </a:solidFill>
            <a:prstDash val="dashDot"/>
          </a:ln>
        </p:spPr>
        <p:txBody>
          <a:bodyPr wrap="square">
            <a:spAutoFit/>
          </a:bodyPr>
          <a:lstStyle/>
          <a:p>
            <a:r>
              <a:rPr lang="en-US" sz="1400" b="1" dirty="0">
                <a:solidFill>
                  <a:srgbClr val="000000"/>
                </a:solidFill>
                <a:effectLst/>
                <a:latin typeface="Arial" panose="020B0604020202020204" pitchFamily="34" charset="0"/>
                <a:ea typeface="Times New Roman" panose="02020603050405020304" pitchFamily="18" charset="0"/>
              </a:rPr>
              <a:t>Numerator</a:t>
            </a:r>
            <a:r>
              <a:rPr lang="en-US" sz="1400" dirty="0">
                <a:solidFill>
                  <a:srgbClr val="000000"/>
                </a:solidFill>
                <a:effectLst/>
                <a:latin typeface="Arial" panose="020B0604020202020204" pitchFamily="34" charset="0"/>
                <a:ea typeface="Times New Roman" panose="02020603050405020304" pitchFamily="18" charset="0"/>
              </a:rPr>
              <a:t> = Number of MSM/TG in the targeted areas who have been tested for HIV during the reporting period and who know their results </a:t>
            </a:r>
          </a:p>
          <a:p>
            <a:endParaRPr lang="en-US" sz="1600" dirty="0">
              <a:solidFill>
                <a:srgbClr val="000000"/>
              </a:solidFill>
              <a:effectLst/>
              <a:latin typeface="Arial" panose="020B0604020202020204" pitchFamily="34" charset="0"/>
              <a:ea typeface="Times New Roman" panose="02020603050405020304" pitchFamily="18" charset="0"/>
            </a:endParaRPr>
          </a:p>
          <a:p>
            <a:r>
              <a:rPr lang="en-US" sz="1400" b="1" dirty="0">
                <a:effectLst/>
                <a:latin typeface="Arial" panose="020B0604020202020204" pitchFamily="34" charset="0"/>
                <a:ea typeface="Times New Roman" panose="02020603050405020304" pitchFamily="18" charset="0"/>
              </a:rPr>
              <a:t>Denominator</a:t>
            </a:r>
            <a:r>
              <a:rPr lang="en-US" sz="1400" dirty="0">
                <a:effectLst/>
                <a:latin typeface="Arial" panose="020B0604020202020204" pitchFamily="34" charset="0"/>
                <a:ea typeface="Times New Roman" panose="02020603050405020304" pitchFamily="18" charset="0"/>
              </a:rPr>
              <a:t> = Estimated number of MSM/TG in the targeted areas</a:t>
            </a:r>
            <a:endParaRPr lang="en-US" sz="1400" dirty="0"/>
          </a:p>
        </p:txBody>
      </p:sp>
    </p:spTree>
    <p:extLst>
      <p:ext uri="{BB962C8B-B14F-4D97-AF65-F5344CB8AC3E}">
        <p14:creationId xmlns:p14="http://schemas.microsoft.com/office/powerpoint/2010/main" val="1436921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5360C8AC-543E-E515-6EA7-6E4006964D2E}"/>
              </a:ext>
            </a:extLst>
          </p:cNvPr>
          <p:cNvGraphicFramePr>
            <a:graphicFrameLocks noGrp="1"/>
          </p:cNvGraphicFramePr>
          <p:nvPr>
            <p:ph idx="1"/>
            <p:extLst>
              <p:ext uri="{D42A27DB-BD31-4B8C-83A1-F6EECF244321}">
                <p14:modId xmlns:p14="http://schemas.microsoft.com/office/powerpoint/2010/main" val="3452601954"/>
              </p:ext>
            </p:extLst>
          </p:nvPr>
        </p:nvGraphicFramePr>
        <p:xfrm>
          <a:off x="294308" y="1049136"/>
          <a:ext cx="11691499" cy="2154403"/>
        </p:xfrm>
        <a:graphic>
          <a:graphicData uri="http://schemas.openxmlformats.org/drawingml/2006/table">
            <a:tbl>
              <a:tblPr/>
              <a:tblGrid>
                <a:gridCol w="2517076">
                  <a:extLst>
                    <a:ext uri="{9D8B030D-6E8A-4147-A177-3AD203B41FA5}">
                      <a16:colId xmlns:a16="http://schemas.microsoft.com/office/drawing/2014/main" val="1156250875"/>
                    </a:ext>
                  </a:extLst>
                </a:gridCol>
                <a:gridCol w="950236">
                  <a:extLst>
                    <a:ext uri="{9D8B030D-6E8A-4147-A177-3AD203B41FA5}">
                      <a16:colId xmlns:a16="http://schemas.microsoft.com/office/drawing/2014/main" val="2085313499"/>
                    </a:ext>
                  </a:extLst>
                </a:gridCol>
                <a:gridCol w="950236">
                  <a:extLst>
                    <a:ext uri="{9D8B030D-6E8A-4147-A177-3AD203B41FA5}">
                      <a16:colId xmlns:a16="http://schemas.microsoft.com/office/drawing/2014/main" val="9033458"/>
                    </a:ext>
                  </a:extLst>
                </a:gridCol>
                <a:gridCol w="950236">
                  <a:extLst>
                    <a:ext uri="{9D8B030D-6E8A-4147-A177-3AD203B41FA5}">
                      <a16:colId xmlns:a16="http://schemas.microsoft.com/office/drawing/2014/main" val="417286748"/>
                    </a:ext>
                  </a:extLst>
                </a:gridCol>
                <a:gridCol w="950236">
                  <a:extLst>
                    <a:ext uri="{9D8B030D-6E8A-4147-A177-3AD203B41FA5}">
                      <a16:colId xmlns:a16="http://schemas.microsoft.com/office/drawing/2014/main" val="178431775"/>
                    </a:ext>
                  </a:extLst>
                </a:gridCol>
                <a:gridCol w="1092674">
                  <a:extLst>
                    <a:ext uri="{9D8B030D-6E8A-4147-A177-3AD203B41FA5}">
                      <a16:colId xmlns:a16="http://schemas.microsoft.com/office/drawing/2014/main" val="1734861300"/>
                    </a:ext>
                  </a:extLst>
                </a:gridCol>
                <a:gridCol w="856161">
                  <a:extLst>
                    <a:ext uri="{9D8B030D-6E8A-4147-A177-3AD203B41FA5}">
                      <a16:colId xmlns:a16="http://schemas.microsoft.com/office/drawing/2014/main" val="2756192415"/>
                    </a:ext>
                  </a:extLst>
                </a:gridCol>
                <a:gridCol w="856161">
                  <a:extLst>
                    <a:ext uri="{9D8B030D-6E8A-4147-A177-3AD203B41FA5}">
                      <a16:colId xmlns:a16="http://schemas.microsoft.com/office/drawing/2014/main" val="4097356327"/>
                    </a:ext>
                  </a:extLst>
                </a:gridCol>
                <a:gridCol w="856161">
                  <a:extLst>
                    <a:ext uri="{9D8B030D-6E8A-4147-A177-3AD203B41FA5}">
                      <a16:colId xmlns:a16="http://schemas.microsoft.com/office/drawing/2014/main" val="1556157136"/>
                    </a:ext>
                  </a:extLst>
                </a:gridCol>
                <a:gridCol w="856161">
                  <a:extLst>
                    <a:ext uri="{9D8B030D-6E8A-4147-A177-3AD203B41FA5}">
                      <a16:colId xmlns:a16="http://schemas.microsoft.com/office/drawing/2014/main" val="2287222735"/>
                    </a:ext>
                  </a:extLst>
                </a:gridCol>
                <a:gridCol w="856161">
                  <a:extLst>
                    <a:ext uri="{9D8B030D-6E8A-4147-A177-3AD203B41FA5}">
                      <a16:colId xmlns:a16="http://schemas.microsoft.com/office/drawing/2014/main" val="638001508"/>
                    </a:ext>
                  </a:extLst>
                </a:gridCol>
              </a:tblGrid>
              <a:tr h="770119">
                <a:tc rowSpan="2">
                  <a:txBody>
                    <a:bodyPr/>
                    <a:lstStyle/>
                    <a:p>
                      <a:pPr algn="ctr" fontAlgn="ctr">
                        <a:spcBef>
                          <a:spcPts val="0"/>
                        </a:spcBef>
                        <a:spcAft>
                          <a:spcPts val="0"/>
                        </a:spcAft>
                      </a:pPr>
                      <a:endParaRPr lang="en-US" sz="2000" b="1" i="0" u="none" strike="noStrike" dirty="0">
                        <a:solidFill>
                          <a:srgbClr val="000000"/>
                        </a:solidFill>
                        <a:effectLst/>
                        <a:latin typeface="Phetsarath OT" panose="02000500000000000001"/>
                      </a:endParaRPr>
                    </a:p>
                    <a:p>
                      <a:pPr algn="ctr" fontAlgn="ctr">
                        <a:spcBef>
                          <a:spcPts val="0"/>
                        </a:spcBef>
                        <a:spcAft>
                          <a:spcPts val="0"/>
                        </a:spcAft>
                      </a:pPr>
                      <a:r>
                        <a:rPr lang="en-US" sz="2000" b="1" i="0" u="none" strike="noStrike" dirty="0">
                          <a:solidFill>
                            <a:srgbClr val="000000"/>
                          </a:solidFill>
                          <a:effectLst/>
                          <a:latin typeface="Phetsarath OT" panose="02000500000000000001"/>
                        </a:rPr>
                        <a:t>Province</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gridSpan="5">
                  <a:txBody>
                    <a:bodyPr/>
                    <a:lstStyle/>
                    <a:p>
                      <a:pPr algn="ctr" fontAlgn="ctr"/>
                      <a:r>
                        <a:rPr lang="en-US" sz="1600" b="1" i="0" u="none" strike="noStrike">
                          <a:solidFill>
                            <a:srgbClr val="000000"/>
                          </a:solidFill>
                          <a:effectLst/>
                          <a:latin typeface="Phetsarath OT" panose="02000500000000000001" pitchFamily="2" charset="2"/>
                        </a:rPr>
                        <a:t>Total (cumulative)  number of PLHIV on ART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1600" b="1" i="0" u="none" strike="noStrike" dirty="0">
                          <a:solidFill>
                            <a:srgbClr val="000000"/>
                          </a:solidFill>
                          <a:effectLst/>
                          <a:latin typeface="Phetsarath OT" panose="02000500000000000001" pitchFamily="2" charset="2"/>
                        </a:rPr>
                        <a:t>% of PLHIV on ART of all estimated PLHIV</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7805679"/>
                  </a:ext>
                </a:extLst>
              </a:tr>
              <a:tr h="596285">
                <a:tc vMerge="1">
                  <a:txBody>
                    <a:bodyPr/>
                    <a:lstStyle/>
                    <a:p>
                      <a:endParaRPr lang="en-US"/>
                    </a:p>
                  </a:txBody>
                  <a:tcPr/>
                </a:tc>
                <a:tc>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Y0</a:t>
                      </a:r>
                      <a:br>
                        <a:rPr lang="en-US" sz="2000" b="1" i="0" u="none" strike="noStrike" dirty="0">
                          <a:solidFill>
                            <a:srgbClr val="000000"/>
                          </a:solidFill>
                          <a:effectLst/>
                          <a:latin typeface="Phetsarath OT" panose="02000500000000000001"/>
                        </a:rPr>
                      </a:br>
                      <a:r>
                        <a:rPr lang="en-US" sz="2000" b="1" i="0" u="none" strike="noStrike" dirty="0">
                          <a:solidFill>
                            <a:srgbClr val="000000"/>
                          </a:solidFill>
                          <a:effectLst/>
                          <a:latin typeface="Phetsarath OT" panose="02000500000000000001"/>
                        </a:rPr>
                        <a:t>2023</a:t>
                      </a:r>
                      <a:endParaRPr lang="en-US" sz="3200" b="0" i="0" u="none" strike="noStrike" dirty="0">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Y1</a:t>
                      </a:r>
                      <a:br>
                        <a:rPr lang="en-US" sz="2000" b="1" i="0" u="none" strike="noStrike" dirty="0">
                          <a:solidFill>
                            <a:srgbClr val="000000"/>
                          </a:solidFill>
                          <a:effectLst/>
                          <a:latin typeface="Phetsarath OT" panose="02000500000000000001"/>
                        </a:rPr>
                      </a:br>
                      <a:r>
                        <a:rPr lang="en-US" sz="2000" b="1" i="0" u="none" strike="noStrike" dirty="0">
                          <a:solidFill>
                            <a:srgbClr val="000000"/>
                          </a:solidFill>
                          <a:effectLst/>
                          <a:latin typeface="Phetsarath OT" panose="02000500000000000001"/>
                        </a:rPr>
                        <a:t>2024</a:t>
                      </a:r>
                      <a:endParaRPr lang="en-US" sz="3200" b="0" i="0" u="none" strike="noStrike" dirty="0">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Y2</a:t>
                      </a:r>
                      <a:br>
                        <a:rPr lang="en-US" sz="2000" b="1" i="0" u="none" strike="noStrike" dirty="0">
                          <a:solidFill>
                            <a:srgbClr val="000000"/>
                          </a:solidFill>
                          <a:effectLst/>
                          <a:latin typeface="Phetsarath OT" panose="02000500000000000001"/>
                        </a:rPr>
                      </a:br>
                      <a:r>
                        <a:rPr lang="en-US" sz="2000" b="1" i="0" u="none" strike="noStrike" dirty="0">
                          <a:solidFill>
                            <a:srgbClr val="000000"/>
                          </a:solidFill>
                          <a:effectLst/>
                          <a:latin typeface="Phetsarath OT" panose="02000500000000000001"/>
                        </a:rPr>
                        <a:t>2025</a:t>
                      </a:r>
                      <a:endParaRPr lang="en-US" sz="3200" b="0" i="0" u="none" strike="noStrike" dirty="0">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dirty="0">
                          <a:solidFill>
                            <a:srgbClr val="000000"/>
                          </a:solidFill>
                          <a:effectLst/>
                          <a:latin typeface="Phetsarath OT" panose="02000500000000000001"/>
                        </a:rPr>
                        <a:t>Y0</a:t>
                      </a:r>
                      <a:br>
                        <a:rPr lang="en-US" sz="2000" b="1" i="0" u="none" strike="noStrike" dirty="0">
                          <a:solidFill>
                            <a:srgbClr val="000000"/>
                          </a:solidFill>
                          <a:effectLst/>
                          <a:latin typeface="Phetsarath OT" panose="02000500000000000001"/>
                        </a:rPr>
                      </a:br>
                      <a:r>
                        <a:rPr lang="en-US" sz="2000" b="1" i="0" u="none" strike="noStrike" dirty="0">
                          <a:solidFill>
                            <a:srgbClr val="000000"/>
                          </a:solidFill>
                          <a:effectLst/>
                          <a:latin typeface="Phetsarath OT" panose="02000500000000000001"/>
                        </a:rPr>
                        <a:t>2023</a:t>
                      </a:r>
                      <a:endParaRPr lang="en-US" sz="3200" b="0" i="0" u="none" strike="noStrike" dirty="0">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1622461"/>
                  </a:ext>
                </a:extLst>
              </a:tr>
              <a:tr h="763296">
                <a:tc>
                  <a:txBody>
                    <a:bodyPr/>
                    <a:lstStyle/>
                    <a:p>
                      <a:pPr algn="ctr" fontAlgn="ctr"/>
                      <a:r>
                        <a:rPr lang="en-US" sz="2000" b="1" i="0" u="none" strike="noStrike">
                          <a:solidFill>
                            <a:srgbClr val="000000"/>
                          </a:solidFill>
                          <a:effectLst/>
                          <a:latin typeface="Phetsarath OT" panose="02000500000000000001" pitchFamily="2" charset="2"/>
                        </a:rPr>
                        <a:t>HANSA PBC Target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a:solidFill>
                            <a:srgbClr val="000000"/>
                          </a:solidFill>
                          <a:effectLst/>
                          <a:latin typeface="Phetsarath OT" panose="02000500000000000001" pitchFamily="2" charset="2"/>
                        </a:rPr>
                        <a:t>11,025</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800" b="1" i="0" u="none" strike="noStrike">
                          <a:solidFill>
                            <a:srgbClr val="000000"/>
                          </a:solidFill>
                          <a:effectLst/>
                          <a:latin typeface="Phetsarath OT" panose="02000500000000000001" pitchFamily="2" charset="2"/>
                        </a:rPr>
                        <a:t>11,979</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a:solidFill>
                            <a:srgbClr val="000000"/>
                          </a:solidFill>
                          <a:effectLst/>
                          <a:latin typeface="Phetsarath OT" panose="02000500000000000001" pitchFamily="2" charset="2"/>
                        </a:rPr>
                        <a:t>12,934</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13,967</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14,977</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a:solidFill>
                            <a:srgbClr val="000000"/>
                          </a:solidFill>
                          <a:effectLst/>
                          <a:latin typeface="Phetsarath OT" panose="02000500000000000001" pitchFamily="2" charset="2"/>
                        </a:rPr>
                        <a:t>61%</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800" b="1" i="0" u="none" strike="noStrike">
                          <a:solidFill>
                            <a:srgbClr val="000000"/>
                          </a:solidFill>
                          <a:effectLst/>
                          <a:latin typeface="Phetsarath OT" panose="02000500000000000001" pitchFamily="2" charset="2"/>
                        </a:rPr>
                        <a:t>64%</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a:solidFill>
                            <a:srgbClr val="000000"/>
                          </a:solidFill>
                          <a:effectLst/>
                          <a:latin typeface="Phetsarath OT" panose="02000500000000000001" pitchFamily="2" charset="2"/>
                        </a:rPr>
                        <a:t>66%</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a:solidFill>
                            <a:srgbClr val="000000"/>
                          </a:solidFill>
                          <a:effectLst/>
                          <a:latin typeface="Phetsarath OT" panose="02000500000000000001" pitchFamily="2" charset="2"/>
                        </a:rPr>
                        <a:t>69%</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71%</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02820638"/>
                  </a:ext>
                </a:extLst>
              </a:tr>
            </a:tbl>
          </a:graphicData>
        </a:graphic>
      </p:graphicFrame>
      <p:sp>
        <p:nvSpPr>
          <p:cNvPr id="14" name="Title 1">
            <a:extLst>
              <a:ext uri="{FF2B5EF4-FFF2-40B4-BE49-F238E27FC236}">
                <a16:creationId xmlns:a16="http://schemas.microsoft.com/office/drawing/2014/main" id="{7D6736D5-27F1-3968-190E-011BDA739321}"/>
              </a:ext>
            </a:extLst>
          </p:cNvPr>
          <p:cNvSpPr>
            <a:spLocks noGrp="1"/>
          </p:cNvSpPr>
          <p:nvPr>
            <p:ph type="title"/>
          </p:nvPr>
        </p:nvSpPr>
        <p:spPr>
          <a:xfrm>
            <a:off x="291349" y="1"/>
            <a:ext cx="11703424" cy="867266"/>
          </a:xfrm>
          <a:solidFill>
            <a:srgbClr val="00B0F0"/>
          </a:solidFill>
        </p:spPr>
        <p:txBody>
          <a:bodyPr>
            <a:normAutofit/>
          </a:bodyPr>
          <a:lstStyle/>
          <a:p>
            <a:pPr algn="ctr"/>
            <a:r>
              <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a:t>
            </a:r>
            <a:r>
              <a:rPr lang="lo-LA"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PBC 6.3 </a:t>
            </a:r>
            <a:r>
              <a:rPr lang="en-US" sz="2400" b="1" dirty="0">
                <a:solidFill>
                  <a:schemeClr val="bg1"/>
                </a:solidFill>
                <a:effectLst/>
              </a:rPr>
              <a:t>Percentage of people living with HIV (PLHIV) on ART among all estimated PLHIV at the end of the reporting period</a:t>
            </a:r>
            <a:endPar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endParaRPr>
          </a:p>
        </p:txBody>
      </p:sp>
      <p:sp>
        <p:nvSpPr>
          <p:cNvPr id="2" name="TextBox 1">
            <a:extLst>
              <a:ext uri="{FF2B5EF4-FFF2-40B4-BE49-F238E27FC236}">
                <a16:creationId xmlns:a16="http://schemas.microsoft.com/office/drawing/2014/main" id="{EB683F60-FA7C-3604-40D0-B322899FB2AA}"/>
              </a:ext>
            </a:extLst>
          </p:cNvPr>
          <p:cNvSpPr txBox="1"/>
          <p:nvPr/>
        </p:nvSpPr>
        <p:spPr>
          <a:xfrm>
            <a:off x="291349" y="3689424"/>
            <a:ext cx="11691499" cy="1015663"/>
          </a:xfrm>
          <a:prstGeom prst="rect">
            <a:avLst/>
          </a:prstGeom>
          <a:noFill/>
          <a:ln w="28575">
            <a:solidFill>
              <a:schemeClr val="accent1"/>
            </a:solidFill>
            <a:prstDash val="dashDot"/>
          </a:ln>
        </p:spPr>
        <p:txBody>
          <a:bodyPr wrap="square">
            <a:spAutoFit/>
          </a:bodyPr>
          <a:lstStyle/>
          <a:p>
            <a:r>
              <a:rPr lang="en-US" sz="2000" b="1" dirty="0">
                <a:solidFill>
                  <a:srgbClr val="000000"/>
                </a:solidFill>
                <a:effectLst/>
                <a:latin typeface="Arial" panose="020B0604020202020204" pitchFamily="34" charset="0"/>
                <a:ea typeface="Times New Roman" panose="02020603050405020304" pitchFamily="18" charset="0"/>
              </a:rPr>
              <a:t>Numerator</a:t>
            </a:r>
            <a:r>
              <a:rPr lang="en-US" sz="2000" dirty="0">
                <a:solidFill>
                  <a:srgbClr val="000000"/>
                </a:solidFill>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Number of people on ART at the end of the reporting period</a:t>
            </a:r>
          </a:p>
          <a:p>
            <a:r>
              <a:rPr lang="en-US" sz="2000" dirty="0">
                <a:solidFill>
                  <a:srgbClr val="000000"/>
                </a:solidFill>
                <a:effectLst/>
                <a:latin typeface="Arial" panose="020B0604020202020204" pitchFamily="34" charset="0"/>
                <a:ea typeface="Times New Roman" panose="02020603050405020304" pitchFamily="18" charset="0"/>
              </a:rPr>
              <a:t> </a:t>
            </a:r>
            <a:endParaRPr lang="en-US" sz="2400" dirty="0">
              <a:solidFill>
                <a:srgbClr val="000000"/>
              </a:solidFill>
              <a:effectLst/>
              <a:latin typeface="Arial" panose="020B0604020202020204" pitchFamily="34" charset="0"/>
              <a:ea typeface="Times New Roman" panose="02020603050405020304" pitchFamily="18" charset="0"/>
            </a:endParaRPr>
          </a:p>
          <a:p>
            <a:r>
              <a:rPr lang="en-US" sz="2000" b="1" dirty="0">
                <a:effectLst/>
                <a:latin typeface="Arial" panose="020B0604020202020204" pitchFamily="34" charset="0"/>
                <a:ea typeface="Times New Roman" panose="02020603050405020304" pitchFamily="18" charset="0"/>
              </a:rPr>
              <a:t>Denominator</a:t>
            </a:r>
            <a:r>
              <a:rPr lang="en-US" sz="2000"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Estimated number of people living with HIV in Lao PDR</a:t>
            </a:r>
            <a:endParaRPr lang="en-US" sz="2000" dirty="0"/>
          </a:p>
        </p:txBody>
      </p:sp>
      <p:sp>
        <p:nvSpPr>
          <p:cNvPr id="3" name="Rectangle 2">
            <a:extLst>
              <a:ext uri="{FF2B5EF4-FFF2-40B4-BE49-F238E27FC236}">
                <a16:creationId xmlns:a16="http://schemas.microsoft.com/office/drawing/2014/main" id="{D44BA1DB-4BF8-473F-5D3C-60049AAC3062}"/>
              </a:ext>
            </a:extLst>
          </p:cNvPr>
          <p:cNvSpPr/>
          <p:nvPr/>
        </p:nvSpPr>
        <p:spPr>
          <a:xfrm>
            <a:off x="3881717" y="1798320"/>
            <a:ext cx="2653553" cy="1405219"/>
          </a:xfrm>
          <a:prstGeom prst="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856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11">
            <a:extLst>
              <a:ext uri="{FF2B5EF4-FFF2-40B4-BE49-F238E27FC236}">
                <a16:creationId xmlns:a16="http://schemas.microsoft.com/office/drawing/2014/main" id="{5360C8AC-543E-E515-6EA7-6E4006964D2E}"/>
              </a:ext>
            </a:extLst>
          </p:cNvPr>
          <p:cNvGraphicFramePr>
            <a:graphicFrameLocks noGrp="1"/>
          </p:cNvGraphicFramePr>
          <p:nvPr>
            <p:ph idx="1"/>
            <p:extLst>
              <p:ext uri="{D42A27DB-BD31-4B8C-83A1-F6EECF244321}">
                <p14:modId xmlns:p14="http://schemas.microsoft.com/office/powerpoint/2010/main" val="1043510399"/>
              </p:ext>
            </p:extLst>
          </p:nvPr>
        </p:nvGraphicFramePr>
        <p:xfrm>
          <a:off x="294308" y="1049136"/>
          <a:ext cx="11691499" cy="2154403"/>
        </p:xfrm>
        <a:graphic>
          <a:graphicData uri="http://schemas.openxmlformats.org/drawingml/2006/table">
            <a:tbl>
              <a:tblPr/>
              <a:tblGrid>
                <a:gridCol w="2517076">
                  <a:extLst>
                    <a:ext uri="{9D8B030D-6E8A-4147-A177-3AD203B41FA5}">
                      <a16:colId xmlns:a16="http://schemas.microsoft.com/office/drawing/2014/main" val="1156250875"/>
                    </a:ext>
                  </a:extLst>
                </a:gridCol>
                <a:gridCol w="950236">
                  <a:extLst>
                    <a:ext uri="{9D8B030D-6E8A-4147-A177-3AD203B41FA5}">
                      <a16:colId xmlns:a16="http://schemas.microsoft.com/office/drawing/2014/main" val="2085313499"/>
                    </a:ext>
                  </a:extLst>
                </a:gridCol>
                <a:gridCol w="950236">
                  <a:extLst>
                    <a:ext uri="{9D8B030D-6E8A-4147-A177-3AD203B41FA5}">
                      <a16:colId xmlns:a16="http://schemas.microsoft.com/office/drawing/2014/main" val="9033458"/>
                    </a:ext>
                  </a:extLst>
                </a:gridCol>
                <a:gridCol w="950236">
                  <a:extLst>
                    <a:ext uri="{9D8B030D-6E8A-4147-A177-3AD203B41FA5}">
                      <a16:colId xmlns:a16="http://schemas.microsoft.com/office/drawing/2014/main" val="417286748"/>
                    </a:ext>
                  </a:extLst>
                </a:gridCol>
                <a:gridCol w="950236">
                  <a:extLst>
                    <a:ext uri="{9D8B030D-6E8A-4147-A177-3AD203B41FA5}">
                      <a16:colId xmlns:a16="http://schemas.microsoft.com/office/drawing/2014/main" val="178431775"/>
                    </a:ext>
                  </a:extLst>
                </a:gridCol>
                <a:gridCol w="1092674">
                  <a:extLst>
                    <a:ext uri="{9D8B030D-6E8A-4147-A177-3AD203B41FA5}">
                      <a16:colId xmlns:a16="http://schemas.microsoft.com/office/drawing/2014/main" val="1734861300"/>
                    </a:ext>
                  </a:extLst>
                </a:gridCol>
                <a:gridCol w="856161">
                  <a:extLst>
                    <a:ext uri="{9D8B030D-6E8A-4147-A177-3AD203B41FA5}">
                      <a16:colId xmlns:a16="http://schemas.microsoft.com/office/drawing/2014/main" val="2756192415"/>
                    </a:ext>
                  </a:extLst>
                </a:gridCol>
                <a:gridCol w="856161">
                  <a:extLst>
                    <a:ext uri="{9D8B030D-6E8A-4147-A177-3AD203B41FA5}">
                      <a16:colId xmlns:a16="http://schemas.microsoft.com/office/drawing/2014/main" val="4097356327"/>
                    </a:ext>
                  </a:extLst>
                </a:gridCol>
                <a:gridCol w="856161">
                  <a:extLst>
                    <a:ext uri="{9D8B030D-6E8A-4147-A177-3AD203B41FA5}">
                      <a16:colId xmlns:a16="http://schemas.microsoft.com/office/drawing/2014/main" val="1556157136"/>
                    </a:ext>
                  </a:extLst>
                </a:gridCol>
                <a:gridCol w="856161">
                  <a:extLst>
                    <a:ext uri="{9D8B030D-6E8A-4147-A177-3AD203B41FA5}">
                      <a16:colId xmlns:a16="http://schemas.microsoft.com/office/drawing/2014/main" val="2287222735"/>
                    </a:ext>
                  </a:extLst>
                </a:gridCol>
                <a:gridCol w="856161">
                  <a:extLst>
                    <a:ext uri="{9D8B030D-6E8A-4147-A177-3AD203B41FA5}">
                      <a16:colId xmlns:a16="http://schemas.microsoft.com/office/drawing/2014/main" val="638001508"/>
                    </a:ext>
                  </a:extLst>
                </a:gridCol>
              </a:tblGrid>
              <a:tr h="770119">
                <a:tc rowSpan="2">
                  <a:txBody>
                    <a:bodyPr/>
                    <a:lstStyle/>
                    <a:p>
                      <a:pPr algn="ctr" fontAlgn="ctr">
                        <a:spcBef>
                          <a:spcPts val="0"/>
                        </a:spcBef>
                        <a:spcAft>
                          <a:spcPts val="0"/>
                        </a:spcAft>
                      </a:pPr>
                      <a:endParaRPr lang="en-US" sz="2000" b="1" i="0" u="none" strike="noStrike" dirty="0">
                        <a:solidFill>
                          <a:srgbClr val="000000"/>
                        </a:solidFill>
                        <a:effectLst/>
                        <a:latin typeface="Phetsarath OT" panose="02000500000000000001"/>
                      </a:endParaRPr>
                    </a:p>
                    <a:p>
                      <a:pPr algn="ctr" fontAlgn="ctr">
                        <a:spcBef>
                          <a:spcPts val="0"/>
                        </a:spcBef>
                        <a:spcAft>
                          <a:spcPts val="0"/>
                        </a:spcAft>
                      </a:pPr>
                      <a:r>
                        <a:rPr lang="en-US" sz="2000" b="1" i="0" u="none" strike="noStrike" dirty="0">
                          <a:solidFill>
                            <a:srgbClr val="000000"/>
                          </a:solidFill>
                          <a:effectLst/>
                          <a:latin typeface="Phetsarath OT" panose="02000500000000000001"/>
                        </a:rPr>
                        <a:t>Province</a:t>
                      </a:r>
                      <a:endParaRPr lang="en-US" sz="3200" b="0" i="0" u="none" strike="noStrike" dirty="0">
                        <a:effectLst/>
                        <a:latin typeface="Arial" panose="020B0604020202020204" pitchFamily="34" charset="0"/>
                      </a:endParaRPr>
                    </a:p>
                  </a:txBody>
                  <a:tcPr marL="163986" marR="163986" marT="81993" marB="8199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gridSpan="5">
                  <a:txBody>
                    <a:bodyPr/>
                    <a:lstStyle/>
                    <a:p>
                      <a:pPr algn="ctr" fontAlgn="ctr"/>
                      <a:r>
                        <a:rPr lang="en-US" sz="1800" b="1" i="0" u="none" strike="noStrike" dirty="0">
                          <a:solidFill>
                            <a:srgbClr val="000000"/>
                          </a:solidFill>
                          <a:effectLst/>
                          <a:latin typeface="Phetsarath OT" panose="02000500000000000001" pitchFamily="2" charset="2"/>
                        </a:rPr>
                        <a:t>Total Net Tested for VL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1800" b="1" i="0" u="none" strike="noStrike" dirty="0">
                          <a:solidFill>
                            <a:srgbClr val="000000"/>
                          </a:solidFill>
                          <a:effectLst/>
                          <a:latin typeface="Phetsarath OT" panose="02000500000000000001" pitchFamily="2" charset="2"/>
                        </a:rPr>
                        <a:t>% VL Test for all PLHIV on ART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2EFD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7805679"/>
                  </a:ext>
                </a:extLst>
              </a:tr>
              <a:tr h="596285">
                <a:tc vMerge="1">
                  <a:txBody>
                    <a:bodyPr/>
                    <a:lstStyle/>
                    <a:p>
                      <a:endParaRPr lang="en-US"/>
                    </a:p>
                  </a:txBody>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Y0</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2023</a:t>
                      </a:r>
                      <a:endParaRPr lang="en-US" sz="3200" b="0" i="0" u="none" strike="noStrike">
                        <a:effectLst/>
                        <a:latin typeface="Arial" panose="020B0604020202020204" pitchFamily="34" charset="0"/>
                      </a:endParaRPr>
                    </a:p>
                  </a:txBody>
                  <a:tcPr marL="11388" marR="11388" marT="11388"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E1F2"/>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Y1</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2024</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Y2</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2025</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Y3</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2026</a:t>
                      </a:r>
                      <a:endParaRPr lang="en-US" sz="3200" b="0" i="0" u="none" strike="noStrike">
                        <a:effectLst/>
                        <a:latin typeface="Arial" panose="020B0604020202020204" pitchFamily="34" charset="0"/>
                      </a:endParaRPr>
                    </a:p>
                  </a:txBody>
                  <a:tcPr marL="11388" marR="11388" marT="11388" marB="0" anchor="ctr">
                    <a:lnL>
                      <a:noFill/>
                    </a:lnL>
                    <a:lnR>
                      <a:noFill/>
                    </a:lnR>
                    <a:lnT>
                      <a:noFill/>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spcBef>
                          <a:spcPts val="0"/>
                        </a:spcBef>
                        <a:spcAft>
                          <a:spcPts val="0"/>
                        </a:spcAft>
                      </a:pPr>
                      <a:r>
                        <a:rPr lang="en-US" sz="2000" b="1" i="0" u="none" strike="noStrike">
                          <a:solidFill>
                            <a:srgbClr val="000000"/>
                          </a:solidFill>
                          <a:effectLst/>
                          <a:latin typeface="Phetsarath OT" panose="02000500000000000001"/>
                        </a:rPr>
                        <a:t>Y4</a:t>
                      </a:r>
                      <a:br>
                        <a:rPr lang="en-US" sz="2000" b="1" i="0" u="none" strike="noStrike">
                          <a:solidFill>
                            <a:srgbClr val="000000"/>
                          </a:solidFill>
                          <a:effectLst/>
                          <a:latin typeface="Phetsarath OT" panose="02000500000000000001"/>
                        </a:rPr>
                      </a:br>
                      <a:r>
                        <a:rPr lang="en-US" sz="2000" b="1" i="0" u="none" strike="noStrike">
                          <a:solidFill>
                            <a:srgbClr val="000000"/>
                          </a:solidFill>
                          <a:effectLst/>
                          <a:latin typeface="Phetsarath OT" panose="02000500000000000001"/>
                        </a:rPr>
                        <a:t>2027</a:t>
                      </a:r>
                      <a:endParaRPr lang="en-US" sz="3200" b="0" i="0" u="none" strike="noStrike">
                        <a:effectLst/>
                        <a:latin typeface="Arial" panose="020B0604020202020204" pitchFamily="34" charset="0"/>
                      </a:endParaRPr>
                    </a:p>
                  </a:txBody>
                  <a:tcPr marL="11388" marR="11388" marT="11388"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1622461"/>
                  </a:ext>
                </a:extLst>
              </a:tr>
              <a:tr h="763296">
                <a:tc>
                  <a:txBody>
                    <a:bodyPr/>
                    <a:lstStyle/>
                    <a:p>
                      <a:pPr algn="ctr" fontAlgn="ctr"/>
                      <a:r>
                        <a:rPr lang="en-US" sz="2000" b="1" i="0" u="none" strike="noStrike" dirty="0">
                          <a:solidFill>
                            <a:srgbClr val="000000"/>
                          </a:solidFill>
                          <a:effectLst/>
                          <a:latin typeface="Phetsarath OT" panose="02000500000000000001" pitchFamily="2" charset="2"/>
                        </a:rPr>
                        <a:t>HANSA PBC Target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9,213</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800" b="1" i="0" u="none" strike="noStrike" dirty="0">
                          <a:solidFill>
                            <a:srgbClr val="000000"/>
                          </a:solidFill>
                          <a:effectLst/>
                          <a:latin typeface="Phetsarath OT" panose="02000500000000000001" pitchFamily="2" charset="2"/>
                        </a:rPr>
                        <a:t>10,610</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12,232</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13,627</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14,612</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84%</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800" b="1" i="0" u="none" strike="noStrike" dirty="0">
                          <a:solidFill>
                            <a:srgbClr val="000000"/>
                          </a:solidFill>
                          <a:effectLst/>
                          <a:latin typeface="Phetsarath OT" panose="02000500000000000001" pitchFamily="2" charset="2"/>
                        </a:rPr>
                        <a:t>89%</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95%</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98%</a:t>
                      </a: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n-US" sz="1800" b="1" i="0" u="none" strike="noStrike" dirty="0">
                          <a:solidFill>
                            <a:srgbClr val="000000"/>
                          </a:solidFill>
                          <a:effectLst/>
                          <a:latin typeface="Phetsarath OT" panose="02000500000000000001" pitchFamily="2" charset="2"/>
                        </a:rPr>
                        <a:t>98%</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02820638"/>
                  </a:ext>
                </a:extLst>
              </a:tr>
            </a:tbl>
          </a:graphicData>
        </a:graphic>
      </p:graphicFrame>
      <p:sp>
        <p:nvSpPr>
          <p:cNvPr id="14" name="Title 1">
            <a:extLst>
              <a:ext uri="{FF2B5EF4-FFF2-40B4-BE49-F238E27FC236}">
                <a16:creationId xmlns:a16="http://schemas.microsoft.com/office/drawing/2014/main" id="{7D6736D5-27F1-3968-190E-011BDA739321}"/>
              </a:ext>
            </a:extLst>
          </p:cNvPr>
          <p:cNvSpPr>
            <a:spLocks noGrp="1"/>
          </p:cNvSpPr>
          <p:nvPr>
            <p:ph type="title"/>
          </p:nvPr>
        </p:nvSpPr>
        <p:spPr>
          <a:xfrm>
            <a:off x="291349" y="1"/>
            <a:ext cx="11703424" cy="867266"/>
          </a:xfrm>
          <a:solidFill>
            <a:srgbClr val="00B0F0"/>
          </a:solidFill>
        </p:spPr>
        <p:txBody>
          <a:bodyPr>
            <a:normAutofit/>
          </a:bodyPr>
          <a:lstStyle/>
          <a:p>
            <a:pPr algn="ctr"/>
            <a:r>
              <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a:t>
            </a:r>
            <a:r>
              <a:rPr lang="lo-LA"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kumimoji="0" lang="en-US" sz="24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PBC 6.</a:t>
            </a:r>
            <a:r>
              <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4 </a:t>
            </a:r>
            <a:r>
              <a:rPr lang="en-US" sz="2400" b="1" dirty="0">
                <a:solidFill>
                  <a:schemeClr val="bg1"/>
                </a:solidFill>
                <a:effectLst/>
                <a:latin typeface="Phetsarath OT" panose="02000500000000000001" pitchFamily="2" charset="2"/>
                <a:ea typeface="Phetsarath OT" panose="02000500000000000001" pitchFamily="2" charset="2"/>
                <a:cs typeface="Phetsarath OT" panose="02000500000000000001" pitchFamily="2" charset="2"/>
              </a:rPr>
              <a:t>Percentage of people living with HIV (PLHIV) on ART with a viral load test result at least once during the reporting period Nationwide</a:t>
            </a:r>
            <a:endParaRPr lang="en-US" sz="24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endParaRPr>
          </a:p>
        </p:txBody>
      </p:sp>
      <p:sp>
        <p:nvSpPr>
          <p:cNvPr id="2" name="TextBox 1">
            <a:extLst>
              <a:ext uri="{FF2B5EF4-FFF2-40B4-BE49-F238E27FC236}">
                <a16:creationId xmlns:a16="http://schemas.microsoft.com/office/drawing/2014/main" id="{EB683F60-FA7C-3604-40D0-B322899FB2AA}"/>
              </a:ext>
            </a:extLst>
          </p:cNvPr>
          <p:cNvSpPr txBox="1"/>
          <p:nvPr/>
        </p:nvSpPr>
        <p:spPr>
          <a:xfrm>
            <a:off x="291349" y="3689424"/>
            <a:ext cx="11691499" cy="1292662"/>
          </a:xfrm>
          <a:prstGeom prst="rect">
            <a:avLst/>
          </a:prstGeom>
          <a:noFill/>
          <a:ln w="28575">
            <a:solidFill>
              <a:schemeClr val="accent1"/>
            </a:solidFill>
            <a:prstDash val="dashDot"/>
          </a:ln>
        </p:spPr>
        <p:txBody>
          <a:bodyPr wrap="square">
            <a:spAutoFit/>
          </a:bodyPr>
          <a:lstStyle/>
          <a:p>
            <a:r>
              <a:rPr lang="en-US" sz="2000" b="1" dirty="0">
                <a:solidFill>
                  <a:srgbClr val="000000"/>
                </a:solidFill>
                <a:effectLst/>
                <a:latin typeface="Arial" panose="020B0604020202020204" pitchFamily="34" charset="0"/>
                <a:ea typeface="Times New Roman" panose="02020603050405020304" pitchFamily="18" charset="0"/>
              </a:rPr>
              <a:t>Numerator</a:t>
            </a:r>
            <a:r>
              <a:rPr lang="en-US" sz="2000" dirty="0">
                <a:solidFill>
                  <a:srgbClr val="000000"/>
                </a:solidFill>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Number of people on ART with a viral load test result at least once during the reporting period</a:t>
            </a:r>
          </a:p>
          <a:p>
            <a:r>
              <a:rPr lang="en-US" sz="2000" dirty="0">
                <a:solidFill>
                  <a:srgbClr val="000000"/>
                </a:solidFill>
                <a:effectLst/>
                <a:latin typeface="Arial" panose="020B0604020202020204" pitchFamily="34" charset="0"/>
                <a:ea typeface="Times New Roman" panose="02020603050405020304" pitchFamily="18" charset="0"/>
              </a:rPr>
              <a:t> </a:t>
            </a:r>
            <a:endParaRPr lang="en-US" sz="2400" dirty="0">
              <a:solidFill>
                <a:srgbClr val="000000"/>
              </a:solidFill>
              <a:effectLst/>
              <a:latin typeface="Arial" panose="020B0604020202020204" pitchFamily="34" charset="0"/>
              <a:ea typeface="Times New Roman" panose="02020603050405020304" pitchFamily="18" charset="0"/>
            </a:endParaRPr>
          </a:p>
          <a:p>
            <a:r>
              <a:rPr lang="en-US" sz="2000" b="1" dirty="0">
                <a:effectLst/>
                <a:latin typeface="Arial" panose="020B0604020202020204" pitchFamily="34" charset="0"/>
                <a:ea typeface="Times New Roman" panose="02020603050405020304" pitchFamily="18" charset="0"/>
              </a:rPr>
              <a:t>Denominator</a:t>
            </a:r>
            <a:r>
              <a:rPr lang="en-US" sz="2000"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Number of people on ART who are eligible for HIV viral load testing (more than 6 months of ART initiation), excluding LTFU and death during the reporting period</a:t>
            </a:r>
            <a:endParaRPr lang="en-US" sz="2000" dirty="0"/>
          </a:p>
        </p:txBody>
      </p:sp>
      <p:sp>
        <p:nvSpPr>
          <p:cNvPr id="9" name="Rectangle 8">
            <a:extLst>
              <a:ext uri="{FF2B5EF4-FFF2-40B4-BE49-F238E27FC236}">
                <a16:creationId xmlns:a16="http://schemas.microsoft.com/office/drawing/2014/main" id="{1DB111ED-2144-2C9E-982F-1BFB87944A3E}"/>
              </a:ext>
            </a:extLst>
          </p:cNvPr>
          <p:cNvSpPr/>
          <p:nvPr/>
        </p:nvSpPr>
        <p:spPr>
          <a:xfrm>
            <a:off x="3881717" y="1798320"/>
            <a:ext cx="2653553" cy="1405219"/>
          </a:xfrm>
          <a:prstGeom prst="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3436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7D6736D5-27F1-3968-190E-011BDA739321}"/>
              </a:ext>
            </a:extLst>
          </p:cNvPr>
          <p:cNvSpPr>
            <a:spLocks noGrp="1"/>
          </p:cNvSpPr>
          <p:nvPr>
            <p:ph type="title"/>
          </p:nvPr>
        </p:nvSpPr>
        <p:spPr>
          <a:xfrm>
            <a:off x="291349" y="30481"/>
            <a:ext cx="11703424" cy="867266"/>
          </a:xfrm>
          <a:solidFill>
            <a:srgbClr val="00B0F0"/>
          </a:solidFill>
        </p:spPr>
        <p:txBody>
          <a:bodyPr>
            <a:normAutofit/>
          </a:bodyPr>
          <a:lstStyle/>
          <a:p>
            <a:pPr algn="ctr"/>
            <a:r>
              <a:rPr lang="en-US" sz="28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a:t>
            </a:r>
            <a:r>
              <a:rPr lang="lo-LA" sz="28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kumimoji="0" lang="en-US" sz="2800" b="1" i="0" u="none" strike="noStrike" kern="1200" cap="none" spc="0" normalizeH="0" baseline="0" noProof="0" dirty="0">
                <a:ln>
                  <a:noFill/>
                </a:ln>
                <a:solidFill>
                  <a:schemeClr val="bg1"/>
                </a:solidFill>
                <a:effectLst/>
                <a:uLnTx/>
                <a:uFillTx/>
                <a:latin typeface="Phetsarath OT" panose="02000500000000000001" pitchFamily="2" charset="2"/>
                <a:ea typeface="Phetsarath OT" panose="02000500000000000001" pitchFamily="2" charset="2"/>
                <a:cs typeface="Phetsarath OT" panose="02000500000000000001" pitchFamily="2" charset="2"/>
              </a:rPr>
              <a:t>PBC 6.5</a:t>
            </a:r>
            <a:r>
              <a:rPr lang="en-US" sz="28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rPr>
              <a:t> </a:t>
            </a:r>
            <a:r>
              <a:rPr lang="en-US" sz="2000" b="1" dirty="0">
                <a:solidFill>
                  <a:schemeClr val="bg1"/>
                </a:solidFill>
                <a:effectLst/>
                <a:latin typeface="Arial" panose="020B0604020202020204" pitchFamily="34" charset="0"/>
                <a:ea typeface="Times New Roman" panose="02020603050405020304" pitchFamily="18" charset="0"/>
              </a:rPr>
              <a:t>Number of men who have sex with men (MSM)/transgender (TG) who received any </a:t>
            </a:r>
            <a:r>
              <a:rPr lang="en-US" sz="2000" b="1" dirty="0" err="1">
                <a:solidFill>
                  <a:schemeClr val="bg1"/>
                </a:solidFill>
                <a:effectLst/>
                <a:latin typeface="Arial" panose="020B0604020202020204" pitchFamily="34" charset="0"/>
                <a:ea typeface="Times New Roman" panose="02020603050405020304" pitchFamily="18" charset="0"/>
              </a:rPr>
              <a:t>PrEP</a:t>
            </a:r>
            <a:r>
              <a:rPr lang="en-US" sz="2000" b="1" dirty="0">
                <a:solidFill>
                  <a:schemeClr val="bg1"/>
                </a:solidFill>
                <a:effectLst/>
                <a:latin typeface="Arial" panose="020B0604020202020204" pitchFamily="34" charset="0"/>
                <a:ea typeface="Times New Roman" panose="02020603050405020304" pitchFamily="18" charset="0"/>
              </a:rPr>
              <a:t> product at least once during the reporting period</a:t>
            </a:r>
            <a:endParaRPr lang="en-US" sz="2800" b="1" dirty="0">
              <a:solidFill>
                <a:schemeClr val="bg1"/>
              </a:solidFill>
              <a:latin typeface="Phetsarath OT" panose="02000500000000000001" pitchFamily="2" charset="2"/>
              <a:ea typeface="Phetsarath OT" panose="02000500000000000001" pitchFamily="2" charset="2"/>
              <a:cs typeface="Phetsarath OT" panose="02000500000000000001" pitchFamily="2" charset="2"/>
            </a:endParaRPr>
          </a:p>
        </p:txBody>
      </p:sp>
      <p:sp>
        <p:nvSpPr>
          <p:cNvPr id="2" name="TextBox 1">
            <a:extLst>
              <a:ext uri="{FF2B5EF4-FFF2-40B4-BE49-F238E27FC236}">
                <a16:creationId xmlns:a16="http://schemas.microsoft.com/office/drawing/2014/main" id="{EB683F60-FA7C-3604-40D0-B322899FB2AA}"/>
              </a:ext>
            </a:extLst>
          </p:cNvPr>
          <p:cNvSpPr txBox="1"/>
          <p:nvPr/>
        </p:nvSpPr>
        <p:spPr>
          <a:xfrm>
            <a:off x="291349" y="3689424"/>
            <a:ext cx="11691499" cy="1292662"/>
          </a:xfrm>
          <a:prstGeom prst="rect">
            <a:avLst/>
          </a:prstGeom>
          <a:noFill/>
          <a:ln w="28575">
            <a:solidFill>
              <a:schemeClr val="accent1"/>
            </a:solidFill>
            <a:prstDash val="dashDot"/>
          </a:ln>
        </p:spPr>
        <p:txBody>
          <a:bodyPr wrap="square">
            <a:spAutoFit/>
          </a:bodyPr>
          <a:lstStyle/>
          <a:p>
            <a:r>
              <a:rPr lang="en-US" sz="2000" b="1" dirty="0">
                <a:solidFill>
                  <a:srgbClr val="000000"/>
                </a:solidFill>
                <a:effectLst/>
                <a:latin typeface="Arial" panose="020B0604020202020204" pitchFamily="34" charset="0"/>
                <a:ea typeface="Times New Roman" panose="02020603050405020304" pitchFamily="18" charset="0"/>
              </a:rPr>
              <a:t>Numerator</a:t>
            </a:r>
            <a:r>
              <a:rPr lang="en-US" sz="2000" dirty="0">
                <a:solidFill>
                  <a:srgbClr val="000000"/>
                </a:solidFill>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Number of who have sex with men (MSM)/transgender (TG) prescribed or dispensed any form of </a:t>
            </a:r>
            <a:r>
              <a:rPr lang="en-US" sz="1800" dirty="0" err="1">
                <a:effectLst/>
                <a:latin typeface="Arial" panose="020B0604020202020204" pitchFamily="34" charset="0"/>
                <a:ea typeface="Times New Roman" panose="02020603050405020304" pitchFamily="18" charset="0"/>
              </a:rPr>
              <a:t>PrEP</a:t>
            </a:r>
            <a:r>
              <a:rPr lang="en-US" sz="1800" dirty="0">
                <a:effectLst/>
                <a:latin typeface="Arial" panose="020B0604020202020204" pitchFamily="34" charset="0"/>
                <a:ea typeface="Times New Roman" panose="02020603050405020304" pitchFamily="18" charset="0"/>
              </a:rPr>
              <a:t> at least once during the reporting period</a:t>
            </a:r>
          </a:p>
          <a:p>
            <a:r>
              <a:rPr lang="en-US" sz="2000" dirty="0">
                <a:solidFill>
                  <a:srgbClr val="000000"/>
                </a:solidFill>
                <a:effectLst/>
                <a:latin typeface="Arial" panose="020B0604020202020204" pitchFamily="34" charset="0"/>
                <a:ea typeface="Times New Roman" panose="02020603050405020304" pitchFamily="18" charset="0"/>
              </a:rPr>
              <a:t> </a:t>
            </a:r>
            <a:endParaRPr lang="en-US" sz="2400" dirty="0">
              <a:solidFill>
                <a:srgbClr val="000000"/>
              </a:solidFill>
              <a:effectLst/>
              <a:latin typeface="Arial" panose="020B0604020202020204" pitchFamily="34" charset="0"/>
              <a:ea typeface="Times New Roman" panose="02020603050405020304" pitchFamily="18" charset="0"/>
            </a:endParaRPr>
          </a:p>
          <a:p>
            <a:r>
              <a:rPr lang="en-US" sz="2000" b="1" dirty="0">
                <a:effectLst/>
                <a:latin typeface="Arial" panose="020B0604020202020204" pitchFamily="34" charset="0"/>
                <a:ea typeface="Times New Roman" panose="02020603050405020304" pitchFamily="18" charset="0"/>
              </a:rPr>
              <a:t>Denominator</a:t>
            </a:r>
            <a:r>
              <a:rPr lang="en-US" sz="2000"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NA</a:t>
            </a:r>
            <a:endParaRPr lang="en-US" sz="2000" dirty="0"/>
          </a:p>
        </p:txBody>
      </p:sp>
      <p:graphicFrame>
        <p:nvGraphicFramePr>
          <p:cNvPr id="5" name="Table 4">
            <a:extLst>
              <a:ext uri="{FF2B5EF4-FFF2-40B4-BE49-F238E27FC236}">
                <a16:creationId xmlns:a16="http://schemas.microsoft.com/office/drawing/2014/main" id="{943BBBCB-4977-9802-8B75-D58A37DF57E2}"/>
              </a:ext>
            </a:extLst>
          </p:cNvPr>
          <p:cNvGraphicFramePr>
            <a:graphicFrameLocks noGrp="1"/>
          </p:cNvGraphicFramePr>
          <p:nvPr>
            <p:extLst>
              <p:ext uri="{D42A27DB-BD31-4B8C-83A1-F6EECF244321}">
                <p14:modId xmlns:p14="http://schemas.microsoft.com/office/powerpoint/2010/main" val="290694827"/>
              </p:ext>
            </p:extLst>
          </p:nvPr>
        </p:nvGraphicFramePr>
        <p:xfrm>
          <a:off x="279024" y="1295400"/>
          <a:ext cx="11633952" cy="1615440"/>
        </p:xfrm>
        <a:graphic>
          <a:graphicData uri="http://schemas.openxmlformats.org/drawingml/2006/table">
            <a:tbl>
              <a:tblPr firstRow="1" bandRow="1">
                <a:tableStyleId>{5C22544A-7EE6-4342-B048-85BDC9FD1C3A}</a:tableStyleId>
              </a:tblPr>
              <a:tblGrid>
                <a:gridCol w="2908488">
                  <a:extLst>
                    <a:ext uri="{9D8B030D-6E8A-4147-A177-3AD203B41FA5}">
                      <a16:colId xmlns:a16="http://schemas.microsoft.com/office/drawing/2014/main" val="1941086813"/>
                    </a:ext>
                  </a:extLst>
                </a:gridCol>
                <a:gridCol w="2908488">
                  <a:extLst>
                    <a:ext uri="{9D8B030D-6E8A-4147-A177-3AD203B41FA5}">
                      <a16:colId xmlns:a16="http://schemas.microsoft.com/office/drawing/2014/main" val="313007567"/>
                    </a:ext>
                  </a:extLst>
                </a:gridCol>
                <a:gridCol w="2908488">
                  <a:extLst>
                    <a:ext uri="{9D8B030D-6E8A-4147-A177-3AD203B41FA5}">
                      <a16:colId xmlns:a16="http://schemas.microsoft.com/office/drawing/2014/main" val="4093867527"/>
                    </a:ext>
                  </a:extLst>
                </a:gridCol>
                <a:gridCol w="2908488">
                  <a:extLst>
                    <a:ext uri="{9D8B030D-6E8A-4147-A177-3AD203B41FA5}">
                      <a16:colId xmlns:a16="http://schemas.microsoft.com/office/drawing/2014/main" val="666686383"/>
                    </a:ext>
                  </a:extLst>
                </a:gridCol>
              </a:tblGrid>
              <a:tr h="905995">
                <a:tc>
                  <a:txBody>
                    <a:bodyPr/>
                    <a:lstStyle/>
                    <a:p>
                      <a:pPr algn="ctr"/>
                      <a:endParaRPr lang="en-US" dirty="0">
                        <a:solidFill>
                          <a:schemeClr val="bg1"/>
                        </a:solidFill>
                      </a:endParaRPr>
                    </a:p>
                  </a:txBody>
                  <a:tcPr anchor="ctr"/>
                </a:tc>
                <a:tc>
                  <a:txBody>
                    <a:bodyPr/>
                    <a:lstStyle/>
                    <a:p>
                      <a:pPr algn="ctr" fontAlgn="ctr">
                        <a:spcBef>
                          <a:spcPts val="0"/>
                        </a:spcBef>
                        <a:spcAft>
                          <a:spcPts val="0"/>
                        </a:spcAft>
                      </a:pPr>
                      <a:r>
                        <a:rPr lang="en-US" sz="2000" b="1" i="0" u="none" strike="noStrike" dirty="0">
                          <a:solidFill>
                            <a:schemeClr val="bg1"/>
                          </a:solidFill>
                          <a:effectLst/>
                          <a:latin typeface="Phetsarath OT" panose="02000500000000000001"/>
                        </a:rPr>
                        <a:t>Y1</a:t>
                      </a:r>
                      <a:br>
                        <a:rPr lang="en-US" sz="2000" b="1" i="0" u="none" strike="noStrike" dirty="0">
                          <a:solidFill>
                            <a:schemeClr val="bg1"/>
                          </a:solidFill>
                          <a:effectLst/>
                          <a:latin typeface="Phetsarath OT" panose="02000500000000000001"/>
                        </a:rPr>
                      </a:br>
                      <a:r>
                        <a:rPr lang="en-US" sz="2000" b="1" i="0" u="none" strike="noStrike" dirty="0">
                          <a:solidFill>
                            <a:schemeClr val="bg1"/>
                          </a:solidFill>
                          <a:effectLst/>
                          <a:latin typeface="Phetsarath OT" panose="02000500000000000001"/>
                        </a:rPr>
                        <a:t>2024</a:t>
                      </a:r>
                      <a:endParaRPr lang="en-US" sz="3200" b="0" i="0" u="none" strike="noStrike" dirty="0">
                        <a:solidFill>
                          <a:schemeClr val="bg1"/>
                        </a:solidFill>
                        <a:effectLst/>
                        <a:latin typeface="Arial" panose="020B0604020202020204" pitchFamily="34" charset="0"/>
                      </a:endParaRPr>
                    </a:p>
                  </a:txBody>
                  <a:tcPr marL="11388" marR="11388" marT="11388" marB="0" anchor="ctr"/>
                </a:tc>
                <a:tc>
                  <a:txBody>
                    <a:bodyPr/>
                    <a:lstStyle/>
                    <a:p>
                      <a:pPr algn="ctr" fontAlgn="ctr">
                        <a:spcBef>
                          <a:spcPts val="0"/>
                        </a:spcBef>
                        <a:spcAft>
                          <a:spcPts val="0"/>
                        </a:spcAft>
                      </a:pPr>
                      <a:r>
                        <a:rPr lang="en-US" sz="2000" b="1" i="0" u="none" strike="noStrike" dirty="0">
                          <a:solidFill>
                            <a:schemeClr val="bg1"/>
                          </a:solidFill>
                          <a:effectLst/>
                          <a:latin typeface="Phetsarath OT" panose="02000500000000000001"/>
                        </a:rPr>
                        <a:t>Y2</a:t>
                      </a:r>
                      <a:br>
                        <a:rPr lang="en-US" sz="2000" b="1" i="0" u="none" strike="noStrike" dirty="0">
                          <a:solidFill>
                            <a:schemeClr val="bg1"/>
                          </a:solidFill>
                          <a:effectLst/>
                          <a:latin typeface="Phetsarath OT" panose="02000500000000000001"/>
                        </a:rPr>
                      </a:br>
                      <a:r>
                        <a:rPr lang="en-US" sz="2000" b="1" i="0" u="none" strike="noStrike" dirty="0">
                          <a:solidFill>
                            <a:schemeClr val="bg1"/>
                          </a:solidFill>
                          <a:effectLst/>
                          <a:latin typeface="Phetsarath OT" panose="02000500000000000001"/>
                        </a:rPr>
                        <a:t>2025</a:t>
                      </a:r>
                      <a:endParaRPr lang="en-US" sz="3200" b="0" i="0" u="none" strike="noStrike" dirty="0">
                        <a:solidFill>
                          <a:schemeClr val="bg1"/>
                        </a:solidFill>
                        <a:effectLst/>
                        <a:latin typeface="Arial" panose="020B0604020202020204" pitchFamily="34" charset="0"/>
                      </a:endParaRPr>
                    </a:p>
                  </a:txBody>
                  <a:tcPr marL="11388" marR="11388" marT="11388" marB="0" anchor="ctr"/>
                </a:tc>
                <a:tc>
                  <a:txBody>
                    <a:bodyPr/>
                    <a:lstStyle/>
                    <a:p>
                      <a:pPr algn="ctr" fontAlgn="ctr">
                        <a:spcBef>
                          <a:spcPts val="0"/>
                        </a:spcBef>
                        <a:spcAft>
                          <a:spcPts val="0"/>
                        </a:spcAft>
                      </a:pPr>
                      <a:r>
                        <a:rPr lang="en-US" sz="2000" b="1" i="0" u="none" strike="noStrike" dirty="0">
                          <a:solidFill>
                            <a:schemeClr val="bg1"/>
                          </a:solidFill>
                          <a:effectLst/>
                          <a:latin typeface="Phetsarath OT" panose="02000500000000000001"/>
                        </a:rPr>
                        <a:t>Y3</a:t>
                      </a:r>
                      <a:br>
                        <a:rPr lang="en-US" sz="2000" b="1" i="0" u="none" strike="noStrike" dirty="0">
                          <a:solidFill>
                            <a:schemeClr val="bg1"/>
                          </a:solidFill>
                          <a:effectLst/>
                          <a:latin typeface="Phetsarath OT" panose="02000500000000000001"/>
                        </a:rPr>
                      </a:br>
                      <a:r>
                        <a:rPr lang="en-US" sz="2000" b="1" i="0" u="none" strike="noStrike" dirty="0">
                          <a:solidFill>
                            <a:schemeClr val="bg1"/>
                          </a:solidFill>
                          <a:effectLst/>
                          <a:latin typeface="Phetsarath OT" panose="02000500000000000001"/>
                        </a:rPr>
                        <a:t>2026</a:t>
                      </a:r>
                      <a:endParaRPr lang="en-US" sz="3200" b="0" i="0" u="none" strike="noStrike" dirty="0">
                        <a:solidFill>
                          <a:schemeClr val="bg1"/>
                        </a:solidFill>
                        <a:effectLst/>
                        <a:latin typeface="Arial" panose="020B0604020202020204" pitchFamily="34" charset="0"/>
                      </a:endParaRPr>
                    </a:p>
                  </a:txBody>
                  <a:tcPr marL="11388" marR="11388" marT="11388" marB="0" anchor="ctr"/>
                </a:tc>
                <a:extLst>
                  <a:ext uri="{0D108BD9-81ED-4DB2-BD59-A6C34878D82A}">
                    <a16:rowId xmlns:a16="http://schemas.microsoft.com/office/drawing/2014/main" val="1610821736"/>
                  </a:ext>
                </a:extLst>
              </a:tr>
              <a:tr h="7094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dirty="0">
                          <a:solidFill>
                            <a:srgbClr val="000000"/>
                          </a:solidFill>
                          <a:effectLst/>
                          <a:latin typeface="Phetsarath OT" panose="02000500000000000001" pitchFamily="2" charset="2"/>
                        </a:rPr>
                        <a:t>HANSA PBC Target</a:t>
                      </a:r>
                    </a:p>
                  </a:txBody>
                  <a:tcPr anchor="ctr"/>
                </a:tc>
                <a:tc>
                  <a:txBody>
                    <a:bodyPr/>
                    <a:lstStyle/>
                    <a:p>
                      <a:pPr algn="ctr"/>
                      <a:r>
                        <a:rPr lang="en-US" sz="1800" b="1" i="0" u="none" strike="noStrike" dirty="0">
                          <a:solidFill>
                            <a:srgbClr val="000000"/>
                          </a:solidFill>
                          <a:effectLst/>
                          <a:latin typeface="Phetsarath OT" panose="02000500000000000001"/>
                        </a:rPr>
                        <a:t>1,100</a:t>
                      </a:r>
                      <a:endParaRPr lang="en-US" dirty="0"/>
                    </a:p>
                  </a:txBody>
                  <a:tcPr anchor="ctr"/>
                </a:tc>
                <a:tc>
                  <a:txBody>
                    <a:bodyPr/>
                    <a:lstStyle/>
                    <a:p>
                      <a:pPr algn="ctr"/>
                      <a:r>
                        <a:rPr lang="en-US" sz="1800" b="1" i="0" u="none" strike="noStrike" dirty="0">
                          <a:solidFill>
                            <a:srgbClr val="000000"/>
                          </a:solidFill>
                          <a:effectLst/>
                          <a:latin typeface="Phetsarath OT" panose="02000500000000000001"/>
                        </a:rPr>
                        <a:t>1,300</a:t>
                      </a:r>
                      <a:endParaRPr lang="en-US" dirty="0"/>
                    </a:p>
                  </a:txBody>
                  <a:tcPr anchor="ctr"/>
                </a:tc>
                <a:tc>
                  <a:txBody>
                    <a:bodyPr/>
                    <a:lstStyle/>
                    <a:p>
                      <a:pPr algn="ctr"/>
                      <a:r>
                        <a:rPr lang="en-US" sz="1800" b="1" i="0" u="none" strike="noStrike" dirty="0">
                          <a:solidFill>
                            <a:srgbClr val="000000"/>
                          </a:solidFill>
                          <a:effectLst/>
                          <a:latin typeface="Phetsarath OT" panose="02000500000000000001"/>
                        </a:rPr>
                        <a:t>1,500</a:t>
                      </a:r>
                      <a:endParaRPr lang="en-US" dirty="0"/>
                    </a:p>
                  </a:txBody>
                  <a:tcPr anchor="ctr"/>
                </a:tc>
                <a:extLst>
                  <a:ext uri="{0D108BD9-81ED-4DB2-BD59-A6C34878D82A}">
                    <a16:rowId xmlns:a16="http://schemas.microsoft.com/office/drawing/2014/main" val="1904958643"/>
                  </a:ext>
                </a:extLst>
              </a:tr>
            </a:tbl>
          </a:graphicData>
        </a:graphic>
      </p:graphicFrame>
    </p:spTree>
    <p:extLst>
      <p:ext uri="{BB962C8B-B14F-4D97-AF65-F5344CB8AC3E}">
        <p14:creationId xmlns:p14="http://schemas.microsoft.com/office/powerpoint/2010/main" val="1432723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589</TotalTime>
  <Words>3046</Words>
  <Application>Microsoft Office PowerPoint</Application>
  <PresentationFormat>Widescreen</PresentationFormat>
  <Paragraphs>607</Paragraphs>
  <Slides>14</Slides>
  <Notes>3</Notes>
  <HiddenSlides>3</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Phetsarath OT</vt:lpstr>
      <vt:lpstr>Arial</vt:lpstr>
      <vt:lpstr>Calibri</vt:lpstr>
      <vt:lpstr>Calibri Light</vt:lpstr>
      <vt:lpstr>Times New Roman</vt:lpstr>
      <vt:lpstr>Office Theme</vt:lpstr>
      <vt:lpstr>ການສະເໜີຂໍທຶນຊ່ວຍເຫຼືອ ຈາກກອງທຶນໂລກ ສຳລັບແຜນງານຕ້ານເອດ 2024-2026  (ພາຍໃຕ້ ໂຄງການ HANSA 2) </vt:lpstr>
      <vt:lpstr>#. ການຈັດສັນທຶນຊ່ວຍເຫຼືອຈາກກອງທຶນໂລກ (ອີງໃສ່ ຈົດໝາຍຈາກກອງທຶນໂລກ ລົງວັນທີ 20 ທັນວາ 2022)</vt:lpstr>
      <vt:lpstr>PowerPoint Presentation</vt:lpstr>
      <vt:lpstr>#. PBC 6 Value</vt:lpstr>
      <vt:lpstr>#. PBC 6.1 Percentage of female sex workers (FSW) in the 5 target sites that have received an HIV test during the reporting period and know their results  </vt:lpstr>
      <vt:lpstr>#. PBC 6.2 Percentage of men who have sex with men/transgender (MSM/TG) in the 5 target sites that have received an HIV test during the reporting period and know their results  </vt:lpstr>
      <vt:lpstr>#. PBC 6.3 Percentage of people living with HIV (PLHIV) on ART among all estimated PLHIV at the end of the reporting period</vt:lpstr>
      <vt:lpstr>#. PBC 6.4 Percentage of people living with HIV (PLHIV) on ART with a viral load test result at least once during the reporting period Nationwide</vt:lpstr>
      <vt:lpstr>#. PBC 6.5 Number of men who have sex with men (MSM)/transgender (TG) who received any PrEP product at least once during the reporting period</vt:lpstr>
      <vt:lpstr>PowerPoint Presentation</vt:lpstr>
      <vt:lpstr>PowerPoint Presentation</vt:lpstr>
      <vt:lpstr>PowerPoint Presentation</vt:lpstr>
      <vt:lpstr>Draft GC7 co-financing commitments(September 21, 2023)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ການສະເໜີຂໍທຶນຊ່ວຍເຫຼືອ ຈາກກອງທຶນໂລກ ສຳລັບແຜນງານຕ້ານເອດ 2024-2026  (ພາຍໃຕ້ ໂຄງການ HANSA 2) </dc:title>
  <dc:creator>Ms. Lattanavanh Sadettanh</dc:creator>
  <cp:lastModifiedBy>Ms. Lattanavanh Sadettanh</cp:lastModifiedBy>
  <cp:revision>23</cp:revision>
  <dcterms:created xsi:type="dcterms:W3CDTF">2023-10-08T14:46:05Z</dcterms:created>
  <dcterms:modified xsi:type="dcterms:W3CDTF">2023-12-01T00:03:17Z</dcterms:modified>
</cp:coreProperties>
</file>