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5"/>
  </p:sldMasterIdLst>
  <p:notesMasterIdLst>
    <p:notesMasterId r:id="rId15"/>
  </p:notesMasterIdLst>
  <p:sldIdLst>
    <p:sldId id="1965" r:id="rId6"/>
    <p:sldId id="1948" r:id="rId7"/>
    <p:sldId id="1941" r:id="rId8"/>
    <p:sldId id="1947" r:id="rId9"/>
    <p:sldId id="1961" r:id="rId10"/>
    <p:sldId id="1959" r:id="rId11"/>
    <p:sldId id="1960" r:id="rId12"/>
    <p:sldId id="1962" r:id="rId13"/>
    <p:sldId id="1964" r:id="rId14"/>
  </p:sldIdLst>
  <p:sldSz cx="12192000" cy="6858000"/>
  <p:notesSz cx="6797675" cy="9928225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lin Bos" initials="EB" lastIdx="1" clrIdx="0">
    <p:extLst>
      <p:ext uri="{19B8F6BF-5375-455C-9EA6-DF929625EA0E}">
        <p15:presenceInfo xmlns:p15="http://schemas.microsoft.com/office/powerpoint/2012/main" userId="S-1-5-21-1972947126-4036046197-3403558240-1127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8C8E6"/>
    <a:srgbClr val="23A8D2"/>
    <a:srgbClr val="E95545"/>
    <a:srgbClr val="F4AAA2"/>
    <a:srgbClr val="F9D3CF"/>
    <a:srgbClr val="FEF5F4"/>
    <a:srgbClr val="D7F9F7"/>
    <a:srgbClr val="AAF3F0"/>
    <a:srgbClr val="FFFFFF"/>
    <a:srgbClr val="E7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31" autoAdjust="0"/>
    <p:restoredTop sz="96441" autoAdjust="0"/>
  </p:normalViewPr>
  <p:slideViewPr>
    <p:cSldViewPr snapToGrid="0">
      <p:cViewPr varScale="1">
        <p:scale>
          <a:sx n="110" d="100"/>
          <a:sy n="110" d="100"/>
        </p:scale>
        <p:origin x="918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tags" Target="tags/tag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../embeddings/oleObject3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Phetsarath OT" pitchFamily="2" charset="0"/>
                <a:ea typeface="+mn-ea"/>
                <a:cs typeface="Phetsarath OT" pitchFamily="2" charset="0"/>
              </a:defRPr>
            </a:pPr>
            <a:r>
              <a:rPr lang="lo-LA" sz="2000" b="1" dirty="0">
                <a:latin typeface="Phetsarath OT" pitchFamily="2" charset="0"/>
                <a:cs typeface="Phetsarath OT" pitchFamily="2" charset="0"/>
              </a:rPr>
              <a:t>ສັງລວມລະດັບຄວາມສຳເລັດໃນແຕ່ລະຂົງເຂດຄວາມຮັບຜິດຊອບ</a:t>
            </a:r>
            <a:endParaRPr lang="en-US" sz="2000" b="1" dirty="0">
              <a:latin typeface="Phetsarath OT" pitchFamily="2" charset="0"/>
              <a:cs typeface="Phetsarath OT" pitchFamily="2" charset="0"/>
            </a:endParaRPr>
          </a:p>
        </c:rich>
      </c:tx>
      <c:layout>
        <c:manualLayout>
          <c:xMode val="edge"/>
          <c:yMode val="edge"/>
          <c:x val="0.20927022691370423"/>
          <c:y val="2.7122910751397711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9.0353730667025872E-2"/>
          <c:y val="0.16426076278949658"/>
          <c:w val="0.89596042174354951"/>
          <c:h val="0.6482700686432971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F79B-3F46-A6DD-2FF5D70F8F23}"/>
              </c:ext>
            </c:extLst>
          </c:dPt>
          <c:dPt>
            <c:idx val="1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F79B-3F46-A6DD-2FF5D70F8F23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F79B-3F46-A6DD-2FF5D70F8F2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Scores!$D$34:$D$37</c:f>
              <c:strCache>
                <c:ptCount val="4"/>
                <c:pt idx="0">
                  <c:v>Oversight</c:v>
                </c:pt>
                <c:pt idx="1">
                  <c:v>Engagement</c:v>
                </c:pt>
                <c:pt idx="2">
                  <c:v>Positioning</c:v>
                </c:pt>
                <c:pt idx="3">
                  <c:v>Operations</c:v>
                </c:pt>
              </c:strCache>
            </c:strRef>
          </c:cat>
          <c:val>
            <c:numRef>
              <c:f>Scores!$E$34:$E$37</c:f>
              <c:numCache>
                <c:formatCode>0%</c:formatCode>
                <c:ptCount val="4"/>
                <c:pt idx="0">
                  <c:v>0.5</c:v>
                </c:pt>
                <c:pt idx="1">
                  <c:v>0.5</c:v>
                </c:pt>
                <c:pt idx="2">
                  <c:v>0.41666666666666669</c:v>
                </c:pt>
                <c:pt idx="3">
                  <c:v>0.75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79B-3F46-A6DD-2FF5D70F8F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1863680"/>
        <c:axId val="71881856"/>
      </c:barChart>
      <c:catAx>
        <c:axId val="7186368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71881856"/>
        <c:crosses val="autoZero"/>
        <c:auto val="1"/>
        <c:lblAlgn val="ctr"/>
        <c:lblOffset val="100"/>
        <c:noMultiLvlLbl val="0"/>
      </c:catAx>
      <c:valAx>
        <c:axId val="71881856"/>
        <c:scaling>
          <c:orientation val="minMax"/>
          <c:max val="1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Phetsarath OT" panose="02000500000000020004" pitchFamily="2" charset="0"/>
                    <a:ea typeface="+mn-ea"/>
                    <a:cs typeface="Phetsarath OT" panose="02000500000000020004" pitchFamily="2" charset="0"/>
                  </a:defRPr>
                </a:pPr>
                <a:r>
                  <a:rPr lang="lo-LA" sz="1400" baseline="0" dirty="0">
                    <a:latin typeface="Phetsarath OT" panose="02000500000000020004" pitchFamily="2" charset="0"/>
                    <a:cs typeface="Phetsarath OT" panose="02000500000000020004" pitchFamily="2" charset="0"/>
                  </a:rPr>
                  <a:t>ເປີເຊັນທີ່ບັນລຸໄດ້</a:t>
                </a:r>
                <a:r>
                  <a:rPr lang="en-US" sz="1400" baseline="0" dirty="0">
                    <a:latin typeface="Phetsarath OT" panose="02000500000000020004" pitchFamily="2" charset="0"/>
                    <a:cs typeface="Phetsarath OT" panose="02000500000000020004" pitchFamily="2" charset="0"/>
                  </a:rPr>
                  <a:t> (%)</a:t>
                </a:r>
                <a:endParaRPr lang="en-US" sz="1400" dirty="0">
                  <a:latin typeface="Phetsarath OT" panose="02000500000000020004" pitchFamily="2" charset="0"/>
                  <a:cs typeface="Phetsarath OT" panose="02000500000000020004" pitchFamily="2" charset="0"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718636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chemeClr val="tx1"/>
      </a:solidFill>
    </a:ln>
    <a:effectLst/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0.125</cdr:x>
      <cdr:y>0.8578</cdr:y>
    </cdr:from>
    <cdr:to>
      <cdr:x>0.94751</cdr:x>
      <cdr:y>0.95394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275999" y="3295189"/>
          <a:ext cx="8395855" cy="3693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lo-LA" sz="1400" dirty="0">
              <a:solidFill>
                <a:schemeClr val="tx1"/>
              </a:solidFill>
              <a:latin typeface="Phetsarath OT" pitchFamily="2" charset="0"/>
              <a:cs typeface="Phetsarath OT" pitchFamily="2" charset="0"/>
            </a:rPr>
            <a:t>ການຕິດຕາມກວດກາ                      ການມີສ່ວນຮ່ວມ                       ການຈັດວາງຕຳແໜ່ງ                        ການດຳເນີນງານ</a:t>
          </a:r>
          <a:endParaRPr lang="en-US" sz="1400" dirty="0">
            <a:solidFill>
              <a:schemeClr val="tx1"/>
            </a:solidFill>
            <a:latin typeface="Phetsarath OT" pitchFamily="2" charset="0"/>
            <a:cs typeface="Phetsarath OT" pitchFamily="2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92B9D5-8AFC-477B-9F87-C78713BB0D90}" type="datetimeFigureOut">
              <a:rPr lang="en-US" smtClean="0"/>
              <a:t>3/29/2021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B77C97-4443-4F11-B3AA-D3091AC0E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2676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B77C97-4443-4F11-B3AA-D3091AC0E61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790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B77C97-4443-4F11-B3AA-D3091AC0E61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4418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B77C97-4443-4F11-B3AA-D3091AC0E61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2807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B77C97-4443-4F11-B3AA-D3091AC0E61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7972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B77C97-4443-4F11-B3AA-D3091AC0E61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2274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B77C97-4443-4F11-B3AA-D3091AC0E61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9406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62775BF8-2EF4-E149-B2E0-F8C316D69E3A}" type="datetime1">
              <a:rPr lang="en-US" smtClean="0"/>
              <a:t>3/29/2021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0"/>
            <a:ext cx="12216000" cy="68688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pic>
        <p:nvPicPr>
          <p:cNvPr id="8" name="Picture 7" descr="white.eps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811" y="6138819"/>
            <a:ext cx="2356800" cy="275403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>
          <a:xfrm>
            <a:off x="0" y="0"/>
            <a:ext cx="12216000" cy="5817600"/>
          </a:xfrm>
          <a:prstGeom prst="rect">
            <a:avLst/>
          </a:prstGeom>
          <a:solidFill>
            <a:srgbClr val="003F7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pic>
        <p:nvPicPr>
          <p:cNvPr id="9" name="Picture 8" descr="rgbwith white.BMP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087" y="6194782"/>
            <a:ext cx="2352000" cy="296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5373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>
            <a:extLst>
              <a:ext uri="{FF2B5EF4-FFF2-40B4-BE49-F238E27FC236}">
                <a16:creationId xmlns:a16="http://schemas.microsoft.com/office/drawing/2014/main" id="{80AF33D4-3F26-49B4-873D-FE250FB0FEC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95" imgH="394" progId="TCLayout.ActiveDocument.1">
                  <p:embed/>
                </p:oleObj>
              </mc:Choice>
              <mc:Fallback>
                <p:oleObj name="think-cell Slide" r:id="rId4" imgW="395" imgH="394" progId="TCLayout.ActiveDocument.1">
                  <p:embed/>
                  <p:pic>
                    <p:nvPicPr>
                      <p:cNvPr id="5" name="Object 4" hidden="1">
                        <a:extLst>
                          <a:ext uri="{FF2B5EF4-FFF2-40B4-BE49-F238E27FC236}">
                            <a16:creationId xmlns:a16="http://schemas.microsoft.com/office/drawing/2014/main" id="{80AF33D4-3F26-49B4-873D-FE250FB0FEC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>
            <a:extLst>
              <a:ext uri="{FF2B5EF4-FFF2-40B4-BE49-F238E27FC236}">
                <a16:creationId xmlns:a16="http://schemas.microsoft.com/office/drawing/2014/main" id="{2822DEB2-218B-421C-8F1F-9F3723F71CEE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211667" cy="21166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en-US" sz="3200" b="0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031" y="258624"/>
            <a:ext cx="107520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3EDB-D7EB-F14E-A6D1-748C03EC5E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8148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ubtitl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00" y="600000"/>
            <a:ext cx="10752000" cy="5669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20000" y="1152000"/>
            <a:ext cx="10752000" cy="5280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3EDB-D7EB-F14E-A6D1-748C03EC5ED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3"/>
          </p:nvPr>
        </p:nvSpPr>
        <p:spPr>
          <a:xfrm>
            <a:off x="719999" y="1801476"/>
            <a:ext cx="107520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0255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s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3EDB-D7EB-F14E-A6D1-748C03EC5ED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3"/>
          </p:nvPr>
        </p:nvSpPr>
        <p:spPr>
          <a:xfrm>
            <a:off x="719999" y="1826538"/>
            <a:ext cx="5280000" cy="4201724"/>
          </a:xfrm>
          <a:prstGeom prst="rect">
            <a:avLst/>
          </a:prstGeom>
        </p:spPr>
        <p:txBody>
          <a:bodyPr lIns="0">
            <a:noAutofit/>
          </a:bodyPr>
          <a:lstStyle>
            <a:lvl1pPr marL="0" indent="0">
              <a:buFontTx/>
              <a:buNone/>
              <a:defRPr sz="2400"/>
            </a:lvl1pPr>
            <a:lvl2pPr marL="0" indent="0">
              <a:spcBef>
                <a:spcPts val="0"/>
              </a:spcBef>
              <a:buFontTx/>
              <a:buNone/>
              <a:defRPr sz="240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2000" baseline="0"/>
            </a:lvl3pPr>
            <a:lvl4pPr marL="365751" indent="-182875">
              <a:spcBef>
                <a:spcPts val="0"/>
              </a:spcBef>
              <a:buFont typeface="Lucida Grande"/>
              <a:buChar char="&gt;"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 marL="609585" indent="-182875">
              <a:buFont typeface="Lucida Grande"/>
              <a:buChar char="-"/>
              <a:defRPr sz="16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6190355" y="5631745"/>
            <a:ext cx="5281645" cy="548216"/>
          </a:xfrm>
          <a:prstGeom prst="rect">
            <a:avLst/>
          </a:prstGeom>
        </p:spPr>
        <p:txBody>
          <a:bodyPr lIns="0" tIns="0" anchor="t" anchorCtr="0">
            <a:noAutofit/>
          </a:bodyPr>
          <a:lstStyle>
            <a:lvl1pPr marL="0" indent="0">
              <a:lnSpc>
                <a:spcPts val="960"/>
              </a:lnSpc>
              <a:spcBef>
                <a:spcPts val="0"/>
              </a:spcBef>
              <a:buNone/>
              <a:defRPr sz="800" b="0" i="1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Picture Placeholder 2"/>
          <p:cNvSpPr>
            <a:spLocks noGrp="1"/>
          </p:cNvSpPr>
          <p:nvPr>
            <p:ph type="pic" idx="1"/>
          </p:nvPr>
        </p:nvSpPr>
        <p:spPr>
          <a:xfrm>
            <a:off x="6190355" y="1354620"/>
            <a:ext cx="5280000" cy="408662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6291" y="539553"/>
            <a:ext cx="5284064" cy="284480"/>
          </a:xfrm>
          <a:prstGeom prst="rect">
            <a:avLst/>
          </a:prstGeom>
        </p:spPr>
        <p:txBody>
          <a:bodyPr lIns="0" tIns="0" anchor="t" anchorCtr="0">
            <a:noAutofit/>
          </a:bodyPr>
          <a:lstStyle>
            <a:lvl1pPr marL="0" indent="0">
              <a:buNone/>
              <a:defRPr sz="1600" b="0" i="0" baseline="0">
                <a:solidFill>
                  <a:schemeClr val="tx1"/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720001" y="600000"/>
            <a:ext cx="5364711" cy="589280"/>
          </a:xfrm>
        </p:spPr>
        <p:txBody>
          <a:bodyPr anchor="t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ubtitle 2"/>
          <p:cNvSpPr>
            <a:spLocks noGrp="1"/>
          </p:cNvSpPr>
          <p:nvPr>
            <p:ph type="subTitle" idx="16"/>
          </p:nvPr>
        </p:nvSpPr>
        <p:spPr>
          <a:xfrm>
            <a:off x="720001" y="1152000"/>
            <a:ext cx="5364711" cy="576000"/>
          </a:xfrm>
          <a:prstGeom prst="rect">
            <a:avLst/>
          </a:prstGeom>
        </p:spPr>
        <p:txBody>
          <a:bodyPr lIns="0" tIns="0"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Text Placeholder 4"/>
          <p:cNvSpPr>
            <a:spLocks noGrp="1"/>
          </p:cNvSpPr>
          <p:nvPr>
            <p:ph type="body" sz="quarter" idx="17"/>
          </p:nvPr>
        </p:nvSpPr>
        <p:spPr>
          <a:xfrm>
            <a:off x="6186291" y="798803"/>
            <a:ext cx="5284064" cy="353197"/>
          </a:xfrm>
          <a:prstGeom prst="rect">
            <a:avLst/>
          </a:prstGeom>
        </p:spPr>
        <p:txBody>
          <a:bodyPr lIns="0" tIns="0" anchor="t" anchorCtr="0">
            <a:noAutofit/>
          </a:bodyPr>
          <a:lstStyle>
            <a:lvl1pPr marL="0" indent="0">
              <a:buNone/>
              <a:defRPr sz="1600" b="0" i="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96604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3EDB-D7EB-F14E-A6D1-748C03EC5ED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3"/>
          </p:nvPr>
        </p:nvSpPr>
        <p:spPr>
          <a:xfrm>
            <a:off x="719999" y="1950721"/>
            <a:ext cx="5280000" cy="4201724"/>
          </a:xfrm>
          <a:prstGeom prst="rect">
            <a:avLst/>
          </a:prstGeom>
        </p:spPr>
        <p:txBody>
          <a:bodyPr lIns="0">
            <a:noAutofit/>
          </a:bodyPr>
          <a:lstStyle>
            <a:lvl1pPr marL="0" indent="0">
              <a:buFontTx/>
              <a:buNone/>
              <a:defRPr sz="2400"/>
            </a:lvl1pPr>
            <a:lvl2pPr marL="0" indent="0">
              <a:spcBef>
                <a:spcPts val="0"/>
              </a:spcBef>
              <a:buFontTx/>
              <a:buNone/>
              <a:defRPr sz="240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2000" baseline="0"/>
            </a:lvl3pPr>
            <a:lvl4pPr marL="365751" indent="-182875">
              <a:spcBef>
                <a:spcPts val="0"/>
              </a:spcBef>
              <a:buFont typeface="Lucida Grande"/>
              <a:buChar char="&gt;"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 marL="609585" indent="-182875">
              <a:buFont typeface="Lucida Grande"/>
              <a:buChar char="-"/>
              <a:defRPr sz="16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Title 1"/>
          <p:cNvSpPr>
            <a:spLocks noGrp="1"/>
          </p:cNvSpPr>
          <p:nvPr>
            <p:ph type="ctrTitle"/>
          </p:nvPr>
        </p:nvSpPr>
        <p:spPr>
          <a:xfrm>
            <a:off x="720000" y="600000"/>
            <a:ext cx="10752000" cy="589280"/>
          </a:xfrm>
        </p:spPr>
        <p:txBody>
          <a:bodyPr anchor="t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6" name="Subtitle 2"/>
          <p:cNvSpPr>
            <a:spLocks noGrp="1"/>
          </p:cNvSpPr>
          <p:nvPr>
            <p:ph type="subTitle" idx="16"/>
          </p:nvPr>
        </p:nvSpPr>
        <p:spPr>
          <a:xfrm>
            <a:off x="720000" y="1152000"/>
            <a:ext cx="10752000" cy="576000"/>
          </a:xfrm>
          <a:prstGeom prst="rect">
            <a:avLst/>
          </a:prstGeom>
        </p:spPr>
        <p:txBody>
          <a:bodyPr lIns="0" tIns="0"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8" name="Content Placeholder 2"/>
          <p:cNvSpPr>
            <a:spLocks noGrp="1"/>
          </p:cNvSpPr>
          <p:nvPr>
            <p:ph idx="17"/>
          </p:nvPr>
        </p:nvSpPr>
        <p:spPr>
          <a:xfrm>
            <a:off x="6192000" y="1959751"/>
            <a:ext cx="5280000" cy="4201724"/>
          </a:xfrm>
          <a:prstGeom prst="rect">
            <a:avLst/>
          </a:prstGeom>
        </p:spPr>
        <p:txBody>
          <a:bodyPr lIns="0">
            <a:noAutofit/>
          </a:bodyPr>
          <a:lstStyle>
            <a:lvl1pPr marL="0" indent="0">
              <a:buFontTx/>
              <a:buNone/>
              <a:defRPr sz="2400"/>
            </a:lvl1pPr>
            <a:lvl2pPr marL="0" indent="0">
              <a:spcBef>
                <a:spcPts val="0"/>
              </a:spcBef>
              <a:buFontTx/>
              <a:buNone/>
              <a:defRPr sz="240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2000" baseline="0"/>
            </a:lvl3pPr>
            <a:lvl4pPr marL="365751" indent="-182875">
              <a:spcBef>
                <a:spcPts val="0"/>
              </a:spcBef>
              <a:buFont typeface="Lucida Grande"/>
              <a:buChar char="&gt;"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 marL="609585" indent="-182875">
              <a:buFont typeface="Lucida Grande"/>
              <a:buChar char="-"/>
              <a:defRPr sz="16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8196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3EDB-D7EB-F14E-A6D1-748C03EC5ED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Picture Placeholder 2"/>
          <p:cNvSpPr>
            <a:spLocks noGrp="1"/>
          </p:cNvSpPr>
          <p:nvPr>
            <p:ph type="pic" idx="1"/>
          </p:nvPr>
        </p:nvSpPr>
        <p:spPr>
          <a:xfrm>
            <a:off x="720000" y="1704623"/>
            <a:ext cx="10752000" cy="449297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>
            <p:ph type="subTitle" idx="13"/>
          </p:nvPr>
        </p:nvSpPr>
        <p:spPr>
          <a:xfrm>
            <a:off x="720000" y="1152001"/>
            <a:ext cx="10752000" cy="451023"/>
          </a:xfrm>
          <a:prstGeom prst="rect">
            <a:avLst/>
          </a:prstGeom>
        </p:spPr>
        <p:txBody>
          <a:bodyPr lIns="0" tIns="0"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720000" y="600000"/>
            <a:ext cx="10752000" cy="589280"/>
          </a:xfrm>
        </p:spPr>
        <p:txBody>
          <a:bodyPr anchor="t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2935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3EDB-D7EB-F14E-A6D1-748C03EC5E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704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3EDB-D7EB-F14E-A6D1-748C03EC5ED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3562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ags" Target="../tags/tag3.xml"/><Relationship Id="rId5" Type="http://schemas.openxmlformats.org/officeDocument/2006/relationships/slideLayout" Target="../slideLayouts/slideLayout5.xml"/><Relationship Id="rId10" Type="http://schemas.openxmlformats.org/officeDocument/2006/relationships/tags" Target="../tags/tag2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>
            <a:extLst>
              <a:ext uri="{FF2B5EF4-FFF2-40B4-BE49-F238E27FC236}">
                <a16:creationId xmlns:a16="http://schemas.microsoft.com/office/drawing/2014/main" id="{5C29A52B-58AF-41B5-8CC2-B821A052E69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0"/>
            </p:custData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2" imgW="395" imgH="394" progId="TCLayout.ActiveDocument.1">
                  <p:embed/>
                </p:oleObj>
              </mc:Choice>
              <mc:Fallback>
                <p:oleObj name="think-cell Slide" r:id="rId12" imgW="395" imgH="394" progId="TCLayout.ActiveDocument.1">
                  <p:embed/>
                  <p:pic>
                    <p:nvPicPr>
                      <p:cNvPr id="5" name="Object 4" hidden="1">
                        <a:extLst>
                          <a:ext uri="{FF2B5EF4-FFF2-40B4-BE49-F238E27FC236}">
                            <a16:creationId xmlns:a16="http://schemas.microsoft.com/office/drawing/2014/main" id="{5C29A52B-58AF-41B5-8CC2-B821A052E69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>
            <a:extLst>
              <a:ext uri="{FF2B5EF4-FFF2-40B4-BE49-F238E27FC236}">
                <a16:creationId xmlns:a16="http://schemas.microsoft.com/office/drawing/2014/main" id="{FB5E55FA-A43C-4731-BB8A-A0D01E7CC9C4}"/>
              </a:ext>
            </a:extLst>
          </p:cNvPr>
          <p:cNvSpPr/>
          <p:nvPr userDrawn="1">
            <p:custDataLst>
              <p:tags r:id="rId11"/>
            </p:custDataLst>
          </p:nvPr>
        </p:nvSpPr>
        <p:spPr>
          <a:xfrm>
            <a:off x="0" y="0"/>
            <a:ext cx="211667" cy="21166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en-US" sz="3200" b="0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8016" y="243840"/>
            <a:ext cx="10752000" cy="1143000"/>
          </a:xfrm>
          <a:prstGeom prst="rect">
            <a:avLst/>
          </a:prstGeom>
        </p:spPr>
        <p:txBody>
          <a:bodyPr vert="horz" lIns="0" tIns="0" rIns="0" bIns="45720" rtlCol="0" anchor="t" anchorCtr="0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47200" y="649287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tabLst>
                <a:tab pos="1551479" algn="l"/>
              </a:tabLst>
              <a:defRPr sz="1333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defRPr>
            </a:lvl1pPr>
          </a:lstStyle>
          <a:p>
            <a:fld id="{1D1E3EDB-D7EB-F14E-A6D1-748C03EC5ED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 userDrawn="1"/>
        </p:nvSpPr>
        <p:spPr>
          <a:xfrm>
            <a:off x="0" y="1"/>
            <a:ext cx="12216000" cy="461665"/>
          </a:xfrm>
          <a:prstGeom prst="rect">
            <a:avLst/>
          </a:prstGeom>
          <a:solidFill>
            <a:srgbClr val="003F72"/>
          </a:solidFill>
        </p:spPr>
        <p:txBody>
          <a:bodyPr wrap="square" rtlCol="0">
            <a:spAutoFit/>
          </a:bodyPr>
          <a:lstStyle/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11397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</p:sldLayoutIdLst>
  <p:hf hdr="0" ftr="0" dt="0"/>
  <p:txStyles>
    <p:titleStyle>
      <a:lvl1pPr algn="l" defTabSz="609585" rtl="0" eaLnBrk="1" latinLnBrk="0" hangingPunct="1">
        <a:spcBef>
          <a:spcPct val="0"/>
        </a:spcBef>
        <a:buNone/>
        <a:defRPr sz="3200" kern="1200" baseline="0">
          <a:solidFill>
            <a:schemeClr val="tx1"/>
          </a:solidFill>
          <a:latin typeface="Arial"/>
          <a:ea typeface="+mj-ea"/>
          <a:cs typeface="+mj-cs"/>
        </a:defRPr>
      </a:lvl1pPr>
    </p:titleStyle>
    <p:bodyStyle>
      <a:lvl1pPr marL="0" indent="0" algn="l" defTabSz="609585" rtl="0" eaLnBrk="1" latinLnBrk="0" hangingPunct="1">
        <a:lnSpc>
          <a:spcPts val="2533"/>
        </a:lnSpc>
        <a:spcBef>
          <a:spcPts val="0"/>
        </a:spcBef>
        <a:buFontTx/>
        <a:buNone/>
        <a:defRPr sz="24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609585" rtl="0" eaLnBrk="1" latinLnBrk="0" hangingPunct="1">
        <a:lnSpc>
          <a:spcPts val="2533"/>
        </a:lnSpc>
        <a:spcBef>
          <a:spcPts val="0"/>
        </a:spcBef>
        <a:buFontTx/>
        <a:buNone/>
        <a:defRPr sz="2400" kern="1200">
          <a:solidFill>
            <a:schemeClr val="tx1">
              <a:lumMod val="50000"/>
              <a:lumOff val="50000"/>
            </a:schemeClr>
          </a:solidFill>
          <a:latin typeface="Arial"/>
          <a:ea typeface="+mn-ea"/>
          <a:cs typeface="+mn-cs"/>
        </a:defRPr>
      </a:lvl2pPr>
      <a:lvl3pPr marL="0" indent="0" algn="l" defTabSz="609585" rtl="0" eaLnBrk="1" latinLnBrk="0" hangingPunct="1">
        <a:lnSpc>
          <a:spcPts val="2267"/>
        </a:lnSpc>
        <a:spcBef>
          <a:spcPts val="0"/>
        </a:spcBef>
        <a:buFontTx/>
        <a:buNone/>
        <a:defRPr sz="2133" kern="1200" baseline="0">
          <a:solidFill>
            <a:schemeClr val="tx1"/>
          </a:solidFill>
          <a:latin typeface="Arial"/>
          <a:ea typeface="+mn-ea"/>
          <a:cs typeface="+mn-cs"/>
        </a:defRPr>
      </a:lvl3pPr>
      <a:lvl4pPr marL="350391" indent="-182395" algn="l" defTabSz="609585" rtl="0" eaLnBrk="1" latinLnBrk="0" hangingPunct="1">
        <a:spcBef>
          <a:spcPts val="0"/>
        </a:spcBef>
        <a:buFont typeface="Lucida Grande"/>
        <a:buChar char="&gt;"/>
        <a:defRPr sz="2133" kern="1200" baseline="0">
          <a:solidFill>
            <a:schemeClr val="tx1">
              <a:lumMod val="50000"/>
              <a:lumOff val="50000"/>
            </a:schemeClr>
          </a:solidFill>
          <a:latin typeface="Arial"/>
          <a:ea typeface="+mn-ea"/>
          <a:cs typeface="+mn-cs"/>
        </a:defRPr>
      </a:lvl4pPr>
      <a:lvl5pPr marL="609585" indent="-182395" algn="l" defTabSz="609585" rtl="0" eaLnBrk="1" latinLnBrk="0" hangingPunct="1">
        <a:lnSpc>
          <a:spcPts val="1867"/>
        </a:lnSpc>
        <a:spcBef>
          <a:spcPts val="0"/>
        </a:spcBef>
        <a:buFont typeface="Arial"/>
        <a:buChar char="–"/>
        <a:defRPr sz="1600" kern="1200" baseline="0">
          <a:solidFill>
            <a:schemeClr val="tx1">
              <a:lumMod val="50000"/>
              <a:lumOff val="50000"/>
            </a:schemeClr>
          </a:solidFill>
          <a:latin typeface="Arial"/>
          <a:ea typeface="+mn-ea"/>
          <a:cs typeface="+mn-cs"/>
        </a:defRPr>
      </a:lvl5pPr>
      <a:lvl6pPr marL="335271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5D7B3EDD-711C-439D-9DFD-812C3AC9FC6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51551961"/>
              </p:ext>
            </p:extLst>
          </p:nvPr>
        </p:nvGraphicFramePr>
        <p:xfrm>
          <a:off x="920935" y="516791"/>
          <a:ext cx="10207625" cy="35911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0875208"/>
              </p:ext>
            </p:extLst>
          </p:nvPr>
        </p:nvGraphicFramePr>
        <p:xfrm>
          <a:off x="951344" y="4313277"/>
          <a:ext cx="1018771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75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75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75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3754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3754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pPr algn="ctr"/>
                      <a:r>
                        <a:rPr lang="lo-LA" sz="1600" b="1" dirty="0">
                          <a:solidFill>
                            <a:schemeClr val="tx1"/>
                          </a:solidFill>
                          <a:latin typeface="Phetsarath OT" pitchFamily="2" charset="0"/>
                          <a:cs typeface="Phetsarath OT" pitchFamily="2" charset="0"/>
                        </a:rPr>
                        <a:t>ສົມທຽບລະດັບຄວາມສຳເລັດໂດຍລວມ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Phetsarath OT" pitchFamily="2" charset="0"/>
                        <a:cs typeface="Phetsarath OT" pitchFamily="2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dirty="0">
                        <a:latin typeface="Phetsarath OT" pitchFamily="2" charset="0"/>
                        <a:cs typeface="Phetsarath OT" pitchFamily="2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dirty="0">
                        <a:latin typeface="Phetsarath OT" pitchFamily="2" charset="0"/>
                        <a:cs typeface="Phetsarath OT" pitchFamily="2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dirty="0">
                        <a:latin typeface="Phetsarath OT" pitchFamily="2" charset="0"/>
                        <a:cs typeface="Phetsarath OT" pitchFamily="2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dirty="0">
                        <a:latin typeface="Phetsarath OT" pitchFamily="2" charset="0"/>
                        <a:cs typeface="Phetsarath OT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o-LA" sz="1400" b="1" dirty="0">
                          <a:latin typeface="Phetsarath OT" pitchFamily="2" charset="0"/>
                          <a:cs typeface="Phetsarath OT" pitchFamily="2" charset="0"/>
                        </a:rPr>
                        <a:t>ຂົງເຂດ</a:t>
                      </a:r>
                      <a:endParaRPr lang="en-US" sz="1400" b="1" dirty="0">
                        <a:latin typeface="Phetsarath OT" pitchFamily="2" charset="0"/>
                        <a:cs typeface="Phetsarath OT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o-LA" sz="1400" b="1" dirty="0">
                          <a:latin typeface="Phetsarath OT" pitchFamily="2" charset="0"/>
                          <a:cs typeface="Phetsarath OT" pitchFamily="2" charset="0"/>
                        </a:rPr>
                        <a:t>0</a:t>
                      </a:r>
                      <a:endParaRPr lang="en-US" sz="1400" b="1" dirty="0">
                        <a:latin typeface="Phetsarath OT" pitchFamily="2" charset="0"/>
                        <a:cs typeface="Phetsarath OT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o-LA" sz="1400" b="1" dirty="0">
                          <a:latin typeface="Phetsarath OT" pitchFamily="2" charset="0"/>
                          <a:cs typeface="Phetsarath OT" pitchFamily="2" charset="0"/>
                        </a:rPr>
                        <a:t>1</a:t>
                      </a:r>
                      <a:endParaRPr lang="en-US" sz="1400" b="1" dirty="0">
                        <a:latin typeface="Phetsarath OT" pitchFamily="2" charset="0"/>
                        <a:cs typeface="Phetsarath OT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o-LA" sz="1400" b="1" dirty="0">
                          <a:latin typeface="Phetsarath OT" pitchFamily="2" charset="0"/>
                          <a:cs typeface="Phetsarath OT" pitchFamily="2" charset="0"/>
                        </a:rPr>
                        <a:t>2</a:t>
                      </a:r>
                      <a:endParaRPr lang="en-US" sz="1400" b="1" dirty="0">
                        <a:latin typeface="Phetsarath OT" pitchFamily="2" charset="0"/>
                        <a:cs typeface="Phetsarath OT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o-LA" sz="1400" b="1" dirty="0">
                          <a:latin typeface="Phetsarath OT" pitchFamily="2" charset="0"/>
                          <a:cs typeface="Phetsarath OT" pitchFamily="2" charset="0"/>
                        </a:rPr>
                        <a:t>3</a:t>
                      </a:r>
                      <a:endParaRPr lang="en-US" sz="1400" b="1" dirty="0">
                        <a:latin typeface="Phetsarath OT" pitchFamily="2" charset="0"/>
                        <a:cs typeface="Phetsarath OT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o-LA" sz="1400" b="1" dirty="0">
                          <a:latin typeface="Phetsarath OT" pitchFamily="2" charset="0"/>
                          <a:cs typeface="Phetsarath OT" pitchFamily="2" charset="0"/>
                        </a:rPr>
                        <a:t>ການຕິດຕາມກວດກາ</a:t>
                      </a:r>
                      <a:endParaRPr lang="en-US" sz="1400" b="1" dirty="0">
                        <a:latin typeface="Phetsarath OT" pitchFamily="2" charset="0"/>
                        <a:cs typeface="Phetsarath OT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Phetsarath OT" pitchFamily="2" charset="0"/>
                        <a:cs typeface="Phetsarath OT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Phetsarath OT" pitchFamily="2" charset="0"/>
                          <a:cs typeface="Phetsarath OT" pitchFamily="2" charset="0"/>
                        </a:rPr>
                        <a:t>25%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Phetsarath OT" pitchFamily="2" charset="0"/>
                          <a:cs typeface="Phetsarath OT" pitchFamily="2" charset="0"/>
                        </a:rPr>
                        <a:t>58%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Phetsarath OT" pitchFamily="2" charset="0"/>
                          <a:cs typeface="Phetsarath OT" pitchFamily="2" charset="0"/>
                        </a:rPr>
                        <a:t>90%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o-LA" sz="1400" b="1" dirty="0">
                          <a:latin typeface="Phetsarath OT" pitchFamily="2" charset="0"/>
                          <a:cs typeface="Phetsarath OT" pitchFamily="2" charset="0"/>
                        </a:rPr>
                        <a:t>ການມີສ່ວນຮ່ວມ</a:t>
                      </a:r>
                      <a:endParaRPr lang="en-US" sz="1400" b="1" dirty="0">
                        <a:latin typeface="Phetsarath OT" pitchFamily="2" charset="0"/>
                        <a:cs typeface="Phetsarath OT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Phetsarath OT" pitchFamily="2" charset="0"/>
                        <a:cs typeface="Phetsarath OT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Phetsarath OT" pitchFamily="2" charset="0"/>
                          <a:cs typeface="Phetsarath OT" pitchFamily="2" charset="0"/>
                        </a:rPr>
                        <a:t>25%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Phetsarath OT" pitchFamily="2" charset="0"/>
                          <a:cs typeface="Phetsarath OT" pitchFamily="2" charset="0"/>
                        </a:rPr>
                        <a:t>58%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Phetsarath OT" pitchFamily="2" charset="0"/>
                          <a:cs typeface="Phetsarath OT" pitchFamily="2" charset="0"/>
                        </a:rPr>
                        <a:t>90%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o-LA" sz="1400" b="1" dirty="0">
                          <a:latin typeface="Phetsarath OT" pitchFamily="2" charset="0"/>
                          <a:cs typeface="Phetsarath OT" pitchFamily="2" charset="0"/>
                        </a:rPr>
                        <a:t>ການຈັດວາງຕຳແໜ່ງ</a:t>
                      </a:r>
                      <a:endParaRPr lang="en-US" sz="1400" b="1" dirty="0">
                        <a:latin typeface="Phetsarath OT" pitchFamily="2" charset="0"/>
                        <a:cs typeface="Phetsarath OT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Phetsarath OT" pitchFamily="2" charset="0"/>
                        <a:cs typeface="Phetsarath OT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Phetsarath OT" pitchFamily="2" charset="0"/>
                          <a:cs typeface="Phetsarath OT" pitchFamily="2" charset="0"/>
                        </a:rPr>
                        <a:t>25%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Phetsarath OT" pitchFamily="2" charset="0"/>
                          <a:cs typeface="Phetsarath OT" pitchFamily="2" charset="0"/>
                        </a:rPr>
                        <a:t>58%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Phetsarath OT" pitchFamily="2" charset="0"/>
                          <a:cs typeface="Phetsarath OT" pitchFamily="2" charset="0"/>
                        </a:rPr>
                        <a:t>90%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o-LA" sz="1400" b="1" dirty="0">
                          <a:latin typeface="Phetsarath OT" pitchFamily="2" charset="0"/>
                          <a:cs typeface="Phetsarath OT" pitchFamily="2" charset="0"/>
                        </a:rPr>
                        <a:t>ການດຳເນີນງານ</a:t>
                      </a:r>
                      <a:endParaRPr lang="en-US" sz="1400" b="1" dirty="0">
                        <a:latin typeface="Phetsarath OT" pitchFamily="2" charset="0"/>
                        <a:cs typeface="Phetsarath OT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Phetsarath OT" pitchFamily="2" charset="0"/>
                        <a:cs typeface="Phetsarath OT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Phetsarath OT" pitchFamily="2" charset="0"/>
                          <a:cs typeface="Phetsarath OT" pitchFamily="2" charset="0"/>
                        </a:rPr>
                        <a:t>25%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Phetsarath OT" pitchFamily="2" charset="0"/>
                          <a:cs typeface="Phetsarath OT" pitchFamily="2" charset="0"/>
                        </a:rPr>
                        <a:t>58%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Phetsarath OT" pitchFamily="2" charset="0"/>
                          <a:cs typeface="Phetsarath OT" pitchFamily="2" charset="0"/>
                        </a:rPr>
                        <a:t>90%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63044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30800D-E6A2-4DAC-81A1-DBCD60B3D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3EDB-D7EB-F14E-A6D1-748C03EC5EDC}" type="slidenum">
              <a:rPr lang="en-US" smtClean="0"/>
              <a:t>2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74677DF-63B2-4654-9E25-0676AF30EF2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1674055" y="2025748"/>
            <a:ext cx="8567225" cy="3038621"/>
          </a:xfrm>
        </p:spPr>
        <p:txBody>
          <a:bodyPr/>
          <a:lstStyle/>
          <a:p>
            <a:pPr algn="ctr"/>
            <a:endParaRPr lang="en-US" i="1" dirty="0"/>
          </a:p>
          <a:p>
            <a:pPr algn="ctr"/>
            <a:endParaRPr lang="en-US" i="1" dirty="0"/>
          </a:p>
          <a:p>
            <a:pPr algn="ctr"/>
            <a:endParaRPr lang="en-US" sz="3200" b="1" dirty="0">
              <a:latin typeface="Phetsarath OT" panose="02000500000000020004" pitchFamily="2" charset="0"/>
              <a:cs typeface="Phetsarath OT" panose="02000500000000020004" pitchFamily="2" charset="0"/>
            </a:endParaRPr>
          </a:p>
          <a:p>
            <a:pPr algn="ctr"/>
            <a:endParaRPr lang="en-US" sz="3200" b="1" dirty="0">
              <a:latin typeface="Phetsarath OT" panose="02000500000000020004" pitchFamily="2" charset="0"/>
              <a:cs typeface="Phetsarath OT" panose="02000500000000020004" pitchFamily="2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B47BD6C-A1F5-42DE-A0DD-8CCF3ECE239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34385692"/>
              </p:ext>
            </p:extLst>
          </p:nvPr>
        </p:nvGraphicFramePr>
        <p:xfrm>
          <a:off x="250520" y="461028"/>
          <a:ext cx="11774466" cy="61276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52744">
                  <a:extLst>
                    <a:ext uri="{9D8B030D-6E8A-4147-A177-3AD203B41FA5}">
                      <a16:colId xmlns:a16="http://schemas.microsoft.com/office/drawing/2014/main" val="3807151060"/>
                    </a:ext>
                  </a:extLst>
                </a:gridCol>
                <a:gridCol w="2455169">
                  <a:extLst>
                    <a:ext uri="{9D8B030D-6E8A-4147-A177-3AD203B41FA5}">
                      <a16:colId xmlns:a16="http://schemas.microsoft.com/office/drawing/2014/main" val="2608761173"/>
                    </a:ext>
                  </a:extLst>
                </a:gridCol>
                <a:gridCol w="6327513">
                  <a:extLst>
                    <a:ext uri="{9D8B030D-6E8A-4147-A177-3AD203B41FA5}">
                      <a16:colId xmlns:a16="http://schemas.microsoft.com/office/drawing/2014/main" val="3222266069"/>
                    </a:ext>
                  </a:extLst>
                </a:gridCol>
                <a:gridCol w="1639040">
                  <a:extLst>
                    <a:ext uri="{9D8B030D-6E8A-4147-A177-3AD203B41FA5}">
                      <a16:colId xmlns:a16="http://schemas.microsoft.com/office/drawing/2014/main" val="3170530680"/>
                    </a:ext>
                  </a:extLst>
                </a:gridCol>
              </a:tblGrid>
              <a:tr h="446842">
                <a:tc gridSpan="4"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20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ລະດັບຄວາມສຳເລັດໃນແຕ່ລະຕົວຊີ້ວັດ</a:t>
                      </a:r>
                      <a:endParaRPr lang="lo-LA" sz="20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52532" marR="52532" marT="7296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6263486"/>
                  </a:ext>
                </a:extLst>
              </a:tr>
              <a:tr h="631620"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4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ຂົງເຂດວຽກງານທີ່ຮັບຜິດຊອບ</a:t>
                      </a:r>
                      <a:endParaRPr lang="lo-LA" sz="14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52532" marR="52532" marT="7296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400" b="1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ຕົວຊີ້ວັດ</a:t>
                      </a:r>
                      <a:endParaRPr lang="lo-LA" sz="1400" b="1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52532" marR="52532" marT="7296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400" b="1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ສັງລວມຜົນການປະເມີນ</a:t>
                      </a:r>
                      <a:endParaRPr lang="lo-LA" sz="1400" b="1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52532" marR="52532" marT="7296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400" b="1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ລະດັບຄວາມສຳເລັດຂອງຕົວຊີ້ວັດ</a:t>
                      </a:r>
                      <a:endParaRPr lang="lo-LA" sz="1400" b="1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52532" marR="52532" marT="7296" marB="0"/>
                </a:tc>
                <a:extLst>
                  <a:ext uri="{0D108BD9-81ED-4DB2-BD59-A6C34878D82A}">
                    <a16:rowId xmlns:a16="http://schemas.microsoft.com/office/drawing/2014/main" val="3054539934"/>
                  </a:ext>
                </a:extLst>
              </a:tr>
              <a:tr h="2024956">
                <a:tc rowSpan="4"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4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ການຕິດຕາມກວດກາ</a:t>
                      </a:r>
                      <a:endParaRPr lang="lo-LA" sz="14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52532" marR="52532" marT="7296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4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ວຽກງານຕິດຕາມກວດກາແມ່ນສອດຄ່ອງກັບບຸລິມະສິດການຊ່ວຍເຫຼືອຂອງກອງທຶນໂລກ (</a:t>
                      </a:r>
                      <a:r>
                        <a:rPr lang="en-US" sz="14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GF) </a:t>
                      </a:r>
                      <a:r>
                        <a:rPr lang="lo-LA" sz="14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ແລະ ຂະບວນການແຫ່ງຊາດທີ່ກ່ຽວຂ້ອງ (ຕົວຢ່າງ: ການທົບທວນແຜນງານ ແລະ ການວາງແຜນແຫ່ງຊາດ)</a:t>
                      </a:r>
                      <a:endParaRPr lang="lo-LA" sz="14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52532" marR="52532" marT="7296" marB="0"/>
                </a:tc>
                <a:tc rowSpan="4">
                  <a:txBody>
                    <a:bodyPr/>
                    <a:lstStyle/>
                    <a:p>
                      <a:pPr algn="l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4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ແຜນການຕິດຕາມກວດກາພ້ອມທັງງົບປະມານໃນປະຈຸບັນແມ່ນກຳລັງດຳເນີນຢູ່ ແລະ ກຳລັງຖືກຈັດຕັ້ງປະຕິບັດຕາມຕາຕະລາງເວລາ. ສະມາຊິກຄະນະກຳມະການກວດກາ ແມ່ນສອດຄ່ອງກັບເງື່ອນໃຂຂອງການຊ່ວຍເຫຼືອ. ຄະນະກຳມະການມີ </a:t>
                      </a:r>
                      <a:r>
                        <a:rPr lang="en-US" sz="14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TOR </a:t>
                      </a:r>
                      <a:r>
                        <a:rPr lang="lo-LA" sz="14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ແລະ ປັບປຸງລາຍຊື່ສະມາຊິກເມື່ອມີການປ່ຽນແປງ. ກອງປະຊຸມແມ່ນຈັດຂື້ນເປັນປົກກະຕິກ່ອນການປະຊຸມ </a:t>
                      </a:r>
                      <a:r>
                        <a:rPr lang="en-US" sz="14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CCM </a:t>
                      </a:r>
                      <a:r>
                        <a:rPr lang="lo-LA" sz="14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ແລະ ມີການບັນທຶກເປັນເອກະສານຢ່າງດີ. ໄດ້ມີການແຈກຢາຍ ແລະ ນຳສະເໜີເອກະສານການຊ່ວຍເຫຼືອທີ່ ສຳຄັນຄື: ບົດລາຍງານ, ຂໍ້ສະເໜີຂໍທຶນ, </a:t>
                      </a:r>
                      <a:r>
                        <a:rPr lang="en-US" sz="14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PU/DRs, </a:t>
                      </a:r>
                      <a:r>
                        <a:rPr lang="lo-LA" sz="14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ຄຳແນະນຳ ຂອງກອງທຶນໂລກ ແລະ ອື່ນໆ. ການເອົາໃຈໃສ່ທີ່ສຳຄັນ ແລະ ຕໍ່ເນື່ອງແມ່ນການຕິດຕາມຄຳໝັ້ນສັນຍາຮ່ວມມືດ້ານການເງິນ (</a:t>
                      </a:r>
                      <a:r>
                        <a:rPr lang="en-US" sz="14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co-financing commitments).</a:t>
                      </a:r>
                    </a:p>
                    <a:p>
                      <a:pPr algn="l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4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ວິທີການ / ຂັ້ນຕອນການຄຸ້ມຄອງຄວາມສ່ຽງຢ່າງເປັນທາງການ / ແບບປົກກະຕິ ແມ່ນບໍ່ໄດ້ຖືກນຳໃຊ້ເຂົ້າໃນຂະບວນການກວດກາ. ປະກົດວ່າບໍ່ມີແຜນກ່ຽວກັບຄວາມສ່ຽງແລະການຫຼຸດຜ່ອນການຊ່ວຍເຫຼືອໃນປະຈຸບັນ ເພື່ອໃຫ້ </a:t>
                      </a:r>
                      <a:r>
                        <a:rPr lang="en-US" sz="14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OC </a:t>
                      </a:r>
                      <a:r>
                        <a:rPr lang="lo-LA" sz="14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ກວດກາເປັນປົກະຕິ. ໃນໄລຍະນີ້ </a:t>
                      </a:r>
                      <a:r>
                        <a:rPr lang="en-US" sz="14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OC </a:t>
                      </a:r>
                      <a:r>
                        <a:rPr lang="lo-LA" sz="14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ບໍ່ໄດ້ມີສ່ວນຮ່ວມໃນການກຳນົດ / ການຈັດລຳດັບຄວາມສຳຄັນຂອງຄວາມສ່ຽງ.</a:t>
                      </a:r>
                      <a:br>
                        <a:rPr lang="lo-LA" sz="14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</a:br>
                      <a:br>
                        <a:rPr lang="lo-LA" sz="14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</a:br>
                      <a:r>
                        <a:rPr lang="lo-LA" sz="14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ໃນຂະນະທີ່ການແລກປ່ຽນຂໍ້ມູນແມ່ນເປັນຕົວຢ່າງທີ່ດີ ແຕ່ບໍ່ມີຫຼັກຖານຫຼາຍປານໃດໃນການວິເຄາະຂໍ້ມູນໃນການປະຕິບັດ, ການກັ່ນຕອງບັນຫາໃນການປະຕິບັດທີ່ສຳຄັນ, ວິທີແກ້ໄຂບັນຫາ ຫຼື ການສະເໜີຈາກ </a:t>
                      </a:r>
                      <a:r>
                        <a:rPr lang="en-US" sz="14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OC </a:t>
                      </a:r>
                      <a:r>
                        <a:rPr lang="lo-LA" sz="14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ຫາ </a:t>
                      </a:r>
                      <a:r>
                        <a:rPr lang="en-US" sz="14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CCM </a:t>
                      </a:r>
                      <a:r>
                        <a:rPr lang="lo-LA" sz="14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ເພື່ອຕັດສິນໃຈ ຫຼື ວາງມາດຕະການເພື່ອແກ້ໄຂບັນຫາ. ມີການລາຍງານຄວາມຄືບໜ້າທີ່ຊໍ້າຊ້ອນຈາກ </a:t>
                      </a:r>
                      <a:r>
                        <a:rPr lang="en-US" sz="14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PR </a:t>
                      </a:r>
                      <a:r>
                        <a:rPr lang="lo-LA" sz="14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ຕໍ່ທັງ </a:t>
                      </a:r>
                      <a:r>
                        <a:rPr lang="en-US" sz="14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OC </a:t>
                      </a:r>
                      <a:r>
                        <a:rPr lang="lo-LA" sz="14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ແລະ </a:t>
                      </a:r>
                      <a:r>
                        <a:rPr lang="en-US" sz="14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CCM. </a:t>
                      </a:r>
                      <a:r>
                        <a:rPr lang="lo-LA" sz="14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ສັງເກດເຫັນວ່າການລົງໄປຕິດຕາມກວດກາ ມັກພົບເຫັນບັນຫາທີ່ເກີດຂື້ນເລື້ອຍໆທີ່ຍັງບໍ່ໄດ້ຮັບການແກ້ໄຂ.</a:t>
                      </a:r>
                      <a:endParaRPr lang="lo-LA" sz="14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52532" marR="52532" marT="0" marB="0"/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4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2</a:t>
                      </a:r>
                      <a:endParaRPr lang="lo-LA" sz="14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52532" marR="52532" marT="7296" marB="0"/>
                </a:tc>
                <a:extLst>
                  <a:ext uri="{0D108BD9-81ED-4DB2-BD59-A6C34878D82A}">
                    <a16:rowId xmlns:a16="http://schemas.microsoft.com/office/drawing/2014/main" val="3576561704"/>
                  </a:ext>
                </a:extLst>
              </a:tr>
              <a:tr h="115847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o-LA" sz="14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ການນຳໃຊ້ຂໍ້ມູນຍຸດທະສາດ ສຳລັບການປະຕິບັດງານ ແລະ ການຕັດສິນໃຈຕະຫຼອດໄລຍະຮອບວຽນການຊ່ວຍເຫຼືອລ້າຂອງກອງທຶນໂລກ (</a:t>
                      </a:r>
                      <a:r>
                        <a:rPr lang="en-US" sz="14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GF)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52532" marR="52532" marT="7296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4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2</a:t>
                      </a:r>
                      <a:endParaRPr lang="lo-LA" sz="14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52532" marR="52532" marT="7296" marB="0"/>
                </a:tc>
                <a:extLst>
                  <a:ext uri="{0D108BD9-81ED-4DB2-BD59-A6C34878D82A}">
                    <a16:rowId xmlns:a16="http://schemas.microsoft.com/office/drawing/2014/main" val="936685874"/>
                  </a:ext>
                </a:extLst>
              </a:tr>
              <a:tr h="77915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o-LA" sz="14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ການນຳໃຊ້ວິທີການຄຸ້ມຄອງຄວາມສ່ຽງເຂົ້າໃນການຕິດຕາມກວດກາ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52532" marR="52532" marT="7296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o-LA" sz="14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52532" marR="52532" marT="7296" marB="0"/>
                </a:tc>
                <a:extLst>
                  <a:ext uri="{0D108BD9-81ED-4DB2-BD59-A6C34878D82A}">
                    <a16:rowId xmlns:a16="http://schemas.microsoft.com/office/drawing/2014/main" val="2858847437"/>
                  </a:ext>
                </a:extLst>
              </a:tr>
              <a:tr h="1086613">
                <a:tc vMerge="1"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lo-LA" sz="1400" b="0" i="0" u="none" strike="noStrike"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52532" marR="52532" marT="7296" marB="0"/>
                </a:tc>
                <a:tc>
                  <a:txBody>
                    <a:bodyPr/>
                    <a:lstStyle/>
                    <a:p>
                      <a:r>
                        <a:rPr lang="en-US" sz="14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CCM </a:t>
                      </a:r>
                      <a:r>
                        <a:rPr lang="lo-LA" sz="14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ສະໜັບສະໜູນການປະຕິບັດຄຳໝັ້ນສັນຍາການຮ່ວມມືດ້ານການເງິນ(ດ້ານເງິນປະກອບສ່ວນ)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52532" marR="52532" marT="7296" marB="0"/>
                </a:tc>
                <a:tc vMerge="1">
                  <a:txBody>
                    <a:bodyPr/>
                    <a:lstStyle/>
                    <a:p>
                      <a:pPr algn="l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lo-LA" sz="1400" b="0" i="0" u="none" strike="noStrike" dirty="0"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52532" marR="52532" marT="7296" marB="0" anchor="ctr"/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4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2</a:t>
                      </a:r>
                      <a:endParaRPr lang="lo-LA" sz="14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52532" marR="52532" marT="7296" marB="0"/>
                </a:tc>
                <a:extLst>
                  <a:ext uri="{0D108BD9-81ED-4DB2-BD59-A6C34878D82A}">
                    <a16:rowId xmlns:a16="http://schemas.microsoft.com/office/drawing/2014/main" val="32099628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68708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5CE319-8F0C-46E4-BFF1-AA171BBDD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3EDB-D7EB-F14E-A6D1-748C03EC5EDC}" type="slidenum">
              <a:rPr lang="en-US" smtClean="0"/>
              <a:t>3</a:t>
            </a:fld>
            <a:endParaRPr lang="en-US" dirty="0"/>
          </a:p>
        </p:txBody>
      </p:sp>
      <p:graphicFrame>
        <p:nvGraphicFramePr>
          <p:cNvPr id="3" name="Content Placeholder 2">
            <a:extLst>
              <a:ext uri="{FF2B5EF4-FFF2-40B4-BE49-F238E27FC236}">
                <a16:creationId xmlns:a16="http://schemas.microsoft.com/office/drawing/2014/main" id="{207F024E-B091-46B4-9631-C926E902DC8A}"/>
              </a:ext>
            </a:extLst>
          </p:cNvPr>
          <p:cNvGraphicFramePr>
            <a:graphicFrameLocks noGrp="1"/>
          </p:cNvGraphicFramePr>
          <p:nvPr>
            <p:ph idx="13"/>
            <p:extLst>
              <p:ext uri="{D42A27DB-BD31-4B8C-83A1-F6EECF244321}">
                <p14:modId xmlns:p14="http://schemas.microsoft.com/office/powerpoint/2010/main" val="17138148"/>
              </p:ext>
            </p:extLst>
          </p:nvPr>
        </p:nvGraphicFramePr>
        <p:xfrm>
          <a:off x="0" y="475989"/>
          <a:ext cx="11862148" cy="558361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40077">
                  <a:extLst>
                    <a:ext uri="{9D8B030D-6E8A-4147-A177-3AD203B41FA5}">
                      <a16:colId xmlns:a16="http://schemas.microsoft.com/office/drawing/2014/main" val="372942094"/>
                    </a:ext>
                  </a:extLst>
                </a:gridCol>
                <a:gridCol w="4183693">
                  <a:extLst>
                    <a:ext uri="{9D8B030D-6E8A-4147-A177-3AD203B41FA5}">
                      <a16:colId xmlns:a16="http://schemas.microsoft.com/office/drawing/2014/main" val="935757265"/>
                    </a:ext>
                  </a:extLst>
                </a:gridCol>
                <a:gridCol w="5461348">
                  <a:extLst>
                    <a:ext uri="{9D8B030D-6E8A-4147-A177-3AD203B41FA5}">
                      <a16:colId xmlns:a16="http://schemas.microsoft.com/office/drawing/2014/main" val="2670886306"/>
                    </a:ext>
                  </a:extLst>
                </a:gridCol>
                <a:gridCol w="977030">
                  <a:extLst>
                    <a:ext uri="{9D8B030D-6E8A-4147-A177-3AD203B41FA5}">
                      <a16:colId xmlns:a16="http://schemas.microsoft.com/office/drawing/2014/main" val="1240150408"/>
                    </a:ext>
                  </a:extLst>
                </a:gridCol>
              </a:tblGrid>
              <a:tr h="1375905">
                <a:tc rowSpan="5"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600" b="1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ການມີສ່ວນຮ່ວມ</a:t>
                      </a:r>
                      <a:endParaRPr lang="lo-LA" sz="1600" b="1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46766" marR="46766" marT="6495" marB="0"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600" b="0" u="none" strike="noStrike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ການເລືອກຕັ້ງ / ຂັ້ນຕອນການເລືອກຕັ້ງຂອງ </a:t>
                      </a:r>
                      <a:r>
                        <a:rPr lang="en-US" sz="1600" b="0" u="none" strike="noStrike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CCM </a:t>
                      </a:r>
                      <a:r>
                        <a:rPr lang="lo-LA" sz="1600" b="0" u="none" strike="noStrike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ແມ່ນປະຕິບັດຕາມຫຼັກການຂອງການປົກຄອງທີ່ດີແລະຮັບປະກັນການມີສ່ວນຮ່ວມທີ່ມີຄຸນນະພາບ</a:t>
                      </a:r>
                      <a:endParaRPr lang="lo-LA" sz="1600" b="0" i="0" u="none" strike="noStrike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46766" marR="46766" marT="6495" marB="0" anchor="ctr"/>
                </a:tc>
                <a:tc rowSpan="5"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6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ໄດ້ມີຄວາມພະຍາຍາມຢ່າງຈະແຈ້ງເພື່ອຮັບຮູ້ເຖິງອຸດົມການທີ່ກ່ຽວຂ້ອງກັບການມີສ່ວນຮ່ວມຂອງຊຸມຊົນທີ່ຖືກສ້າງຂື້ນໂດຍຮູບແບບຂອງ </a:t>
                      </a:r>
                      <a:r>
                        <a:rPr lang="en-US" sz="16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CCM. </a:t>
                      </a:r>
                      <a:r>
                        <a:rPr lang="lo-LA" sz="16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ການມີສ່ວນຮ່ວມນີ້ແມ່ນຖືກກຳນົດໄວ້ໃນເອກະສານ </a:t>
                      </a:r>
                      <a:r>
                        <a:rPr lang="en-US" sz="16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CCM </a:t>
                      </a:r>
                      <a:r>
                        <a:rPr lang="lo-LA" sz="16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ແລະ ມີລາຍຊື່ສະມາຊິກທີ່ກ່ຽວຂ້ອງ.</a:t>
                      </a:r>
                      <a:br>
                        <a:rPr lang="lo-LA" sz="16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</a:br>
                      <a:br>
                        <a:rPr lang="lo-LA" sz="16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</a:br>
                      <a:r>
                        <a:rPr lang="lo-LA" sz="16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ຍັງມີຫຼັກຖານທີ່ດີວ່າການມີສ່ວນຮ່ວມນີ້ຂະຫຍາຍໄປສູ່ຂະບວນການຕ່າງໆ ທີ່ຕິດພັນກັບແຜນງານແຫ່ງຊາດໂດຍລວມເຊັ່ນ: ການພັດທະນາແຜນຍຸດທະສາດແຫ່ງຊາດ ແລະ ໜ່ວຍງານວິຊາການຂອງໂຄງການແຫ່ງຊາດ.</a:t>
                      </a:r>
                      <a:br>
                        <a:rPr lang="lo-LA" sz="16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</a:br>
                      <a:br>
                        <a:rPr lang="lo-LA" sz="16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</a:br>
                      <a:r>
                        <a:rPr lang="lo-LA" sz="16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ປະເດັນຫຼັກປະກົດວ່າ ມີຄວາມພະຍາຍາມໃນການຈັດຕັ້ງໃຫ້ມີການປຶກສາຫາລືແບບສອງທິດທາງຢ່າງເປັນລະບົບກັບພາກສ່ວນທີ່ກ່ຽວຂ້ອງຂອງສະມາຊິກ. ສິ່ງດັ່ງກ່າວໄດ້ຖືກສ້າງຂື້ນຢ່າງເປັນທາງການໂດຍການສະໜັບສະໜູນຈາກກາແດງ ທັງຊັບພະຍາກອນ ແລະ ການປະສານງານໃນເວລາດຽວກັນ ແຕ່ປະກົດວ່າຄວາມພະຍາຍາມນັ້ນໄດ້ລຸດລົງເມື່ອໂຄງການປິດລົງ. ເມື່ອມີສິ່ງທ້າທາຍໃນການອອກສຽງຊຸມຊົນໃນກອງປະຊຸມ </a:t>
                      </a:r>
                      <a:r>
                        <a:rPr lang="en-US" sz="16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CCM (</a:t>
                      </a:r>
                      <a:r>
                        <a:rPr lang="lo-LA" sz="16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ເຊັ່ນ: ຂໍ້ຈຳກັດດ້ານເວລາ, ຂໍ້ຈຳກັດດ້ານວັດທະນະທໍາ, ອຸປະສັກດ້ານພາສາ ແລະ ອື່ນໆ) ບົດບາດຂອງຄະນະກຳມະການປະສານງານ </a:t>
                      </a:r>
                      <a:r>
                        <a:rPr lang="en-US" sz="16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CSO </a:t>
                      </a:r>
                      <a:r>
                        <a:rPr lang="lo-LA" sz="16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ກໍ່ຍິ່ງມີຄວາມສຳຄັນຫຼາຍຂຶ້ນ.</a:t>
                      </a:r>
                    </a:p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46766" marR="46766" marT="6495" marB="0"/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6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2</a:t>
                      </a:r>
                      <a:endParaRPr lang="lo-LA" sz="16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46766" marR="46766" marT="6495" marB="0"/>
                </a:tc>
                <a:extLst>
                  <a:ext uri="{0D108BD9-81ED-4DB2-BD59-A6C34878D82A}">
                    <a16:rowId xmlns:a16="http://schemas.microsoft.com/office/drawing/2014/main" val="972081819"/>
                  </a:ext>
                </a:extLst>
              </a:tr>
              <a:tr h="65059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6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ການມີສ່ວນຮ່ວມຂອງເຂດເລືອກຕັ້ງ </a:t>
                      </a:r>
                      <a:r>
                        <a:rPr lang="en-US" sz="16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CCM </a:t>
                      </a:r>
                      <a:r>
                        <a:rPr lang="lo-LA" sz="16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ໃນຂະບວນການກອງທຶນໂລກ </a:t>
                      </a:r>
                      <a:endParaRPr lang="lo-LA" sz="16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46766" marR="46766" marT="6495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6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2</a:t>
                      </a:r>
                      <a:endParaRPr lang="lo-LA" sz="16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46766" marR="46766" marT="6495" marB="0"/>
                </a:tc>
                <a:extLst>
                  <a:ext uri="{0D108BD9-81ED-4DB2-BD59-A6C34878D82A}">
                    <a16:rowId xmlns:a16="http://schemas.microsoft.com/office/drawing/2014/main" val="1853673231"/>
                  </a:ext>
                </a:extLst>
              </a:tr>
              <a:tr h="205763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6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ຜູ້ຕາງໜ້າຂອງເຂດເລືອກຕັ້ງ </a:t>
                      </a:r>
                      <a:r>
                        <a:rPr lang="en-US" sz="16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CCM (</a:t>
                      </a:r>
                      <a:r>
                        <a:rPr lang="lo-LA" sz="16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ໂດຍສະເພາະສະມາຊິກຈາກອົງການຈັດຕັ້ງທາງສັງຄົມ) ເຂົ້າຮ່ວມໃນຂະບວນການຂອງປະເທດທີ່ກ່ຽວຂ້ອງກັບການຕອບໂຕ້ແຫ່ງຊາດ (ເຊັ່ນ: ການວາງແຜນຍຸດທະສາດແຫ່ງຊາດ, ການທົບທວນໂຄງການແລະການໃຫ້ບຸລິມະສິດແຫ່ງຊາດ, ການວາງແຜນດຳເນີນງານຂອງຄູ່ຮ່ວມພັດທະນາ, ແລະ ອື່ນໆ)</a:t>
                      </a:r>
                    </a:p>
                  </a:txBody>
                  <a:tcPr marL="46766" marR="46766" marT="6495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6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2</a:t>
                      </a:r>
                      <a:endParaRPr lang="lo-LA" sz="16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46766" marR="46766" marT="6495" marB="0"/>
                </a:tc>
                <a:extLst>
                  <a:ext uri="{0D108BD9-81ED-4DB2-BD59-A6C34878D82A}">
                    <a16:rowId xmlns:a16="http://schemas.microsoft.com/office/drawing/2014/main" val="565963833"/>
                  </a:ext>
                </a:extLst>
              </a:tr>
              <a:tr h="55610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6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ສະມາຊິກ </a:t>
                      </a:r>
                      <a:r>
                        <a:rPr lang="en-US" sz="16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CCM (</a:t>
                      </a:r>
                      <a:r>
                        <a:rPr lang="lo-LA" sz="16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ໂດຍສະເພາະແມ່ນສະມາຊິກ </a:t>
                      </a:r>
                      <a:r>
                        <a:rPr lang="en-US" sz="16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CS) </a:t>
                      </a:r>
                      <a:r>
                        <a:rPr lang="lo-LA" sz="16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ປະຕິບັດກິດຈະກຳຕ່າງໆເພື່ອຂໍການປ້ອນຂໍ້ມູນຈາກ ແລະ ໃຫ້ຄຳຄິດເຫັນ (ລາຍງານຄືນ) ພາຍໃນເຂດເລືອກຕັ້ງຂອງຕົນ ເພື່ອປະກອບສ່ວນເຂົ້າໃນການຕັດສິນໃຈທີ່ຖືກຕ້ອງ. </a:t>
                      </a:r>
                      <a:endParaRPr lang="lo-LA" sz="16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46766" marR="46766" marT="6495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433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lo-LA" sz="16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46766" marR="46766" marT="6495" marB="0" anchor="ctr"/>
                </a:tc>
                <a:tc vMerge="1"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46766" marR="46766" marT="6495" marB="0"/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6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0</a:t>
                      </a:r>
                      <a:endParaRPr lang="lo-LA" sz="16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46766" marR="46766" marT="6495" marB="0"/>
                </a:tc>
                <a:extLst>
                  <a:ext uri="{0D108BD9-81ED-4DB2-BD59-A6C34878D82A}">
                    <a16:rowId xmlns:a16="http://schemas.microsoft.com/office/drawing/2014/main" val="14504336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74257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30800D-E6A2-4DAC-81A1-DBCD60B3D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3EDB-D7EB-F14E-A6D1-748C03EC5EDC}" type="slidenum">
              <a:rPr lang="en-US" smtClean="0"/>
              <a:t>4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74677DF-63B2-4654-9E25-0676AF30EF2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1617785" y="1801476"/>
            <a:ext cx="8510953" cy="3108149"/>
          </a:xfrm>
        </p:spPr>
        <p:txBody>
          <a:bodyPr/>
          <a:lstStyle/>
          <a:p>
            <a:pPr algn="ctr"/>
            <a:endParaRPr lang="en-US" i="1" dirty="0"/>
          </a:p>
          <a:p>
            <a:pPr algn="ctr"/>
            <a:endParaRPr lang="en-US" i="1" dirty="0"/>
          </a:p>
          <a:p>
            <a:pPr algn="ctr"/>
            <a:endParaRPr lang="en-US" sz="3200" dirty="0">
              <a:latin typeface="Phetsarath OT" panose="02000500000000020004" pitchFamily="2" charset="0"/>
              <a:cs typeface="Phetsarath OT" panose="02000500000000020004" pitchFamily="2" charset="0"/>
            </a:endParaRPr>
          </a:p>
          <a:p>
            <a:pPr algn="ctr"/>
            <a:endParaRPr lang="en-US" sz="3200" dirty="0">
              <a:latin typeface="Phetsarath OT" panose="02000500000000020004" pitchFamily="2" charset="0"/>
              <a:cs typeface="Phetsarath OT" panose="02000500000000020004" pitchFamily="2" charset="0"/>
            </a:endParaRPr>
          </a:p>
          <a:p>
            <a:pPr algn="ctr"/>
            <a:endParaRPr lang="en-US" sz="3200" dirty="0">
              <a:latin typeface="Phetsarath OT" panose="02000500000000020004" pitchFamily="2" charset="0"/>
              <a:cs typeface="Phetsarath OT" panose="02000500000000020004" pitchFamily="2" charset="0"/>
            </a:endParaRPr>
          </a:p>
          <a:p>
            <a:endParaRPr lang="en-US" sz="3200" dirty="0">
              <a:latin typeface="Phetsarath OT" panose="02000500000000020004" pitchFamily="2" charset="0"/>
              <a:cs typeface="Phetsarath OT" panose="02000500000000020004" pitchFamily="2" charset="0"/>
            </a:endParaRPr>
          </a:p>
          <a:p>
            <a:pPr algn="ctr"/>
            <a:endParaRPr lang="en-US" sz="3200" i="1" dirty="0"/>
          </a:p>
          <a:p>
            <a:endParaRPr lang="en-US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21680AA3-DD75-4FF8-B7A5-DAA9A542C59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54049050"/>
              </p:ext>
            </p:extLst>
          </p:nvPr>
        </p:nvGraphicFramePr>
        <p:xfrm>
          <a:off x="295288" y="533391"/>
          <a:ext cx="11642017" cy="574457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70257">
                  <a:extLst>
                    <a:ext uri="{9D8B030D-6E8A-4147-A177-3AD203B41FA5}">
                      <a16:colId xmlns:a16="http://schemas.microsoft.com/office/drawing/2014/main" val="1953098662"/>
                    </a:ext>
                  </a:extLst>
                </a:gridCol>
                <a:gridCol w="4446740">
                  <a:extLst>
                    <a:ext uri="{9D8B030D-6E8A-4147-A177-3AD203B41FA5}">
                      <a16:colId xmlns:a16="http://schemas.microsoft.com/office/drawing/2014/main" val="2685424447"/>
                    </a:ext>
                  </a:extLst>
                </a:gridCol>
                <a:gridCol w="5038628">
                  <a:extLst>
                    <a:ext uri="{9D8B030D-6E8A-4147-A177-3AD203B41FA5}">
                      <a16:colId xmlns:a16="http://schemas.microsoft.com/office/drawing/2014/main" val="2564369061"/>
                    </a:ext>
                  </a:extLst>
                </a:gridCol>
                <a:gridCol w="986392">
                  <a:extLst>
                    <a:ext uri="{9D8B030D-6E8A-4147-A177-3AD203B41FA5}">
                      <a16:colId xmlns:a16="http://schemas.microsoft.com/office/drawing/2014/main" val="3680578019"/>
                    </a:ext>
                  </a:extLst>
                </a:gridCol>
              </a:tblGrid>
              <a:tr h="1812398">
                <a:tc rowSpan="5"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6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ການຈັດວາງຕໍາແໜ່ງ/ໂຄງສ້າງ</a:t>
                      </a:r>
                      <a:endParaRPr lang="lo-LA" sz="16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54895" marR="54895" marT="7624" marB="0"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b="0" u="none" strike="noStrike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CCM </a:t>
                      </a:r>
                      <a:r>
                        <a:rPr lang="lo-LA" sz="1600" b="0" u="none" strike="noStrike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ໄດ້ກຳນົດວິໄສທັດ "ຕໍາແໜ່ງຍຸດທະສາດ" ເພື່ອຮັບປະກັນຄວາມສອດຄ່ອງກັບ ແລະ / ຫຼື ການເຊື່ອມໂຍງເຂົ້າໃນໂຄງສ້າງແຫ່ງຊາດ / ອົງການປະສານງານ ແລະ ການເຊື່ອມໂຍງຢ່າງເປັນທາງການກັບເວທີຄູ່ຮ່ວມງານຂອງຜູ້ໃຫ້ທຶນ. </a:t>
                      </a:r>
                      <a:endParaRPr lang="lo-LA" sz="1600" b="0" i="0" u="none" strike="noStrike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54895" marR="54895" marT="7624" marB="0" anchor="ctr"/>
                </a:tc>
                <a:tc rowSpan="5">
                  <a:txBody>
                    <a:bodyPr/>
                    <a:lstStyle/>
                    <a:p>
                      <a:pPr algn="l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6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ການຈັດຕໍາແໜ່ງ ແມ່ນບັນຫາສຳຄັນສຳລັບ </a:t>
                      </a:r>
                      <a:r>
                        <a:rPr lang="en-US" sz="16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CCM  </a:t>
                      </a:r>
                      <a:r>
                        <a:rPr lang="lo-LA" sz="16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ລາວ</a:t>
                      </a:r>
                      <a:r>
                        <a:rPr lang="en-US" sz="16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 </a:t>
                      </a:r>
                      <a:r>
                        <a:rPr lang="lo-LA" sz="16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ໃນຂະນະທີ່ປະເທດກ້າວໄປສູ່ການກະກຽມການຈັດຕັ້ງປະຕິບັດໃໝ່ ທີ່ລວມເອົາການສະໜັບສະໜູນທຶນ </a:t>
                      </a:r>
                      <a:r>
                        <a:rPr lang="en-US" sz="16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GF </a:t>
                      </a:r>
                      <a:r>
                        <a:rPr lang="lo-LA" sz="16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ເຂົ້າໃນໂຄງການ </a:t>
                      </a:r>
                      <a:r>
                        <a:rPr lang="en-US" sz="16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WB HANSA. </a:t>
                      </a:r>
                      <a:r>
                        <a:rPr lang="lo-LA" sz="16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ຄວາມສອດຄ່ອງກັບໂຄງສ້າງແຫ່ງຊາດແມ່ນສ່ວນໜຶ່ງທີ່ສຳຄັນຂອງເຫດຜົນທີ່ຢູ່ເບື້ອງຫຼັງການຕັດສິນໃຈຂອງ </a:t>
                      </a:r>
                      <a:r>
                        <a:rPr lang="en-US" sz="16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GF </a:t>
                      </a:r>
                      <a:r>
                        <a:rPr lang="lo-LA" sz="16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ໃນການສົມທົບທຶນໃນທາງນີ້. ຄຳຖາມກ່ຽວກັບວິທີການ </a:t>
                      </a:r>
                      <a:r>
                        <a:rPr lang="en-US" sz="16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CCM </a:t>
                      </a:r>
                      <a:r>
                        <a:rPr lang="lo-LA" sz="16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ເຊື່ອມໂຍງກັບຄະນະກຳມະການຊີ້ນຳ </a:t>
                      </a:r>
                      <a:r>
                        <a:rPr lang="en-US" sz="16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HANSA </a:t>
                      </a:r>
                      <a:r>
                        <a:rPr lang="lo-LA" sz="16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ແລະ ບົດບາດທີ່ກ່ຽວຂ້ອງກັບຫ້ອງການປະສານງານໂຄງການ </a:t>
                      </a:r>
                      <a:r>
                        <a:rPr lang="en-US" sz="16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HANSA </a:t>
                      </a:r>
                      <a:r>
                        <a:rPr lang="lo-LA" sz="16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ໃນລະດັບຊາດ ໃນ </a:t>
                      </a:r>
                      <a:r>
                        <a:rPr lang="en-US" sz="16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DPC </a:t>
                      </a:r>
                      <a:r>
                        <a:rPr lang="lo-LA" sz="16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ແມ່ນຍັງບໍ່ທັນໄດ້ຮັບການແກ້ໄຂເທື່ອ. ໂຄງຮ່າງການຈັດຕັ້ງທີ່ເປັນໄປໄດ້ ໄດ້ຖືກນຳສະເໜີ ແລະ ປຶກສາຫາລືພາຍໃນ </a:t>
                      </a:r>
                      <a:r>
                        <a:rPr lang="en-US" sz="16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CCM </a:t>
                      </a:r>
                      <a:r>
                        <a:rPr lang="lo-LA" sz="16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ແລະ </a:t>
                      </a:r>
                      <a:r>
                        <a:rPr lang="en-US" sz="16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OC. </a:t>
                      </a:r>
                      <a:r>
                        <a:rPr lang="lo-LA" sz="16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ຄວາມຮູ້ສຶກໃນບັນດາພາກສ່ວນທີ່ກ່ຽວຂ້ອງ </a:t>
                      </a:r>
                      <a:r>
                        <a:rPr lang="en-US" sz="16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CCM </a:t>
                      </a:r>
                      <a:r>
                        <a:rPr lang="lo-LA" sz="16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ແມ່ນວ່າ ການຕັດສິນໃຈຄວນຈະແມ່ນມາຈາກກະຊວງ (ແທນທີ່ຈະແມ່ນ </a:t>
                      </a:r>
                      <a:r>
                        <a:rPr lang="en-US" sz="16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CCM). </a:t>
                      </a:r>
                      <a:r>
                        <a:rPr lang="lo-LA" sz="16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ການກະກຽມໃນການຮວມການຄຸ້ມຄອງທີ່ຍັງບໍ່ທັນໄດ້ກຳນົດຊັດເຈນ ນີ້ອາດຈະມີຄວາມສ່ຽງເກີດຂື້ນສຳລັບ </a:t>
                      </a:r>
                      <a:r>
                        <a:rPr lang="en-US" sz="16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CCM </a:t>
                      </a:r>
                      <a:r>
                        <a:rPr lang="lo-LA" sz="16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ໂດຍສະເພາະກ່ຽວຂ້ອງກັບການຂະຫຍາຍຂອບເຂດແລະບົດບາດຂອງ </a:t>
                      </a:r>
                      <a:r>
                        <a:rPr lang="en-US" sz="16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CCM </a:t>
                      </a:r>
                      <a:r>
                        <a:rPr lang="lo-LA" sz="16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ໃນການຄຸ້ມຄອງ ສຳລັບຊຸມຊົນ.</a:t>
                      </a:r>
                    </a:p>
                    <a:p>
                      <a:pPr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6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 </a:t>
                      </a:r>
                    </a:p>
                    <a:p>
                      <a:pPr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6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 </a:t>
                      </a:r>
                      <a:endParaRPr lang="lo-LA" sz="16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54895" marR="54895" marT="7624" marB="0" anchor="ctr"/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6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1</a:t>
                      </a:r>
                      <a:endParaRPr lang="lo-LA" sz="16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54895" marR="54895" marT="7624" marB="0"/>
                </a:tc>
                <a:extLst>
                  <a:ext uri="{0D108BD9-81ED-4DB2-BD59-A6C34878D82A}">
                    <a16:rowId xmlns:a16="http://schemas.microsoft.com/office/drawing/2014/main" val="68200811"/>
                  </a:ext>
                </a:extLst>
              </a:tr>
              <a:tr h="109135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6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ຮັບປະກັນຄວາມເປັນເອກະພາບ ແລະ ຄວາມເປັນເຈົ້າຂອງວິໄສທັດ ໂດຍທຸກພາກສ່ວນທີ່ກ່ຽວຂ້ອງ (ໂດຍສະເພາະແມ່ນລັດຖະບານແຫ່ງຊາດ) </a:t>
                      </a:r>
                      <a:endParaRPr lang="lo-LA" sz="16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54895" marR="54895" marT="7624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6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1</a:t>
                      </a:r>
                      <a:endParaRPr lang="lo-LA" sz="16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54895" marR="54895" marT="7624" marB="0"/>
                </a:tc>
                <a:extLst>
                  <a:ext uri="{0D108BD9-81ED-4DB2-BD59-A6C34878D82A}">
                    <a16:rowId xmlns:a16="http://schemas.microsoft.com/office/drawing/2014/main" val="3954088170"/>
                  </a:ext>
                </a:extLst>
              </a:tr>
              <a:tr h="153861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b="0" u="none" strike="noStrike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CCM </a:t>
                      </a:r>
                      <a:r>
                        <a:rPr lang="lo-LA" sz="1600" b="0" u="none" strike="noStrike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ໄດ້ກຳນົດໜ້າທີ່ແລະໂຄງສ້າງຂອງຕົນໃຫ້ສອດຄ່ອງກັບການຕອບສະໜອງແຫ່ງຊາດ ເພື່ອເສີມຂະຫຍາຍຄວາມກົມກຽວກັນຂອງລະບົບ, ຂະບວນການ ແລະ ການຕັດສິນໃຈ ເພື່ອໃຫ້ມີຜົນກະທົບແລະມີປະສິດທິພາບຫຼາຍຂື້ນ.</a:t>
                      </a:r>
                      <a:endParaRPr lang="lo-LA" sz="1600" b="0" i="0" u="none" strike="noStrike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54895" marR="54895" marT="7624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6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2</a:t>
                      </a:r>
                      <a:endParaRPr lang="lo-LA" sz="16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54895" marR="54895" marT="7624" marB="0"/>
                </a:tc>
                <a:extLst>
                  <a:ext uri="{0D108BD9-81ED-4DB2-BD59-A6C34878D82A}">
                    <a16:rowId xmlns:a16="http://schemas.microsoft.com/office/drawing/2014/main" val="468560520"/>
                  </a:ext>
                </a:extLst>
              </a:tr>
              <a:tr h="27378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600" b="0" u="none" strike="noStrike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ສະມາຊິກ </a:t>
                      </a:r>
                      <a:r>
                        <a:rPr lang="en-US" sz="1600" b="0" u="none" strike="noStrike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CS </a:t>
                      </a:r>
                      <a:r>
                        <a:rPr lang="lo-LA" sz="1600" b="0" u="none" strike="noStrike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ແລະຊຸມຊົນ ແມ່ນມີຕົວແທນແລະເຂົ້າຮ່ວມຢ່າງຕັ້ງໜ້າໃນການປະສານງານ, ການປົກຄອງ ແລະ ອົງການຈັດຕັ້ງແລະຂະບວນການຕັດສິນໃຈ ນອກເໜືອຈາກ </a:t>
                      </a:r>
                      <a:r>
                        <a:rPr lang="en-US" sz="1600" b="0" u="none" strike="noStrike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CCM</a:t>
                      </a:r>
                      <a:endParaRPr lang="en-US" sz="1600" b="0" i="0" u="none" strike="noStrike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54895" marR="54895" marT="7624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2842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1600" b="0" i="0" u="none" strike="noStrike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54895" marR="54895" marT="7624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6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1</a:t>
                      </a:r>
                      <a:endParaRPr lang="lo-LA" sz="16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54895" marR="54895" marT="7624" marB="0"/>
                </a:tc>
                <a:extLst>
                  <a:ext uri="{0D108BD9-81ED-4DB2-BD59-A6C34878D82A}">
                    <a16:rowId xmlns:a16="http://schemas.microsoft.com/office/drawing/2014/main" val="17808838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09045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59B993-3553-4B80-B3DE-C31BA403BA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3EDB-D7EB-F14E-A6D1-748C03EC5EDC}" type="slidenum">
              <a:rPr lang="en-US" smtClean="0"/>
              <a:t>5</a:t>
            </a:fld>
            <a:endParaRPr lang="en-US" dirty="0"/>
          </a:p>
        </p:txBody>
      </p:sp>
      <p:graphicFrame>
        <p:nvGraphicFramePr>
          <p:cNvPr id="3" name="Content Placeholder 2">
            <a:extLst>
              <a:ext uri="{FF2B5EF4-FFF2-40B4-BE49-F238E27FC236}">
                <a16:creationId xmlns:a16="http://schemas.microsoft.com/office/drawing/2014/main" id="{90645E2E-8822-47FB-826F-399B90CD70F1}"/>
              </a:ext>
            </a:extLst>
          </p:cNvPr>
          <p:cNvGraphicFramePr>
            <a:graphicFrameLocks noGrp="1"/>
          </p:cNvGraphicFramePr>
          <p:nvPr>
            <p:ph idx="13"/>
            <p:extLst>
              <p:ext uri="{D42A27DB-BD31-4B8C-83A1-F6EECF244321}">
                <p14:modId xmlns:p14="http://schemas.microsoft.com/office/powerpoint/2010/main" val="2878583412"/>
              </p:ext>
            </p:extLst>
          </p:nvPr>
        </p:nvGraphicFramePr>
        <p:xfrm>
          <a:off x="182106" y="486580"/>
          <a:ext cx="11742673" cy="49861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21017">
                  <a:extLst>
                    <a:ext uri="{9D8B030D-6E8A-4147-A177-3AD203B41FA5}">
                      <a16:colId xmlns:a16="http://schemas.microsoft.com/office/drawing/2014/main" val="3498693798"/>
                    </a:ext>
                  </a:extLst>
                </a:gridCol>
                <a:gridCol w="3081403">
                  <a:extLst>
                    <a:ext uri="{9D8B030D-6E8A-4147-A177-3AD203B41FA5}">
                      <a16:colId xmlns:a16="http://schemas.microsoft.com/office/drawing/2014/main" val="754083821"/>
                    </a:ext>
                  </a:extLst>
                </a:gridCol>
                <a:gridCol w="6576164">
                  <a:extLst>
                    <a:ext uri="{9D8B030D-6E8A-4147-A177-3AD203B41FA5}">
                      <a16:colId xmlns:a16="http://schemas.microsoft.com/office/drawing/2014/main" val="2914407684"/>
                    </a:ext>
                  </a:extLst>
                </a:gridCol>
                <a:gridCol w="764089">
                  <a:extLst>
                    <a:ext uri="{9D8B030D-6E8A-4147-A177-3AD203B41FA5}">
                      <a16:colId xmlns:a16="http://schemas.microsoft.com/office/drawing/2014/main" val="2887476020"/>
                    </a:ext>
                  </a:extLst>
                </a:gridCol>
              </a:tblGrid>
              <a:tr h="911497">
                <a:tc rowSpan="6"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700" b="1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ການດຳເນີນງານ</a:t>
                      </a:r>
                      <a:endParaRPr lang="lo-LA" sz="1700" b="1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68580" marR="68580" marT="9525" marB="0"/>
                </a:tc>
                <a:tc rowSpan="2">
                  <a:txBody>
                    <a:bodyPr/>
                    <a:lstStyle/>
                    <a:p>
                      <a:pPr algn="l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7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ກອງເລຂາ </a:t>
                      </a:r>
                      <a:r>
                        <a:rPr lang="en-US" sz="17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CCM </a:t>
                      </a:r>
                      <a:r>
                        <a:rPr lang="lo-LA" sz="17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ໃຫ້ການສະໜັບສະ ໜູນ ດ້ານຍຸດທະສາດຕໍ່ </a:t>
                      </a:r>
                      <a:r>
                        <a:rPr lang="en-US" sz="17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CCM </a:t>
                      </a:r>
                      <a:r>
                        <a:rPr lang="lo-LA" sz="17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ແລະ ໂຄງສ້າງຂອງ </a:t>
                      </a:r>
                      <a:r>
                        <a:rPr lang="en-US" sz="17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CCM </a:t>
                      </a:r>
                      <a:endParaRPr lang="en-US" sz="17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68580" marR="68580" marT="9525" marB="0" anchor="ctr"/>
                </a:tc>
                <a:tc rowSpan="6"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7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ໃນລະດັບດ້ານການບໍລິຫານ, ການຈັດຕັ້ງປະຕິບັດຂອງ </a:t>
                      </a:r>
                      <a:r>
                        <a:rPr lang="en-US" sz="17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CCM </a:t>
                      </a:r>
                      <a:r>
                        <a:rPr lang="lo-LA" sz="17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ແມ່ນເປັນແບບຢ່າງທີ່ດີ. ການປະຕິບັດງານໄດ້ຖືກບັນທຶກໄວ້ເປັນຢ່າງດີ, ມີແຜນດຳເນີນງານແລະງົບປະມານ, ບົດບັນທຶກການປະຊຸມແມ່ນສຳເລັດສົມບູນ ແລະ ມີປະສິດທິພາບ. ການລິເລີ່ມໄດ້ຮັບການປະຕິບັດເພື່ອຮັບປະກັນວ່າຂໍ້ກຳນົດໃໝ່ຂອງ </a:t>
                      </a:r>
                      <a:r>
                        <a:rPr lang="en-US" sz="17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GF, </a:t>
                      </a:r>
                      <a:r>
                        <a:rPr lang="lo-LA" sz="17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ເຊັ່ນວ່າຂໍ້ກຳນົດດ້ານຈັນຍາບັນໄດ້ຖືກຈັດຕັ້ງປະຕິບັດ. ມີຂັ້ນຕອນການປະເມີນເອກະສານຂອງກອງເລຂາ ແລະ ອື່ນໆ.</a:t>
                      </a:r>
                      <a:br>
                        <a:rPr lang="lo-LA" sz="17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</a:br>
                      <a:br>
                        <a:rPr lang="lo-LA" sz="17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</a:br>
                      <a:r>
                        <a:rPr lang="lo-LA" sz="17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ຖ້າຈະມີຂໍ້ບົກຜ່ອງ ກໍອາດຈະແມ່ນການສະໜັບສະໜູນດ້ານຍຸດທະສາດ. ຂະບວນການທີ່ປະຕິບັດໃນປະຈຸບັນ ຍັງບໍ່ທັນກວມລວມບົດບາດທີ່ສຳຄັນຂອງກອງເລຂາໃນການວິເຄາະຍຸດທະສາດ / ການກັ່ນຕອງຂໍ້ມູນທີ່ນຳສະເໜີເຂົ້າໃນ </a:t>
                      </a:r>
                      <a:r>
                        <a:rPr lang="en-US" sz="17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CCM </a:t>
                      </a:r>
                      <a:r>
                        <a:rPr lang="lo-LA" sz="17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ແລະ ຄະນະກຳມະການກວດກາ. ສ່ວນໜຶ່ງ ຂອງປະເດັນນີ້ແມ່ນວ່າ, ເຊັ່ນດຽວກັບ </a:t>
                      </a:r>
                      <a:r>
                        <a:rPr lang="en-US" sz="17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CCMs </a:t>
                      </a:r>
                      <a:r>
                        <a:rPr lang="lo-LA" sz="17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ໃນຫຼາຍໆປະເທດ, ບົດລາຍງານຄວາມຄືບໜ້າ ບໍ່ໄດ້ຖືກສົ່ງໃນເວລາພຽງພໍກ່ອນການປະຊຸມເພື່ອໃຫ້ມີການກວດກາຄວາມຄົບຖ້ວນ ແລະ ວິເຄາະກ່ອນການປະຊຸມ. ຖ້າກອງເລຂາຈະຮັບໜ້າທີ່ດັ່ງກ່າວ ມັນຈຳເປັນຕ້ອງມີການປະເມີນຄວາມຫຍຸ້ງຍາກດ້ານ </a:t>
                      </a:r>
                      <a:r>
                        <a:rPr lang="en-US" sz="17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logistical </a:t>
                      </a:r>
                      <a:r>
                        <a:rPr lang="lo-LA" sz="17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ແລະ ຄວາມອາດສາມາດ ພ້ອມທັງຂໍ້ຈຳກັດດ້ານສະພາບການທີ່ກ່ຽວພັນກັບໂຄງປະກອບສິດອຳນາດ. ບົດບາດໃໝ່ຂອງ </a:t>
                      </a:r>
                      <a:r>
                        <a:rPr lang="en-US" sz="17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CCM </a:t>
                      </a:r>
                      <a:r>
                        <a:rPr lang="lo-LA" sz="17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ກ່ຽວຂ້ອງກັບ </a:t>
                      </a:r>
                      <a:r>
                        <a:rPr lang="en-US" sz="17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HANSA </a:t>
                      </a:r>
                      <a:r>
                        <a:rPr lang="lo-LA" sz="17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ກໍ່ຈະມີຜົນສະທ້ອນຕໍ່ການບໍລິຫານ ແລະ ການສະໜັບສະໜູນທາງດ້ານຍຸດທະສາດຂອງກອງເລຂາ ຕໍ່ </a:t>
                      </a:r>
                      <a:r>
                        <a:rPr lang="en-US" sz="17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CCM.</a:t>
                      </a:r>
                      <a:endParaRPr lang="en-US" sz="17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7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2</a:t>
                      </a:r>
                      <a:endParaRPr lang="lo-LA" sz="17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4215194088"/>
                  </a:ext>
                </a:extLst>
              </a:tr>
              <a:tr h="13047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lo-LA" sz="1700" b="0" i="0" u="none" strike="noStrike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68580" marR="68580" marT="9525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7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2</a:t>
                      </a:r>
                      <a:endParaRPr lang="lo-LA" sz="17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2682018254"/>
                  </a:ext>
                </a:extLst>
              </a:tr>
              <a:tr h="7810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700" b="0" u="none" strike="noStrike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CCM </a:t>
                      </a:r>
                      <a:r>
                        <a:rPr lang="lo-LA" sz="1700" b="0" u="none" strike="noStrike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ມີໂຄງສ້າງທີ່ເໝາະສົມ ແລະ ສອດຄ່ອງ ເຊິ່ງດຳເນີນງານໄດ້ດີທີ່ສຸດ ແລະມີປະສິດທິພາບ </a:t>
                      </a:r>
                      <a:endParaRPr lang="lo-LA" sz="1700" b="0" i="0" u="none" strike="noStrike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68580" marR="68580" marT="9525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11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lo-LA" sz="17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68580" marR="68580" marT="9525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7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2</a:t>
                      </a:r>
                      <a:endParaRPr lang="lo-LA" sz="17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3838005458"/>
                  </a:ext>
                </a:extLst>
              </a:tr>
              <a:tr h="75032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7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ການດຳເນີນງານຂອງ </a:t>
                      </a:r>
                      <a:r>
                        <a:rPr lang="en-US" sz="17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CCM </a:t>
                      </a:r>
                      <a:r>
                        <a:rPr lang="lo-LA" sz="17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ແມ່ນມີການຄຸ້ມຄອງຢ່າງມີປະສິດຕິຜົນ</a:t>
                      </a:r>
                      <a:endParaRPr lang="lo-LA" sz="17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68580" marR="68580" marT="9525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5168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7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ກອງເລຂາ </a:t>
                      </a:r>
                      <a:r>
                        <a:rPr lang="en-US" sz="17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CCM </a:t>
                      </a:r>
                      <a:r>
                        <a:rPr lang="lo-LA" sz="17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ໃຫ້ການສະໜັບສະ ໜູນ ດ້ານຍຸດທະສາດຕໍ່ </a:t>
                      </a:r>
                      <a:r>
                        <a:rPr lang="en-US" sz="17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CCM </a:t>
                      </a:r>
                      <a:r>
                        <a:rPr lang="lo-LA" sz="17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ແລະ ໂຄງສ້າງຂອງ </a:t>
                      </a:r>
                      <a:r>
                        <a:rPr lang="en-US" sz="17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CCM </a:t>
                      </a:r>
                      <a:endParaRPr lang="en-US" sz="17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68580" marR="68580" marT="9525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7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1</a:t>
                      </a:r>
                      <a:endParaRPr lang="lo-LA" sz="17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33153605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09286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59B993-3553-4B80-B3DE-C31BA403BA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3EDB-D7EB-F14E-A6D1-748C03EC5EDC}" type="slidenum">
              <a:rPr lang="en-US" smtClean="0"/>
              <a:t>6</a:t>
            </a:fld>
            <a:endParaRPr lang="en-US" dirty="0"/>
          </a:p>
        </p:txBody>
      </p:sp>
      <p:graphicFrame>
        <p:nvGraphicFramePr>
          <p:cNvPr id="3" name="Content Placeholder 2">
            <a:extLst>
              <a:ext uri="{FF2B5EF4-FFF2-40B4-BE49-F238E27FC236}">
                <a16:creationId xmlns:a16="http://schemas.microsoft.com/office/drawing/2014/main" id="{03269464-D134-4686-BE35-B9CED92F6D38}"/>
              </a:ext>
            </a:extLst>
          </p:cNvPr>
          <p:cNvGraphicFramePr>
            <a:graphicFrameLocks noGrp="1"/>
          </p:cNvGraphicFramePr>
          <p:nvPr>
            <p:ph idx="13"/>
            <p:extLst>
              <p:ext uri="{D42A27DB-BD31-4B8C-83A1-F6EECF244321}">
                <p14:modId xmlns:p14="http://schemas.microsoft.com/office/powerpoint/2010/main" val="748260989"/>
              </p:ext>
            </p:extLst>
          </p:nvPr>
        </p:nvGraphicFramePr>
        <p:xfrm>
          <a:off x="342900" y="2115717"/>
          <a:ext cx="11480799" cy="43798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28638">
                  <a:extLst>
                    <a:ext uri="{9D8B030D-6E8A-4147-A177-3AD203B41FA5}">
                      <a16:colId xmlns:a16="http://schemas.microsoft.com/office/drawing/2014/main" val="118671659"/>
                    </a:ext>
                  </a:extLst>
                </a:gridCol>
                <a:gridCol w="2180329">
                  <a:extLst>
                    <a:ext uri="{9D8B030D-6E8A-4147-A177-3AD203B41FA5}">
                      <a16:colId xmlns:a16="http://schemas.microsoft.com/office/drawing/2014/main" val="3804353342"/>
                    </a:ext>
                  </a:extLst>
                </a:gridCol>
                <a:gridCol w="7971832">
                  <a:extLst>
                    <a:ext uri="{9D8B030D-6E8A-4147-A177-3AD203B41FA5}">
                      <a16:colId xmlns:a16="http://schemas.microsoft.com/office/drawing/2014/main" val="3605271433"/>
                    </a:ext>
                  </a:extLst>
                </a:gridCol>
              </a:tblGrid>
              <a:tr h="899127"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600" b="1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ລະດັບບຸລິມະສິດ</a:t>
                      </a:r>
                      <a:endParaRPr lang="lo-LA" sz="1600" b="1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600" b="1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ຂົງເຂດວຽກງານທີ່ຮັບຜິດຊອບ</a:t>
                      </a:r>
                      <a:endParaRPr lang="lo-LA" sz="1600" b="1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600" b="1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ຈຸດປະສົງ</a:t>
                      </a:r>
                      <a:endParaRPr lang="lo-LA" sz="1600" b="1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2700709745"/>
                  </a:ext>
                </a:extLst>
              </a:tr>
              <a:tr h="899127"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6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2</a:t>
                      </a:r>
                      <a:endParaRPr lang="lo-LA" sz="16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600" b="0" u="none" strike="noStrike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ການຕິດຕາມກວດກາ</a:t>
                      </a:r>
                      <a:endParaRPr lang="lo-LA" sz="1600" b="0" i="0" u="none" strike="noStrike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6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ຍົກສູງຄຸນນະພາບ ແລະ ຜົນຂອງການກວດກາດ້ານຍຸດທະສາດ ແລະ ການຄຸ້ມຄອງຄວາມສ່ຽງ. </a:t>
                      </a:r>
                    </a:p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6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ລວມເອົາການຕິດຕາມຊຸມຊົນ </a:t>
                      </a:r>
                      <a:r>
                        <a:rPr lang="en-US" sz="16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CBM </a:t>
                      </a:r>
                      <a:r>
                        <a:rPr lang="lo-LA" sz="16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ເປັນສ່ວນໜຶ່ງຂອງການຕິດຕາມກວດກາໃນປີ 2021.</a:t>
                      </a:r>
                      <a:endParaRPr lang="lo-LA" sz="16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281654061"/>
                  </a:ext>
                </a:extLst>
              </a:tr>
              <a:tr h="1093964"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6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3</a:t>
                      </a:r>
                      <a:endParaRPr lang="lo-LA" sz="16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6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ການມີສ່ວນຮ່ວມ</a:t>
                      </a:r>
                      <a:endParaRPr lang="lo-LA" sz="16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6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ເພີ່ມທະວີການປຶກສາຫາລືແບບສອງທິດທາງຢ່າງເປັນລະບົບກັບພາກສ່ວນການຈັດຕັ້ງທາງສັງຄົມ ເຂົ້າໃນວຽກງານປະຈຳວັນຂອງ </a:t>
                      </a:r>
                      <a:r>
                        <a:rPr lang="en-US" sz="16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CCM </a:t>
                      </a:r>
                      <a:r>
                        <a:rPr lang="lo-LA" sz="16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. </a:t>
                      </a:r>
                    </a:p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6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ອົບຮົມກ່ຽວກັບເຄື່ອງມື ແລະ ການວິເຄາະຂໍ້ມູນ ໃນການຕິດຕາມຊຸມຊົນ (</a:t>
                      </a:r>
                      <a:r>
                        <a:rPr lang="en-US" sz="16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CBM)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822455317"/>
                  </a:ext>
                </a:extLst>
              </a:tr>
              <a:tr h="1030591"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6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1</a:t>
                      </a:r>
                      <a:endParaRPr lang="lo-LA" sz="16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600" b="0" u="none" strike="noStrike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ການຈັດວາງຕໍາແໜ່ງ/ໂຄງສ້າງ</a:t>
                      </a:r>
                      <a:endParaRPr lang="lo-LA" sz="1600" b="0" i="0" u="none" strike="noStrike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6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ກຳນົດຍຸດທະສາດໃນການຈັດວາງຕຳແໜ່ງຍຸດທະສາດຂອງ </a:t>
                      </a:r>
                      <a:r>
                        <a:rPr lang="en-US" sz="16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CCM </a:t>
                      </a:r>
                      <a:r>
                        <a:rPr lang="lo-LA" sz="16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ເຂົ້າໃນໂຄງສ້າງສາທາລະນະສຸກແຫ່ງຊາດ ແລະ ປັບປຸງເອກະສານການຄຸ້ມຄອງ </a:t>
                      </a:r>
                      <a:r>
                        <a:rPr lang="en-US" sz="16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CCM </a:t>
                      </a:r>
                      <a:r>
                        <a:rPr lang="lo-LA" sz="16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ແລະ ໂຄງປະກອບຄະນະກຳມະການ ເພື່ອກຳນົດໜ້າທີ່ໃໝ່ ແລະ ຂັ້ນຕອນການລາຍງານທີ່ຕິດພັນກັບຄະນະຊີ້ນຳ, ການຈັດຕັ້ງປະຕິບັດ ແລະ ໜ່ວຍງານປະສານງານຂອງໂຄງການ </a:t>
                      </a:r>
                      <a:r>
                        <a:rPr lang="en-US" sz="16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HANSA.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2474328366"/>
                  </a:ext>
                </a:extLst>
              </a:tr>
              <a:tr h="457071"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6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4</a:t>
                      </a:r>
                      <a:endParaRPr lang="lo-LA" sz="16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6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ການດຳເນີນງານ </a:t>
                      </a:r>
                      <a:endParaRPr lang="lo-LA" sz="16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4224593212"/>
                  </a:ext>
                </a:extLst>
              </a:tr>
            </a:tbl>
          </a:graphicData>
        </a:graphic>
      </p:graphicFrame>
      <p:sp>
        <p:nvSpPr>
          <p:cNvPr id="7" name="Title 6">
            <a:extLst>
              <a:ext uri="{FF2B5EF4-FFF2-40B4-BE49-F238E27FC236}">
                <a16:creationId xmlns:a16="http://schemas.microsoft.com/office/drawing/2014/main" id="{62C5C576-A688-4AE1-AB17-8726233652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2900" y="559560"/>
            <a:ext cx="11480800" cy="1351128"/>
          </a:xfrm>
        </p:spPr>
        <p:txBody>
          <a:bodyPr>
            <a:normAutofit fontScale="90000"/>
          </a:bodyPr>
          <a:lstStyle/>
          <a:p>
            <a:pPr algn="ctr"/>
            <a:r>
              <a:rPr lang="lo-LA" sz="2000" b="1" dirty="0">
                <a:effectLst/>
                <a:latin typeface="Phetsarath OT" pitchFamily="2" charset="0"/>
                <a:ea typeface="Calibri" panose="020F0502020204030204" pitchFamily="34" charset="0"/>
                <a:cs typeface="Phetsarath OT" pitchFamily="2" charset="0"/>
              </a:rPr>
              <a:t>ຈຸດປະສົງ ແລະ ກິດຈະກຳບຸລິມະສິດ</a:t>
            </a:r>
            <a:br>
              <a:rPr lang="en-US" sz="2000" b="1" dirty="0">
                <a:effectLst/>
                <a:latin typeface="Phetsarath OT" pitchFamily="2" charset="0"/>
                <a:ea typeface="Calibri" panose="020F0502020204030204" pitchFamily="34" charset="0"/>
                <a:cs typeface="Phetsarath OT" pitchFamily="2" charset="0"/>
              </a:rPr>
            </a:br>
            <a:br>
              <a:rPr lang="en-US" sz="1700" b="1" dirty="0">
                <a:effectLst/>
                <a:latin typeface="Phetsarath OT" pitchFamily="2" charset="0"/>
                <a:ea typeface="Calibri" panose="020F0502020204030204" pitchFamily="34" charset="0"/>
                <a:cs typeface="Phetsarath OT" pitchFamily="2" charset="0"/>
              </a:rPr>
            </a:br>
            <a:r>
              <a:rPr lang="lo-LA" sz="1700" dirty="0">
                <a:effectLst/>
                <a:latin typeface="Phetsarath OT" pitchFamily="2" charset="0"/>
                <a:ea typeface="Calibri" panose="020F0502020204030204" pitchFamily="34" charset="0"/>
                <a:cs typeface="Phetsarath OT" pitchFamily="2" charset="0"/>
              </a:rPr>
              <a:t>ອີງຕາມຜົນການປະເມີນໂດຍລວມທີ່ໄດ້ປຶກສາຫາລືກັບຄະນະສະເພາະກິດ </a:t>
            </a:r>
            <a:r>
              <a:rPr lang="en-US" sz="1700" dirty="0">
                <a:effectLst/>
                <a:latin typeface="Phetsarath OT" panose="02000500000000020004" pitchFamily="2" charset="0"/>
                <a:ea typeface="Calibri" panose="020F0502020204030204" pitchFamily="34" charset="0"/>
                <a:cs typeface="Phetsarath OT" pitchFamily="2" charset="0"/>
              </a:rPr>
              <a:t>CCM, </a:t>
            </a:r>
            <a:r>
              <a:rPr lang="lo-LA" sz="1700" dirty="0">
                <a:effectLst/>
                <a:latin typeface="Phetsarath OT" pitchFamily="2" charset="0"/>
                <a:ea typeface="Calibri" panose="020F0502020204030204" pitchFamily="34" charset="0"/>
                <a:cs typeface="Phetsarath OT" pitchFamily="2" charset="0"/>
              </a:rPr>
              <a:t>ຂ້າງລຸ່ມນີ້ແມ່ນລາຍຊື່ຂົງເຂດວຽກງານທີ່ຮັບຜິດຊອບຫຼັກຂອງ </a:t>
            </a:r>
            <a:r>
              <a:rPr lang="en-US" sz="1700" dirty="0">
                <a:effectLst/>
                <a:latin typeface="Phetsarath OT" panose="02000500000000020004" pitchFamily="2" charset="0"/>
                <a:ea typeface="Calibri" panose="020F0502020204030204" pitchFamily="34" charset="0"/>
                <a:cs typeface="Phetsarath OT" pitchFamily="2" charset="0"/>
              </a:rPr>
              <a:t>CCM </a:t>
            </a:r>
            <a:r>
              <a:rPr lang="lo-LA" sz="1700" dirty="0">
                <a:effectLst/>
                <a:latin typeface="Phetsarath OT" pitchFamily="2" charset="0"/>
                <a:ea typeface="Calibri" panose="020F0502020204030204" pitchFamily="34" charset="0"/>
                <a:cs typeface="Phetsarath OT" pitchFamily="2" charset="0"/>
              </a:rPr>
              <a:t>ທີ່ຖືກຮັບຮອງໂດຍກອງທຶນໂລກ. ສອງຂົງເຂດບູລິມະ</a:t>
            </a:r>
            <a:r>
              <a:rPr lang="lo-LA" sz="1700" dirty="0">
                <a:latin typeface="Phetsarath OT" pitchFamily="2" charset="0"/>
                <a:ea typeface="Calibri" panose="020F0502020204030204" pitchFamily="34" charset="0"/>
                <a:cs typeface="Phetsarath OT" pitchFamily="2" charset="0"/>
              </a:rPr>
              <a:t>ສິດລະດັບທີ່"1" ແລະ "2"ສຳລັບ</a:t>
            </a:r>
            <a:r>
              <a:rPr lang="lo-LA" sz="1700" dirty="0">
                <a:effectLst/>
                <a:latin typeface="Phetsarath OT" pitchFamily="2" charset="0"/>
                <a:ea typeface="Calibri" panose="020F0502020204030204" pitchFamily="34" charset="0"/>
                <a:cs typeface="Phetsarath OT" pitchFamily="2" charset="0"/>
              </a:rPr>
              <a:t>ໂຄງການຂະບວນການວິວັດ </a:t>
            </a:r>
            <a:r>
              <a:rPr lang="en-US" sz="1700" dirty="0">
                <a:effectLst/>
                <a:latin typeface="Phetsarath OT" panose="02000500000000020004" pitchFamily="2" charset="0"/>
                <a:ea typeface="Calibri" panose="020F0502020204030204" pitchFamily="34" charset="0"/>
                <a:cs typeface="Phetsarath OT" pitchFamily="2" charset="0"/>
              </a:rPr>
              <a:t>CCM </a:t>
            </a:r>
            <a:r>
              <a:rPr lang="lo-LA" sz="1700" dirty="0">
                <a:effectLst/>
                <a:latin typeface="Phetsarath OT" pitchFamily="2" charset="0"/>
                <a:ea typeface="Calibri" panose="020F0502020204030204" pitchFamily="34" charset="0"/>
                <a:cs typeface="Phetsarath OT" pitchFamily="2" charset="0"/>
              </a:rPr>
              <a:t>ແມ່ນ ໄດ້ຮັບການຢັ້ງຢືນ</a:t>
            </a:r>
            <a:r>
              <a:rPr lang="en-US" sz="1700" dirty="0">
                <a:effectLst/>
                <a:latin typeface="Phetsarath OT" panose="02000500000000020004" pitchFamily="2" charset="0"/>
                <a:ea typeface="Calibri" panose="020F0502020204030204" pitchFamily="34" charset="0"/>
                <a:cs typeface="Phetsarath OT" pitchFamily="2" charset="0"/>
              </a:rPr>
              <a:t>, </a:t>
            </a:r>
            <a:r>
              <a:rPr lang="lo-LA" sz="1700" dirty="0">
                <a:effectLst/>
                <a:latin typeface="Phetsarath OT" panose="02000500000000020004" pitchFamily="2" charset="0"/>
                <a:ea typeface="Calibri" panose="020F0502020204030204" pitchFamily="34" charset="0"/>
                <a:cs typeface="Phetsarath OT" pitchFamily="2" charset="0"/>
              </a:rPr>
              <a:t>ຊຶ່ງຄວນໄດ້ຮັບການເອົາໃຈໃສ່ທັນທີ. ເຖິງຢ່າງໃດກໍ່ຕາມ</a:t>
            </a:r>
            <a:r>
              <a:rPr lang="en-US" sz="1700" dirty="0">
                <a:effectLst/>
                <a:latin typeface="Phetsarath OT" panose="02000500000000020004" pitchFamily="2" charset="0"/>
                <a:ea typeface="Calibri" panose="020F0502020204030204" pitchFamily="34" charset="0"/>
                <a:cs typeface="Phetsarath OT" pitchFamily="2" charset="0"/>
              </a:rPr>
              <a:t>, CCM </a:t>
            </a:r>
            <a:r>
              <a:rPr lang="lo-LA" sz="1700" dirty="0">
                <a:effectLst/>
                <a:latin typeface="Phetsarath OT" pitchFamily="2" charset="0"/>
                <a:ea typeface="Calibri" panose="020F0502020204030204" pitchFamily="34" charset="0"/>
                <a:cs typeface="Phetsarath OT" pitchFamily="2" charset="0"/>
              </a:rPr>
              <a:t>ຄວນສືບຕໍ່ເຮັດວຽກໃນທຸກຂົງເຂດໃນແຕ່ລະໄລຍະຂະບວນການວິວັດ ດັ່ງທີ່ໄດ້ປຶກສາຫາລືກັບຄະນະສະເພາະກິດ </a:t>
            </a:r>
            <a:r>
              <a:rPr lang="en-US" sz="1700" dirty="0">
                <a:effectLst/>
                <a:latin typeface="Phetsarath OT" panose="02000500000000020004" pitchFamily="2" charset="0"/>
                <a:ea typeface="Calibri" panose="020F0502020204030204" pitchFamily="34" charset="0"/>
                <a:cs typeface="Phetsarath OT" pitchFamily="2" charset="0"/>
              </a:rPr>
              <a:t>CCM</a:t>
            </a:r>
            <a:r>
              <a:rPr lang="lo-LA" sz="1700" dirty="0">
                <a:effectLst/>
                <a:latin typeface="Phetsarath OT" pitchFamily="2" charset="0"/>
                <a:ea typeface="Calibri" panose="020F0502020204030204" pitchFamily="34" charset="0"/>
                <a:cs typeface="Phetsarath OT" pitchFamily="2" charset="0"/>
              </a:rPr>
              <a:t>.</a:t>
            </a:r>
            <a:br>
              <a:rPr lang="en-US" sz="1700" dirty="0">
                <a:effectLst/>
                <a:latin typeface="Phetsarath OT" pitchFamily="2" charset="0"/>
                <a:ea typeface="Calibri" panose="020F0502020204030204" pitchFamily="34" charset="0"/>
                <a:cs typeface="Phetsarath OT" pitchFamily="2" charset="0"/>
              </a:rPr>
            </a:br>
            <a:endParaRPr lang="en-US" sz="1700" dirty="0">
              <a:latin typeface="Phetsarath OT" pitchFamily="2" charset="0"/>
              <a:cs typeface="Phetsarath O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78995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59B993-3553-4B80-B3DE-C31BA403BA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3EDB-D7EB-F14E-A6D1-748C03EC5EDC}" type="slidenum">
              <a:rPr lang="en-US" smtClean="0"/>
              <a:t>7</a:t>
            </a:fld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1F84F93-CA87-40C9-8C0C-3A4D859CAAD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56093488"/>
              </p:ext>
            </p:extLst>
          </p:nvPr>
        </p:nvGraphicFramePr>
        <p:xfrm>
          <a:off x="177800" y="484166"/>
          <a:ext cx="11176000" cy="61170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67281">
                  <a:extLst>
                    <a:ext uri="{9D8B030D-6E8A-4147-A177-3AD203B41FA5}">
                      <a16:colId xmlns:a16="http://schemas.microsoft.com/office/drawing/2014/main" val="3037235905"/>
                    </a:ext>
                  </a:extLst>
                </a:gridCol>
                <a:gridCol w="8408719">
                  <a:extLst>
                    <a:ext uri="{9D8B030D-6E8A-4147-A177-3AD203B41FA5}">
                      <a16:colId xmlns:a16="http://schemas.microsoft.com/office/drawing/2014/main" val="829741427"/>
                    </a:ext>
                  </a:extLst>
                </a:gridCol>
              </a:tblGrid>
              <a:tr h="399952"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6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ຂົງເຂດວຽກງານທີ່ຮັບຜິດຊອບ</a:t>
                      </a:r>
                      <a:endParaRPr lang="lo-LA" sz="16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52724" marR="52724" marT="7323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600" u="none" strike="noStrike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ຄຳແນະນຳ ແລະ ແຫຼ່ງຂໍ້ມູນທີ່ </a:t>
                      </a:r>
                      <a:r>
                        <a:rPr lang="en-US" sz="1600" u="none" strike="noStrike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CCM </a:t>
                      </a:r>
                      <a:r>
                        <a:rPr lang="lo-LA" sz="1600" u="none" strike="noStrike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ສາມາດເຂົ້າເຖິງໄດ້</a:t>
                      </a:r>
                      <a:endParaRPr lang="lo-LA" sz="1600" b="0" i="0" u="none" strike="noStrike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52724" marR="52724" marT="7323" marB="0"/>
                </a:tc>
                <a:extLst>
                  <a:ext uri="{0D108BD9-81ED-4DB2-BD59-A6C34878D82A}">
                    <a16:rowId xmlns:a16="http://schemas.microsoft.com/office/drawing/2014/main" val="2859148782"/>
                  </a:ext>
                </a:extLst>
              </a:tr>
              <a:tr h="399952">
                <a:tc rowSpan="4"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6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ການຕິດຕາມກວດກາ</a:t>
                      </a:r>
                      <a:endParaRPr lang="lo-LA" sz="16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52724" marR="52724" marT="7323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600" u="none" strike="noStrike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ບົດແນະນຳກ່ຽວກັບການກວດກາ</a:t>
                      </a:r>
                      <a:endParaRPr lang="lo-LA" sz="1600" b="0" i="0" u="none" strike="noStrike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52724" marR="52724" marT="7323" marB="0"/>
                </a:tc>
                <a:extLst>
                  <a:ext uri="{0D108BD9-81ED-4DB2-BD59-A6C34878D82A}">
                    <a16:rowId xmlns:a16="http://schemas.microsoft.com/office/drawing/2014/main" val="4154602223"/>
                  </a:ext>
                </a:extLst>
              </a:tr>
              <a:tr h="39995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600" u="none" strike="noStrike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ພາລະບົດບາດຂອງການກວດກາ</a:t>
                      </a:r>
                      <a:endParaRPr lang="lo-LA" sz="1600" b="0" i="0" u="none" strike="noStrike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52724" marR="52724" marT="7323" marB="0"/>
                </a:tc>
                <a:extLst>
                  <a:ext uri="{0D108BD9-81ED-4DB2-BD59-A6C34878D82A}">
                    <a16:rowId xmlns:a16="http://schemas.microsoft.com/office/drawing/2014/main" val="3850343644"/>
                  </a:ext>
                </a:extLst>
              </a:tr>
              <a:tr h="39533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6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ໂມດູນໃນການຮຽນຮູ້ແບບ </a:t>
                      </a:r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e-learning </a:t>
                      </a:r>
                      <a:r>
                        <a:rPr lang="lo-LA" sz="16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ກ່ຽວກັບການກວດກາ</a:t>
                      </a:r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 (</a:t>
                      </a:r>
                      <a:r>
                        <a:rPr lang="lo-LA" sz="16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ຈະສຳເລັດໃນໄວໆນີ້)</a:t>
                      </a:r>
                      <a:endParaRPr lang="lo-LA" sz="16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52724" marR="52724" marT="7323" marB="0"/>
                </a:tc>
                <a:extLst>
                  <a:ext uri="{0D108BD9-81ED-4DB2-BD59-A6C34878D82A}">
                    <a16:rowId xmlns:a16="http://schemas.microsoft.com/office/drawing/2014/main" val="1456099524"/>
                  </a:ext>
                </a:extLst>
              </a:tr>
              <a:tr h="29707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6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ຄວາມເຂົ້າໃຈຕໍ່ກັບການລາຍງານ </a:t>
                      </a:r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Dashboard CCMs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52724" marR="52724" marT="7323" marB="0"/>
                </a:tc>
                <a:extLst>
                  <a:ext uri="{0D108BD9-81ED-4DB2-BD59-A6C34878D82A}">
                    <a16:rowId xmlns:a16="http://schemas.microsoft.com/office/drawing/2014/main" val="2244895480"/>
                  </a:ext>
                </a:extLst>
              </a:tr>
              <a:tr h="297076">
                <a:tc rowSpan="3"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6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ການມີສ່ວນຮ່ວມ</a:t>
                      </a:r>
                      <a:endParaRPr lang="lo-LA" sz="16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52724" marR="52724" marT="7323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6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ບົດແນະນຳກ່ຽວກັບການມີສ່ວນຮ່ວມ</a:t>
                      </a:r>
                      <a:endParaRPr lang="lo-LA" sz="16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52724" marR="52724" marT="7323" marB="0"/>
                </a:tc>
                <a:extLst>
                  <a:ext uri="{0D108BD9-81ED-4DB2-BD59-A6C34878D82A}">
                    <a16:rowId xmlns:a16="http://schemas.microsoft.com/office/drawing/2014/main" val="3799897244"/>
                  </a:ext>
                </a:extLst>
              </a:tr>
              <a:tr h="29707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6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ພາລະບົດບາດໃນການມີສ່ວນຮ່ວມ</a:t>
                      </a:r>
                      <a:endParaRPr lang="lo-LA" sz="16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52724" marR="52724" marT="7323" marB="0"/>
                </a:tc>
                <a:extLst>
                  <a:ext uri="{0D108BD9-81ED-4DB2-BD59-A6C34878D82A}">
                    <a16:rowId xmlns:a16="http://schemas.microsoft.com/office/drawing/2014/main" val="1652639488"/>
                  </a:ext>
                </a:extLst>
              </a:tr>
              <a:tr h="29707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6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ໂມດູນໃນການຮຽນຮູ້ແບບ </a:t>
                      </a:r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e-learning </a:t>
                      </a:r>
                      <a:r>
                        <a:rPr lang="lo-LA" sz="16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ກ່ຽວກັບການມີສ່ວນຮ່ວມ </a:t>
                      </a:r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(</a:t>
                      </a:r>
                      <a:r>
                        <a:rPr lang="lo-LA" sz="16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ຈະສຳເລັດໃນໄວໆນີ້)</a:t>
                      </a:r>
                      <a:endParaRPr lang="lo-LA" sz="16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52724" marR="52724" marT="7323" marB="0"/>
                </a:tc>
                <a:extLst>
                  <a:ext uri="{0D108BD9-81ED-4DB2-BD59-A6C34878D82A}">
                    <a16:rowId xmlns:a16="http://schemas.microsoft.com/office/drawing/2014/main" val="3056022353"/>
                  </a:ext>
                </a:extLst>
              </a:tr>
              <a:tr h="399952">
                <a:tc rowSpan="3"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6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ການຈັດວາງຕໍາແໜ່ງ/ໂຄງສ້າງ</a:t>
                      </a:r>
                      <a:endParaRPr lang="lo-LA" sz="16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52724" marR="52724" marT="7323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6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ບົດແນະນຳກ່ຽວກັບການຈັດວາງຕໍາແໜ່ງ/ໂຄງສ້າງ</a:t>
                      </a:r>
                      <a:endParaRPr lang="lo-LA" sz="16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52724" marR="52724" marT="7323" marB="0"/>
                </a:tc>
                <a:extLst>
                  <a:ext uri="{0D108BD9-81ED-4DB2-BD59-A6C34878D82A}">
                    <a16:rowId xmlns:a16="http://schemas.microsoft.com/office/drawing/2014/main" val="389408921"/>
                  </a:ext>
                </a:extLst>
              </a:tr>
              <a:tr h="39995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6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ພາລະບົດບາດຂອງການຈັດວາງຕໍາແໜ່ງ/ໂຄງສ້າງ</a:t>
                      </a:r>
                      <a:endParaRPr lang="lo-LA" sz="16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52724" marR="52724" marT="7323" marB="0"/>
                </a:tc>
                <a:extLst>
                  <a:ext uri="{0D108BD9-81ED-4DB2-BD59-A6C34878D82A}">
                    <a16:rowId xmlns:a16="http://schemas.microsoft.com/office/drawing/2014/main" val="3585754674"/>
                  </a:ext>
                </a:extLst>
              </a:tr>
              <a:tr h="29707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6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ໂມດູນໃນການຮຽນຮູ້ແບບ </a:t>
                      </a:r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e-learning </a:t>
                      </a:r>
                      <a:r>
                        <a:rPr lang="lo-LA" sz="16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ກ່ຽວກັບການຈັດວາງຕໍາແໜ່ງ/ໂຄງສ້າງ </a:t>
                      </a:r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(</a:t>
                      </a:r>
                      <a:r>
                        <a:rPr lang="lo-LA" sz="16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ຈະສຳເລັດໃນໄວໆນີ້)</a:t>
                      </a:r>
                      <a:endParaRPr lang="lo-LA" sz="16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52724" marR="52724" marT="7323" marB="0"/>
                </a:tc>
                <a:extLst>
                  <a:ext uri="{0D108BD9-81ED-4DB2-BD59-A6C34878D82A}">
                    <a16:rowId xmlns:a16="http://schemas.microsoft.com/office/drawing/2014/main" val="3113412994"/>
                  </a:ext>
                </a:extLst>
              </a:tr>
              <a:tr h="297076">
                <a:tc rowSpan="6"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600" u="none" strike="noStrike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ການດຳເນີນງານ </a:t>
                      </a:r>
                      <a:endParaRPr lang="lo-LA" sz="1600" b="0" i="0" u="none" strike="noStrike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52724" marR="52724" marT="7323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6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ບົດແນະນຳກ່ຽວກັບການດຳເນີນງານ</a:t>
                      </a:r>
                      <a:endParaRPr lang="lo-LA" sz="16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52724" marR="52724" marT="7323" marB="0"/>
                </a:tc>
                <a:extLst>
                  <a:ext uri="{0D108BD9-81ED-4DB2-BD59-A6C34878D82A}">
                    <a16:rowId xmlns:a16="http://schemas.microsoft.com/office/drawing/2014/main" val="4234348424"/>
                  </a:ext>
                </a:extLst>
              </a:tr>
              <a:tr h="29707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6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ບົດແນະນຳກ່ຽວກັບການຄຸ້ມຄອງການເຮັດວຽກ</a:t>
                      </a:r>
                      <a:endParaRPr lang="lo-LA" sz="16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52724" marR="52724" marT="7323" marB="0"/>
                </a:tc>
                <a:extLst>
                  <a:ext uri="{0D108BD9-81ED-4DB2-BD59-A6C34878D82A}">
                    <a16:rowId xmlns:a16="http://schemas.microsoft.com/office/drawing/2014/main" val="4162111798"/>
                  </a:ext>
                </a:extLst>
              </a:tr>
              <a:tr h="39995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6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ພາລະບົດບາດຂອງການດຳເນີນງານ</a:t>
                      </a:r>
                      <a:endParaRPr lang="lo-LA" sz="16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52724" marR="52724" marT="7323" marB="0"/>
                </a:tc>
                <a:extLst>
                  <a:ext uri="{0D108BD9-81ED-4DB2-BD59-A6C34878D82A}">
                    <a16:rowId xmlns:a16="http://schemas.microsoft.com/office/drawing/2014/main" val="3216498336"/>
                  </a:ext>
                </a:extLst>
              </a:tr>
              <a:tr h="44257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6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ໂມດູນໃນການຮຽນຮູ້ແບບ </a:t>
                      </a:r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e-learning </a:t>
                      </a:r>
                      <a:r>
                        <a:rPr lang="lo-LA" sz="16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ກ່ຽວກັບການດຳເນີນງານ </a:t>
                      </a:r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(</a:t>
                      </a:r>
                      <a:r>
                        <a:rPr lang="lo-LA" sz="16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ຈະສຳເລັດໃນໄວໆນີ້)</a:t>
                      </a:r>
                      <a:endParaRPr lang="lo-LA" sz="16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52724" marR="52724" marT="7323" marB="0"/>
                </a:tc>
                <a:extLst>
                  <a:ext uri="{0D108BD9-81ED-4DB2-BD59-A6C34878D82A}">
                    <a16:rowId xmlns:a16="http://schemas.microsoft.com/office/drawing/2014/main" val="3814415241"/>
                  </a:ext>
                </a:extLst>
              </a:tr>
              <a:tr h="39995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600" u="sng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ຫຼັກຈັນຍາບັນສຳລັບໂມດູນການຮຽນຮູ້ທາງ </a:t>
                      </a:r>
                      <a:r>
                        <a:rPr lang="en-US" sz="1600" u="sng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e-learning 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52724" marR="52724" marT="7323" marB="0"/>
                </a:tc>
                <a:extLst>
                  <a:ext uri="{0D108BD9-81ED-4DB2-BD59-A6C34878D82A}">
                    <a16:rowId xmlns:a16="http://schemas.microsoft.com/office/drawing/2014/main" val="1127108554"/>
                  </a:ext>
                </a:extLst>
              </a:tr>
              <a:tr h="39995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600" u="sng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ຫຼັກຈັນຍາບັນສຳລັບໂມດູນການຮຽນຮູ້ທາງ </a:t>
                      </a:r>
                      <a:r>
                        <a:rPr lang="en-US" sz="1600" u="sng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e-learning 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52724" marR="52724" marT="7323" marB="0"/>
                </a:tc>
                <a:extLst>
                  <a:ext uri="{0D108BD9-81ED-4DB2-BD59-A6C34878D82A}">
                    <a16:rowId xmlns:a16="http://schemas.microsoft.com/office/drawing/2014/main" val="23882103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67098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48D677-C131-4D83-9358-AB949CD135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6936" y="495300"/>
            <a:ext cx="11606463" cy="1213834"/>
          </a:xfrm>
        </p:spPr>
        <p:txBody>
          <a:bodyPr anchor="ctr">
            <a:normAutofit fontScale="90000"/>
          </a:bodyPr>
          <a:lstStyle/>
          <a:p>
            <a:r>
              <a:rPr lang="lo-LA" sz="2000" b="1" dirty="0">
                <a:effectLst/>
                <a:latin typeface="Phetsarath OT" panose="02000500000000020004" pitchFamily="2" charset="0"/>
                <a:ea typeface="Calibri" panose="020F0502020204030204" pitchFamily="34" charset="0"/>
                <a:cs typeface="Phetsarath OT" panose="02000500000000020004" pitchFamily="2" charset="0"/>
              </a:rPr>
              <a:t>ຈຸດປະສົງ ແລະ ກິດຈະກຳບຸລິມະສິດ</a:t>
            </a:r>
            <a:br>
              <a:rPr lang="en-US" sz="1600" b="1" dirty="0">
                <a:effectLst/>
                <a:latin typeface="Phetsarath OT" panose="02000500000000020004" pitchFamily="2" charset="0"/>
                <a:ea typeface="Calibri" panose="020F0502020204030204" pitchFamily="34" charset="0"/>
                <a:cs typeface="Phetsarath OT" panose="02000500000000020004" pitchFamily="2" charset="0"/>
              </a:rPr>
            </a:br>
            <a:br>
              <a:rPr lang="en-US" sz="1600" b="1" dirty="0">
                <a:effectLst/>
                <a:latin typeface="Phetsarath OT" panose="02000500000000020004" pitchFamily="2" charset="0"/>
                <a:ea typeface="Calibri" panose="020F0502020204030204" pitchFamily="34" charset="0"/>
                <a:cs typeface="Phetsarath OT" panose="02000500000000020004" pitchFamily="2" charset="0"/>
              </a:rPr>
            </a:br>
            <a:r>
              <a:rPr lang="lo-LA" sz="1600" dirty="0">
                <a:effectLst/>
                <a:latin typeface="Phetsarath OT" panose="02000500000000020004" pitchFamily="2" charset="0"/>
                <a:ea typeface="Calibri" panose="020F0502020204030204" pitchFamily="34" charset="0"/>
                <a:cs typeface="Phetsarath OT" panose="02000500000000020004" pitchFamily="2" charset="0"/>
              </a:rPr>
              <a:t>ຜົນໄດ້ຮັບຈາກການປະເມີນການປະຕິບັດຂອບເຂດວຽກງານໃນຂະບວນການວິວັດ </a:t>
            </a:r>
            <a:r>
              <a:rPr lang="en-US" sz="1600" dirty="0">
                <a:effectLst/>
                <a:latin typeface="Phetsarath OT" panose="02000500000000020004" pitchFamily="2" charset="0"/>
                <a:ea typeface="Calibri" panose="020F0502020204030204" pitchFamily="34" charset="0"/>
                <a:cs typeface="Phetsarath OT" panose="02000500000000020004" pitchFamily="2" charset="0"/>
              </a:rPr>
              <a:t>CCM </a:t>
            </a:r>
            <a:r>
              <a:rPr lang="lo-LA" sz="1600" dirty="0">
                <a:effectLst/>
                <a:latin typeface="Phetsarath OT" panose="02000500000000020004" pitchFamily="2" charset="0"/>
                <a:ea typeface="Calibri" panose="020F0502020204030204" pitchFamily="34" charset="0"/>
                <a:cs typeface="Phetsarath OT" panose="02000500000000020004" pitchFamily="2" charset="0"/>
              </a:rPr>
              <a:t>ໄດ້ຖືກນໍາໃຊ້ເພື່ອກໍານົດການປະຕິບັດງານຂອງ </a:t>
            </a:r>
            <a:r>
              <a:rPr lang="en-US" sz="1600" dirty="0">
                <a:effectLst/>
                <a:latin typeface="Phetsarath OT" panose="02000500000000020004" pitchFamily="2" charset="0"/>
                <a:ea typeface="Calibri" panose="020F0502020204030204" pitchFamily="34" charset="0"/>
                <a:cs typeface="Phetsarath OT" panose="02000500000000020004" pitchFamily="2" charset="0"/>
              </a:rPr>
              <a:t>CCM </a:t>
            </a:r>
            <a:r>
              <a:rPr lang="lo-LA" sz="1600" dirty="0">
                <a:effectLst/>
                <a:latin typeface="Phetsarath OT" panose="02000500000000020004" pitchFamily="2" charset="0"/>
                <a:ea typeface="Calibri" panose="020F0502020204030204" pitchFamily="34" charset="0"/>
                <a:cs typeface="Phetsarath OT" panose="02000500000000020004" pitchFamily="2" charset="0"/>
              </a:rPr>
              <a:t>ຕໍ່ກັບເງື່ອນໄຂຄວາມຕ້ອງການ ໃນ ຂໍ້ 3 - 6</a:t>
            </a:r>
            <a:r>
              <a:rPr lang="en-US" sz="1600" dirty="0">
                <a:effectLst/>
                <a:latin typeface="Phetsarath OT" panose="02000500000000020004" pitchFamily="2" charset="0"/>
                <a:ea typeface="Calibri" panose="020F0502020204030204" pitchFamily="34" charset="0"/>
                <a:cs typeface="Phetsarath OT" panose="02000500000000020004" pitchFamily="2" charset="0"/>
              </a:rPr>
              <a:t>, </a:t>
            </a:r>
            <a:r>
              <a:rPr lang="lo-LA" sz="1600" dirty="0">
                <a:effectLst/>
                <a:latin typeface="Phetsarath OT" panose="02000500000000020004" pitchFamily="2" charset="0"/>
                <a:ea typeface="Calibri" panose="020F0502020204030204" pitchFamily="34" charset="0"/>
                <a:cs typeface="Phetsarath OT" panose="02000500000000020004" pitchFamily="2" charset="0"/>
              </a:rPr>
              <a:t>ເຊິ່ງໄດ້ກໍານົດໄວ້ໂດຍກອງທຶນໂລກ. "ລະດັບ" ຂອງຂອບເຂດຂະບວນການວິວັດ ໄດ້ຖືກສົມທຽບໃສ່ "ການໃຫ້ຄະແນນ" ຂອງແຕ່ລະເງື່ອນໄຂຄວາມຕ້ອງການ ໃນແຕ່ລະຂົງເຂດຫຼັກຂອງຄວາມຮັບຜິດຊອບ. ການໃຫ້ຄະແນນໂດຍລວມແມ່ນແບ່ງຕາມຄະແນນຂອງແຕ່ລະຂົງເຂດຫຼັກຂອງຄວາມຮັບຜິດຊອບ</a:t>
            </a:r>
            <a:r>
              <a:rPr lang="en-US" sz="1600" dirty="0">
                <a:effectLst/>
                <a:latin typeface="Phetsarath OT" panose="02000500000000020004" pitchFamily="2" charset="0"/>
                <a:ea typeface="Calibri" panose="020F0502020204030204" pitchFamily="34" charset="0"/>
                <a:cs typeface="Phetsarath OT" panose="02000500000000020004" pitchFamily="2" charset="0"/>
              </a:rPr>
              <a:t>, </a:t>
            </a:r>
            <a:r>
              <a:rPr lang="lo-LA" sz="1600" dirty="0">
                <a:effectLst/>
                <a:latin typeface="Phetsarath OT" panose="02000500000000020004" pitchFamily="2" charset="0"/>
                <a:ea typeface="Calibri" panose="020F0502020204030204" pitchFamily="34" charset="0"/>
                <a:cs typeface="Phetsarath OT" panose="02000500000000020004" pitchFamily="2" charset="0"/>
              </a:rPr>
              <a:t>ຍົກເວັ້ນການຈັດຕໍາແໜ່ງ/ໂຄງສ້າງ.</a:t>
            </a:r>
            <a:endParaRPr lang="en-US" sz="1600" b="1" dirty="0">
              <a:latin typeface="Phetsarath OT" panose="02000500000000020004" pitchFamily="2" charset="0"/>
              <a:cs typeface="Phetsarath OT" panose="02000500000000020004" pitchFamily="2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59B993-3553-4B80-B3DE-C31BA403BA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3EDB-D7EB-F14E-A6D1-748C03EC5EDC}" type="slidenum">
              <a:rPr lang="en-US" smtClean="0"/>
              <a:t>8</a:t>
            </a:fld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A9D9750-F4D7-40FF-8836-302B031ABD2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97216568"/>
              </p:ext>
            </p:extLst>
          </p:nvPr>
        </p:nvGraphicFramePr>
        <p:xfrm>
          <a:off x="356937" y="1709135"/>
          <a:ext cx="8091027" cy="346705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72946">
                  <a:extLst>
                    <a:ext uri="{9D8B030D-6E8A-4147-A177-3AD203B41FA5}">
                      <a16:colId xmlns:a16="http://schemas.microsoft.com/office/drawing/2014/main" val="3039369153"/>
                    </a:ext>
                  </a:extLst>
                </a:gridCol>
                <a:gridCol w="830831">
                  <a:extLst>
                    <a:ext uri="{9D8B030D-6E8A-4147-A177-3AD203B41FA5}">
                      <a16:colId xmlns:a16="http://schemas.microsoft.com/office/drawing/2014/main" val="2837896861"/>
                    </a:ext>
                  </a:extLst>
                </a:gridCol>
                <a:gridCol w="1584972">
                  <a:extLst>
                    <a:ext uri="{9D8B030D-6E8A-4147-A177-3AD203B41FA5}">
                      <a16:colId xmlns:a16="http://schemas.microsoft.com/office/drawing/2014/main" val="2027714459"/>
                    </a:ext>
                  </a:extLst>
                </a:gridCol>
                <a:gridCol w="1652271">
                  <a:extLst>
                    <a:ext uri="{9D8B030D-6E8A-4147-A177-3AD203B41FA5}">
                      <a16:colId xmlns:a16="http://schemas.microsoft.com/office/drawing/2014/main" val="1620074366"/>
                    </a:ext>
                  </a:extLst>
                </a:gridCol>
                <a:gridCol w="1850007">
                  <a:extLst>
                    <a:ext uri="{9D8B030D-6E8A-4147-A177-3AD203B41FA5}">
                      <a16:colId xmlns:a16="http://schemas.microsoft.com/office/drawing/2014/main" val="3685701034"/>
                    </a:ext>
                  </a:extLst>
                </a:gridCol>
              </a:tblGrid>
              <a:tr h="660860">
                <a:tc gridSpan="5"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o-LA" sz="16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ຜົນໄດ້ຮັບຈາກການປະເມີນການປະຕິບັດຂອບເຂດວຽກງານໃນຂະບວນການວິວັດ </a:t>
                      </a:r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CCM </a:t>
                      </a:r>
                      <a:r>
                        <a:rPr lang="lo-LA" sz="16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ໄດ້ຖືກສົບທຽບກັບການປະຕິບັດຕາມເງື່ອນໄຂຄວາມຕ້ອງການຂອງກອງທຶນໂລກ (</a:t>
                      </a:r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ER)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68580" marR="68580" marT="9525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192760"/>
                  </a:ext>
                </a:extLst>
              </a:tr>
              <a:tr h="579041"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600" u="none" strike="noStrike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ຂົງເຂດວຽກງານທີ່ຮັບຜິດຊອບ</a:t>
                      </a:r>
                      <a:endParaRPr lang="lo-LA" sz="1600" b="0" i="0" u="none" strike="noStrike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600" u="none" strike="noStrike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ຜົນໄດ້ຮັບ</a:t>
                      </a:r>
                      <a:endParaRPr lang="lo-LA" sz="1600" b="0" i="0" u="none" strike="noStrike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6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ເງື່ອນໄຂກອງທຶນໂລກ</a:t>
                      </a:r>
                      <a:endParaRPr lang="lo-LA" sz="16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6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ຄະແນນປະຕິບັດຕາມເງື່ອນໄຂ</a:t>
                      </a:r>
                      <a:endParaRPr lang="lo-LA" sz="16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6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ຄະແນນລວມປະຕິບັດຕາມເງື່ອນໄຂ</a:t>
                      </a:r>
                      <a:endParaRPr lang="lo-LA" sz="16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3054571379"/>
                  </a:ext>
                </a:extLst>
              </a:tr>
              <a:tr h="499014"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6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ການຕິດຕາມກວດກາ</a:t>
                      </a:r>
                      <a:endParaRPr lang="lo-LA" sz="16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600" u="none" strike="noStrike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ລະດັບ 1</a:t>
                      </a:r>
                      <a:endParaRPr lang="lo-LA" sz="1600" b="0" i="0" u="none" strike="noStrike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ER 3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6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ບັນລຸ - ແຕ່ຍັງມີບັນຫາ</a:t>
                      </a:r>
                      <a:endParaRPr lang="lo-LA" sz="16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68580" marR="68580" marT="9525" marB="0"/>
                </a:tc>
                <a:tc rowSpan="4"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6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 </a:t>
                      </a:r>
                    </a:p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6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ບັນລຸ - ແຕ່ຍັງມີບັນຫາ</a:t>
                      </a:r>
                      <a:endParaRPr lang="lo-LA" sz="16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1298130376"/>
                  </a:ext>
                </a:extLst>
              </a:tr>
              <a:tr h="486843"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600" u="none" strike="noStrike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ການມີສ່ວນຮ່ວມ</a:t>
                      </a:r>
                      <a:endParaRPr lang="lo-LA" sz="1600" b="0" i="0" u="none" strike="noStrike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600" u="none" strike="noStrike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ລະດັບ 1</a:t>
                      </a:r>
                      <a:endParaRPr lang="lo-LA" sz="1600" b="0" i="0" u="none" strike="noStrike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u="none" strike="noStrike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ER 4 </a:t>
                      </a:r>
                      <a:r>
                        <a:rPr lang="lo-LA" sz="1600" u="none" strike="noStrike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ແລະ 5</a:t>
                      </a:r>
                      <a:endParaRPr lang="lo-LA" sz="1600" b="0" i="0" u="none" strike="noStrike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6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ບັນລຸ</a:t>
                      </a:r>
                      <a:r>
                        <a:rPr lang="lo-LA" sz="1600" u="none" strike="noStrike" baseline="0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 </a:t>
                      </a:r>
                      <a:r>
                        <a:rPr lang="lo-LA" sz="16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- ແຕ່ນຍັງມີບັນຫາ</a:t>
                      </a:r>
                      <a:endParaRPr lang="lo-LA" sz="16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68580" marR="68580" marT="9525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5796693"/>
                  </a:ext>
                </a:extLst>
              </a:tr>
              <a:tr h="374353"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600" u="none" strike="noStrike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ການຈັດວາງຕໍາແໜ່ງ/ໂຄງສ້າງ</a:t>
                      </a:r>
                      <a:endParaRPr lang="lo-LA" sz="1600" b="0" i="0" u="none" strike="noStrike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600" u="none" strike="noStrike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ລະດັບ 1</a:t>
                      </a:r>
                      <a:endParaRPr lang="lo-LA" sz="1600" b="0" i="0" u="none" strike="noStrike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68580" marR="68580" marT="9525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4177683"/>
                  </a:ext>
                </a:extLst>
              </a:tr>
              <a:tr h="712086"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6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ການດຳເນີນງານ </a:t>
                      </a:r>
                      <a:endParaRPr lang="lo-LA" sz="16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600" u="none" strike="noStrike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ລະດັບ 2</a:t>
                      </a:r>
                      <a:endParaRPr lang="lo-LA" sz="1600" b="0" i="0" u="none" strike="noStrike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ER 6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6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ບັນລຸ</a:t>
                      </a:r>
                      <a:endParaRPr lang="lo-LA" sz="16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68580" marR="68580" marT="9525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4838531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BAD100A-6158-4F96-B998-8325DC4EB43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50818323"/>
              </p:ext>
            </p:extLst>
          </p:nvPr>
        </p:nvGraphicFramePr>
        <p:xfrm>
          <a:off x="8584442" y="2327562"/>
          <a:ext cx="3250621" cy="287024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71618">
                  <a:extLst>
                    <a:ext uri="{9D8B030D-6E8A-4147-A177-3AD203B41FA5}">
                      <a16:colId xmlns:a16="http://schemas.microsoft.com/office/drawing/2014/main" val="2121933737"/>
                    </a:ext>
                  </a:extLst>
                </a:gridCol>
                <a:gridCol w="1779003">
                  <a:extLst>
                    <a:ext uri="{9D8B030D-6E8A-4147-A177-3AD203B41FA5}">
                      <a16:colId xmlns:a16="http://schemas.microsoft.com/office/drawing/2014/main" val="1692036933"/>
                    </a:ext>
                  </a:extLst>
                </a:gridCol>
              </a:tblGrid>
              <a:tr h="798474">
                <a:tc gridSpan="2"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ສົບທຽບຜົນໄດ້ຮັບຈາກການປະເມີນການປະຕິບັດຂອບເຂດວຽກງານໃນຂະບວນການວິວັດ </a:t>
                      </a:r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CCM </a:t>
                      </a:r>
                      <a:r>
                        <a:rPr lang="lo-LA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ກັບ ການປະຕິບັດຕາມເງື່ອນໄຂຄວາມຕ້ອງການຂອງກອງທຶນໂລກ 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68580" marR="68580" marT="9525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2548469"/>
                  </a:ext>
                </a:extLst>
              </a:tr>
              <a:tr h="448437"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2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ລະດັບຂົງເຂດວຽກງານ</a:t>
                      </a:r>
                      <a:endParaRPr lang="lo-LA" sz="12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2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ການປະຕິບັດເງື່ອນໄຂ</a:t>
                      </a:r>
                      <a:endParaRPr lang="lo-LA" sz="12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4040864072"/>
                  </a:ext>
                </a:extLst>
              </a:tr>
              <a:tr h="405833"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2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ລະດັບ 0</a:t>
                      </a:r>
                      <a:endParaRPr lang="lo-LA" sz="12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2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ບໍ່ບັນລຸ</a:t>
                      </a:r>
                      <a:endParaRPr lang="lo-LA" sz="12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3947427889"/>
                  </a:ext>
                </a:extLst>
              </a:tr>
              <a:tr h="405833"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2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ລະດັບ 1</a:t>
                      </a:r>
                      <a:endParaRPr lang="lo-LA" sz="12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2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ບັນລຸ - ແຕ່ຍັງມີບັນຫາ</a:t>
                      </a:r>
                      <a:endParaRPr lang="lo-LA" sz="12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3957182796"/>
                  </a:ext>
                </a:extLst>
              </a:tr>
              <a:tr h="405833"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2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ລະດັບ 2</a:t>
                      </a:r>
                      <a:endParaRPr lang="lo-LA" sz="12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68580" marR="68580" marT="9525" marB="0"/>
                </a:tc>
                <a:tc rowSpan="2"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2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ບັນລຸ</a:t>
                      </a:r>
                      <a:endParaRPr lang="lo-LA" sz="12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3032708685"/>
                  </a:ext>
                </a:extLst>
              </a:tr>
              <a:tr h="405833"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200" b="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ລະດັບ 3</a:t>
                      </a:r>
                      <a:endParaRPr lang="lo-LA" sz="12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68580" marR="68580" marT="9525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8493608"/>
                  </a:ext>
                </a:extLst>
              </a:tr>
            </a:tbl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567073C9-AF22-4F17-96C1-9384A0A1904A}"/>
              </a:ext>
            </a:extLst>
          </p:cNvPr>
          <p:cNvSpPr txBox="1">
            <a:spLocks/>
          </p:cNvSpPr>
          <p:nvPr/>
        </p:nvSpPr>
        <p:spPr>
          <a:xfrm>
            <a:off x="356936" y="5279041"/>
            <a:ext cx="11478127" cy="1213834"/>
          </a:xfrm>
          <a:prstGeom prst="rect">
            <a:avLst/>
          </a:prstGeom>
        </p:spPr>
        <p:txBody>
          <a:bodyPr vert="horz" lIns="0" tIns="0" rIns="0" bIns="45720" rtlCol="0" anchor="ctr" anchorCtr="0">
            <a:normAutofit fontScale="97500"/>
          </a:bodyPr>
          <a:lstStyle>
            <a:lvl1pPr algn="l" defTabSz="609585" rtl="0" eaLnBrk="1" latinLnBrk="0" hangingPunct="1">
              <a:spcBef>
                <a:spcPct val="0"/>
              </a:spcBef>
              <a:buNone/>
              <a:defRPr sz="3200" kern="1200" baseline="0">
                <a:solidFill>
                  <a:schemeClr val="tx1"/>
                </a:solidFill>
                <a:latin typeface="Arial"/>
                <a:ea typeface="+mj-ea"/>
                <a:cs typeface="+mj-cs"/>
              </a:defRPr>
            </a:lvl1pPr>
          </a:lstStyle>
          <a:p>
            <a:r>
              <a:rPr lang="lo-LA" sz="1600" dirty="0">
                <a:effectLst/>
                <a:latin typeface="Phetsarath OT" panose="02000500000000020004" pitchFamily="2" charset="0"/>
                <a:ea typeface="Calibri" panose="020F0502020204030204" pitchFamily="34" charset="0"/>
                <a:cs typeface="Phetsarath OT" panose="02000500000000020004" pitchFamily="2" charset="0"/>
              </a:rPr>
              <a:t>ໝາຍເຫດ: * ການຈັດວາງຕໍາແໜ່ງບໍ່ໄດ້ຖືກພິຈາລະນາໃນການຈັດ</a:t>
            </a:r>
            <a:r>
              <a:rPr lang="lo-LA" sz="1600" dirty="0">
                <a:latin typeface="Phetsarath OT" panose="02000500000000020004" pitchFamily="2" charset="0"/>
                <a:ea typeface="Calibri" panose="020F0502020204030204" pitchFamily="34" charset="0"/>
                <a:cs typeface="Phetsarath OT" panose="02000500000000020004" pitchFamily="2" charset="0"/>
              </a:rPr>
              <a:t>ລະດັບ</a:t>
            </a:r>
            <a:r>
              <a:rPr lang="lo-LA" sz="1600" dirty="0">
                <a:effectLst/>
                <a:latin typeface="Phetsarath OT" panose="02000500000000020004" pitchFamily="2" charset="0"/>
                <a:ea typeface="Calibri" panose="020F0502020204030204" pitchFamily="34" charset="0"/>
                <a:cs typeface="Phetsarath OT" panose="02000500000000020004" pitchFamily="2" charset="0"/>
              </a:rPr>
              <a:t>ການຈັດຕັ້ງປະຕິບັດເງື່ອນໄຂ. ນີ້ແມ່ນເຫດຜົນທີ່ວ່າມີຕາຕະລາງຫວ່າງເປົ່າ. ** ຄຳ</a:t>
            </a:r>
            <a:r>
              <a:rPr lang="lo-LA" sz="1600" dirty="0">
                <a:latin typeface="Phetsarath OT" panose="02000500000000020004" pitchFamily="2" charset="0"/>
                <a:ea typeface="Calibri" panose="020F0502020204030204" pitchFamily="34" charset="0"/>
                <a:cs typeface="Phetsarath OT" panose="02000500000000020004" pitchFamily="2" charset="0"/>
              </a:rPr>
              <a:t>ວ່າບັນລຸ - ແຕ່ຍັງມີບັນຫາ</a:t>
            </a:r>
            <a:r>
              <a:rPr lang="lo-LA" sz="1600" dirty="0">
                <a:effectLst/>
                <a:latin typeface="Phetsarath OT" panose="02000500000000020004" pitchFamily="2" charset="0"/>
                <a:ea typeface="Calibri" panose="020F0502020204030204" pitchFamily="34" charset="0"/>
                <a:cs typeface="Phetsarath OT" panose="02000500000000020004" pitchFamily="2" charset="0"/>
              </a:rPr>
              <a:t>ນັ້ນ ໝາຍເຖິງ</a:t>
            </a:r>
            <a:r>
              <a:rPr lang="en-US" sz="1600" dirty="0">
                <a:effectLst/>
                <a:latin typeface="Phetsarath OT" panose="02000500000000020004" pitchFamily="2" charset="0"/>
                <a:ea typeface="Calibri" panose="020F0502020204030204" pitchFamily="34" charset="0"/>
                <a:cs typeface="Phetsarath OT" panose="02000500000000020004" pitchFamily="2" charset="0"/>
              </a:rPr>
              <a:t> </a:t>
            </a:r>
            <a:r>
              <a:rPr lang="lo-LA" sz="1600" dirty="0">
                <a:effectLst/>
                <a:latin typeface="Phetsarath OT" panose="02000500000000020004" pitchFamily="2" charset="0"/>
                <a:ea typeface="Calibri" panose="020F0502020204030204" pitchFamily="34" charset="0"/>
                <a:cs typeface="Phetsarath OT" panose="02000500000000020004" pitchFamily="2" charset="0"/>
              </a:rPr>
              <a:t>ການ</a:t>
            </a:r>
            <a:r>
              <a:rPr lang="lo-LA" sz="1600" dirty="0">
                <a:latin typeface="Phetsarath OT" panose="02000500000000020004" pitchFamily="2" charset="0"/>
                <a:ea typeface="Calibri" panose="020F0502020204030204" pitchFamily="34" charset="0"/>
                <a:cs typeface="Phetsarath OT" panose="02000500000000020004" pitchFamily="2" charset="0"/>
              </a:rPr>
              <a:t>ບັນລຸໄດ້ສ່ວນນຶ່ງ </a:t>
            </a:r>
            <a:r>
              <a:rPr lang="en-US" sz="1600" dirty="0">
                <a:latin typeface="Phetsarath OT" panose="02000500000000020004" pitchFamily="2" charset="0"/>
                <a:ea typeface="Calibri" panose="020F0502020204030204" pitchFamily="34" charset="0"/>
                <a:cs typeface="Phetsarath OT" panose="02000500000000020004" pitchFamily="2" charset="0"/>
              </a:rPr>
              <a:t>(indeterminate compliance) </a:t>
            </a:r>
            <a:r>
              <a:rPr lang="lo-LA" sz="1600" dirty="0">
                <a:effectLst/>
                <a:latin typeface="Phetsarath OT" panose="02000500000000020004" pitchFamily="2" charset="0"/>
                <a:ea typeface="Calibri" panose="020F0502020204030204" pitchFamily="34" charset="0"/>
                <a:cs typeface="Phetsarath OT" panose="02000500000000020004" pitchFamily="2" charset="0"/>
              </a:rPr>
              <a:t>ໃນຂັ້ນຕອນການປະເມີນ </a:t>
            </a:r>
            <a:r>
              <a:rPr lang="en-US" sz="1600" dirty="0">
                <a:effectLst/>
                <a:latin typeface="Phetsarath OT" panose="02000500000000020004" pitchFamily="2" charset="0"/>
                <a:ea typeface="Calibri" panose="020F0502020204030204" pitchFamily="34" charset="0"/>
                <a:cs typeface="Phetsarath OT" panose="02000500000000020004" pitchFamily="2" charset="0"/>
              </a:rPr>
              <a:t>EPA </a:t>
            </a:r>
            <a:r>
              <a:rPr lang="lo-LA" sz="1600" dirty="0">
                <a:effectLst/>
                <a:latin typeface="Phetsarath OT" panose="02000500000000020004" pitchFamily="2" charset="0"/>
                <a:ea typeface="Calibri" panose="020F0502020204030204" pitchFamily="34" charset="0"/>
                <a:cs typeface="Phetsarath OT" panose="02000500000000020004" pitchFamily="2" charset="0"/>
              </a:rPr>
              <a:t>ທີ່ຜ່ານມາ.</a:t>
            </a:r>
            <a:endParaRPr lang="en-US" sz="1600" dirty="0">
              <a:effectLst/>
              <a:latin typeface="Phetsarath OT" panose="02000500000000020004" pitchFamily="2" charset="0"/>
              <a:ea typeface="Calibri" panose="020F0502020204030204" pitchFamily="34" charset="0"/>
              <a:cs typeface="Phetsarath OT" panose="02000500000000020004" pitchFamily="2" charset="0"/>
            </a:endParaRPr>
          </a:p>
          <a:p>
            <a:pPr algn="ctr"/>
            <a:endParaRPr lang="en-US" sz="1600" b="1" dirty="0">
              <a:latin typeface="Phetsarath OT" panose="02000500000000020004" pitchFamily="2" charset="0"/>
              <a:cs typeface="Phetsarath OT" panose="02000500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66232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4839EB-C094-45C2-BA6D-13C8DF8476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9006" y="499791"/>
            <a:ext cx="11704320" cy="840494"/>
          </a:xfrm>
        </p:spPr>
        <p:txBody>
          <a:bodyPr anchor="ctr">
            <a:normAutofit/>
          </a:bodyPr>
          <a:lstStyle/>
          <a:p>
            <a:r>
              <a:rPr lang="lo-LA" sz="1600" b="1" dirty="0">
                <a:effectLst/>
                <a:latin typeface="Phetsarath OT" panose="02000500000000020004" pitchFamily="2" charset="0"/>
                <a:ea typeface="Calibri" panose="020F0502020204030204" pitchFamily="34" charset="0"/>
                <a:cs typeface="Phetsarath OT" panose="02000500000000020004" pitchFamily="2" charset="0"/>
              </a:rPr>
              <a:t>ກິດຈະກຳບຸລິມະສິດທີ່ໄດ້ຮັບການເຫັນດີຈາກກອງທຶນໂລກ</a:t>
            </a:r>
            <a:br>
              <a:rPr lang="en-US" sz="1600" b="1" dirty="0">
                <a:effectLst/>
                <a:latin typeface="Phetsarath OT" panose="02000500000000020004" pitchFamily="2" charset="0"/>
                <a:ea typeface="Calibri" panose="020F0502020204030204" pitchFamily="34" charset="0"/>
                <a:cs typeface="Phetsarath OT" panose="02000500000000020004" pitchFamily="2" charset="0"/>
              </a:rPr>
            </a:br>
            <a:r>
              <a:rPr lang="lo-LA" sz="1600" dirty="0">
                <a:effectLst/>
                <a:latin typeface="Phetsarath OT" panose="02000500000000020004" pitchFamily="2" charset="0"/>
                <a:ea typeface="Calibri" panose="020F0502020204030204" pitchFamily="34" charset="0"/>
                <a:cs typeface="Phetsarath OT" panose="02000500000000020004" pitchFamily="2" charset="0"/>
              </a:rPr>
              <a:t>ອີງຕາມຜົນການປະເມີນ</a:t>
            </a:r>
            <a:r>
              <a:rPr lang="en-US" sz="1600" dirty="0">
                <a:effectLst/>
                <a:latin typeface="Phetsarath OT" panose="02000500000000020004" pitchFamily="2" charset="0"/>
                <a:ea typeface="Calibri" panose="020F0502020204030204" pitchFamily="34" charset="0"/>
                <a:cs typeface="Phetsarath OT" panose="02000500000000020004" pitchFamily="2" charset="0"/>
              </a:rPr>
              <a:t>, </a:t>
            </a:r>
            <a:r>
              <a:rPr lang="lo-LA" sz="1600" dirty="0">
                <a:latin typeface="Phetsarath OT" panose="02000500000000020004" pitchFamily="2" charset="0"/>
                <a:ea typeface="Calibri" panose="020F0502020204030204" pitchFamily="34" charset="0"/>
                <a:cs typeface="Phetsarath OT" panose="02000500000000020004" pitchFamily="2" charset="0"/>
              </a:rPr>
              <a:t>ຂ້າງລຸ່ມນີ້ແມ່ນກິດຈະກຳສຳລັບແຕ່ລະຂົງເຂດຄວາມຮັບຜິດຊອບທີ່</a:t>
            </a:r>
            <a:r>
              <a:rPr lang="lo-LA" sz="1600" dirty="0">
                <a:effectLst/>
                <a:latin typeface="Phetsarath OT" panose="02000500000000020004" pitchFamily="2" charset="0"/>
                <a:ea typeface="Calibri" panose="020F0502020204030204" pitchFamily="34" charset="0"/>
                <a:cs typeface="Phetsarath OT" panose="02000500000000020004" pitchFamily="2" charset="0"/>
              </a:rPr>
              <a:t>ໄດ້ຮັບການເຫັນດີຈາກກອງທຶນໂລກ. ຈຳນວນເງິນດັ່ງກ່າວຄວນຈະຖືກນຳໃຊ້ເຂົ້າໃນການຈັດຕັ້ງປະຕິບັດກິດຈະກຳບຸລິມະສິດສະເພາະຂອງໂຄງການຂະບວນການວິວັດພາຍໃນທ້າຍເດືອນມິຖຸນາ 2023.</a:t>
            </a:r>
            <a:endParaRPr lang="en-US" sz="1600" b="1" dirty="0">
              <a:latin typeface="Phetsarath OT" panose="02000500000000020004" pitchFamily="2" charset="0"/>
              <a:cs typeface="Phetsarath OT" panose="02000500000000020004" pitchFamily="2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24A73E-3077-49DD-9307-26B9983F51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3EDB-D7EB-F14E-A6D1-748C03EC5EDC}" type="slidenum">
              <a:rPr lang="en-US" smtClean="0"/>
              <a:t>9</a:t>
            </a:fld>
            <a:endParaRPr lang="en-US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9D3D92FC-E2D4-4773-85E6-64F189F0F803}"/>
              </a:ext>
            </a:extLst>
          </p:cNvPr>
          <p:cNvGraphicFramePr>
            <a:graphicFrameLocks noGrp="1"/>
          </p:cNvGraphicFramePr>
          <p:nvPr>
            <p:ph idx="13"/>
            <p:extLst>
              <p:ext uri="{D42A27DB-BD31-4B8C-83A1-F6EECF244321}">
                <p14:modId xmlns:p14="http://schemas.microsoft.com/office/powerpoint/2010/main" val="1260449157"/>
              </p:ext>
            </p:extLst>
          </p:nvPr>
        </p:nvGraphicFramePr>
        <p:xfrm>
          <a:off x="209006" y="1525077"/>
          <a:ext cx="11796947" cy="51013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3896">
                  <a:extLst>
                    <a:ext uri="{9D8B030D-6E8A-4147-A177-3AD203B41FA5}">
                      <a16:colId xmlns:a16="http://schemas.microsoft.com/office/drawing/2014/main" val="3983383288"/>
                    </a:ext>
                  </a:extLst>
                </a:gridCol>
                <a:gridCol w="1425906">
                  <a:extLst>
                    <a:ext uri="{9D8B030D-6E8A-4147-A177-3AD203B41FA5}">
                      <a16:colId xmlns:a16="http://schemas.microsoft.com/office/drawing/2014/main" val="3711877110"/>
                    </a:ext>
                  </a:extLst>
                </a:gridCol>
                <a:gridCol w="4149757">
                  <a:extLst>
                    <a:ext uri="{9D8B030D-6E8A-4147-A177-3AD203B41FA5}">
                      <a16:colId xmlns:a16="http://schemas.microsoft.com/office/drawing/2014/main" val="3238258406"/>
                    </a:ext>
                  </a:extLst>
                </a:gridCol>
                <a:gridCol w="2070308">
                  <a:extLst>
                    <a:ext uri="{9D8B030D-6E8A-4147-A177-3AD203B41FA5}">
                      <a16:colId xmlns:a16="http://schemas.microsoft.com/office/drawing/2014/main" val="713712623"/>
                    </a:ext>
                  </a:extLst>
                </a:gridCol>
                <a:gridCol w="1914530">
                  <a:extLst>
                    <a:ext uri="{9D8B030D-6E8A-4147-A177-3AD203B41FA5}">
                      <a16:colId xmlns:a16="http://schemas.microsoft.com/office/drawing/2014/main" val="1748812800"/>
                    </a:ext>
                  </a:extLst>
                </a:gridCol>
                <a:gridCol w="1852550">
                  <a:extLst>
                    <a:ext uri="{9D8B030D-6E8A-4147-A177-3AD203B41FA5}">
                      <a16:colId xmlns:a16="http://schemas.microsoft.com/office/drawing/2014/main" val="2843790559"/>
                    </a:ext>
                  </a:extLst>
                </a:gridCol>
              </a:tblGrid>
              <a:tr h="363092"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5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#</a:t>
                      </a:r>
                      <a:endParaRPr lang="en-US" sz="15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50396" marR="50396" marT="6999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5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ຂົງເຂດ</a:t>
                      </a:r>
                      <a:endParaRPr lang="lo-LA" sz="15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50396" marR="50396" marT="6999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5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ກິດຈະກຳ</a:t>
                      </a:r>
                      <a:endParaRPr lang="lo-LA" sz="15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50396" marR="50396" marT="6999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5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ຜູ້ຈັດຕັ້ງປະຕິບັດ</a:t>
                      </a:r>
                      <a:endParaRPr lang="lo-LA" sz="15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50396" marR="50396" marT="6999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5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ແຫຼ່ງທຶນ</a:t>
                      </a:r>
                      <a:endParaRPr lang="lo-LA" sz="15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50396" marR="50396" marT="6999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5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ຈຳນວນທີ່ຕ້ອງຈ່າຍ</a:t>
                      </a:r>
                      <a:r>
                        <a:rPr lang="en-US" sz="15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($)</a:t>
                      </a:r>
                      <a:endParaRPr lang="lo-LA" sz="150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50396" marR="50396" marT="6999" marB="0"/>
                </a:tc>
                <a:extLst>
                  <a:ext uri="{0D108BD9-81ED-4DB2-BD59-A6C34878D82A}">
                    <a16:rowId xmlns:a16="http://schemas.microsoft.com/office/drawing/2014/main" val="795560893"/>
                  </a:ext>
                </a:extLst>
              </a:tr>
              <a:tr h="629392"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500" u="none" strike="noStrike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1</a:t>
                      </a:r>
                      <a:endParaRPr lang="lo-LA" sz="1500" b="0" i="0" u="none" strike="noStrike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50396" marR="50396" marT="6999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5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ການຕິດຕາມກວດກາ</a:t>
                      </a:r>
                      <a:endParaRPr lang="lo-LA" sz="15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50396" marR="50396" marT="6999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5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ຈ້າງພະນັກງານກວດກາ / ໃນຊ່ວງໄລຍະການກະກຽມການຂ້າມຜ່ານ (2 ປີ)</a:t>
                      </a:r>
                      <a:endParaRPr lang="lo-LA" sz="15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50396" marR="50396" marT="6999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5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ພະນັກງານເພີ່ມ</a:t>
                      </a:r>
                      <a:endParaRPr lang="lo-LA" sz="15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50396" marR="50396" marT="6999" marB="0"/>
                </a:tc>
                <a:tc>
                  <a:txBody>
                    <a:bodyPr/>
                    <a:lstStyle/>
                    <a:p>
                      <a:pPr marL="0" algn="l" defTabSz="609585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o-LA" sz="1500" u="none" strike="noStrike" kern="1200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ea typeface="+mn-ea"/>
                          <a:cs typeface="Phetsarath OT" panose="02000500000000020004" pitchFamily="2" charset="0"/>
                        </a:rPr>
                        <a:t>ແຫຼ່ງທຶນເພີ່ມເຕີມ</a:t>
                      </a:r>
                    </a:p>
                    <a:p>
                      <a:pPr marL="0" algn="l" defTabSz="609585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o-LA" sz="1500" u="none" strike="noStrike" kern="1200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ea typeface="+mn-ea"/>
                          <a:cs typeface="Phetsarath OT" panose="02000500000000020004" pitchFamily="2" charset="0"/>
                        </a:rPr>
                        <a:t>ຂະບວນການວິວັດ </a:t>
                      </a:r>
                      <a:r>
                        <a:rPr lang="en-US" sz="1500" u="none" strike="noStrike" kern="1200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ea typeface="+mn-ea"/>
                          <a:cs typeface="Phetsarath OT" panose="02000500000000020004" pitchFamily="2" charset="0"/>
                        </a:rPr>
                        <a:t>CCM</a:t>
                      </a:r>
                    </a:p>
                  </a:txBody>
                  <a:tcPr marL="50396" marR="50396" marT="6999" marB="0"/>
                </a:tc>
                <a:tc>
                  <a:txBody>
                    <a:bodyPr/>
                    <a:lstStyle/>
                    <a:p>
                      <a:pPr algn="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5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48,000</a:t>
                      </a:r>
                      <a:endParaRPr lang="lo-LA" sz="15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50396" marR="50396" marT="6999" marB="0"/>
                </a:tc>
                <a:extLst>
                  <a:ext uri="{0D108BD9-81ED-4DB2-BD59-A6C34878D82A}">
                    <a16:rowId xmlns:a16="http://schemas.microsoft.com/office/drawing/2014/main" val="3097926154"/>
                  </a:ext>
                </a:extLst>
              </a:tr>
              <a:tr h="629392"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500" u="none" strike="noStrike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2</a:t>
                      </a:r>
                      <a:endParaRPr lang="lo-LA" sz="1500" b="0" i="0" u="none" strike="noStrike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50396" marR="50396" marT="6999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5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ການຕິດຕາມກວດກາ</a:t>
                      </a:r>
                      <a:endParaRPr lang="lo-LA" sz="15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50396" marR="50396" marT="6999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5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ປັບປຸງແຜນການກວດກາຂອງ </a:t>
                      </a:r>
                      <a:r>
                        <a:rPr lang="en-US" sz="15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CCM </a:t>
                      </a:r>
                      <a:r>
                        <a:rPr lang="lo-LA" sz="15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ໂດຍມີພາລະບົດບາດແລະ ຄວາມຮັບຜິດຊອບສະເພາະ</a:t>
                      </a:r>
                      <a:endParaRPr lang="lo-LA" sz="15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50396" marR="50396" marT="6999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5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ບົດແນະນຳ / ການແນະນຳທາງອອນລາຍ</a:t>
                      </a:r>
                      <a:endParaRPr lang="lo-LA" sz="15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50396" marR="50396" marT="6999" marB="0"/>
                </a:tc>
                <a:tc>
                  <a:txBody>
                    <a:bodyPr/>
                    <a:lstStyle/>
                    <a:p>
                      <a:pPr marL="0" algn="l" defTabSz="609585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o-LA" sz="1500" u="none" strike="noStrike" kern="1200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ea typeface="+mn-ea"/>
                          <a:cs typeface="Phetsarath OT" panose="02000500000000020004" pitchFamily="2" charset="0"/>
                        </a:rPr>
                        <a:t>ບໍ່ມີແຫຼ່ງທຶນເພີ່ມເຕີມ</a:t>
                      </a:r>
                    </a:p>
                    <a:p>
                      <a:pPr marL="0" algn="l" defTabSz="609585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o-LA" sz="1500" u="none" strike="noStrike" kern="1200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ea typeface="+mn-ea"/>
                          <a:cs typeface="Phetsarath OT" panose="02000500000000020004" pitchFamily="2" charset="0"/>
                        </a:rPr>
                        <a:t>ນຳໃຊ້ທຶນ </a:t>
                      </a:r>
                      <a:r>
                        <a:rPr lang="en-US" sz="1500" u="none" strike="noStrike" kern="1200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ea typeface="+mn-ea"/>
                          <a:cs typeface="Phetsarath OT" panose="02000500000000020004" pitchFamily="2" charset="0"/>
                        </a:rPr>
                        <a:t>CCM </a:t>
                      </a:r>
                      <a:r>
                        <a:rPr lang="lo-LA" sz="1500" u="none" strike="noStrike" kern="1200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ea typeface="+mn-ea"/>
                          <a:cs typeface="Phetsarath OT" panose="02000500000000020004" pitchFamily="2" charset="0"/>
                        </a:rPr>
                        <a:t>ບ້ວງເກົ່າ</a:t>
                      </a:r>
                    </a:p>
                  </a:txBody>
                  <a:tcPr marL="50396" marR="50396" marT="6999" marB="0"/>
                </a:tc>
                <a:tc>
                  <a:txBody>
                    <a:bodyPr/>
                    <a:lstStyle/>
                    <a:p>
                      <a:pPr algn="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500" u="none" strike="noStrike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0</a:t>
                      </a:r>
                      <a:endParaRPr lang="lo-LA" sz="1500" b="0" i="0" u="none" strike="noStrike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50396" marR="50396" marT="6999" marB="0"/>
                </a:tc>
                <a:extLst>
                  <a:ext uri="{0D108BD9-81ED-4DB2-BD59-A6C34878D82A}">
                    <a16:rowId xmlns:a16="http://schemas.microsoft.com/office/drawing/2014/main" val="3400802462"/>
                  </a:ext>
                </a:extLst>
              </a:tr>
              <a:tr h="678218"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500" u="none" strike="noStrike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3</a:t>
                      </a:r>
                      <a:endParaRPr lang="lo-LA" sz="1500" b="0" i="0" u="none" strike="noStrike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50396" marR="50396" marT="6999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500" u="none" strike="noStrike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ການມີສ່ວນຮ່ວມ</a:t>
                      </a:r>
                      <a:endParaRPr lang="lo-LA" sz="1500" b="0" i="0" u="none" strike="noStrike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50396" marR="50396" marT="6999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5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ຝຶກອົບຮົມບັນດາຕົວແທນຈາກອົງການຈັດຕັ້ງທາງສັງຄົມກ່ອນ ແລະ ຫຼັງກອງປະຊຸມ</a:t>
                      </a:r>
                      <a:r>
                        <a:rPr lang="en-US" sz="15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CCM</a:t>
                      </a:r>
                      <a:endParaRPr lang="en-US" sz="15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50396" marR="50396" marT="6999" marB="0"/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o-LA" sz="15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ທີ່ປຶກສາພາຍໃນ</a:t>
                      </a:r>
                      <a:endParaRPr lang="lo-LA" sz="15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50396" marR="50396" marT="6999" marB="0"/>
                </a:tc>
                <a:tc>
                  <a:txBody>
                    <a:bodyPr/>
                    <a:lstStyle/>
                    <a:p>
                      <a:pPr marL="0" algn="l" defTabSz="609585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o-LA" sz="1500" u="none" strike="noStrike" kern="1200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ea typeface="+mn-ea"/>
                          <a:cs typeface="Phetsarath OT" panose="02000500000000020004" pitchFamily="2" charset="0"/>
                        </a:rPr>
                        <a:t>ແຫຼ່ງທຶນເພີ່ມເຕີມ</a:t>
                      </a:r>
                    </a:p>
                    <a:p>
                      <a:pPr marL="0" algn="l" defTabSz="609585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o-LA" sz="1500" u="none" strike="noStrike" kern="1200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ea typeface="+mn-ea"/>
                          <a:cs typeface="Phetsarath OT" panose="02000500000000020004" pitchFamily="2" charset="0"/>
                        </a:rPr>
                        <a:t>ຂະບວນການວິວັດ </a:t>
                      </a:r>
                      <a:r>
                        <a:rPr lang="en-US" sz="1500" u="none" strike="noStrike" kern="1200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ea typeface="+mn-ea"/>
                          <a:cs typeface="Phetsarath OT" panose="02000500000000020004" pitchFamily="2" charset="0"/>
                        </a:rPr>
                        <a:t>CCM</a:t>
                      </a:r>
                    </a:p>
                  </a:txBody>
                  <a:tcPr marL="50396" marR="50396" marT="6999" marB="0"/>
                </a:tc>
                <a:tc>
                  <a:txBody>
                    <a:bodyPr/>
                    <a:lstStyle/>
                    <a:p>
                      <a:pPr algn="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5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4,800</a:t>
                      </a:r>
                      <a:endParaRPr lang="lo-LA" sz="15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50396" marR="50396" marT="6999" marB="0"/>
                </a:tc>
                <a:extLst>
                  <a:ext uri="{0D108BD9-81ED-4DB2-BD59-A6C34878D82A}">
                    <a16:rowId xmlns:a16="http://schemas.microsoft.com/office/drawing/2014/main" val="2085616425"/>
                  </a:ext>
                </a:extLst>
              </a:tr>
              <a:tr h="678218"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500" u="none" strike="noStrike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4</a:t>
                      </a:r>
                      <a:endParaRPr lang="lo-LA" sz="1500" b="0" i="0" u="none" strike="noStrike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50396" marR="50396" marT="6999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5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ການມີສ່ວນຮ່ວມ</a:t>
                      </a:r>
                      <a:endParaRPr lang="lo-LA" sz="15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50396" marR="50396" marT="6999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5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ຝຶກອົບຮົມກ່ຽວກັບເຄື່ອງມື ແລະ ການວິເຄາະຂໍ້ມູນຂອງການຕິດຕາມຊຸມຊົນ(</a:t>
                      </a:r>
                      <a:r>
                        <a:rPr lang="en-US" sz="15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CBM)</a:t>
                      </a:r>
                      <a:endParaRPr lang="en-US" sz="15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50396" marR="50396" marT="6999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500" u="none" strike="noStrike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ເວທີພາກພື້ນຂອງອົງການຈັດຕັ້ງທາງສັງຄົມ</a:t>
                      </a:r>
                      <a:endParaRPr lang="lo-LA" sz="1500" b="0" i="0" u="none" strike="noStrike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50396" marR="50396" marT="6999" marB="0"/>
                </a:tc>
                <a:tc>
                  <a:txBody>
                    <a:bodyPr/>
                    <a:lstStyle/>
                    <a:p>
                      <a:pPr marL="0" algn="l" defTabSz="609585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o-LA" sz="1500" u="none" strike="noStrike" kern="1200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ea typeface="+mn-ea"/>
                          <a:cs typeface="Phetsarath OT" panose="02000500000000020004" pitchFamily="2" charset="0"/>
                        </a:rPr>
                        <a:t>ແຫຼ່ງທຶນເພີ່ມເຕີມ</a:t>
                      </a:r>
                    </a:p>
                    <a:p>
                      <a:pPr marL="0" algn="l" defTabSz="609585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o-LA" sz="1500" u="none" strike="noStrike" kern="1200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ea typeface="+mn-ea"/>
                          <a:cs typeface="Phetsarath OT" panose="02000500000000020004" pitchFamily="2" charset="0"/>
                        </a:rPr>
                        <a:t>ຂະບວນການວິວັດ </a:t>
                      </a:r>
                      <a:r>
                        <a:rPr lang="en-US" sz="1500" u="none" strike="noStrike" kern="1200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ea typeface="+mn-ea"/>
                          <a:cs typeface="Phetsarath OT" panose="02000500000000020004" pitchFamily="2" charset="0"/>
                        </a:rPr>
                        <a:t>CCM</a:t>
                      </a:r>
                    </a:p>
                  </a:txBody>
                  <a:tcPr marL="50396" marR="50396" marT="6999" marB="0"/>
                </a:tc>
                <a:tc>
                  <a:txBody>
                    <a:bodyPr/>
                    <a:lstStyle/>
                    <a:p>
                      <a:pPr algn="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5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12,500</a:t>
                      </a:r>
                      <a:endParaRPr lang="lo-LA" sz="15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50396" marR="50396" marT="6999" marB="0"/>
                </a:tc>
                <a:extLst>
                  <a:ext uri="{0D108BD9-81ED-4DB2-BD59-A6C34878D82A}">
                    <a16:rowId xmlns:a16="http://schemas.microsoft.com/office/drawing/2014/main" val="1855976211"/>
                  </a:ext>
                </a:extLst>
              </a:tr>
              <a:tr h="555492"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500" u="none" strike="noStrike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5</a:t>
                      </a:r>
                      <a:endParaRPr lang="lo-LA" sz="1500" b="0" i="0" u="none" strike="noStrike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50396" marR="50396" marT="6999" marB="0"/>
                </a:tc>
                <a:tc>
                  <a:txBody>
                    <a:bodyPr/>
                    <a:lstStyle/>
                    <a:p>
                      <a:pPr marL="0" algn="l" defTabSz="609585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o-LA" sz="1500" u="none" strike="noStrike" kern="1200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ea typeface="+mn-ea"/>
                          <a:cs typeface="Phetsarath OT" panose="02000500000000020004" pitchFamily="2" charset="0"/>
                        </a:rPr>
                        <a:t>ການຈັດວາງຕໍາ</a:t>
                      </a:r>
                      <a:endParaRPr lang="en-US" sz="1500" u="none" strike="noStrike" kern="1200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ea typeface="+mn-ea"/>
                        <a:cs typeface="Phetsarath OT" panose="02000500000000020004" pitchFamily="2" charset="0"/>
                      </a:endParaRPr>
                    </a:p>
                    <a:p>
                      <a:pPr marL="0" algn="l" defTabSz="609585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o-LA" sz="1500" u="none" strike="noStrike" kern="1200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ea typeface="+mn-ea"/>
                          <a:cs typeface="Phetsarath OT" panose="02000500000000020004" pitchFamily="2" charset="0"/>
                        </a:rPr>
                        <a:t>ແໜ່ງ/ໂຄງສ້າງ</a:t>
                      </a:r>
                    </a:p>
                  </a:txBody>
                  <a:tcPr marL="50396" marR="50396" marT="6999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5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ທົບທວນເບິ່ງການຈັດຕັ້ງ ແລະ ເວທີການຄຸ້ມຄອງດ້ານວຽກງານສາທາລະນະສຸກທີ່ມີຢູ່</a:t>
                      </a:r>
                    </a:p>
                  </a:txBody>
                  <a:tcPr marL="50396" marR="50396" marT="6999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5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ທີ່ປຶກສາພາຍໃນ</a:t>
                      </a:r>
                      <a:endParaRPr lang="lo-LA" sz="15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50396" marR="50396" marT="6999" marB="0"/>
                </a:tc>
                <a:tc>
                  <a:txBody>
                    <a:bodyPr/>
                    <a:lstStyle/>
                    <a:p>
                      <a:pPr marL="0" algn="l" defTabSz="609585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o-LA" sz="1500" u="none" strike="noStrike" kern="1200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ea typeface="+mn-ea"/>
                          <a:cs typeface="Phetsarath OT" panose="02000500000000020004" pitchFamily="2" charset="0"/>
                        </a:rPr>
                        <a:t>ແຫຼ່ງທຶນເພີ່ມເຕີມ</a:t>
                      </a:r>
                    </a:p>
                    <a:p>
                      <a:pPr marL="0" algn="l" defTabSz="609585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o-LA" sz="1500" u="none" strike="noStrike" kern="1200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ea typeface="+mn-ea"/>
                          <a:cs typeface="Phetsarath OT" panose="02000500000000020004" pitchFamily="2" charset="0"/>
                        </a:rPr>
                        <a:t>ຂະບວນການວິວັດ </a:t>
                      </a:r>
                      <a:r>
                        <a:rPr lang="en-US" sz="1500" u="none" strike="noStrike" kern="1200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ea typeface="+mn-ea"/>
                          <a:cs typeface="Phetsarath OT" panose="02000500000000020004" pitchFamily="2" charset="0"/>
                        </a:rPr>
                        <a:t>CCM</a:t>
                      </a:r>
                    </a:p>
                  </a:txBody>
                  <a:tcPr marL="50396" marR="50396" marT="6999" marB="0"/>
                </a:tc>
                <a:tc>
                  <a:txBody>
                    <a:bodyPr/>
                    <a:lstStyle/>
                    <a:p>
                      <a:pPr algn="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5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5,000</a:t>
                      </a:r>
                      <a:endParaRPr lang="lo-LA" sz="15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50396" marR="50396" marT="6999" marB="0"/>
                </a:tc>
                <a:extLst>
                  <a:ext uri="{0D108BD9-81ED-4DB2-BD59-A6C34878D82A}">
                    <a16:rowId xmlns:a16="http://schemas.microsoft.com/office/drawing/2014/main" val="3498490961"/>
                  </a:ext>
                </a:extLst>
              </a:tr>
              <a:tr h="608232"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500" u="none" strike="noStrike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6</a:t>
                      </a:r>
                      <a:endParaRPr lang="lo-LA" sz="1500" b="0" i="0" u="none" strike="noStrike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50396" marR="50396" marT="6999" marB="0"/>
                </a:tc>
                <a:tc>
                  <a:txBody>
                    <a:bodyPr/>
                    <a:lstStyle/>
                    <a:p>
                      <a:pPr marL="0" algn="l" defTabSz="609585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o-LA" sz="1500" u="none" strike="noStrike" kern="1200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ea typeface="+mn-ea"/>
                          <a:cs typeface="Phetsarath OT" panose="02000500000000020004" pitchFamily="2" charset="0"/>
                        </a:rPr>
                        <a:t>ການຈັດວາງຕໍາ</a:t>
                      </a:r>
                      <a:endParaRPr lang="en-US" sz="1500" u="none" strike="noStrike" kern="1200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ea typeface="+mn-ea"/>
                        <a:cs typeface="Phetsarath OT" panose="02000500000000020004" pitchFamily="2" charset="0"/>
                      </a:endParaRPr>
                    </a:p>
                    <a:p>
                      <a:pPr marL="0" algn="l" defTabSz="609585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o-LA" sz="1500" u="none" strike="noStrike" kern="1200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ea typeface="+mn-ea"/>
                          <a:cs typeface="Phetsarath OT" panose="02000500000000020004" pitchFamily="2" charset="0"/>
                        </a:rPr>
                        <a:t>ແໜ່ງ/ໂຄງສ້າງ</a:t>
                      </a:r>
                    </a:p>
                  </a:txBody>
                  <a:tcPr marL="50396" marR="50396" marT="6999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5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ກຳນົດທາງເລືອກໃນການຈັດວາງຕຳແໜ່ງ ແລະ ແຜນຍຸດທະສາດໃນການຈັດວາງຕຳແໜ່ງ</a:t>
                      </a:r>
                      <a:endParaRPr lang="lo-LA" sz="15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50396" marR="50396" marT="6999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500" u="none" strike="noStrike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ທີ່ປຶກສາພາຍໃນ</a:t>
                      </a:r>
                      <a:endParaRPr lang="lo-LA" sz="1500" b="0" i="0" u="none" strike="noStrike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50396" marR="50396" marT="6999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o-LA" sz="15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ແຫຼ່ງທຶນເພີ່ມເຕີມ</a:t>
                      </a:r>
                    </a:p>
                    <a:p>
                      <a:pPr algn="l" fontAlgn="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o-LA" sz="15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ຂະບວນການວິວັດ </a:t>
                      </a:r>
                      <a:r>
                        <a:rPr lang="en-US" sz="15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CCM</a:t>
                      </a:r>
                      <a:endParaRPr lang="en-US" sz="15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50396" marR="50396" marT="6999" marB="0"/>
                </a:tc>
                <a:tc>
                  <a:txBody>
                    <a:bodyPr/>
                    <a:lstStyle/>
                    <a:p>
                      <a:pPr algn="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5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5,000</a:t>
                      </a:r>
                      <a:endParaRPr lang="lo-LA" sz="15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50396" marR="50396" marT="6999" marB="0"/>
                </a:tc>
                <a:extLst>
                  <a:ext uri="{0D108BD9-81ED-4DB2-BD59-A6C34878D82A}">
                    <a16:rowId xmlns:a16="http://schemas.microsoft.com/office/drawing/2014/main" val="1868070158"/>
                  </a:ext>
                </a:extLst>
              </a:tr>
              <a:tr h="603051"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500" u="none" strike="noStrike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7</a:t>
                      </a:r>
                      <a:endParaRPr lang="lo-LA" sz="1500" b="0" i="0" u="none" strike="noStrike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50396" marR="50396" marT="6999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5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ການດຳເນີນງານ</a:t>
                      </a:r>
                      <a:endParaRPr lang="lo-LA" sz="15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50396" marR="50396" marT="6999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500" u="none" strike="noStrike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ຈັດຕັ້ງປະຕິບັດການຄຸ້ມຄອງການປະຕິບັດວຽກງານຂອງກອງເລຂາ </a:t>
                      </a:r>
                      <a:r>
                        <a:rPr lang="en-US" sz="1500" u="none" strike="noStrike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CCM</a:t>
                      </a:r>
                      <a:endParaRPr lang="en-US" sz="1500" b="0" i="0" u="none" strike="noStrike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50396" marR="50396" marT="6999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5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ບົດແນະນຳ / ການແນະນຳທາງອອນລາຍ</a:t>
                      </a:r>
                      <a:endParaRPr lang="lo-LA" sz="15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50396" marR="50396" marT="6999" marB="0"/>
                </a:tc>
                <a:tc>
                  <a:txBody>
                    <a:bodyPr/>
                    <a:lstStyle/>
                    <a:p>
                      <a:pPr marL="0" algn="l" defTabSz="609585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o-LA" sz="1500" u="none" strike="noStrike" kern="1200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ea typeface="+mn-ea"/>
                          <a:cs typeface="Phetsarath OT" panose="02000500000000020004" pitchFamily="2" charset="0"/>
                        </a:rPr>
                        <a:t>ບໍ່ມີແຫຼ່ງທຶນເພີ່ມເຕີມ</a:t>
                      </a:r>
                    </a:p>
                    <a:p>
                      <a:pPr marL="0" algn="l" defTabSz="609585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o-LA" sz="1500" u="none" strike="noStrike" kern="1200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ea typeface="+mn-ea"/>
                          <a:cs typeface="Phetsarath OT" panose="02000500000000020004" pitchFamily="2" charset="0"/>
                        </a:rPr>
                        <a:t>ນຳໃຊ້ທຶນ </a:t>
                      </a:r>
                      <a:r>
                        <a:rPr lang="en-US" sz="1500" u="none" strike="noStrike" kern="1200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ea typeface="+mn-ea"/>
                          <a:cs typeface="Phetsarath OT" panose="02000500000000020004" pitchFamily="2" charset="0"/>
                        </a:rPr>
                        <a:t>CCM </a:t>
                      </a:r>
                      <a:r>
                        <a:rPr lang="lo-LA" sz="1500" u="none" strike="noStrike" kern="1200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ea typeface="+mn-ea"/>
                          <a:cs typeface="Phetsarath OT" panose="02000500000000020004" pitchFamily="2" charset="0"/>
                        </a:rPr>
                        <a:t>ບ້ວງເກົ່າ</a:t>
                      </a:r>
                    </a:p>
                  </a:txBody>
                  <a:tcPr marL="50396" marR="50396" marT="6999" marB="0"/>
                </a:tc>
                <a:tc>
                  <a:txBody>
                    <a:bodyPr/>
                    <a:lstStyle/>
                    <a:p>
                      <a:pPr algn="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5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0</a:t>
                      </a:r>
                      <a:endParaRPr lang="lo-LA" sz="15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50396" marR="50396" marT="6999" marB="0"/>
                </a:tc>
                <a:extLst>
                  <a:ext uri="{0D108BD9-81ED-4DB2-BD59-A6C34878D82A}">
                    <a16:rowId xmlns:a16="http://schemas.microsoft.com/office/drawing/2014/main" val="2032179368"/>
                  </a:ext>
                </a:extLst>
              </a:tr>
              <a:tr h="356259">
                <a:tc gridSpan="5">
                  <a:txBody>
                    <a:bodyPr/>
                    <a:lstStyle/>
                    <a:p>
                      <a:pPr algn="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500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ລວມທັງໝົດ</a:t>
                      </a:r>
                      <a:endParaRPr lang="lo-LA" sz="1500" b="0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50396" marR="50396" marT="6999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lo-LA" sz="1500" b="1" u="none" strike="noStrike" dirty="0">
                          <a:solidFill>
                            <a:schemeClr val="tx1"/>
                          </a:solidFill>
                          <a:effectLst/>
                          <a:latin typeface="Phetsarath OT" panose="02000500000000020004" pitchFamily="2" charset="0"/>
                          <a:cs typeface="Phetsarath OT" panose="02000500000000020004" pitchFamily="2" charset="0"/>
                        </a:rPr>
                        <a:t>75,300</a:t>
                      </a:r>
                      <a:endParaRPr lang="lo-LA" sz="1500" b="1" i="0" u="none" strike="noStrike" dirty="0">
                        <a:solidFill>
                          <a:schemeClr val="tx1"/>
                        </a:solidFill>
                        <a:effectLst/>
                        <a:latin typeface="Phetsarath OT" panose="02000500000000020004" pitchFamily="2" charset="0"/>
                        <a:cs typeface="Phetsarath OT" panose="02000500000000020004" pitchFamily="2" charset="0"/>
                      </a:endParaRPr>
                    </a:p>
                  </a:txBody>
                  <a:tcPr marL="50396" marR="50396" marT="6999" marB="0"/>
                </a:tc>
                <a:extLst>
                  <a:ext uri="{0D108BD9-81ED-4DB2-BD59-A6C34878D82A}">
                    <a16:rowId xmlns:a16="http://schemas.microsoft.com/office/drawing/2014/main" val="37797149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368102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TuHIbB2Qf6OykZO.Cnf0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E6iirtLQFyg9FqIPTnHmA"/>
</p:tagLst>
</file>

<file path=ppt/theme/theme1.xml><?xml version="1.0" encoding="utf-8"?>
<a:theme xmlns:a="http://schemas.openxmlformats.org/drawingml/2006/main" name="1_Office Theme">
  <a:themeElements>
    <a:clrScheme name="GF Dark Blue">
      <a:dk1>
        <a:sysClr val="windowText" lastClr="000000"/>
      </a:dk1>
      <a:lt1>
        <a:sysClr val="window" lastClr="FFFFFF"/>
      </a:lt1>
      <a:dk2>
        <a:srgbClr val="003F72"/>
      </a:dk2>
      <a:lt2>
        <a:srgbClr val="CCD9E3"/>
      </a:lt2>
      <a:accent1>
        <a:srgbClr val="99B2C7"/>
      </a:accent1>
      <a:accent2>
        <a:srgbClr val="668CAA"/>
      </a:accent2>
      <a:accent3>
        <a:srgbClr val="33658E"/>
      </a:accent3>
      <a:accent4>
        <a:srgbClr val="69BE28"/>
      </a:accent4>
      <a:accent5>
        <a:srgbClr val="9A996E"/>
      </a:accent5>
      <a:accent6>
        <a:srgbClr val="C6AC00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6" id="{82FE0CC4-4D5C-4041-AF4D-2EA53195EB5E}" vid="{D4E5D4A5-A206-4BFC-98F3-2B538698187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conOverlay xmlns="http://schemas.microsoft.com/sharepoint/v4" xsi:nil="true"/>
    <_dlc_DocId xmlns="fa473315-44a4-4518-8a4f-31f7017f3642">FYACPHA5NQ3C-1754204945-1511</_dlc_DocId>
    <_dlc_DocIdUrl xmlns="fa473315-44a4-4518-8a4f-31f7017f3642">
      <Url>https://tgf.sharepoint.com/sites/TSGMT4/GFTT/_layouts/15/DocIdRedir.aspx?ID=FYACPHA5NQ3C-1754204945-1511</Url>
      <Description>FYACPHA5NQ3C-1754204945-1511</Description>
    </_dlc_DocIdUrl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Working Document" ma:contentTypeID="0x01010014768F94803F42BEA62C5B7969543DC700CB540E07970B984EB777BFA6428DC02D" ma:contentTypeVersion="124" ma:contentTypeDescription="A work in progress document. &#10;Retention period upon archiving: 0 years." ma:contentTypeScope="" ma:versionID="2d865c22aae8ca322ac1285e119d28b3">
  <xsd:schema xmlns:xsd="http://www.w3.org/2001/XMLSchema" xmlns:xs="http://www.w3.org/2001/XMLSchema" xmlns:p="http://schemas.microsoft.com/office/2006/metadata/properties" xmlns:ns2="fa473315-44a4-4518-8a4f-31f7017f3642" xmlns:ns3="a115b0bb-1592-409c-bd0f-0a8c711a276f" xmlns:ns4="http://schemas.microsoft.com/sharepoint/v4" targetNamespace="http://schemas.microsoft.com/office/2006/metadata/properties" ma:root="true" ma:fieldsID="b730303c2ec2470e0fdf2aed340fb959" ns2:_="" ns3:_="" ns4:_="">
    <xsd:import namespace="fa473315-44a4-4518-8a4f-31f7017f3642"/>
    <xsd:import namespace="a115b0bb-1592-409c-bd0f-0a8c711a276f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4:IconOverlay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AutoKeyPoints" minOccurs="0"/>
                <xsd:element ref="ns3:MediaServiceKeyPoints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a473315-44a4-4518-8a4f-31f7017f3642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115b0bb-1592-409c-bd0f-0a8c711a276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3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6BB78B3-BB48-477A-9BC9-A5B05466B3B0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B6C13A70-2991-4FB6-9142-E4F693F128F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D617F18-EE95-47A3-99DA-847746D2F0D2}">
  <ds:schemaRefs>
    <ds:schemaRef ds:uri="http://schemas.microsoft.com/office/2006/documentManagement/types"/>
    <ds:schemaRef ds:uri="http://schemas.microsoft.com/office/2006/metadata/properties"/>
    <ds:schemaRef ds:uri="a115b0bb-1592-409c-bd0f-0a8c711a276f"/>
    <ds:schemaRef ds:uri="http://schemas.microsoft.com/sharepoint/v4"/>
    <ds:schemaRef ds:uri="http://purl.org/dc/terms/"/>
    <ds:schemaRef ds:uri="http://schemas.openxmlformats.org/package/2006/metadata/core-properties"/>
    <ds:schemaRef ds:uri="http://purl.org/dc/dcmitype/"/>
    <ds:schemaRef ds:uri="fa473315-44a4-4518-8a4f-31f7017f3642"/>
    <ds:schemaRef ds:uri="http://schemas.microsoft.com/office/infopath/2007/PartnerControls"/>
    <ds:schemaRef ds:uri="http://www.w3.org/XML/1998/namespace"/>
    <ds:schemaRef ds:uri="http://purl.org/dc/elements/1.1/"/>
  </ds:schemaRefs>
</ds:datastoreItem>
</file>

<file path=customXml/itemProps4.xml><?xml version="1.0" encoding="utf-8"?>
<ds:datastoreItem xmlns:ds="http://schemas.openxmlformats.org/officeDocument/2006/customXml" ds:itemID="{AA1E5FFA-A264-4DBB-931A-20C5A08472F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a473315-44a4-4518-8a4f-31f7017f3642"/>
    <ds:schemaRef ds:uri="a115b0bb-1592-409c-bd0f-0a8c711a276f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17960</TotalTime>
  <Words>2861</Words>
  <Application>Microsoft Office PowerPoint</Application>
  <PresentationFormat>Widescreen</PresentationFormat>
  <Paragraphs>232</Paragraphs>
  <Slides>9</Slides>
  <Notes>6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Lucida Grande</vt:lpstr>
      <vt:lpstr>Phetsarath OT</vt:lpstr>
      <vt:lpstr>1_Office Theme</vt:lpstr>
      <vt:lpstr>think-cell Slide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ຈຸດປະສົງ ແລະ ກິດຈະກຳບຸລິມະສິດ  ອີງຕາມຜົນການປະເມີນໂດຍລວມທີ່ໄດ້ປຶກສາຫາລືກັບຄະນະສະເພາະກິດ CCM, ຂ້າງລຸ່ມນີ້ແມ່ນລາຍຊື່ຂົງເຂດວຽກງານທີ່ຮັບຜິດຊອບຫຼັກຂອງ CCM ທີ່ຖືກຮັບຮອງໂດຍກອງທຶນໂລກ. ສອງຂົງເຂດບູລິມະສິດລະດັບທີ່"1" ແລະ "2"ສຳລັບໂຄງການຂະບວນການວິວັດ CCM ແມ່ນ ໄດ້ຮັບການຢັ້ງຢືນ, ຊຶ່ງຄວນໄດ້ຮັບການເອົາໃຈໃສ່ທັນທີ. ເຖິງຢ່າງໃດກໍ່ຕາມ, CCM ຄວນສືບຕໍ່ເຮັດວຽກໃນທຸກຂົງເຂດໃນແຕ່ລະໄລຍະຂະບວນການວິວັດ ດັ່ງທີ່ໄດ້ປຶກສາຫາລືກັບຄະນະສະເພາະກິດ CCM. </vt:lpstr>
      <vt:lpstr>PowerPoint Presentation</vt:lpstr>
      <vt:lpstr>ຈຸດປະສົງ ແລະ ກິດຈະກຳບຸລິມະສິດ  ຜົນໄດ້ຮັບຈາກການປະເມີນການປະຕິບັດຂອບເຂດວຽກງານໃນຂະບວນການວິວັດ CCM ໄດ້ຖືກນໍາໃຊ້ເພື່ອກໍານົດການປະຕິບັດງານຂອງ CCM ຕໍ່ກັບເງື່ອນໄຂຄວາມຕ້ອງການ ໃນ ຂໍ້ 3 - 6, ເຊິ່ງໄດ້ກໍານົດໄວ້ໂດຍກອງທຶນໂລກ. "ລະດັບ" ຂອງຂອບເຂດຂະບວນການວິວັດ ໄດ້ຖືກສົມທຽບໃສ່ "ການໃຫ້ຄະແນນ" ຂອງແຕ່ລະເງື່ອນໄຂຄວາມຕ້ອງການ ໃນແຕ່ລະຂົງເຂດຫຼັກຂອງຄວາມຮັບຜິດຊອບ. ການໃຫ້ຄະແນນໂດຍລວມແມ່ນແບ່ງຕາມຄະແນນຂອງແຕ່ລະຂົງເຂດຫຼັກຂອງຄວາມຮັບຜິດຊອບ, ຍົກເວັ້ນການຈັດຕໍາແໜ່ງ/ໂຄງສ້າງ.</vt:lpstr>
      <vt:lpstr>ກິດຈະກຳບຸລິມະສິດທີ່ໄດ້ຮັບການເຫັນດີຈາກກອງທຶນໂລກ ອີງຕາມຜົນການປະເມີນ, ຂ້າງລຸ່ມນີ້ແມ່ນກິດຈະກຳສຳລັບແຕ່ລະຂົງເຂດຄວາມຮັບຜິດຊອບທີ່ໄດ້ຮັບການເຫັນດີຈາກກອງທຶນໂລກ. ຈຳນວນເງິນດັ່ງກ່າວຄວນຈະຖືກນຳໃຊ້ເຂົ້າໃນການຈັດຕັ້ງປະຕິບັດກິດຈະກຳບຸລິມະສິດສະເພາະຂອງໂຄງການຂະບວນການວິວັດພາຍໃນທ້າຍເດືອນມິຖຸນາ 2023.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Gonzalo Penacoba-Fernandez</dc:creator>
  <cp:lastModifiedBy>Windows User</cp:lastModifiedBy>
  <cp:revision>337</cp:revision>
  <cp:lastPrinted>2019-11-04T09:09:21Z</cp:lastPrinted>
  <dcterms:created xsi:type="dcterms:W3CDTF">2019-09-08T10:42:13Z</dcterms:created>
  <dcterms:modified xsi:type="dcterms:W3CDTF">2021-03-29T03:36:37Z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0x01010014768F94803F42BEA62C5B7969543DC700CB540E07970B984EB777BFA6428DC02D</vt:lpwstr>
  </property>
  <property fmtid="{D5CDD505-2E9C-101B-9397-08002B2CF9AE}" pid="3" name="_dlc_DocIdItemGuid">
    <vt:lpwstr>b98e2426-868f-4984-aa28-b44e17a9fb50</vt:lpwstr>
  </property>
</Properties>
</file>