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810" r:id="rId3"/>
    <p:sldId id="2147469355" r:id="rId4"/>
    <p:sldId id="431" r:id="rId5"/>
    <p:sldId id="1993219168" r:id="rId6"/>
    <p:sldId id="570" r:id="rId7"/>
    <p:sldId id="2147469356" r:id="rId8"/>
    <p:sldId id="2147469345" r:id="rId9"/>
    <p:sldId id="257" r:id="rId10"/>
    <p:sldId id="2147469352" r:id="rId11"/>
    <p:sldId id="2116" r:id="rId12"/>
    <p:sldId id="680" r:id="rId13"/>
    <p:sldId id="2147469353" r:id="rId14"/>
    <p:sldId id="2147469354" r:id="rId15"/>
    <p:sldId id="259" r:id="rId16"/>
    <p:sldId id="2147469341" r:id="rId17"/>
    <p:sldId id="3313" r:id="rId18"/>
    <p:sldId id="2147469349" r:id="rId19"/>
    <p:sldId id="3314" r:id="rId20"/>
    <p:sldId id="2147469350" r:id="rId21"/>
    <p:sldId id="3315" r:id="rId22"/>
    <p:sldId id="2147469351" r:id="rId23"/>
    <p:sldId id="2147469342" r:id="rId24"/>
    <p:sldId id="2147469343" r:id="rId25"/>
    <p:sldId id="4816" r:id="rId26"/>
    <p:sldId id="3293" r:id="rId27"/>
    <p:sldId id="692" r:id="rId28"/>
    <p:sldId id="619" r:id="rId29"/>
    <p:sldId id="2158" r:id="rId30"/>
    <p:sldId id="3300" r:id="rId31"/>
    <p:sldId id="261" r:id="rId32"/>
    <p:sldId id="681" r:id="rId33"/>
    <p:sldId id="773" r:id="rId34"/>
    <p:sldId id="3104" r:id="rId35"/>
    <p:sldId id="262" r:id="rId36"/>
    <p:sldId id="3291" r:id="rId3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a:srgbClr val="2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42" autoAdjust="0"/>
    <p:restoredTop sz="94660"/>
  </p:normalViewPr>
  <p:slideViewPr>
    <p:cSldViewPr snapToGrid="0">
      <p:cViewPr>
        <p:scale>
          <a:sx n="87" d="100"/>
          <a:sy n="87" d="100"/>
        </p:scale>
        <p:origin x="316"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atto\Dropbox\HANSA\Y3\Progress\Su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atto\Dropbox\HANSA\Y3\Progress\Sum.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94371266072431E-2"/>
          <c:y val="2.790892242771827E-2"/>
          <c:w val="0.90136346365329278"/>
          <c:h val="0.73141305713006077"/>
        </c:manualLayout>
      </c:layout>
      <c:lineChart>
        <c:grouping val="standard"/>
        <c:varyColors val="0"/>
        <c:ser>
          <c:idx val="0"/>
          <c:order val="0"/>
          <c:tx>
            <c:strRef>
              <c:f>Sheet1!$B$1</c:f>
              <c:strCache>
                <c:ptCount val="1"/>
                <c:pt idx="0">
                  <c:v>PLHIV</c:v>
                </c:pt>
              </c:strCache>
            </c:strRef>
          </c:tx>
          <c:spPr>
            <a:ln w="34925" cap="rnd">
              <a:solidFill>
                <a:srgbClr val="1C0DE3"/>
              </a:solidFill>
              <a:round/>
            </a:ln>
            <a:effectLst/>
          </c:spPr>
          <c:marker>
            <c:symbol val="circle"/>
            <c:size val="5"/>
            <c:spPr>
              <a:solidFill>
                <a:schemeClr val="accent1"/>
              </a:solidFill>
              <a:ln w="9525">
                <a:solidFill>
                  <a:schemeClr val="accent1"/>
                </a:solidFill>
              </a:ln>
              <a:effectLst/>
            </c:spPr>
          </c:marker>
          <c:dLbls>
            <c:dLbl>
              <c:idx val="24"/>
              <c:layout>
                <c:manualLayout>
                  <c:x val="-3.1554926296547922E-2"/>
                  <c:y val="-3.9483974590931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B9-4742-81C6-15B515D75E0E}"/>
                </c:ext>
              </c:extLst>
            </c:dLbl>
            <c:dLbl>
              <c:idx val="25"/>
              <c:layout>
                <c:manualLayout>
                  <c:x val="-4.1499609832955905E-2"/>
                  <c:y val="-3.4922654192832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B9-4742-81C6-15B515D75E0E}"/>
                </c:ext>
              </c:extLst>
            </c:dLbl>
            <c:dLbl>
              <c:idx val="26"/>
              <c:layout>
                <c:manualLayout>
                  <c:x val="-4.0388020281222382E-2"/>
                  <c:y val="-3.2515749574890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B9-4742-81C6-15B515D75E0E}"/>
                </c:ext>
              </c:extLst>
            </c:dLbl>
            <c:dLbl>
              <c:idx val="29"/>
              <c:layout>
                <c:manualLayout>
                  <c:x val="-2.5712283659882387E-2"/>
                  <c:y val="3.72458691411651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B9-4742-81C6-15B515D75E0E}"/>
                </c:ext>
              </c:extLst>
            </c:dLbl>
            <c:dLbl>
              <c:idx val="31"/>
              <c:layout>
                <c:manualLayout>
                  <c:x val="4.1150522096180582E-4"/>
                  <c:y val="2.4566467220753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B9-4742-81C6-15B515D75E0E}"/>
                </c:ext>
              </c:extLst>
            </c:dLbl>
            <c:dLbl>
              <c:idx val="32"/>
              <c:layout>
                <c:manualLayout>
                  <c:x val="-1.2512331854574203E-2"/>
                  <c:y val="-4.4139407657461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B9-4742-81C6-15B515D75E0E}"/>
                </c:ext>
              </c:extLst>
            </c:dLbl>
            <c:spPr>
              <a:noFill/>
              <a:ln>
                <a:noFill/>
              </a:ln>
              <a:effectLst/>
            </c:spPr>
            <c:txPr>
              <a:bodyPr rot="0" spcFirstLastPara="1" vertOverflow="ellipsis" vert="horz" wrap="square" anchor="ctr" anchorCtr="1"/>
              <a:lstStyle/>
              <a:p>
                <a:pPr>
                  <a:defRPr sz="900" b="0" i="0" u="none" strike="noStrike" kern="1200" baseline="0">
                    <a:solidFill>
                      <a:srgbClr val="0070C0"/>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Sheet1!$B$2:$B$34</c:f>
              <c:numCache>
                <c:formatCode>General</c:formatCode>
                <c:ptCount val="33"/>
                <c:pt idx="0">
                  <c:v>1</c:v>
                </c:pt>
                <c:pt idx="1">
                  <c:v>5</c:v>
                </c:pt>
                <c:pt idx="2">
                  <c:v>5</c:v>
                </c:pt>
                <c:pt idx="3">
                  <c:v>8</c:v>
                </c:pt>
                <c:pt idx="4">
                  <c:v>12</c:v>
                </c:pt>
                <c:pt idx="5">
                  <c:v>33</c:v>
                </c:pt>
                <c:pt idx="6">
                  <c:v>72</c:v>
                </c:pt>
                <c:pt idx="7">
                  <c:v>111</c:v>
                </c:pt>
                <c:pt idx="8">
                  <c:v>102</c:v>
                </c:pt>
                <c:pt idx="9">
                  <c:v>152</c:v>
                </c:pt>
                <c:pt idx="10">
                  <c:v>162</c:v>
                </c:pt>
                <c:pt idx="11">
                  <c:v>192</c:v>
                </c:pt>
                <c:pt idx="12">
                  <c:v>187</c:v>
                </c:pt>
                <c:pt idx="13">
                  <c:v>170</c:v>
                </c:pt>
                <c:pt idx="14">
                  <c:v>258</c:v>
                </c:pt>
                <c:pt idx="15">
                  <c:v>357</c:v>
                </c:pt>
                <c:pt idx="16">
                  <c:v>353</c:v>
                </c:pt>
                <c:pt idx="17">
                  <c:v>458</c:v>
                </c:pt>
                <c:pt idx="18">
                  <c:v>487</c:v>
                </c:pt>
                <c:pt idx="19">
                  <c:v>535</c:v>
                </c:pt>
                <c:pt idx="20">
                  <c:v>612</c:v>
                </c:pt>
                <c:pt idx="21">
                  <c:v>670</c:v>
                </c:pt>
                <c:pt idx="22">
                  <c:v>617</c:v>
                </c:pt>
                <c:pt idx="23">
                  <c:v>679</c:v>
                </c:pt>
                <c:pt idx="24">
                  <c:v>834</c:v>
                </c:pt>
                <c:pt idx="25" formatCode="#,##0">
                  <c:v>1096</c:v>
                </c:pt>
                <c:pt idx="26" formatCode="#,##0">
                  <c:v>1243</c:v>
                </c:pt>
                <c:pt idx="27" formatCode="#,##0">
                  <c:v>1508</c:v>
                </c:pt>
                <c:pt idx="28" formatCode="#,##0">
                  <c:v>1424</c:v>
                </c:pt>
                <c:pt idx="29" formatCode="#,##0">
                  <c:v>1392</c:v>
                </c:pt>
                <c:pt idx="30" formatCode="#,##0">
                  <c:v>1597</c:v>
                </c:pt>
                <c:pt idx="31">
                  <c:v>1544</c:v>
                </c:pt>
                <c:pt idx="32">
                  <c:v>1748</c:v>
                </c:pt>
              </c:numCache>
            </c:numRef>
          </c:val>
          <c:smooth val="0"/>
          <c:extLst>
            <c:ext xmlns:c16="http://schemas.microsoft.com/office/drawing/2014/chart" uri="{C3380CC4-5D6E-409C-BE32-E72D297353CC}">
              <c16:uniqueId val="{00000006-BCB9-4742-81C6-15B515D75E0E}"/>
            </c:ext>
          </c:extLst>
        </c:ser>
        <c:ser>
          <c:idx val="1"/>
          <c:order val="1"/>
          <c:tx>
            <c:strRef>
              <c:f>Sheet1!$C$1</c:f>
              <c:strCache>
                <c:ptCount val="1"/>
                <c:pt idx="0">
                  <c:v>AIDS case</c:v>
                </c:pt>
              </c:strCache>
            </c:strRef>
          </c:tx>
          <c:spPr>
            <a:ln w="34925" cap="rnd">
              <a:solidFill>
                <a:srgbClr val="FF0000"/>
              </a:solidFill>
              <a:round/>
            </a:ln>
            <a:effectLst/>
          </c:spPr>
          <c:marker>
            <c:symbol val="circle"/>
            <c:size val="5"/>
            <c:spPr>
              <a:solidFill>
                <a:schemeClr val="accent2"/>
              </a:solidFill>
              <a:ln w="9525">
                <a:solidFill>
                  <a:schemeClr val="accent2"/>
                </a:solidFill>
              </a:ln>
              <a:effectLst/>
            </c:spPr>
          </c:marker>
          <c:dLbls>
            <c:dLbl>
              <c:idx val="0"/>
              <c:layout>
                <c:manualLayout>
                  <c:x val="-8.257573159208581E-3"/>
                  <c:y val="-4.279268440979301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B9-4742-81C6-15B515D75E0E}"/>
                </c:ext>
              </c:extLst>
            </c:dLbl>
            <c:dLbl>
              <c:idx val="1"/>
              <c:layout>
                <c:manualLayout>
                  <c:x val="-1.164298977959605E-2"/>
                  <c:y val="-9.3510531640848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B9-4742-81C6-15B515D75E0E}"/>
                </c:ext>
              </c:extLst>
            </c:dLbl>
            <c:dLbl>
              <c:idx val="2"/>
              <c:layout>
                <c:manualLayout>
                  <c:x val="-1.5034093189057124E-2"/>
                  <c:y val="-1.9494622610295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B9-4742-81C6-15B515D75E0E}"/>
                </c:ext>
              </c:extLst>
            </c:dLbl>
            <c:dLbl>
              <c:idx val="3"/>
              <c:layout>
                <c:manualLayout>
                  <c:x val="-1.3905620982261327E-2"/>
                  <c:y val="-1.1886945525637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CB9-4742-81C6-15B515D75E0E}"/>
                </c:ext>
              </c:extLst>
            </c:dLbl>
            <c:dLbl>
              <c:idx val="4"/>
              <c:layout>
                <c:manualLayout>
                  <c:x val="-1.6162565395852965E-2"/>
                  <c:y val="-2.4566407333401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B9-4742-81C6-15B515D75E0E}"/>
                </c:ext>
              </c:extLst>
            </c:dLbl>
            <c:dLbl>
              <c:idx val="5"/>
              <c:layout>
                <c:manualLayout>
                  <c:x val="-1.7090755999962366E-2"/>
                  <c:y val="-1.94946226102958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B9-4742-81C6-15B515D75E0E}"/>
                </c:ext>
              </c:extLst>
            </c:dLbl>
            <c:dLbl>
              <c:idx val="6"/>
              <c:layout>
                <c:manualLayout>
                  <c:x val="-1.8219228206758146E-2"/>
                  <c:y val="-1.4422837887190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CB9-4742-81C6-15B515D75E0E}"/>
                </c:ext>
              </c:extLst>
            </c:dLbl>
            <c:dLbl>
              <c:idx val="7"/>
              <c:layout>
                <c:manualLayout>
                  <c:x val="-1.7085069210888707E-2"/>
                  <c:y val="2.3615547536101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CB9-4742-81C6-15B515D75E0E}"/>
                </c:ext>
              </c:extLst>
            </c:dLbl>
            <c:dLbl>
              <c:idx val="8"/>
              <c:layout>
                <c:manualLayout>
                  <c:x val="-1.7085069210888749E-2"/>
                  <c:y val="1.6007870451442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B9-4742-81C6-15B515D75E0E}"/>
                </c:ext>
              </c:extLst>
            </c:dLbl>
            <c:dLbl>
              <c:idx val="9"/>
              <c:layout>
                <c:manualLayout>
                  <c:x val="-1.5956597004092972E-2"/>
                  <c:y val="2.6151439897653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CB9-4742-81C6-15B515D75E0E}"/>
                </c:ext>
              </c:extLst>
            </c:dLbl>
            <c:dLbl>
              <c:idx val="10"/>
              <c:layout>
                <c:manualLayout>
                  <c:x val="-1.9342013624480431E-2"/>
                  <c:y val="1.8543762812995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CB9-4742-81C6-15B515D75E0E}"/>
                </c:ext>
              </c:extLst>
            </c:dLbl>
            <c:dLbl>
              <c:idx val="11"/>
              <c:layout>
                <c:manualLayout>
                  <c:x val="-1.8213541417684612E-2"/>
                  <c:y val="1.3471978089889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CB9-4742-81C6-15B515D75E0E}"/>
                </c:ext>
              </c:extLst>
            </c:dLbl>
            <c:dLbl>
              <c:idx val="12"/>
              <c:layout>
                <c:manualLayout>
                  <c:x val="-1.7079471277894366E-2"/>
                  <c:y val="-1.1886945525637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CB9-4742-81C6-15B515D75E0E}"/>
                </c:ext>
              </c:extLst>
            </c:dLbl>
            <c:dLbl>
              <c:idx val="13"/>
              <c:layout>
                <c:manualLayout>
                  <c:x val="-2.3655620848977186E-2"/>
                  <c:y val="2.1079655174548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CB9-4742-81C6-15B515D75E0E}"/>
                </c:ext>
              </c:extLst>
            </c:dLbl>
            <c:dLbl>
              <c:idx val="14"/>
              <c:layout>
                <c:manualLayout>
                  <c:x val="-2.2521461853107751E-2"/>
                  <c:y val="2.3615547536100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CB9-4742-81C6-15B515D75E0E}"/>
                </c:ext>
              </c:extLst>
            </c:dLbl>
            <c:dLbl>
              <c:idx val="18"/>
              <c:layout>
                <c:manualLayout>
                  <c:x val="-3.4608056336541577E-2"/>
                  <c:y val="-2.5202875594005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93-4B4C-A69A-7465718AA571}"/>
                </c:ext>
              </c:extLst>
            </c:dLbl>
            <c:dLbl>
              <c:idx val="19"/>
              <c:layout>
                <c:manualLayout>
                  <c:x val="-2.8895597238348381E-2"/>
                  <c:y val="-2.9329434222817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93-4B4C-A69A-7465718AA571}"/>
                </c:ext>
              </c:extLst>
            </c:dLbl>
            <c:dLbl>
              <c:idx val="20"/>
              <c:layout>
                <c:manualLayout>
                  <c:x val="-3.0799750271079493E-2"/>
                  <c:y val="-2.10763169651923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93-4B4C-A69A-7465718AA571}"/>
                </c:ext>
              </c:extLst>
            </c:dLbl>
            <c:dLbl>
              <c:idx val="21"/>
              <c:layout>
                <c:manualLayout>
                  <c:x val="-2.50872911728863E-2"/>
                  <c:y val="-3.75825514804435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93-4B4C-A69A-7465718AA571}"/>
                </c:ext>
              </c:extLst>
            </c:dLbl>
            <c:dLbl>
              <c:idx val="22"/>
              <c:layout>
                <c:manualLayout>
                  <c:x val="3.4750043180791787E-3"/>
                  <c:y val="-3.34559928516307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93-4B4C-A69A-7465718AA571}"/>
                </c:ext>
              </c:extLst>
            </c:dLbl>
            <c:dLbl>
              <c:idx val="23"/>
              <c:layout>
                <c:manualLayout>
                  <c:x val="-5.5553739696582963E-2"/>
                  <c:y val="-8.696641078753909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93-4B4C-A69A-7465718AA571}"/>
                </c:ext>
              </c:extLst>
            </c:dLbl>
            <c:dLbl>
              <c:idx val="24"/>
              <c:layout>
                <c:manualLayout>
                  <c:x val="-2.689278808785852E-2"/>
                  <c:y val="-3.3465090776166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CB9-4742-81C6-15B515D75E0E}"/>
                </c:ext>
              </c:extLst>
            </c:dLbl>
            <c:dLbl>
              <c:idx val="25"/>
              <c:layout>
                <c:manualLayout>
                  <c:x val="-2.1278985107424358E-2"/>
                  <c:y val="-2.5202875594005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93-4B4C-A69A-7465718AA571}"/>
                </c:ext>
              </c:extLst>
            </c:dLbl>
            <c:dLbl>
              <c:idx val="26"/>
              <c:layout>
                <c:manualLayout>
                  <c:x val="-2.3896403770148417E-2"/>
                  <c:y val="-2.7302198924512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CB9-4742-81C6-15B515D75E0E}"/>
                </c:ext>
              </c:extLst>
            </c:dLbl>
            <c:dLbl>
              <c:idx val="27"/>
              <c:layout>
                <c:manualLayout>
                  <c:x val="-3.05419732248088E-2"/>
                  <c:y val="-4.5602853461111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CB9-4742-81C6-15B515D75E0E}"/>
                </c:ext>
              </c:extLst>
            </c:dLbl>
            <c:dLbl>
              <c:idx val="28"/>
              <c:layout>
                <c:manualLayout>
                  <c:x val="-2.4784093055773008E-2"/>
                  <c:y val="-3.97817615027179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CB9-4742-81C6-15B515D75E0E}"/>
                </c:ext>
              </c:extLst>
            </c:dLbl>
            <c:dLbl>
              <c:idx val="29"/>
              <c:layout>
                <c:manualLayout>
                  <c:x val="-2.4778406266699554E-2"/>
                  <c:y val="-2.96381920565068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CB9-4742-81C6-15B515D75E0E}"/>
                </c:ext>
              </c:extLst>
            </c:dLbl>
            <c:dLbl>
              <c:idx val="30"/>
              <c:layout>
                <c:manualLayout>
                  <c:x val="-2.0275802161584068E-2"/>
                  <c:y val="-2.2030514971848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CB9-4742-81C6-15B515D75E0E}"/>
                </c:ext>
              </c:extLst>
            </c:dLbl>
            <c:dLbl>
              <c:idx val="31"/>
              <c:layout>
                <c:manualLayout>
                  <c:x val="-1.175042341166649E-2"/>
                  <c:y val="-4.1764022582348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CB9-4742-81C6-15B515D75E0E}"/>
                </c:ext>
              </c:extLst>
            </c:dLbl>
            <c:dLbl>
              <c:idx val="32"/>
              <c:layout>
                <c:manualLayout>
                  <c:x val="1.5469484802129276E-3"/>
                  <c:y val="-1.3576708022063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CB9-4742-81C6-15B515D75E0E}"/>
                </c:ext>
              </c:extLst>
            </c:dLbl>
            <c:spPr>
              <a:noFill/>
              <a:ln>
                <a:noFill/>
              </a:ln>
              <a:effectLst/>
            </c:spPr>
            <c:txPr>
              <a:bodyPr rot="0" spcFirstLastPara="1" vertOverflow="ellipsis" vert="horz" wrap="square" anchor="ctr" anchorCtr="1"/>
              <a:lstStyle/>
              <a:p>
                <a:pPr>
                  <a:defRPr sz="800" b="0" i="0" u="none" strike="noStrike" kern="1200" baseline="0">
                    <a:solidFill>
                      <a:srgbClr val="FF0000"/>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Sheet1!$C$2:$C$34</c:f>
              <c:numCache>
                <c:formatCode>General</c:formatCode>
                <c:ptCount val="33"/>
                <c:pt idx="0">
                  <c:v>0</c:v>
                </c:pt>
                <c:pt idx="1">
                  <c:v>0</c:v>
                </c:pt>
                <c:pt idx="2">
                  <c:v>1</c:v>
                </c:pt>
                <c:pt idx="3">
                  <c:v>7</c:v>
                </c:pt>
                <c:pt idx="4">
                  <c:v>3</c:v>
                </c:pt>
                <c:pt idx="5">
                  <c:v>24</c:v>
                </c:pt>
                <c:pt idx="6">
                  <c:v>42</c:v>
                </c:pt>
                <c:pt idx="7">
                  <c:v>70</c:v>
                </c:pt>
                <c:pt idx="8">
                  <c:v>54</c:v>
                </c:pt>
                <c:pt idx="9">
                  <c:v>93</c:v>
                </c:pt>
                <c:pt idx="10">
                  <c:v>84</c:v>
                </c:pt>
                <c:pt idx="11">
                  <c:v>97</c:v>
                </c:pt>
                <c:pt idx="12">
                  <c:v>85</c:v>
                </c:pt>
                <c:pt idx="13">
                  <c:v>110</c:v>
                </c:pt>
                <c:pt idx="14">
                  <c:v>165</c:v>
                </c:pt>
                <c:pt idx="15">
                  <c:v>234</c:v>
                </c:pt>
                <c:pt idx="16">
                  <c:v>277</c:v>
                </c:pt>
                <c:pt idx="17">
                  <c:v>338</c:v>
                </c:pt>
                <c:pt idx="18">
                  <c:v>329</c:v>
                </c:pt>
                <c:pt idx="19">
                  <c:v>357</c:v>
                </c:pt>
                <c:pt idx="20">
                  <c:v>366</c:v>
                </c:pt>
                <c:pt idx="21">
                  <c:v>369</c:v>
                </c:pt>
                <c:pt idx="22">
                  <c:v>323</c:v>
                </c:pt>
                <c:pt idx="23">
                  <c:v>353</c:v>
                </c:pt>
                <c:pt idx="24">
                  <c:v>377</c:v>
                </c:pt>
                <c:pt idx="25">
                  <c:v>392</c:v>
                </c:pt>
                <c:pt idx="26">
                  <c:v>313</c:v>
                </c:pt>
                <c:pt idx="27">
                  <c:v>310</c:v>
                </c:pt>
                <c:pt idx="28">
                  <c:v>275</c:v>
                </c:pt>
                <c:pt idx="29">
                  <c:v>290</c:v>
                </c:pt>
                <c:pt idx="30">
                  <c:v>342</c:v>
                </c:pt>
                <c:pt idx="31">
                  <c:v>324</c:v>
                </c:pt>
                <c:pt idx="32">
                  <c:v>316</c:v>
                </c:pt>
              </c:numCache>
            </c:numRef>
          </c:val>
          <c:smooth val="0"/>
          <c:extLst>
            <c:ext xmlns:c16="http://schemas.microsoft.com/office/drawing/2014/chart" uri="{C3380CC4-5D6E-409C-BE32-E72D297353CC}">
              <c16:uniqueId val="{0000001E-BCB9-4742-81C6-15B515D75E0E}"/>
            </c:ext>
          </c:extLst>
        </c:ser>
        <c:ser>
          <c:idx val="2"/>
          <c:order val="2"/>
          <c:tx>
            <c:strRef>
              <c:f>Sheet1!$D$1</c:f>
              <c:strCache>
                <c:ptCount val="1"/>
                <c:pt idx="0">
                  <c:v>Death</c:v>
                </c:pt>
              </c:strCache>
            </c:strRef>
          </c:tx>
          <c:spPr>
            <a:ln w="31750" cap="rnd">
              <a:solidFill>
                <a:srgbClr val="00B050"/>
              </a:solidFill>
              <a:round/>
            </a:ln>
            <a:effectLst/>
          </c:spPr>
          <c:marker>
            <c:symbol val="circle"/>
            <c:size val="5"/>
            <c:spPr>
              <a:solidFill>
                <a:schemeClr val="accent3"/>
              </a:solidFill>
              <a:ln w="9525">
                <a:solidFill>
                  <a:schemeClr val="accent3"/>
                </a:solidFill>
              </a:ln>
              <a:effectLst/>
            </c:spPr>
          </c:marker>
          <c:dLbls>
            <c:dLbl>
              <c:idx val="0"/>
              <c:layout>
                <c:manualLayout>
                  <c:x val="-6.0006287456169519E-3"/>
                  <c:y val="2.86873322592066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CB9-4742-81C6-15B515D75E0E}"/>
                </c:ext>
              </c:extLst>
            </c:dLbl>
            <c:dLbl>
              <c:idx val="1"/>
              <c:layout>
                <c:manualLayout>
                  <c:x val="-3.7436843320253128E-3"/>
                  <c:y val="1.8543762812995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CB9-4742-81C6-15B515D75E0E}"/>
                </c:ext>
              </c:extLst>
            </c:dLbl>
            <c:dLbl>
              <c:idx val="2"/>
              <c:layout>
                <c:manualLayout>
                  <c:x val="-7.134787741486388E-3"/>
                  <c:y val="1.6007870451442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CB9-4742-81C6-15B515D75E0E}"/>
                </c:ext>
              </c:extLst>
            </c:dLbl>
            <c:dLbl>
              <c:idx val="3"/>
              <c:layout>
                <c:manualLayout>
                  <c:x val="-7.1347877414864088E-3"/>
                  <c:y val="2.36155475361010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CB9-4742-81C6-15B515D75E0E}"/>
                </c:ext>
              </c:extLst>
            </c:dLbl>
            <c:dLbl>
              <c:idx val="4"/>
              <c:layout>
                <c:manualLayout>
                  <c:x val="-1.2777148775465527E-2"/>
                  <c:y val="2.1079655174548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CB9-4742-81C6-15B515D75E0E}"/>
                </c:ext>
              </c:extLst>
            </c:dLbl>
            <c:dLbl>
              <c:idx val="5"/>
              <c:layout>
                <c:manualLayout>
                  <c:x val="-1.7090755999962366E-2"/>
                  <c:y val="3.1223224620759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CB9-4742-81C6-15B515D75E0E}"/>
                </c:ext>
              </c:extLst>
            </c:dLbl>
            <c:dLbl>
              <c:idx val="6"/>
              <c:layout>
                <c:manualLayout>
                  <c:x val="-1.8213541417684529E-2"/>
                  <c:y val="2.1079655174548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CB9-4742-81C6-15B515D75E0E}"/>
                </c:ext>
              </c:extLst>
            </c:dLbl>
            <c:dLbl>
              <c:idx val="7"/>
              <c:layout>
                <c:manualLayout>
                  <c:x val="-1.4828124797297068E-2"/>
                  <c:y val="4.897447115162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CB9-4742-81C6-15B515D75E0E}"/>
                </c:ext>
              </c:extLst>
            </c:dLbl>
            <c:dLbl>
              <c:idx val="27"/>
              <c:layout>
                <c:manualLayout>
                  <c:x val="-2.9546007935670214E-2"/>
                  <c:y val="3.4013890581211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CB9-4742-81C6-15B515D75E0E}"/>
                </c:ext>
              </c:extLst>
            </c:dLbl>
            <c:dLbl>
              <c:idx val="31"/>
              <c:layout>
                <c:manualLayout>
                  <c:x val="-2.3137295631112154E-2"/>
                  <c:y val="3.1054373478172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CB9-4742-81C6-15B515D75E0E}"/>
                </c:ext>
              </c:extLst>
            </c:dLbl>
            <c:dLbl>
              <c:idx val="32"/>
              <c:layout>
                <c:manualLayout>
                  <c:x val="-1.2017679166971192E-2"/>
                  <c:y val="1.8449437416985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CB9-4742-81C6-15B515D75E0E}"/>
                </c:ext>
              </c:extLst>
            </c:dLbl>
            <c:spPr>
              <a:noFill/>
              <a:ln>
                <a:noFill/>
              </a:ln>
              <a:effectLst/>
            </c:spPr>
            <c:txPr>
              <a:bodyPr rot="0" spcFirstLastPara="1" vertOverflow="ellipsis" vert="horz" wrap="square" anchor="ctr" anchorCtr="1"/>
              <a:lstStyle/>
              <a:p>
                <a:pPr>
                  <a:defRPr sz="700" b="0" i="0" u="none" strike="noStrike" kern="1200" baseline="0">
                    <a:solidFill>
                      <a:srgbClr val="00B050"/>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Sheet1!$D$2:$D$34</c:f>
              <c:numCache>
                <c:formatCode>General</c:formatCode>
                <c:ptCount val="33"/>
                <c:pt idx="0">
                  <c:v>0</c:v>
                </c:pt>
                <c:pt idx="1">
                  <c:v>0</c:v>
                </c:pt>
                <c:pt idx="2">
                  <c:v>2</c:v>
                </c:pt>
                <c:pt idx="3">
                  <c:v>14</c:v>
                </c:pt>
                <c:pt idx="4">
                  <c:v>6</c:v>
                </c:pt>
                <c:pt idx="5">
                  <c:v>35</c:v>
                </c:pt>
                <c:pt idx="6">
                  <c:v>58</c:v>
                </c:pt>
                <c:pt idx="7">
                  <c:v>121</c:v>
                </c:pt>
                <c:pt idx="8">
                  <c:v>106</c:v>
                </c:pt>
                <c:pt idx="9">
                  <c:v>137</c:v>
                </c:pt>
                <c:pt idx="10">
                  <c:v>127</c:v>
                </c:pt>
                <c:pt idx="11">
                  <c:v>137</c:v>
                </c:pt>
                <c:pt idx="12">
                  <c:v>119</c:v>
                </c:pt>
                <c:pt idx="13">
                  <c:v>127</c:v>
                </c:pt>
                <c:pt idx="14">
                  <c:v>145</c:v>
                </c:pt>
                <c:pt idx="15">
                  <c:v>162</c:v>
                </c:pt>
                <c:pt idx="16">
                  <c:v>192</c:v>
                </c:pt>
                <c:pt idx="17">
                  <c:v>194</c:v>
                </c:pt>
                <c:pt idx="18">
                  <c:v>211</c:v>
                </c:pt>
                <c:pt idx="19">
                  <c:v>225</c:v>
                </c:pt>
                <c:pt idx="20">
                  <c:v>270</c:v>
                </c:pt>
                <c:pt idx="21">
                  <c:v>245</c:v>
                </c:pt>
                <c:pt idx="22">
                  <c:v>233</c:v>
                </c:pt>
                <c:pt idx="23">
                  <c:v>213</c:v>
                </c:pt>
                <c:pt idx="24">
                  <c:v>219</c:v>
                </c:pt>
                <c:pt idx="25">
                  <c:v>272</c:v>
                </c:pt>
                <c:pt idx="26">
                  <c:v>231</c:v>
                </c:pt>
                <c:pt idx="27">
                  <c:v>292</c:v>
                </c:pt>
                <c:pt idx="28">
                  <c:v>323</c:v>
                </c:pt>
                <c:pt idx="29">
                  <c:v>268</c:v>
                </c:pt>
                <c:pt idx="30">
                  <c:v>166</c:v>
                </c:pt>
                <c:pt idx="31">
                  <c:v>205</c:v>
                </c:pt>
                <c:pt idx="32">
                  <c:v>158</c:v>
                </c:pt>
              </c:numCache>
            </c:numRef>
          </c:val>
          <c:smooth val="0"/>
          <c:extLst>
            <c:ext xmlns:c16="http://schemas.microsoft.com/office/drawing/2014/chart" uri="{C3380CC4-5D6E-409C-BE32-E72D297353CC}">
              <c16:uniqueId val="{0000002A-BCB9-4742-81C6-15B515D75E0E}"/>
            </c:ext>
          </c:extLst>
        </c:ser>
        <c:dLbls>
          <c:showLegendKey val="0"/>
          <c:showVal val="0"/>
          <c:showCatName val="0"/>
          <c:showSerName val="0"/>
          <c:showPercent val="0"/>
          <c:showBubbleSize val="0"/>
        </c:dLbls>
        <c:marker val="1"/>
        <c:smooth val="0"/>
        <c:axId val="2139479328"/>
        <c:axId val="2139480416"/>
      </c:lineChart>
      <c:catAx>
        <c:axId val="213947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crossAx val="2139480416"/>
        <c:crosses val="autoZero"/>
        <c:auto val="1"/>
        <c:lblAlgn val="ctr"/>
        <c:lblOffset val="100"/>
        <c:noMultiLvlLbl val="0"/>
      </c:catAx>
      <c:valAx>
        <c:axId val="2139480416"/>
        <c:scaling>
          <c:orientation val="minMax"/>
        </c:scaling>
        <c:delete val="0"/>
        <c:axPos val="l"/>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crossAx val="2139479328"/>
        <c:crosses val="autoZero"/>
        <c:crossBetween val="between"/>
      </c:valAx>
      <c:spPr>
        <a:noFill/>
        <a:ln>
          <a:noFill/>
        </a:ln>
        <a:effectLst/>
      </c:spPr>
    </c:plotArea>
    <c:legend>
      <c:legendPos val="b"/>
      <c:layout>
        <c:manualLayout>
          <c:xMode val="edge"/>
          <c:yMode val="edge"/>
          <c:x val="0.12268772849836394"/>
          <c:y val="9.8197473701311863E-2"/>
          <c:w val="0.57791427944377305"/>
          <c:h val="7.22188112085649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legend>
    <c:plotVisOnly val="1"/>
    <c:dispBlanksAs val="gap"/>
    <c:showDLblsOverMax val="0"/>
  </c:chart>
  <c:spPr>
    <a:noFill/>
    <a:ln>
      <a:noFill/>
    </a:ln>
    <a:effectLst/>
  </c:spPr>
  <c:txPr>
    <a:bodyPr/>
    <a:lstStyle/>
    <a:p>
      <a:pPr>
        <a:defRPr sz="900">
          <a:solidFill>
            <a:schemeClr val="tx1">
              <a:lumMod val="85000"/>
              <a:lumOff val="1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70778117893165E-2"/>
          <c:y val="7.639289608131121E-2"/>
          <c:w val="0.8926916682061703"/>
          <c:h val="0.74177878086395788"/>
        </c:manualLayout>
      </c:layout>
      <c:barChart>
        <c:barDir val="col"/>
        <c:grouping val="clustered"/>
        <c:varyColors val="0"/>
        <c:ser>
          <c:idx val="0"/>
          <c:order val="0"/>
          <c:tx>
            <c:strRef>
              <c:f>Sheet1!$B$1</c:f>
              <c:strCache>
                <c:ptCount val="1"/>
                <c:pt idx="0">
                  <c:v>Male: 1125</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0-4</c:v>
                </c:pt>
                <c:pt idx="1">
                  <c:v>5-9</c:v>
                </c:pt>
                <c:pt idx="2">
                  <c:v>10-14</c:v>
                </c:pt>
                <c:pt idx="3">
                  <c:v>15-19</c:v>
                </c:pt>
                <c:pt idx="4">
                  <c:v>20-24</c:v>
                </c:pt>
                <c:pt idx="5">
                  <c:v>25-29</c:v>
                </c:pt>
                <c:pt idx="6">
                  <c:v>30-34</c:v>
                </c:pt>
                <c:pt idx="7">
                  <c:v>35-39</c:v>
                </c:pt>
                <c:pt idx="8">
                  <c:v>40-44</c:v>
                </c:pt>
                <c:pt idx="9">
                  <c:v>45-49</c:v>
                </c:pt>
                <c:pt idx="10">
                  <c:v>50+</c:v>
                </c:pt>
              </c:strCache>
            </c:strRef>
          </c:cat>
          <c:val>
            <c:numRef>
              <c:f>Sheet1!$B$2:$B$12</c:f>
              <c:numCache>
                <c:formatCode>General</c:formatCode>
                <c:ptCount val="11"/>
                <c:pt idx="0">
                  <c:v>10</c:v>
                </c:pt>
                <c:pt idx="1">
                  <c:v>5</c:v>
                </c:pt>
                <c:pt idx="2">
                  <c:v>5</c:v>
                </c:pt>
                <c:pt idx="3">
                  <c:v>32</c:v>
                </c:pt>
                <c:pt idx="4">
                  <c:v>230</c:v>
                </c:pt>
                <c:pt idx="5">
                  <c:v>302</c:v>
                </c:pt>
                <c:pt idx="6">
                  <c:v>212</c:v>
                </c:pt>
                <c:pt idx="7">
                  <c:v>149</c:v>
                </c:pt>
                <c:pt idx="8">
                  <c:v>76</c:v>
                </c:pt>
                <c:pt idx="9">
                  <c:v>40</c:v>
                </c:pt>
                <c:pt idx="10">
                  <c:v>64</c:v>
                </c:pt>
              </c:numCache>
            </c:numRef>
          </c:val>
          <c:extLst>
            <c:ext xmlns:c16="http://schemas.microsoft.com/office/drawing/2014/chart" uri="{C3380CC4-5D6E-409C-BE32-E72D297353CC}">
              <c16:uniqueId val="{00000000-A7BE-4519-AB2C-867B500AB9FB}"/>
            </c:ext>
          </c:extLst>
        </c:ser>
        <c:ser>
          <c:idx val="1"/>
          <c:order val="1"/>
          <c:tx>
            <c:strRef>
              <c:f>Sheet1!$C$1</c:f>
              <c:strCache>
                <c:ptCount val="1"/>
                <c:pt idx="0">
                  <c:v>Female: 623   Total: 1748 </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0-4</c:v>
                </c:pt>
                <c:pt idx="1">
                  <c:v>5-9</c:v>
                </c:pt>
                <c:pt idx="2">
                  <c:v>10-14</c:v>
                </c:pt>
                <c:pt idx="3">
                  <c:v>15-19</c:v>
                </c:pt>
                <c:pt idx="4">
                  <c:v>20-24</c:v>
                </c:pt>
                <c:pt idx="5">
                  <c:v>25-29</c:v>
                </c:pt>
                <c:pt idx="6">
                  <c:v>30-34</c:v>
                </c:pt>
                <c:pt idx="7">
                  <c:v>35-39</c:v>
                </c:pt>
                <c:pt idx="8">
                  <c:v>40-44</c:v>
                </c:pt>
                <c:pt idx="9">
                  <c:v>45-49</c:v>
                </c:pt>
                <c:pt idx="10">
                  <c:v>50+</c:v>
                </c:pt>
              </c:strCache>
            </c:strRef>
          </c:cat>
          <c:val>
            <c:numRef>
              <c:f>Sheet1!$C$2:$C$12</c:f>
              <c:numCache>
                <c:formatCode>General</c:formatCode>
                <c:ptCount val="11"/>
                <c:pt idx="0">
                  <c:v>16</c:v>
                </c:pt>
                <c:pt idx="1">
                  <c:v>4</c:v>
                </c:pt>
                <c:pt idx="2">
                  <c:v>2</c:v>
                </c:pt>
                <c:pt idx="3">
                  <c:v>61</c:v>
                </c:pt>
                <c:pt idx="4">
                  <c:v>146</c:v>
                </c:pt>
                <c:pt idx="5">
                  <c:v>140</c:v>
                </c:pt>
                <c:pt idx="6">
                  <c:v>106</c:v>
                </c:pt>
                <c:pt idx="7">
                  <c:v>73</c:v>
                </c:pt>
                <c:pt idx="8">
                  <c:v>26</c:v>
                </c:pt>
                <c:pt idx="9">
                  <c:v>25</c:v>
                </c:pt>
                <c:pt idx="10">
                  <c:v>24</c:v>
                </c:pt>
              </c:numCache>
            </c:numRef>
          </c:val>
          <c:extLst>
            <c:ext xmlns:c16="http://schemas.microsoft.com/office/drawing/2014/chart" uri="{C3380CC4-5D6E-409C-BE32-E72D297353CC}">
              <c16:uniqueId val="{00000001-A7BE-4519-AB2C-867B500AB9FB}"/>
            </c:ext>
          </c:extLst>
        </c:ser>
        <c:dLbls>
          <c:showLegendKey val="0"/>
          <c:showVal val="0"/>
          <c:showCatName val="0"/>
          <c:showSerName val="0"/>
          <c:showPercent val="0"/>
          <c:showBubbleSize val="0"/>
        </c:dLbls>
        <c:gapWidth val="25"/>
        <c:axId val="2139485856"/>
        <c:axId val="2139483680"/>
      </c:barChart>
      <c:catAx>
        <c:axId val="2139485856"/>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bg2">
                        <a:lumMod val="25000"/>
                      </a:schemeClr>
                    </a:solidFill>
                    <a:latin typeface="Phetsarath OT" panose="02000500000000000001" pitchFamily="2" charset="2"/>
                    <a:ea typeface="Phetsarath OT" panose="02000500000000000001" pitchFamily="2" charset="2"/>
                    <a:cs typeface="Phetsarath OT" panose="02000500000000000001" pitchFamily="2" charset="2"/>
                  </a:defRPr>
                </a:pPr>
                <a:r>
                  <a:rPr lang="en-US" sz="1050" dirty="0"/>
                  <a:t>Age</a:t>
                </a:r>
                <a:r>
                  <a:rPr lang="en-US" sz="1050" baseline="0" dirty="0"/>
                  <a:t> group</a:t>
                </a:r>
                <a:endParaRPr lang="en-US" sz="1050" dirty="0"/>
              </a:p>
            </c:rich>
          </c:tx>
          <c:layout>
            <c:manualLayout>
              <c:xMode val="edge"/>
              <c:yMode val="edge"/>
              <c:x val="0.49091464116760858"/>
              <c:y val="0.90293689910885644"/>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bg2">
                      <a:lumMod val="2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crossAx val="2139483680"/>
        <c:crosses val="autoZero"/>
        <c:auto val="1"/>
        <c:lblAlgn val="ctr"/>
        <c:lblOffset val="100"/>
        <c:noMultiLvlLbl val="0"/>
      </c:catAx>
      <c:valAx>
        <c:axId val="2139483680"/>
        <c:scaling>
          <c:orientation val="minMax"/>
        </c:scaling>
        <c:delete val="0"/>
        <c:axPos val="l"/>
        <c:title>
          <c:tx>
            <c:rich>
              <a:bodyPr rot="-5400000" spcFirstLastPara="1" vertOverflow="ellipsis" vert="horz" wrap="square" anchor="ctr" anchorCtr="1"/>
              <a:lstStyle/>
              <a:p>
                <a:pPr algn="ctr" rtl="0">
                  <a:defRPr sz="1100" b="1" i="0" u="none" strike="noStrike" kern="1200" baseline="0">
                    <a:solidFill>
                      <a:schemeClr val="bg2">
                        <a:lumMod val="25000"/>
                      </a:schemeClr>
                    </a:solidFill>
                    <a:latin typeface="Phetsarath OT" panose="02000500000000000001" pitchFamily="2" charset="2"/>
                    <a:ea typeface="Phetsarath OT" panose="02000500000000000001" pitchFamily="2" charset="2"/>
                    <a:cs typeface="Phetsarath OT" panose="02000500000000000001" pitchFamily="2" charset="2"/>
                  </a:defRPr>
                </a:pPr>
                <a:r>
                  <a:rPr lang="en-US" dirty="0"/>
                  <a:t>Number of PLHIV</a:t>
                </a:r>
              </a:p>
            </c:rich>
          </c:tx>
          <c:overlay val="0"/>
          <c:spPr>
            <a:noFill/>
            <a:ln>
              <a:noFill/>
            </a:ln>
            <a:effectLst/>
          </c:spPr>
          <c:txPr>
            <a:bodyPr rot="-5400000" spcFirstLastPara="1" vertOverflow="ellipsis" vert="horz" wrap="square" anchor="ctr" anchorCtr="1"/>
            <a:lstStyle/>
            <a:p>
              <a:pPr algn="ctr" rtl="0">
                <a:defRPr sz="1100" b="1" i="0" u="none" strike="noStrike" kern="1200" baseline="0">
                  <a:solidFill>
                    <a:schemeClr val="bg2">
                      <a:lumMod val="2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crossAx val="2139485856"/>
        <c:crosses val="autoZero"/>
        <c:crossBetween val="between"/>
      </c:valAx>
      <c:spPr>
        <a:noFill/>
        <a:ln>
          <a:noFill/>
        </a:ln>
        <a:effectLst/>
      </c:spPr>
    </c:plotArea>
    <c:legend>
      <c:legendPos val="t"/>
      <c:layout>
        <c:manualLayout>
          <c:xMode val="edge"/>
          <c:yMode val="edge"/>
          <c:x val="0.24964270892307103"/>
          <c:y val="0"/>
          <c:w val="0.50833104435147247"/>
          <c:h val="9.92667213306782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legend>
    <c:plotVisOnly val="1"/>
    <c:dispBlanksAs val="gap"/>
    <c:showDLblsOverMax val="0"/>
  </c:chart>
  <c:spPr>
    <a:noFill/>
    <a:ln>
      <a:noFill/>
    </a:ln>
    <a:effectLst/>
  </c:spPr>
  <c:txPr>
    <a:bodyPr/>
    <a:lstStyle/>
    <a:p>
      <a:pPr>
        <a:defRPr sz="1100">
          <a:solidFill>
            <a:schemeClr val="bg2">
              <a:lumMod val="25000"/>
            </a:schemeClr>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950682814303547"/>
          <c:y val="0.10822842911421457"/>
          <c:w val="0.78584081963188368"/>
          <c:h val="0.6030444890222445"/>
        </c:manualLayout>
      </c:layout>
      <c:bar3DChart>
        <c:barDir val="col"/>
        <c:grouping val="stacked"/>
        <c:varyColors val="0"/>
        <c:ser>
          <c:idx val="0"/>
          <c:order val="0"/>
          <c:tx>
            <c:strRef>
              <c:f>Sheet1!$B$1</c:f>
              <c:strCache>
                <c:ptCount val="1"/>
                <c:pt idx="0">
                  <c:v>Sales</c:v>
                </c:pt>
              </c:strCache>
            </c:strRef>
          </c:tx>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invertIfNegative val="0"/>
          <c:dPt>
            <c:idx val="0"/>
            <c:invertIfNegative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4DC-4D4C-8096-71736DFECD93}"/>
              </c:ext>
            </c:extLst>
          </c:dPt>
          <c:dPt>
            <c:idx val="1"/>
            <c:invertIfNegative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4DC-4D4C-8096-71736DFECD93}"/>
              </c:ext>
            </c:extLst>
          </c:dPt>
          <c:dPt>
            <c:idx val="2"/>
            <c:invertIfNegative val="0"/>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4DC-4D4C-8096-71736DFECD93}"/>
              </c:ext>
            </c:extLst>
          </c:dPt>
          <c:dPt>
            <c:idx val="3"/>
            <c:invertIfNegative val="0"/>
            <c:bubble3D val="0"/>
            <c:spPr>
              <a:solidFill>
                <a:srgbClr val="FF006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4DC-4D4C-8096-71736DFECD93}"/>
              </c:ext>
            </c:extLst>
          </c:dPt>
          <c:dLbls>
            <c:dLbl>
              <c:idx val="0"/>
              <c:layout>
                <c:manualLayout>
                  <c:x val="1.9359843343704327E-2"/>
                  <c:y val="-0.23488778931889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DC-4D4C-8096-71736DFECD93}"/>
                </c:ext>
              </c:extLst>
            </c:dLbl>
            <c:dLbl>
              <c:idx val="1"/>
              <c:layout>
                <c:manualLayout>
                  <c:x val="7.0546737213403017E-3"/>
                  <c:y val="-0.198830409356725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DC-4D4C-8096-71736DFECD93}"/>
                </c:ext>
              </c:extLst>
            </c:dLbl>
            <c:dLbl>
              <c:idx val="2"/>
              <c:layout>
                <c:manualLayout>
                  <c:x val="4.7031158142268395E-3"/>
                  <c:y val="-0.148148148148148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DC-4D4C-8096-71736DFECD93}"/>
                </c:ext>
              </c:extLst>
            </c:dLbl>
            <c:dLbl>
              <c:idx val="3"/>
              <c:layout>
                <c:manualLayout>
                  <c:x val="7.0546737213403017E-3"/>
                  <c:y val="-0.12085769980506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DC-4D4C-8096-71736DFECD93}"/>
                </c:ext>
              </c:extLst>
            </c:dLbl>
            <c:spPr>
              <a:noFill/>
              <a:ln>
                <a:noFill/>
              </a:ln>
              <a:effectLst/>
            </c:spPr>
            <c:txPr>
              <a:bodyPr rot="0" spcFirstLastPara="1" vertOverflow="ellipsis" vert="horz" wrap="square" anchor="ctr" anchorCtr="1"/>
              <a:lstStyle/>
              <a:p>
                <a:pPr>
                  <a:defRPr sz="1600" b="1" i="0" u="none" strike="noStrike" kern="1200" spc="0" baseline="0">
                    <a:solidFill>
                      <a:srgbClr val="080808"/>
                    </a:solidFill>
                    <a:latin typeface="Phetsarath OT" panose="02000500000000020004" pitchFamily="2" charset="0"/>
                    <a:ea typeface="+mn-ea"/>
                    <a:cs typeface="Phetsarath OT" panose="02000500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Heterosexual</c:v>
                </c:pt>
                <c:pt idx="1">
                  <c:v>Homosexual</c:v>
                </c:pt>
                <c:pt idx="2">
                  <c:v>MTCT</c:v>
                </c:pt>
                <c:pt idx="3">
                  <c:v>IDU</c:v>
                </c:pt>
              </c:strCache>
            </c:strRef>
          </c:cat>
          <c:val>
            <c:numRef>
              <c:f>Sheet1!$B$2:$B$5</c:f>
              <c:numCache>
                <c:formatCode>0.0%</c:formatCode>
                <c:ptCount val="4"/>
                <c:pt idx="0">
                  <c:v>0.63558352402745999</c:v>
                </c:pt>
                <c:pt idx="1">
                  <c:v>0.33867276887871856</c:v>
                </c:pt>
                <c:pt idx="2">
                  <c:v>2.345537757437071E-2</c:v>
                </c:pt>
                <c:pt idx="3">
                  <c:v>2.2883295194508009E-3</c:v>
                </c:pt>
              </c:numCache>
            </c:numRef>
          </c:val>
          <c:extLst>
            <c:ext xmlns:c16="http://schemas.microsoft.com/office/drawing/2014/chart" uri="{C3380CC4-5D6E-409C-BE32-E72D297353CC}">
              <c16:uniqueId val="{00000008-54DC-4D4C-8096-71736DFECD93}"/>
            </c:ext>
          </c:extLst>
        </c:ser>
        <c:dLbls>
          <c:showLegendKey val="0"/>
          <c:showVal val="0"/>
          <c:showCatName val="0"/>
          <c:showSerName val="0"/>
          <c:showPercent val="0"/>
          <c:showBubbleSize val="0"/>
        </c:dLbls>
        <c:gapWidth val="60"/>
        <c:gapDepth val="160"/>
        <c:shape val="cylinder"/>
        <c:axId val="116627984"/>
        <c:axId val="116632880"/>
        <c:axId val="0"/>
      </c:bar3DChart>
      <c:catAx>
        <c:axId val="11662798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80808"/>
                </a:solidFill>
                <a:latin typeface="Phetsarath OT" panose="02000500000000020004" pitchFamily="2" charset="0"/>
                <a:ea typeface="+mn-ea"/>
                <a:cs typeface="Phetsarath OT" panose="02000500000000020004" pitchFamily="2" charset="0"/>
              </a:defRPr>
            </a:pPr>
            <a:endParaRPr lang="en-US"/>
          </a:p>
        </c:txPr>
        <c:crossAx val="116632880"/>
        <c:crosses val="autoZero"/>
        <c:auto val="1"/>
        <c:lblAlgn val="ctr"/>
        <c:lblOffset val="100"/>
        <c:noMultiLvlLbl val="0"/>
      </c:catAx>
      <c:valAx>
        <c:axId val="116632880"/>
        <c:scaling>
          <c:orientation val="minMax"/>
        </c:scaling>
        <c:delete val="0"/>
        <c:axPos val="l"/>
        <c:majorGridlines>
          <c:spPr>
            <a:ln w="9525" cap="flat" cmpd="sng" algn="ctr">
              <a:solidFill>
                <a:schemeClr val="bg1">
                  <a:lumMod val="9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80808"/>
                </a:solidFill>
                <a:latin typeface="Phetsarath OT" panose="02000500000000020004" pitchFamily="2" charset="0"/>
                <a:ea typeface="+mn-ea"/>
                <a:cs typeface="Phetsarath OT" panose="02000500000000020004" pitchFamily="2" charset="0"/>
              </a:defRPr>
            </a:pPr>
            <a:endParaRPr lang="en-US"/>
          </a:p>
        </c:txPr>
        <c:crossAx val="116627984"/>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rgbClr val="080808"/>
          </a:solidFill>
          <a:latin typeface="Phetsarath OT" panose="02000500000000020004" pitchFamily="2" charset="0"/>
          <a:cs typeface="Phetsarath OT" panose="02000500000000020004"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708397602375115"/>
          <c:y val="3.1908163716942745E-2"/>
          <c:w val="0.47628824609174975"/>
          <c:h val="0.95101470294349466"/>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650-4029-8102-2CE706411ED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650-4029-8102-2CE706411ED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650-4029-8102-2CE706411ED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650-4029-8102-2CE706411ED5}"/>
              </c:ext>
            </c:extLst>
          </c:dPt>
          <c:dLbls>
            <c:dLbl>
              <c:idx val="0"/>
              <c:tx>
                <c:rich>
                  <a:bodyPr/>
                  <a:lstStyle/>
                  <a:p>
                    <a:r>
                      <a:rPr lang="lo-LA"/>
                      <a:t>ຮ່ວມເພດຊາຍ-ຍິງ </a:t>
                    </a:r>
                    <a:fld id="{0E360C82-E50D-47DB-B8FB-2EB4CBDD1F93}" type="VALUE">
                      <a:rPr lang="en-US"/>
                      <a:pPr/>
                      <a:t>[VALUE]</a:t>
                    </a:fld>
                    <a:endParaRPr lang="lo-LA"/>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50-4029-8102-2CE706411ED5}"/>
                </c:ext>
              </c:extLst>
            </c:dLbl>
            <c:dLbl>
              <c:idx val="1"/>
              <c:tx>
                <c:rich>
                  <a:bodyPr/>
                  <a:lstStyle/>
                  <a:p>
                    <a:r>
                      <a:rPr lang="lo-LA"/>
                      <a:t>ຮ່ວມເພດດຽວກັນ </a:t>
                    </a:r>
                    <a:fld id="{CDE18133-F2CB-4DAC-AEC1-238D8E6114B7}" type="VALUE">
                      <a:rPr lang="en-US"/>
                      <a:pPr/>
                      <a:t>[VALUE]</a:t>
                    </a:fld>
                    <a:endParaRPr lang="lo-LA"/>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650-4029-8102-2CE706411ED5}"/>
                </c:ext>
              </c:extLst>
            </c:dLbl>
            <c:dLbl>
              <c:idx val="2"/>
              <c:layout>
                <c:manualLayout>
                  <c:x val="-5.467340730136009E-2"/>
                  <c:y val="-1.6214466994040926E-2"/>
                </c:manualLayout>
              </c:layout>
              <c:tx>
                <c:rich>
                  <a:bodyPr/>
                  <a:lstStyle/>
                  <a:p>
                    <a:r>
                      <a:rPr lang="lo-LA"/>
                      <a:t>ຈາກແມ່ຫາລູກ </a:t>
                    </a:r>
                    <a:fld id="{2E7CBB78-676B-4AB3-9AAB-664E5897E5DD}" type="VALUE">
                      <a:rPr lang="en-US"/>
                      <a:pPr/>
                      <a:t>[VALUE]</a:t>
                    </a:fld>
                    <a:endParaRPr lang="lo-LA"/>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650-4029-8102-2CE706411ED5}"/>
                </c:ext>
              </c:extLst>
            </c:dLbl>
            <c:dLbl>
              <c:idx val="3"/>
              <c:layout>
                <c:manualLayout>
                  <c:x val="6.8181818181818177E-2"/>
                  <c:y val="-2.4102753943832912E-2"/>
                </c:manualLayout>
              </c:layout>
              <c:tx>
                <c:rich>
                  <a:bodyPr/>
                  <a:lstStyle/>
                  <a:p>
                    <a:r>
                      <a:rPr lang="lo-LA"/>
                      <a:t>ອື່ນໆ </a:t>
                    </a:r>
                    <a:fld id="{54D3B2A4-C7DD-4413-B6BA-A9B82826C9C2}" type="VALUE">
                      <a:rPr lang="en-US"/>
                      <a:pPr/>
                      <a:t>[VALUE]</a:t>
                    </a:fld>
                    <a:endParaRPr lang="lo-LA"/>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650-4029-8102-2CE706411ED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Heterosexual</c:v>
                </c:pt>
                <c:pt idx="1">
                  <c:v>Homosexual</c:v>
                </c:pt>
                <c:pt idx="2">
                  <c:v>Mother to child</c:v>
                </c:pt>
                <c:pt idx="3">
                  <c:v>Others</c:v>
                </c:pt>
              </c:strCache>
            </c:strRef>
          </c:cat>
          <c:val>
            <c:numRef>
              <c:f>Sheet1!$B$2:$B$5</c:f>
              <c:numCache>
                <c:formatCode>0%</c:formatCode>
                <c:ptCount val="4"/>
                <c:pt idx="0">
                  <c:v>0.63018134715025909</c:v>
                </c:pt>
                <c:pt idx="1">
                  <c:v>0.34779792746113991</c:v>
                </c:pt>
                <c:pt idx="2">
                  <c:v>2.072538860103627E-2</c:v>
                </c:pt>
                <c:pt idx="3" formatCode="0.0%">
                  <c:v>1.2953367875647669E-3</c:v>
                </c:pt>
              </c:numCache>
            </c:numRef>
          </c:val>
          <c:extLst>
            <c:ext xmlns:c16="http://schemas.microsoft.com/office/drawing/2014/chart" uri="{C3380CC4-5D6E-409C-BE32-E72D297353CC}">
              <c16:uniqueId val="{00000008-2650-4029-8102-2CE706411ED5}"/>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79116691342097E-2"/>
          <c:y val="6.4244104307659949E-2"/>
          <c:w val="0.90897764849766438"/>
          <c:h val="0.69458235505041022"/>
        </c:manualLayout>
      </c:layout>
      <c:barChart>
        <c:barDir val="col"/>
        <c:grouping val="clustered"/>
        <c:varyColors val="0"/>
        <c:ser>
          <c:idx val="0"/>
          <c:order val="0"/>
          <c:tx>
            <c:strRef>
              <c:f>Sheet!$G$1</c:f>
              <c:strCache>
                <c:ptCount val="1"/>
                <c:pt idx="0">
                  <c:v>ຈຳນວນຄົນເຈັບ</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27000" h="133350"/>
            </a:sp3d>
          </c:spPr>
          <c:invertIfNegative val="0"/>
          <c:dPt>
            <c:idx val="0"/>
            <c:invertIfNegative val="0"/>
            <c:bubble3D val="0"/>
            <c:spPr>
              <a:solidFill>
                <a:srgbClr val="A50021"/>
              </a:solidFill>
              <a:ln>
                <a:noFill/>
              </a:ln>
              <a:effectLst>
                <a:outerShdw blurRad="57150" dist="19050" dir="5400000" algn="ctr" rotWithShape="0">
                  <a:srgbClr val="000000">
                    <a:alpha val="63000"/>
                  </a:srgbClr>
                </a:outerShdw>
              </a:effectLst>
              <a:scene3d>
                <a:camera prst="orthographicFront"/>
                <a:lightRig rig="threePt" dir="t"/>
              </a:scene3d>
              <a:sp3d>
                <a:bevelT w="127000" h="133350"/>
              </a:sp3d>
            </c:spPr>
            <c:extLst>
              <c:ext xmlns:c16="http://schemas.microsoft.com/office/drawing/2014/chart" uri="{C3380CC4-5D6E-409C-BE32-E72D297353CC}">
                <c16:uniqueId val="{00000001-40E5-45D8-90D9-7A1A5ABD5679}"/>
              </c:ext>
            </c:extLst>
          </c:dPt>
          <c:dPt>
            <c:idx val="1"/>
            <c:invertIfNegative val="0"/>
            <c:bubble3D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27000" h="133350"/>
              </a:sp3d>
            </c:spPr>
            <c:extLst>
              <c:ext xmlns:c16="http://schemas.microsoft.com/office/drawing/2014/chart" uri="{C3380CC4-5D6E-409C-BE32-E72D297353CC}">
                <c16:uniqueId val="{00000003-40E5-45D8-90D9-7A1A5ABD5679}"/>
              </c:ext>
            </c:extLst>
          </c:dPt>
          <c:dPt>
            <c:idx val="2"/>
            <c:invertIfNegative val="0"/>
            <c:bubble3D val="0"/>
            <c:spPr>
              <a:solidFill>
                <a:srgbClr val="0070C0"/>
              </a:solidFill>
              <a:ln>
                <a:noFill/>
              </a:ln>
              <a:effectLst>
                <a:outerShdw blurRad="57150" dist="19050" dir="5400000" algn="ctr" rotWithShape="0">
                  <a:srgbClr val="000000">
                    <a:alpha val="63000"/>
                  </a:srgbClr>
                </a:outerShdw>
              </a:effectLst>
              <a:scene3d>
                <a:camera prst="orthographicFront"/>
                <a:lightRig rig="threePt" dir="t"/>
              </a:scene3d>
              <a:sp3d>
                <a:bevelT w="127000" h="133350"/>
              </a:sp3d>
            </c:spPr>
            <c:extLst>
              <c:ext xmlns:c16="http://schemas.microsoft.com/office/drawing/2014/chart" uri="{C3380CC4-5D6E-409C-BE32-E72D297353CC}">
                <c16:uniqueId val="{00000005-40E5-45D8-90D9-7A1A5ABD5679}"/>
              </c:ext>
            </c:extLst>
          </c:dPt>
          <c:dPt>
            <c:idx val="3"/>
            <c:invertIfNegative val="0"/>
            <c:bubble3D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w="127000" h="133350"/>
              </a:sp3d>
            </c:spPr>
            <c:extLst>
              <c:ext xmlns:c16="http://schemas.microsoft.com/office/drawing/2014/chart" uri="{C3380CC4-5D6E-409C-BE32-E72D297353CC}">
                <c16:uniqueId val="{00000007-40E5-45D8-90D9-7A1A5ABD5679}"/>
              </c:ext>
            </c:extLst>
          </c:dPt>
          <c:dPt>
            <c:idx val="5"/>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27000" h="133350"/>
              </a:sp3d>
            </c:spPr>
            <c:extLst>
              <c:ext xmlns:c16="http://schemas.microsoft.com/office/drawing/2014/chart" uri="{C3380CC4-5D6E-409C-BE32-E72D297353CC}">
                <c16:uniqueId val="{0000000B-A1FA-4998-8020-A1512B9C13CC}"/>
              </c:ext>
            </c:extLst>
          </c:dPt>
          <c:dPt>
            <c:idx val="6"/>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27000" h="133350"/>
              </a:sp3d>
            </c:spPr>
            <c:extLst>
              <c:ext xmlns:c16="http://schemas.microsoft.com/office/drawing/2014/chart" uri="{C3380CC4-5D6E-409C-BE32-E72D297353CC}">
                <c16:uniqueId val="{0000000B-40E5-45D8-90D9-7A1A5ABD5679}"/>
              </c:ext>
            </c:extLst>
          </c:dPt>
          <c:dLbls>
            <c:dLbl>
              <c:idx val="0"/>
              <c:layout>
                <c:manualLayout>
                  <c:x val="-2.2337635292197376E-3"/>
                  <c:y val="0.189047485155720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E5-45D8-90D9-7A1A5ABD5679}"/>
                </c:ext>
              </c:extLst>
            </c:dLbl>
            <c:dLbl>
              <c:idx val="1"/>
              <c:layout>
                <c:manualLayout>
                  <c:x val="0"/>
                  <c:y val="0.207718841714309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5-45D8-90D9-7A1A5ABD5679}"/>
                </c:ext>
              </c:extLst>
            </c:dLbl>
            <c:dLbl>
              <c:idx val="2"/>
              <c:layout>
                <c:manualLayout>
                  <c:x val="-1.1168817646098688E-3"/>
                  <c:y val="0.135367335049774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E5-45D8-90D9-7A1A5ABD5679}"/>
                </c:ext>
              </c:extLst>
            </c:dLbl>
            <c:dLbl>
              <c:idx val="3"/>
              <c:delete val="1"/>
              <c:extLst>
                <c:ext xmlns:c15="http://schemas.microsoft.com/office/drawing/2012/chart" uri="{CE6537A1-D6FC-4f65-9D91-7224C49458BB}"/>
                <c:ext xmlns:c16="http://schemas.microsoft.com/office/drawing/2014/chart" uri="{C3380CC4-5D6E-409C-BE32-E72D297353CC}">
                  <c16:uniqueId val="{00000007-40E5-45D8-90D9-7A1A5ABD5679}"/>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Sheet!$F$2:$F$8</c:f>
              <c:strCache>
                <c:ptCount val="4"/>
                <c:pt idx="0">
                  <c:v>Estimated PLHIV</c:v>
                </c:pt>
                <c:pt idx="1">
                  <c:v>Know HIV status</c:v>
                </c:pt>
                <c:pt idx="2">
                  <c:v>Retained in Care</c:v>
                </c:pt>
                <c:pt idx="3">
                  <c:v>VL suppressed </c:v>
                </c:pt>
              </c:strCache>
            </c:strRef>
          </c:cat>
          <c:val>
            <c:numRef>
              <c:f>Sheet!$G$2:$G$8</c:f>
              <c:numCache>
                <c:formatCode>#,##0</c:formatCode>
                <c:ptCount val="7"/>
                <c:pt idx="0">
                  <c:v>17383</c:v>
                </c:pt>
                <c:pt idx="1">
                  <c:v>13215</c:v>
                </c:pt>
                <c:pt idx="2">
                  <c:v>10130</c:v>
                </c:pt>
                <c:pt idx="3">
                  <c:v>10130</c:v>
                </c:pt>
              </c:numCache>
            </c:numRef>
          </c:val>
          <c:extLst>
            <c:ext xmlns:c16="http://schemas.microsoft.com/office/drawing/2014/chart" uri="{C3380CC4-5D6E-409C-BE32-E72D297353CC}">
              <c16:uniqueId val="{00000013-40E5-45D8-90D9-7A1A5ABD5679}"/>
            </c:ext>
          </c:extLst>
        </c:ser>
        <c:dLbls>
          <c:showLegendKey val="0"/>
          <c:showVal val="1"/>
          <c:showCatName val="0"/>
          <c:showSerName val="0"/>
          <c:showPercent val="0"/>
          <c:showBubbleSize val="0"/>
        </c:dLbls>
        <c:gapWidth val="48"/>
        <c:axId val="121944032"/>
        <c:axId val="121938048"/>
      </c:barChart>
      <c:catAx>
        <c:axId val="121944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1938048"/>
        <c:crosses val="autoZero"/>
        <c:auto val="1"/>
        <c:lblAlgn val="ctr"/>
        <c:lblOffset val="100"/>
        <c:noMultiLvlLbl val="0"/>
      </c:catAx>
      <c:valAx>
        <c:axId val="121938048"/>
        <c:scaling>
          <c:orientation val="minMax"/>
          <c:max val="20000"/>
        </c:scaling>
        <c:delete val="1"/>
        <c:axPos val="l"/>
        <c:majorGridlines>
          <c:spPr>
            <a:ln w="9525" cap="flat" cmpd="sng" algn="ctr">
              <a:noFill/>
              <a:round/>
            </a:ln>
            <a:effectLst/>
          </c:spPr>
        </c:majorGridlines>
        <c:numFmt formatCode="#,##0" sourceLinked="1"/>
        <c:majorTickMark val="none"/>
        <c:minorTickMark val="none"/>
        <c:tickLblPos val="nextTo"/>
        <c:crossAx val="12194403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Phetsarath OT" panose="02000500000000000001" pitchFamily="2" charset="2"/>
                <a:ea typeface="Phetsarath OT" panose="02000500000000000001" pitchFamily="2" charset="2"/>
                <a:cs typeface="Phetsarath OT" panose="02000500000000000001" pitchFamily="2" charset="2"/>
              </a:defRPr>
            </a:pPr>
            <a:r>
              <a:rPr lang="en-US" dirty="0">
                <a:latin typeface="Phetsarath OT" panose="02000500000000000001" pitchFamily="2" charset="2"/>
                <a:ea typeface="Phetsarath OT" panose="02000500000000000001" pitchFamily="2" charset="2"/>
                <a:cs typeface="Phetsarath OT" panose="02000500000000000001" pitchFamily="2" charset="2"/>
              </a:rPr>
              <a:t>HIV testing among FSW by provinces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Phetsarath OT" panose="02000500000000000001" pitchFamily="2" charset="2"/>
              <a:ea typeface="Phetsarath OT" panose="02000500000000000001" pitchFamily="2" charset="2"/>
              <a:cs typeface="Phetsarath OT" panose="02000500000000000001" pitchFamily="2" charset="2"/>
            </a:defRPr>
          </a:pPr>
          <a:endParaRPr lang="en-US"/>
        </a:p>
      </c:txPr>
    </c:title>
    <c:autoTitleDeleted val="0"/>
    <c:plotArea>
      <c:layout/>
      <c:barChart>
        <c:barDir val="col"/>
        <c:grouping val="clustered"/>
        <c:varyColors val="0"/>
        <c:ser>
          <c:idx val="0"/>
          <c:order val="0"/>
          <c:tx>
            <c:strRef>
              <c:f>'FSW_progess Y3'!$C$13</c:f>
              <c:strCache>
                <c:ptCount val="1"/>
                <c:pt idx="0">
                  <c:v>No. Target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'FSW_progess Y3'!$B$14:$B$18</c:f>
              <c:strCache>
                <c:ptCount val="5"/>
                <c:pt idx="0">
                  <c:v>VTE</c:v>
                </c:pt>
                <c:pt idx="1">
                  <c:v>VTP</c:v>
                </c:pt>
                <c:pt idx="2">
                  <c:v>KM</c:v>
                </c:pt>
                <c:pt idx="3">
                  <c:v>SVK</c:v>
                </c:pt>
                <c:pt idx="4">
                  <c:v>CPS</c:v>
                </c:pt>
              </c:strCache>
            </c:strRef>
          </c:cat>
          <c:val>
            <c:numRef>
              <c:f>'FSW_progess Y3'!$C$14:$C$18</c:f>
              <c:numCache>
                <c:formatCode>#,##0_ ;\-#,##0\ </c:formatCode>
                <c:ptCount val="5"/>
                <c:pt idx="0">
                  <c:v>3658</c:v>
                </c:pt>
                <c:pt idx="1">
                  <c:v>1176</c:v>
                </c:pt>
                <c:pt idx="2">
                  <c:v>1312</c:v>
                </c:pt>
                <c:pt idx="3">
                  <c:v>1499</c:v>
                </c:pt>
                <c:pt idx="4">
                  <c:v>1134</c:v>
                </c:pt>
              </c:numCache>
            </c:numRef>
          </c:val>
          <c:extLst>
            <c:ext xmlns:c16="http://schemas.microsoft.com/office/drawing/2014/chart" uri="{C3380CC4-5D6E-409C-BE32-E72D297353CC}">
              <c16:uniqueId val="{00000000-D0B0-48DD-8468-76F621026F19}"/>
            </c:ext>
          </c:extLst>
        </c:ser>
        <c:ser>
          <c:idx val="1"/>
          <c:order val="1"/>
          <c:tx>
            <c:strRef>
              <c:f>'FSW_progess Y3'!$D$13</c:f>
              <c:strCache>
                <c:ptCount val="1"/>
                <c:pt idx="0">
                  <c:v>No. Test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'FSW_progess Y3'!$B$14:$B$18</c:f>
              <c:strCache>
                <c:ptCount val="5"/>
                <c:pt idx="0">
                  <c:v>VTE</c:v>
                </c:pt>
                <c:pt idx="1">
                  <c:v>VTP</c:v>
                </c:pt>
                <c:pt idx="2">
                  <c:v>KM</c:v>
                </c:pt>
                <c:pt idx="3">
                  <c:v>SVK</c:v>
                </c:pt>
                <c:pt idx="4">
                  <c:v>CPS</c:v>
                </c:pt>
              </c:strCache>
            </c:strRef>
          </c:cat>
          <c:val>
            <c:numRef>
              <c:f>'FSW_progess Y3'!$D$14:$D$18</c:f>
              <c:numCache>
                <c:formatCode>#,##0_ ;\-#,##0\ </c:formatCode>
                <c:ptCount val="5"/>
                <c:pt idx="0">
                  <c:v>4769</c:v>
                </c:pt>
                <c:pt idx="1">
                  <c:v>1540</c:v>
                </c:pt>
                <c:pt idx="2">
                  <c:v>1362</c:v>
                </c:pt>
                <c:pt idx="3">
                  <c:v>1679</c:v>
                </c:pt>
                <c:pt idx="4">
                  <c:v>1481</c:v>
                </c:pt>
              </c:numCache>
            </c:numRef>
          </c:val>
          <c:extLst>
            <c:ext xmlns:c16="http://schemas.microsoft.com/office/drawing/2014/chart" uri="{C3380CC4-5D6E-409C-BE32-E72D297353CC}">
              <c16:uniqueId val="{00000001-D0B0-48DD-8468-76F621026F19}"/>
            </c:ext>
          </c:extLst>
        </c:ser>
        <c:dLbls>
          <c:showLegendKey val="0"/>
          <c:showVal val="1"/>
          <c:showCatName val="0"/>
          <c:showSerName val="0"/>
          <c:showPercent val="0"/>
          <c:showBubbleSize val="0"/>
        </c:dLbls>
        <c:gapWidth val="150"/>
        <c:axId val="2106004968"/>
        <c:axId val="2105205736"/>
      </c:barChart>
      <c:lineChart>
        <c:grouping val="standard"/>
        <c:varyColors val="0"/>
        <c:ser>
          <c:idx val="2"/>
          <c:order val="2"/>
          <c:tx>
            <c:strRef>
              <c:f>'FSW_progess Y3'!$E$13</c:f>
              <c:strCache>
                <c:ptCount val="1"/>
                <c:pt idx="0">
                  <c:v>% Progress</c:v>
                </c:pt>
              </c:strCache>
            </c:strRef>
          </c:tx>
          <c:spPr>
            <a:ln w="28575" cap="rnd">
              <a:solidFill>
                <a:schemeClr val="accent3"/>
              </a:solidFill>
              <a:round/>
            </a:ln>
            <a:effectLst/>
          </c:spPr>
          <c:marker>
            <c:symbol val="none"/>
          </c:marker>
          <c:dLbls>
            <c:dLbl>
              <c:idx val="0"/>
              <c:layout>
                <c:manualLayout>
                  <c:x val="6.3589484535738303E-2"/>
                  <c:y val="6.5336730802985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B0-48DD-8468-76F621026F19}"/>
                </c:ext>
              </c:extLst>
            </c:dLbl>
            <c:dLbl>
              <c:idx val="1"/>
              <c:layout>
                <c:manualLayout>
                  <c:x val="4.9458487972240901E-2"/>
                  <c:y val="-3.8433371060579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0-48DD-8468-76F621026F19}"/>
                </c:ext>
              </c:extLst>
            </c:dLbl>
            <c:dLbl>
              <c:idx val="2"/>
              <c:layout>
                <c:manualLayout>
                  <c:x val="-9.4206643756650308E-3"/>
                  <c:y val="5.3806719484811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B0-48DD-8468-76F621026F19}"/>
                </c:ext>
              </c:extLst>
            </c:dLbl>
            <c:dLbl>
              <c:idx val="3"/>
              <c:layout>
                <c:manualLayout>
                  <c:x val="9.4206643756649406E-3"/>
                  <c:y val="4.6120045272695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B0-48DD-8468-76F621026F19}"/>
                </c:ext>
              </c:extLst>
            </c:dLbl>
            <c:dLbl>
              <c:idx val="4"/>
              <c:layout>
                <c:manualLayout>
                  <c:x val="-7.0654982817486998E-3"/>
                  <c:y val="6.1493393696927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B0-48DD-8468-76F621026F19}"/>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'FSW_progess Y3'!$B$14:$B$18</c:f>
              <c:strCache>
                <c:ptCount val="5"/>
                <c:pt idx="0">
                  <c:v>VTE</c:v>
                </c:pt>
                <c:pt idx="1">
                  <c:v>VTP</c:v>
                </c:pt>
                <c:pt idx="2">
                  <c:v>KM</c:v>
                </c:pt>
                <c:pt idx="3">
                  <c:v>SVK</c:v>
                </c:pt>
                <c:pt idx="4">
                  <c:v>CPS</c:v>
                </c:pt>
              </c:strCache>
            </c:strRef>
          </c:cat>
          <c:val>
            <c:numRef>
              <c:f>'FSW_progess Y3'!$E$14:$E$18</c:f>
              <c:numCache>
                <c:formatCode>0%</c:formatCode>
                <c:ptCount val="5"/>
                <c:pt idx="0">
                  <c:v>1.303831937184226</c:v>
                </c:pt>
                <c:pt idx="1">
                  <c:v>1.3094904041563571</c:v>
                </c:pt>
                <c:pt idx="2">
                  <c:v>1.0379357119995121</c:v>
                </c:pt>
                <c:pt idx="3">
                  <c:v>1.1203192142418661</c:v>
                </c:pt>
                <c:pt idx="4">
                  <c:v>1.3054439038149639</c:v>
                </c:pt>
              </c:numCache>
            </c:numRef>
          </c:val>
          <c:smooth val="0"/>
          <c:extLst>
            <c:ext xmlns:c16="http://schemas.microsoft.com/office/drawing/2014/chart" uri="{C3380CC4-5D6E-409C-BE32-E72D297353CC}">
              <c16:uniqueId val="{00000007-D0B0-48DD-8468-76F621026F19}"/>
            </c:ext>
          </c:extLst>
        </c:ser>
        <c:dLbls>
          <c:showLegendKey val="0"/>
          <c:showVal val="1"/>
          <c:showCatName val="0"/>
          <c:showSerName val="0"/>
          <c:showPercent val="0"/>
          <c:showBubbleSize val="0"/>
        </c:dLbls>
        <c:marker val="1"/>
        <c:smooth val="0"/>
        <c:axId val="2105215576"/>
        <c:axId val="2105212184"/>
      </c:lineChart>
      <c:catAx>
        <c:axId val="21060049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05205736"/>
        <c:crosses val="autoZero"/>
        <c:auto val="1"/>
        <c:lblAlgn val="ctr"/>
        <c:lblOffset val="100"/>
        <c:noMultiLvlLbl val="0"/>
      </c:catAx>
      <c:valAx>
        <c:axId val="2105205736"/>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06004968"/>
        <c:crosses val="autoZero"/>
        <c:crossBetween val="between"/>
      </c:valAx>
      <c:valAx>
        <c:axId val="210521218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05215576"/>
        <c:crosses val="max"/>
        <c:crossBetween val="between"/>
      </c:valAx>
      <c:catAx>
        <c:axId val="2105215576"/>
        <c:scaling>
          <c:orientation val="minMax"/>
        </c:scaling>
        <c:delete val="1"/>
        <c:axPos val="b"/>
        <c:numFmt formatCode="General" sourceLinked="1"/>
        <c:majorTickMark val="out"/>
        <c:minorTickMark val="none"/>
        <c:tickLblPos val="nextTo"/>
        <c:crossAx val="21052121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HIV testing among MSM by provinces</a:t>
            </a:r>
            <a:r>
              <a:rPr lang="en-US" sz="1400" b="0" i="0" u="none" strike="noStrike" baseline="0" dirty="0"/>
              <a:t> </a:t>
            </a:r>
            <a:endParaRPr lang="en-US" dirty="0">
              <a:latin typeface="Phetsarath OT" panose="02000500000000000001" pitchFamily="2" charset="2"/>
              <a:ea typeface="Phetsarath OT" panose="02000500000000000001" pitchFamily="2" charset="2"/>
              <a:cs typeface="Phetsarath OT" panose="02000500000000000001" pitchFamily="2" charset="2"/>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'MSM_progess Y3'!$C$13</c:f>
              <c:strCache>
                <c:ptCount val="1"/>
                <c:pt idx="0">
                  <c:v>No. Target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'MSM_progess Y3'!$B$14:$B$18</c:f>
              <c:strCache>
                <c:ptCount val="5"/>
                <c:pt idx="0">
                  <c:v>LPB</c:v>
                </c:pt>
                <c:pt idx="1">
                  <c:v>XYB</c:v>
                </c:pt>
                <c:pt idx="2">
                  <c:v>VTP</c:v>
                </c:pt>
                <c:pt idx="3">
                  <c:v>BKX</c:v>
                </c:pt>
                <c:pt idx="4">
                  <c:v>KM</c:v>
                </c:pt>
              </c:strCache>
            </c:strRef>
          </c:cat>
          <c:val>
            <c:numRef>
              <c:f>'MSM_progess Y3'!$C$14:$C$18</c:f>
              <c:numCache>
                <c:formatCode>0</c:formatCode>
                <c:ptCount val="5"/>
                <c:pt idx="0">
                  <c:v>532.89</c:v>
                </c:pt>
                <c:pt idx="1">
                  <c:v>440.42</c:v>
                </c:pt>
                <c:pt idx="2">
                  <c:v>1401.54</c:v>
                </c:pt>
                <c:pt idx="3">
                  <c:v>122.23</c:v>
                </c:pt>
                <c:pt idx="4">
                  <c:v>758.87999999999988</c:v>
                </c:pt>
              </c:numCache>
            </c:numRef>
          </c:val>
          <c:extLst>
            <c:ext xmlns:c16="http://schemas.microsoft.com/office/drawing/2014/chart" uri="{C3380CC4-5D6E-409C-BE32-E72D297353CC}">
              <c16:uniqueId val="{00000000-C57C-4F93-95F7-CCF79CAA3565}"/>
            </c:ext>
          </c:extLst>
        </c:ser>
        <c:ser>
          <c:idx val="1"/>
          <c:order val="1"/>
          <c:tx>
            <c:strRef>
              <c:f>'MSM_progess Y3'!$D$13</c:f>
              <c:strCache>
                <c:ptCount val="1"/>
                <c:pt idx="0">
                  <c:v>No. Test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'MSM_progess Y3'!$B$14:$B$18</c:f>
              <c:strCache>
                <c:ptCount val="5"/>
                <c:pt idx="0">
                  <c:v>LPB</c:v>
                </c:pt>
                <c:pt idx="1">
                  <c:v>XYB</c:v>
                </c:pt>
                <c:pt idx="2">
                  <c:v>VTP</c:v>
                </c:pt>
                <c:pt idx="3">
                  <c:v>BKX</c:v>
                </c:pt>
                <c:pt idx="4">
                  <c:v>KM</c:v>
                </c:pt>
              </c:strCache>
            </c:strRef>
          </c:cat>
          <c:val>
            <c:numRef>
              <c:f>'MSM_progess Y3'!$D$14:$D$18</c:f>
              <c:numCache>
                <c:formatCode>General</c:formatCode>
                <c:ptCount val="5"/>
                <c:pt idx="0">
                  <c:v>556</c:v>
                </c:pt>
                <c:pt idx="1">
                  <c:v>440</c:v>
                </c:pt>
                <c:pt idx="2">
                  <c:v>1399</c:v>
                </c:pt>
                <c:pt idx="3">
                  <c:v>119</c:v>
                </c:pt>
                <c:pt idx="4">
                  <c:v>846</c:v>
                </c:pt>
              </c:numCache>
            </c:numRef>
          </c:val>
          <c:extLst>
            <c:ext xmlns:c16="http://schemas.microsoft.com/office/drawing/2014/chart" uri="{C3380CC4-5D6E-409C-BE32-E72D297353CC}">
              <c16:uniqueId val="{00000001-C57C-4F93-95F7-CCF79CAA3565}"/>
            </c:ext>
          </c:extLst>
        </c:ser>
        <c:dLbls>
          <c:showLegendKey val="0"/>
          <c:showVal val="1"/>
          <c:showCatName val="0"/>
          <c:showSerName val="0"/>
          <c:showPercent val="0"/>
          <c:showBubbleSize val="0"/>
        </c:dLbls>
        <c:gapWidth val="219"/>
        <c:overlap val="-27"/>
        <c:axId val="2106096504"/>
        <c:axId val="2106105624"/>
      </c:barChart>
      <c:lineChart>
        <c:grouping val="standard"/>
        <c:varyColors val="0"/>
        <c:ser>
          <c:idx val="2"/>
          <c:order val="2"/>
          <c:tx>
            <c:strRef>
              <c:f>'MSM_progess Y3'!$E$13</c:f>
              <c:strCache>
                <c:ptCount val="1"/>
                <c:pt idx="0">
                  <c:v>% Progress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'MSM_progess Y3'!$B$14:$B$18</c:f>
              <c:strCache>
                <c:ptCount val="5"/>
                <c:pt idx="0">
                  <c:v>LPB</c:v>
                </c:pt>
                <c:pt idx="1">
                  <c:v>XYB</c:v>
                </c:pt>
                <c:pt idx="2">
                  <c:v>VTP</c:v>
                </c:pt>
                <c:pt idx="3">
                  <c:v>BKX</c:v>
                </c:pt>
                <c:pt idx="4">
                  <c:v>KM</c:v>
                </c:pt>
              </c:strCache>
            </c:strRef>
          </c:cat>
          <c:val>
            <c:numRef>
              <c:f>'MSM_progess Y3'!$E$14:$E$18</c:f>
              <c:numCache>
                <c:formatCode>0%</c:formatCode>
                <c:ptCount val="5"/>
                <c:pt idx="0">
                  <c:v>1.043367299067349</c:v>
                </c:pt>
                <c:pt idx="1">
                  <c:v>0.99904636483356801</c:v>
                </c:pt>
                <c:pt idx="2">
                  <c:v>0.99818770780712596</c:v>
                </c:pt>
                <c:pt idx="3">
                  <c:v>0.97357440890125202</c:v>
                </c:pt>
                <c:pt idx="4">
                  <c:v>1.1148007590132829</c:v>
                </c:pt>
              </c:numCache>
            </c:numRef>
          </c:val>
          <c:smooth val="0"/>
          <c:extLst>
            <c:ext xmlns:c16="http://schemas.microsoft.com/office/drawing/2014/chart" uri="{C3380CC4-5D6E-409C-BE32-E72D297353CC}">
              <c16:uniqueId val="{00000002-C57C-4F93-95F7-CCF79CAA3565}"/>
            </c:ext>
          </c:extLst>
        </c:ser>
        <c:dLbls>
          <c:showLegendKey val="0"/>
          <c:showVal val="1"/>
          <c:showCatName val="0"/>
          <c:showSerName val="0"/>
          <c:showPercent val="0"/>
          <c:showBubbleSize val="0"/>
        </c:dLbls>
        <c:marker val="1"/>
        <c:smooth val="0"/>
        <c:axId val="2106112856"/>
        <c:axId val="2106109304"/>
      </c:lineChart>
      <c:catAx>
        <c:axId val="210609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105624"/>
        <c:crosses val="autoZero"/>
        <c:auto val="1"/>
        <c:lblAlgn val="ctr"/>
        <c:lblOffset val="100"/>
        <c:noMultiLvlLbl val="0"/>
      </c:catAx>
      <c:valAx>
        <c:axId val="2106105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096504"/>
        <c:crosses val="autoZero"/>
        <c:crossBetween val="between"/>
      </c:valAx>
      <c:valAx>
        <c:axId val="210610930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112856"/>
        <c:crosses val="max"/>
        <c:crossBetween val="between"/>
      </c:valAx>
      <c:catAx>
        <c:axId val="2106112856"/>
        <c:scaling>
          <c:orientation val="minMax"/>
        </c:scaling>
        <c:delete val="1"/>
        <c:axPos val="b"/>
        <c:numFmt formatCode="General" sourceLinked="1"/>
        <c:majorTickMark val="none"/>
        <c:minorTickMark val="none"/>
        <c:tickLblPos val="nextTo"/>
        <c:crossAx val="21061093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1DEAE-82D0-46BD-88EB-60F9509E7D2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74D1EAA-A002-4B3E-807C-E5B91B2D4E92}">
      <dgm:prSet phldrT="[Text]" custT="1"/>
      <dgm:spPr>
        <a:xfrm>
          <a:off x="628203" y="452596"/>
          <a:ext cx="7748488" cy="905192"/>
        </a:xfrm>
        <a:solidFill>
          <a:schemeClr val="accent1">
            <a:lumMod val="50000"/>
          </a:schemeClr>
        </a:solidFill>
      </dgm:spPr>
      <dgm:t>
        <a:bodyPr/>
        <a:lstStyle/>
        <a:p>
          <a:pPr>
            <a:buNone/>
          </a:pPr>
          <a:r>
            <a:rPr lang="en-US" sz="2400" b="1" dirty="0">
              <a:latin typeface="+mn-lt"/>
              <a:ea typeface="Ebrima" panose="02000000000000000000" pitchFamily="2" charset="0"/>
              <a:cs typeface="Ebrima" panose="02000000000000000000" pitchFamily="2" charset="0"/>
            </a:rPr>
            <a:t>Component 1:  Integrating  Service  Delivery  Performance  with  National  Health  Insurance  Payments</a:t>
          </a:r>
        </a:p>
      </dgm:t>
    </dgm:pt>
    <dgm:pt modelId="{D6AFEFC1-E639-4FF3-A4C2-D80273314BCA}" type="parTrans" cxnId="{B6B0A21B-3E6F-4500-9FAA-5BF69DFCC210}">
      <dgm:prSet/>
      <dgm:spPr/>
      <dgm:t>
        <a:bodyPr/>
        <a:lstStyle/>
        <a:p>
          <a:endParaRPr lang="en-US" sz="2400">
            <a:latin typeface="+mn-lt"/>
          </a:endParaRPr>
        </a:p>
      </dgm:t>
    </dgm:pt>
    <dgm:pt modelId="{9E414E27-750D-4405-BBCA-19FDFD97736A}" type="sibTrans" cxnId="{B6B0A21B-3E6F-4500-9FAA-5BF69DFCC210}">
      <dgm:prSet/>
      <dgm:spPr>
        <a:xfrm>
          <a:off x="-5116967" y="-783865"/>
          <a:ext cx="6093694" cy="6093694"/>
        </a:xfrm>
        <a:ln>
          <a:solidFill>
            <a:schemeClr val="accent1">
              <a:lumMod val="50000"/>
            </a:schemeClr>
          </a:solidFill>
        </a:ln>
      </dgm:spPr>
      <dgm:t>
        <a:bodyPr/>
        <a:lstStyle/>
        <a:p>
          <a:endParaRPr lang="en-US" sz="2400">
            <a:latin typeface="+mn-lt"/>
          </a:endParaRPr>
        </a:p>
      </dgm:t>
    </dgm:pt>
    <dgm:pt modelId="{25C86873-0146-47FF-A951-B07CE2BEF825}">
      <dgm:prSet phldrT="[Text]" custT="1"/>
      <dgm:spPr>
        <a:xfrm>
          <a:off x="957241" y="1810385"/>
          <a:ext cx="7419450" cy="905192"/>
        </a:xfrm>
        <a:solidFill>
          <a:schemeClr val="accent1">
            <a:lumMod val="50000"/>
          </a:schemeClr>
        </a:solidFill>
      </dgm:spPr>
      <dgm:t>
        <a:bodyPr/>
        <a:lstStyle/>
        <a:p>
          <a:pPr>
            <a:buNone/>
          </a:pPr>
          <a:r>
            <a:rPr lang="en-US" sz="2400" b="1">
              <a:latin typeface="+mn-lt"/>
              <a:ea typeface="Ebrima" panose="02000000000000000000" pitchFamily="2" charset="0"/>
              <a:cs typeface="Ebrima" panose="02000000000000000000" pitchFamily="2" charset="0"/>
            </a:rPr>
            <a:t>Component 2: Service Delivery and Nutrition Convergence</a:t>
          </a:r>
        </a:p>
      </dgm:t>
    </dgm:pt>
    <dgm:pt modelId="{91C7010E-4DE2-4719-8951-EA3194E46BE9}" type="parTrans" cxnId="{CEDF9C8A-6632-4B2E-B759-948B3C7E9A9D}">
      <dgm:prSet/>
      <dgm:spPr/>
      <dgm:t>
        <a:bodyPr/>
        <a:lstStyle/>
        <a:p>
          <a:endParaRPr lang="en-US" sz="2400">
            <a:latin typeface="+mn-lt"/>
          </a:endParaRPr>
        </a:p>
      </dgm:t>
    </dgm:pt>
    <dgm:pt modelId="{4785D450-4671-4562-8980-2F1DEE55E7B0}" type="sibTrans" cxnId="{CEDF9C8A-6632-4B2E-B759-948B3C7E9A9D}">
      <dgm:prSet/>
      <dgm:spPr/>
      <dgm:t>
        <a:bodyPr/>
        <a:lstStyle/>
        <a:p>
          <a:endParaRPr lang="en-US" sz="2400">
            <a:latin typeface="+mn-lt"/>
          </a:endParaRPr>
        </a:p>
      </dgm:t>
    </dgm:pt>
    <dgm:pt modelId="{31501633-79F8-4502-908B-2EAA4FC68E67}">
      <dgm:prSet phldrT="[Text]" custT="1"/>
      <dgm:spPr>
        <a:xfrm>
          <a:off x="628203" y="3168174"/>
          <a:ext cx="7748488" cy="905192"/>
        </a:xfrm>
        <a:solidFill>
          <a:schemeClr val="accent1">
            <a:lumMod val="50000"/>
          </a:schemeClr>
        </a:solidFill>
      </dgm:spPr>
      <dgm:t>
        <a:bodyPr/>
        <a:lstStyle/>
        <a:p>
          <a:pPr>
            <a:buNone/>
          </a:pPr>
          <a:r>
            <a:rPr lang="en-US" sz="2400" b="1">
              <a:latin typeface="+mn-lt"/>
              <a:ea typeface="Ebrima" panose="02000000000000000000" pitchFamily="2" charset="0"/>
              <a:cs typeface="Ebrima" panose="02000000000000000000" pitchFamily="2" charset="0"/>
            </a:rPr>
            <a:t>Component 3:  Adaptive Learning and Project Management</a:t>
          </a:r>
        </a:p>
      </dgm:t>
    </dgm:pt>
    <dgm:pt modelId="{25D6888C-59A0-41E1-BF2E-0B5A01921AAB}" type="parTrans" cxnId="{7D920905-46C9-4A32-8A7C-D02F183FE31C}">
      <dgm:prSet/>
      <dgm:spPr/>
      <dgm:t>
        <a:bodyPr/>
        <a:lstStyle/>
        <a:p>
          <a:endParaRPr lang="en-US" sz="2400">
            <a:latin typeface="+mn-lt"/>
          </a:endParaRPr>
        </a:p>
      </dgm:t>
    </dgm:pt>
    <dgm:pt modelId="{BDF948C1-B69C-4675-B6A0-6AE6A4FA40A7}" type="sibTrans" cxnId="{7D920905-46C9-4A32-8A7C-D02F183FE31C}">
      <dgm:prSet/>
      <dgm:spPr/>
      <dgm:t>
        <a:bodyPr/>
        <a:lstStyle/>
        <a:p>
          <a:endParaRPr lang="en-US" sz="2400">
            <a:latin typeface="+mn-lt"/>
          </a:endParaRPr>
        </a:p>
      </dgm:t>
    </dgm:pt>
    <dgm:pt modelId="{B22A87C0-A0F0-4092-B891-4760EB6C227A}">
      <dgm:prSet phldrT="[Text]" custT="1"/>
      <dgm:spPr>
        <a:xfrm>
          <a:off x="628203" y="3168174"/>
          <a:ext cx="7748488" cy="905192"/>
        </a:xfrm>
        <a:solidFill>
          <a:schemeClr val="accent1">
            <a:lumMod val="50000"/>
          </a:schemeClr>
        </a:solidFill>
      </dgm:spPr>
      <dgm:t>
        <a:bodyPr/>
        <a:lstStyle/>
        <a:p>
          <a:pPr>
            <a:buNone/>
          </a:pPr>
          <a:r>
            <a:rPr lang="en-US" sz="2400" b="1">
              <a:latin typeface="+mn-lt"/>
              <a:ea typeface="Ebrima" panose="02000000000000000000" pitchFamily="2" charset="0"/>
              <a:cs typeface="Ebrima" panose="02000000000000000000" pitchFamily="2" charset="0"/>
            </a:rPr>
            <a:t>Component 4:  Contingent Emergency Response</a:t>
          </a:r>
        </a:p>
      </dgm:t>
    </dgm:pt>
    <dgm:pt modelId="{A33211E5-E4FA-4624-B304-F1B3072BCE11}" type="parTrans" cxnId="{ED7B3D1A-F8EB-46D4-926D-D5699C673F3D}">
      <dgm:prSet/>
      <dgm:spPr/>
      <dgm:t>
        <a:bodyPr/>
        <a:lstStyle/>
        <a:p>
          <a:endParaRPr lang="en-US" sz="2400">
            <a:latin typeface="+mn-lt"/>
          </a:endParaRPr>
        </a:p>
      </dgm:t>
    </dgm:pt>
    <dgm:pt modelId="{EA1B5E96-28E5-4B2E-AA36-CB049A6A1185}" type="sibTrans" cxnId="{ED7B3D1A-F8EB-46D4-926D-D5699C673F3D}">
      <dgm:prSet/>
      <dgm:spPr/>
      <dgm:t>
        <a:bodyPr/>
        <a:lstStyle/>
        <a:p>
          <a:endParaRPr lang="en-US" sz="2400">
            <a:latin typeface="+mn-lt"/>
          </a:endParaRPr>
        </a:p>
      </dgm:t>
    </dgm:pt>
    <dgm:pt modelId="{949E1920-2171-4B9B-A6CC-83DA36BB445A}" type="pres">
      <dgm:prSet presAssocID="{3F01DEAE-82D0-46BD-88EB-60F9509E7D2C}" presName="Name0" presStyleCnt="0">
        <dgm:presLayoutVars>
          <dgm:chMax val="7"/>
          <dgm:chPref val="7"/>
          <dgm:dir/>
        </dgm:presLayoutVars>
      </dgm:prSet>
      <dgm:spPr/>
    </dgm:pt>
    <dgm:pt modelId="{C683DC0F-3AD0-4549-B573-D6F9B7086C79}" type="pres">
      <dgm:prSet presAssocID="{3F01DEAE-82D0-46BD-88EB-60F9509E7D2C}" presName="Name1" presStyleCnt="0"/>
      <dgm:spPr/>
    </dgm:pt>
    <dgm:pt modelId="{6942A398-BD98-40CE-82B8-E3DC3A9D969C}" type="pres">
      <dgm:prSet presAssocID="{3F01DEAE-82D0-46BD-88EB-60F9509E7D2C}" presName="cycle" presStyleCnt="0"/>
      <dgm:spPr/>
    </dgm:pt>
    <dgm:pt modelId="{29A2D9A9-348A-42AC-9E96-9FAF57C088B6}" type="pres">
      <dgm:prSet presAssocID="{3F01DEAE-82D0-46BD-88EB-60F9509E7D2C}" presName="srcNode" presStyleLbl="node1" presStyleIdx="0" presStyleCnt="4"/>
      <dgm:spPr/>
    </dgm:pt>
    <dgm:pt modelId="{141477CD-8BB9-4E78-9AE3-16F64E7056AE}" type="pres">
      <dgm:prSet presAssocID="{3F01DEAE-82D0-46BD-88EB-60F9509E7D2C}" presName="conn" presStyleLbl="parChTrans1D2" presStyleIdx="0" presStyleCnt="1"/>
      <dgm:spPr>
        <a:prstGeom prst="blockArc">
          <a:avLst>
            <a:gd name="adj1" fmla="val 18900000"/>
            <a:gd name="adj2" fmla="val 2700000"/>
            <a:gd name="adj3" fmla="val 354"/>
          </a:avLst>
        </a:prstGeom>
      </dgm:spPr>
    </dgm:pt>
    <dgm:pt modelId="{53FDE7D3-89C8-4E46-AA66-0DF5EC4A021D}" type="pres">
      <dgm:prSet presAssocID="{3F01DEAE-82D0-46BD-88EB-60F9509E7D2C}" presName="extraNode" presStyleLbl="node1" presStyleIdx="0" presStyleCnt="4"/>
      <dgm:spPr/>
    </dgm:pt>
    <dgm:pt modelId="{690C18A2-9689-44AD-978F-693D5EAA540D}" type="pres">
      <dgm:prSet presAssocID="{3F01DEAE-82D0-46BD-88EB-60F9509E7D2C}" presName="dstNode" presStyleLbl="node1" presStyleIdx="0" presStyleCnt="4"/>
      <dgm:spPr/>
    </dgm:pt>
    <dgm:pt modelId="{985D890C-4B44-4A12-9765-8DD73C550C85}" type="pres">
      <dgm:prSet presAssocID="{374D1EAA-A002-4B3E-807C-E5B91B2D4E92}" presName="text_1" presStyleLbl="node1" presStyleIdx="0" presStyleCnt="4">
        <dgm:presLayoutVars>
          <dgm:bulletEnabled val="1"/>
        </dgm:presLayoutVars>
      </dgm:prSet>
      <dgm:spPr>
        <a:prstGeom prst="rect">
          <a:avLst/>
        </a:prstGeom>
      </dgm:spPr>
    </dgm:pt>
    <dgm:pt modelId="{3D894A2C-42F2-4D24-A09F-14720DFACF73}" type="pres">
      <dgm:prSet presAssocID="{374D1EAA-A002-4B3E-807C-E5B91B2D4E92}" presName="accent_1" presStyleCnt="0"/>
      <dgm:spPr/>
    </dgm:pt>
    <dgm:pt modelId="{F124D53A-BE1A-4F1C-A9CC-412DFED69058}" type="pres">
      <dgm:prSet presAssocID="{374D1EAA-A002-4B3E-807C-E5B91B2D4E92}" presName="accentRepeatNode" presStyleLbl="solidFgAcc1" presStyleIdx="0" presStyleCnt="4"/>
      <dgm:spPr>
        <a:xfrm>
          <a:off x="62458" y="339447"/>
          <a:ext cx="1131490" cy="1131490"/>
        </a:xfrm>
        <a:prstGeom prst="ellipse">
          <a:avLst/>
        </a:prstGeom>
        <a:ln>
          <a:solidFill>
            <a:schemeClr val="accent1">
              <a:lumMod val="50000"/>
            </a:schemeClr>
          </a:solidFill>
        </a:ln>
      </dgm:spPr>
    </dgm:pt>
    <dgm:pt modelId="{FF35744F-F8D2-4665-A8FC-21C8A35B9E8C}" type="pres">
      <dgm:prSet presAssocID="{25C86873-0146-47FF-A951-B07CE2BEF825}" presName="text_2" presStyleLbl="node1" presStyleIdx="1" presStyleCnt="4">
        <dgm:presLayoutVars>
          <dgm:bulletEnabled val="1"/>
        </dgm:presLayoutVars>
      </dgm:prSet>
      <dgm:spPr>
        <a:prstGeom prst="rect">
          <a:avLst/>
        </a:prstGeom>
      </dgm:spPr>
    </dgm:pt>
    <dgm:pt modelId="{1BB93BF4-D9C6-40C5-9517-5DCDE212F507}" type="pres">
      <dgm:prSet presAssocID="{25C86873-0146-47FF-A951-B07CE2BEF825}" presName="accent_2" presStyleCnt="0"/>
      <dgm:spPr/>
    </dgm:pt>
    <dgm:pt modelId="{3AA21519-9EAC-4DEE-9EAA-6EBEA24C0BF8}" type="pres">
      <dgm:prSet presAssocID="{25C86873-0146-47FF-A951-B07CE2BEF825}" presName="accentRepeatNode" presStyleLbl="solidFgAcc1" presStyleIdx="1" presStyleCnt="4"/>
      <dgm:spPr>
        <a:xfrm>
          <a:off x="391495" y="1697236"/>
          <a:ext cx="1131490" cy="1131490"/>
        </a:xfrm>
        <a:prstGeom prst="ellipse">
          <a:avLst/>
        </a:prstGeom>
        <a:ln>
          <a:solidFill>
            <a:schemeClr val="accent1">
              <a:lumMod val="50000"/>
            </a:schemeClr>
          </a:solidFill>
        </a:ln>
      </dgm:spPr>
    </dgm:pt>
    <dgm:pt modelId="{C3F09E0B-5677-49D7-B81D-18B4581D3060}" type="pres">
      <dgm:prSet presAssocID="{31501633-79F8-4502-908B-2EAA4FC68E67}" presName="text_3" presStyleLbl="node1" presStyleIdx="2" presStyleCnt="4" custLinFactNeighborX="-285">
        <dgm:presLayoutVars>
          <dgm:bulletEnabled val="1"/>
        </dgm:presLayoutVars>
      </dgm:prSet>
      <dgm:spPr>
        <a:prstGeom prst="rect">
          <a:avLst/>
        </a:prstGeom>
      </dgm:spPr>
    </dgm:pt>
    <dgm:pt modelId="{9B868F62-E9F8-4704-8E1B-7217C3F1DEC9}" type="pres">
      <dgm:prSet presAssocID="{31501633-79F8-4502-908B-2EAA4FC68E67}" presName="accent_3" presStyleCnt="0"/>
      <dgm:spPr/>
    </dgm:pt>
    <dgm:pt modelId="{4305B2CD-9CFF-493E-B79A-C956FA1E42A8}" type="pres">
      <dgm:prSet presAssocID="{31501633-79F8-4502-908B-2EAA4FC68E67}" presName="accentRepeatNode" presStyleLbl="solidFgAcc1" presStyleIdx="2" presStyleCnt="4"/>
      <dgm:spPr>
        <a:xfrm>
          <a:off x="62458" y="3055025"/>
          <a:ext cx="1131490" cy="1131490"/>
        </a:xfrm>
        <a:prstGeom prst="ellipse">
          <a:avLst/>
        </a:prstGeom>
        <a:ln>
          <a:solidFill>
            <a:schemeClr val="accent1">
              <a:lumMod val="50000"/>
            </a:schemeClr>
          </a:solidFill>
        </a:ln>
      </dgm:spPr>
    </dgm:pt>
    <dgm:pt modelId="{16BFE53E-53B7-43DC-9D33-CA8E8AA0D3F2}" type="pres">
      <dgm:prSet presAssocID="{B22A87C0-A0F0-4092-B891-4760EB6C227A}" presName="text_4" presStyleLbl="node1" presStyleIdx="3" presStyleCnt="4">
        <dgm:presLayoutVars>
          <dgm:bulletEnabled val="1"/>
        </dgm:presLayoutVars>
      </dgm:prSet>
      <dgm:spPr>
        <a:prstGeom prst="rect">
          <a:avLst/>
        </a:prstGeom>
      </dgm:spPr>
    </dgm:pt>
    <dgm:pt modelId="{6EE3B771-A488-4A39-8ECD-4AEA92152EB4}" type="pres">
      <dgm:prSet presAssocID="{B22A87C0-A0F0-4092-B891-4760EB6C227A}" presName="accent_4" presStyleCnt="0"/>
      <dgm:spPr/>
    </dgm:pt>
    <dgm:pt modelId="{BDF811E5-05D5-4D89-BA99-4B581367113B}" type="pres">
      <dgm:prSet presAssocID="{B22A87C0-A0F0-4092-B891-4760EB6C227A}" presName="accentRepeatNode" presStyleLbl="solidFgAcc1" presStyleIdx="3" presStyleCnt="4"/>
      <dgm:spPr>
        <a:ln>
          <a:solidFill>
            <a:schemeClr val="accent1">
              <a:lumMod val="50000"/>
            </a:schemeClr>
          </a:solidFill>
        </a:ln>
      </dgm:spPr>
    </dgm:pt>
  </dgm:ptLst>
  <dgm:cxnLst>
    <dgm:cxn modelId="{7D920905-46C9-4A32-8A7C-D02F183FE31C}" srcId="{3F01DEAE-82D0-46BD-88EB-60F9509E7D2C}" destId="{31501633-79F8-4502-908B-2EAA4FC68E67}" srcOrd="2" destOrd="0" parTransId="{25D6888C-59A0-41E1-BF2E-0B5A01921AAB}" sibTransId="{BDF948C1-B69C-4675-B6A0-6AE6A4FA40A7}"/>
    <dgm:cxn modelId="{ED7B3D1A-F8EB-46D4-926D-D5699C673F3D}" srcId="{3F01DEAE-82D0-46BD-88EB-60F9509E7D2C}" destId="{B22A87C0-A0F0-4092-B891-4760EB6C227A}" srcOrd="3" destOrd="0" parTransId="{A33211E5-E4FA-4624-B304-F1B3072BCE11}" sibTransId="{EA1B5E96-28E5-4B2E-AA36-CB049A6A1185}"/>
    <dgm:cxn modelId="{B6B0A21B-3E6F-4500-9FAA-5BF69DFCC210}" srcId="{3F01DEAE-82D0-46BD-88EB-60F9509E7D2C}" destId="{374D1EAA-A002-4B3E-807C-E5B91B2D4E92}" srcOrd="0" destOrd="0" parTransId="{D6AFEFC1-E639-4FF3-A4C2-D80273314BCA}" sibTransId="{9E414E27-750D-4405-BBCA-19FDFD97736A}"/>
    <dgm:cxn modelId="{4E55765B-FDF0-AC4A-8EA7-0D2337D8CD2A}" type="presOf" srcId="{31501633-79F8-4502-908B-2EAA4FC68E67}" destId="{C3F09E0B-5677-49D7-B81D-18B4581D3060}" srcOrd="0" destOrd="0" presId="urn:microsoft.com/office/officeart/2008/layout/VerticalCurvedList"/>
    <dgm:cxn modelId="{B6082A67-3651-B843-B7A6-9FECFBE8EC71}" type="presOf" srcId="{B22A87C0-A0F0-4092-B891-4760EB6C227A}" destId="{16BFE53E-53B7-43DC-9D33-CA8E8AA0D3F2}" srcOrd="0" destOrd="0" presId="urn:microsoft.com/office/officeart/2008/layout/VerticalCurvedList"/>
    <dgm:cxn modelId="{7A14D671-4840-1342-ABA3-BC042C94D6AE}" type="presOf" srcId="{3F01DEAE-82D0-46BD-88EB-60F9509E7D2C}" destId="{949E1920-2171-4B9B-A6CC-83DA36BB445A}" srcOrd="0" destOrd="0" presId="urn:microsoft.com/office/officeart/2008/layout/VerticalCurvedList"/>
    <dgm:cxn modelId="{F5E79683-B182-BA40-A543-69B3818D67EB}" type="presOf" srcId="{25C86873-0146-47FF-A951-B07CE2BEF825}" destId="{FF35744F-F8D2-4665-A8FC-21C8A35B9E8C}" srcOrd="0" destOrd="0" presId="urn:microsoft.com/office/officeart/2008/layout/VerticalCurvedList"/>
    <dgm:cxn modelId="{CEDF9C8A-6632-4B2E-B759-948B3C7E9A9D}" srcId="{3F01DEAE-82D0-46BD-88EB-60F9509E7D2C}" destId="{25C86873-0146-47FF-A951-B07CE2BEF825}" srcOrd="1" destOrd="0" parTransId="{91C7010E-4DE2-4719-8951-EA3194E46BE9}" sibTransId="{4785D450-4671-4562-8980-2F1DEE55E7B0}"/>
    <dgm:cxn modelId="{B429B3A6-5BED-0D42-8E51-629CD0378908}" type="presOf" srcId="{374D1EAA-A002-4B3E-807C-E5B91B2D4E92}" destId="{985D890C-4B44-4A12-9765-8DD73C550C85}" srcOrd="0" destOrd="0" presId="urn:microsoft.com/office/officeart/2008/layout/VerticalCurvedList"/>
    <dgm:cxn modelId="{C7534DF3-ACFF-D44B-B442-3DFA6A642B7A}" type="presOf" srcId="{9E414E27-750D-4405-BBCA-19FDFD97736A}" destId="{141477CD-8BB9-4E78-9AE3-16F64E7056AE}" srcOrd="0" destOrd="0" presId="urn:microsoft.com/office/officeart/2008/layout/VerticalCurvedList"/>
    <dgm:cxn modelId="{435DC181-D2A4-C44F-8CFC-3607EACF5F84}" type="presParOf" srcId="{949E1920-2171-4B9B-A6CC-83DA36BB445A}" destId="{C683DC0F-3AD0-4549-B573-D6F9B7086C79}" srcOrd="0" destOrd="0" presId="urn:microsoft.com/office/officeart/2008/layout/VerticalCurvedList"/>
    <dgm:cxn modelId="{82AA4C91-2827-8145-A832-39C02638EDF1}" type="presParOf" srcId="{C683DC0F-3AD0-4549-B573-D6F9B7086C79}" destId="{6942A398-BD98-40CE-82B8-E3DC3A9D969C}" srcOrd="0" destOrd="0" presId="urn:microsoft.com/office/officeart/2008/layout/VerticalCurvedList"/>
    <dgm:cxn modelId="{1AAC64AA-66DD-9742-B700-D359AE6CAF1D}" type="presParOf" srcId="{6942A398-BD98-40CE-82B8-E3DC3A9D969C}" destId="{29A2D9A9-348A-42AC-9E96-9FAF57C088B6}" srcOrd="0" destOrd="0" presId="urn:microsoft.com/office/officeart/2008/layout/VerticalCurvedList"/>
    <dgm:cxn modelId="{BBB89A48-A47C-3F4F-8A1E-386E8F3D5BF1}" type="presParOf" srcId="{6942A398-BD98-40CE-82B8-E3DC3A9D969C}" destId="{141477CD-8BB9-4E78-9AE3-16F64E7056AE}" srcOrd="1" destOrd="0" presId="urn:microsoft.com/office/officeart/2008/layout/VerticalCurvedList"/>
    <dgm:cxn modelId="{ABD4DF48-0E5F-7A4A-85AB-DAB95CBE35FC}" type="presParOf" srcId="{6942A398-BD98-40CE-82B8-E3DC3A9D969C}" destId="{53FDE7D3-89C8-4E46-AA66-0DF5EC4A021D}" srcOrd="2" destOrd="0" presId="urn:microsoft.com/office/officeart/2008/layout/VerticalCurvedList"/>
    <dgm:cxn modelId="{33F3C9CB-2283-BC49-A41E-2F0C381391AC}" type="presParOf" srcId="{6942A398-BD98-40CE-82B8-E3DC3A9D969C}" destId="{690C18A2-9689-44AD-978F-693D5EAA540D}" srcOrd="3" destOrd="0" presId="urn:microsoft.com/office/officeart/2008/layout/VerticalCurvedList"/>
    <dgm:cxn modelId="{39767509-838D-1546-88B8-A822C2318CF1}" type="presParOf" srcId="{C683DC0F-3AD0-4549-B573-D6F9B7086C79}" destId="{985D890C-4B44-4A12-9765-8DD73C550C85}" srcOrd="1" destOrd="0" presId="urn:microsoft.com/office/officeart/2008/layout/VerticalCurvedList"/>
    <dgm:cxn modelId="{50A7A58C-C9DA-6E44-B4B7-13FF7DA101BC}" type="presParOf" srcId="{C683DC0F-3AD0-4549-B573-D6F9B7086C79}" destId="{3D894A2C-42F2-4D24-A09F-14720DFACF73}" srcOrd="2" destOrd="0" presId="urn:microsoft.com/office/officeart/2008/layout/VerticalCurvedList"/>
    <dgm:cxn modelId="{ECAC78BE-7627-5345-8EC3-70951B694C66}" type="presParOf" srcId="{3D894A2C-42F2-4D24-A09F-14720DFACF73}" destId="{F124D53A-BE1A-4F1C-A9CC-412DFED69058}" srcOrd="0" destOrd="0" presId="urn:microsoft.com/office/officeart/2008/layout/VerticalCurvedList"/>
    <dgm:cxn modelId="{62A685F5-3435-E34A-A540-3580A3646030}" type="presParOf" srcId="{C683DC0F-3AD0-4549-B573-D6F9B7086C79}" destId="{FF35744F-F8D2-4665-A8FC-21C8A35B9E8C}" srcOrd="3" destOrd="0" presId="urn:microsoft.com/office/officeart/2008/layout/VerticalCurvedList"/>
    <dgm:cxn modelId="{9F82C3F2-B23D-E34E-BC97-31B623F144BF}" type="presParOf" srcId="{C683DC0F-3AD0-4549-B573-D6F9B7086C79}" destId="{1BB93BF4-D9C6-40C5-9517-5DCDE212F507}" srcOrd="4" destOrd="0" presId="urn:microsoft.com/office/officeart/2008/layout/VerticalCurvedList"/>
    <dgm:cxn modelId="{BEBC0F3B-7BD2-EF49-95A0-141158251FD6}" type="presParOf" srcId="{1BB93BF4-D9C6-40C5-9517-5DCDE212F507}" destId="{3AA21519-9EAC-4DEE-9EAA-6EBEA24C0BF8}" srcOrd="0" destOrd="0" presId="urn:microsoft.com/office/officeart/2008/layout/VerticalCurvedList"/>
    <dgm:cxn modelId="{D6506379-3742-8942-AB30-9C56B1EC8E79}" type="presParOf" srcId="{C683DC0F-3AD0-4549-B573-D6F9B7086C79}" destId="{C3F09E0B-5677-49D7-B81D-18B4581D3060}" srcOrd="5" destOrd="0" presId="urn:microsoft.com/office/officeart/2008/layout/VerticalCurvedList"/>
    <dgm:cxn modelId="{559E11A0-1090-D84D-B638-FDF146F4B32B}" type="presParOf" srcId="{C683DC0F-3AD0-4549-B573-D6F9B7086C79}" destId="{9B868F62-E9F8-4704-8E1B-7217C3F1DEC9}" srcOrd="6" destOrd="0" presId="urn:microsoft.com/office/officeart/2008/layout/VerticalCurvedList"/>
    <dgm:cxn modelId="{7F07F8E0-6A6C-4D42-9A54-8B58B23A80E3}" type="presParOf" srcId="{9B868F62-E9F8-4704-8E1B-7217C3F1DEC9}" destId="{4305B2CD-9CFF-493E-B79A-C956FA1E42A8}" srcOrd="0" destOrd="0" presId="urn:microsoft.com/office/officeart/2008/layout/VerticalCurvedList"/>
    <dgm:cxn modelId="{3DC6D949-DF9D-6A4E-A08C-5E9147EA317E}" type="presParOf" srcId="{C683DC0F-3AD0-4549-B573-D6F9B7086C79}" destId="{16BFE53E-53B7-43DC-9D33-CA8E8AA0D3F2}" srcOrd="7" destOrd="0" presId="urn:microsoft.com/office/officeart/2008/layout/VerticalCurvedList"/>
    <dgm:cxn modelId="{368A672E-3C4F-F14C-9E9B-D46513D000C5}" type="presParOf" srcId="{C683DC0F-3AD0-4549-B573-D6F9B7086C79}" destId="{6EE3B771-A488-4A39-8ECD-4AEA92152EB4}" srcOrd="8" destOrd="0" presId="urn:microsoft.com/office/officeart/2008/layout/VerticalCurvedList"/>
    <dgm:cxn modelId="{22C8B26E-A777-3240-B086-0E6D6E103DF2}" type="presParOf" srcId="{6EE3B771-A488-4A39-8ECD-4AEA92152EB4}" destId="{BDF811E5-05D5-4D89-BA99-4B581367113B}" srcOrd="0" destOrd="0" presId="urn:microsoft.com/office/officeart/2008/layout/VerticalCurvedList"/>
  </dgm:cxnLst>
  <dgm:bg>
    <a:solidFill>
      <a:schemeClr val="bg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A73071-1BA1-4856-BE2C-8D7066339B87}" type="doc">
      <dgm:prSet loTypeId="urn:microsoft.com/office/officeart/2005/8/layout/chevron1" loCatId="process" qsTypeId="urn:microsoft.com/office/officeart/2005/8/quickstyle/simple1" qsCatId="simple" csTypeId="urn:microsoft.com/office/officeart/2005/8/colors/accent1_2" csCatId="accent1" phldr="1"/>
      <dgm:spPr/>
    </dgm:pt>
    <dgm:pt modelId="{8485E042-2C88-49B1-A570-E35E6E103C3D}">
      <dgm:prSet phldrT="[Text]" custT="1"/>
      <dgm:spPr/>
      <dgm:t>
        <a:bodyPr/>
        <a:lstStyle/>
        <a:p>
          <a:r>
            <a:rPr lang="en-US" sz="1400" b="1" dirty="0"/>
            <a:t>01</a:t>
          </a:r>
        </a:p>
      </dgm:t>
    </dgm:pt>
    <dgm:pt modelId="{125D2CE3-7C00-4391-B88C-7C899CC21E94}" type="parTrans" cxnId="{49C0522F-D751-4091-A0E9-3BED50C40D29}">
      <dgm:prSet/>
      <dgm:spPr/>
      <dgm:t>
        <a:bodyPr/>
        <a:lstStyle/>
        <a:p>
          <a:endParaRPr lang="en-US" sz="2000" b="1"/>
        </a:p>
      </dgm:t>
    </dgm:pt>
    <dgm:pt modelId="{D6EC4206-1013-4C55-B33D-E8358EAE7B07}" type="sibTrans" cxnId="{49C0522F-D751-4091-A0E9-3BED50C40D29}">
      <dgm:prSet/>
      <dgm:spPr/>
      <dgm:t>
        <a:bodyPr/>
        <a:lstStyle/>
        <a:p>
          <a:endParaRPr lang="en-US" sz="2000" b="1"/>
        </a:p>
      </dgm:t>
    </dgm:pt>
    <dgm:pt modelId="{C9CCA395-141C-4258-A428-0057743F9367}">
      <dgm:prSet phldrT="[Text]" custT="1"/>
      <dgm:spPr/>
      <dgm:t>
        <a:bodyPr/>
        <a:lstStyle/>
        <a:p>
          <a:r>
            <a:rPr lang="en-US" sz="1400" b="1" dirty="0"/>
            <a:t>02</a:t>
          </a:r>
        </a:p>
      </dgm:t>
    </dgm:pt>
    <dgm:pt modelId="{18131393-D57A-4672-8D24-E72BFDE3085E}" type="parTrans" cxnId="{516B8B3B-3FC9-48DF-9E08-6B6539C10029}">
      <dgm:prSet/>
      <dgm:spPr/>
      <dgm:t>
        <a:bodyPr/>
        <a:lstStyle/>
        <a:p>
          <a:endParaRPr lang="en-US" sz="2000" b="1"/>
        </a:p>
      </dgm:t>
    </dgm:pt>
    <dgm:pt modelId="{3B568E3E-3B0C-47FB-BD10-6B98B453337A}" type="sibTrans" cxnId="{516B8B3B-3FC9-48DF-9E08-6B6539C10029}">
      <dgm:prSet/>
      <dgm:spPr/>
      <dgm:t>
        <a:bodyPr/>
        <a:lstStyle/>
        <a:p>
          <a:endParaRPr lang="en-US" sz="2000" b="1"/>
        </a:p>
      </dgm:t>
    </dgm:pt>
    <dgm:pt modelId="{B499258A-DDE3-4AB5-B9D1-2732579992B8}">
      <dgm:prSet phldrT="[Text]" custT="1"/>
      <dgm:spPr/>
      <dgm:t>
        <a:bodyPr/>
        <a:lstStyle/>
        <a:p>
          <a:r>
            <a:rPr lang="en-US" sz="1400" b="1" dirty="0"/>
            <a:t>03</a:t>
          </a:r>
        </a:p>
      </dgm:t>
    </dgm:pt>
    <dgm:pt modelId="{56872115-6F1D-4D0E-B5C3-B0B50F9B3095}" type="parTrans" cxnId="{B0FC39B5-ABB8-4CB1-A2D1-BCF87AE08508}">
      <dgm:prSet/>
      <dgm:spPr/>
      <dgm:t>
        <a:bodyPr/>
        <a:lstStyle/>
        <a:p>
          <a:endParaRPr lang="en-US" sz="2000" b="1"/>
        </a:p>
      </dgm:t>
    </dgm:pt>
    <dgm:pt modelId="{2538CDC3-4EC5-4F04-BB2A-E17117C94006}" type="sibTrans" cxnId="{B0FC39B5-ABB8-4CB1-A2D1-BCF87AE08508}">
      <dgm:prSet/>
      <dgm:spPr/>
      <dgm:t>
        <a:bodyPr/>
        <a:lstStyle/>
        <a:p>
          <a:endParaRPr lang="en-US" sz="2000" b="1"/>
        </a:p>
      </dgm:t>
    </dgm:pt>
    <dgm:pt modelId="{48C8CEED-7D97-410B-93D8-B8D30F90F9E0}">
      <dgm:prSet phldrT="[Text]" custT="1"/>
      <dgm:spPr/>
      <dgm:t>
        <a:bodyPr/>
        <a:lstStyle/>
        <a:p>
          <a:r>
            <a:rPr lang="en-US" sz="1400" b="1" dirty="0"/>
            <a:t>04</a:t>
          </a:r>
        </a:p>
      </dgm:t>
    </dgm:pt>
    <dgm:pt modelId="{2DEE3733-8883-42A6-B12C-4C0158A35648}" type="parTrans" cxnId="{A9008FDE-1DF8-4019-A3B4-1AFFFE2D7BC4}">
      <dgm:prSet/>
      <dgm:spPr/>
      <dgm:t>
        <a:bodyPr/>
        <a:lstStyle/>
        <a:p>
          <a:endParaRPr lang="en-US" sz="2000" b="1"/>
        </a:p>
      </dgm:t>
    </dgm:pt>
    <dgm:pt modelId="{25B7B7A8-8398-4C72-82C4-2CE935526DE7}" type="sibTrans" cxnId="{A9008FDE-1DF8-4019-A3B4-1AFFFE2D7BC4}">
      <dgm:prSet/>
      <dgm:spPr/>
      <dgm:t>
        <a:bodyPr/>
        <a:lstStyle/>
        <a:p>
          <a:endParaRPr lang="en-US" sz="2000" b="1"/>
        </a:p>
      </dgm:t>
    </dgm:pt>
    <dgm:pt modelId="{A4AA0425-3A47-46E3-8DE2-1C47CE92B7BA}">
      <dgm:prSet phldrT="[Text]" custT="1"/>
      <dgm:spPr/>
      <dgm:t>
        <a:bodyPr/>
        <a:lstStyle/>
        <a:p>
          <a:r>
            <a:rPr lang="en-US" sz="1400" b="1" dirty="0"/>
            <a:t>05</a:t>
          </a:r>
        </a:p>
      </dgm:t>
    </dgm:pt>
    <dgm:pt modelId="{C6124898-AB84-4424-9602-53F21D569B79}" type="parTrans" cxnId="{82410654-E1C3-41BA-8AE6-C710F6C9DEA2}">
      <dgm:prSet/>
      <dgm:spPr/>
      <dgm:t>
        <a:bodyPr/>
        <a:lstStyle/>
        <a:p>
          <a:endParaRPr lang="en-US" sz="2000" b="1"/>
        </a:p>
      </dgm:t>
    </dgm:pt>
    <dgm:pt modelId="{E5BE2CA9-3075-43D6-9070-1A02603C17E7}" type="sibTrans" cxnId="{82410654-E1C3-41BA-8AE6-C710F6C9DEA2}">
      <dgm:prSet/>
      <dgm:spPr/>
      <dgm:t>
        <a:bodyPr/>
        <a:lstStyle/>
        <a:p>
          <a:endParaRPr lang="en-US" sz="2000" b="1"/>
        </a:p>
      </dgm:t>
    </dgm:pt>
    <dgm:pt modelId="{E32B006A-5A13-43F2-BE05-2E3201750BFA}">
      <dgm:prSet phldrT="[Text]" custT="1"/>
      <dgm:spPr>
        <a:solidFill>
          <a:srgbClr val="FF0000"/>
        </a:solidFill>
      </dgm:spPr>
      <dgm:t>
        <a:bodyPr/>
        <a:lstStyle/>
        <a:p>
          <a:r>
            <a:rPr lang="en-US" sz="1400" b="1" dirty="0"/>
            <a:t>06</a:t>
          </a:r>
        </a:p>
      </dgm:t>
    </dgm:pt>
    <dgm:pt modelId="{5588E24F-CBE4-496C-A3D3-0C4818BC0258}" type="parTrans" cxnId="{8595C92F-6DCE-484D-AAFD-CBC1693511BC}">
      <dgm:prSet/>
      <dgm:spPr/>
      <dgm:t>
        <a:bodyPr/>
        <a:lstStyle/>
        <a:p>
          <a:endParaRPr lang="en-US" sz="2000" b="1"/>
        </a:p>
      </dgm:t>
    </dgm:pt>
    <dgm:pt modelId="{A2EF9746-7E89-4450-A884-ED7EB002B3C4}" type="sibTrans" cxnId="{8595C92F-6DCE-484D-AAFD-CBC1693511BC}">
      <dgm:prSet/>
      <dgm:spPr/>
      <dgm:t>
        <a:bodyPr/>
        <a:lstStyle/>
        <a:p>
          <a:endParaRPr lang="en-US" sz="2000" b="1"/>
        </a:p>
      </dgm:t>
    </dgm:pt>
    <dgm:pt modelId="{BC920604-0770-4882-BB02-6BBFF3D3872C}">
      <dgm:prSet phldrT="[Text]" custT="1"/>
      <dgm:spPr>
        <a:solidFill>
          <a:srgbClr val="FF0000"/>
        </a:solidFill>
      </dgm:spPr>
      <dgm:t>
        <a:bodyPr/>
        <a:lstStyle/>
        <a:p>
          <a:r>
            <a:rPr lang="en-US" sz="1400" b="1" dirty="0"/>
            <a:t>07</a:t>
          </a:r>
        </a:p>
      </dgm:t>
    </dgm:pt>
    <dgm:pt modelId="{D463F563-0843-4151-BEBE-46C9FD60AAC7}" type="parTrans" cxnId="{8463F621-ECFA-480C-AB3E-1A20545B6780}">
      <dgm:prSet/>
      <dgm:spPr/>
      <dgm:t>
        <a:bodyPr/>
        <a:lstStyle/>
        <a:p>
          <a:endParaRPr lang="en-US" sz="2000" b="1"/>
        </a:p>
      </dgm:t>
    </dgm:pt>
    <dgm:pt modelId="{792EFA38-DD50-443C-BA59-7012FD25270A}" type="sibTrans" cxnId="{8463F621-ECFA-480C-AB3E-1A20545B6780}">
      <dgm:prSet/>
      <dgm:spPr/>
      <dgm:t>
        <a:bodyPr/>
        <a:lstStyle/>
        <a:p>
          <a:endParaRPr lang="en-US" sz="2000" b="1"/>
        </a:p>
      </dgm:t>
    </dgm:pt>
    <dgm:pt modelId="{F812D94C-3B70-4034-A0AA-B40964EDBDE4}">
      <dgm:prSet phldrT="[Text]" custT="1"/>
      <dgm:spPr>
        <a:solidFill>
          <a:srgbClr val="FF0000"/>
        </a:solidFill>
      </dgm:spPr>
      <dgm:t>
        <a:bodyPr/>
        <a:lstStyle/>
        <a:p>
          <a:r>
            <a:rPr lang="en-US" sz="1400" b="1" dirty="0"/>
            <a:t>08</a:t>
          </a:r>
        </a:p>
      </dgm:t>
    </dgm:pt>
    <dgm:pt modelId="{DA5DD82C-5A76-481B-AEF7-B8C64F664ED8}" type="parTrans" cxnId="{B5E9907C-6537-49E4-B08A-0F0B4DEC4FAD}">
      <dgm:prSet/>
      <dgm:spPr/>
      <dgm:t>
        <a:bodyPr/>
        <a:lstStyle/>
        <a:p>
          <a:endParaRPr lang="en-US" sz="2000" b="1"/>
        </a:p>
      </dgm:t>
    </dgm:pt>
    <dgm:pt modelId="{BC12C8C6-2C2B-4144-B2A0-E77A33569C4B}" type="sibTrans" cxnId="{B5E9907C-6537-49E4-B08A-0F0B4DEC4FAD}">
      <dgm:prSet/>
      <dgm:spPr/>
      <dgm:t>
        <a:bodyPr/>
        <a:lstStyle/>
        <a:p>
          <a:endParaRPr lang="en-US" sz="2000" b="1"/>
        </a:p>
      </dgm:t>
    </dgm:pt>
    <dgm:pt modelId="{D48869EB-850C-4BE6-B2C8-05C993553405}">
      <dgm:prSet phldrT="[Text]" custT="1"/>
      <dgm:spPr>
        <a:solidFill>
          <a:srgbClr val="FF0000"/>
        </a:solidFill>
      </dgm:spPr>
      <dgm:t>
        <a:bodyPr/>
        <a:lstStyle/>
        <a:p>
          <a:r>
            <a:rPr lang="en-US" sz="1400" b="1" dirty="0"/>
            <a:t>09</a:t>
          </a:r>
        </a:p>
      </dgm:t>
    </dgm:pt>
    <dgm:pt modelId="{44BE9CBA-E716-4C33-A5B2-4A4F3B66B1AF}" type="parTrans" cxnId="{1F454C77-05CE-493F-83E9-E971C399D19E}">
      <dgm:prSet/>
      <dgm:spPr/>
      <dgm:t>
        <a:bodyPr/>
        <a:lstStyle/>
        <a:p>
          <a:endParaRPr lang="en-US" sz="2000" b="1"/>
        </a:p>
      </dgm:t>
    </dgm:pt>
    <dgm:pt modelId="{0ECF260F-10D9-4184-ACE3-882CBB7786C3}" type="sibTrans" cxnId="{1F454C77-05CE-493F-83E9-E971C399D19E}">
      <dgm:prSet/>
      <dgm:spPr/>
      <dgm:t>
        <a:bodyPr/>
        <a:lstStyle/>
        <a:p>
          <a:endParaRPr lang="en-US" sz="2000" b="1"/>
        </a:p>
      </dgm:t>
    </dgm:pt>
    <dgm:pt modelId="{41D5708D-DF26-4039-B93B-F6540A2CDA94}">
      <dgm:prSet phldrT="[Text]" custT="1"/>
      <dgm:spPr>
        <a:solidFill>
          <a:srgbClr val="FF0000"/>
        </a:solidFill>
      </dgm:spPr>
      <dgm:t>
        <a:bodyPr/>
        <a:lstStyle/>
        <a:p>
          <a:r>
            <a:rPr lang="en-US" sz="1400" b="1" dirty="0"/>
            <a:t>10</a:t>
          </a:r>
        </a:p>
      </dgm:t>
    </dgm:pt>
    <dgm:pt modelId="{386D794B-EFF8-485F-93EB-687A17D2CE1B}" type="parTrans" cxnId="{F044A4EF-61EE-4A8B-9A71-7C97C9B47F6A}">
      <dgm:prSet/>
      <dgm:spPr/>
      <dgm:t>
        <a:bodyPr/>
        <a:lstStyle/>
        <a:p>
          <a:endParaRPr lang="en-US" sz="2000" b="1"/>
        </a:p>
      </dgm:t>
    </dgm:pt>
    <dgm:pt modelId="{FD7D3E9F-E782-49C3-BD75-5105C3D651C5}" type="sibTrans" cxnId="{F044A4EF-61EE-4A8B-9A71-7C97C9B47F6A}">
      <dgm:prSet/>
      <dgm:spPr/>
      <dgm:t>
        <a:bodyPr/>
        <a:lstStyle/>
        <a:p>
          <a:endParaRPr lang="en-US" sz="2000" b="1"/>
        </a:p>
      </dgm:t>
    </dgm:pt>
    <dgm:pt modelId="{47F115E0-70FF-4891-90CD-466466167D75}">
      <dgm:prSet phldrT="[Text]" custT="1"/>
      <dgm:spPr>
        <a:solidFill>
          <a:srgbClr val="FF0000"/>
        </a:solidFill>
      </dgm:spPr>
      <dgm:t>
        <a:bodyPr/>
        <a:lstStyle/>
        <a:p>
          <a:r>
            <a:rPr lang="en-US" sz="1400" b="1" dirty="0"/>
            <a:t>11</a:t>
          </a:r>
        </a:p>
      </dgm:t>
    </dgm:pt>
    <dgm:pt modelId="{A26E064D-4537-4F67-8B78-CEA962201A37}" type="parTrans" cxnId="{ADE9283C-2868-480F-B732-186E29D2E39D}">
      <dgm:prSet/>
      <dgm:spPr/>
      <dgm:t>
        <a:bodyPr/>
        <a:lstStyle/>
        <a:p>
          <a:endParaRPr lang="en-US" sz="2000" b="1"/>
        </a:p>
      </dgm:t>
    </dgm:pt>
    <dgm:pt modelId="{47DC83EA-1B5E-4B8F-8C84-5AD0BF8C306E}" type="sibTrans" cxnId="{ADE9283C-2868-480F-B732-186E29D2E39D}">
      <dgm:prSet/>
      <dgm:spPr/>
      <dgm:t>
        <a:bodyPr/>
        <a:lstStyle/>
        <a:p>
          <a:endParaRPr lang="en-US" sz="2000" b="1"/>
        </a:p>
      </dgm:t>
    </dgm:pt>
    <dgm:pt modelId="{4CF256C1-1B87-48A8-8F68-E673A39599FC}">
      <dgm:prSet phldrT="[Text]" custT="1"/>
      <dgm:spPr>
        <a:solidFill>
          <a:srgbClr val="FF0000"/>
        </a:solidFill>
      </dgm:spPr>
      <dgm:t>
        <a:bodyPr/>
        <a:lstStyle/>
        <a:p>
          <a:r>
            <a:rPr lang="en-US" sz="1400" b="1" dirty="0"/>
            <a:t>12</a:t>
          </a:r>
        </a:p>
      </dgm:t>
    </dgm:pt>
    <dgm:pt modelId="{33269FA5-0DCB-4999-9B3A-7853A4429223}" type="parTrans" cxnId="{E90F92EB-5FB6-4A81-8F65-0807CE9C9B74}">
      <dgm:prSet/>
      <dgm:spPr/>
      <dgm:t>
        <a:bodyPr/>
        <a:lstStyle/>
        <a:p>
          <a:endParaRPr lang="en-US" sz="2000" b="1"/>
        </a:p>
      </dgm:t>
    </dgm:pt>
    <dgm:pt modelId="{DB1CC00B-BD4B-4096-843C-17892BC85362}" type="sibTrans" cxnId="{E90F92EB-5FB6-4A81-8F65-0807CE9C9B74}">
      <dgm:prSet/>
      <dgm:spPr/>
      <dgm:t>
        <a:bodyPr/>
        <a:lstStyle/>
        <a:p>
          <a:endParaRPr lang="en-US" sz="2000" b="1"/>
        </a:p>
      </dgm:t>
    </dgm:pt>
    <dgm:pt modelId="{4EF7DDC1-9B16-4500-907D-A2075650D9E8}">
      <dgm:prSet phldrT="[Text]" custT="1"/>
      <dgm:spPr>
        <a:solidFill>
          <a:srgbClr val="00B050"/>
        </a:solidFill>
      </dgm:spPr>
      <dgm:t>
        <a:bodyPr/>
        <a:lstStyle/>
        <a:p>
          <a:r>
            <a:rPr lang="en-US" sz="1400" b="1" dirty="0"/>
            <a:t>01</a:t>
          </a:r>
        </a:p>
      </dgm:t>
    </dgm:pt>
    <dgm:pt modelId="{560B5D0F-7C19-4DDB-8512-A4B7958260E0}" type="parTrans" cxnId="{979FAE1F-A4C5-47A4-AB6B-2409E57E2661}">
      <dgm:prSet/>
      <dgm:spPr/>
      <dgm:t>
        <a:bodyPr/>
        <a:lstStyle/>
        <a:p>
          <a:endParaRPr lang="en-US" sz="2000" b="1"/>
        </a:p>
      </dgm:t>
    </dgm:pt>
    <dgm:pt modelId="{E11F46F0-2586-4E20-910B-64749DB1A4C2}" type="sibTrans" cxnId="{979FAE1F-A4C5-47A4-AB6B-2409E57E2661}">
      <dgm:prSet/>
      <dgm:spPr/>
      <dgm:t>
        <a:bodyPr/>
        <a:lstStyle/>
        <a:p>
          <a:endParaRPr lang="en-US" sz="2000" b="1"/>
        </a:p>
      </dgm:t>
    </dgm:pt>
    <dgm:pt modelId="{74847319-D96C-4E63-90C0-DEB9C46946A1}">
      <dgm:prSet phldrT="[Text]" custT="1"/>
      <dgm:spPr>
        <a:solidFill>
          <a:srgbClr val="00B050"/>
        </a:solidFill>
      </dgm:spPr>
      <dgm:t>
        <a:bodyPr/>
        <a:lstStyle/>
        <a:p>
          <a:r>
            <a:rPr lang="en-US" sz="1400" b="1" dirty="0"/>
            <a:t>02</a:t>
          </a:r>
        </a:p>
      </dgm:t>
    </dgm:pt>
    <dgm:pt modelId="{519094EF-1D14-49EF-9618-2170DFDC31AF}" type="parTrans" cxnId="{DB3416ED-3646-4A29-81FB-321A4A1194FA}">
      <dgm:prSet/>
      <dgm:spPr/>
      <dgm:t>
        <a:bodyPr/>
        <a:lstStyle/>
        <a:p>
          <a:endParaRPr lang="en-US" sz="2000" b="1"/>
        </a:p>
      </dgm:t>
    </dgm:pt>
    <dgm:pt modelId="{0875648E-A9DD-4C47-8EA1-9D954AC6993F}" type="sibTrans" cxnId="{DB3416ED-3646-4A29-81FB-321A4A1194FA}">
      <dgm:prSet/>
      <dgm:spPr/>
      <dgm:t>
        <a:bodyPr/>
        <a:lstStyle/>
        <a:p>
          <a:endParaRPr lang="en-US" sz="2000" b="1"/>
        </a:p>
      </dgm:t>
    </dgm:pt>
    <dgm:pt modelId="{3A8BE471-8B8C-42FD-8D06-D8991C01920D}">
      <dgm:prSet phldrT="[Text]" custT="1"/>
      <dgm:spPr>
        <a:solidFill>
          <a:srgbClr val="00B050"/>
        </a:solidFill>
      </dgm:spPr>
      <dgm:t>
        <a:bodyPr/>
        <a:lstStyle/>
        <a:p>
          <a:r>
            <a:rPr lang="en-US" sz="1400" b="1" dirty="0"/>
            <a:t>03</a:t>
          </a:r>
        </a:p>
      </dgm:t>
    </dgm:pt>
    <dgm:pt modelId="{B9599A29-6C28-4FEA-AC19-003F32656268}" type="parTrans" cxnId="{3BD2D5AA-C27E-4B01-8E24-77FE6F194FDA}">
      <dgm:prSet/>
      <dgm:spPr/>
      <dgm:t>
        <a:bodyPr/>
        <a:lstStyle/>
        <a:p>
          <a:endParaRPr lang="en-US" sz="2000" b="1"/>
        </a:p>
      </dgm:t>
    </dgm:pt>
    <dgm:pt modelId="{624E87F8-54B0-4359-8DF7-F73C3EDD71EF}" type="sibTrans" cxnId="{3BD2D5AA-C27E-4B01-8E24-77FE6F194FDA}">
      <dgm:prSet/>
      <dgm:spPr/>
      <dgm:t>
        <a:bodyPr/>
        <a:lstStyle/>
        <a:p>
          <a:endParaRPr lang="en-US" sz="2000" b="1"/>
        </a:p>
      </dgm:t>
    </dgm:pt>
    <dgm:pt modelId="{4C11474D-7EA9-4595-9CBA-B1E84206C710}">
      <dgm:prSet phldrT="[Text]" custT="1"/>
      <dgm:spPr>
        <a:solidFill>
          <a:srgbClr val="00B050"/>
        </a:solidFill>
      </dgm:spPr>
      <dgm:t>
        <a:bodyPr/>
        <a:lstStyle/>
        <a:p>
          <a:r>
            <a:rPr lang="en-US" sz="1400" b="1" dirty="0"/>
            <a:t>04</a:t>
          </a:r>
        </a:p>
      </dgm:t>
    </dgm:pt>
    <dgm:pt modelId="{D5FDB984-7062-4845-8C4C-B4DF8B7F4E52}" type="parTrans" cxnId="{D25DB10B-9012-4AF4-B358-162EAFCDB630}">
      <dgm:prSet/>
      <dgm:spPr/>
      <dgm:t>
        <a:bodyPr/>
        <a:lstStyle/>
        <a:p>
          <a:endParaRPr lang="en-US" sz="2000" b="1"/>
        </a:p>
      </dgm:t>
    </dgm:pt>
    <dgm:pt modelId="{42EB0A8D-BECB-44A2-8E27-1B3439007647}" type="sibTrans" cxnId="{D25DB10B-9012-4AF4-B358-162EAFCDB630}">
      <dgm:prSet/>
      <dgm:spPr/>
      <dgm:t>
        <a:bodyPr/>
        <a:lstStyle/>
        <a:p>
          <a:endParaRPr lang="en-US" sz="2000" b="1"/>
        </a:p>
      </dgm:t>
    </dgm:pt>
    <dgm:pt modelId="{6BA9EB82-4F08-4F09-89D1-46A1D9BC1939}">
      <dgm:prSet phldrT="[Text]" custT="1"/>
      <dgm:spPr>
        <a:solidFill>
          <a:srgbClr val="00B050"/>
        </a:solidFill>
      </dgm:spPr>
      <dgm:t>
        <a:bodyPr/>
        <a:lstStyle/>
        <a:p>
          <a:r>
            <a:rPr lang="en-US" sz="1400" b="1" dirty="0"/>
            <a:t>05</a:t>
          </a:r>
        </a:p>
      </dgm:t>
    </dgm:pt>
    <dgm:pt modelId="{3043FEBB-3417-4635-B1FF-46C908038400}" type="parTrans" cxnId="{D9081079-0782-48E5-8FED-DEE1C1F82B40}">
      <dgm:prSet/>
      <dgm:spPr/>
      <dgm:t>
        <a:bodyPr/>
        <a:lstStyle/>
        <a:p>
          <a:endParaRPr lang="en-US" sz="2000" b="1"/>
        </a:p>
      </dgm:t>
    </dgm:pt>
    <dgm:pt modelId="{3CE31E7B-980D-41E0-BD22-B10E7EFA37B5}" type="sibTrans" cxnId="{D9081079-0782-48E5-8FED-DEE1C1F82B40}">
      <dgm:prSet/>
      <dgm:spPr/>
      <dgm:t>
        <a:bodyPr/>
        <a:lstStyle/>
        <a:p>
          <a:endParaRPr lang="en-US" sz="2000" b="1"/>
        </a:p>
      </dgm:t>
    </dgm:pt>
    <dgm:pt modelId="{6289FEA3-22AF-4813-955D-46F8BC61528B}">
      <dgm:prSet phldrT="[Text]" custT="1"/>
      <dgm:spPr/>
      <dgm:t>
        <a:bodyPr/>
        <a:lstStyle/>
        <a:p>
          <a:r>
            <a:rPr lang="en-US" sz="1400" b="1" dirty="0"/>
            <a:t>06</a:t>
          </a:r>
        </a:p>
      </dgm:t>
    </dgm:pt>
    <dgm:pt modelId="{B6DE8DAF-DF92-4827-922F-4AE6400373B5}" type="parTrans" cxnId="{1CF3AE77-315E-41A6-AB6B-CCFF117D5C0E}">
      <dgm:prSet/>
      <dgm:spPr/>
      <dgm:t>
        <a:bodyPr/>
        <a:lstStyle/>
        <a:p>
          <a:endParaRPr lang="en-US" sz="2000" b="1"/>
        </a:p>
      </dgm:t>
    </dgm:pt>
    <dgm:pt modelId="{F3C75672-55E4-40B7-9E71-2DEA56E42D76}" type="sibTrans" cxnId="{1CF3AE77-315E-41A6-AB6B-CCFF117D5C0E}">
      <dgm:prSet/>
      <dgm:spPr/>
      <dgm:t>
        <a:bodyPr/>
        <a:lstStyle/>
        <a:p>
          <a:endParaRPr lang="en-US" sz="2000" b="1"/>
        </a:p>
      </dgm:t>
    </dgm:pt>
    <dgm:pt modelId="{969F45CA-D7A8-412A-A8C0-0BA746A116AE}">
      <dgm:prSet phldrT="[Text]" custT="1"/>
      <dgm:spPr/>
      <dgm:t>
        <a:bodyPr/>
        <a:lstStyle/>
        <a:p>
          <a:r>
            <a:rPr lang="en-US" sz="1400" b="1" dirty="0"/>
            <a:t>07</a:t>
          </a:r>
        </a:p>
      </dgm:t>
    </dgm:pt>
    <dgm:pt modelId="{7BD28C39-6C09-492C-9746-768C74F2F21F}" type="parTrans" cxnId="{8B2F9D96-C99E-4E3E-BA00-5472D08EB8EB}">
      <dgm:prSet/>
      <dgm:spPr/>
      <dgm:t>
        <a:bodyPr/>
        <a:lstStyle/>
        <a:p>
          <a:endParaRPr lang="en-US" sz="2000" b="1"/>
        </a:p>
      </dgm:t>
    </dgm:pt>
    <dgm:pt modelId="{16D78F21-0C33-49CF-96C4-066BDAA68821}" type="sibTrans" cxnId="{8B2F9D96-C99E-4E3E-BA00-5472D08EB8EB}">
      <dgm:prSet/>
      <dgm:spPr/>
      <dgm:t>
        <a:bodyPr/>
        <a:lstStyle/>
        <a:p>
          <a:endParaRPr lang="en-US" sz="2000" b="1"/>
        </a:p>
      </dgm:t>
    </dgm:pt>
    <dgm:pt modelId="{6DCC0976-A475-4B8D-AD1D-1DEE9681B085}">
      <dgm:prSet phldrT="[Text]" custT="1"/>
      <dgm:spPr/>
      <dgm:t>
        <a:bodyPr/>
        <a:lstStyle/>
        <a:p>
          <a:r>
            <a:rPr lang="en-US" sz="1400" b="1" dirty="0"/>
            <a:t>08</a:t>
          </a:r>
        </a:p>
      </dgm:t>
    </dgm:pt>
    <dgm:pt modelId="{7CA5F13E-F460-4517-B6F8-1394B2C1ECE0}" type="parTrans" cxnId="{E8701304-66D1-4607-848C-BDBA07A20E59}">
      <dgm:prSet/>
      <dgm:spPr/>
      <dgm:t>
        <a:bodyPr/>
        <a:lstStyle/>
        <a:p>
          <a:endParaRPr lang="en-US" sz="2000" b="1"/>
        </a:p>
      </dgm:t>
    </dgm:pt>
    <dgm:pt modelId="{5EC069FE-DCFB-4D17-8FC7-7F0F84606911}" type="sibTrans" cxnId="{E8701304-66D1-4607-848C-BDBA07A20E59}">
      <dgm:prSet/>
      <dgm:spPr/>
      <dgm:t>
        <a:bodyPr/>
        <a:lstStyle/>
        <a:p>
          <a:endParaRPr lang="en-US" sz="2000" b="1"/>
        </a:p>
      </dgm:t>
    </dgm:pt>
    <dgm:pt modelId="{3E460693-F17B-433B-86E9-F3660DD12054}">
      <dgm:prSet phldrT="[Text]" custT="1"/>
      <dgm:spPr/>
      <dgm:t>
        <a:bodyPr/>
        <a:lstStyle/>
        <a:p>
          <a:r>
            <a:rPr lang="en-US" sz="1400" b="1" dirty="0"/>
            <a:t>09</a:t>
          </a:r>
        </a:p>
      </dgm:t>
    </dgm:pt>
    <dgm:pt modelId="{9CF73901-47EF-44B2-AFEB-822847ADD6B1}" type="parTrans" cxnId="{F1FE3E6B-1416-4DF2-9195-5445F40AFD54}">
      <dgm:prSet/>
      <dgm:spPr/>
      <dgm:t>
        <a:bodyPr/>
        <a:lstStyle/>
        <a:p>
          <a:endParaRPr lang="en-US" sz="2000" b="1"/>
        </a:p>
      </dgm:t>
    </dgm:pt>
    <dgm:pt modelId="{54F239D4-FB63-471B-88FD-C90D843F6A3A}" type="sibTrans" cxnId="{F1FE3E6B-1416-4DF2-9195-5445F40AFD54}">
      <dgm:prSet/>
      <dgm:spPr/>
      <dgm:t>
        <a:bodyPr/>
        <a:lstStyle/>
        <a:p>
          <a:endParaRPr lang="en-US" sz="2000" b="1"/>
        </a:p>
      </dgm:t>
    </dgm:pt>
    <dgm:pt modelId="{0F5AE539-310A-4516-AE2D-A0342E7A9213}">
      <dgm:prSet phldrT="[Text]" custT="1"/>
      <dgm:spPr/>
      <dgm:t>
        <a:bodyPr/>
        <a:lstStyle/>
        <a:p>
          <a:r>
            <a:rPr lang="en-US" sz="1400" b="1" dirty="0"/>
            <a:t>10</a:t>
          </a:r>
        </a:p>
      </dgm:t>
    </dgm:pt>
    <dgm:pt modelId="{A9910A35-F8F1-445A-8EE8-BC95916C946E}" type="parTrans" cxnId="{784CEFC6-33DC-4B92-B735-AFC7D622C570}">
      <dgm:prSet/>
      <dgm:spPr/>
      <dgm:t>
        <a:bodyPr/>
        <a:lstStyle/>
        <a:p>
          <a:endParaRPr lang="en-US" sz="2000" b="1"/>
        </a:p>
      </dgm:t>
    </dgm:pt>
    <dgm:pt modelId="{D17D5FEC-A3AA-4D04-BA5F-A2E2B092B4F9}" type="sibTrans" cxnId="{784CEFC6-33DC-4B92-B735-AFC7D622C570}">
      <dgm:prSet/>
      <dgm:spPr/>
      <dgm:t>
        <a:bodyPr/>
        <a:lstStyle/>
        <a:p>
          <a:endParaRPr lang="en-US" sz="2000" b="1"/>
        </a:p>
      </dgm:t>
    </dgm:pt>
    <dgm:pt modelId="{42EA297A-D17D-4F1D-B0CE-F5E2242B2517}">
      <dgm:prSet phldrT="[Text]" custT="1"/>
      <dgm:spPr/>
      <dgm:t>
        <a:bodyPr/>
        <a:lstStyle/>
        <a:p>
          <a:r>
            <a:rPr lang="en-US" sz="1400" b="1" dirty="0"/>
            <a:t>11</a:t>
          </a:r>
        </a:p>
      </dgm:t>
    </dgm:pt>
    <dgm:pt modelId="{B065BC82-7962-42B5-9A02-4ACABC7CE60A}" type="parTrans" cxnId="{5C66B2AE-E553-4963-913C-0E723C6E3978}">
      <dgm:prSet/>
      <dgm:spPr/>
      <dgm:t>
        <a:bodyPr/>
        <a:lstStyle/>
        <a:p>
          <a:endParaRPr lang="en-US" sz="2000" b="1"/>
        </a:p>
      </dgm:t>
    </dgm:pt>
    <dgm:pt modelId="{BE125792-4F8B-417B-BCB6-90D67400340C}" type="sibTrans" cxnId="{5C66B2AE-E553-4963-913C-0E723C6E3978}">
      <dgm:prSet/>
      <dgm:spPr/>
      <dgm:t>
        <a:bodyPr/>
        <a:lstStyle/>
        <a:p>
          <a:endParaRPr lang="en-US" sz="2000" b="1"/>
        </a:p>
      </dgm:t>
    </dgm:pt>
    <dgm:pt modelId="{164DF6F0-907D-4A7A-B0CE-E1A942718798}">
      <dgm:prSet phldrT="[Text]" custT="1"/>
      <dgm:spPr/>
      <dgm:t>
        <a:bodyPr/>
        <a:lstStyle/>
        <a:p>
          <a:r>
            <a:rPr lang="en-US" sz="1400" b="1" dirty="0"/>
            <a:t>12</a:t>
          </a:r>
        </a:p>
      </dgm:t>
    </dgm:pt>
    <dgm:pt modelId="{C3CF4819-A9C8-41A2-87BF-1A0ECF64F689}" type="parTrans" cxnId="{5774844F-570A-4AC8-A323-E192E91AD298}">
      <dgm:prSet/>
      <dgm:spPr/>
      <dgm:t>
        <a:bodyPr/>
        <a:lstStyle/>
        <a:p>
          <a:endParaRPr lang="en-US" sz="2000" b="1"/>
        </a:p>
      </dgm:t>
    </dgm:pt>
    <dgm:pt modelId="{D14FB3D3-A88B-438D-B397-7F6F3F5E2D0F}" type="sibTrans" cxnId="{5774844F-570A-4AC8-A323-E192E91AD298}">
      <dgm:prSet/>
      <dgm:spPr/>
      <dgm:t>
        <a:bodyPr/>
        <a:lstStyle/>
        <a:p>
          <a:endParaRPr lang="en-US" sz="2000" b="1"/>
        </a:p>
      </dgm:t>
    </dgm:pt>
    <dgm:pt modelId="{77FE0028-8540-4C76-BF5B-7DA8F1009CB3}">
      <dgm:prSet phldrT="[Text]" custT="1"/>
      <dgm:spPr>
        <a:solidFill>
          <a:srgbClr val="7030A0"/>
        </a:solidFill>
      </dgm:spPr>
      <dgm:t>
        <a:bodyPr/>
        <a:lstStyle/>
        <a:p>
          <a:r>
            <a:rPr lang="en-US" sz="1400" b="1" dirty="0"/>
            <a:t>01</a:t>
          </a:r>
        </a:p>
      </dgm:t>
    </dgm:pt>
    <dgm:pt modelId="{6EC0DEAE-FE5E-44B2-865E-570265C41DD3}" type="parTrans" cxnId="{0CCB0E84-17EF-4748-824A-689E8F2ADC03}">
      <dgm:prSet/>
      <dgm:spPr/>
      <dgm:t>
        <a:bodyPr/>
        <a:lstStyle/>
        <a:p>
          <a:endParaRPr lang="en-US"/>
        </a:p>
      </dgm:t>
    </dgm:pt>
    <dgm:pt modelId="{1A566E5B-2CC0-4E07-A556-84DE57691BC2}" type="sibTrans" cxnId="{0CCB0E84-17EF-4748-824A-689E8F2ADC03}">
      <dgm:prSet/>
      <dgm:spPr/>
      <dgm:t>
        <a:bodyPr/>
        <a:lstStyle/>
        <a:p>
          <a:endParaRPr lang="en-US"/>
        </a:p>
      </dgm:t>
    </dgm:pt>
    <dgm:pt modelId="{634D3D7A-7A94-4D4D-B3DB-F19268B40E23}" type="pres">
      <dgm:prSet presAssocID="{D9A73071-1BA1-4856-BE2C-8D7066339B87}" presName="Name0" presStyleCnt="0">
        <dgm:presLayoutVars>
          <dgm:dir/>
          <dgm:animLvl val="lvl"/>
          <dgm:resizeHandles val="exact"/>
        </dgm:presLayoutVars>
      </dgm:prSet>
      <dgm:spPr/>
    </dgm:pt>
    <dgm:pt modelId="{D4E8B7F9-C0BE-4823-BC3A-2B474EDB3437}" type="pres">
      <dgm:prSet presAssocID="{8485E042-2C88-49B1-A570-E35E6E103C3D}" presName="parTxOnly" presStyleLbl="node1" presStyleIdx="0" presStyleCnt="25" custScaleY="120008">
        <dgm:presLayoutVars>
          <dgm:chMax val="0"/>
          <dgm:chPref val="0"/>
          <dgm:bulletEnabled val="1"/>
        </dgm:presLayoutVars>
      </dgm:prSet>
      <dgm:spPr/>
    </dgm:pt>
    <dgm:pt modelId="{9B085828-2AE4-4099-9C14-BD2B0A51CAF9}" type="pres">
      <dgm:prSet presAssocID="{D6EC4206-1013-4C55-B33D-E8358EAE7B07}" presName="parTxOnlySpace" presStyleCnt="0"/>
      <dgm:spPr/>
    </dgm:pt>
    <dgm:pt modelId="{1586C446-B2FC-4072-8A02-25C782C5B0CA}" type="pres">
      <dgm:prSet presAssocID="{C9CCA395-141C-4258-A428-0057743F9367}" presName="parTxOnly" presStyleLbl="node1" presStyleIdx="1" presStyleCnt="25" custScaleY="120008">
        <dgm:presLayoutVars>
          <dgm:chMax val="0"/>
          <dgm:chPref val="0"/>
          <dgm:bulletEnabled val="1"/>
        </dgm:presLayoutVars>
      </dgm:prSet>
      <dgm:spPr/>
    </dgm:pt>
    <dgm:pt modelId="{C02EBC36-E8D4-49BB-9110-DFABAA31AE1F}" type="pres">
      <dgm:prSet presAssocID="{3B568E3E-3B0C-47FB-BD10-6B98B453337A}" presName="parTxOnlySpace" presStyleCnt="0"/>
      <dgm:spPr/>
    </dgm:pt>
    <dgm:pt modelId="{6EA35997-77EF-4182-9035-1E2EBA051F5B}" type="pres">
      <dgm:prSet presAssocID="{B499258A-DDE3-4AB5-B9D1-2732579992B8}" presName="parTxOnly" presStyleLbl="node1" presStyleIdx="2" presStyleCnt="25" custScaleY="120008">
        <dgm:presLayoutVars>
          <dgm:chMax val="0"/>
          <dgm:chPref val="0"/>
          <dgm:bulletEnabled val="1"/>
        </dgm:presLayoutVars>
      </dgm:prSet>
      <dgm:spPr/>
    </dgm:pt>
    <dgm:pt modelId="{69CC356E-EB92-42FA-9DE3-C66A903CAE50}" type="pres">
      <dgm:prSet presAssocID="{2538CDC3-4EC5-4F04-BB2A-E17117C94006}" presName="parTxOnlySpace" presStyleCnt="0"/>
      <dgm:spPr/>
    </dgm:pt>
    <dgm:pt modelId="{9C796CE0-828E-49F7-B9C0-CBBADE1FB2FF}" type="pres">
      <dgm:prSet presAssocID="{48C8CEED-7D97-410B-93D8-B8D30F90F9E0}" presName="parTxOnly" presStyleLbl="node1" presStyleIdx="3" presStyleCnt="25" custScaleY="120008">
        <dgm:presLayoutVars>
          <dgm:chMax val="0"/>
          <dgm:chPref val="0"/>
          <dgm:bulletEnabled val="1"/>
        </dgm:presLayoutVars>
      </dgm:prSet>
      <dgm:spPr/>
    </dgm:pt>
    <dgm:pt modelId="{33E50A49-B61B-4841-BB01-3ED83192C223}" type="pres">
      <dgm:prSet presAssocID="{25B7B7A8-8398-4C72-82C4-2CE935526DE7}" presName="parTxOnlySpace" presStyleCnt="0"/>
      <dgm:spPr/>
    </dgm:pt>
    <dgm:pt modelId="{E9A7F3E3-9947-4CAD-89D6-CD60C20D182D}" type="pres">
      <dgm:prSet presAssocID="{A4AA0425-3A47-46E3-8DE2-1C47CE92B7BA}" presName="parTxOnly" presStyleLbl="node1" presStyleIdx="4" presStyleCnt="25" custScaleY="120008">
        <dgm:presLayoutVars>
          <dgm:chMax val="0"/>
          <dgm:chPref val="0"/>
          <dgm:bulletEnabled val="1"/>
        </dgm:presLayoutVars>
      </dgm:prSet>
      <dgm:spPr/>
    </dgm:pt>
    <dgm:pt modelId="{F399C3E7-2F33-4ED8-99D4-BA68272EA200}" type="pres">
      <dgm:prSet presAssocID="{E5BE2CA9-3075-43D6-9070-1A02603C17E7}" presName="parTxOnlySpace" presStyleCnt="0"/>
      <dgm:spPr/>
    </dgm:pt>
    <dgm:pt modelId="{2E9D574C-1307-40FA-99F9-81403D8C8CAB}" type="pres">
      <dgm:prSet presAssocID="{E32B006A-5A13-43F2-BE05-2E3201750BFA}" presName="parTxOnly" presStyleLbl="node1" presStyleIdx="5" presStyleCnt="25" custScaleY="120008">
        <dgm:presLayoutVars>
          <dgm:chMax val="0"/>
          <dgm:chPref val="0"/>
          <dgm:bulletEnabled val="1"/>
        </dgm:presLayoutVars>
      </dgm:prSet>
      <dgm:spPr/>
    </dgm:pt>
    <dgm:pt modelId="{A12BBFA5-14FD-4B8D-B888-039907D082ED}" type="pres">
      <dgm:prSet presAssocID="{A2EF9746-7E89-4450-A884-ED7EB002B3C4}" presName="parTxOnlySpace" presStyleCnt="0"/>
      <dgm:spPr/>
    </dgm:pt>
    <dgm:pt modelId="{5B81CA8A-2736-49F9-9A29-B22F6A1FC580}" type="pres">
      <dgm:prSet presAssocID="{BC920604-0770-4882-BB02-6BBFF3D3872C}" presName="parTxOnly" presStyleLbl="node1" presStyleIdx="6" presStyleCnt="25" custScaleY="120008">
        <dgm:presLayoutVars>
          <dgm:chMax val="0"/>
          <dgm:chPref val="0"/>
          <dgm:bulletEnabled val="1"/>
        </dgm:presLayoutVars>
      </dgm:prSet>
      <dgm:spPr/>
    </dgm:pt>
    <dgm:pt modelId="{C87AEE12-E346-4AD5-957B-B3F7802581EF}" type="pres">
      <dgm:prSet presAssocID="{792EFA38-DD50-443C-BA59-7012FD25270A}" presName="parTxOnlySpace" presStyleCnt="0"/>
      <dgm:spPr/>
    </dgm:pt>
    <dgm:pt modelId="{20394EAF-D585-4B10-9ACA-37F5FE764160}" type="pres">
      <dgm:prSet presAssocID="{F812D94C-3B70-4034-A0AA-B40964EDBDE4}" presName="parTxOnly" presStyleLbl="node1" presStyleIdx="7" presStyleCnt="25" custScaleY="120008">
        <dgm:presLayoutVars>
          <dgm:chMax val="0"/>
          <dgm:chPref val="0"/>
          <dgm:bulletEnabled val="1"/>
        </dgm:presLayoutVars>
      </dgm:prSet>
      <dgm:spPr/>
    </dgm:pt>
    <dgm:pt modelId="{38DDABF7-74E1-4BD4-8C29-44BAEAC42748}" type="pres">
      <dgm:prSet presAssocID="{BC12C8C6-2C2B-4144-B2A0-E77A33569C4B}" presName="parTxOnlySpace" presStyleCnt="0"/>
      <dgm:spPr/>
    </dgm:pt>
    <dgm:pt modelId="{6C6CF209-40BC-48CE-AB6E-5963CABDDA82}" type="pres">
      <dgm:prSet presAssocID="{D48869EB-850C-4BE6-B2C8-05C993553405}" presName="parTxOnly" presStyleLbl="node1" presStyleIdx="8" presStyleCnt="25" custScaleY="120008">
        <dgm:presLayoutVars>
          <dgm:chMax val="0"/>
          <dgm:chPref val="0"/>
          <dgm:bulletEnabled val="1"/>
        </dgm:presLayoutVars>
      </dgm:prSet>
      <dgm:spPr/>
    </dgm:pt>
    <dgm:pt modelId="{B4A88C35-FDF7-4304-9A66-E78A90FD3BB0}" type="pres">
      <dgm:prSet presAssocID="{0ECF260F-10D9-4184-ACE3-882CBB7786C3}" presName="parTxOnlySpace" presStyleCnt="0"/>
      <dgm:spPr/>
    </dgm:pt>
    <dgm:pt modelId="{F00E1CA5-9FBB-4673-8CC8-D8621EDBA06F}" type="pres">
      <dgm:prSet presAssocID="{41D5708D-DF26-4039-B93B-F6540A2CDA94}" presName="parTxOnly" presStyleLbl="node1" presStyleIdx="9" presStyleCnt="25" custScaleY="120008">
        <dgm:presLayoutVars>
          <dgm:chMax val="0"/>
          <dgm:chPref val="0"/>
          <dgm:bulletEnabled val="1"/>
        </dgm:presLayoutVars>
      </dgm:prSet>
      <dgm:spPr/>
    </dgm:pt>
    <dgm:pt modelId="{CA2ECF40-4D7F-40AC-822C-664B7133F61E}" type="pres">
      <dgm:prSet presAssocID="{FD7D3E9F-E782-49C3-BD75-5105C3D651C5}" presName="parTxOnlySpace" presStyleCnt="0"/>
      <dgm:spPr/>
    </dgm:pt>
    <dgm:pt modelId="{A1FE203F-4D69-43EF-A268-C46A13658E34}" type="pres">
      <dgm:prSet presAssocID="{47F115E0-70FF-4891-90CD-466466167D75}" presName="parTxOnly" presStyleLbl="node1" presStyleIdx="10" presStyleCnt="25" custScaleY="120008">
        <dgm:presLayoutVars>
          <dgm:chMax val="0"/>
          <dgm:chPref val="0"/>
          <dgm:bulletEnabled val="1"/>
        </dgm:presLayoutVars>
      </dgm:prSet>
      <dgm:spPr/>
    </dgm:pt>
    <dgm:pt modelId="{C1F51DA3-42F3-43BA-ACF9-99405EDC0E3F}" type="pres">
      <dgm:prSet presAssocID="{47DC83EA-1B5E-4B8F-8C84-5AD0BF8C306E}" presName="parTxOnlySpace" presStyleCnt="0"/>
      <dgm:spPr/>
    </dgm:pt>
    <dgm:pt modelId="{9B05D8F2-BAB8-4E12-A2DE-410E8EDB3E6B}" type="pres">
      <dgm:prSet presAssocID="{4CF256C1-1B87-48A8-8F68-E673A39599FC}" presName="parTxOnly" presStyleLbl="node1" presStyleIdx="11" presStyleCnt="25" custScaleY="120008">
        <dgm:presLayoutVars>
          <dgm:chMax val="0"/>
          <dgm:chPref val="0"/>
          <dgm:bulletEnabled val="1"/>
        </dgm:presLayoutVars>
      </dgm:prSet>
      <dgm:spPr/>
    </dgm:pt>
    <dgm:pt modelId="{09BAED31-CA3B-4830-9799-8B8B774FB96B}" type="pres">
      <dgm:prSet presAssocID="{DB1CC00B-BD4B-4096-843C-17892BC85362}" presName="parTxOnlySpace" presStyleCnt="0"/>
      <dgm:spPr/>
    </dgm:pt>
    <dgm:pt modelId="{FC46B896-4F57-46D3-A917-71BB71E18930}" type="pres">
      <dgm:prSet presAssocID="{4EF7DDC1-9B16-4500-907D-A2075650D9E8}" presName="parTxOnly" presStyleLbl="node1" presStyleIdx="12" presStyleCnt="25" custScaleY="120008">
        <dgm:presLayoutVars>
          <dgm:chMax val="0"/>
          <dgm:chPref val="0"/>
          <dgm:bulletEnabled val="1"/>
        </dgm:presLayoutVars>
      </dgm:prSet>
      <dgm:spPr/>
    </dgm:pt>
    <dgm:pt modelId="{32826BF5-4885-46C6-A3B3-B349599C9E78}" type="pres">
      <dgm:prSet presAssocID="{E11F46F0-2586-4E20-910B-64749DB1A4C2}" presName="parTxOnlySpace" presStyleCnt="0"/>
      <dgm:spPr/>
    </dgm:pt>
    <dgm:pt modelId="{B39A7BFC-F657-462A-A9AC-4DF5F2B490EB}" type="pres">
      <dgm:prSet presAssocID="{74847319-D96C-4E63-90C0-DEB9C46946A1}" presName="parTxOnly" presStyleLbl="node1" presStyleIdx="13" presStyleCnt="25" custScaleY="120008">
        <dgm:presLayoutVars>
          <dgm:chMax val="0"/>
          <dgm:chPref val="0"/>
          <dgm:bulletEnabled val="1"/>
        </dgm:presLayoutVars>
      </dgm:prSet>
      <dgm:spPr/>
    </dgm:pt>
    <dgm:pt modelId="{47FFB2DB-7D3C-4E4C-8BE2-EDFEE2127693}" type="pres">
      <dgm:prSet presAssocID="{0875648E-A9DD-4C47-8EA1-9D954AC6993F}" presName="parTxOnlySpace" presStyleCnt="0"/>
      <dgm:spPr/>
    </dgm:pt>
    <dgm:pt modelId="{04ADF356-EFEC-43A1-87C1-7EC090BED89B}" type="pres">
      <dgm:prSet presAssocID="{3A8BE471-8B8C-42FD-8D06-D8991C01920D}" presName="parTxOnly" presStyleLbl="node1" presStyleIdx="14" presStyleCnt="25" custScaleY="120008">
        <dgm:presLayoutVars>
          <dgm:chMax val="0"/>
          <dgm:chPref val="0"/>
          <dgm:bulletEnabled val="1"/>
        </dgm:presLayoutVars>
      </dgm:prSet>
      <dgm:spPr/>
    </dgm:pt>
    <dgm:pt modelId="{80CA3378-D673-4B2A-9BDE-F2C1BB531C14}" type="pres">
      <dgm:prSet presAssocID="{624E87F8-54B0-4359-8DF7-F73C3EDD71EF}" presName="parTxOnlySpace" presStyleCnt="0"/>
      <dgm:spPr/>
    </dgm:pt>
    <dgm:pt modelId="{32127223-3D9A-4750-8782-2BDE5B26D342}" type="pres">
      <dgm:prSet presAssocID="{4C11474D-7EA9-4595-9CBA-B1E84206C710}" presName="parTxOnly" presStyleLbl="node1" presStyleIdx="15" presStyleCnt="25" custScaleY="120008">
        <dgm:presLayoutVars>
          <dgm:chMax val="0"/>
          <dgm:chPref val="0"/>
          <dgm:bulletEnabled val="1"/>
        </dgm:presLayoutVars>
      </dgm:prSet>
      <dgm:spPr/>
    </dgm:pt>
    <dgm:pt modelId="{C1517F90-B485-4277-A785-C4229B47DCCA}" type="pres">
      <dgm:prSet presAssocID="{42EB0A8D-BECB-44A2-8E27-1B3439007647}" presName="parTxOnlySpace" presStyleCnt="0"/>
      <dgm:spPr/>
    </dgm:pt>
    <dgm:pt modelId="{B1F4D0BF-5180-4DC2-8BEE-D8856D17AF93}" type="pres">
      <dgm:prSet presAssocID="{6BA9EB82-4F08-4F09-89D1-46A1D9BC1939}" presName="parTxOnly" presStyleLbl="node1" presStyleIdx="16" presStyleCnt="25" custScaleY="120008">
        <dgm:presLayoutVars>
          <dgm:chMax val="0"/>
          <dgm:chPref val="0"/>
          <dgm:bulletEnabled val="1"/>
        </dgm:presLayoutVars>
      </dgm:prSet>
      <dgm:spPr/>
    </dgm:pt>
    <dgm:pt modelId="{DAF65811-091A-4D0F-932C-D749CCCAFE5F}" type="pres">
      <dgm:prSet presAssocID="{3CE31E7B-980D-41E0-BD22-B10E7EFA37B5}" presName="parTxOnlySpace" presStyleCnt="0"/>
      <dgm:spPr/>
    </dgm:pt>
    <dgm:pt modelId="{7B974DC1-B1C1-4B19-9D7C-F1D3B35AEF8F}" type="pres">
      <dgm:prSet presAssocID="{6289FEA3-22AF-4813-955D-46F8BC61528B}" presName="parTxOnly" presStyleLbl="node1" presStyleIdx="17" presStyleCnt="25" custScaleY="120008">
        <dgm:presLayoutVars>
          <dgm:chMax val="0"/>
          <dgm:chPref val="0"/>
          <dgm:bulletEnabled val="1"/>
        </dgm:presLayoutVars>
      </dgm:prSet>
      <dgm:spPr/>
    </dgm:pt>
    <dgm:pt modelId="{D8221010-A5AF-4386-BA48-66161C2D0EA5}" type="pres">
      <dgm:prSet presAssocID="{F3C75672-55E4-40B7-9E71-2DEA56E42D76}" presName="parTxOnlySpace" presStyleCnt="0"/>
      <dgm:spPr/>
    </dgm:pt>
    <dgm:pt modelId="{37D5BE85-3DFF-4AC1-B80A-48E7ACF586CF}" type="pres">
      <dgm:prSet presAssocID="{969F45CA-D7A8-412A-A8C0-0BA746A116AE}" presName="parTxOnly" presStyleLbl="node1" presStyleIdx="18" presStyleCnt="25" custScaleY="120008">
        <dgm:presLayoutVars>
          <dgm:chMax val="0"/>
          <dgm:chPref val="0"/>
          <dgm:bulletEnabled val="1"/>
        </dgm:presLayoutVars>
      </dgm:prSet>
      <dgm:spPr/>
    </dgm:pt>
    <dgm:pt modelId="{93434345-916B-4D0E-8121-FE6A9BDF5F38}" type="pres">
      <dgm:prSet presAssocID="{16D78F21-0C33-49CF-96C4-066BDAA68821}" presName="parTxOnlySpace" presStyleCnt="0"/>
      <dgm:spPr/>
    </dgm:pt>
    <dgm:pt modelId="{61B99CA0-9FF5-4FCC-A945-CFDFB8D26154}" type="pres">
      <dgm:prSet presAssocID="{6DCC0976-A475-4B8D-AD1D-1DEE9681B085}" presName="parTxOnly" presStyleLbl="node1" presStyleIdx="19" presStyleCnt="25" custScaleY="120008">
        <dgm:presLayoutVars>
          <dgm:chMax val="0"/>
          <dgm:chPref val="0"/>
          <dgm:bulletEnabled val="1"/>
        </dgm:presLayoutVars>
      </dgm:prSet>
      <dgm:spPr/>
    </dgm:pt>
    <dgm:pt modelId="{3DA34DCE-00EE-47C1-BB12-B0C11A506E57}" type="pres">
      <dgm:prSet presAssocID="{5EC069FE-DCFB-4D17-8FC7-7F0F84606911}" presName="parTxOnlySpace" presStyleCnt="0"/>
      <dgm:spPr/>
    </dgm:pt>
    <dgm:pt modelId="{CF71E83B-AC10-4B49-8B77-E42B0A30C69B}" type="pres">
      <dgm:prSet presAssocID="{3E460693-F17B-433B-86E9-F3660DD12054}" presName="parTxOnly" presStyleLbl="node1" presStyleIdx="20" presStyleCnt="25" custScaleY="120008">
        <dgm:presLayoutVars>
          <dgm:chMax val="0"/>
          <dgm:chPref val="0"/>
          <dgm:bulletEnabled val="1"/>
        </dgm:presLayoutVars>
      </dgm:prSet>
      <dgm:spPr/>
    </dgm:pt>
    <dgm:pt modelId="{2E4714C7-B7DB-4614-9881-BBBFD7E92A64}" type="pres">
      <dgm:prSet presAssocID="{54F239D4-FB63-471B-88FD-C90D843F6A3A}" presName="parTxOnlySpace" presStyleCnt="0"/>
      <dgm:spPr/>
    </dgm:pt>
    <dgm:pt modelId="{696E6D07-2B03-46BF-BC2C-9832AB238ABC}" type="pres">
      <dgm:prSet presAssocID="{0F5AE539-310A-4516-AE2D-A0342E7A9213}" presName="parTxOnly" presStyleLbl="node1" presStyleIdx="21" presStyleCnt="25" custScaleY="120008">
        <dgm:presLayoutVars>
          <dgm:chMax val="0"/>
          <dgm:chPref val="0"/>
          <dgm:bulletEnabled val="1"/>
        </dgm:presLayoutVars>
      </dgm:prSet>
      <dgm:spPr/>
    </dgm:pt>
    <dgm:pt modelId="{4D9B1A04-4038-4244-8316-B80C41F1DD17}" type="pres">
      <dgm:prSet presAssocID="{D17D5FEC-A3AA-4D04-BA5F-A2E2B092B4F9}" presName="parTxOnlySpace" presStyleCnt="0"/>
      <dgm:spPr/>
    </dgm:pt>
    <dgm:pt modelId="{85E0BCF6-E97D-4378-8A00-08E58D3BFC27}" type="pres">
      <dgm:prSet presAssocID="{42EA297A-D17D-4F1D-B0CE-F5E2242B2517}" presName="parTxOnly" presStyleLbl="node1" presStyleIdx="22" presStyleCnt="25" custScaleY="120008">
        <dgm:presLayoutVars>
          <dgm:chMax val="0"/>
          <dgm:chPref val="0"/>
          <dgm:bulletEnabled val="1"/>
        </dgm:presLayoutVars>
      </dgm:prSet>
      <dgm:spPr/>
    </dgm:pt>
    <dgm:pt modelId="{58241AE4-9340-4D8E-89B1-0DA4B22CEAB8}" type="pres">
      <dgm:prSet presAssocID="{BE125792-4F8B-417B-BCB6-90D67400340C}" presName="parTxOnlySpace" presStyleCnt="0"/>
      <dgm:spPr/>
    </dgm:pt>
    <dgm:pt modelId="{4A652426-BC0E-43EA-B516-2A5DBA617836}" type="pres">
      <dgm:prSet presAssocID="{164DF6F0-907D-4A7A-B0CE-E1A942718798}" presName="parTxOnly" presStyleLbl="node1" presStyleIdx="23" presStyleCnt="25" custScaleY="120008">
        <dgm:presLayoutVars>
          <dgm:chMax val="0"/>
          <dgm:chPref val="0"/>
          <dgm:bulletEnabled val="1"/>
        </dgm:presLayoutVars>
      </dgm:prSet>
      <dgm:spPr/>
    </dgm:pt>
    <dgm:pt modelId="{6FFB497E-3BA7-4620-BEB0-0F53278478D8}" type="pres">
      <dgm:prSet presAssocID="{D14FB3D3-A88B-438D-B397-7F6F3F5E2D0F}" presName="parTxOnlySpace" presStyleCnt="0"/>
      <dgm:spPr/>
    </dgm:pt>
    <dgm:pt modelId="{8A3E01D3-7DFB-4F3F-BDD0-07B5C3AD4001}" type="pres">
      <dgm:prSet presAssocID="{77FE0028-8540-4C76-BF5B-7DA8F1009CB3}" presName="parTxOnly" presStyleLbl="node1" presStyleIdx="24" presStyleCnt="25">
        <dgm:presLayoutVars>
          <dgm:chMax val="0"/>
          <dgm:chPref val="0"/>
          <dgm:bulletEnabled val="1"/>
        </dgm:presLayoutVars>
      </dgm:prSet>
      <dgm:spPr/>
    </dgm:pt>
  </dgm:ptLst>
  <dgm:cxnLst>
    <dgm:cxn modelId="{E8701304-66D1-4607-848C-BDBA07A20E59}" srcId="{D9A73071-1BA1-4856-BE2C-8D7066339B87}" destId="{6DCC0976-A475-4B8D-AD1D-1DEE9681B085}" srcOrd="19" destOrd="0" parTransId="{7CA5F13E-F460-4517-B6F8-1394B2C1ECE0}" sibTransId="{5EC069FE-DCFB-4D17-8FC7-7F0F84606911}"/>
    <dgm:cxn modelId="{D25DB10B-9012-4AF4-B358-162EAFCDB630}" srcId="{D9A73071-1BA1-4856-BE2C-8D7066339B87}" destId="{4C11474D-7EA9-4595-9CBA-B1E84206C710}" srcOrd="15" destOrd="0" parTransId="{D5FDB984-7062-4845-8C4C-B4DF8B7F4E52}" sibTransId="{42EB0A8D-BECB-44A2-8E27-1B3439007647}"/>
    <dgm:cxn modelId="{58FC5213-F23D-47FE-9963-5912320F65FF}" type="presOf" srcId="{41D5708D-DF26-4039-B93B-F6540A2CDA94}" destId="{F00E1CA5-9FBB-4673-8CC8-D8621EDBA06F}" srcOrd="0" destOrd="0" presId="urn:microsoft.com/office/officeart/2005/8/layout/chevron1"/>
    <dgm:cxn modelId="{979FAE1F-A4C5-47A4-AB6B-2409E57E2661}" srcId="{D9A73071-1BA1-4856-BE2C-8D7066339B87}" destId="{4EF7DDC1-9B16-4500-907D-A2075650D9E8}" srcOrd="12" destOrd="0" parTransId="{560B5D0F-7C19-4DDB-8512-A4B7958260E0}" sibTransId="{E11F46F0-2586-4E20-910B-64749DB1A4C2}"/>
    <dgm:cxn modelId="{8463F621-ECFA-480C-AB3E-1A20545B6780}" srcId="{D9A73071-1BA1-4856-BE2C-8D7066339B87}" destId="{BC920604-0770-4882-BB02-6BBFF3D3872C}" srcOrd="6" destOrd="0" parTransId="{D463F563-0843-4151-BEBE-46C9FD60AAC7}" sibTransId="{792EFA38-DD50-443C-BA59-7012FD25270A}"/>
    <dgm:cxn modelId="{EC521722-436E-49FB-BC99-A131D57DDBC6}" type="presOf" srcId="{B499258A-DDE3-4AB5-B9D1-2732579992B8}" destId="{6EA35997-77EF-4182-9035-1E2EBA051F5B}" srcOrd="0" destOrd="0" presId="urn:microsoft.com/office/officeart/2005/8/layout/chevron1"/>
    <dgm:cxn modelId="{D3E5492A-27E7-44F4-BBE8-19060DB78F9A}" type="presOf" srcId="{D9A73071-1BA1-4856-BE2C-8D7066339B87}" destId="{634D3D7A-7A94-4D4D-B3DB-F19268B40E23}" srcOrd="0" destOrd="0" presId="urn:microsoft.com/office/officeart/2005/8/layout/chevron1"/>
    <dgm:cxn modelId="{49C0522F-D751-4091-A0E9-3BED50C40D29}" srcId="{D9A73071-1BA1-4856-BE2C-8D7066339B87}" destId="{8485E042-2C88-49B1-A570-E35E6E103C3D}" srcOrd="0" destOrd="0" parTransId="{125D2CE3-7C00-4391-B88C-7C899CC21E94}" sibTransId="{D6EC4206-1013-4C55-B33D-E8358EAE7B07}"/>
    <dgm:cxn modelId="{8595C92F-6DCE-484D-AAFD-CBC1693511BC}" srcId="{D9A73071-1BA1-4856-BE2C-8D7066339B87}" destId="{E32B006A-5A13-43F2-BE05-2E3201750BFA}" srcOrd="5" destOrd="0" parTransId="{5588E24F-CBE4-496C-A3D3-0C4818BC0258}" sibTransId="{A2EF9746-7E89-4450-A884-ED7EB002B3C4}"/>
    <dgm:cxn modelId="{AF755133-70B0-4EB3-8579-6A1C189011C9}" type="presOf" srcId="{4EF7DDC1-9B16-4500-907D-A2075650D9E8}" destId="{FC46B896-4F57-46D3-A917-71BB71E18930}" srcOrd="0" destOrd="0" presId="urn:microsoft.com/office/officeart/2005/8/layout/chevron1"/>
    <dgm:cxn modelId="{66B6AB34-21E1-440D-830D-4042CEB3AD42}" type="presOf" srcId="{C9CCA395-141C-4258-A428-0057743F9367}" destId="{1586C446-B2FC-4072-8A02-25C782C5B0CA}" srcOrd="0" destOrd="0" presId="urn:microsoft.com/office/officeart/2005/8/layout/chevron1"/>
    <dgm:cxn modelId="{516B8B3B-3FC9-48DF-9E08-6B6539C10029}" srcId="{D9A73071-1BA1-4856-BE2C-8D7066339B87}" destId="{C9CCA395-141C-4258-A428-0057743F9367}" srcOrd="1" destOrd="0" parTransId="{18131393-D57A-4672-8D24-E72BFDE3085E}" sibTransId="{3B568E3E-3B0C-47FB-BD10-6B98B453337A}"/>
    <dgm:cxn modelId="{ADE9283C-2868-480F-B732-186E29D2E39D}" srcId="{D9A73071-1BA1-4856-BE2C-8D7066339B87}" destId="{47F115E0-70FF-4891-90CD-466466167D75}" srcOrd="10" destOrd="0" parTransId="{A26E064D-4537-4F67-8B78-CEA962201A37}" sibTransId="{47DC83EA-1B5E-4B8F-8C84-5AD0BF8C306E}"/>
    <dgm:cxn modelId="{B534575E-B8DA-4E00-9F46-02EC152BE089}" type="presOf" srcId="{6289FEA3-22AF-4813-955D-46F8BC61528B}" destId="{7B974DC1-B1C1-4B19-9D7C-F1D3B35AEF8F}" srcOrd="0" destOrd="0" presId="urn:microsoft.com/office/officeart/2005/8/layout/chevron1"/>
    <dgm:cxn modelId="{C71F385F-AB09-4069-A634-E1D1C78A8CEB}" type="presOf" srcId="{48C8CEED-7D97-410B-93D8-B8D30F90F9E0}" destId="{9C796CE0-828E-49F7-B9C0-CBBADE1FB2FF}" srcOrd="0" destOrd="0" presId="urn:microsoft.com/office/officeart/2005/8/layout/chevron1"/>
    <dgm:cxn modelId="{997B505F-2DC4-4347-BEA1-20B76F600EC8}" type="presOf" srcId="{3A8BE471-8B8C-42FD-8D06-D8991C01920D}" destId="{04ADF356-EFEC-43A1-87C1-7EC090BED89B}" srcOrd="0" destOrd="0" presId="urn:microsoft.com/office/officeart/2005/8/layout/chevron1"/>
    <dgm:cxn modelId="{7A6CCE68-769F-43B9-9597-B8CE1F4AF53F}" type="presOf" srcId="{74847319-D96C-4E63-90C0-DEB9C46946A1}" destId="{B39A7BFC-F657-462A-A9AC-4DF5F2B490EB}" srcOrd="0" destOrd="0" presId="urn:microsoft.com/office/officeart/2005/8/layout/chevron1"/>
    <dgm:cxn modelId="{E0EACF48-AE98-4D47-8313-6F1AADE1B13D}" type="presOf" srcId="{969F45CA-D7A8-412A-A8C0-0BA746A116AE}" destId="{37D5BE85-3DFF-4AC1-B80A-48E7ACF586CF}" srcOrd="0" destOrd="0" presId="urn:microsoft.com/office/officeart/2005/8/layout/chevron1"/>
    <dgm:cxn modelId="{1552FF6A-4725-47E2-860D-BCE72B4C17DE}" type="presOf" srcId="{F812D94C-3B70-4034-A0AA-B40964EDBDE4}" destId="{20394EAF-D585-4B10-9ACA-37F5FE764160}" srcOrd="0" destOrd="0" presId="urn:microsoft.com/office/officeart/2005/8/layout/chevron1"/>
    <dgm:cxn modelId="{F1FE3E6B-1416-4DF2-9195-5445F40AFD54}" srcId="{D9A73071-1BA1-4856-BE2C-8D7066339B87}" destId="{3E460693-F17B-433B-86E9-F3660DD12054}" srcOrd="20" destOrd="0" parTransId="{9CF73901-47EF-44B2-AFEB-822847ADD6B1}" sibTransId="{54F239D4-FB63-471B-88FD-C90D843F6A3A}"/>
    <dgm:cxn modelId="{2A73576F-6577-42CB-BE47-6F3290E54E41}" type="presOf" srcId="{6DCC0976-A475-4B8D-AD1D-1DEE9681B085}" destId="{61B99CA0-9FF5-4FCC-A945-CFDFB8D26154}" srcOrd="0" destOrd="0" presId="urn:microsoft.com/office/officeart/2005/8/layout/chevron1"/>
    <dgm:cxn modelId="{5774844F-570A-4AC8-A323-E192E91AD298}" srcId="{D9A73071-1BA1-4856-BE2C-8D7066339B87}" destId="{164DF6F0-907D-4A7A-B0CE-E1A942718798}" srcOrd="23" destOrd="0" parTransId="{C3CF4819-A9C8-41A2-87BF-1A0ECF64F689}" sibTransId="{D14FB3D3-A88B-438D-B397-7F6F3F5E2D0F}"/>
    <dgm:cxn modelId="{D56FD271-40A8-46AC-8775-DD65CD0D5F63}" type="presOf" srcId="{BC920604-0770-4882-BB02-6BBFF3D3872C}" destId="{5B81CA8A-2736-49F9-9A29-B22F6A1FC580}" srcOrd="0" destOrd="0" presId="urn:microsoft.com/office/officeart/2005/8/layout/chevron1"/>
    <dgm:cxn modelId="{82410654-E1C3-41BA-8AE6-C710F6C9DEA2}" srcId="{D9A73071-1BA1-4856-BE2C-8D7066339B87}" destId="{A4AA0425-3A47-46E3-8DE2-1C47CE92B7BA}" srcOrd="4" destOrd="0" parTransId="{C6124898-AB84-4424-9602-53F21D569B79}" sibTransId="{E5BE2CA9-3075-43D6-9070-1A02603C17E7}"/>
    <dgm:cxn modelId="{6F843477-774F-4897-8BAF-F4A4F68EF390}" type="presOf" srcId="{164DF6F0-907D-4A7A-B0CE-E1A942718798}" destId="{4A652426-BC0E-43EA-B516-2A5DBA617836}" srcOrd="0" destOrd="0" presId="urn:microsoft.com/office/officeart/2005/8/layout/chevron1"/>
    <dgm:cxn modelId="{1F454C77-05CE-493F-83E9-E971C399D19E}" srcId="{D9A73071-1BA1-4856-BE2C-8D7066339B87}" destId="{D48869EB-850C-4BE6-B2C8-05C993553405}" srcOrd="8" destOrd="0" parTransId="{44BE9CBA-E716-4C33-A5B2-4A4F3B66B1AF}" sibTransId="{0ECF260F-10D9-4184-ACE3-882CBB7786C3}"/>
    <dgm:cxn modelId="{1CF3AE77-315E-41A6-AB6B-CCFF117D5C0E}" srcId="{D9A73071-1BA1-4856-BE2C-8D7066339B87}" destId="{6289FEA3-22AF-4813-955D-46F8BC61528B}" srcOrd="17" destOrd="0" parTransId="{B6DE8DAF-DF92-4827-922F-4AE6400373B5}" sibTransId="{F3C75672-55E4-40B7-9E71-2DEA56E42D76}"/>
    <dgm:cxn modelId="{D9081079-0782-48E5-8FED-DEE1C1F82B40}" srcId="{D9A73071-1BA1-4856-BE2C-8D7066339B87}" destId="{6BA9EB82-4F08-4F09-89D1-46A1D9BC1939}" srcOrd="16" destOrd="0" parTransId="{3043FEBB-3417-4635-B1FF-46C908038400}" sibTransId="{3CE31E7B-980D-41E0-BD22-B10E7EFA37B5}"/>
    <dgm:cxn modelId="{B5E9907C-6537-49E4-B08A-0F0B4DEC4FAD}" srcId="{D9A73071-1BA1-4856-BE2C-8D7066339B87}" destId="{F812D94C-3B70-4034-A0AA-B40964EDBDE4}" srcOrd="7" destOrd="0" parTransId="{DA5DD82C-5A76-481B-AEF7-B8C64F664ED8}" sibTransId="{BC12C8C6-2C2B-4144-B2A0-E77A33569C4B}"/>
    <dgm:cxn modelId="{71DFC37F-A089-4948-9F60-F01F99BCED65}" type="presOf" srcId="{6BA9EB82-4F08-4F09-89D1-46A1D9BC1939}" destId="{B1F4D0BF-5180-4DC2-8BEE-D8856D17AF93}" srcOrd="0" destOrd="0" presId="urn:microsoft.com/office/officeart/2005/8/layout/chevron1"/>
    <dgm:cxn modelId="{7256F07F-7662-4E82-B840-6C780E424012}" type="presOf" srcId="{E32B006A-5A13-43F2-BE05-2E3201750BFA}" destId="{2E9D574C-1307-40FA-99F9-81403D8C8CAB}" srcOrd="0" destOrd="0" presId="urn:microsoft.com/office/officeart/2005/8/layout/chevron1"/>
    <dgm:cxn modelId="{0CCB0E84-17EF-4748-824A-689E8F2ADC03}" srcId="{D9A73071-1BA1-4856-BE2C-8D7066339B87}" destId="{77FE0028-8540-4C76-BF5B-7DA8F1009CB3}" srcOrd="24" destOrd="0" parTransId="{6EC0DEAE-FE5E-44B2-865E-570265C41DD3}" sibTransId="{1A566E5B-2CC0-4E07-A556-84DE57691BC2}"/>
    <dgm:cxn modelId="{8B2F9D96-C99E-4E3E-BA00-5472D08EB8EB}" srcId="{D9A73071-1BA1-4856-BE2C-8D7066339B87}" destId="{969F45CA-D7A8-412A-A8C0-0BA746A116AE}" srcOrd="18" destOrd="0" parTransId="{7BD28C39-6C09-492C-9746-768C74F2F21F}" sibTransId="{16D78F21-0C33-49CF-96C4-066BDAA68821}"/>
    <dgm:cxn modelId="{743C2E97-5D05-40E0-BB9F-2B83B3BE36CF}" type="presOf" srcId="{3E460693-F17B-433B-86E9-F3660DD12054}" destId="{CF71E83B-AC10-4B49-8B77-E42B0A30C69B}" srcOrd="0" destOrd="0" presId="urn:microsoft.com/office/officeart/2005/8/layout/chevron1"/>
    <dgm:cxn modelId="{4FC6C49B-6242-4BE9-A63D-AC29650DB65B}" type="presOf" srcId="{D48869EB-850C-4BE6-B2C8-05C993553405}" destId="{6C6CF209-40BC-48CE-AB6E-5963CABDDA82}" srcOrd="0" destOrd="0" presId="urn:microsoft.com/office/officeart/2005/8/layout/chevron1"/>
    <dgm:cxn modelId="{3BD2D5AA-C27E-4B01-8E24-77FE6F194FDA}" srcId="{D9A73071-1BA1-4856-BE2C-8D7066339B87}" destId="{3A8BE471-8B8C-42FD-8D06-D8991C01920D}" srcOrd="14" destOrd="0" parTransId="{B9599A29-6C28-4FEA-AC19-003F32656268}" sibTransId="{624E87F8-54B0-4359-8DF7-F73C3EDD71EF}"/>
    <dgm:cxn modelId="{5C66B2AE-E553-4963-913C-0E723C6E3978}" srcId="{D9A73071-1BA1-4856-BE2C-8D7066339B87}" destId="{42EA297A-D17D-4F1D-B0CE-F5E2242B2517}" srcOrd="22" destOrd="0" parTransId="{B065BC82-7962-42B5-9A02-4ACABC7CE60A}" sibTransId="{BE125792-4F8B-417B-BCB6-90D67400340C}"/>
    <dgm:cxn modelId="{B0FC39B5-ABB8-4CB1-A2D1-BCF87AE08508}" srcId="{D9A73071-1BA1-4856-BE2C-8D7066339B87}" destId="{B499258A-DDE3-4AB5-B9D1-2732579992B8}" srcOrd="2" destOrd="0" parTransId="{56872115-6F1D-4D0E-B5C3-B0B50F9B3095}" sibTransId="{2538CDC3-4EC5-4F04-BB2A-E17117C94006}"/>
    <dgm:cxn modelId="{8CD39CB5-D9C6-44E7-A36F-86A548EEB3AF}" type="presOf" srcId="{8485E042-2C88-49B1-A570-E35E6E103C3D}" destId="{D4E8B7F9-C0BE-4823-BC3A-2B474EDB3437}" srcOrd="0" destOrd="0" presId="urn:microsoft.com/office/officeart/2005/8/layout/chevron1"/>
    <dgm:cxn modelId="{671C48C3-42D1-4F79-8077-4A5015843EB9}" type="presOf" srcId="{42EA297A-D17D-4F1D-B0CE-F5E2242B2517}" destId="{85E0BCF6-E97D-4378-8A00-08E58D3BFC27}" srcOrd="0" destOrd="0" presId="urn:microsoft.com/office/officeart/2005/8/layout/chevron1"/>
    <dgm:cxn modelId="{784CEFC6-33DC-4B92-B735-AFC7D622C570}" srcId="{D9A73071-1BA1-4856-BE2C-8D7066339B87}" destId="{0F5AE539-310A-4516-AE2D-A0342E7A9213}" srcOrd="21" destOrd="0" parTransId="{A9910A35-F8F1-445A-8EE8-BC95916C946E}" sibTransId="{D17D5FEC-A3AA-4D04-BA5F-A2E2B092B4F9}"/>
    <dgm:cxn modelId="{E7C102CA-41B8-4375-AFD8-2C7A81251044}" type="presOf" srcId="{4C11474D-7EA9-4595-9CBA-B1E84206C710}" destId="{32127223-3D9A-4750-8782-2BDE5B26D342}" srcOrd="0" destOrd="0" presId="urn:microsoft.com/office/officeart/2005/8/layout/chevron1"/>
    <dgm:cxn modelId="{58AA0FD4-EC95-4D42-B049-E31E5CD32F4D}" type="presOf" srcId="{77FE0028-8540-4C76-BF5B-7DA8F1009CB3}" destId="{8A3E01D3-7DFB-4F3F-BDD0-07B5C3AD4001}" srcOrd="0" destOrd="0" presId="urn:microsoft.com/office/officeart/2005/8/layout/chevron1"/>
    <dgm:cxn modelId="{A9008FDE-1DF8-4019-A3B4-1AFFFE2D7BC4}" srcId="{D9A73071-1BA1-4856-BE2C-8D7066339B87}" destId="{48C8CEED-7D97-410B-93D8-B8D30F90F9E0}" srcOrd="3" destOrd="0" parTransId="{2DEE3733-8883-42A6-B12C-4C0158A35648}" sibTransId="{25B7B7A8-8398-4C72-82C4-2CE935526DE7}"/>
    <dgm:cxn modelId="{393193DE-FC7A-4C4F-A0E5-8B15894C1DEA}" type="presOf" srcId="{4CF256C1-1B87-48A8-8F68-E673A39599FC}" destId="{9B05D8F2-BAB8-4E12-A2DE-410E8EDB3E6B}" srcOrd="0" destOrd="0" presId="urn:microsoft.com/office/officeart/2005/8/layout/chevron1"/>
    <dgm:cxn modelId="{BD2C36E1-AC8C-491C-A702-851C3634D46E}" type="presOf" srcId="{47F115E0-70FF-4891-90CD-466466167D75}" destId="{A1FE203F-4D69-43EF-A268-C46A13658E34}" srcOrd="0" destOrd="0" presId="urn:microsoft.com/office/officeart/2005/8/layout/chevron1"/>
    <dgm:cxn modelId="{C9790CE9-4BC9-46B4-B557-0914FFF0BEB6}" type="presOf" srcId="{0F5AE539-310A-4516-AE2D-A0342E7A9213}" destId="{696E6D07-2B03-46BF-BC2C-9832AB238ABC}" srcOrd="0" destOrd="0" presId="urn:microsoft.com/office/officeart/2005/8/layout/chevron1"/>
    <dgm:cxn modelId="{E90F92EB-5FB6-4A81-8F65-0807CE9C9B74}" srcId="{D9A73071-1BA1-4856-BE2C-8D7066339B87}" destId="{4CF256C1-1B87-48A8-8F68-E673A39599FC}" srcOrd="11" destOrd="0" parTransId="{33269FA5-0DCB-4999-9B3A-7853A4429223}" sibTransId="{DB1CC00B-BD4B-4096-843C-17892BC85362}"/>
    <dgm:cxn modelId="{DB3416ED-3646-4A29-81FB-321A4A1194FA}" srcId="{D9A73071-1BA1-4856-BE2C-8D7066339B87}" destId="{74847319-D96C-4E63-90C0-DEB9C46946A1}" srcOrd="13" destOrd="0" parTransId="{519094EF-1D14-49EF-9618-2170DFDC31AF}" sibTransId="{0875648E-A9DD-4C47-8EA1-9D954AC6993F}"/>
    <dgm:cxn modelId="{F044A4EF-61EE-4A8B-9A71-7C97C9B47F6A}" srcId="{D9A73071-1BA1-4856-BE2C-8D7066339B87}" destId="{41D5708D-DF26-4039-B93B-F6540A2CDA94}" srcOrd="9" destOrd="0" parTransId="{386D794B-EFF8-485F-93EB-687A17D2CE1B}" sibTransId="{FD7D3E9F-E782-49C3-BD75-5105C3D651C5}"/>
    <dgm:cxn modelId="{BB8BF1FD-9F7D-4C5A-A222-CE7E6117B998}" type="presOf" srcId="{A4AA0425-3A47-46E3-8DE2-1C47CE92B7BA}" destId="{E9A7F3E3-9947-4CAD-89D6-CD60C20D182D}" srcOrd="0" destOrd="0" presId="urn:microsoft.com/office/officeart/2005/8/layout/chevron1"/>
    <dgm:cxn modelId="{60DBCE1B-BBC7-498B-AB58-312F180B1392}" type="presParOf" srcId="{634D3D7A-7A94-4D4D-B3DB-F19268B40E23}" destId="{D4E8B7F9-C0BE-4823-BC3A-2B474EDB3437}" srcOrd="0" destOrd="0" presId="urn:microsoft.com/office/officeart/2005/8/layout/chevron1"/>
    <dgm:cxn modelId="{973CCB03-E1E8-4901-A60E-F35C7B9670A9}" type="presParOf" srcId="{634D3D7A-7A94-4D4D-B3DB-F19268B40E23}" destId="{9B085828-2AE4-4099-9C14-BD2B0A51CAF9}" srcOrd="1" destOrd="0" presId="urn:microsoft.com/office/officeart/2005/8/layout/chevron1"/>
    <dgm:cxn modelId="{8C7A59C9-C731-4DA4-9BC2-86185D73046E}" type="presParOf" srcId="{634D3D7A-7A94-4D4D-B3DB-F19268B40E23}" destId="{1586C446-B2FC-4072-8A02-25C782C5B0CA}" srcOrd="2" destOrd="0" presId="urn:microsoft.com/office/officeart/2005/8/layout/chevron1"/>
    <dgm:cxn modelId="{7D978305-3C35-442C-8280-2212E124608F}" type="presParOf" srcId="{634D3D7A-7A94-4D4D-B3DB-F19268B40E23}" destId="{C02EBC36-E8D4-49BB-9110-DFABAA31AE1F}" srcOrd="3" destOrd="0" presId="urn:microsoft.com/office/officeart/2005/8/layout/chevron1"/>
    <dgm:cxn modelId="{541DAD64-FE38-4A9A-9593-D2073FC42B51}" type="presParOf" srcId="{634D3D7A-7A94-4D4D-B3DB-F19268B40E23}" destId="{6EA35997-77EF-4182-9035-1E2EBA051F5B}" srcOrd="4" destOrd="0" presId="urn:microsoft.com/office/officeart/2005/8/layout/chevron1"/>
    <dgm:cxn modelId="{CB82FFA9-7833-4CD7-8330-7F00CBA91EE2}" type="presParOf" srcId="{634D3D7A-7A94-4D4D-B3DB-F19268B40E23}" destId="{69CC356E-EB92-42FA-9DE3-C66A903CAE50}" srcOrd="5" destOrd="0" presId="urn:microsoft.com/office/officeart/2005/8/layout/chevron1"/>
    <dgm:cxn modelId="{7130CA7F-B767-4A16-B4F0-ED3B80BB643B}" type="presParOf" srcId="{634D3D7A-7A94-4D4D-B3DB-F19268B40E23}" destId="{9C796CE0-828E-49F7-B9C0-CBBADE1FB2FF}" srcOrd="6" destOrd="0" presId="urn:microsoft.com/office/officeart/2005/8/layout/chevron1"/>
    <dgm:cxn modelId="{333FCF85-9A88-4EE6-B088-CA7018C30AB4}" type="presParOf" srcId="{634D3D7A-7A94-4D4D-B3DB-F19268B40E23}" destId="{33E50A49-B61B-4841-BB01-3ED83192C223}" srcOrd="7" destOrd="0" presId="urn:microsoft.com/office/officeart/2005/8/layout/chevron1"/>
    <dgm:cxn modelId="{AAB266F1-FCA2-4192-BDD8-2B7E07A1BCB6}" type="presParOf" srcId="{634D3D7A-7A94-4D4D-B3DB-F19268B40E23}" destId="{E9A7F3E3-9947-4CAD-89D6-CD60C20D182D}" srcOrd="8" destOrd="0" presId="urn:microsoft.com/office/officeart/2005/8/layout/chevron1"/>
    <dgm:cxn modelId="{F46A6D36-285E-4CC9-9EE6-24F1BC735A47}" type="presParOf" srcId="{634D3D7A-7A94-4D4D-B3DB-F19268B40E23}" destId="{F399C3E7-2F33-4ED8-99D4-BA68272EA200}" srcOrd="9" destOrd="0" presId="urn:microsoft.com/office/officeart/2005/8/layout/chevron1"/>
    <dgm:cxn modelId="{32357FAB-8F17-4495-9B9C-C41D4FDFD762}" type="presParOf" srcId="{634D3D7A-7A94-4D4D-B3DB-F19268B40E23}" destId="{2E9D574C-1307-40FA-99F9-81403D8C8CAB}" srcOrd="10" destOrd="0" presId="urn:microsoft.com/office/officeart/2005/8/layout/chevron1"/>
    <dgm:cxn modelId="{E419574E-09A2-4557-98B5-D4A6C643C52B}" type="presParOf" srcId="{634D3D7A-7A94-4D4D-B3DB-F19268B40E23}" destId="{A12BBFA5-14FD-4B8D-B888-039907D082ED}" srcOrd="11" destOrd="0" presId="urn:microsoft.com/office/officeart/2005/8/layout/chevron1"/>
    <dgm:cxn modelId="{77DD6B06-8A7E-4AB8-8B70-3E0E26104C95}" type="presParOf" srcId="{634D3D7A-7A94-4D4D-B3DB-F19268B40E23}" destId="{5B81CA8A-2736-49F9-9A29-B22F6A1FC580}" srcOrd="12" destOrd="0" presId="urn:microsoft.com/office/officeart/2005/8/layout/chevron1"/>
    <dgm:cxn modelId="{0802710A-D47F-414D-AC9A-604EEAB84B65}" type="presParOf" srcId="{634D3D7A-7A94-4D4D-B3DB-F19268B40E23}" destId="{C87AEE12-E346-4AD5-957B-B3F7802581EF}" srcOrd="13" destOrd="0" presId="urn:microsoft.com/office/officeart/2005/8/layout/chevron1"/>
    <dgm:cxn modelId="{59803E95-BC29-4FC3-AD7E-8EAD0775A786}" type="presParOf" srcId="{634D3D7A-7A94-4D4D-B3DB-F19268B40E23}" destId="{20394EAF-D585-4B10-9ACA-37F5FE764160}" srcOrd="14" destOrd="0" presId="urn:microsoft.com/office/officeart/2005/8/layout/chevron1"/>
    <dgm:cxn modelId="{AAF5BEE3-EBF4-4F12-BFFB-FA42FD2FE6C6}" type="presParOf" srcId="{634D3D7A-7A94-4D4D-B3DB-F19268B40E23}" destId="{38DDABF7-74E1-4BD4-8C29-44BAEAC42748}" srcOrd="15" destOrd="0" presId="urn:microsoft.com/office/officeart/2005/8/layout/chevron1"/>
    <dgm:cxn modelId="{0BF82B86-3D90-4016-A42D-39EDD52CCD0D}" type="presParOf" srcId="{634D3D7A-7A94-4D4D-B3DB-F19268B40E23}" destId="{6C6CF209-40BC-48CE-AB6E-5963CABDDA82}" srcOrd="16" destOrd="0" presId="urn:microsoft.com/office/officeart/2005/8/layout/chevron1"/>
    <dgm:cxn modelId="{5FA7CFD1-344F-407B-83EE-2BD7FA01E2DC}" type="presParOf" srcId="{634D3D7A-7A94-4D4D-B3DB-F19268B40E23}" destId="{B4A88C35-FDF7-4304-9A66-E78A90FD3BB0}" srcOrd="17" destOrd="0" presId="urn:microsoft.com/office/officeart/2005/8/layout/chevron1"/>
    <dgm:cxn modelId="{97E597D6-C627-4E8F-9D97-D52C059250AF}" type="presParOf" srcId="{634D3D7A-7A94-4D4D-B3DB-F19268B40E23}" destId="{F00E1CA5-9FBB-4673-8CC8-D8621EDBA06F}" srcOrd="18" destOrd="0" presId="urn:microsoft.com/office/officeart/2005/8/layout/chevron1"/>
    <dgm:cxn modelId="{C54DAB61-61ED-4F4C-82BF-D35FB4604B52}" type="presParOf" srcId="{634D3D7A-7A94-4D4D-B3DB-F19268B40E23}" destId="{CA2ECF40-4D7F-40AC-822C-664B7133F61E}" srcOrd="19" destOrd="0" presId="urn:microsoft.com/office/officeart/2005/8/layout/chevron1"/>
    <dgm:cxn modelId="{D01598D6-6C35-4397-8DA1-3B023D409AC8}" type="presParOf" srcId="{634D3D7A-7A94-4D4D-B3DB-F19268B40E23}" destId="{A1FE203F-4D69-43EF-A268-C46A13658E34}" srcOrd="20" destOrd="0" presId="urn:microsoft.com/office/officeart/2005/8/layout/chevron1"/>
    <dgm:cxn modelId="{DACF197A-A937-42A8-877B-F49FB769DC3E}" type="presParOf" srcId="{634D3D7A-7A94-4D4D-B3DB-F19268B40E23}" destId="{C1F51DA3-42F3-43BA-ACF9-99405EDC0E3F}" srcOrd="21" destOrd="0" presId="urn:microsoft.com/office/officeart/2005/8/layout/chevron1"/>
    <dgm:cxn modelId="{62951029-1C96-40FA-A1ED-FB82C33667C4}" type="presParOf" srcId="{634D3D7A-7A94-4D4D-B3DB-F19268B40E23}" destId="{9B05D8F2-BAB8-4E12-A2DE-410E8EDB3E6B}" srcOrd="22" destOrd="0" presId="urn:microsoft.com/office/officeart/2005/8/layout/chevron1"/>
    <dgm:cxn modelId="{45DFADDA-6F1D-469A-9288-00556783FDAD}" type="presParOf" srcId="{634D3D7A-7A94-4D4D-B3DB-F19268B40E23}" destId="{09BAED31-CA3B-4830-9799-8B8B774FB96B}" srcOrd="23" destOrd="0" presId="urn:microsoft.com/office/officeart/2005/8/layout/chevron1"/>
    <dgm:cxn modelId="{56A1BD38-54FB-42BE-975A-95B30F735507}" type="presParOf" srcId="{634D3D7A-7A94-4D4D-B3DB-F19268B40E23}" destId="{FC46B896-4F57-46D3-A917-71BB71E18930}" srcOrd="24" destOrd="0" presId="urn:microsoft.com/office/officeart/2005/8/layout/chevron1"/>
    <dgm:cxn modelId="{E9C803F0-1D30-4B6E-BFDB-B2E77D9E33AA}" type="presParOf" srcId="{634D3D7A-7A94-4D4D-B3DB-F19268B40E23}" destId="{32826BF5-4885-46C6-A3B3-B349599C9E78}" srcOrd="25" destOrd="0" presId="urn:microsoft.com/office/officeart/2005/8/layout/chevron1"/>
    <dgm:cxn modelId="{FAEE9EE4-8A8C-414E-B87D-70CFB5FC4710}" type="presParOf" srcId="{634D3D7A-7A94-4D4D-B3DB-F19268B40E23}" destId="{B39A7BFC-F657-462A-A9AC-4DF5F2B490EB}" srcOrd="26" destOrd="0" presId="urn:microsoft.com/office/officeart/2005/8/layout/chevron1"/>
    <dgm:cxn modelId="{68FCFAE1-AAD0-4CF2-949C-B40E22206D8F}" type="presParOf" srcId="{634D3D7A-7A94-4D4D-B3DB-F19268B40E23}" destId="{47FFB2DB-7D3C-4E4C-8BE2-EDFEE2127693}" srcOrd="27" destOrd="0" presId="urn:microsoft.com/office/officeart/2005/8/layout/chevron1"/>
    <dgm:cxn modelId="{5C69B93F-4D92-4D8E-9306-FE8B8EEB9F31}" type="presParOf" srcId="{634D3D7A-7A94-4D4D-B3DB-F19268B40E23}" destId="{04ADF356-EFEC-43A1-87C1-7EC090BED89B}" srcOrd="28" destOrd="0" presId="urn:microsoft.com/office/officeart/2005/8/layout/chevron1"/>
    <dgm:cxn modelId="{28F98F75-B989-4AC6-B12B-D1C0C5F47FD5}" type="presParOf" srcId="{634D3D7A-7A94-4D4D-B3DB-F19268B40E23}" destId="{80CA3378-D673-4B2A-9BDE-F2C1BB531C14}" srcOrd="29" destOrd="0" presId="urn:microsoft.com/office/officeart/2005/8/layout/chevron1"/>
    <dgm:cxn modelId="{BD990CD2-2BA6-457E-ABE5-3BE1916DA89D}" type="presParOf" srcId="{634D3D7A-7A94-4D4D-B3DB-F19268B40E23}" destId="{32127223-3D9A-4750-8782-2BDE5B26D342}" srcOrd="30" destOrd="0" presId="urn:microsoft.com/office/officeart/2005/8/layout/chevron1"/>
    <dgm:cxn modelId="{2FD11D74-B638-426E-903D-4DB856336ECF}" type="presParOf" srcId="{634D3D7A-7A94-4D4D-B3DB-F19268B40E23}" destId="{C1517F90-B485-4277-A785-C4229B47DCCA}" srcOrd="31" destOrd="0" presId="urn:microsoft.com/office/officeart/2005/8/layout/chevron1"/>
    <dgm:cxn modelId="{5D2F0278-D797-4BAE-B8CA-8B8D6534A2B8}" type="presParOf" srcId="{634D3D7A-7A94-4D4D-B3DB-F19268B40E23}" destId="{B1F4D0BF-5180-4DC2-8BEE-D8856D17AF93}" srcOrd="32" destOrd="0" presId="urn:microsoft.com/office/officeart/2005/8/layout/chevron1"/>
    <dgm:cxn modelId="{1527E2FB-8F7A-4799-8EE9-AD0C2D2E4741}" type="presParOf" srcId="{634D3D7A-7A94-4D4D-B3DB-F19268B40E23}" destId="{DAF65811-091A-4D0F-932C-D749CCCAFE5F}" srcOrd="33" destOrd="0" presId="urn:microsoft.com/office/officeart/2005/8/layout/chevron1"/>
    <dgm:cxn modelId="{8696FA37-5588-40F5-AF07-805380684362}" type="presParOf" srcId="{634D3D7A-7A94-4D4D-B3DB-F19268B40E23}" destId="{7B974DC1-B1C1-4B19-9D7C-F1D3B35AEF8F}" srcOrd="34" destOrd="0" presId="urn:microsoft.com/office/officeart/2005/8/layout/chevron1"/>
    <dgm:cxn modelId="{D34657DC-AC7A-4A96-8085-6AB2114BD164}" type="presParOf" srcId="{634D3D7A-7A94-4D4D-B3DB-F19268B40E23}" destId="{D8221010-A5AF-4386-BA48-66161C2D0EA5}" srcOrd="35" destOrd="0" presId="urn:microsoft.com/office/officeart/2005/8/layout/chevron1"/>
    <dgm:cxn modelId="{3D7D1E9A-C1A0-44E9-B885-4DFA1ECE0310}" type="presParOf" srcId="{634D3D7A-7A94-4D4D-B3DB-F19268B40E23}" destId="{37D5BE85-3DFF-4AC1-B80A-48E7ACF586CF}" srcOrd="36" destOrd="0" presId="urn:microsoft.com/office/officeart/2005/8/layout/chevron1"/>
    <dgm:cxn modelId="{59E5C424-8CBC-4AC4-9625-248DA7645CAE}" type="presParOf" srcId="{634D3D7A-7A94-4D4D-B3DB-F19268B40E23}" destId="{93434345-916B-4D0E-8121-FE6A9BDF5F38}" srcOrd="37" destOrd="0" presId="urn:microsoft.com/office/officeart/2005/8/layout/chevron1"/>
    <dgm:cxn modelId="{701AFC2B-9111-4490-BB39-E3C1065816FF}" type="presParOf" srcId="{634D3D7A-7A94-4D4D-B3DB-F19268B40E23}" destId="{61B99CA0-9FF5-4FCC-A945-CFDFB8D26154}" srcOrd="38" destOrd="0" presId="urn:microsoft.com/office/officeart/2005/8/layout/chevron1"/>
    <dgm:cxn modelId="{216A6B13-0A8A-42C9-AB20-EB894DB88B23}" type="presParOf" srcId="{634D3D7A-7A94-4D4D-B3DB-F19268B40E23}" destId="{3DA34DCE-00EE-47C1-BB12-B0C11A506E57}" srcOrd="39" destOrd="0" presId="urn:microsoft.com/office/officeart/2005/8/layout/chevron1"/>
    <dgm:cxn modelId="{3647982C-AD37-4C70-8F93-BD02A90F4E19}" type="presParOf" srcId="{634D3D7A-7A94-4D4D-B3DB-F19268B40E23}" destId="{CF71E83B-AC10-4B49-8B77-E42B0A30C69B}" srcOrd="40" destOrd="0" presId="urn:microsoft.com/office/officeart/2005/8/layout/chevron1"/>
    <dgm:cxn modelId="{850823C6-B558-4BA7-8C76-21C0F2ABB4A3}" type="presParOf" srcId="{634D3D7A-7A94-4D4D-B3DB-F19268B40E23}" destId="{2E4714C7-B7DB-4614-9881-BBBFD7E92A64}" srcOrd="41" destOrd="0" presId="urn:microsoft.com/office/officeart/2005/8/layout/chevron1"/>
    <dgm:cxn modelId="{4CC17ADA-8713-4367-B560-D78080764EE0}" type="presParOf" srcId="{634D3D7A-7A94-4D4D-B3DB-F19268B40E23}" destId="{696E6D07-2B03-46BF-BC2C-9832AB238ABC}" srcOrd="42" destOrd="0" presId="urn:microsoft.com/office/officeart/2005/8/layout/chevron1"/>
    <dgm:cxn modelId="{FA6A29DA-3535-4A99-924A-FDE2239D6E1E}" type="presParOf" srcId="{634D3D7A-7A94-4D4D-B3DB-F19268B40E23}" destId="{4D9B1A04-4038-4244-8316-B80C41F1DD17}" srcOrd="43" destOrd="0" presId="urn:microsoft.com/office/officeart/2005/8/layout/chevron1"/>
    <dgm:cxn modelId="{A63B1DEF-80D2-4B0E-BEDD-5CD603E4684C}" type="presParOf" srcId="{634D3D7A-7A94-4D4D-B3DB-F19268B40E23}" destId="{85E0BCF6-E97D-4378-8A00-08E58D3BFC27}" srcOrd="44" destOrd="0" presId="urn:microsoft.com/office/officeart/2005/8/layout/chevron1"/>
    <dgm:cxn modelId="{887AE799-50DB-4A66-BFAD-E285ED0BA002}" type="presParOf" srcId="{634D3D7A-7A94-4D4D-B3DB-F19268B40E23}" destId="{58241AE4-9340-4D8E-89B1-0DA4B22CEAB8}" srcOrd="45" destOrd="0" presId="urn:microsoft.com/office/officeart/2005/8/layout/chevron1"/>
    <dgm:cxn modelId="{A5604227-A1F0-4D53-9560-615EB5ACEE75}" type="presParOf" srcId="{634D3D7A-7A94-4D4D-B3DB-F19268B40E23}" destId="{4A652426-BC0E-43EA-B516-2A5DBA617836}" srcOrd="46" destOrd="0" presId="urn:microsoft.com/office/officeart/2005/8/layout/chevron1"/>
    <dgm:cxn modelId="{35AC7236-09D1-472F-90F1-15C145490B78}" type="presParOf" srcId="{634D3D7A-7A94-4D4D-B3DB-F19268B40E23}" destId="{6FFB497E-3BA7-4620-BEB0-0F53278478D8}" srcOrd="47" destOrd="0" presId="urn:microsoft.com/office/officeart/2005/8/layout/chevron1"/>
    <dgm:cxn modelId="{726BB33A-F5DA-4BCA-BB13-F6B4F590ACB5}" type="presParOf" srcId="{634D3D7A-7A94-4D4D-B3DB-F19268B40E23}" destId="{8A3E01D3-7DFB-4F3F-BDD0-07B5C3AD4001}" srcOrd="4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721CA-F5F7-4E2D-9E4E-98AE9257EDCE}" type="doc">
      <dgm:prSet loTypeId="urn:microsoft.com/office/officeart/2005/8/layout/hChevron3" loCatId="process" qsTypeId="urn:microsoft.com/office/officeart/2005/8/quickstyle/simple1" qsCatId="simple" csTypeId="urn:microsoft.com/office/officeart/2005/8/colors/accent1_2" csCatId="accent1" phldr="1"/>
      <dgm:spPr/>
    </dgm:pt>
    <dgm:pt modelId="{D93C7BE5-5B49-4840-AFE3-3737EA18F2F7}">
      <dgm:prSet phldrT="[Text]" custT="1"/>
      <dgm:spPr/>
      <dgm:t>
        <a:bodyPr/>
        <a:lstStyle/>
        <a:p>
          <a:r>
            <a:rPr lang="en-US" sz="1600" dirty="0">
              <a:latin typeface="Phetsarath OT" panose="02000500000000000001" pitchFamily="2" charset="2"/>
              <a:ea typeface="Phetsarath OT" panose="02000500000000000001" pitchFamily="2" charset="2"/>
              <a:cs typeface="Phetsarath OT" panose="02000500000000000001" pitchFamily="2" charset="2"/>
            </a:rPr>
            <a:t>Y</a:t>
          </a:r>
          <a:r>
            <a:rPr lang="lo-LA" sz="1600" dirty="0">
              <a:latin typeface="Phetsarath OT" panose="02000500000000000001" pitchFamily="2" charset="2"/>
              <a:ea typeface="Phetsarath OT" panose="02000500000000000001" pitchFamily="2" charset="2"/>
              <a:cs typeface="Phetsarath OT" panose="02000500000000000001" pitchFamily="2" charset="2"/>
            </a:rPr>
            <a:t> 0</a:t>
          </a:r>
        </a:p>
        <a:p>
          <a:r>
            <a:rPr lang="lo-LA" sz="1600" dirty="0">
              <a:latin typeface="Phetsarath OT" panose="02000500000000000001" pitchFamily="2" charset="2"/>
              <a:ea typeface="Phetsarath OT" panose="02000500000000000001" pitchFamily="2" charset="2"/>
              <a:cs typeface="Phetsarath OT" panose="02000500000000000001" pitchFamily="2" charset="2"/>
            </a:rPr>
            <a:t>6/2019 - 5/2020</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dgm:t>
    </dgm:pt>
    <dgm:pt modelId="{E382A0BD-CC4D-49D3-898E-31E9FAB147AC}" type="parTrans" cxnId="{7C1525EA-B489-4059-B60F-ED9655A2B6D0}">
      <dgm:prSet/>
      <dgm:spPr/>
      <dgm:t>
        <a:bodyPr/>
        <a:lstStyle/>
        <a:p>
          <a:endParaRPr lang="en-US"/>
        </a:p>
      </dgm:t>
    </dgm:pt>
    <dgm:pt modelId="{981A5C14-EC8A-4AF5-ACFC-66C3BA5F92ED}" type="sibTrans" cxnId="{7C1525EA-B489-4059-B60F-ED9655A2B6D0}">
      <dgm:prSet/>
      <dgm:spPr/>
      <dgm:t>
        <a:bodyPr/>
        <a:lstStyle/>
        <a:p>
          <a:endParaRPr lang="en-US"/>
        </a:p>
      </dgm:t>
    </dgm:pt>
    <dgm:pt modelId="{7E6BE482-4526-4E4F-B592-F9D016F2E74E}">
      <dgm:prSet phldrT="[Text]" custT="1"/>
      <dgm:spPr/>
      <dgm:t>
        <a:bodyPr/>
        <a:lstStyle/>
        <a:p>
          <a:r>
            <a:rPr lang="en-US" sz="1600" dirty="0">
              <a:latin typeface="Phetsarath OT" panose="02000500000000000001" pitchFamily="2" charset="2"/>
              <a:ea typeface="Phetsarath OT" panose="02000500000000000001" pitchFamily="2" charset="2"/>
              <a:cs typeface="Phetsarath OT" panose="02000500000000000001" pitchFamily="2" charset="2"/>
            </a:rPr>
            <a:t>Y</a:t>
          </a:r>
          <a:r>
            <a:rPr lang="lo-LA" sz="1600" dirty="0">
              <a:latin typeface="Phetsarath OT" panose="02000500000000000001" pitchFamily="2" charset="2"/>
              <a:ea typeface="Phetsarath OT" panose="02000500000000000001" pitchFamily="2" charset="2"/>
              <a:cs typeface="Phetsarath OT" panose="02000500000000000001" pitchFamily="2" charset="2"/>
            </a:rPr>
            <a:t> 2</a:t>
          </a:r>
        </a:p>
        <a:p>
          <a:r>
            <a:rPr lang="lo-LA" sz="1600" dirty="0">
              <a:latin typeface="Phetsarath OT" panose="02000500000000000001" pitchFamily="2" charset="2"/>
              <a:ea typeface="Phetsarath OT" panose="02000500000000000001" pitchFamily="2" charset="2"/>
              <a:cs typeface="Phetsarath OT" panose="02000500000000000001" pitchFamily="2" charset="2"/>
            </a:rPr>
            <a:t>6/2021 – 5/2022</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dgm:t>
    </dgm:pt>
    <dgm:pt modelId="{4DD048A8-AF8A-4D1D-8144-9BF57A2C3E04}" type="parTrans" cxnId="{E25A75E7-31AB-4D9F-9549-97D21287273C}">
      <dgm:prSet/>
      <dgm:spPr/>
      <dgm:t>
        <a:bodyPr/>
        <a:lstStyle/>
        <a:p>
          <a:endParaRPr lang="en-US"/>
        </a:p>
      </dgm:t>
    </dgm:pt>
    <dgm:pt modelId="{83B7752F-611B-4889-82C1-893472781751}" type="sibTrans" cxnId="{E25A75E7-31AB-4D9F-9549-97D21287273C}">
      <dgm:prSet/>
      <dgm:spPr/>
      <dgm:t>
        <a:bodyPr/>
        <a:lstStyle/>
        <a:p>
          <a:endParaRPr lang="en-US"/>
        </a:p>
      </dgm:t>
    </dgm:pt>
    <dgm:pt modelId="{937C1753-7331-4B40-81E8-A37E463EBAF1}">
      <dgm:prSet phldrT="[Text]" custT="1"/>
      <dgm:spPr/>
      <dgm:t>
        <a:bodyPr/>
        <a:lstStyle/>
        <a:p>
          <a:r>
            <a:rPr lang="en-US" sz="1600" b="1" dirty="0">
              <a:latin typeface="Phetsarath OT" panose="02000500000000000001" pitchFamily="2" charset="2"/>
              <a:ea typeface="Phetsarath OT" panose="02000500000000000001" pitchFamily="2" charset="2"/>
              <a:cs typeface="Phetsarath OT" panose="02000500000000000001" pitchFamily="2" charset="2"/>
            </a:rPr>
            <a:t>Y</a:t>
          </a:r>
          <a:r>
            <a:rPr lang="lo-LA" sz="1600" b="1" dirty="0">
              <a:latin typeface="Phetsarath OT" panose="02000500000000000001" pitchFamily="2" charset="2"/>
              <a:ea typeface="Phetsarath OT" panose="02000500000000000001" pitchFamily="2" charset="2"/>
              <a:cs typeface="Phetsarath OT" panose="02000500000000000001" pitchFamily="2" charset="2"/>
            </a:rPr>
            <a:t> 3</a:t>
          </a:r>
        </a:p>
        <a:p>
          <a:r>
            <a:rPr lang="lo-LA" sz="1600" b="1" dirty="0">
              <a:latin typeface="Phetsarath OT" panose="02000500000000000001" pitchFamily="2" charset="2"/>
              <a:ea typeface="Phetsarath OT" panose="02000500000000000001" pitchFamily="2" charset="2"/>
              <a:cs typeface="Phetsarath OT" panose="02000500000000000001" pitchFamily="2" charset="2"/>
            </a:rPr>
            <a:t>6/2022 – 5/2023</a:t>
          </a:r>
          <a:endParaRPr lang="en-US" sz="1600" b="1" dirty="0">
            <a:latin typeface="Phetsarath OT" panose="02000500000000000001" pitchFamily="2" charset="2"/>
            <a:ea typeface="Phetsarath OT" panose="02000500000000000001" pitchFamily="2" charset="2"/>
            <a:cs typeface="Phetsarath OT" panose="02000500000000000001" pitchFamily="2" charset="2"/>
          </a:endParaRPr>
        </a:p>
      </dgm:t>
    </dgm:pt>
    <dgm:pt modelId="{8208188C-A3EF-4DEC-885B-CA99109D1C35}" type="parTrans" cxnId="{16FA9F61-9DD9-4651-B052-07082528F134}">
      <dgm:prSet/>
      <dgm:spPr/>
      <dgm:t>
        <a:bodyPr/>
        <a:lstStyle/>
        <a:p>
          <a:endParaRPr lang="en-US"/>
        </a:p>
      </dgm:t>
    </dgm:pt>
    <dgm:pt modelId="{2844420E-3055-4758-A92D-2E20D8577521}" type="sibTrans" cxnId="{16FA9F61-9DD9-4651-B052-07082528F134}">
      <dgm:prSet/>
      <dgm:spPr/>
      <dgm:t>
        <a:bodyPr/>
        <a:lstStyle/>
        <a:p>
          <a:endParaRPr lang="en-US"/>
        </a:p>
      </dgm:t>
    </dgm:pt>
    <dgm:pt modelId="{4EFE559F-FFD1-43C1-B1E1-A56E394405D4}">
      <dgm:prSet phldrT="[Text]" custT="1"/>
      <dgm:spPr/>
      <dgm:t>
        <a:bodyPr/>
        <a:lstStyle/>
        <a:p>
          <a:r>
            <a:rPr lang="en-US" sz="1600" dirty="0">
              <a:latin typeface="Phetsarath OT" panose="02000500000000000001" pitchFamily="2" charset="2"/>
              <a:ea typeface="Phetsarath OT" panose="02000500000000000001" pitchFamily="2" charset="2"/>
              <a:cs typeface="Phetsarath OT" panose="02000500000000000001" pitchFamily="2" charset="2"/>
            </a:rPr>
            <a:t>Y</a:t>
          </a:r>
          <a:r>
            <a:rPr lang="lo-LA" sz="1600" dirty="0">
              <a:latin typeface="Phetsarath OT" panose="02000500000000000001" pitchFamily="2" charset="2"/>
              <a:ea typeface="Phetsarath OT" panose="02000500000000000001" pitchFamily="2" charset="2"/>
              <a:cs typeface="Phetsarath OT" panose="02000500000000000001" pitchFamily="2" charset="2"/>
            </a:rPr>
            <a:t> 1</a:t>
          </a:r>
        </a:p>
        <a:p>
          <a:r>
            <a:rPr lang="lo-LA" sz="1600" dirty="0">
              <a:latin typeface="Phetsarath OT" panose="02000500000000000001" pitchFamily="2" charset="2"/>
              <a:ea typeface="Phetsarath OT" panose="02000500000000000001" pitchFamily="2" charset="2"/>
              <a:cs typeface="Phetsarath OT" panose="02000500000000000001" pitchFamily="2" charset="2"/>
            </a:rPr>
            <a:t>6/2020 – 5/2021</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dgm:t>
    </dgm:pt>
    <dgm:pt modelId="{92542A87-F08B-4101-93E2-2016C04185CD}" type="parTrans" cxnId="{8717E842-5472-424E-8650-9F2DB04E2779}">
      <dgm:prSet/>
      <dgm:spPr/>
      <dgm:t>
        <a:bodyPr/>
        <a:lstStyle/>
        <a:p>
          <a:endParaRPr lang="en-US"/>
        </a:p>
      </dgm:t>
    </dgm:pt>
    <dgm:pt modelId="{B68CF97F-DC48-479D-B102-2C129885B8BD}" type="sibTrans" cxnId="{8717E842-5472-424E-8650-9F2DB04E2779}">
      <dgm:prSet/>
      <dgm:spPr/>
      <dgm:t>
        <a:bodyPr/>
        <a:lstStyle/>
        <a:p>
          <a:endParaRPr lang="en-US"/>
        </a:p>
      </dgm:t>
    </dgm:pt>
    <dgm:pt modelId="{0CE91966-31D9-41AA-ACCE-F02CDAB01CEB}">
      <dgm:prSet phldrT="[Text]" custT="1"/>
      <dgm:spPr/>
      <dgm:t>
        <a:bodyPr/>
        <a:lstStyle/>
        <a:p>
          <a:r>
            <a:rPr lang="en-US" sz="1600" dirty="0">
              <a:latin typeface="Phetsarath OT" panose="02000500000000000001" pitchFamily="2" charset="2"/>
              <a:ea typeface="Phetsarath OT" panose="02000500000000000001" pitchFamily="2" charset="2"/>
              <a:cs typeface="Phetsarath OT" panose="02000500000000000001" pitchFamily="2" charset="2"/>
            </a:rPr>
            <a:t>Y</a:t>
          </a:r>
          <a:r>
            <a:rPr lang="lo-LA" sz="1600" dirty="0">
              <a:latin typeface="Phetsarath OT" panose="02000500000000000001" pitchFamily="2" charset="2"/>
              <a:ea typeface="Phetsarath OT" panose="02000500000000000001" pitchFamily="2" charset="2"/>
              <a:cs typeface="Phetsarath OT" panose="02000500000000000001" pitchFamily="2" charset="2"/>
            </a:rPr>
            <a:t> 4</a:t>
          </a:r>
        </a:p>
        <a:p>
          <a:r>
            <a:rPr lang="lo-LA" sz="1600" dirty="0">
              <a:latin typeface="Phetsarath OT" panose="02000500000000000001" pitchFamily="2" charset="2"/>
              <a:ea typeface="Phetsarath OT" panose="02000500000000000001" pitchFamily="2" charset="2"/>
              <a:cs typeface="Phetsarath OT" panose="02000500000000000001" pitchFamily="2" charset="2"/>
            </a:rPr>
            <a:t>6/2023 – 5/2024</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dgm:t>
    </dgm:pt>
    <dgm:pt modelId="{984A41C1-9E02-493E-8AF2-8CD89C2E9776}" type="parTrans" cxnId="{7BF2BF69-1F35-4555-BAE8-4E6AB26F4C6C}">
      <dgm:prSet/>
      <dgm:spPr/>
      <dgm:t>
        <a:bodyPr/>
        <a:lstStyle/>
        <a:p>
          <a:endParaRPr lang="en-US"/>
        </a:p>
      </dgm:t>
    </dgm:pt>
    <dgm:pt modelId="{A9FE8B7A-ECA4-4788-A54E-F3E861A08813}" type="sibTrans" cxnId="{7BF2BF69-1F35-4555-BAE8-4E6AB26F4C6C}">
      <dgm:prSet/>
      <dgm:spPr/>
      <dgm:t>
        <a:bodyPr/>
        <a:lstStyle/>
        <a:p>
          <a:endParaRPr lang="en-US"/>
        </a:p>
      </dgm:t>
    </dgm:pt>
    <dgm:pt modelId="{0A05222B-D84F-416A-A8BE-17397462DAF7}" type="pres">
      <dgm:prSet presAssocID="{DB5721CA-F5F7-4E2D-9E4E-98AE9257EDCE}" presName="Name0" presStyleCnt="0">
        <dgm:presLayoutVars>
          <dgm:dir/>
          <dgm:resizeHandles val="exact"/>
        </dgm:presLayoutVars>
      </dgm:prSet>
      <dgm:spPr/>
    </dgm:pt>
    <dgm:pt modelId="{BB65CA98-54B6-4B6E-94FB-09C264824DE3}" type="pres">
      <dgm:prSet presAssocID="{D93C7BE5-5B49-4840-AFE3-3737EA18F2F7}" presName="parTxOnly" presStyleLbl="node1" presStyleIdx="0" presStyleCnt="5">
        <dgm:presLayoutVars>
          <dgm:bulletEnabled val="1"/>
        </dgm:presLayoutVars>
      </dgm:prSet>
      <dgm:spPr/>
    </dgm:pt>
    <dgm:pt modelId="{5E2726C1-D07E-4AB6-94C8-D543A0632248}" type="pres">
      <dgm:prSet presAssocID="{981A5C14-EC8A-4AF5-ACFC-66C3BA5F92ED}" presName="parSpace" presStyleCnt="0"/>
      <dgm:spPr/>
    </dgm:pt>
    <dgm:pt modelId="{38A6AB62-576F-4E5A-AA02-DB964908E126}" type="pres">
      <dgm:prSet presAssocID="{4EFE559F-FFD1-43C1-B1E1-A56E394405D4}" presName="parTxOnly" presStyleLbl="node1" presStyleIdx="1" presStyleCnt="5">
        <dgm:presLayoutVars>
          <dgm:bulletEnabled val="1"/>
        </dgm:presLayoutVars>
      </dgm:prSet>
      <dgm:spPr/>
    </dgm:pt>
    <dgm:pt modelId="{AD67C626-9149-417D-96F1-8A2F681A11CD}" type="pres">
      <dgm:prSet presAssocID="{B68CF97F-DC48-479D-B102-2C129885B8BD}" presName="parSpace" presStyleCnt="0"/>
      <dgm:spPr/>
    </dgm:pt>
    <dgm:pt modelId="{CA855B82-68FD-48CB-B653-02044712EFB7}" type="pres">
      <dgm:prSet presAssocID="{7E6BE482-4526-4E4F-B592-F9D016F2E74E}" presName="parTxOnly" presStyleLbl="node1" presStyleIdx="2" presStyleCnt="5">
        <dgm:presLayoutVars>
          <dgm:bulletEnabled val="1"/>
        </dgm:presLayoutVars>
      </dgm:prSet>
      <dgm:spPr/>
    </dgm:pt>
    <dgm:pt modelId="{7DD44A02-A89F-499C-880A-C5675C8F3A9C}" type="pres">
      <dgm:prSet presAssocID="{83B7752F-611B-4889-82C1-893472781751}" presName="parSpace" presStyleCnt="0"/>
      <dgm:spPr/>
    </dgm:pt>
    <dgm:pt modelId="{B0F808FA-96A2-47DA-A5F2-C443F92DA589}" type="pres">
      <dgm:prSet presAssocID="{937C1753-7331-4B40-81E8-A37E463EBAF1}" presName="parTxOnly" presStyleLbl="node1" presStyleIdx="3" presStyleCnt="5">
        <dgm:presLayoutVars>
          <dgm:bulletEnabled val="1"/>
        </dgm:presLayoutVars>
      </dgm:prSet>
      <dgm:spPr/>
    </dgm:pt>
    <dgm:pt modelId="{751CE0F1-E4E9-4AFE-8830-0F0CBFEF6BE8}" type="pres">
      <dgm:prSet presAssocID="{2844420E-3055-4758-A92D-2E20D8577521}" presName="parSpace" presStyleCnt="0"/>
      <dgm:spPr/>
    </dgm:pt>
    <dgm:pt modelId="{3641CF97-D3EB-4C0F-AF2E-926364FC0D4D}" type="pres">
      <dgm:prSet presAssocID="{0CE91966-31D9-41AA-ACCE-F02CDAB01CEB}" presName="parTxOnly" presStyleLbl="node1" presStyleIdx="4" presStyleCnt="5">
        <dgm:presLayoutVars>
          <dgm:bulletEnabled val="1"/>
        </dgm:presLayoutVars>
      </dgm:prSet>
      <dgm:spPr/>
    </dgm:pt>
  </dgm:ptLst>
  <dgm:cxnLst>
    <dgm:cxn modelId="{F4D2BE2B-02C6-454E-82EB-5BF4A99E9101}" type="presOf" srcId="{D93C7BE5-5B49-4840-AFE3-3737EA18F2F7}" destId="{BB65CA98-54B6-4B6E-94FB-09C264824DE3}" srcOrd="0" destOrd="0" presId="urn:microsoft.com/office/officeart/2005/8/layout/hChevron3"/>
    <dgm:cxn modelId="{178F342D-8852-479E-829E-D75FD491D341}" type="presOf" srcId="{937C1753-7331-4B40-81E8-A37E463EBAF1}" destId="{B0F808FA-96A2-47DA-A5F2-C443F92DA589}" srcOrd="0" destOrd="0" presId="urn:microsoft.com/office/officeart/2005/8/layout/hChevron3"/>
    <dgm:cxn modelId="{16FA9F61-9DD9-4651-B052-07082528F134}" srcId="{DB5721CA-F5F7-4E2D-9E4E-98AE9257EDCE}" destId="{937C1753-7331-4B40-81E8-A37E463EBAF1}" srcOrd="3" destOrd="0" parTransId="{8208188C-A3EF-4DEC-885B-CA99109D1C35}" sibTransId="{2844420E-3055-4758-A92D-2E20D8577521}"/>
    <dgm:cxn modelId="{8717E842-5472-424E-8650-9F2DB04E2779}" srcId="{DB5721CA-F5F7-4E2D-9E4E-98AE9257EDCE}" destId="{4EFE559F-FFD1-43C1-B1E1-A56E394405D4}" srcOrd="1" destOrd="0" parTransId="{92542A87-F08B-4101-93E2-2016C04185CD}" sibTransId="{B68CF97F-DC48-479D-B102-2C129885B8BD}"/>
    <dgm:cxn modelId="{8DF36F45-843F-4152-83E1-E346F6DEDB0C}" type="presOf" srcId="{DB5721CA-F5F7-4E2D-9E4E-98AE9257EDCE}" destId="{0A05222B-D84F-416A-A8BE-17397462DAF7}" srcOrd="0" destOrd="0" presId="urn:microsoft.com/office/officeart/2005/8/layout/hChevron3"/>
    <dgm:cxn modelId="{7BF2BF69-1F35-4555-BAE8-4E6AB26F4C6C}" srcId="{DB5721CA-F5F7-4E2D-9E4E-98AE9257EDCE}" destId="{0CE91966-31D9-41AA-ACCE-F02CDAB01CEB}" srcOrd="4" destOrd="0" parTransId="{984A41C1-9E02-493E-8AF2-8CD89C2E9776}" sibTransId="{A9FE8B7A-ECA4-4788-A54E-F3E861A08813}"/>
    <dgm:cxn modelId="{BA59BD98-2E2D-4D7A-9F0F-60B7D57DEBCF}" type="presOf" srcId="{4EFE559F-FFD1-43C1-B1E1-A56E394405D4}" destId="{38A6AB62-576F-4E5A-AA02-DB964908E126}" srcOrd="0" destOrd="0" presId="urn:microsoft.com/office/officeart/2005/8/layout/hChevron3"/>
    <dgm:cxn modelId="{B31B7D99-501D-4054-8B8B-B2F8820DF24E}" type="presOf" srcId="{0CE91966-31D9-41AA-ACCE-F02CDAB01CEB}" destId="{3641CF97-D3EB-4C0F-AF2E-926364FC0D4D}" srcOrd="0" destOrd="0" presId="urn:microsoft.com/office/officeart/2005/8/layout/hChevron3"/>
    <dgm:cxn modelId="{E25A75E7-31AB-4D9F-9549-97D21287273C}" srcId="{DB5721CA-F5F7-4E2D-9E4E-98AE9257EDCE}" destId="{7E6BE482-4526-4E4F-B592-F9D016F2E74E}" srcOrd="2" destOrd="0" parTransId="{4DD048A8-AF8A-4D1D-8144-9BF57A2C3E04}" sibTransId="{83B7752F-611B-4889-82C1-893472781751}"/>
    <dgm:cxn modelId="{7C1525EA-B489-4059-B60F-ED9655A2B6D0}" srcId="{DB5721CA-F5F7-4E2D-9E4E-98AE9257EDCE}" destId="{D93C7BE5-5B49-4840-AFE3-3737EA18F2F7}" srcOrd="0" destOrd="0" parTransId="{E382A0BD-CC4D-49D3-898E-31E9FAB147AC}" sibTransId="{981A5C14-EC8A-4AF5-ACFC-66C3BA5F92ED}"/>
    <dgm:cxn modelId="{29FAC6EF-B786-41B4-95CA-FF1A6A64A772}" type="presOf" srcId="{7E6BE482-4526-4E4F-B592-F9D016F2E74E}" destId="{CA855B82-68FD-48CB-B653-02044712EFB7}" srcOrd="0" destOrd="0" presId="urn:microsoft.com/office/officeart/2005/8/layout/hChevron3"/>
    <dgm:cxn modelId="{55632187-44AA-4966-B2F2-4E3621A98402}" type="presParOf" srcId="{0A05222B-D84F-416A-A8BE-17397462DAF7}" destId="{BB65CA98-54B6-4B6E-94FB-09C264824DE3}" srcOrd="0" destOrd="0" presId="urn:microsoft.com/office/officeart/2005/8/layout/hChevron3"/>
    <dgm:cxn modelId="{B8A1833D-B9B5-4AC2-ABEE-2ADDB04A3A33}" type="presParOf" srcId="{0A05222B-D84F-416A-A8BE-17397462DAF7}" destId="{5E2726C1-D07E-4AB6-94C8-D543A0632248}" srcOrd="1" destOrd="0" presId="urn:microsoft.com/office/officeart/2005/8/layout/hChevron3"/>
    <dgm:cxn modelId="{2FCDD711-0073-41F1-A801-BF9F645A0503}" type="presParOf" srcId="{0A05222B-D84F-416A-A8BE-17397462DAF7}" destId="{38A6AB62-576F-4E5A-AA02-DB964908E126}" srcOrd="2" destOrd="0" presId="urn:microsoft.com/office/officeart/2005/8/layout/hChevron3"/>
    <dgm:cxn modelId="{A35443F3-73EA-472C-BD61-A807C8F7397D}" type="presParOf" srcId="{0A05222B-D84F-416A-A8BE-17397462DAF7}" destId="{AD67C626-9149-417D-96F1-8A2F681A11CD}" srcOrd="3" destOrd="0" presId="urn:microsoft.com/office/officeart/2005/8/layout/hChevron3"/>
    <dgm:cxn modelId="{8F6DE38D-E5D5-40EC-8428-9FED58FCB088}" type="presParOf" srcId="{0A05222B-D84F-416A-A8BE-17397462DAF7}" destId="{CA855B82-68FD-48CB-B653-02044712EFB7}" srcOrd="4" destOrd="0" presId="urn:microsoft.com/office/officeart/2005/8/layout/hChevron3"/>
    <dgm:cxn modelId="{7F9794FD-1ACF-4C50-AFE0-94A60007D4E9}" type="presParOf" srcId="{0A05222B-D84F-416A-A8BE-17397462DAF7}" destId="{7DD44A02-A89F-499C-880A-C5675C8F3A9C}" srcOrd="5" destOrd="0" presId="urn:microsoft.com/office/officeart/2005/8/layout/hChevron3"/>
    <dgm:cxn modelId="{446AE831-C611-41A0-A557-C121FB9D43B5}" type="presParOf" srcId="{0A05222B-D84F-416A-A8BE-17397462DAF7}" destId="{B0F808FA-96A2-47DA-A5F2-C443F92DA589}" srcOrd="6" destOrd="0" presId="urn:microsoft.com/office/officeart/2005/8/layout/hChevron3"/>
    <dgm:cxn modelId="{449597D8-2A26-4CF5-88DB-84D4F25BB825}" type="presParOf" srcId="{0A05222B-D84F-416A-A8BE-17397462DAF7}" destId="{751CE0F1-E4E9-4AFE-8830-0F0CBFEF6BE8}" srcOrd="7" destOrd="0" presId="urn:microsoft.com/office/officeart/2005/8/layout/hChevron3"/>
    <dgm:cxn modelId="{E7D243E2-7022-468D-8B75-DBCC9F3D4E47}" type="presParOf" srcId="{0A05222B-D84F-416A-A8BE-17397462DAF7}" destId="{3641CF97-D3EB-4C0F-AF2E-926364FC0D4D}"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77CD-8BB9-4E78-9AE3-16F64E7056AE}">
      <dsp:nvSpPr>
        <dsp:cNvPr id="0" name=""/>
        <dsp:cNvSpPr/>
      </dsp:nvSpPr>
      <dsp:spPr>
        <a:xfrm>
          <a:off x="-5338252" y="-817502"/>
          <a:ext cx="6356534" cy="6356534"/>
        </a:xfrm>
        <a:prstGeom prst="blockArc">
          <a:avLst>
            <a:gd name="adj1" fmla="val 18900000"/>
            <a:gd name="adj2" fmla="val 2700000"/>
            <a:gd name="adj3" fmla="val 354"/>
          </a:avLst>
        </a:prstGeom>
        <a:no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985D890C-4B44-4A12-9765-8DD73C550C85}">
      <dsp:nvSpPr>
        <dsp:cNvPr id="0" name=""/>
        <dsp:cNvSpPr/>
      </dsp:nvSpPr>
      <dsp:spPr>
        <a:xfrm>
          <a:off x="533118" y="362991"/>
          <a:ext cx="9768385" cy="7263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5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ea typeface="Ebrima" panose="02000000000000000000" pitchFamily="2" charset="0"/>
              <a:cs typeface="Ebrima" panose="02000000000000000000" pitchFamily="2" charset="0"/>
            </a:rPr>
            <a:t>Component 1:  Integrating  Service  Delivery  Performance  with  National  Health  Insurance  Payments</a:t>
          </a:r>
        </a:p>
      </dsp:txBody>
      <dsp:txXfrm>
        <a:off x="533118" y="362991"/>
        <a:ext cx="9768385" cy="726360"/>
      </dsp:txXfrm>
    </dsp:sp>
    <dsp:sp modelId="{F124D53A-BE1A-4F1C-A9CC-412DFED69058}">
      <dsp:nvSpPr>
        <dsp:cNvPr id="0" name=""/>
        <dsp:cNvSpPr/>
      </dsp:nvSpPr>
      <dsp:spPr>
        <a:xfrm>
          <a:off x="79143" y="272196"/>
          <a:ext cx="907950" cy="907950"/>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F35744F-F8D2-4665-A8FC-21C8A35B9E8C}">
      <dsp:nvSpPr>
        <dsp:cNvPr id="0" name=""/>
        <dsp:cNvSpPr/>
      </dsp:nvSpPr>
      <dsp:spPr>
        <a:xfrm>
          <a:off x="949557" y="1452720"/>
          <a:ext cx="9351946" cy="7263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5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ea typeface="Ebrima" panose="02000000000000000000" pitchFamily="2" charset="0"/>
              <a:cs typeface="Ebrima" panose="02000000000000000000" pitchFamily="2" charset="0"/>
            </a:rPr>
            <a:t>Component 2: Service Delivery and Nutrition Convergence</a:t>
          </a:r>
        </a:p>
      </dsp:txBody>
      <dsp:txXfrm>
        <a:off x="949557" y="1452720"/>
        <a:ext cx="9351946" cy="726360"/>
      </dsp:txXfrm>
    </dsp:sp>
    <dsp:sp modelId="{3AA21519-9EAC-4DEE-9EAA-6EBEA24C0BF8}">
      <dsp:nvSpPr>
        <dsp:cNvPr id="0" name=""/>
        <dsp:cNvSpPr/>
      </dsp:nvSpPr>
      <dsp:spPr>
        <a:xfrm>
          <a:off x="495582" y="1361925"/>
          <a:ext cx="907950" cy="907950"/>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C3F09E0B-5677-49D7-B81D-18B4581D3060}">
      <dsp:nvSpPr>
        <dsp:cNvPr id="0" name=""/>
        <dsp:cNvSpPr/>
      </dsp:nvSpPr>
      <dsp:spPr>
        <a:xfrm>
          <a:off x="922904" y="2542448"/>
          <a:ext cx="9351946" cy="7263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5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ea typeface="Ebrima" panose="02000000000000000000" pitchFamily="2" charset="0"/>
              <a:cs typeface="Ebrima" panose="02000000000000000000" pitchFamily="2" charset="0"/>
            </a:rPr>
            <a:t>Component 3:  Adaptive Learning and Project Management</a:t>
          </a:r>
        </a:p>
      </dsp:txBody>
      <dsp:txXfrm>
        <a:off x="922904" y="2542448"/>
        <a:ext cx="9351946" cy="726360"/>
      </dsp:txXfrm>
    </dsp:sp>
    <dsp:sp modelId="{4305B2CD-9CFF-493E-B79A-C956FA1E42A8}">
      <dsp:nvSpPr>
        <dsp:cNvPr id="0" name=""/>
        <dsp:cNvSpPr/>
      </dsp:nvSpPr>
      <dsp:spPr>
        <a:xfrm>
          <a:off x="495582" y="2451653"/>
          <a:ext cx="907950" cy="907950"/>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16BFE53E-53B7-43DC-9D33-CA8E8AA0D3F2}">
      <dsp:nvSpPr>
        <dsp:cNvPr id="0" name=""/>
        <dsp:cNvSpPr/>
      </dsp:nvSpPr>
      <dsp:spPr>
        <a:xfrm>
          <a:off x="533118" y="3632177"/>
          <a:ext cx="9768385" cy="7263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5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ea typeface="Ebrima" panose="02000000000000000000" pitchFamily="2" charset="0"/>
              <a:cs typeface="Ebrima" panose="02000000000000000000" pitchFamily="2" charset="0"/>
            </a:rPr>
            <a:t>Component 4:  Contingent Emergency Response</a:t>
          </a:r>
        </a:p>
      </dsp:txBody>
      <dsp:txXfrm>
        <a:off x="533118" y="3632177"/>
        <a:ext cx="9768385" cy="726360"/>
      </dsp:txXfrm>
    </dsp:sp>
    <dsp:sp modelId="{BDF811E5-05D5-4D89-BA99-4B581367113B}">
      <dsp:nvSpPr>
        <dsp:cNvPr id="0" name=""/>
        <dsp:cNvSpPr/>
      </dsp:nvSpPr>
      <dsp:spPr>
        <a:xfrm>
          <a:off x="79143" y="3541382"/>
          <a:ext cx="907950" cy="907950"/>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8B7F9-C0BE-4823-BC3A-2B474EDB3437}">
      <dsp:nvSpPr>
        <dsp:cNvPr id="0" name=""/>
        <dsp:cNvSpPr/>
      </dsp:nvSpPr>
      <dsp:spPr>
        <a:xfrm>
          <a:off x="7942"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01</a:t>
          </a:r>
        </a:p>
      </dsp:txBody>
      <dsp:txXfrm>
        <a:off x="135741" y="409350"/>
        <a:ext cx="276862" cy="255598"/>
      </dsp:txXfrm>
    </dsp:sp>
    <dsp:sp modelId="{1586C446-B2FC-4072-8A02-25C782C5B0CA}">
      <dsp:nvSpPr>
        <dsp:cNvPr id="0" name=""/>
        <dsp:cNvSpPr/>
      </dsp:nvSpPr>
      <dsp:spPr>
        <a:xfrm>
          <a:off x="487157"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02</a:t>
          </a:r>
        </a:p>
      </dsp:txBody>
      <dsp:txXfrm>
        <a:off x="614956" y="409350"/>
        <a:ext cx="276862" cy="255598"/>
      </dsp:txXfrm>
    </dsp:sp>
    <dsp:sp modelId="{6EA35997-77EF-4182-9035-1E2EBA051F5B}">
      <dsp:nvSpPr>
        <dsp:cNvPr id="0" name=""/>
        <dsp:cNvSpPr/>
      </dsp:nvSpPr>
      <dsp:spPr>
        <a:xfrm>
          <a:off x="966372"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03</a:t>
          </a:r>
        </a:p>
      </dsp:txBody>
      <dsp:txXfrm>
        <a:off x="1094171" y="409350"/>
        <a:ext cx="276862" cy="255598"/>
      </dsp:txXfrm>
    </dsp:sp>
    <dsp:sp modelId="{9C796CE0-828E-49F7-B9C0-CBBADE1FB2FF}">
      <dsp:nvSpPr>
        <dsp:cNvPr id="0" name=""/>
        <dsp:cNvSpPr/>
      </dsp:nvSpPr>
      <dsp:spPr>
        <a:xfrm>
          <a:off x="1445587"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04</a:t>
          </a:r>
        </a:p>
      </dsp:txBody>
      <dsp:txXfrm>
        <a:off x="1573386" y="409350"/>
        <a:ext cx="276862" cy="255598"/>
      </dsp:txXfrm>
    </dsp:sp>
    <dsp:sp modelId="{E9A7F3E3-9947-4CAD-89D6-CD60C20D182D}">
      <dsp:nvSpPr>
        <dsp:cNvPr id="0" name=""/>
        <dsp:cNvSpPr/>
      </dsp:nvSpPr>
      <dsp:spPr>
        <a:xfrm>
          <a:off x="1924801"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05</a:t>
          </a:r>
        </a:p>
      </dsp:txBody>
      <dsp:txXfrm>
        <a:off x="2052600" y="409350"/>
        <a:ext cx="276862" cy="255598"/>
      </dsp:txXfrm>
    </dsp:sp>
    <dsp:sp modelId="{2E9D574C-1307-40FA-99F9-81403D8C8CAB}">
      <dsp:nvSpPr>
        <dsp:cNvPr id="0" name=""/>
        <dsp:cNvSpPr/>
      </dsp:nvSpPr>
      <dsp:spPr>
        <a:xfrm>
          <a:off x="2404016" y="409350"/>
          <a:ext cx="532460" cy="255598"/>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06</a:t>
          </a:r>
        </a:p>
      </dsp:txBody>
      <dsp:txXfrm>
        <a:off x="2531815" y="409350"/>
        <a:ext cx="276862" cy="255598"/>
      </dsp:txXfrm>
    </dsp:sp>
    <dsp:sp modelId="{5B81CA8A-2736-49F9-9A29-B22F6A1FC580}">
      <dsp:nvSpPr>
        <dsp:cNvPr id="0" name=""/>
        <dsp:cNvSpPr/>
      </dsp:nvSpPr>
      <dsp:spPr>
        <a:xfrm>
          <a:off x="2883231" y="409350"/>
          <a:ext cx="532460" cy="255598"/>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07</a:t>
          </a:r>
        </a:p>
      </dsp:txBody>
      <dsp:txXfrm>
        <a:off x="3011030" y="409350"/>
        <a:ext cx="276862" cy="255598"/>
      </dsp:txXfrm>
    </dsp:sp>
    <dsp:sp modelId="{20394EAF-D585-4B10-9ACA-37F5FE764160}">
      <dsp:nvSpPr>
        <dsp:cNvPr id="0" name=""/>
        <dsp:cNvSpPr/>
      </dsp:nvSpPr>
      <dsp:spPr>
        <a:xfrm>
          <a:off x="3362446" y="409350"/>
          <a:ext cx="532460" cy="255598"/>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08</a:t>
          </a:r>
        </a:p>
      </dsp:txBody>
      <dsp:txXfrm>
        <a:off x="3490245" y="409350"/>
        <a:ext cx="276862" cy="255598"/>
      </dsp:txXfrm>
    </dsp:sp>
    <dsp:sp modelId="{6C6CF209-40BC-48CE-AB6E-5963CABDDA82}">
      <dsp:nvSpPr>
        <dsp:cNvPr id="0" name=""/>
        <dsp:cNvSpPr/>
      </dsp:nvSpPr>
      <dsp:spPr>
        <a:xfrm>
          <a:off x="3841660" y="409350"/>
          <a:ext cx="532460" cy="255598"/>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09</a:t>
          </a:r>
        </a:p>
      </dsp:txBody>
      <dsp:txXfrm>
        <a:off x="3969459" y="409350"/>
        <a:ext cx="276862" cy="255598"/>
      </dsp:txXfrm>
    </dsp:sp>
    <dsp:sp modelId="{F00E1CA5-9FBB-4673-8CC8-D8621EDBA06F}">
      <dsp:nvSpPr>
        <dsp:cNvPr id="0" name=""/>
        <dsp:cNvSpPr/>
      </dsp:nvSpPr>
      <dsp:spPr>
        <a:xfrm>
          <a:off x="4320875" y="409350"/>
          <a:ext cx="532460" cy="255598"/>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10</a:t>
          </a:r>
        </a:p>
      </dsp:txBody>
      <dsp:txXfrm>
        <a:off x="4448674" y="409350"/>
        <a:ext cx="276862" cy="255598"/>
      </dsp:txXfrm>
    </dsp:sp>
    <dsp:sp modelId="{A1FE203F-4D69-43EF-A268-C46A13658E34}">
      <dsp:nvSpPr>
        <dsp:cNvPr id="0" name=""/>
        <dsp:cNvSpPr/>
      </dsp:nvSpPr>
      <dsp:spPr>
        <a:xfrm>
          <a:off x="4800090" y="409350"/>
          <a:ext cx="532460" cy="255598"/>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11</a:t>
          </a:r>
        </a:p>
      </dsp:txBody>
      <dsp:txXfrm>
        <a:off x="4927889" y="409350"/>
        <a:ext cx="276862" cy="255598"/>
      </dsp:txXfrm>
    </dsp:sp>
    <dsp:sp modelId="{9B05D8F2-BAB8-4E12-A2DE-410E8EDB3E6B}">
      <dsp:nvSpPr>
        <dsp:cNvPr id="0" name=""/>
        <dsp:cNvSpPr/>
      </dsp:nvSpPr>
      <dsp:spPr>
        <a:xfrm>
          <a:off x="5279305" y="409350"/>
          <a:ext cx="532460" cy="255598"/>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12</a:t>
          </a:r>
        </a:p>
      </dsp:txBody>
      <dsp:txXfrm>
        <a:off x="5407104" y="409350"/>
        <a:ext cx="276862" cy="255598"/>
      </dsp:txXfrm>
    </dsp:sp>
    <dsp:sp modelId="{FC46B896-4F57-46D3-A917-71BB71E18930}">
      <dsp:nvSpPr>
        <dsp:cNvPr id="0" name=""/>
        <dsp:cNvSpPr/>
      </dsp:nvSpPr>
      <dsp:spPr>
        <a:xfrm>
          <a:off x="5758520" y="409350"/>
          <a:ext cx="532460" cy="25559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01</a:t>
          </a:r>
        </a:p>
      </dsp:txBody>
      <dsp:txXfrm>
        <a:off x="5886319" y="409350"/>
        <a:ext cx="276862" cy="255598"/>
      </dsp:txXfrm>
    </dsp:sp>
    <dsp:sp modelId="{B39A7BFC-F657-462A-A9AC-4DF5F2B490EB}">
      <dsp:nvSpPr>
        <dsp:cNvPr id="0" name=""/>
        <dsp:cNvSpPr/>
      </dsp:nvSpPr>
      <dsp:spPr>
        <a:xfrm>
          <a:off x="6237734" y="409350"/>
          <a:ext cx="532460" cy="25559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02</a:t>
          </a:r>
        </a:p>
      </dsp:txBody>
      <dsp:txXfrm>
        <a:off x="6365533" y="409350"/>
        <a:ext cx="276862" cy="255598"/>
      </dsp:txXfrm>
    </dsp:sp>
    <dsp:sp modelId="{04ADF356-EFEC-43A1-87C1-7EC090BED89B}">
      <dsp:nvSpPr>
        <dsp:cNvPr id="0" name=""/>
        <dsp:cNvSpPr/>
      </dsp:nvSpPr>
      <dsp:spPr>
        <a:xfrm>
          <a:off x="6716949" y="409350"/>
          <a:ext cx="532460" cy="25559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03</a:t>
          </a:r>
        </a:p>
      </dsp:txBody>
      <dsp:txXfrm>
        <a:off x="6844748" y="409350"/>
        <a:ext cx="276862" cy="255598"/>
      </dsp:txXfrm>
    </dsp:sp>
    <dsp:sp modelId="{32127223-3D9A-4750-8782-2BDE5B26D342}">
      <dsp:nvSpPr>
        <dsp:cNvPr id="0" name=""/>
        <dsp:cNvSpPr/>
      </dsp:nvSpPr>
      <dsp:spPr>
        <a:xfrm>
          <a:off x="7196164" y="409350"/>
          <a:ext cx="532460" cy="25559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04</a:t>
          </a:r>
        </a:p>
      </dsp:txBody>
      <dsp:txXfrm>
        <a:off x="7323963" y="409350"/>
        <a:ext cx="276862" cy="255598"/>
      </dsp:txXfrm>
    </dsp:sp>
    <dsp:sp modelId="{B1F4D0BF-5180-4DC2-8BEE-D8856D17AF93}">
      <dsp:nvSpPr>
        <dsp:cNvPr id="0" name=""/>
        <dsp:cNvSpPr/>
      </dsp:nvSpPr>
      <dsp:spPr>
        <a:xfrm>
          <a:off x="7675379" y="409350"/>
          <a:ext cx="532460" cy="25559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05</a:t>
          </a:r>
        </a:p>
      </dsp:txBody>
      <dsp:txXfrm>
        <a:off x="7803178" y="409350"/>
        <a:ext cx="276862" cy="255598"/>
      </dsp:txXfrm>
    </dsp:sp>
    <dsp:sp modelId="{7B974DC1-B1C1-4B19-9D7C-F1D3B35AEF8F}">
      <dsp:nvSpPr>
        <dsp:cNvPr id="0" name=""/>
        <dsp:cNvSpPr/>
      </dsp:nvSpPr>
      <dsp:spPr>
        <a:xfrm>
          <a:off x="8154593"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06</a:t>
          </a:r>
        </a:p>
      </dsp:txBody>
      <dsp:txXfrm>
        <a:off x="8282392" y="409350"/>
        <a:ext cx="276862" cy="255598"/>
      </dsp:txXfrm>
    </dsp:sp>
    <dsp:sp modelId="{37D5BE85-3DFF-4AC1-B80A-48E7ACF586CF}">
      <dsp:nvSpPr>
        <dsp:cNvPr id="0" name=""/>
        <dsp:cNvSpPr/>
      </dsp:nvSpPr>
      <dsp:spPr>
        <a:xfrm>
          <a:off x="8633808"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07</a:t>
          </a:r>
        </a:p>
      </dsp:txBody>
      <dsp:txXfrm>
        <a:off x="8761607" y="409350"/>
        <a:ext cx="276862" cy="255598"/>
      </dsp:txXfrm>
    </dsp:sp>
    <dsp:sp modelId="{61B99CA0-9FF5-4FCC-A945-CFDFB8D26154}">
      <dsp:nvSpPr>
        <dsp:cNvPr id="0" name=""/>
        <dsp:cNvSpPr/>
      </dsp:nvSpPr>
      <dsp:spPr>
        <a:xfrm>
          <a:off x="9113023"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08</a:t>
          </a:r>
        </a:p>
      </dsp:txBody>
      <dsp:txXfrm>
        <a:off x="9240822" y="409350"/>
        <a:ext cx="276862" cy="255598"/>
      </dsp:txXfrm>
    </dsp:sp>
    <dsp:sp modelId="{CF71E83B-AC10-4B49-8B77-E42B0A30C69B}">
      <dsp:nvSpPr>
        <dsp:cNvPr id="0" name=""/>
        <dsp:cNvSpPr/>
      </dsp:nvSpPr>
      <dsp:spPr>
        <a:xfrm>
          <a:off x="9592238"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09</a:t>
          </a:r>
        </a:p>
      </dsp:txBody>
      <dsp:txXfrm>
        <a:off x="9720037" y="409350"/>
        <a:ext cx="276862" cy="255598"/>
      </dsp:txXfrm>
    </dsp:sp>
    <dsp:sp modelId="{696E6D07-2B03-46BF-BC2C-9832AB238ABC}">
      <dsp:nvSpPr>
        <dsp:cNvPr id="0" name=""/>
        <dsp:cNvSpPr/>
      </dsp:nvSpPr>
      <dsp:spPr>
        <a:xfrm>
          <a:off x="10071453"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10</a:t>
          </a:r>
        </a:p>
      </dsp:txBody>
      <dsp:txXfrm>
        <a:off x="10199252" y="409350"/>
        <a:ext cx="276862" cy="255598"/>
      </dsp:txXfrm>
    </dsp:sp>
    <dsp:sp modelId="{85E0BCF6-E97D-4378-8A00-08E58D3BFC27}">
      <dsp:nvSpPr>
        <dsp:cNvPr id="0" name=""/>
        <dsp:cNvSpPr/>
      </dsp:nvSpPr>
      <dsp:spPr>
        <a:xfrm>
          <a:off x="10550667"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11</a:t>
          </a:r>
        </a:p>
      </dsp:txBody>
      <dsp:txXfrm>
        <a:off x="10678466" y="409350"/>
        <a:ext cx="276862" cy="255598"/>
      </dsp:txXfrm>
    </dsp:sp>
    <dsp:sp modelId="{4A652426-BC0E-43EA-B516-2A5DBA617836}">
      <dsp:nvSpPr>
        <dsp:cNvPr id="0" name=""/>
        <dsp:cNvSpPr/>
      </dsp:nvSpPr>
      <dsp:spPr>
        <a:xfrm>
          <a:off x="11029882" y="409350"/>
          <a:ext cx="532460" cy="2555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12</a:t>
          </a:r>
        </a:p>
      </dsp:txBody>
      <dsp:txXfrm>
        <a:off x="11157681" y="409350"/>
        <a:ext cx="276862" cy="255598"/>
      </dsp:txXfrm>
    </dsp:sp>
    <dsp:sp modelId="{8A3E01D3-7DFB-4F3F-BDD0-07B5C3AD4001}">
      <dsp:nvSpPr>
        <dsp:cNvPr id="0" name=""/>
        <dsp:cNvSpPr/>
      </dsp:nvSpPr>
      <dsp:spPr>
        <a:xfrm>
          <a:off x="11509097" y="430657"/>
          <a:ext cx="532460" cy="212984"/>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01</a:t>
          </a:r>
        </a:p>
      </dsp:txBody>
      <dsp:txXfrm>
        <a:off x="11615589" y="430657"/>
        <a:ext cx="319476" cy="212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5CA98-54B6-4B6E-94FB-09C264824DE3}">
      <dsp:nvSpPr>
        <dsp:cNvPr id="0" name=""/>
        <dsp:cNvSpPr/>
      </dsp:nvSpPr>
      <dsp:spPr>
        <a:xfrm>
          <a:off x="1415" y="327376"/>
          <a:ext cx="2759273" cy="11037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hetsarath OT" panose="02000500000000000001" pitchFamily="2" charset="2"/>
              <a:ea typeface="Phetsarath OT" panose="02000500000000000001" pitchFamily="2" charset="2"/>
              <a:cs typeface="Phetsarath OT" panose="02000500000000000001" pitchFamily="2" charset="2"/>
            </a:rPr>
            <a:t>Y</a:t>
          </a:r>
          <a:r>
            <a:rPr lang="lo-LA" sz="1600" kern="1200" dirty="0">
              <a:latin typeface="Phetsarath OT" panose="02000500000000000001" pitchFamily="2" charset="2"/>
              <a:ea typeface="Phetsarath OT" panose="02000500000000000001" pitchFamily="2" charset="2"/>
              <a:cs typeface="Phetsarath OT" panose="02000500000000000001" pitchFamily="2" charset="2"/>
            </a:rPr>
            <a:t> 0</a:t>
          </a:r>
        </a:p>
        <a:p>
          <a:pPr marL="0" lvl="0" indent="0" algn="ctr" defTabSz="711200">
            <a:lnSpc>
              <a:spcPct val="90000"/>
            </a:lnSpc>
            <a:spcBef>
              <a:spcPct val="0"/>
            </a:spcBef>
            <a:spcAft>
              <a:spcPct val="35000"/>
            </a:spcAft>
            <a:buNone/>
          </a:pPr>
          <a:r>
            <a:rPr lang="lo-LA" sz="1600" kern="1200" dirty="0">
              <a:latin typeface="Phetsarath OT" panose="02000500000000000001" pitchFamily="2" charset="2"/>
              <a:ea typeface="Phetsarath OT" panose="02000500000000000001" pitchFamily="2" charset="2"/>
              <a:cs typeface="Phetsarath OT" panose="02000500000000000001" pitchFamily="2" charset="2"/>
            </a:rPr>
            <a:t>6/2019 - 5/2020</a:t>
          </a:r>
          <a:endParaRPr lang="en-US" sz="16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1415" y="327376"/>
        <a:ext cx="2483346" cy="1103709"/>
      </dsp:txXfrm>
    </dsp:sp>
    <dsp:sp modelId="{38A6AB62-576F-4E5A-AA02-DB964908E126}">
      <dsp:nvSpPr>
        <dsp:cNvPr id="0" name=""/>
        <dsp:cNvSpPr/>
      </dsp:nvSpPr>
      <dsp:spPr>
        <a:xfrm>
          <a:off x="2208833" y="327376"/>
          <a:ext cx="2759273" cy="11037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hetsarath OT" panose="02000500000000000001" pitchFamily="2" charset="2"/>
              <a:ea typeface="Phetsarath OT" panose="02000500000000000001" pitchFamily="2" charset="2"/>
              <a:cs typeface="Phetsarath OT" panose="02000500000000000001" pitchFamily="2" charset="2"/>
            </a:rPr>
            <a:t>Y</a:t>
          </a:r>
          <a:r>
            <a:rPr lang="lo-LA" sz="1600" kern="1200" dirty="0">
              <a:latin typeface="Phetsarath OT" panose="02000500000000000001" pitchFamily="2" charset="2"/>
              <a:ea typeface="Phetsarath OT" panose="02000500000000000001" pitchFamily="2" charset="2"/>
              <a:cs typeface="Phetsarath OT" panose="02000500000000000001" pitchFamily="2" charset="2"/>
            </a:rPr>
            <a:t> 1</a:t>
          </a:r>
        </a:p>
        <a:p>
          <a:pPr marL="0" lvl="0" indent="0" algn="ctr" defTabSz="711200">
            <a:lnSpc>
              <a:spcPct val="90000"/>
            </a:lnSpc>
            <a:spcBef>
              <a:spcPct val="0"/>
            </a:spcBef>
            <a:spcAft>
              <a:spcPct val="35000"/>
            </a:spcAft>
            <a:buNone/>
          </a:pPr>
          <a:r>
            <a:rPr lang="lo-LA" sz="1600" kern="1200" dirty="0">
              <a:latin typeface="Phetsarath OT" panose="02000500000000000001" pitchFamily="2" charset="2"/>
              <a:ea typeface="Phetsarath OT" panose="02000500000000000001" pitchFamily="2" charset="2"/>
              <a:cs typeface="Phetsarath OT" panose="02000500000000000001" pitchFamily="2" charset="2"/>
            </a:rPr>
            <a:t>6/2020 – 5/2021</a:t>
          </a:r>
          <a:endParaRPr lang="en-US" sz="16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2760688" y="327376"/>
        <a:ext cx="1655564" cy="1103709"/>
      </dsp:txXfrm>
    </dsp:sp>
    <dsp:sp modelId="{CA855B82-68FD-48CB-B653-02044712EFB7}">
      <dsp:nvSpPr>
        <dsp:cNvPr id="0" name=""/>
        <dsp:cNvSpPr/>
      </dsp:nvSpPr>
      <dsp:spPr>
        <a:xfrm>
          <a:off x="4416251" y="327376"/>
          <a:ext cx="2759273" cy="11037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hetsarath OT" panose="02000500000000000001" pitchFamily="2" charset="2"/>
              <a:ea typeface="Phetsarath OT" panose="02000500000000000001" pitchFamily="2" charset="2"/>
              <a:cs typeface="Phetsarath OT" panose="02000500000000000001" pitchFamily="2" charset="2"/>
            </a:rPr>
            <a:t>Y</a:t>
          </a:r>
          <a:r>
            <a:rPr lang="lo-LA" sz="1600" kern="1200" dirty="0">
              <a:latin typeface="Phetsarath OT" panose="02000500000000000001" pitchFamily="2" charset="2"/>
              <a:ea typeface="Phetsarath OT" panose="02000500000000000001" pitchFamily="2" charset="2"/>
              <a:cs typeface="Phetsarath OT" panose="02000500000000000001" pitchFamily="2" charset="2"/>
            </a:rPr>
            <a:t> 2</a:t>
          </a:r>
        </a:p>
        <a:p>
          <a:pPr marL="0" lvl="0" indent="0" algn="ctr" defTabSz="711200">
            <a:lnSpc>
              <a:spcPct val="90000"/>
            </a:lnSpc>
            <a:spcBef>
              <a:spcPct val="0"/>
            </a:spcBef>
            <a:spcAft>
              <a:spcPct val="35000"/>
            </a:spcAft>
            <a:buNone/>
          </a:pPr>
          <a:r>
            <a:rPr lang="lo-LA" sz="1600" kern="1200" dirty="0">
              <a:latin typeface="Phetsarath OT" panose="02000500000000000001" pitchFamily="2" charset="2"/>
              <a:ea typeface="Phetsarath OT" panose="02000500000000000001" pitchFamily="2" charset="2"/>
              <a:cs typeface="Phetsarath OT" panose="02000500000000000001" pitchFamily="2" charset="2"/>
            </a:rPr>
            <a:t>6/2021 – 5/2022</a:t>
          </a:r>
          <a:endParaRPr lang="en-US" sz="16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4968106" y="327376"/>
        <a:ext cx="1655564" cy="1103709"/>
      </dsp:txXfrm>
    </dsp:sp>
    <dsp:sp modelId="{B0F808FA-96A2-47DA-A5F2-C443F92DA589}">
      <dsp:nvSpPr>
        <dsp:cNvPr id="0" name=""/>
        <dsp:cNvSpPr/>
      </dsp:nvSpPr>
      <dsp:spPr>
        <a:xfrm>
          <a:off x="6623670" y="327376"/>
          <a:ext cx="2759273" cy="11037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Phetsarath OT" panose="02000500000000000001" pitchFamily="2" charset="2"/>
              <a:ea typeface="Phetsarath OT" panose="02000500000000000001" pitchFamily="2" charset="2"/>
              <a:cs typeface="Phetsarath OT" panose="02000500000000000001" pitchFamily="2" charset="2"/>
            </a:rPr>
            <a:t>Y</a:t>
          </a:r>
          <a:r>
            <a:rPr lang="lo-LA" sz="1600" b="1" kern="1200" dirty="0">
              <a:latin typeface="Phetsarath OT" panose="02000500000000000001" pitchFamily="2" charset="2"/>
              <a:ea typeface="Phetsarath OT" panose="02000500000000000001" pitchFamily="2" charset="2"/>
              <a:cs typeface="Phetsarath OT" panose="02000500000000000001" pitchFamily="2" charset="2"/>
            </a:rPr>
            <a:t> 3</a:t>
          </a:r>
        </a:p>
        <a:p>
          <a:pPr marL="0" lvl="0" indent="0" algn="ctr" defTabSz="711200">
            <a:lnSpc>
              <a:spcPct val="90000"/>
            </a:lnSpc>
            <a:spcBef>
              <a:spcPct val="0"/>
            </a:spcBef>
            <a:spcAft>
              <a:spcPct val="35000"/>
            </a:spcAft>
            <a:buNone/>
          </a:pPr>
          <a:r>
            <a:rPr lang="lo-LA" sz="1600" b="1" kern="1200" dirty="0">
              <a:latin typeface="Phetsarath OT" panose="02000500000000000001" pitchFamily="2" charset="2"/>
              <a:ea typeface="Phetsarath OT" panose="02000500000000000001" pitchFamily="2" charset="2"/>
              <a:cs typeface="Phetsarath OT" panose="02000500000000000001" pitchFamily="2" charset="2"/>
            </a:rPr>
            <a:t>6/2022 – 5/2023</a:t>
          </a:r>
          <a:endParaRPr lang="en-US" sz="1600" b="1"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7175525" y="327376"/>
        <a:ext cx="1655564" cy="1103709"/>
      </dsp:txXfrm>
    </dsp:sp>
    <dsp:sp modelId="{3641CF97-D3EB-4C0F-AF2E-926364FC0D4D}">
      <dsp:nvSpPr>
        <dsp:cNvPr id="0" name=""/>
        <dsp:cNvSpPr/>
      </dsp:nvSpPr>
      <dsp:spPr>
        <a:xfrm>
          <a:off x="8831088" y="327376"/>
          <a:ext cx="2759273" cy="11037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Phetsarath OT" panose="02000500000000000001" pitchFamily="2" charset="2"/>
              <a:ea typeface="Phetsarath OT" panose="02000500000000000001" pitchFamily="2" charset="2"/>
              <a:cs typeface="Phetsarath OT" panose="02000500000000000001" pitchFamily="2" charset="2"/>
            </a:rPr>
            <a:t>Y</a:t>
          </a:r>
          <a:r>
            <a:rPr lang="lo-LA" sz="1600" kern="1200" dirty="0">
              <a:latin typeface="Phetsarath OT" panose="02000500000000000001" pitchFamily="2" charset="2"/>
              <a:ea typeface="Phetsarath OT" panose="02000500000000000001" pitchFamily="2" charset="2"/>
              <a:cs typeface="Phetsarath OT" panose="02000500000000000001" pitchFamily="2" charset="2"/>
            </a:rPr>
            <a:t> 4</a:t>
          </a:r>
        </a:p>
        <a:p>
          <a:pPr marL="0" lvl="0" indent="0" algn="ctr" defTabSz="711200">
            <a:lnSpc>
              <a:spcPct val="90000"/>
            </a:lnSpc>
            <a:spcBef>
              <a:spcPct val="0"/>
            </a:spcBef>
            <a:spcAft>
              <a:spcPct val="35000"/>
            </a:spcAft>
            <a:buNone/>
          </a:pPr>
          <a:r>
            <a:rPr lang="lo-LA" sz="1600" kern="1200" dirty="0">
              <a:latin typeface="Phetsarath OT" panose="02000500000000000001" pitchFamily="2" charset="2"/>
              <a:ea typeface="Phetsarath OT" panose="02000500000000000001" pitchFamily="2" charset="2"/>
              <a:cs typeface="Phetsarath OT" panose="02000500000000000001" pitchFamily="2" charset="2"/>
            </a:rPr>
            <a:t>6/2023 – 5/2024</a:t>
          </a:r>
          <a:endParaRPr lang="en-US" sz="1600" kern="1200" dirty="0">
            <a:latin typeface="Phetsarath OT" panose="02000500000000000001" pitchFamily="2" charset="2"/>
            <a:ea typeface="Phetsarath OT" panose="02000500000000000001" pitchFamily="2" charset="2"/>
            <a:cs typeface="Phetsarath OT" panose="02000500000000000001" pitchFamily="2" charset="2"/>
          </a:endParaRPr>
        </a:p>
      </dsp:txBody>
      <dsp:txXfrm>
        <a:off x="9382943" y="327376"/>
        <a:ext cx="1655564" cy="110370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0.18863</cdr:x>
      <cdr:y>0.1884</cdr:y>
    </cdr:from>
    <cdr:to>
      <cdr:x>0.28261</cdr:x>
      <cdr:y>0.24473</cdr:y>
    </cdr:to>
    <cdr:sp macro="" textlink="">
      <cdr:nvSpPr>
        <cdr:cNvPr id="3" name="Rectangle 2">
          <a:extLst xmlns:a="http://schemas.openxmlformats.org/drawingml/2006/main">
            <a:ext uri="{FF2B5EF4-FFF2-40B4-BE49-F238E27FC236}">
              <a16:creationId xmlns:a16="http://schemas.microsoft.com/office/drawing/2014/main" id="{C488D55B-C6CC-DFED-7BC9-C6EBCC0647A2}"/>
            </a:ext>
          </a:extLst>
        </cdr:cNvPr>
        <cdr:cNvSpPr/>
      </cdr:nvSpPr>
      <cdr:spPr>
        <a:xfrm xmlns:a="http://schemas.openxmlformats.org/drawingml/2006/main">
          <a:off x="2042736" y="1053307"/>
          <a:ext cx="1017696" cy="314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400" dirty="0"/>
            <a:t>76%</a:t>
          </a:r>
        </a:p>
      </cdr:txBody>
    </cdr:sp>
  </cdr:relSizeAnchor>
  <cdr:relSizeAnchor xmlns:cdr="http://schemas.openxmlformats.org/drawingml/2006/chartDrawing">
    <cdr:from>
      <cdr:x>0.44505</cdr:x>
      <cdr:y>0.30614</cdr:y>
    </cdr:from>
    <cdr:to>
      <cdr:x>0.53903</cdr:x>
      <cdr:y>0.36246</cdr:y>
    </cdr:to>
    <cdr:sp macro="" textlink="">
      <cdr:nvSpPr>
        <cdr:cNvPr id="4" name="Rectangle 3">
          <a:extLst xmlns:a="http://schemas.openxmlformats.org/drawingml/2006/main">
            <a:ext uri="{FF2B5EF4-FFF2-40B4-BE49-F238E27FC236}">
              <a16:creationId xmlns:a16="http://schemas.microsoft.com/office/drawing/2014/main" id="{C48A848B-5B1E-84FF-3CAD-FDAE242D44D3}"/>
            </a:ext>
          </a:extLst>
        </cdr:cNvPr>
        <cdr:cNvSpPr/>
      </cdr:nvSpPr>
      <cdr:spPr>
        <a:xfrm xmlns:a="http://schemas.openxmlformats.org/drawingml/2006/main">
          <a:off x="4819566" y="1711516"/>
          <a:ext cx="1017697" cy="314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400" dirty="0"/>
            <a:t>77%</a:t>
          </a:r>
        </a:p>
      </cdr:txBody>
    </cdr:sp>
  </cdr:relSizeAnchor>
  <cdr:relSizeAnchor xmlns:cdr="http://schemas.openxmlformats.org/drawingml/2006/chartDrawing">
    <cdr:from>
      <cdr:x>0.3183</cdr:x>
      <cdr:y>0.30151</cdr:y>
    </cdr:from>
    <cdr:to>
      <cdr:x>0.41228</cdr:x>
      <cdr:y>0.35784</cdr:y>
    </cdr:to>
    <cdr:sp macro="" textlink="">
      <cdr:nvSpPr>
        <cdr:cNvPr id="6" name="Rectangle 5">
          <a:extLst xmlns:a="http://schemas.openxmlformats.org/drawingml/2006/main">
            <a:ext uri="{FF2B5EF4-FFF2-40B4-BE49-F238E27FC236}">
              <a16:creationId xmlns:a16="http://schemas.microsoft.com/office/drawing/2014/main" id="{D997FCB5-77E9-62E1-AD1C-53313AA4EB26}"/>
            </a:ext>
          </a:extLst>
        </cdr:cNvPr>
        <cdr:cNvSpPr/>
      </cdr:nvSpPr>
      <cdr:spPr>
        <a:xfrm xmlns:a="http://schemas.openxmlformats.org/drawingml/2006/main">
          <a:off x="3447007" y="1685643"/>
          <a:ext cx="1017697" cy="314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400" dirty="0"/>
            <a:t>77%</a:t>
          </a:r>
        </a:p>
      </cdr:txBody>
    </cdr:sp>
  </cdr:relSizeAnchor>
  <cdr:relSizeAnchor xmlns:cdr="http://schemas.openxmlformats.org/drawingml/2006/chartDrawing">
    <cdr:from>
      <cdr:x>0.43715</cdr:x>
      <cdr:y>0.45826</cdr:y>
    </cdr:from>
    <cdr:to>
      <cdr:x>0.53113</cdr:x>
      <cdr:y>0.51459</cdr:y>
    </cdr:to>
    <cdr:sp macro="" textlink="">
      <cdr:nvSpPr>
        <cdr:cNvPr id="7" name="Rectangle 6">
          <a:extLst xmlns:a="http://schemas.openxmlformats.org/drawingml/2006/main">
            <a:ext uri="{FF2B5EF4-FFF2-40B4-BE49-F238E27FC236}">
              <a16:creationId xmlns:a16="http://schemas.microsoft.com/office/drawing/2014/main" id="{B82DB4E1-DA2D-7B34-6F39-FBE46B9210F4}"/>
            </a:ext>
          </a:extLst>
        </cdr:cNvPr>
        <cdr:cNvSpPr/>
      </cdr:nvSpPr>
      <cdr:spPr>
        <a:xfrm xmlns:a="http://schemas.openxmlformats.org/drawingml/2006/main">
          <a:off x="4734030" y="2561999"/>
          <a:ext cx="1017697" cy="314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dirty="0">
              <a:solidFill>
                <a:schemeClr val="bg1"/>
              </a:solidFill>
            </a:rPr>
            <a:t>7755</a:t>
          </a:r>
        </a:p>
      </cdr:txBody>
    </cdr:sp>
  </cdr:relSizeAnchor>
  <cdr:relSizeAnchor xmlns:cdr="http://schemas.openxmlformats.org/drawingml/2006/chartDrawing">
    <cdr:from>
      <cdr:x>0.13474</cdr:x>
      <cdr:y>0.5002</cdr:y>
    </cdr:from>
    <cdr:to>
      <cdr:x>0.16742</cdr:x>
      <cdr:y>0.5002</cdr:y>
    </cdr:to>
    <cdr:cxnSp macro="">
      <cdr:nvCxnSpPr>
        <cdr:cNvPr id="10" name="Straight Arrow Connector 9">
          <a:extLst xmlns:a="http://schemas.openxmlformats.org/drawingml/2006/main">
            <a:ext uri="{FF2B5EF4-FFF2-40B4-BE49-F238E27FC236}">
              <a16:creationId xmlns:a16="http://schemas.microsoft.com/office/drawing/2014/main" id="{140CBE54-3BAC-059C-10C5-850E05714386}"/>
            </a:ext>
          </a:extLst>
        </cdr:cNvPr>
        <cdr:cNvCxnSpPr/>
      </cdr:nvCxnSpPr>
      <cdr:spPr>
        <a:xfrm xmlns:a="http://schemas.openxmlformats.org/drawingml/2006/main">
          <a:off x="1508058" y="2796466"/>
          <a:ext cx="365760" cy="0"/>
        </a:xfrm>
        <a:prstGeom xmlns:a="http://schemas.openxmlformats.org/drawingml/2006/main" prst="straightConnector1">
          <a:avLst/>
        </a:prstGeom>
        <a:ln xmlns:a="http://schemas.openxmlformats.org/drawingml/2006/main" w="38100">
          <a:solidFill>
            <a:srgbClr val="FF0000"/>
          </a:solidFill>
          <a:headEnd type="triangle"/>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0.26378</cdr:x>
      <cdr:y>0.54044</cdr:y>
    </cdr:from>
    <cdr:to>
      <cdr:x>0.29646</cdr:x>
      <cdr:y>0.54044</cdr:y>
    </cdr:to>
    <cdr:cxnSp macro="">
      <cdr:nvCxnSpPr>
        <cdr:cNvPr id="14" name="Straight Arrow Connector 13">
          <a:extLst xmlns:a="http://schemas.openxmlformats.org/drawingml/2006/main">
            <a:ext uri="{FF2B5EF4-FFF2-40B4-BE49-F238E27FC236}">
              <a16:creationId xmlns:a16="http://schemas.microsoft.com/office/drawing/2014/main" id="{7C7E47E5-7C67-3626-ED1B-AE2ADB751BEC}"/>
            </a:ext>
          </a:extLst>
        </cdr:cNvPr>
        <cdr:cNvCxnSpPr/>
      </cdr:nvCxnSpPr>
      <cdr:spPr>
        <a:xfrm xmlns:a="http://schemas.openxmlformats.org/drawingml/2006/main">
          <a:off x="2952229" y="3021438"/>
          <a:ext cx="365760" cy="0"/>
        </a:xfrm>
        <a:prstGeom xmlns:a="http://schemas.openxmlformats.org/drawingml/2006/main" prst="straightConnector1">
          <a:avLst/>
        </a:prstGeom>
        <a:ln xmlns:a="http://schemas.openxmlformats.org/drawingml/2006/main" w="38100">
          <a:solidFill>
            <a:srgbClr val="FF0000"/>
          </a:solidFill>
          <a:headEnd type="triangle"/>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0.39437</cdr:x>
      <cdr:y>0.58535</cdr:y>
    </cdr:from>
    <cdr:to>
      <cdr:x>0.42705</cdr:x>
      <cdr:y>0.58535</cdr:y>
    </cdr:to>
    <cdr:cxnSp macro="">
      <cdr:nvCxnSpPr>
        <cdr:cNvPr id="15" name="Straight Arrow Connector 14">
          <a:extLst xmlns:a="http://schemas.openxmlformats.org/drawingml/2006/main">
            <a:ext uri="{FF2B5EF4-FFF2-40B4-BE49-F238E27FC236}">
              <a16:creationId xmlns:a16="http://schemas.microsoft.com/office/drawing/2014/main" id="{4681C1F7-7475-D33D-766C-2B55236BC24C}"/>
            </a:ext>
          </a:extLst>
        </cdr:cNvPr>
        <cdr:cNvCxnSpPr/>
      </cdr:nvCxnSpPr>
      <cdr:spPr>
        <a:xfrm xmlns:a="http://schemas.openxmlformats.org/drawingml/2006/main">
          <a:off x="4413818" y="3272535"/>
          <a:ext cx="365760" cy="0"/>
        </a:xfrm>
        <a:prstGeom xmlns:a="http://schemas.openxmlformats.org/drawingml/2006/main" prst="straightConnector1">
          <a:avLst/>
        </a:prstGeom>
        <a:ln xmlns:a="http://schemas.openxmlformats.org/drawingml/2006/main" w="38100">
          <a:solidFill>
            <a:srgbClr val="FF0000"/>
          </a:solidFill>
          <a:headEnd type="triangle"/>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0.38471</cdr:x>
      <cdr:y>0.10569</cdr:y>
    </cdr:from>
    <cdr:to>
      <cdr:x>0.56982</cdr:x>
      <cdr:y>0.29938</cdr:y>
    </cdr:to>
    <cdr:sp macro="" textlink="">
      <cdr:nvSpPr>
        <cdr:cNvPr id="2" name="TextBox 28">
          <a:extLst xmlns:a="http://schemas.openxmlformats.org/drawingml/2006/main">
            <a:ext uri="{FF2B5EF4-FFF2-40B4-BE49-F238E27FC236}">
              <a16:creationId xmlns:a16="http://schemas.microsoft.com/office/drawing/2014/main" id="{1F6D64C7-52F2-0AAA-B67F-8DA97069F392}"/>
            </a:ext>
          </a:extLst>
        </cdr:cNvPr>
        <cdr:cNvSpPr txBox="1"/>
      </cdr:nvSpPr>
      <cdr:spPr>
        <a:xfrm xmlns:a="http://schemas.openxmlformats.org/drawingml/2006/main">
          <a:off x="4221326" y="554173"/>
          <a:ext cx="2031144" cy="101566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PH" sz="2000" b="1" dirty="0">
              <a:solidFill>
                <a:srgbClr val="FF0000"/>
              </a:solidFill>
            </a:rPr>
            <a:t>97.8% viral suppression among tested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1440" tIns="45720" rIns="91440" bIns="45720" rtlCol="0"/>
          <a:lstStyle>
            <a:lvl1pPr algn="r">
              <a:defRPr sz="1200"/>
            </a:lvl1pPr>
          </a:lstStyle>
          <a:p>
            <a:fld id="{AC0262F4-D211-4A5B-9FA5-BBE4759FAAE7}" type="datetimeFigureOut">
              <a:rPr lang="en-US" smtClean="0"/>
              <a:t>10/25/2023</a:t>
            </a:fld>
            <a:endParaRPr lang="en-US"/>
          </a:p>
        </p:txBody>
      </p:sp>
      <p:sp>
        <p:nvSpPr>
          <p:cNvPr id="4" name="Slide Image Placeholder 3"/>
          <p:cNvSpPr>
            <a:spLocks noGrp="1" noRot="1" noChangeAspect="1"/>
          </p:cNvSpPr>
          <p:nvPr>
            <p:ph type="sldImg" idx="2"/>
          </p:nvPr>
        </p:nvSpPr>
        <p:spPr>
          <a:xfrm>
            <a:off x="733425"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1440" tIns="45720" rIns="91440" bIns="45720" rtlCol="0" anchor="b"/>
          <a:lstStyle>
            <a:lvl1pPr algn="r">
              <a:defRPr sz="1200"/>
            </a:lvl1pPr>
          </a:lstStyle>
          <a:p>
            <a:fld id="{591C773B-FEE6-4CEF-838D-68398E8C5573}" type="slidenum">
              <a:rPr lang="en-US" smtClean="0"/>
              <a:t>‹#›</a:t>
            </a:fld>
            <a:endParaRPr lang="en-US"/>
          </a:p>
        </p:txBody>
      </p:sp>
    </p:spTree>
    <p:extLst>
      <p:ext uri="{BB962C8B-B14F-4D97-AF65-F5344CB8AC3E}">
        <p14:creationId xmlns:p14="http://schemas.microsoft.com/office/powerpoint/2010/main" val="82614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t>
            </a: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he HIV epidemic is concentrated among key populations, including men who have sex with men (MSM), transgender people (TG), female sex workers (FSW), people who inject drugs (PWID) and sexual partners of these populations. The predominant route of HIV transmission is sexual, with the share of cases of homosexual transmission constantly growing over recent years. But prevention coverage across all key populations is still sub-optimal to bring impact on reduction of new HIV infections.</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54F0C2FA-3668-41D4-B924-406608D02072}" type="slidenum">
              <a:rPr lang="en-US" smtClean="0"/>
              <a:t>3</a:t>
            </a:fld>
            <a:endParaRPr lang="en-US"/>
          </a:p>
        </p:txBody>
      </p:sp>
    </p:spTree>
    <p:extLst>
      <p:ext uri="{BB962C8B-B14F-4D97-AF65-F5344CB8AC3E}">
        <p14:creationId xmlns:p14="http://schemas.microsoft.com/office/powerpoint/2010/main" val="388635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t>Recent scientific advances have shown that antiretroviral therapy (ART) not only preserves the health, quality of life, and life expectancy of people living with HIV.  The global target of 95-95-95 acceleration will lead us to ending HIV epidemic by 2030. By ensuring that everyone with HIV is aware of their infection, receives the treatment they need, and achieves sustained viral suppression, we can sharply reduce new infections </a:t>
            </a:r>
          </a:p>
          <a:p>
            <a:pPr marL="0" indent="0">
              <a:buFontTx/>
              <a:buNone/>
            </a:pPr>
            <a:endParaRPr lang="en-US" b="1" dirty="0"/>
          </a:p>
        </p:txBody>
      </p:sp>
      <p:sp>
        <p:nvSpPr>
          <p:cNvPr id="4" name="Slide Number Placeholder 3"/>
          <p:cNvSpPr>
            <a:spLocks noGrp="1"/>
          </p:cNvSpPr>
          <p:nvPr>
            <p:ph type="sldNum" sz="quarter" idx="10"/>
          </p:nvPr>
        </p:nvSpPr>
        <p:spPr/>
        <p:txBody>
          <a:bodyPr/>
          <a:lstStyle/>
          <a:p>
            <a:fld id="{CEC77F2C-6525-4D6E-9A07-85139A0F977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5630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84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84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86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CA32-86B5-93C9-4139-DD98C67C1E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03BA86-2656-EA57-E8CC-61E21EBF95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C263D2-9FA2-875C-96B3-EFC09317BA2A}"/>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5" name="Footer Placeholder 4">
            <a:extLst>
              <a:ext uri="{FF2B5EF4-FFF2-40B4-BE49-F238E27FC236}">
                <a16:creationId xmlns:a16="http://schemas.microsoft.com/office/drawing/2014/main" id="{50427536-CD2A-ABE8-843A-2AA34D688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7E2CD-8BE0-96B5-D051-2C2996698367}"/>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131347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EDC3-CF37-D653-830C-194A9B5F4D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D06D10-57CC-F5F5-D17C-F1DC64835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D2893-21D5-2664-3F81-E197EFDF10C7}"/>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5" name="Footer Placeholder 4">
            <a:extLst>
              <a:ext uri="{FF2B5EF4-FFF2-40B4-BE49-F238E27FC236}">
                <a16:creationId xmlns:a16="http://schemas.microsoft.com/office/drawing/2014/main" id="{B45FB59E-7D20-7990-019A-ABD2BE6F4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266F5-A75B-BE2E-5D40-E75C3E6D912B}"/>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298768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27CDA-73E4-4885-0B99-DBF6E440CE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84CA2-161A-434E-182C-9FD4BC11EF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0B094-54BA-EBAF-0548-F949844351BE}"/>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5" name="Footer Placeholder 4">
            <a:extLst>
              <a:ext uri="{FF2B5EF4-FFF2-40B4-BE49-F238E27FC236}">
                <a16:creationId xmlns:a16="http://schemas.microsoft.com/office/drawing/2014/main" id="{930EEAE8-2235-E213-5CAD-5167A8B76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0F411-9B72-B3C7-69CD-A76DC49175DD}"/>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409242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0485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1AF3-5EA6-83AB-BF30-2FE50DBBA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AC1AEF-9E5F-6CC4-BEE7-C124267F58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48B0F-7F0C-0B39-5724-2DC52102EF9F}"/>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5" name="Footer Placeholder 4">
            <a:extLst>
              <a:ext uri="{FF2B5EF4-FFF2-40B4-BE49-F238E27FC236}">
                <a16:creationId xmlns:a16="http://schemas.microsoft.com/office/drawing/2014/main" id="{E0CA8AC3-D64C-3285-6611-F37A9BAEF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C6BFB-4E03-4952-E1A9-B3AF95A1A844}"/>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131502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F5FB-87AF-D90B-2B6B-0725C93DE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F51FB5-58AF-9ACC-F155-0524E5A95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8F0AD-A49F-E61F-6EA5-4895832B47E4}"/>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5" name="Footer Placeholder 4">
            <a:extLst>
              <a:ext uri="{FF2B5EF4-FFF2-40B4-BE49-F238E27FC236}">
                <a16:creationId xmlns:a16="http://schemas.microsoft.com/office/drawing/2014/main" id="{755FD1FF-00FF-0F3D-BD78-90D133B62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84C51-D732-49DF-8386-97F3D78924B7}"/>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216689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60E1-36D9-C91E-4F0F-CB20B2DBA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A6F83-B435-280C-25A3-19E5E54959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C34F0-2139-C201-03CA-E1BB863DF0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4D8FF-6C59-77E2-1071-BA9EB3616CCC}"/>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6" name="Footer Placeholder 5">
            <a:extLst>
              <a:ext uri="{FF2B5EF4-FFF2-40B4-BE49-F238E27FC236}">
                <a16:creationId xmlns:a16="http://schemas.microsoft.com/office/drawing/2014/main" id="{1345971C-74A6-B9D6-5935-4762AAFEC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7F046-F50C-C3AC-EFC1-6F787B8D0656}"/>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22508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E09A-5D85-148E-987B-0ACA90F849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868EF-E2F1-E333-CD46-555C2CED3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1A9C6-BF9C-034C-140D-7EE38D5F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1B351-276D-7C9D-640A-FB27267B2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340556-1B2F-0CF8-406A-88521F600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1528B2-1A4D-2FBE-8A67-64B0B76E122B}"/>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8" name="Footer Placeholder 7">
            <a:extLst>
              <a:ext uri="{FF2B5EF4-FFF2-40B4-BE49-F238E27FC236}">
                <a16:creationId xmlns:a16="http://schemas.microsoft.com/office/drawing/2014/main" id="{640412BF-1356-53DC-E473-A627C173B7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FEFE4-A61B-3A56-D461-B75E01FDE4B8}"/>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156773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8C05-EDF7-9752-9C76-2E501A49C3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808E0-FA10-A4F7-3FAB-877D67211577}"/>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4" name="Footer Placeholder 3">
            <a:extLst>
              <a:ext uri="{FF2B5EF4-FFF2-40B4-BE49-F238E27FC236}">
                <a16:creationId xmlns:a16="http://schemas.microsoft.com/office/drawing/2014/main" id="{776933C5-F8F9-47AF-92F0-FD9426E82C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A441D2-93F7-D83E-317E-98FAF6B57670}"/>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323678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873B2-D478-1B22-CC29-523C7596F267}"/>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3" name="Footer Placeholder 2">
            <a:extLst>
              <a:ext uri="{FF2B5EF4-FFF2-40B4-BE49-F238E27FC236}">
                <a16:creationId xmlns:a16="http://schemas.microsoft.com/office/drawing/2014/main" id="{CBBDB68B-8A9F-88C3-16DC-EAC795BDDD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F04CA-791A-3F91-C9BD-40D7FA61196D}"/>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370911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AB4F-C0A9-D59D-0756-9AB18E51C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3BF412-7042-7CCB-BF47-8FA1E481C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8E40F1-330A-23EB-C794-83320E71A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F176E9-DCC6-E344-83A0-EEDF5EB2ABB2}"/>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6" name="Footer Placeholder 5">
            <a:extLst>
              <a:ext uri="{FF2B5EF4-FFF2-40B4-BE49-F238E27FC236}">
                <a16:creationId xmlns:a16="http://schemas.microsoft.com/office/drawing/2014/main" id="{8141D683-2D3F-BC17-4958-EC3A78E50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725A1-EC1B-610F-C72F-CCC2D55AAB19}"/>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364980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4217-8B03-0BA3-1F19-83CA47C81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03E9BB-8567-2887-0B24-0FF1DBF05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A325A5-D5D9-8A20-854C-21F3ED1F1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9C328-AB85-CAA5-8CCE-8102572D9D61}"/>
              </a:ext>
            </a:extLst>
          </p:cNvPr>
          <p:cNvSpPr>
            <a:spLocks noGrp="1"/>
          </p:cNvSpPr>
          <p:nvPr>
            <p:ph type="dt" sz="half" idx="10"/>
          </p:nvPr>
        </p:nvSpPr>
        <p:spPr/>
        <p:txBody>
          <a:bodyPr/>
          <a:lstStyle/>
          <a:p>
            <a:fld id="{24ED9369-75D2-4822-A815-B8DE6C8DDDDC}" type="datetimeFigureOut">
              <a:rPr lang="en-US" smtClean="0"/>
              <a:t>10/25/2023</a:t>
            </a:fld>
            <a:endParaRPr lang="en-US"/>
          </a:p>
        </p:txBody>
      </p:sp>
      <p:sp>
        <p:nvSpPr>
          <p:cNvPr id="6" name="Footer Placeholder 5">
            <a:extLst>
              <a:ext uri="{FF2B5EF4-FFF2-40B4-BE49-F238E27FC236}">
                <a16:creationId xmlns:a16="http://schemas.microsoft.com/office/drawing/2014/main" id="{357AB46E-C47B-2916-1EDB-188FB986C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CD53E7-9729-E1BB-0B6E-9C8BD1B52319}"/>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190245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2CB7E-807D-DB91-969E-4BCE98BA53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86D1E8-6E81-92EB-04AE-D1D0D2A88C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D77AA-1408-012E-5C18-88CF7E517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9369-75D2-4822-A815-B8DE6C8DDDDC}" type="datetimeFigureOut">
              <a:rPr lang="en-US" smtClean="0"/>
              <a:t>10/25/2023</a:t>
            </a:fld>
            <a:endParaRPr lang="en-US"/>
          </a:p>
        </p:txBody>
      </p:sp>
      <p:sp>
        <p:nvSpPr>
          <p:cNvPr id="5" name="Footer Placeholder 4">
            <a:extLst>
              <a:ext uri="{FF2B5EF4-FFF2-40B4-BE49-F238E27FC236}">
                <a16:creationId xmlns:a16="http://schemas.microsoft.com/office/drawing/2014/main" id="{452FF54D-7030-ECDE-8234-202EB494F6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EF35D4-17C8-953A-0ED1-7D81ED5AD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91755-D4E4-4CDB-B1F6-FB89FB8E22ED}" type="slidenum">
              <a:rPr lang="en-US" smtClean="0"/>
              <a:t>‹#›</a:t>
            </a:fld>
            <a:endParaRPr lang="en-US"/>
          </a:p>
        </p:txBody>
      </p:sp>
    </p:spTree>
    <p:extLst>
      <p:ext uri="{BB962C8B-B14F-4D97-AF65-F5344CB8AC3E}">
        <p14:creationId xmlns:p14="http://schemas.microsoft.com/office/powerpoint/2010/main" val="3639997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3.png"/><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9B10F9-81C1-C60A-07C3-3C48FFF745E5}"/>
              </a:ext>
            </a:extLst>
          </p:cNvPr>
          <p:cNvSpPr>
            <a:spLocks noGrp="1"/>
          </p:cNvSpPr>
          <p:nvPr>
            <p:ph type="ctrTitle"/>
          </p:nvPr>
        </p:nvSpPr>
        <p:spPr>
          <a:xfrm>
            <a:off x="763929" y="977900"/>
            <a:ext cx="10972551" cy="2685676"/>
          </a:xfrm>
        </p:spPr>
        <p:txBody>
          <a:bodyPr anchor="ctr">
            <a:normAutofit/>
          </a:bodyPr>
          <a:lstStyle/>
          <a:p>
            <a:pPr>
              <a:lnSpc>
                <a:spcPct val="150000"/>
              </a:lnSpc>
            </a:pPr>
            <a:r>
              <a:rPr lang="en-US" sz="4000" b="1" u="sng" dirty="0">
                <a:solidFill>
                  <a:srgbClr val="FFFFFF"/>
                </a:solidFill>
                <a:effectLst>
                  <a:outerShdw blurRad="38100" dist="38100" dir="2700000" algn="tl">
                    <a:srgbClr val="000000">
                      <a:alpha val="43137"/>
                    </a:srgbClr>
                  </a:outerShdw>
                </a:effectLst>
                <a:latin typeface="Phetsarath OT" panose="02000500000000000000" pitchFamily="2" charset="0"/>
                <a:cs typeface="Phetsarath OT" panose="02000500000000000000" pitchFamily="2" charset="0"/>
              </a:rPr>
              <a:t>Progress of the implementation</a:t>
            </a:r>
            <a:br>
              <a:rPr lang="lo-LA" sz="4000" b="1" u="sng" dirty="0">
                <a:solidFill>
                  <a:srgbClr val="FFFFFF"/>
                </a:solidFill>
                <a:effectLst>
                  <a:outerShdw blurRad="38100" dist="38100" dir="2700000" algn="tl">
                    <a:srgbClr val="000000">
                      <a:alpha val="43137"/>
                    </a:srgbClr>
                  </a:outerShdw>
                </a:effectLst>
                <a:latin typeface="Phetsarath OT" panose="02000500000000000000" pitchFamily="2" charset="0"/>
                <a:cs typeface="Phetsarath OT" panose="02000500000000000000" pitchFamily="2" charset="0"/>
              </a:rPr>
            </a:br>
            <a:r>
              <a:rPr lang="en-US" sz="4000" b="1" u="sng" dirty="0">
                <a:solidFill>
                  <a:srgbClr val="FFFFFF"/>
                </a:solidFill>
                <a:effectLst>
                  <a:outerShdw blurRad="38100" dist="38100" dir="2700000" algn="tl">
                    <a:srgbClr val="000000">
                      <a:alpha val="43137"/>
                    </a:srgbClr>
                  </a:outerShdw>
                </a:effectLst>
                <a:latin typeface="Phetsarath OT" panose="02000500000000000000" pitchFamily="2" charset="0"/>
                <a:cs typeface="Phetsarath OT" panose="02000500000000000000" pitchFamily="2" charset="0"/>
              </a:rPr>
              <a:t>DLI-K</a:t>
            </a:r>
            <a:r>
              <a:rPr lang="lo-LA" sz="4000" b="1" u="sng" dirty="0">
                <a:solidFill>
                  <a:srgbClr val="FFFFFF"/>
                </a:solidFill>
                <a:effectLst>
                  <a:outerShdw blurRad="38100" dist="38100" dir="2700000" algn="tl">
                    <a:srgbClr val="000000">
                      <a:alpha val="43137"/>
                    </a:srgbClr>
                  </a:outerShdw>
                </a:effectLst>
                <a:latin typeface="Phetsarath OT" panose="02000500000000000000" pitchFamily="2" charset="0"/>
                <a:cs typeface="Phetsarath OT" panose="02000500000000000000" pitchFamily="2" charset="0"/>
              </a:rPr>
              <a:t> </a:t>
            </a:r>
            <a:r>
              <a:rPr lang="en-US" sz="4000" b="1" u="sng" dirty="0">
                <a:solidFill>
                  <a:srgbClr val="FFFFFF"/>
                </a:solidFill>
                <a:effectLst>
                  <a:outerShdw blurRad="38100" dist="38100" dir="2700000" algn="tl">
                    <a:srgbClr val="000000">
                      <a:alpha val="43137"/>
                    </a:srgbClr>
                  </a:outerShdw>
                </a:effectLst>
                <a:latin typeface="Phetsarath OT" panose="02000500000000000000" pitchFamily="2" charset="0"/>
                <a:cs typeface="Phetsarath OT" panose="02000500000000000000" pitchFamily="2" charset="0"/>
              </a:rPr>
              <a:t>HANSA1 (HIV/AIDS)</a:t>
            </a:r>
            <a:endParaRPr lang="en-US" sz="3400" dirty="0">
              <a:solidFill>
                <a:srgbClr val="FFFFFF"/>
              </a:solidFill>
            </a:endParaRPr>
          </a:p>
        </p:txBody>
      </p:sp>
      <p:sp>
        <p:nvSpPr>
          <p:cNvPr id="3" name="Subtitle 2">
            <a:extLst>
              <a:ext uri="{FF2B5EF4-FFF2-40B4-BE49-F238E27FC236}">
                <a16:creationId xmlns:a16="http://schemas.microsoft.com/office/drawing/2014/main" id="{CE7C6092-772D-EF03-EF12-A5F5A60C191A}"/>
              </a:ext>
            </a:extLst>
          </p:cNvPr>
          <p:cNvSpPr>
            <a:spLocks noGrp="1"/>
          </p:cNvSpPr>
          <p:nvPr>
            <p:ph type="subTitle" idx="1"/>
          </p:nvPr>
        </p:nvSpPr>
        <p:spPr>
          <a:xfrm>
            <a:off x="1350682" y="4870824"/>
            <a:ext cx="10005951" cy="1458258"/>
          </a:xfrm>
        </p:spPr>
        <p:txBody>
          <a:bodyPr anchor="ctr">
            <a:normAutofit/>
          </a:bodyPr>
          <a:lstStyle/>
          <a:p>
            <a:pPr marL="0" indent="0" algn="l">
              <a:buFont typeface="Arial" panose="020B0604020202020204" pitchFamily="34" charset="0"/>
              <a:buNone/>
            </a:pPr>
            <a:r>
              <a:rPr lang="en-US" b="1" u="sng" dirty="0">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Center for HIV/AIDS and STI (CHAS) MOH, Lao PDR</a:t>
            </a:r>
            <a:endParaRPr lang="lo-LA" b="1" u="sng" dirty="0">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endParaRPr>
          </a:p>
          <a:p>
            <a:pPr marL="0" indent="0" algn="l">
              <a:buFont typeface="Arial" panose="020B0604020202020204" pitchFamily="34" charset="0"/>
              <a:buNone/>
            </a:pPr>
            <a:r>
              <a:rPr lang="en-US" b="1" dirty="0">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26 October </a:t>
            </a:r>
            <a:r>
              <a:rPr lang="lo-LA" b="1" dirty="0">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2023</a:t>
            </a:r>
            <a:endParaRPr lang="en-US" b="1" dirty="0"/>
          </a:p>
        </p:txBody>
      </p:sp>
      <p:pic>
        <p:nvPicPr>
          <p:cNvPr id="7" name="Picture 6" descr="Logo">
            <a:extLst>
              <a:ext uri="{FF2B5EF4-FFF2-40B4-BE49-F238E27FC236}">
                <a16:creationId xmlns:a16="http://schemas.microsoft.com/office/drawing/2014/main" id="{B13889E2-EAE8-A89A-08E0-56332ED6C919}"/>
              </a:ext>
            </a:extLst>
          </p:cNvPr>
          <p:cNvPicPr>
            <a:picLocks noChangeAspect="1"/>
          </p:cNvPicPr>
          <p:nvPr/>
        </p:nvPicPr>
        <p:blipFill rotWithShape="1">
          <a:blip r:embed="rId2">
            <a:extLst>
              <a:ext uri="{28A0092B-C50C-407E-A947-70E740481C1C}">
                <a14:useLocalDpi xmlns:a14="http://schemas.microsoft.com/office/drawing/2010/main" val="0"/>
              </a:ext>
            </a:extLst>
          </a:blip>
          <a:srcRect l="3040" r="3210" b="-1"/>
          <a:stretch/>
        </p:blipFill>
        <p:spPr>
          <a:xfrm>
            <a:off x="5680773" y="96596"/>
            <a:ext cx="1103697" cy="1103697"/>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96500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0F9B1F-21B8-47FA-ACB5-1F5796D67F0D}"/>
              </a:ext>
            </a:extLst>
          </p:cNvPr>
          <p:cNvSpPr txBox="1">
            <a:spLocks/>
          </p:cNvSpPr>
          <p:nvPr/>
        </p:nvSpPr>
        <p:spPr>
          <a:xfrm>
            <a:off x="587828" y="151766"/>
            <a:ext cx="11379271" cy="10999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800" b="1" kern="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sym typeface="Roboto Condensed"/>
              </a:rPr>
              <a:t>HANSA Project Components</a:t>
            </a:r>
          </a:p>
        </p:txBody>
      </p:sp>
      <p:cxnSp>
        <p:nvCxnSpPr>
          <p:cNvPr id="7" name="Straight Connector 6">
            <a:extLst>
              <a:ext uri="{FF2B5EF4-FFF2-40B4-BE49-F238E27FC236}">
                <a16:creationId xmlns:a16="http://schemas.microsoft.com/office/drawing/2014/main" id="{A46722C3-FA4F-4A71-A916-502423FDC8E2}"/>
              </a:ext>
            </a:extLst>
          </p:cNvPr>
          <p:cNvCxnSpPr/>
          <p:nvPr/>
        </p:nvCxnSpPr>
        <p:spPr>
          <a:xfrm>
            <a:off x="0" y="1313891"/>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5">
            <a:extLst>
              <a:ext uri="{FF2B5EF4-FFF2-40B4-BE49-F238E27FC236}">
                <a16:creationId xmlns:a16="http://schemas.microsoft.com/office/drawing/2014/main" id="{0975D471-B83B-49C5-B7A4-FF1946925D8F}"/>
              </a:ext>
            </a:extLst>
          </p:cNvPr>
          <p:cNvGraphicFramePr>
            <a:graphicFrameLocks/>
          </p:cNvGraphicFramePr>
          <p:nvPr>
            <p:extLst>
              <p:ext uri="{D42A27DB-BD31-4B8C-83A1-F6EECF244321}">
                <p14:modId xmlns:p14="http://schemas.microsoft.com/office/powerpoint/2010/main" val="1491816720"/>
              </p:ext>
            </p:extLst>
          </p:nvPr>
        </p:nvGraphicFramePr>
        <p:xfrm>
          <a:off x="1166674" y="1583140"/>
          <a:ext cx="10367075" cy="4721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635CFC5B-8262-4CEE-950F-81BDF61CEDDB}"/>
              </a:ext>
            </a:extLst>
          </p:cNvPr>
          <p:cNvSpPr>
            <a:spLocks noGrp="1"/>
          </p:cNvSpPr>
          <p:nvPr>
            <p:ph type="sldNum" sz="quarter" idx="12"/>
          </p:nvPr>
        </p:nvSpPr>
        <p:spPr/>
        <p:txBody>
          <a:bodyPr/>
          <a:lstStyle/>
          <a:p>
            <a:fld id="{D50F053A-9E31-435A-911A-19F925B353B1}" type="slidenum">
              <a:rPr lang="en-US" smtClean="0"/>
              <a:t>10</a:t>
            </a:fld>
            <a:endParaRPr lang="en-US"/>
          </a:p>
        </p:txBody>
      </p:sp>
    </p:spTree>
    <p:extLst>
      <p:ext uri="{BB962C8B-B14F-4D97-AF65-F5344CB8AC3E}">
        <p14:creationId xmlns:p14="http://schemas.microsoft.com/office/powerpoint/2010/main" val="417041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0F9B1F-21B8-47FA-ACB5-1F5796D67F0D}"/>
              </a:ext>
            </a:extLst>
          </p:cNvPr>
          <p:cNvSpPr txBox="1">
            <a:spLocks/>
          </p:cNvSpPr>
          <p:nvPr/>
        </p:nvSpPr>
        <p:spPr>
          <a:xfrm>
            <a:off x="164021" y="151766"/>
            <a:ext cx="11984456" cy="10999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2800" b="1" kern="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sym typeface="Roboto Condensed"/>
              </a:rPr>
              <a:t>DLI-K on HIV/AIDS is under Component 2</a:t>
            </a:r>
            <a:r>
              <a:rPr lang="en-US" sz="3600" b="1" kern="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sym typeface="Roboto Condensed"/>
              </a:rPr>
              <a:t> </a:t>
            </a:r>
            <a:r>
              <a:rPr lang="en-US" sz="2000" b="1" kern="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sym typeface="Roboto Condensed"/>
              </a:rPr>
              <a:t>(all 12 DLIs)</a:t>
            </a:r>
            <a:r>
              <a:rPr lang="en-US" sz="2800" b="1" kern="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sym typeface="Roboto Condensed"/>
              </a:rPr>
              <a:t>:</a:t>
            </a:r>
            <a:r>
              <a:rPr lang="lo-LA" sz="2800" b="1" kern="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sym typeface="Roboto Condensed"/>
              </a:rPr>
              <a:t> </a:t>
            </a:r>
            <a:r>
              <a:rPr lang="en-US" sz="2800" b="1" kern="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sym typeface="Roboto Condensed"/>
              </a:rPr>
              <a:t>HANSA focuses on improving quality integrated health service delivery through PHC</a:t>
            </a:r>
            <a:endParaRPr lang="en-US" sz="2800" b="1" kern="0" dirty="0">
              <a:solidFill>
                <a:srgbClr val="C00000"/>
              </a:solidFill>
              <a:latin typeface="Franklin Gothic Demi" panose="020B0703020102020204" pitchFamily="34" charset="0"/>
              <a:ea typeface="Ebrima" panose="02000000000000000000" pitchFamily="2" charset="0"/>
              <a:cs typeface="Ebrima" panose="02000000000000000000" pitchFamily="2" charset="0"/>
            </a:endParaRPr>
          </a:p>
        </p:txBody>
      </p:sp>
      <p:cxnSp>
        <p:nvCxnSpPr>
          <p:cNvPr id="7" name="Straight Connector 6">
            <a:extLst>
              <a:ext uri="{FF2B5EF4-FFF2-40B4-BE49-F238E27FC236}">
                <a16:creationId xmlns:a16="http://schemas.microsoft.com/office/drawing/2014/main" id="{A46722C3-FA4F-4A71-A916-502423FDC8E2}"/>
              </a:ext>
            </a:extLst>
          </p:cNvPr>
          <p:cNvCxnSpPr/>
          <p:nvPr/>
        </p:nvCxnSpPr>
        <p:spPr>
          <a:xfrm>
            <a:off x="0" y="1313891"/>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3" descr="Graphical user interface, text, application&#10;&#10;Description automatically generated">
            <a:extLst>
              <a:ext uri="{FF2B5EF4-FFF2-40B4-BE49-F238E27FC236}">
                <a16:creationId xmlns:a16="http://schemas.microsoft.com/office/drawing/2014/main" id="{58B4D960-2F52-42C8-BE60-00643830CBBF}"/>
              </a:ext>
            </a:extLst>
          </p:cNvPr>
          <p:cNvPicPr>
            <a:picLocks noChangeAspect="1"/>
          </p:cNvPicPr>
          <p:nvPr/>
        </p:nvPicPr>
        <p:blipFill rotWithShape="1">
          <a:blip r:embed="rId2"/>
          <a:srcRect l="20592" t="10619"/>
          <a:stretch/>
        </p:blipFill>
        <p:spPr>
          <a:xfrm>
            <a:off x="164021" y="1274902"/>
            <a:ext cx="11734754" cy="5296419"/>
          </a:xfrm>
          <a:prstGeom prst="rect">
            <a:avLst/>
          </a:prstGeom>
        </p:spPr>
      </p:pic>
      <p:sp>
        <p:nvSpPr>
          <p:cNvPr id="4" name="Slide Number Placeholder 3">
            <a:extLst>
              <a:ext uri="{FF2B5EF4-FFF2-40B4-BE49-F238E27FC236}">
                <a16:creationId xmlns:a16="http://schemas.microsoft.com/office/drawing/2014/main" id="{78B31F66-E2AD-4E7F-BF72-DCA0EB419D66}"/>
              </a:ext>
            </a:extLst>
          </p:cNvPr>
          <p:cNvSpPr>
            <a:spLocks noGrp="1"/>
          </p:cNvSpPr>
          <p:nvPr>
            <p:ph type="sldNum" sz="quarter" idx="12"/>
          </p:nvPr>
        </p:nvSpPr>
        <p:spPr/>
        <p:txBody>
          <a:bodyPr/>
          <a:lstStyle/>
          <a:p>
            <a:fld id="{D50F053A-9E31-435A-911A-19F925B353B1}" type="slidenum">
              <a:rPr lang="en-US" smtClean="0"/>
              <a:t>11</a:t>
            </a:fld>
            <a:endParaRPr lang="en-US"/>
          </a:p>
        </p:txBody>
      </p:sp>
      <p:sp>
        <p:nvSpPr>
          <p:cNvPr id="9" name="TextBox 8">
            <a:extLst>
              <a:ext uri="{FF2B5EF4-FFF2-40B4-BE49-F238E27FC236}">
                <a16:creationId xmlns:a16="http://schemas.microsoft.com/office/drawing/2014/main" id="{E42E4EDC-AD42-7895-9B39-3C12FC72741E}"/>
              </a:ext>
            </a:extLst>
          </p:cNvPr>
          <p:cNvSpPr txBox="1"/>
          <p:nvPr/>
        </p:nvSpPr>
        <p:spPr>
          <a:xfrm>
            <a:off x="8762035" y="5104923"/>
            <a:ext cx="810228" cy="338554"/>
          </a:xfrm>
          <a:prstGeom prst="rect">
            <a:avLst/>
          </a:prstGeom>
          <a:noFill/>
        </p:spPr>
        <p:txBody>
          <a:bodyPr wrap="square">
            <a:spAutoFit/>
          </a:bodyPr>
          <a:lstStyle/>
          <a:p>
            <a:r>
              <a:rPr lang="en-US" sz="1600" b="1" dirty="0">
                <a:solidFill>
                  <a:srgbClr val="C00000"/>
                </a:solidFill>
              </a:rPr>
              <a:t>(</a:t>
            </a:r>
            <a:r>
              <a:rPr kumimoji="0" lang="en-US" sz="1600" b="1" u="none" strike="noStrike" kern="1200" cap="none" spc="0" normalizeH="0" baseline="0" noProof="0" dirty="0">
                <a:ln>
                  <a:noFill/>
                </a:ln>
                <a:solidFill>
                  <a:srgbClr val="C00000"/>
                </a:solidFill>
                <a:effectLst/>
                <a:uLnTx/>
                <a:uFillTx/>
                <a:ea typeface="+mn-ea"/>
                <a:cs typeface="+mn-cs"/>
              </a:rPr>
              <a:t>DLI-K)</a:t>
            </a:r>
            <a:endParaRPr lang="en-US" sz="1400" b="1" dirty="0">
              <a:solidFill>
                <a:srgbClr val="C00000"/>
              </a:solidFill>
            </a:endParaRPr>
          </a:p>
        </p:txBody>
      </p:sp>
      <p:sp>
        <p:nvSpPr>
          <p:cNvPr id="10" name="Rectangle: Rounded Corners 9">
            <a:extLst>
              <a:ext uri="{FF2B5EF4-FFF2-40B4-BE49-F238E27FC236}">
                <a16:creationId xmlns:a16="http://schemas.microsoft.com/office/drawing/2014/main" id="{653DE584-29EE-316B-B683-B921A5958CB8}"/>
              </a:ext>
            </a:extLst>
          </p:cNvPr>
          <p:cNvSpPr/>
          <p:nvPr/>
        </p:nvSpPr>
        <p:spPr>
          <a:xfrm>
            <a:off x="6285053" y="4816928"/>
            <a:ext cx="5370653" cy="7407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40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CBF3AD-8C7E-4EB6-91A0-64C36CCDDE7B}"/>
              </a:ext>
            </a:extLst>
          </p:cNvPr>
          <p:cNvSpPr>
            <a:spLocks noGrp="1"/>
          </p:cNvSpPr>
          <p:nvPr>
            <p:ph type="sldNum" sz="quarter" idx="12"/>
          </p:nvPr>
        </p:nvSpPr>
        <p:spPr/>
        <p:txBody>
          <a:bodyPr/>
          <a:lstStyle/>
          <a:p>
            <a:fld id="{E7A56CC9-1E1E-41D9-B5D7-E375D2141498}" type="slidenum">
              <a:rPr lang="en-US" smtClean="0"/>
              <a:t>12</a:t>
            </a:fld>
            <a:endParaRPr lang="en-US"/>
          </a:p>
        </p:txBody>
      </p:sp>
      <p:graphicFrame>
        <p:nvGraphicFramePr>
          <p:cNvPr id="5" name="Table 4">
            <a:extLst>
              <a:ext uri="{FF2B5EF4-FFF2-40B4-BE49-F238E27FC236}">
                <a16:creationId xmlns:a16="http://schemas.microsoft.com/office/drawing/2014/main" id="{033F6713-0B98-4920-89F8-F0DE66ECEED1}"/>
              </a:ext>
            </a:extLst>
          </p:cNvPr>
          <p:cNvGraphicFramePr>
            <a:graphicFrameLocks noGrp="1"/>
          </p:cNvGraphicFramePr>
          <p:nvPr>
            <p:extLst>
              <p:ext uri="{D42A27DB-BD31-4B8C-83A1-F6EECF244321}">
                <p14:modId xmlns:p14="http://schemas.microsoft.com/office/powerpoint/2010/main" val="3286529509"/>
              </p:ext>
            </p:extLst>
          </p:nvPr>
        </p:nvGraphicFramePr>
        <p:xfrm>
          <a:off x="762000" y="1170332"/>
          <a:ext cx="10896600" cy="5190394"/>
        </p:xfrm>
        <a:graphic>
          <a:graphicData uri="http://schemas.openxmlformats.org/drawingml/2006/table">
            <a:tbl>
              <a:tblPr/>
              <a:tblGrid>
                <a:gridCol w="2394394">
                  <a:extLst>
                    <a:ext uri="{9D8B030D-6E8A-4147-A177-3AD203B41FA5}">
                      <a16:colId xmlns:a16="http://schemas.microsoft.com/office/drawing/2014/main" val="3305515315"/>
                    </a:ext>
                  </a:extLst>
                </a:gridCol>
                <a:gridCol w="2118833">
                  <a:extLst>
                    <a:ext uri="{9D8B030D-6E8A-4147-A177-3AD203B41FA5}">
                      <a16:colId xmlns:a16="http://schemas.microsoft.com/office/drawing/2014/main" val="2649106090"/>
                    </a:ext>
                  </a:extLst>
                </a:gridCol>
                <a:gridCol w="2238845">
                  <a:extLst>
                    <a:ext uri="{9D8B030D-6E8A-4147-A177-3AD203B41FA5}">
                      <a16:colId xmlns:a16="http://schemas.microsoft.com/office/drawing/2014/main" val="3781446756"/>
                    </a:ext>
                  </a:extLst>
                </a:gridCol>
                <a:gridCol w="2072264">
                  <a:extLst>
                    <a:ext uri="{9D8B030D-6E8A-4147-A177-3AD203B41FA5}">
                      <a16:colId xmlns:a16="http://schemas.microsoft.com/office/drawing/2014/main" val="3657533264"/>
                    </a:ext>
                  </a:extLst>
                </a:gridCol>
                <a:gridCol w="2072264">
                  <a:extLst>
                    <a:ext uri="{9D8B030D-6E8A-4147-A177-3AD203B41FA5}">
                      <a16:colId xmlns:a16="http://schemas.microsoft.com/office/drawing/2014/main" val="583104233"/>
                    </a:ext>
                  </a:extLst>
                </a:gridCol>
              </a:tblGrid>
              <a:tr h="227558">
                <a:tc>
                  <a:txBody>
                    <a:bodyPr/>
                    <a:lstStyle/>
                    <a:p>
                      <a:pPr algn="ctr" rtl="0" fontAlgn="ctr"/>
                      <a:r>
                        <a:rPr lang="en-US" sz="1400" b="1" i="0" u="none" strike="noStrike" dirty="0">
                          <a:solidFill>
                            <a:schemeClr val="accent1">
                              <a:lumMod val="50000"/>
                            </a:schemeClr>
                          </a:solidFill>
                          <a:effectLst/>
                          <a:latin typeface="Phetsarath OT" panose="02000500000000000001" pitchFamily="2" charset="2"/>
                          <a:ea typeface="Phetsarath OT" panose="02000500000000000001" pitchFamily="2" charset="2"/>
                          <a:cs typeface="Phetsarath OT" panose="02000500000000000001" pitchFamily="2" charset="2"/>
                        </a:rPr>
                        <a:t>Y0 (6/2019-5/2020)</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r>
                        <a:rPr lang="en-US" sz="1400" b="1" i="0" u="none" strike="noStrike"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Y1 (1/2021-5/2021)</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r>
                        <a:rPr lang="en-US" sz="1400" b="1" i="0" u="none" strike="noStrike" dirty="0">
                          <a:solidFill>
                            <a:schemeClr val="accent1">
                              <a:lumMod val="50000"/>
                            </a:schemeClr>
                          </a:solidFill>
                          <a:effectLst/>
                          <a:latin typeface="Phetsarath OT" panose="02000500000000000001" pitchFamily="2" charset="2"/>
                          <a:ea typeface="Phetsarath OT" panose="02000500000000000001" pitchFamily="2" charset="2"/>
                          <a:cs typeface="Phetsarath OT" panose="02000500000000000001" pitchFamily="2" charset="2"/>
                        </a:rPr>
                        <a:t>Y2 (6/2021-5/2022)</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r>
                        <a:rPr lang="en-US" sz="1400" b="1" i="0" u="none" strike="noStrike" dirty="0">
                          <a:solidFill>
                            <a:schemeClr val="accent1">
                              <a:lumMod val="50000"/>
                            </a:schemeClr>
                          </a:solidFill>
                          <a:effectLst/>
                          <a:latin typeface="Phetsarath OT" panose="02000500000000000001" pitchFamily="2" charset="2"/>
                          <a:ea typeface="Phetsarath OT" panose="02000500000000000001" pitchFamily="2" charset="2"/>
                          <a:cs typeface="Phetsarath OT" panose="02000500000000000001" pitchFamily="2" charset="2"/>
                        </a:rPr>
                        <a:t>Y3 (6/2022-5/2023)</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r>
                        <a:rPr lang="en-US" sz="1400" b="1" i="0" u="none" strike="noStrike" dirty="0">
                          <a:solidFill>
                            <a:schemeClr val="accent1">
                              <a:lumMod val="50000"/>
                            </a:schemeClr>
                          </a:solidFill>
                          <a:effectLst/>
                          <a:latin typeface="Phetsarath OT" panose="02000500000000000001" pitchFamily="2" charset="2"/>
                          <a:ea typeface="Phetsarath OT" panose="02000500000000000001" pitchFamily="2" charset="2"/>
                          <a:cs typeface="Phetsarath OT" panose="02000500000000000001" pitchFamily="2" charset="2"/>
                        </a:rPr>
                        <a:t>Y4 (6/2023-5/2024)</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3799973603"/>
                  </a:ext>
                </a:extLst>
              </a:tr>
              <a:tr h="3732978">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1. </a:t>
                      </a:r>
                      <a:r>
                        <a:rPr lang="en-US" sz="1400" kern="1200" dirty="0">
                          <a:solidFill>
                            <a:srgbClr val="FF0000"/>
                          </a:solidFill>
                          <a:latin typeface="+mn-lt"/>
                          <a:ea typeface="+mn-ea"/>
                          <a:cs typeface="+mn-cs"/>
                        </a:rPr>
                        <a:t>Three baseline</a:t>
                      </a:r>
                      <a:r>
                        <a:rPr lang="en-US" sz="1400" kern="1200" dirty="0">
                          <a:solidFill>
                            <a:schemeClr val="dk1"/>
                          </a:solidFill>
                          <a:latin typeface="+mn-lt"/>
                          <a:ea typeface="+mn-ea"/>
                          <a:cs typeface="+mn-cs"/>
                        </a:rPr>
                        <a:t>:</a:t>
                      </a:r>
                      <a:r>
                        <a:rPr lang="en-US" sz="1400" b="0" i="0" u="none" strike="noStrike" kern="1200" baseline="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1400" b="0" i="0" u="none" strike="noStrike" kern="1200" baseline="0" dirty="0" err="1">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i</a:t>
                      </a:r>
                      <a:r>
                        <a:rPr lang="en-US" sz="1400" b="0" i="0" u="none" strike="noStrike" kern="1200" baseline="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 FSW</a:t>
                      </a:r>
                      <a:r>
                        <a:rPr lang="en-US" sz="1400" b="0" i="0" u="none" strike="noStrike" baseline="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1400" kern="1200" dirty="0">
                          <a:solidFill>
                            <a:schemeClr val="dk1"/>
                          </a:solidFill>
                          <a:latin typeface="+mn-lt"/>
                          <a:ea typeface="+mn-ea"/>
                          <a:cs typeface="+mn-cs"/>
                        </a:rPr>
                        <a:t>that have received an HIV test in the past 12 months and know their results by province,</a:t>
                      </a:r>
                      <a:endParaRPr lang="lo-LA" sz="1400"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400" kern="1200" dirty="0">
                          <a:solidFill>
                            <a:schemeClr val="dk1"/>
                          </a:solidFill>
                          <a:latin typeface="+mn-lt"/>
                          <a:ea typeface="+mn-ea"/>
                          <a:cs typeface="+mn-cs"/>
                        </a:rPr>
                        <a:t>II) </a:t>
                      </a:r>
                      <a:r>
                        <a:rPr lang="en-US" sz="1400" kern="1200" dirty="0">
                          <a:solidFill>
                            <a:srgbClr val="FF0000"/>
                          </a:solidFill>
                          <a:latin typeface="+mn-lt"/>
                          <a:ea typeface="+mn-ea"/>
                          <a:cs typeface="+mn-cs"/>
                        </a:rPr>
                        <a:t>% of MSM </a:t>
                      </a:r>
                      <a:r>
                        <a:rPr lang="en-US" sz="1400" kern="1200" dirty="0">
                          <a:solidFill>
                            <a:schemeClr val="dk1"/>
                          </a:solidFill>
                          <a:latin typeface="+mn-lt"/>
                          <a:ea typeface="+mn-ea"/>
                          <a:cs typeface="+mn-cs"/>
                        </a:rPr>
                        <a:t>that have received an HIV test in the past 12 months and know their results by province; and </a:t>
                      </a:r>
                      <a:endParaRPr lang="lo-LA" sz="1400"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400" kern="1200" dirty="0">
                          <a:solidFill>
                            <a:schemeClr val="dk1"/>
                          </a:solidFill>
                          <a:latin typeface="+mn-lt"/>
                          <a:ea typeface="+mn-ea"/>
                          <a:cs typeface="+mn-cs"/>
                        </a:rPr>
                        <a:t>iii)</a:t>
                      </a:r>
                      <a:r>
                        <a:rPr lang="en-US" sz="1400" kern="1200" dirty="0">
                          <a:solidFill>
                            <a:srgbClr val="FF0000"/>
                          </a:solidFill>
                          <a:latin typeface="+mn-lt"/>
                          <a:ea typeface="+mn-ea"/>
                          <a:cs typeface="+mn-cs"/>
                        </a:rPr>
                        <a:t> </a:t>
                      </a:r>
                      <a:r>
                        <a:rPr lang="en-US" sz="1400" kern="1200" baseline="0" dirty="0">
                          <a:solidFill>
                            <a:srgbClr val="FF0000"/>
                          </a:solidFill>
                          <a:latin typeface="+mn-lt"/>
                          <a:ea typeface="+mn-ea"/>
                          <a:cs typeface="+mn-cs"/>
                        </a:rPr>
                        <a:t> N</a:t>
                      </a:r>
                      <a:r>
                        <a:rPr lang="en-US" sz="1400" kern="1200" dirty="0">
                          <a:solidFill>
                            <a:srgbClr val="FF0000"/>
                          </a:solidFill>
                          <a:latin typeface="+mn-lt"/>
                          <a:ea typeface="+mn-ea"/>
                          <a:cs typeface="+mn-cs"/>
                        </a:rPr>
                        <a:t>umber of HIV positive cases currently on treatment </a:t>
                      </a:r>
                      <a:r>
                        <a:rPr lang="lo-LA" sz="1400" kern="1200" dirty="0">
                          <a:solidFill>
                            <a:srgbClr val="FF0000"/>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lo-LA" sz="1400" kern="1200" baseline="0" dirty="0">
                          <a:solidFill>
                            <a:srgbClr val="FF0000"/>
                          </a:solidFill>
                          <a:latin typeface="+mn-lt"/>
                          <a:ea typeface="+mn-ea"/>
                          <a:cs typeface="+mn-cs"/>
                        </a:rPr>
                        <a:t>     </a:t>
                      </a:r>
                      <a:r>
                        <a:rPr lang="en-US" sz="1400" kern="1200" dirty="0">
                          <a:solidFill>
                            <a:schemeClr val="dk1"/>
                          </a:solidFill>
                          <a:latin typeface="+mn-lt"/>
                          <a:ea typeface="+mn-ea"/>
                          <a:cs typeface="+mn-cs"/>
                        </a:rPr>
                        <a:t>nationwide;</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b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b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 </a:t>
                      </a:r>
                      <a:r>
                        <a:rPr lang="en-US" sz="1400" kern="1200" dirty="0">
                          <a:solidFill>
                            <a:schemeClr val="dk1"/>
                          </a:solidFill>
                          <a:latin typeface="+mn-lt"/>
                          <a:ea typeface="+mn-ea"/>
                          <a:cs typeface="+mn-cs"/>
                        </a:rPr>
                        <a:t>SOP for HIV/AIDS case finding and management (including HC, district and provincial level with easy access to Point of Care)</a:t>
                      </a:r>
                      <a:r>
                        <a:rPr lang="en-US" sz="1400" b="0" i="0" u="none" strike="noStrike" kern="120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b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b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 </a:t>
                      </a:r>
                      <a:r>
                        <a:rPr lang="en-US" sz="1400" kern="1200" dirty="0">
                          <a:solidFill>
                            <a:schemeClr val="dk1"/>
                          </a:solidFill>
                          <a:latin typeface="+mn-lt"/>
                          <a:ea typeface="+mn-ea"/>
                          <a:cs typeface="+mn-cs"/>
                        </a:rPr>
                        <a:t>Mechanism for DPC to subcontract CSOs in place</a:t>
                      </a:r>
                      <a:r>
                        <a:rPr lang="en-US" sz="1400" b="0" i="0" u="none" strike="noStrike" kern="120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43422" marR="4825" marT="48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just">
                        <a:buFont typeface="+mj-lt"/>
                        <a:buNone/>
                      </a:pPr>
                      <a:r>
                        <a:rPr lang="en-US" sz="1400" b="0" i="0" u="none" strike="noStrike"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1</a:t>
                      </a:r>
                      <a:r>
                        <a:rPr lang="lo-LA" sz="1400" b="0" i="0" u="none" strike="noStrike"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1400" kern="1200" dirty="0">
                          <a:solidFill>
                            <a:srgbClr val="FF0000"/>
                          </a:solidFill>
                          <a:latin typeface="+mn-lt"/>
                          <a:ea typeface="+mn-ea"/>
                          <a:cs typeface="+mn-cs"/>
                        </a:rPr>
                        <a:t>2%</a:t>
                      </a:r>
                      <a:r>
                        <a:rPr lang="en-US" sz="1400" kern="1200" baseline="0" dirty="0">
                          <a:solidFill>
                            <a:srgbClr val="FF0000"/>
                          </a:solidFill>
                          <a:latin typeface="+mn-lt"/>
                          <a:ea typeface="+mn-ea"/>
                          <a:cs typeface="+mn-cs"/>
                        </a:rPr>
                        <a:t> </a:t>
                      </a:r>
                      <a:r>
                        <a:rPr lang="en-US" sz="1400" kern="1200" dirty="0">
                          <a:solidFill>
                            <a:srgbClr val="FF0000"/>
                          </a:solidFill>
                          <a:latin typeface="+mn-lt"/>
                          <a:ea typeface="+mn-ea"/>
                          <a:cs typeface="+mn-cs"/>
                        </a:rPr>
                        <a:t>points increase </a:t>
                      </a:r>
                      <a:r>
                        <a:rPr lang="en-US" sz="1400" kern="1200" dirty="0">
                          <a:solidFill>
                            <a:schemeClr val="dk1"/>
                          </a:solidFill>
                          <a:latin typeface="+mn-lt"/>
                          <a:ea typeface="+mn-ea"/>
                          <a:cs typeface="+mn-cs"/>
                        </a:rPr>
                        <a:t>over the previous year in HIV testing coverage of estimated FSW during the past 12 months</a:t>
                      </a:r>
                    </a:p>
                    <a:p>
                      <a:pPr marL="0" lvl="0" indent="0" algn="just">
                        <a:buFont typeface="+mj-lt"/>
                        <a:buNone/>
                      </a:pPr>
                      <a:r>
                        <a:rPr lang="en-US" sz="1400" kern="1200" dirty="0">
                          <a:solidFill>
                            <a:srgbClr val="FF0000"/>
                          </a:solidFill>
                          <a:latin typeface="+mn-lt"/>
                          <a:ea typeface="+mn-ea"/>
                          <a:cs typeface="+mn-cs"/>
                        </a:rPr>
                        <a:t>2. 5% points</a:t>
                      </a:r>
                      <a:r>
                        <a:rPr lang="lo-LA" sz="1400" kern="1200" dirty="0">
                          <a:solidFill>
                            <a:srgbClr val="FF0000"/>
                          </a:solidFill>
                          <a:latin typeface="+mn-lt"/>
                          <a:ea typeface="+mn-ea"/>
                          <a:cs typeface="+mn-cs"/>
                        </a:rPr>
                        <a:t> </a:t>
                      </a:r>
                      <a:r>
                        <a:rPr lang="en-US" sz="1400" kern="1200" dirty="0">
                          <a:solidFill>
                            <a:srgbClr val="FF0000"/>
                          </a:solidFill>
                          <a:latin typeface="+mn-lt"/>
                          <a:ea typeface="+mn-ea"/>
                          <a:cs typeface="+mn-cs"/>
                        </a:rPr>
                        <a:t>increase</a:t>
                      </a:r>
                      <a:r>
                        <a:rPr lang="en-US" sz="1400" kern="1200" dirty="0">
                          <a:solidFill>
                            <a:schemeClr val="dk1"/>
                          </a:solidFill>
                          <a:latin typeface="+mn-lt"/>
                          <a:ea typeface="+mn-ea"/>
                          <a:cs typeface="+mn-cs"/>
                        </a:rPr>
                        <a:t> over the previous year in HIV testing coverage of estimated MSM during the past 12 months</a:t>
                      </a:r>
                    </a:p>
                    <a:p>
                      <a:pPr marL="0" indent="0" algn="just">
                        <a:buFont typeface="+mj-lt"/>
                        <a:buNone/>
                      </a:pPr>
                      <a:r>
                        <a:rPr lang="en-US" sz="1400" kern="1200" dirty="0">
                          <a:solidFill>
                            <a:srgbClr val="FF0000"/>
                          </a:solidFill>
                          <a:latin typeface="+mn-lt"/>
                          <a:ea typeface="+mn-ea"/>
                          <a:cs typeface="+mn-cs"/>
                        </a:rPr>
                        <a:t>3. 4%</a:t>
                      </a:r>
                      <a:r>
                        <a:rPr lang="en-US" sz="1400" kern="1200" baseline="0" dirty="0">
                          <a:solidFill>
                            <a:srgbClr val="FF0000"/>
                          </a:solidFill>
                          <a:latin typeface="+mn-lt"/>
                          <a:ea typeface="+mn-ea"/>
                          <a:cs typeface="+mn-cs"/>
                        </a:rPr>
                        <a:t> </a:t>
                      </a:r>
                      <a:r>
                        <a:rPr lang="en-US" sz="1400" kern="1200" dirty="0">
                          <a:solidFill>
                            <a:srgbClr val="FF0000"/>
                          </a:solidFill>
                          <a:latin typeface="+mn-lt"/>
                          <a:ea typeface="+mn-ea"/>
                          <a:cs typeface="+mn-cs"/>
                        </a:rPr>
                        <a:t>points</a:t>
                      </a:r>
                      <a:r>
                        <a:rPr lang="lo-LA" sz="1400" kern="1200" dirty="0">
                          <a:solidFill>
                            <a:srgbClr val="FF0000"/>
                          </a:solidFill>
                          <a:latin typeface="+mn-lt"/>
                          <a:ea typeface="+mn-ea"/>
                          <a:cs typeface="+mn-cs"/>
                        </a:rPr>
                        <a:t> </a:t>
                      </a:r>
                      <a:r>
                        <a:rPr lang="en-US" sz="1400" kern="1200" dirty="0">
                          <a:solidFill>
                            <a:srgbClr val="FF0000"/>
                          </a:solidFill>
                          <a:latin typeface="+mn-lt"/>
                          <a:ea typeface="+mn-ea"/>
                          <a:cs typeface="+mn-cs"/>
                        </a:rPr>
                        <a:t>increase </a:t>
                      </a:r>
                      <a:r>
                        <a:rPr lang="en-US" sz="1400" kern="1200" dirty="0">
                          <a:solidFill>
                            <a:schemeClr val="dk1"/>
                          </a:solidFill>
                          <a:latin typeface="+mn-lt"/>
                          <a:ea typeface="+mn-ea"/>
                          <a:cs typeface="+mn-cs"/>
                        </a:rPr>
                        <a:t>over the previous year in number of HIV positive cases receiving ARV treatment nationwide.</a:t>
                      </a:r>
                      <a:endParaRPr lang="lo-LA" sz="1400" b="0" i="0" u="none" strike="noStrike"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43422" marR="4825" marT="48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buFont typeface="+mj-lt"/>
                        <a:buAutoNum type="arabicPeriod"/>
                      </a:pPr>
                      <a:r>
                        <a:rPr lang="en-US" sz="1400" kern="1200" dirty="0">
                          <a:solidFill>
                            <a:srgbClr val="FF0000"/>
                          </a:solidFill>
                          <a:latin typeface="+mn-lt"/>
                          <a:ea typeface="+mn-ea"/>
                          <a:cs typeface="+mn-cs"/>
                        </a:rPr>
                        <a:t>2%</a:t>
                      </a:r>
                      <a:r>
                        <a:rPr lang="en-US" sz="1400" kern="1200" baseline="0" dirty="0">
                          <a:solidFill>
                            <a:srgbClr val="FF0000"/>
                          </a:solidFill>
                          <a:latin typeface="+mn-lt"/>
                          <a:ea typeface="+mn-ea"/>
                          <a:cs typeface="+mn-cs"/>
                        </a:rPr>
                        <a:t> </a:t>
                      </a:r>
                      <a:r>
                        <a:rPr lang="en-US" sz="1400" kern="1200" dirty="0">
                          <a:solidFill>
                            <a:srgbClr val="FF0000"/>
                          </a:solidFill>
                          <a:latin typeface="+mn-lt"/>
                          <a:ea typeface="+mn-ea"/>
                          <a:cs typeface="+mn-cs"/>
                        </a:rPr>
                        <a:t>points increase </a:t>
                      </a:r>
                      <a:r>
                        <a:rPr lang="en-US" sz="1400" kern="1200" dirty="0">
                          <a:solidFill>
                            <a:schemeClr val="dk1"/>
                          </a:solidFill>
                          <a:latin typeface="+mn-lt"/>
                          <a:ea typeface="+mn-ea"/>
                          <a:cs typeface="+mn-cs"/>
                        </a:rPr>
                        <a:t>over the previous year in HIV testing coverage of estimated FSW during the past 12 months</a:t>
                      </a:r>
                    </a:p>
                    <a:p>
                      <a:pPr marL="342900" lvl="0" indent="-342900" algn="just">
                        <a:buFont typeface="+mj-lt"/>
                        <a:buAutoNum type="arabicPeriod"/>
                      </a:pPr>
                      <a:r>
                        <a:rPr lang="en-US" sz="1400" kern="1200" dirty="0">
                          <a:solidFill>
                            <a:srgbClr val="FF0000"/>
                          </a:solidFill>
                          <a:latin typeface="+mn-lt"/>
                          <a:ea typeface="+mn-ea"/>
                          <a:cs typeface="+mn-cs"/>
                        </a:rPr>
                        <a:t>6% points</a:t>
                      </a:r>
                      <a:r>
                        <a:rPr lang="lo-LA" sz="1400" kern="1200" dirty="0">
                          <a:solidFill>
                            <a:srgbClr val="FF0000"/>
                          </a:solidFill>
                          <a:latin typeface="+mn-lt"/>
                          <a:ea typeface="+mn-ea"/>
                          <a:cs typeface="+mn-cs"/>
                        </a:rPr>
                        <a:t> </a:t>
                      </a:r>
                      <a:r>
                        <a:rPr lang="en-US" sz="1400" kern="1200" dirty="0">
                          <a:solidFill>
                            <a:srgbClr val="FF0000"/>
                          </a:solidFill>
                          <a:latin typeface="+mn-lt"/>
                          <a:ea typeface="+mn-ea"/>
                          <a:cs typeface="+mn-cs"/>
                        </a:rPr>
                        <a:t>increase</a:t>
                      </a:r>
                      <a:r>
                        <a:rPr lang="en-US" sz="1400" kern="1200" dirty="0">
                          <a:solidFill>
                            <a:schemeClr val="dk1"/>
                          </a:solidFill>
                          <a:latin typeface="+mn-lt"/>
                          <a:ea typeface="+mn-ea"/>
                          <a:cs typeface="+mn-cs"/>
                        </a:rPr>
                        <a:t> over the previous year in HIV testing coverage of estimated MSM during the past 12 months</a:t>
                      </a:r>
                    </a:p>
                    <a:p>
                      <a:pPr marL="342900" indent="-342900" algn="just">
                        <a:buFont typeface="+mj-lt"/>
                        <a:buAutoNum type="arabicPeriod"/>
                      </a:pPr>
                      <a:r>
                        <a:rPr lang="en-US" sz="1400" kern="1200" dirty="0">
                          <a:solidFill>
                            <a:srgbClr val="FF0000"/>
                          </a:solidFill>
                          <a:latin typeface="+mn-lt"/>
                          <a:ea typeface="+mn-ea"/>
                          <a:cs typeface="+mn-cs"/>
                        </a:rPr>
                        <a:t>4%</a:t>
                      </a:r>
                      <a:r>
                        <a:rPr lang="en-US" sz="1400" kern="1200" baseline="0" dirty="0">
                          <a:solidFill>
                            <a:srgbClr val="FF0000"/>
                          </a:solidFill>
                          <a:latin typeface="+mn-lt"/>
                          <a:ea typeface="+mn-ea"/>
                          <a:cs typeface="+mn-cs"/>
                        </a:rPr>
                        <a:t> </a:t>
                      </a:r>
                      <a:r>
                        <a:rPr lang="en-US" sz="1400" kern="1200" dirty="0">
                          <a:solidFill>
                            <a:srgbClr val="FF0000"/>
                          </a:solidFill>
                          <a:latin typeface="+mn-lt"/>
                          <a:ea typeface="+mn-ea"/>
                          <a:cs typeface="+mn-cs"/>
                        </a:rPr>
                        <a:t>points</a:t>
                      </a:r>
                      <a:r>
                        <a:rPr lang="lo-LA" sz="1400" kern="1200" dirty="0">
                          <a:solidFill>
                            <a:srgbClr val="FF0000"/>
                          </a:solidFill>
                          <a:latin typeface="+mn-lt"/>
                          <a:ea typeface="+mn-ea"/>
                          <a:cs typeface="+mn-cs"/>
                        </a:rPr>
                        <a:t> </a:t>
                      </a:r>
                      <a:r>
                        <a:rPr lang="en-US" sz="1400" kern="1200" dirty="0">
                          <a:solidFill>
                            <a:srgbClr val="FF0000"/>
                          </a:solidFill>
                          <a:latin typeface="+mn-lt"/>
                          <a:ea typeface="+mn-ea"/>
                          <a:cs typeface="+mn-cs"/>
                        </a:rPr>
                        <a:t>increase </a:t>
                      </a:r>
                      <a:r>
                        <a:rPr lang="en-US" sz="1400" kern="1200" dirty="0">
                          <a:solidFill>
                            <a:schemeClr val="dk1"/>
                          </a:solidFill>
                          <a:latin typeface="+mn-lt"/>
                          <a:ea typeface="+mn-ea"/>
                          <a:cs typeface="+mn-cs"/>
                        </a:rPr>
                        <a:t>over the previous year in number of HIV positive cases receiving ARV treatment nationwide. </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p>
                  </a:txBody>
                  <a:tcPr marL="43422" marR="4825" marT="48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buFont typeface="+mj-lt"/>
                        <a:buAutoNum type="arabicPeriod"/>
                      </a:pPr>
                      <a:r>
                        <a:rPr lang="en-US" sz="1400" kern="1200" dirty="0">
                          <a:solidFill>
                            <a:srgbClr val="FF0000"/>
                          </a:solidFill>
                          <a:latin typeface="+mn-lt"/>
                          <a:ea typeface="+mn-ea"/>
                          <a:cs typeface="+mn-cs"/>
                        </a:rPr>
                        <a:t>2%</a:t>
                      </a:r>
                      <a:r>
                        <a:rPr lang="en-US" sz="1400" kern="1200" baseline="0" dirty="0">
                          <a:solidFill>
                            <a:srgbClr val="FF0000"/>
                          </a:solidFill>
                          <a:latin typeface="+mn-lt"/>
                          <a:ea typeface="+mn-ea"/>
                          <a:cs typeface="+mn-cs"/>
                        </a:rPr>
                        <a:t> </a:t>
                      </a:r>
                      <a:r>
                        <a:rPr lang="en-US" sz="1400" kern="1200" dirty="0">
                          <a:solidFill>
                            <a:srgbClr val="FF0000"/>
                          </a:solidFill>
                          <a:latin typeface="+mn-lt"/>
                          <a:ea typeface="+mn-ea"/>
                          <a:cs typeface="+mn-cs"/>
                        </a:rPr>
                        <a:t>points increase </a:t>
                      </a:r>
                      <a:r>
                        <a:rPr lang="en-US" sz="1400" kern="1200" dirty="0">
                          <a:solidFill>
                            <a:schemeClr val="dk1"/>
                          </a:solidFill>
                          <a:latin typeface="+mn-lt"/>
                          <a:ea typeface="+mn-ea"/>
                          <a:cs typeface="+mn-cs"/>
                        </a:rPr>
                        <a:t>over the previous year in HIV testing coverage of estimated FSW during the past 12 months</a:t>
                      </a:r>
                    </a:p>
                    <a:p>
                      <a:pPr marL="342900" lvl="0" indent="-342900" algn="l">
                        <a:buFont typeface="+mj-lt"/>
                        <a:buAutoNum type="arabicPeriod"/>
                      </a:pPr>
                      <a:r>
                        <a:rPr lang="en-US" sz="1400" kern="1200" dirty="0">
                          <a:solidFill>
                            <a:srgbClr val="FF0000"/>
                          </a:solidFill>
                          <a:latin typeface="+mn-lt"/>
                          <a:ea typeface="+mn-ea"/>
                          <a:cs typeface="+mn-cs"/>
                        </a:rPr>
                        <a:t>8% points</a:t>
                      </a:r>
                      <a:r>
                        <a:rPr lang="lo-LA" sz="1400" kern="1200" dirty="0">
                          <a:solidFill>
                            <a:srgbClr val="FF0000"/>
                          </a:solidFill>
                          <a:latin typeface="+mn-lt"/>
                          <a:ea typeface="+mn-ea"/>
                          <a:cs typeface="+mn-cs"/>
                        </a:rPr>
                        <a:t> </a:t>
                      </a:r>
                      <a:r>
                        <a:rPr lang="en-US" sz="1400" kern="1200" dirty="0">
                          <a:solidFill>
                            <a:srgbClr val="FF0000"/>
                          </a:solidFill>
                          <a:latin typeface="+mn-lt"/>
                          <a:ea typeface="+mn-ea"/>
                          <a:cs typeface="+mn-cs"/>
                        </a:rPr>
                        <a:t>increase</a:t>
                      </a:r>
                      <a:r>
                        <a:rPr lang="en-US" sz="1400" kern="1200" dirty="0">
                          <a:solidFill>
                            <a:schemeClr val="dk1"/>
                          </a:solidFill>
                          <a:latin typeface="+mn-lt"/>
                          <a:ea typeface="+mn-ea"/>
                          <a:cs typeface="+mn-cs"/>
                        </a:rPr>
                        <a:t> over the previous year in HIV testing coverage of estimated MSM during the past 12 months</a:t>
                      </a:r>
                    </a:p>
                    <a:p>
                      <a:pPr marL="342900" indent="-342900" algn="l">
                        <a:buFont typeface="+mj-lt"/>
                        <a:buAutoNum type="arabicPeriod"/>
                      </a:pPr>
                      <a:r>
                        <a:rPr lang="en-US" sz="1400" kern="1200" dirty="0">
                          <a:solidFill>
                            <a:srgbClr val="FF0000"/>
                          </a:solidFill>
                          <a:latin typeface="+mn-lt"/>
                          <a:ea typeface="+mn-ea"/>
                          <a:cs typeface="+mn-cs"/>
                        </a:rPr>
                        <a:t>5%</a:t>
                      </a:r>
                      <a:r>
                        <a:rPr lang="en-US" sz="1400" kern="1200" baseline="0" dirty="0">
                          <a:solidFill>
                            <a:srgbClr val="FF0000"/>
                          </a:solidFill>
                          <a:latin typeface="+mn-lt"/>
                          <a:ea typeface="+mn-ea"/>
                          <a:cs typeface="+mn-cs"/>
                        </a:rPr>
                        <a:t> </a:t>
                      </a:r>
                      <a:r>
                        <a:rPr lang="en-US" sz="1400" kern="1200" dirty="0">
                          <a:solidFill>
                            <a:srgbClr val="FF0000"/>
                          </a:solidFill>
                          <a:latin typeface="+mn-lt"/>
                          <a:ea typeface="+mn-ea"/>
                          <a:cs typeface="+mn-cs"/>
                        </a:rPr>
                        <a:t>points</a:t>
                      </a:r>
                      <a:r>
                        <a:rPr lang="lo-LA" sz="1400" kern="1200" dirty="0">
                          <a:solidFill>
                            <a:srgbClr val="FF0000"/>
                          </a:solidFill>
                          <a:latin typeface="+mn-lt"/>
                          <a:ea typeface="+mn-ea"/>
                          <a:cs typeface="+mn-cs"/>
                        </a:rPr>
                        <a:t> </a:t>
                      </a:r>
                      <a:r>
                        <a:rPr lang="en-US" sz="1400" kern="1200" dirty="0">
                          <a:solidFill>
                            <a:srgbClr val="FF0000"/>
                          </a:solidFill>
                          <a:latin typeface="+mn-lt"/>
                          <a:ea typeface="+mn-ea"/>
                          <a:cs typeface="+mn-cs"/>
                        </a:rPr>
                        <a:t>increase </a:t>
                      </a:r>
                      <a:r>
                        <a:rPr lang="en-US" sz="1400" kern="1200" dirty="0">
                          <a:solidFill>
                            <a:schemeClr val="dk1"/>
                          </a:solidFill>
                          <a:latin typeface="+mn-lt"/>
                          <a:ea typeface="+mn-ea"/>
                          <a:cs typeface="+mn-cs"/>
                        </a:rPr>
                        <a:t>over the previous year in number of HIV positive cases receiving ARV treatment nationwide.</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p>
                  </a:txBody>
                  <a:tcPr marL="43422" marR="4825" marT="48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buFont typeface="+mj-lt"/>
                        <a:buAutoNum type="arabicPeriod"/>
                      </a:pP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1).</a:t>
                      </a:r>
                      <a:r>
                        <a:rPr lang="en-US" sz="1400" kern="1200" dirty="0">
                          <a:solidFill>
                            <a:srgbClr val="FF0000"/>
                          </a:solidFill>
                          <a:latin typeface="+mn-lt"/>
                          <a:ea typeface="+mn-ea"/>
                          <a:cs typeface="+mn-cs"/>
                        </a:rPr>
                        <a:t> 2%</a:t>
                      </a:r>
                      <a:r>
                        <a:rPr lang="en-US" sz="1400" kern="1200" baseline="0" dirty="0">
                          <a:solidFill>
                            <a:srgbClr val="FF0000"/>
                          </a:solidFill>
                          <a:latin typeface="+mn-lt"/>
                          <a:ea typeface="+mn-ea"/>
                          <a:cs typeface="+mn-cs"/>
                        </a:rPr>
                        <a:t> </a:t>
                      </a:r>
                      <a:r>
                        <a:rPr lang="en-US" sz="1400" kern="1200" dirty="0">
                          <a:solidFill>
                            <a:srgbClr val="FF0000"/>
                          </a:solidFill>
                          <a:latin typeface="+mn-lt"/>
                          <a:ea typeface="+mn-ea"/>
                          <a:cs typeface="+mn-cs"/>
                        </a:rPr>
                        <a:t>points increase </a:t>
                      </a:r>
                      <a:r>
                        <a:rPr lang="en-US" sz="1400" kern="1200" dirty="0">
                          <a:solidFill>
                            <a:schemeClr val="dk1"/>
                          </a:solidFill>
                          <a:latin typeface="+mn-lt"/>
                          <a:ea typeface="+mn-ea"/>
                          <a:cs typeface="+mn-cs"/>
                        </a:rPr>
                        <a:t>over the previous year in HIV testing coverage of estimated FSW during the past 12 months</a:t>
                      </a:r>
                    </a:p>
                    <a:p>
                      <a:pPr marL="342900" lvl="0" indent="-342900" algn="just">
                        <a:buFont typeface="+mj-lt"/>
                        <a:buAutoNum type="arabicPeriod"/>
                      </a:pPr>
                      <a:r>
                        <a:rPr lang="en-US" sz="1400" kern="1200" dirty="0">
                          <a:solidFill>
                            <a:srgbClr val="FF0000"/>
                          </a:solidFill>
                          <a:latin typeface="+mn-lt"/>
                          <a:ea typeface="+mn-ea"/>
                          <a:cs typeface="+mn-cs"/>
                        </a:rPr>
                        <a:t>10% points</a:t>
                      </a:r>
                      <a:r>
                        <a:rPr lang="lo-LA" sz="1400" kern="1200" dirty="0">
                          <a:solidFill>
                            <a:srgbClr val="FF0000"/>
                          </a:solidFill>
                          <a:latin typeface="+mn-lt"/>
                          <a:ea typeface="+mn-ea"/>
                          <a:cs typeface="+mn-cs"/>
                        </a:rPr>
                        <a:t> </a:t>
                      </a:r>
                      <a:r>
                        <a:rPr lang="en-US" sz="1400" kern="1200" dirty="0">
                          <a:solidFill>
                            <a:srgbClr val="FF0000"/>
                          </a:solidFill>
                          <a:latin typeface="+mn-lt"/>
                          <a:ea typeface="+mn-ea"/>
                          <a:cs typeface="+mn-cs"/>
                        </a:rPr>
                        <a:t>increase</a:t>
                      </a:r>
                      <a:r>
                        <a:rPr lang="en-US" sz="1400" kern="1200" dirty="0">
                          <a:solidFill>
                            <a:schemeClr val="dk1"/>
                          </a:solidFill>
                          <a:latin typeface="+mn-lt"/>
                          <a:ea typeface="+mn-ea"/>
                          <a:cs typeface="+mn-cs"/>
                        </a:rPr>
                        <a:t> over the previous year in HIV testing coverage of estimated MSM during the past 12 months</a:t>
                      </a:r>
                    </a:p>
                    <a:p>
                      <a:pPr marL="342900" indent="-342900" algn="l">
                        <a:buFont typeface="+mj-lt"/>
                        <a:buAutoNum type="arabicPeriod"/>
                      </a:pPr>
                      <a:r>
                        <a:rPr lang="en-US" sz="1400" kern="1200" dirty="0">
                          <a:solidFill>
                            <a:srgbClr val="FF0000"/>
                          </a:solidFill>
                          <a:latin typeface="+mn-lt"/>
                          <a:ea typeface="+mn-ea"/>
                          <a:cs typeface="+mn-cs"/>
                        </a:rPr>
                        <a:t>5%</a:t>
                      </a:r>
                      <a:r>
                        <a:rPr lang="en-US" sz="1400" kern="1200" baseline="0" dirty="0">
                          <a:solidFill>
                            <a:srgbClr val="FF0000"/>
                          </a:solidFill>
                          <a:latin typeface="+mn-lt"/>
                          <a:ea typeface="+mn-ea"/>
                          <a:cs typeface="+mn-cs"/>
                        </a:rPr>
                        <a:t> </a:t>
                      </a:r>
                      <a:r>
                        <a:rPr lang="en-US" sz="1400" kern="1200" dirty="0">
                          <a:solidFill>
                            <a:srgbClr val="FF0000"/>
                          </a:solidFill>
                          <a:latin typeface="+mn-lt"/>
                          <a:ea typeface="+mn-ea"/>
                          <a:cs typeface="+mn-cs"/>
                        </a:rPr>
                        <a:t>points</a:t>
                      </a:r>
                      <a:r>
                        <a:rPr lang="lo-LA" sz="1400" kern="1200" dirty="0">
                          <a:solidFill>
                            <a:srgbClr val="FF0000"/>
                          </a:solidFill>
                          <a:latin typeface="+mn-lt"/>
                          <a:ea typeface="+mn-ea"/>
                          <a:cs typeface="+mn-cs"/>
                        </a:rPr>
                        <a:t> </a:t>
                      </a:r>
                      <a:r>
                        <a:rPr lang="en-US" sz="1400" kern="1200" dirty="0">
                          <a:solidFill>
                            <a:srgbClr val="FF0000"/>
                          </a:solidFill>
                          <a:latin typeface="+mn-lt"/>
                          <a:ea typeface="+mn-ea"/>
                          <a:cs typeface="+mn-cs"/>
                        </a:rPr>
                        <a:t>increase </a:t>
                      </a:r>
                      <a:r>
                        <a:rPr lang="en-US" sz="1400" kern="1200" dirty="0">
                          <a:solidFill>
                            <a:schemeClr val="dk1"/>
                          </a:solidFill>
                          <a:latin typeface="+mn-lt"/>
                          <a:ea typeface="+mn-ea"/>
                          <a:cs typeface="+mn-cs"/>
                        </a:rPr>
                        <a:t>over the previous year in number of HIV positive cases receiving ARV treatment nationwide.</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p>
                  </a:txBody>
                  <a:tcPr marL="43422" marR="4825" marT="48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339323"/>
                  </a:ext>
                </a:extLst>
              </a:tr>
              <a:tr h="235686">
                <a:tc>
                  <a:txBody>
                    <a:bodyPr/>
                    <a:lstStyle/>
                    <a:p>
                      <a:pPr algn="ctr" rtl="0" fontAlgn="ct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ທົ່ວປະເທດ</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lo-LA" sz="1400" b="0" i="0" u="none" strike="noStrike" dirty="0">
                          <a:solidFill>
                            <a:schemeClr val="tx1"/>
                          </a:solidFill>
                          <a:effectLst/>
                          <a:latin typeface="Phetsarath OT" panose="02000500000000000001" pitchFamily="2" charset="2"/>
                          <a:ea typeface="Phetsarath OT" panose="02000500000000000001" pitchFamily="2" charset="2"/>
                          <a:cs typeface="Phetsarath OT" panose="02000500000000000001" pitchFamily="2" charset="2"/>
                        </a:rPr>
                        <a:t>ທົ່ວປະເທດ</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ທົ່ວປະເທດ</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lo-LA" sz="14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ທົ່ວປະເທດ</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ທົ່ວປະເທດ</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356375"/>
                  </a:ext>
                </a:extLst>
              </a:tr>
              <a:tr h="881845">
                <a:tc>
                  <a:txBody>
                    <a:bodyPr/>
                    <a:lstStyle/>
                    <a:p>
                      <a:pPr algn="ctr" rtl="0" fontAlgn="ct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DLI value: US$ 800,000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1. US$ 300,000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 US$ 500,000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 US$ 200,000</a:t>
                      </a: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DLI value: US$ 800,000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1. US$ 200,000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 US$ 400,000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 US$ 200,000</a:t>
                      </a:r>
                    </a:p>
                  </a:txBody>
                  <a:tcPr marL="86844"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DLI value: US$ 800,000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1. US$ 200,000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 US$ 400,000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 US$ 200,000</a:t>
                      </a:r>
                    </a:p>
                  </a:txBody>
                  <a:tcPr marL="86844"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DLI value: US$ 500,000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1. US$ 100,000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 US$ 300,000</a:t>
                      </a:r>
                    </a:p>
                    <a:p>
                      <a:pPr algn="ctr" rtl="0" fontAlgn="ctr">
                        <a:buClr>
                          <a:srgbClr val="000000"/>
                        </a:buClr>
                        <a:buSzPts val="1200"/>
                        <a:buFont typeface="+mj-lt"/>
                        <a:buNone/>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 US$ 100,000</a:t>
                      </a:r>
                    </a:p>
                  </a:txBody>
                  <a:tcPr marL="86844"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TBD</a:t>
                      </a:r>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4825" marR="4825" marT="4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903115"/>
                  </a:ext>
                </a:extLst>
              </a:tr>
            </a:tbl>
          </a:graphicData>
        </a:graphic>
      </p:graphicFrame>
      <p:sp>
        <p:nvSpPr>
          <p:cNvPr id="6" name="Title 1">
            <a:extLst>
              <a:ext uri="{FF2B5EF4-FFF2-40B4-BE49-F238E27FC236}">
                <a16:creationId xmlns:a16="http://schemas.microsoft.com/office/drawing/2014/main" id="{2129E88E-EFA7-42F6-A58B-F818C6215897}"/>
              </a:ext>
            </a:extLst>
          </p:cNvPr>
          <p:cNvSpPr>
            <a:spLocks noGrp="1"/>
          </p:cNvSpPr>
          <p:nvPr>
            <p:ph type="title"/>
          </p:nvPr>
        </p:nvSpPr>
        <p:spPr>
          <a:xfrm>
            <a:off x="533400" y="136520"/>
            <a:ext cx="11049000" cy="969688"/>
          </a:xfrm>
        </p:spPr>
        <p:txBody>
          <a:bodyPr>
            <a:noAutofit/>
          </a:bodyPr>
          <a:lstStyle/>
          <a:p>
            <a:pPr algn="ctr"/>
            <a:r>
              <a:rPr lang="en-US" sz="20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DLI-K:  </a:t>
            </a:r>
            <a:br>
              <a:rPr lang="en-US" sz="2000" b="1" spc="300" dirty="0">
                <a:ln w="11430" cmpd="sng">
                  <a:solidFill>
                    <a:schemeClr val="accent1">
                      <a:tint val="10000"/>
                    </a:schemeClr>
                  </a:solidFill>
                  <a:prstDash val="solid"/>
                  <a:miter lim="800000"/>
                </a:ln>
                <a:solidFill>
                  <a:srgbClr val="000000"/>
                </a:solidFill>
                <a:effectLst>
                  <a:glow rad="45500">
                    <a:schemeClr val="accent1">
                      <a:satMod val="220000"/>
                      <a:alpha val="35000"/>
                    </a:schemeClr>
                  </a:glow>
                </a:effectLst>
                <a:latin typeface="Phetsarath OT" panose="02000500000000000001" pitchFamily="2" charset="2"/>
                <a:ea typeface="Phetsarath OT" panose="02000500000000000001" pitchFamily="2" charset="2"/>
                <a:cs typeface="Phetsarath OT" panose="02000500000000000001" pitchFamily="2" charset="2"/>
              </a:rPr>
            </a:br>
            <a:r>
              <a:rPr lang="en-US" sz="1800" b="1" dirty="0">
                <a:ln w="10160">
                  <a:solidFill>
                    <a:schemeClr val="accent1"/>
                  </a:solidFill>
                  <a:prstDash val="solid"/>
                </a:ln>
                <a:solidFill>
                  <a:schemeClr val="accent5">
                    <a:lumMod val="50000"/>
                  </a:schemeClr>
                </a:solidFill>
                <a:effectLst>
                  <a:outerShdw blurRad="38100" dist="32000" dir="5400000" algn="tl">
                    <a:srgbClr val="000000">
                      <a:alpha val="30000"/>
                    </a:srgbClr>
                  </a:outerShdw>
                </a:effectLst>
              </a:rPr>
              <a:t>Increased coverage of a) HIV testing among key populations (female service women (FSW)) and men having sex with men (MSM)); b) and HIV treatment among people living with HIV</a:t>
            </a:r>
            <a:r>
              <a:rPr lang="en-US" sz="18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endParaRPr lang="en-US" sz="1800" b="1" dirty="0">
              <a:solidFill>
                <a:schemeClr val="accent5">
                  <a:lumMod val="50000"/>
                </a:schemeClr>
              </a:solidFill>
              <a:latin typeface="Phetsarath OT" panose="02000500000000000001" pitchFamily="2" charset="2"/>
              <a:ea typeface="Phetsarath OT" panose="02000500000000000001" pitchFamily="2" charset="2"/>
              <a:cs typeface="Phetsarath OT" panose="02000500000000000001" pitchFamily="2" charset="2"/>
            </a:endParaRPr>
          </a:p>
        </p:txBody>
      </p:sp>
    </p:spTree>
    <p:extLst>
      <p:ext uri="{BB962C8B-B14F-4D97-AF65-F5344CB8AC3E}">
        <p14:creationId xmlns:p14="http://schemas.microsoft.com/office/powerpoint/2010/main" val="289482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5104032"/>
              </p:ext>
            </p:extLst>
          </p:nvPr>
        </p:nvGraphicFramePr>
        <p:xfrm>
          <a:off x="277503" y="173356"/>
          <a:ext cx="11746173" cy="6488047"/>
        </p:xfrm>
        <a:graphic>
          <a:graphicData uri="http://schemas.openxmlformats.org/drawingml/2006/table">
            <a:tbl>
              <a:tblPr firstRow="1" bandRow="1">
                <a:tableStyleId>{5C22544A-7EE6-4342-B048-85BDC9FD1C3A}</a:tableStyleId>
              </a:tblPr>
              <a:tblGrid>
                <a:gridCol w="2656765">
                  <a:extLst>
                    <a:ext uri="{9D8B030D-6E8A-4147-A177-3AD203B41FA5}">
                      <a16:colId xmlns:a16="http://schemas.microsoft.com/office/drawing/2014/main" val="20000"/>
                    </a:ext>
                  </a:extLst>
                </a:gridCol>
                <a:gridCol w="6905767">
                  <a:extLst>
                    <a:ext uri="{9D8B030D-6E8A-4147-A177-3AD203B41FA5}">
                      <a16:colId xmlns:a16="http://schemas.microsoft.com/office/drawing/2014/main" val="20001"/>
                    </a:ext>
                  </a:extLst>
                </a:gridCol>
                <a:gridCol w="2183641">
                  <a:extLst>
                    <a:ext uri="{9D8B030D-6E8A-4147-A177-3AD203B41FA5}">
                      <a16:colId xmlns:a16="http://schemas.microsoft.com/office/drawing/2014/main" val="20002"/>
                    </a:ext>
                  </a:extLst>
                </a:gridCol>
              </a:tblGrid>
              <a:tr h="688188">
                <a:tc gridSpan="3">
                  <a:txBody>
                    <a:bodyPr/>
                    <a:lstStyle/>
                    <a:p>
                      <a:r>
                        <a:rPr lang="en-US" dirty="0"/>
                        <a:t>DIL</a:t>
                      </a:r>
                      <a:r>
                        <a:rPr lang="en-US" baseline="0" dirty="0"/>
                        <a:t> K: </a:t>
                      </a:r>
                      <a:r>
                        <a:rPr lang="en-US" sz="1800" b="1" kern="1200" dirty="0">
                          <a:solidFill>
                            <a:schemeClr val="lt1"/>
                          </a:solidFill>
                          <a:latin typeface="+mn-lt"/>
                          <a:ea typeface="+mn-ea"/>
                          <a:cs typeface="+mn-cs"/>
                        </a:rPr>
                        <a:t>Increased coverage of a) HIV testing among key populations (female service women (FSW)) and men having sex with men (MSM)); b) and HIV treatment among people living with HIV.</a:t>
                      </a:r>
                      <a:endParaRPr lang="en-US" dirty="0"/>
                    </a:p>
                  </a:txBody>
                  <a:tcPr marL="121920" marR="12192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682195">
                <a:tc>
                  <a:txBody>
                    <a:bodyPr/>
                    <a:lstStyle/>
                    <a:p>
                      <a:pPr algn="ctr"/>
                      <a:r>
                        <a:rPr lang="en-US" sz="1800" b="1" kern="1200" dirty="0">
                          <a:solidFill>
                            <a:schemeClr val="dk1"/>
                          </a:solidFill>
                          <a:latin typeface="+mn-lt"/>
                          <a:ea typeface="+mn-ea"/>
                          <a:cs typeface="+mn-cs"/>
                        </a:rPr>
                        <a:t>Year 0 </a:t>
                      </a:r>
                    </a:p>
                    <a:p>
                      <a:r>
                        <a:rPr lang="en-US" sz="1800" b="1" kern="1200" dirty="0">
                          <a:solidFill>
                            <a:srgbClr val="FF0000"/>
                          </a:solidFill>
                          <a:latin typeface="+mn-lt"/>
                          <a:ea typeface="+mn-ea"/>
                          <a:cs typeface="+mn-cs"/>
                        </a:rPr>
                        <a:t>(</a:t>
                      </a:r>
                      <a:r>
                        <a:rPr lang="en-US" sz="1800" kern="1200" dirty="0">
                          <a:solidFill>
                            <a:srgbClr val="FF0000"/>
                          </a:solidFill>
                          <a:latin typeface="+mn-lt"/>
                          <a:ea typeface="+mn-ea"/>
                          <a:cs typeface="+mn-cs"/>
                        </a:rPr>
                        <a:t>1/4/2019 – 31/3/2020)</a:t>
                      </a:r>
                    </a:p>
                    <a:p>
                      <a:r>
                        <a:rPr lang="en-US" sz="1800" kern="1200" dirty="0">
                          <a:solidFill>
                            <a:schemeClr val="dk1"/>
                          </a:solidFill>
                          <a:latin typeface="+mn-lt"/>
                          <a:ea typeface="+mn-ea"/>
                          <a:cs typeface="+mn-cs"/>
                        </a:rPr>
                        <a:t>(12 months)</a:t>
                      </a:r>
                      <a:endParaRPr lang="en-US" dirty="0"/>
                    </a:p>
                  </a:txBody>
                  <a:tcPr marL="121920" marR="121920"/>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800" kern="1200" dirty="0">
                          <a:solidFill>
                            <a:schemeClr val="dk1"/>
                          </a:solidFill>
                          <a:latin typeface="+mn-lt"/>
                          <a:ea typeface="+mn-ea"/>
                          <a:cs typeface="+mn-cs"/>
                        </a:rPr>
                        <a:t>The following </a:t>
                      </a:r>
                      <a:r>
                        <a:rPr lang="en-US" sz="1800" kern="1200" dirty="0">
                          <a:solidFill>
                            <a:srgbClr val="FF0000"/>
                          </a:solidFill>
                          <a:latin typeface="+mn-lt"/>
                          <a:ea typeface="+mn-ea"/>
                          <a:cs typeface="+mn-cs"/>
                        </a:rPr>
                        <a:t>three baseline </a:t>
                      </a:r>
                      <a:r>
                        <a:rPr lang="en-US" sz="1800" kern="1200" dirty="0">
                          <a:solidFill>
                            <a:schemeClr val="dk1"/>
                          </a:solidFill>
                          <a:latin typeface="+mn-lt"/>
                          <a:ea typeface="+mn-ea"/>
                          <a:cs typeface="+mn-cs"/>
                        </a:rPr>
                        <a:t>are required: </a:t>
                      </a:r>
                      <a:r>
                        <a:rPr lang="lo-LA" sz="1800" kern="1200" dirty="0">
                          <a:solidFill>
                            <a:schemeClr val="dk1"/>
                          </a:solidFill>
                          <a:latin typeface="+mn-lt"/>
                          <a:ea typeface="+mn-ea"/>
                          <a:cs typeface="+mn-cs"/>
                        </a:rPr>
                        <a:t>                                                                                                                   </a:t>
                      </a:r>
                    </a:p>
                    <a:p>
                      <a:pPr marL="400050" marR="0" lvl="0" indent="-400050" algn="just" defTabSz="914400" rtl="0" eaLnBrk="1" fontAlgn="auto" latinLnBrk="0" hangingPunct="1">
                        <a:lnSpc>
                          <a:spcPct val="100000"/>
                        </a:lnSpc>
                        <a:spcBef>
                          <a:spcPts val="0"/>
                        </a:spcBef>
                        <a:spcAft>
                          <a:spcPts val="0"/>
                        </a:spcAft>
                        <a:buClrTx/>
                        <a:buSzTx/>
                        <a:buFont typeface="+mj-lt"/>
                        <a:buAutoNum type="romanLcParenR"/>
                        <a:tabLst/>
                        <a:defRPr/>
                      </a:pPr>
                      <a:r>
                        <a:rPr lang="en-US" sz="1800" kern="1200" dirty="0">
                          <a:solidFill>
                            <a:srgbClr val="FF0000"/>
                          </a:solidFill>
                          <a:latin typeface="+mn-lt"/>
                          <a:ea typeface="+mn-ea"/>
                          <a:cs typeface="+mn-cs"/>
                        </a:rPr>
                        <a:t>Baseline of percentage of FSW </a:t>
                      </a:r>
                      <a:r>
                        <a:rPr lang="en-US" sz="1800" kern="1200" dirty="0">
                          <a:solidFill>
                            <a:schemeClr val="dk1"/>
                          </a:solidFill>
                          <a:latin typeface="+mn-lt"/>
                          <a:ea typeface="+mn-ea"/>
                          <a:cs typeface="+mn-cs"/>
                        </a:rPr>
                        <a:t>that have received an HIV test in the past 12 months and know their results by province,</a:t>
                      </a:r>
                      <a:endParaRPr lang="lo-LA" sz="1800" kern="1200" dirty="0">
                        <a:solidFill>
                          <a:schemeClr val="dk1"/>
                        </a:solidFill>
                        <a:latin typeface="+mn-lt"/>
                        <a:ea typeface="+mn-ea"/>
                        <a:cs typeface="+mn-cs"/>
                      </a:endParaRPr>
                    </a:p>
                    <a:p>
                      <a:pPr marL="400050" marR="0" lvl="0" indent="-400050" algn="just" defTabSz="914400" rtl="0" eaLnBrk="1" fontAlgn="auto" latinLnBrk="0" hangingPunct="1">
                        <a:lnSpc>
                          <a:spcPct val="100000"/>
                        </a:lnSpc>
                        <a:spcBef>
                          <a:spcPts val="0"/>
                        </a:spcBef>
                        <a:spcAft>
                          <a:spcPts val="0"/>
                        </a:spcAft>
                        <a:buClrTx/>
                        <a:buSzTx/>
                        <a:buFont typeface="+mj-lt"/>
                        <a:buAutoNum type="romanLcParenR"/>
                        <a:tabLst/>
                        <a:defRPr/>
                      </a:pPr>
                      <a:r>
                        <a:rPr lang="en-US" sz="1800" kern="1200" dirty="0">
                          <a:solidFill>
                            <a:schemeClr val="dk1"/>
                          </a:solidFill>
                          <a:latin typeface="+mn-lt"/>
                          <a:ea typeface="+mn-ea"/>
                          <a:cs typeface="+mn-cs"/>
                        </a:rPr>
                        <a:t> </a:t>
                      </a:r>
                      <a:r>
                        <a:rPr lang="en-US" sz="1800" kern="1200" dirty="0">
                          <a:solidFill>
                            <a:srgbClr val="FF0000"/>
                          </a:solidFill>
                          <a:latin typeface="+mn-lt"/>
                          <a:ea typeface="+mn-ea"/>
                          <a:cs typeface="+mn-cs"/>
                        </a:rPr>
                        <a:t>Baseline of percentage of MSM </a:t>
                      </a:r>
                      <a:r>
                        <a:rPr lang="en-US" sz="1800" kern="1200" dirty="0">
                          <a:solidFill>
                            <a:schemeClr val="dk1"/>
                          </a:solidFill>
                          <a:latin typeface="+mn-lt"/>
                          <a:ea typeface="+mn-ea"/>
                          <a:cs typeface="+mn-cs"/>
                        </a:rPr>
                        <a:t>that have received an HIV test in the past 12 months and know their results by province; and </a:t>
                      </a:r>
                      <a:endParaRPr lang="lo-LA" sz="1800"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dk1"/>
                          </a:solidFill>
                          <a:latin typeface="+mn-lt"/>
                          <a:ea typeface="+mn-ea"/>
                          <a:cs typeface="+mn-cs"/>
                        </a:rPr>
                        <a:t>iii)</a:t>
                      </a:r>
                      <a:r>
                        <a:rPr lang="lo-LA" sz="1800" kern="1200" dirty="0">
                          <a:solidFill>
                            <a:schemeClr val="dk1"/>
                          </a:solidFill>
                          <a:latin typeface="+mn-lt"/>
                          <a:ea typeface="+mn-ea"/>
                          <a:cs typeface="+mn-cs"/>
                        </a:rPr>
                        <a:t> </a:t>
                      </a:r>
                      <a:r>
                        <a:rPr lang="en-US" sz="1800" kern="1200" dirty="0">
                          <a:solidFill>
                            <a:schemeClr val="dk1"/>
                          </a:solidFill>
                          <a:latin typeface="+mn-lt"/>
                          <a:ea typeface="+mn-ea"/>
                          <a:cs typeface="+mn-cs"/>
                        </a:rPr>
                        <a:t> </a:t>
                      </a:r>
                      <a:r>
                        <a:rPr lang="en-US" sz="1800" kern="1200" dirty="0">
                          <a:solidFill>
                            <a:srgbClr val="FF0000"/>
                          </a:solidFill>
                          <a:latin typeface="+mn-lt"/>
                          <a:ea typeface="+mn-ea"/>
                          <a:cs typeface="+mn-cs"/>
                        </a:rPr>
                        <a:t>Baseline for number of HIV positive cases currently on treatment </a:t>
                      </a:r>
                      <a:r>
                        <a:rPr lang="lo-LA" sz="1800" kern="1200" dirty="0">
                          <a:solidFill>
                            <a:srgbClr val="FF0000"/>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lo-LA" sz="1800" kern="1200" baseline="0" dirty="0">
                          <a:solidFill>
                            <a:srgbClr val="FF0000"/>
                          </a:solidFill>
                          <a:latin typeface="+mn-lt"/>
                          <a:ea typeface="+mn-ea"/>
                          <a:cs typeface="+mn-cs"/>
                        </a:rPr>
                        <a:t>     </a:t>
                      </a:r>
                      <a:r>
                        <a:rPr lang="en-US" sz="1800" kern="1200" dirty="0">
                          <a:solidFill>
                            <a:schemeClr val="dk1"/>
                          </a:solidFill>
                          <a:latin typeface="+mn-lt"/>
                          <a:ea typeface="+mn-ea"/>
                          <a:cs typeface="+mn-cs"/>
                        </a:rPr>
                        <a:t>nationwide;</a:t>
                      </a:r>
                      <a:endParaRPr lang="lo-LA" sz="1800"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US" sz="1800"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dk1"/>
                          </a:solidFill>
                          <a:latin typeface="+mn-lt"/>
                          <a:ea typeface="+mn-ea"/>
                          <a:cs typeface="+mn-cs"/>
                        </a:rPr>
                        <a:t>2).</a:t>
                      </a:r>
                      <a:r>
                        <a:rPr lang="en-US" sz="1800" kern="1200" baseline="0" dirty="0">
                          <a:solidFill>
                            <a:schemeClr val="dk1"/>
                          </a:solidFill>
                          <a:latin typeface="+mn-lt"/>
                          <a:ea typeface="+mn-ea"/>
                          <a:cs typeface="+mn-cs"/>
                        </a:rPr>
                        <a:t> </a:t>
                      </a:r>
                      <a:r>
                        <a:rPr lang="en-US" sz="1800" kern="1200" dirty="0">
                          <a:solidFill>
                            <a:schemeClr val="dk1"/>
                          </a:solidFill>
                          <a:latin typeface="+mn-lt"/>
                          <a:ea typeface="+mn-ea"/>
                          <a:cs typeface="+mn-cs"/>
                        </a:rPr>
                        <a:t>SOP for HIV/AIDS case finding and management (including HC, district </a:t>
                      </a:r>
                      <a:r>
                        <a:rPr lang="lo-LA" sz="1800" kern="1200" dirty="0">
                          <a:solidFill>
                            <a:schemeClr val="dk1"/>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lo-LA" sz="1800" kern="1200" baseline="0" dirty="0">
                          <a:solidFill>
                            <a:schemeClr val="dk1"/>
                          </a:solidFill>
                          <a:latin typeface="+mn-lt"/>
                          <a:ea typeface="+mn-ea"/>
                          <a:cs typeface="+mn-cs"/>
                        </a:rPr>
                        <a:t>      </a:t>
                      </a:r>
                      <a:r>
                        <a:rPr lang="en-US" sz="1800" kern="1200" dirty="0">
                          <a:solidFill>
                            <a:schemeClr val="dk1"/>
                          </a:solidFill>
                          <a:latin typeface="+mn-lt"/>
                          <a:ea typeface="+mn-ea"/>
                          <a:cs typeface="+mn-cs"/>
                        </a:rPr>
                        <a:t>and provincial level with easy access to Point of Care);</a:t>
                      </a:r>
                      <a:endParaRPr lang="lo-LA" sz="1800"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US" sz="1800"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dk1"/>
                          </a:solidFill>
                          <a:latin typeface="+mn-lt"/>
                          <a:ea typeface="+mn-ea"/>
                          <a:cs typeface="+mn-cs"/>
                        </a:rPr>
                        <a:t>3). Mechanism for DPC to subcontract CSOs in place</a:t>
                      </a:r>
                      <a:endParaRPr lang="lo-LA" sz="1800"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US" sz="1800" dirty="0"/>
                    </a:p>
                  </a:txBody>
                  <a:tcPr marL="121920" marR="121920"/>
                </a:tc>
                <a:tc>
                  <a:txBody>
                    <a:bodyPr/>
                    <a:lstStyle/>
                    <a:p>
                      <a:endParaRPr lang="en-US" sz="1800" kern="1200" dirty="0">
                        <a:solidFill>
                          <a:schemeClr val="tx1"/>
                        </a:solidFill>
                        <a:latin typeface="+mn-lt"/>
                        <a:ea typeface="+mn-ea"/>
                        <a:cs typeface="+mn-cs"/>
                      </a:endParaRPr>
                    </a:p>
                  </a:txBody>
                  <a:tcPr marL="121920" marR="121920"/>
                </a:tc>
                <a:extLst>
                  <a:ext uri="{0D108BD9-81ED-4DB2-BD59-A6C34878D82A}">
                    <a16:rowId xmlns:a16="http://schemas.microsoft.com/office/drawing/2014/main" val="10001"/>
                  </a:ext>
                </a:extLst>
              </a:tr>
              <a:tr h="1867939">
                <a:tc>
                  <a:txBody>
                    <a:bodyPr/>
                    <a:lstStyle/>
                    <a:p>
                      <a:pPr algn="ctr"/>
                      <a:r>
                        <a:rPr lang="en-US" sz="1800" b="1" kern="1200" dirty="0">
                          <a:solidFill>
                            <a:schemeClr val="dk1"/>
                          </a:solidFill>
                          <a:latin typeface="+mn-lt"/>
                          <a:ea typeface="+mn-ea"/>
                          <a:cs typeface="+mn-cs"/>
                        </a:rPr>
                        <a:t>Year 1 </a:t>
                      </a:r>
                      <a:endParaRPr lang="en-US" sz="1800" kern="1200" dirty="0">
                        <a:solidFill>
                          <a:schemeClr val="dk1"/>
                        </a:solidFill>
                        <a:latin typeface="+mn-lt"/>
                        <a:ea typeface="+mn-ea"/>
                        <a:cs typeface="+mn-cs"/>
                      </a:endParaRPr>
                    </a:p>
                    <a:p>
                      <a:r>
                        <a:rPr lang="en-US" sz="1800" kern="1200" dirty="0">
                          <a:solidFill>
                            <a:srgbClr val="FF0000"/>
                          </a:solidFill>
                          <a:latin typeface="+mn-lt"/>
                          <a:ea typeface="+mn-ea"/>
                          <a:cs typeface="+mn-cs"/>
                        </a:rPr>
                        <a:t>(1/1/2021– 31/5/2021)</a:t>
                      </a:r>
                    </a:p>
                    <a:p>
                      <a:r>
                        <a:rPr lang="en-US" sz="1800" kern="1200" dirty="0">
                          <a:solidFill>
                            <a:schemeClr val="dk1"/>
                          </a:solidFill>
                          <a:latin typeface="+mn-lt"/>
                          <a:ea typeface="+mn-ea"/>
                          <a:cs typeface="+mn-cs"/>
                        </a:rPr>
                        <a:t>(5 months)</a:t>
                      </a:r>
                      <a:endParaRPr lang="en-US" dirty="0"/>
                    </a:p>
                  </a:txBody>
                  <a:tcPr marL="121920" marR="121920"/>
                </a:tc>
                <a:tc>
                  <a:txBody>
                    <a:bodyPr/>
                    <a:lstStyle/>
                    <a:p>
                      <a:pPr marL="342900" lvl="0" indent="-342900" algn="just">
                        <a:buFont typeface="+mj-lt"/>
                        <a:buAutoNum type="arabicPeriod"/>
                      </a:pPr>
                      <a:r>
                        <a:rPr lang="en-US" sz="1800" kern="1200" dirty="0">
                          <a:solidFill>
                            <a:srgbClr val="FF0000"/>
                          </a:solidFill>
                          <a:latin typeface="+mn-lt"/>
                          <a:ea typeface="+mn-ea"/>
                          <a:cs typeface="+mn-cs"/>
                        </a:rPr>
                        <a:t>2%</a:t>
                      </a:r>
                      <a:r>
                        <a:rPr lang="en-US" sz="1800" kern="1200" baseline="0" dirty="0">
                          <a:solidFill>
                            <a:srgbClr val="FF0000"/>
                          </a:solidFill>
                          <a:latin typeface="+mn-lt"/>
                          <a:ea typeface="+mn-ea"/>
                          <a:cs typeface="+mn-cs"/>
                        </a:rPr>
                        <a:t> </a:t>
                      </a:r>
                      <a:r>
                        <a:rPr lang="en-US" sz="1800" kern="1200" dirty="0">
                          <a:solidFill>
                            <a:srgbClr val="FF0000"/>
                          </a:solidFill>
                          <a:latin typeface="+mn-lt"/>
                          <a:ea typeface="+mn-ea"/>
                          <a:cs typeface="+mn-cs"/>
                        </a:rPr>
                        <a:t>points increase </a:t>
                      </a:r>
                      <a:r>
                        <a:rPr lang="en-US" sz="1800" kern="1200" dirty="0">
                          <a:solidFill>
                            <a:schemeClr val="dk1"/>
                          </a:solidFill>
                          <a:latin typeface="+mn-lt"/>
                          <a:ea typeface="+mn-ea"/>
                          <a:cs typeface="+mn-cs"/>
                        </a:rPr>
                        <a:t>over the previous year in HIV testing coverage of estimated FSW during the past 12 months</a:t>
                      </a:r>
                    </a:p>
                    <a:p>
                      <a:pPr marL="342900" lvl="0" indent="-342900" algn="just">
                        <a:buFont typeface="+mj-lt"/>
                        <a:buAutoNum type="arabicPeriod"/>
                      </a:pPr>
                      <a:r>
                        <a:rPr lang="en-US" sz="1800" kern="1200" dirty="0">
                          <a:solidFill>
                            <a:srgbClr val="FF0000"/>
                          </a:solidFill>
                          <a:latin typeface="+mn-lt"/>
                          <a:ea typeface="+mn-ea"/>
                          <a:cs typeface="+mn-cs"/>
                        </a:rPr>
                        <a:t>5% points</a:t>
                      </a:r>
                      <a:r>
                        <a:rPr lang="lo-LA" sz="1800" kern="1200" dirty="0">
                          <a:solidFill>
                            <a:srgbClr val="FF0000"/>
                          </a:solidFill>
                          <a:latin typeface="+mn-lt"/>
                          <a:ea typeface="+mn-ea"/>
                          <a:cs typeface="+mn-cs"/>
                        </a:rPr>
                        <a:t> </a:t>
                      </a:r>
                      <a:r>
                        <a:rPr lang="en-US" sz="1800" kern="1200" dirty="0">
                          <a:solidFill>
                            <a:srgbClr val="FF0000"/>
                          </a:solidFill>
                          <a:latin typeface="+mn-lt"/>
                          <a:ea typeface="+mn-ea"/>
                          <a:cs typeface="+mn-cs"/>
                        </a:rPr>
                        <a:t>increase</a:t>
                      </a:r>
                      <a:r>
                        <a:rPr lang="en-US" sz="1800" kern="1200" dirty="0">
                          <a:solidFill>
                            <a:schemeClr val="dk1"/>
                          </a:solidFill>
                          <a:latin typeface="+mn-lt"/>
                          <a:ea typeface="+mn-ea"/>
                          <a:cs typeface="+mn-cs"/>
                        </a:rPr>
                        <a:t> over the previous year in HIV testing coverage of estimated MSM during the past 12 months</a:t>
                      </a:r>
                    </a:p>
                    <a:p>
                      <a:pPr marL="342900" indent="-342900" algn="just">
                        <a:buFont typeface="+mj-lt"/>
                        <a:buAutoNum type="arabicPeriod"/>
                      </a:pPr>
                      <a:r>
                        <a:rPr lang="en-US" sz="1800" kern="1200" dirty="0">
                          <a:solidFill>
                            <a:srgbClr val="FF0000"/>
                          </a:solidFill>
                          <a:latin typeface="+mn-lt"/>
                          <a:ea typeface="+mn-ea"/>
                          <a:cs typeface="+mn-cs"/>
                        </a:rPr>
                        <a:t>4%</a:t>
                      </a:r>
                      <a:r>
                        <a:rPr lang="en-US" sz="1800" kern="1200" baseline="0" dirty="0">
                          <a:solidFill>
                            <a:srgbClr val="FF0000"/>
                          </a:solidFill>
                          <a:latin typeface="+mn-lt"/>
                          <a:ea typeface="+mn-ea"/>
                          <a:cs typeface="+mn-cs"/>
                        </a:rPr>
                        <a:t> </a:t>
                      </a:r>
                      <a:r>
                        <a:rPr lang="en-US" sz="1800" kern="1200" dirty="0">
                          <a:solidFill>
                            <a:srgbClr val="FF0000"/>
                          </a:solidFill>
                          <a:latin typeface="+mn-lt"/>
                          <a:ea typeface="+mn-ea"/>
                          <a:cs typeface="+mn-cs"/>
                        </a:rPr>
                        <a:t>points</a:t>
                      </a:r>
                      <a:r>
                        <a:rPr lang="lo-LA" sz="1800" kern="1200" dirty="0">
                          <a:solidFill>
                            <a:srgbClr val="FF0000"/>
                          </a:solidFill>
                          <a:latin typeface="+mn-lt"/>
                          <a:ea typeface="+mn-ea"/>
                          <a:cs typeface="+mn-cs"/>
                        </a:rPr>
                        <a:t> </a:t>
                      </a:r>
                      <a:r>
                        <a:rPr lang="en-US" sz="1800" kern="1200" dirty="0">
                          <a:solidFill>
                            <a:srgbClr val="FF0000"/>
                          </a:solidFill>
                          <a:latin typeface="+mn-lt"/>
                          <a:ea typeface="+mn-ea"/>
                          <a:cs typeface="+mn-cs"/>
                        </a:rPr>
                        <a:t>increase </a:t>
                      </a:r>
                      <a:r>
                        <a:rPr lang="en-US" sz="1800" kern="1200" dirty="0">
                          <a:solidFill>
                            <a:schemeClr val="dk1"/>
                          </a:solidFill>
                          <a:latin typeface="+mn-lt"/>
                          <a:ea typeface="+mn-ea"/>
                          <a:cs typeface="+mn-cs"/>
                        </a:rPr>
                        <a:t>over the previous year in number of HIV positive cases receiving ARV treatment nationwide.</a:t>
                      </a:r>
                      <a:endParaRPr lang="en-US" dirty="0"/>
                    </a:p>
                  </a:txBody>
                  <a:tcPr marL="121920" marR="121920"/>
                </a:tc>
                <a:tc>
                  <a:txBody>
                    <a:bodyPr/>
                    <a:lstStyle/>
                    <a:p>
                      <a:r>
                        <a:rPr lang="en-US" sz="1800" kern="1200" dirty="0">
                          <a:solidFill>
                            <a:srgbClr val="FF0000"/>
                          </a:solidFill>
                          <a:latin typeface="+mn-lt"/>
                          <a:ea typeface="+mn-ea"/>
                          <a:cs typeface="+mn-cs"/>
                        </a:rPr>
                        <a:t>DLI value: 800,000</a:t>
                      </a:r>
                    </a:p>
                  </a:txBody>
                  <a:tcPr marL="121920" marR="1219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2850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117642461"/>
              </p:ext>
            </p:extLst>
          </p:nvPr>
        </p:nvGraphicFramePr>
        <p:xfrm>
          <a:off x="104633" y="0"/>
          <a:ext cx="11887200" cy="6428353"/>
        </p:xfrm>
        <a:graphic>
          <a:graphicData uri="http://schemas.openxmlformats.org/drawingml/2006/table">
            <a:tbl>
              <a:tblPr firstRow="1" bandRow="1">
                <a:tableStyleId>{5C22544A-7EE6-4342-B048-85BDC9FD1C3A}</a:tableStyleId>
              </a:tblPr>
              <a:tblGrid>
                <a:gridCol w="2597624">
                  <a:extLst>
                    <a:ext uri="{9D8B030D-6E8A-4147-A177-3AD203B41FA5}">
                      <a16:colId xmlns:a16="http://schemas.microsoft.com/office/drawing/2014/main" val="20000"/>
                    </a:ext>
                  </a:extLst>
                </a:gridCol>
                <a:gridCol w="7397086">
                  <a:extLst>
                    <a:ext uri="{9D8B030D-6E8A-4147-A177-3AD203B41FA5}">
                      <a16:colId xmlns:a16="http://schemas.microsoft.com/office/drawing/2014/main" val="20001"/>
                    </a:ext>
                  </a:extLst>
                </a:gridCol>
                <a:gridCol w="1892490">
                  <a:extLst>
                    <a:ext uri="{9D8B030D-6E8A-4147-A177-3AD203B41FA5}">
                      <a16:colId xmlns:a16="http://schemas.microsoft.com/office/drawing/2014/main" val="20002"/>
                    </a:ext>
                  </a:extLst>
                </a:gridCol>
              </a:tblGrid>
              <a:tr h="382137">
                <a:tc gridSpan="3">
                  <a:txBody>
                    <a:bodyPr/>
                    <a:lstStyle/>
                    <a:p>
                      <a:r>
                        <a:rPr lang="en-US" dirty="0"/>
                        <a:t>DIL</a:t>
                      </a:r>
                      <a:r>
                        <a:rPr lang="en-US" baseline="0" dirty="0"/>
                        <a:t> K: </a:t>
                      </a:r>
                      <a:r>
                        <a:rPr lang="en-US" sz="1800" b="1" kern="1200" dirty="0">
                          <a:solidFill>
                            <a:schemeClr val="lt1"/>
                          </a:solidFill>
                          <a:latin typeface="+mn-lt"/>
                          <a:ea typeface="+mn-ea"/>
                          <a:cs typeface="+mn-cs"/>
                        </a:rPr>
                        <a:t>Increased coverage of a) HIV testing among key populations (female service women (FSW)) and men having sex with men (MSM)); b) and HIV treatment among people living with HIV.</a:t>
                      </a:r>
                      <a:endParaRPr lang="en-US" dirty="0"/>
                    </a:p>
                  </a:txBody>
                  <a:tcPr marL="121920" marR="12192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2137">
                <a:tc>
                  <a:txBody>
                    <a:bodyPr/>
                    <a:lstStyle/>
                    <a:p>
                      <a:pPr algn="ctr"/>
                      <a:r>
                        <a:rPr lang="en-US" sz="1800" b="1" kern="1200" dirty="0">
                          <a:solidFill>
                            <a:schemeClr val="dk1"/>
                          </a:solidFill>
                          <a:latin typeface="+mn-lt"/>
                          <a:ea typeface="+mn-ea"/>
                          <a:cs typeface="+mn-cs"/>
                        </a:rPr>
                        <a:t>Year 2 </a:t>
                      </a:r>
                    </a:p>
                    <a:p>
                      <a:r>
                        <a:rPr lang="en-US" sz="1800" b="1" kern="1200" dirty="0">
                          <a:solidFill>
                            <a:srgbClr val="FF0000"/>
                          </a:solidFill>
                          <a:latin typeface="+mn-lt"/>
                          <a:ea typeface="+mn-ea"/>
                          <a:cs typeface="+mn-cs"/>
                        </a:rPr>
                        <a:t>(</a:t>
                      </a:r>
                      <a:r>
                        <a:rPr lang="en-US" sz="1800" kern="1200" dirty="0">
                          <a:solidFill>
                            <a:srgbClr val="FF0000"/>
                          </a:solidFill>
                          <a:latin typeface="+mn-lt"/>
                          <a:ea typeface="+mn-ea"/>
                          <a:cs typeface="+mn-cs"/>
                        </a:rPr>
                        <a:t>1/6/2021 – 31/5/2022)</a:t>
                      </a:r>
                    </a:p>
                    <a:p>
                      <a:r>
                        <a:rPr lang="en-US" sz="1800" kern="1200" dirty="0">
                          <a:solidFill>
                            <a:schemeClr val="dk1"/>
                          </a:solidFill>
                          <a:latin typeface="+mn-lt"/>
                          <a:ea typeface="+mn-ea"/>
                          <a:cs typeface="+mn-cs"/>
                        </a:rPr>
                        <a:t>(12 months)</a:t>
                      </a:r>
                      <a:endParaRPr lang="en-US" dirty="0"/>
                    </a:p>
                  </a:txBody>
                  <a:tcPr marL="121920" marR="121920"/>
                </a:tc>
                <a:tc>
                  <a:txBody>
                    <a:bodyPr/>
                    <a:lstStyle/>
                    <a:p>
                      <a:pPr marL="342900" lvl="0" indent="-342900" algn="just">
                        <a:lnSpc>
                          <a:spcPct val="150000"/>
                        </a:lnSpc>
                        <a:buFont typeface="+mj-lt"/>
                        <a:buAutoNum type="arabicPeriod"/>
                      </a:pPr>
                      <a:r>
                        <a:rPr lang="en-US" sz="1700" kern="1200" dirty="0">
                          <a:solidFill>
                            <a:srgbClr val="FF0000"/>
                          </a:solidFill>
                          <a:latin typeface="+mn-lt"/>
                          <a:ea typeface="+mn-ea"/>
                          <a:cs typeface="+mn-cs"/>
                        </a:rPr>
                        <a:t>2%</a:t>
                      </a:r>
                      <a:r>
                        <a:rPr lang="en-US" sz="1700" kern="1200" baseline="0" dirty="0">
                          <a:solidFill>
                            <a:srgbClr val="FF0000"/>
                          </a:solidFill>
                          <a:latin typeface="+mn-lt"/>
                          <a:ea typeface="+mn-ea"/>
                          <a:cs typeface="+mn-cs"/>
                        </a:rPr>
                        <a:t> </a:t>
                      </a:r>
                      <a:r>
                        <a:rPr lang="en-US" sz="1700" kern="1200" dirty="0">
                          <a:solidFill>
                            <a:srgbClr val="FF0000"/>
                          </a:solidFill>
                          <a:latin typeface="+mn-lt"/>
                          <a:ea typeface="+mn-ea"/>
                          <a:cs typeface="+mn-cs"/>
                        </a:rPr>
                        <a:t>points increase </a:t>
                      </a:r>
                      <a:r>
                        <a:rPr lang="en-US" sz="1700" kern="1200" dirty="0">
                          <a:solidFill>
                            <a:schemeClr val="dk1"/>
                          </a:solidFill>
                          <a:latin typeface="+mn-lt"/>
                          <a:ea typeface="+mn-ea"/>
                          <a:cs typeface="+mn-cs"/>
                        </a:rPr>
                        <a:t>over the previous year in HIV testing coverage of estimated FSW during the past 12 months</a:t>
                      </a:r>
                    </a:p>
                    <a:p>
                      <a:pPr marL="342900" lvl="0" indent="-342900" algn="just">
                        <a:lnSpc>
                          <a:spcPct val="150000"/>
                        </a:lnSpc>
                        <a:buFont typeface="+mj-lt"/>
                        <a:buAutoNum type="arabicPeriod"/>
                      </a:pPr>
                      <a:r>
                        <a:rPr lang="en-US" sz="1700" kern="1200" dirty="0">
                          <a:solidFill>
                            <a:srgbClr val="FF0000"/>
                          </a:solidFill>
                          <a:latin typeface="+mn-lt"/>
                          <a:ea typeface="+mn-ea"/>
                          <a:cs typeface="+mn-cs"/>
                        </a:rPr>
                        <a:t>6% points</a:t>
                      </a:r>
                      <a:r>
                        <a:rPr lang="lo-LA" sz="1700" kern="1200" dirty="0">
                          <a:solidFill>
                            <a:srgbClr val="FF0000"/>
                          </a:solidFill>
                          <a:latin typeface="+mn-lt"/>
                          <a:ea typeface="+mn-ea"/>
                          <a:cs typeface="+mn-cs"/>
                        </a:rPr>
                        <a:t> </a:t>
                      </a:r>
                      <a:r>
                        <a:rPr lang="en-US" sz="1700" kern="1200" dirty="0">
                          <a:solidFill>
                            <a:srgbClr val="FF0000"/>
                          </a:solidFill>
                          <a:latin typeface="+mn-lt"/>
                          <a:ea typeface="+mn-ea"/>
                          <a:cs typeface="+mn-cs"/>
                        </a:rPr>
                        <a:t>increase </a:t>
                      </a:r>
                      <a:r>
                        <a:rPr lang="en-US" sz="1700" kern="1200" dirty="0">
                          <a:solidFill>
                            <a:schemeClr val="dk1"/>
                          </a:solidFill>
                          <a:latin typeface="+mn-lt"/>
                          <a:ea typeface="+mn-ea"/>
                          <a:cs typeface="+mn-cs"/>
                        </a:rPr>
                        <a:t>over the previous year in HIV testing coverage of estimated MSM during the past 12 months</a:t>
                      </a:r>
                    </a:p>
                    <a:p>
                      <a:pPr marL="342900" indent="-342900" algn="just">
                        <a:lnSpc>
                          <a:spcPct val="150000"/>
                        </a:lnSpc>
                        <a:buFont typeface="+mj-lt"/>
                        <a:buAutoNum type="arabicPeriod"/>
                      </a:pPr>
                      <a:r>
                        <a:rPr lang="en-US" sz="1700" kern="1200" dirty="0">
                          <a:solidFill>
                            <a:srgbClr val="FF0000"/>
                          </a:solidFill>
                          <a:latin typeface="+mn-lt"/>
                          <a:ea typeface="+mn-ea"/>
                          <a:cs typeface="+mn-cs"/>
                        </a:rPr>
                        <a:t>4%</a:t>
                      </a:r>
                      <a:r>
                        <a:rPr lang="en-US" sz="1700" kern="1200" baseline="0" dirty="0">
                          <a:solidFill>
                            <a:srgbClr val="FF0000"/>
                          </a:solidFill>
                          <a:latin typeface="+mn-lt"/>
                          <a:ea typeface="+mn-ea"/>
                          <a:cs typeface="+mn-cs"/>
                        </a:rPr>
                        <a:t> </a:t>
                      </a:r>
                      <a:r>
                        <a:rPr lang="en-US" sz="1700" kern="1200" dirty="0">
                          <a:solidFill>
                            <a:srgbClr val="FF0000"/>
                          </a:solidFill>
                          <a:latin typeface="+mn-lt"/>
                          <a:ea typeface="+mn-ea"/>
                          <a:cs typeface="+mn-cs"/>
                        </a:rPr>
                        <a:t>points</a:t>
                      </a:r>
                      <a:r>
                        <a:rPr lang="lo-LA" sz="1700" kern="1200" dirty="0">
                          <a:solidFill>
                            <a:srgbClr val="FF0000"/>
                          </a:solidFill>
                          <a:latin typeface="+mn-lt"/>
                          <a:ea typeface="+mn-ea"/>
                          <a:cs typeface="+mn-cs"/>
                        </a:rPr>
                        <a:t> </a:t>
                      </a:r>
                      <a:r>
                        <a:rPr lang="en-US" sz="1700" kern="1200" dirty="0">
                          <a:solidFill>
                            <a:srgbClr val="FF0000"/>
                          </a:solidFill>
                          <a:latin typeface="+mn-lt"/>
                          <a:ea typeface="+mn-ea"/>
                          <a:cs typeface="+mn-cs"/>
                        </a:rPr>
                        <a:t>increase </a:t>
                      </a:r>
                      <a:r>
                        <a:rPr lang="en-US" sz="1700" kern="1200" dirty="0">
                          <a:solidFill>
                            <a:schemeClr val="dk1"/>
                          </a:solidFill>
                          <a:latin typeface="+mn-lt"/>
                          <a:ea typeface="+mn-ea"/>
                          <a:cs typeface="+mn-cs"/>
                        </a:rPr>
                        <a:t>over the previous year in number of HIV positive cases receiving ARV treatment nationwide.</a:t>
                      </a:r>
                      <a:endParaRPr lang="en-US" sz="1700" dirty="0"/>
                    </a:p>
                  </a:txBody>
                  <a:tcPr marL="121920" marR="121920"/>
                </a:tc>
                <a:tc>
                  <a:txBody>
                    <a:bodyPr/>
                    <a:lstStyle/>
                    <a:p>
                      <a:r>
                        <a:rPr lang="en-US" sz="1800" kern="1200" dirty="0">
                          <a:solidFill>
                            <a:schemeClr val="dk1"/>
                          </a:solidFill>
                          <a:latin typeface="+mn-lt"/>
                          <a:ea typeface="+mn-ea"/>
                          <a:cs typeface="+mn-cs"/>
                        </a:rPr>
                        <a:t>DLI value: </a:t>
                      </a:r>
                      <a:r>
                        <a:rPr lang="en-US" sz="1800" b="1" kern="1200" dirty="0">
                          <a:solidFill>
                            <a:srgbClr val="FF0000"/>
                          </a:solidFill>
                          <a:latin typeface="+mn-lt"/>
                          <a:ea typeface="+mn-ea"/>
                          <a:cs typeface="+mn-cs"/>
                        </a:rPr>
                        <a:t>800,000</a:t>
                      </a:r>
                    </a:p>
                  </a:txBody>
                  <a:tcPr marL="121920" marR="121920"/>
                </a:tc>
                <a:extLst>
                  <a:ext uri="{0D108BD9-81ED-4DB2-BD59-A6C34878D82A}">
                    <a16:rowId xmlns:a16="http://schemas.microsoft.com/office/drawing/2014/main" val="10001"/>
                  </a:ext>
                </a:extLst>
              </a:tr>
              <a:tr h="1859280">
                <a:tc>
                  <a:txBody>
                    <a:bodyPr/>
                    <a:lstStyle/>
                    <a:p>
                      <a:pPr algn="ctr"/>
                      <a:r>
                        <a:rPr lang="en-US" sz="1800" b="1" kern="1200" dirty="0">
                          <a:solidFill>
                            <a:schemeClr val="dk1"/>
                          </a:solidFill>
                          <a:latin typeface="+mn-lt"/>
                          <a:ea typeface="+mn-ea"/>
                          <a:cs typeface="+mn-cs"/>
                        </a:rPr>
                        <a:t>Year 3 </a:t>
                      </a:r>
                      <a:endParaRPr lang="en-US" sz="18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latin typeface="+mn-lt"/>
                          <a:ea typeface="+mn-ea"/>
                          <a:cs typeface="+mn-cs"/>
                        </a:rPr>
                        <a:t>(</a:t>
                      </a:r>
                      <a:r>
                        <a:rPr lang="en-US" sz="1800" kern="1200" dirty="0">
                          <a:solidFill>
                            <a:srgbClr val="FF0000"/>
                          </a:solidFill>
                          <a:latin typeface="+mn-lt"/>
                          <a:ea typeface="+mn-ea"/>
                          <a:cs typeface="+mn-cs"/>
                        </a:rPr>
                        <a:t>1/6/2022 – 31/5/2023)</a:t>
                      </a:r>
                    </a:p>
                    <a:p>
                      <a:r>
                        <a:rPr lang="en-US" sz="1800" kern="1200" dirty="0">
                          <a:solidFill>
                            <a:schemeClr val="dk1"/>
                          </a:solidFill>
                          <a:latin typeface="+mn-lt"/>
                          <a:ea typeface="+mn-ea"/>
                          <a:cs typeface="+mn-cs"/>
                        </a:rPr>
                        <a:t>(12 months)</a:t>
                      </a:r>
                      <a:endParaRPr lang="en-US" dirty="0"/>
                    </a:p>
                  </a:txBody>
                  <a:tcPr marL="121920" marR="121920"/>
                </a:tc>
                <a:tc>
                  <a:txBody>
                    <a:bodyPr/>
                    <a:lstStyle/>
                    <a:p>
                      <a:pPr marL="342900" lvl="0" indent="-342900" algn="just">
                        <a:lnSpc>
                          <a:spcPct val="150000"/>
                        </a:lnSpc>
                        <a:buFont typeface="+mj-lt"/>
                        <a:buAutoNum type="arabicPeriod"/>
                      </a:pPr>
                      <a:r>
                        <a:rPr lang="en-US" sz="1700" kern="1200" dirty="0">
                          <a:solidFill>
                            <a:srgbClr val="FF0000"/>
                          </a:solidFill>
                          <a:latin typeface="+mn-lt"/>
                          <a:ea typeface="+mn-ea"/>
                          <a:cs typeface="+mn-cs"/>
                        </a:rPr>
                        <a:t>2%</a:t>
                      </a:r>
                      <a:r>
                        <a:rPr lang="en-US" sz="1700" kern="1200" baseline="0" dirty="0">
                          <a:solidFill>
                            <a:srgbClr val="FF0000"/>
                          </a:solidFill>
                          <a:latin typeface="+mn-lt"/>
                          <a:ea typeface="+mn-ea"/>
                          <a:cs typeface="+mn-cs"/>
                        </a:rPr>
                        <a:t> </a:t>
                      </a:r>
                      <a:r>
                        <a:rPr lang="en-US" sz="1700" kern="1200" dirty="0">
                          <a:solidFill>
                            <a:srgbClr val="FF0000"/>
                          </a:solidFill>
                          <a:latin typeface="+mn-lt"/>
                          <a:ea typeface="+mn-ea"/>
                          <a:cs typeface="+mn-cs"/>
                        </a:rPr>
                        <a:t>points increase </a:t>
                      </a:r>
                      <a:r>
                        <a:rPr lang="en-US" sz="1700" kern="1200" dirty="0">
                          <a:solidFill>
                            <a:schemeClr val="dk1"/>
                          </a:solidFill>
                          <a:latin typeface="+mn-lt"/>
                          <a:ea typeface="+mn-ea"/>
                          <a:cs typeface="+mn-cs"/>
                        </a:rPr>
                        <a:t>over the previous year in HIV testing coverage of estimated FSW during the past 12 months</a:t>
                      </a:r>
                    </a:p>
                    <a:p>
                      <a:pPr marL="342900" lvl="0" indent="-342900" algn="just">
                        <a:lnSpc>
                          <a:spcPct val="150000"/>
                        </a:lnSpc>
                        <a:buFont typeface="+mj-lt"/>
                        <a:buAutoNum type="arabicPeriod"/>
                      </a:pPr>
                      <a:r>
                        <a:rPr lang="en-US" sz="1700" kern="1200" dirty="0">
                          <a:solidFill>
                            <a:srgbClr val="FF0000"/>
                          </a:solidFill>
                          <a:latin typeface="+mn-lt"/>
                          <a:ea typeface="+mn-ea"/>
                          <a:cs typeface="+mn-cs"/>
                        </a:rPr>
                        <a:t>8% points</a:t>
                      </a:r>
                      <a:r>
                        <a:rPr lang="lo-LA" sz="1700" kern="1200" dirty="0">
                          <a:solidFill>
                            <a:srgbClr val="FF0000"/>
                          </a:solidFill>
                          <a:latin typeface="+mn-lt"/>
                          <a:ea typeface="+mn-ea"/>
                          <a:cs typeface="+mn-cs"/>
                        </a:rPr>
                        <a:t> </a:t>
                      </a:r>
                      <a:r>
                        <a:rPr lang="en-US" sz="1700" kern="1200" dirty="0">
                          <a:solidFill>
                            <a:srgbClr val="FF0000"/>
                          </a:solidFill>
                          <a:latin typeface="+mn-lt"/>
                          <a:ea typeface="+mn-ea"/>
                          <a:cs typeface="+mn-cs"/>
                        </a:rPr>
                        <a:t>increase </a:t>
                      </a:r>
                      <a:r>
                        <a:rPr lang="en-US" sz="1700" kern="1200" dirty="0">
                          <a:solidFill>
                            <a:schemeClr val="dk1"/>
                          </a:solidFill>
                          <a:latin typeface="+mn-lt"/>
                          <a:ea typeface="+mn-ea"/>
                          <a:cs typeface="+mn-cs"/>
                        </a:rPr>
                        <a:t>over the previous year in HIV testing coverage of estimated MSM during the past 12 months</a:t>
                      </a:r>
                    </a:p>
                    <a:p>
                      <a:pPr marL="342900" indent="-342900" algn="just">
                        <a:lnSpc>
                          <a:spcPct val="150000"/>
                        </a:lnSpc>
                        <a:buFont typeface="+mj-lt"/>
                        <a:buAutoNum type="arabicPeriod"/>
                      </a:pPr>
                      <a:r>
                        <a:rPr lang="en-US" sz="1700" kern="1200" dirty="0">
                          <a:solidFill>
                            <a:srgbClr val="FF0000"/>
                          </a:solidFill>
                          <a:latin typeface="+mn-lt"/>
                          <a:ea typeface="+mn-ea"/>
                          <a:cs typeface="+mn-cs"/>
                        </a:rPr>
                        <a:t>5%</a:t>
                      </a:r>
                      <a:r>
                        <a:rPr lang="en-US" sz="1700" kern="1200" baseline="0" dirty="0">
                          <a:solidFill>
                            <a:srgbClr val="FF0000"/>
                          </a:solidFill>
                          <a:latin typeface="+mn-lt"/>
                          <a:ea typeface="+mn-ea"/>
                          <a:cs typeface="+mn-cs"/>
                        </a:rPr>
                        <a:t> </a:t>
                      </a:r>
                      <a:r>
                        <a:rPr lang="en-US" sz="1700" kern="1200" dirty="0">
                          <a:solidFill>
                            <a:srgbClr val="FF0000"/>
                          </a:solidFill>
                          <a:latin typeface="+mn-lt"/>
                          <a:ea typeface="+mn-ea"/>
                          <a:cs typeface="+mn-cs"/>
                        </a:rPr>
                        <a:t>points</a:t>
                      </a:r>
                      <a:r>
                        <a:rPr lang="lo-LA" sz="1700" kern="1200" dirty="0">
                          <a:solidFill>
                            <a:srgbClr val="FF0000"/>
                          </a:solidFill>
                          <a:latin typeface="+mn-lt"/>
                          <a:ea typeface="+mn-ea"/>
                          <a:cs typeface="+mn-cs"/>
                        </a:rPr>
                        <a:t> </a:t>
                      </a:r>
                      <a:r>
                        <a:rPr lang="en-US" sz="1700" kern="1200" dirty="0">
                          <a:solidFill>
                            <a:srgbClr val="FF0000"/>
                          </a:solidFill>
                          <a:latin typeface="+mn-lt"/>
                          <a:ea typeface="+mn-ea"/>
                          <a:cs typeface="+mn-cs"/>
                        </a:rPr>
                        <a:t>increase </a:t>
                      </a:r>
                      <a:r>
                        <a:rPr lang="en-US" sz="1700" kern="1200" dirty="0">
                          <a:solidFill>
                            <a:schemeClr val="dk1"/>
                          </a:solidFill>
                          <a:latin typeface="+mn-lt"/>
                          <a:ea typeface="+mn-ea"/>
                          <a:cs typeface="+mn-cs"/>
                        </a:rPr>
                        <a:t>over the previous year in number of HIV positive cases receiving ARV treatment nationwide.</a:t>
                      </a:r>
                      <a:endParaRPr lang="en-US" sz="1700" dirty="0"/>
                    </a:p>
                  </a:txBody>
                  <a:tcPr marL="121920" marR="121920"/>
                </a:tc>
                <a:tc>
                  <a:txBody>
                    <a:bodyPr/>
                    <a:lstStyle/>
                    <a:p>
                      <a:r>
                        <a:rPr lang="en-US" sz="1800" kern="1200" dirty="0">
                          <a:solidFill>
                            <a:schemeClr val="dk1"/>
                          </a:solidFill>
                          <a:latin typeface="+mn-lt"/>
                          <a:ea typeface="+mn-ea"/>
                          <a:cs typeface="+mn-cs"/>
                        </a:rPr>
                        <a:t>DLI value: </a:t>
                      </a:r>
                      <a:r>
                        <a:rPr lang="en-US" sz="1800" b="1" kern="1200" dirty="0">
                          <a:solidFill>
                            <a:srgbClr val="FF0000"/>
                          </a:solidFill>
                          <a:latin typeface="+mn-lt"/>
                          <a:ea typeface="+mn-ea"/>
                          <a:cs typeface="+mn-cs"/>
                        </a:rPr>
                        <a:t>800,000</a:t>
                      </a:r>
                    </a:p>
                  </a:txBody>
                  <a:tcPr marL="121920" marR="121920"/>
                </a:tc>
                <a:extLst>
                  <a:ext uri="{0D108BD9-81ED-4DB2-BD59-A6C34878D82A}">
                    <a16:rowId xmlns:a16="http://schemas.microsoft.com/office/drawing/2014/main" val="10002"/>
                  </a:ext>
                </a:extLst>
              </a:tr>
              <a:tr h="382137">
                <a:tc gridSpan="2">
                  <a:txBody>
                    <a:bodyPr/>
                    <a:lstStyle/>
                    <a:p>
                      <a:pPr algn="r"/>
                      <a:r>
                        <a:rPr lang="en-US" dirty="0"/>
                        <a:t>Total</a:t>
                      </a:r>
                    </a:p>
                  </a:txBody>
                  <a:tcPr marL="121920" marR="121920"/>
                </a:tc>
                <a:tc hMerge="1">
                  <a:txBody>
                    <a:bodyPr/>
                    <a:lstStyle/>
                    <a:p>
                      <a:pPr marL="342900" indent="-342900" algn="just">
                        <a:buFont typeface="+mj-lt"/>
                        <a:buAutoNum type="arabicPeriod"/>
                      </a:pPr>
                      <a:endParaRPr lang="en-US" dirty="0"/>
                    </a:p>
                  </a:txBody>
                  <a:tcPr/>
                </a:tc>
                <a:tc>
                  <a:txBody>
                    <a:bodyPr/>
                    <a:lstStyle/>
                    <a:p>
                      <a:pPr marL="342900" indent="-342900" algn="l">
                        <a:buFont typeface="+mj-lt"/>
                        <a:buNone/>
                      </a:pPr>
                      <a:r>
                        <a:rPr lang="en-US" b="1" dirty="0">
                          <a:solidFill>
                            <a:srgbClr val="FF0000"/>
                          </a:solidFill>
                        </a:rPr>
                        <a:t>2,400,00</a:t>
                      </a:r>
                    </a:p>
                  </a:txBody>
                  <a:tcPr marL="121920" marR="121920"/>
                </a:tc>
                <a:extLst>
                  <a:ext uri="{0D108BD9-81ED-4DB2-BD59-A6C34878D82A}">
                    <a16:rowId xmlns:a16="http://schemas.microsoft.com/office/drawing/2014/main" val="10003"/>
                  </a:ext>
                </a:extLst>
              </a:tr>
              <a:tr h="382137">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mn-lt"/>
                          <a:ea typeface="+mn-ea"/>
                          <a:cs typeface="+mn-cs"/>
                        </a:rPr>
                        <a:t>Means of verification</a:t>
                      </a:r>
                      <a:endParaRPr lang="en-US" sz="1800" kern="1200" dirty="0">
                        <a:solidFill>
                          <a:schemeClr val="dk1"/>
                        </a:solidFill>
                        <a:latin typeface="+mn-lt"/>
                        <a:ea typeface="+mn-ea"/>
                        <a:cs typeface="+mn-cs"/>
                      </a:endParaRPr>
                    </a:p>
                  </a:txBody>
                  <a:tcPr marL="121920" marR="121920" anchor="ctr"/>
                </a:tc>
                <a:tc hMerge="1">
                  <a:txBody>
                    <a:bodyPr/>
                    <a:lstStyle/>
                    <a:p>
                      <a:endParaRPr lang="en-US"/>
                    </a:p>
                  </a:txBody>
                  <a:tcPr/>
                </a:tc>
                <a:tc>
                  <a:txBody>
                    <a:bodyPr/>
                    <a:lstStyle/>
                    <a:p>
                      <a:pPr algn="ctr"/>
                      <a:r>
                        <a:rPr lang="en-US" sz="1800" b="1" kern="1200" dirty="0">
                          <a:solidFill>
                            <a:schemeClr val="dk1"/>
                          </a:solidFill>
                          <a:latin typeface="+mn-lt"/>
                          <a:ea typeface="+mn-ea"/>
                          <a:cs typeface="+mn-cs"/>
                        </a:rPr>
                        <a:t>DHIS2</a:t>
                      </a:r>
                    </a:p>
                    <a:p>
                      <a:pPr algn="ctr"/>
                      <a:r>
                        <a:rPr lang="en-US" sz="1800" b="1" kern="1200" dirty="0">
                          <a:solidFill>
                            <a:schemeClr val="dk1"/>
                          </a:solidFill>
                          <a:latin typeface="+mn-lt"/>
                          <a:ea typeface="+mn-ea"/>
                          <a:cs typeface="+mn-cs"/>
                        </a:rPr>
                        <a:t>IAI verification</a:t>
                      </a:r>
                      <a:endParaRPr lang="en-US" sz="1800" b="1" dirty="0"/>
                    </a:p>
                  </a:txBody>
                  <a:tcPr marL="121920" marR="1219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3110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F1C5-7431-8635-7308-8540564DFD91}"/>
              </a:ext>
            </a:extLst>
          </p:cNvPr>
          <p:cNvSpPr>
            <a:spLocks noGrp="1"/>
          </p:cNvSpPr>
          <p:nvPr>
            <p:ph type="title"/>
          </p:nvPr>
        </p:nvSpPr>
        <p:spPr>
          <a:xfrm>
            <a:off x="150471" y="214651"/>
            <a:ext cx="11898775" cy="850220"/>
          </a:xfrm>
          <a:solidFill>
            <a:schemeClr val="accent1">
              <a:lumMod val="50000"/>
            </a:schemeClr>
          </a:solidFill>
        </p:spPr>
        <p:txBody>
          <a:bodyPr anchor="b"/>
          <a:lstStyle/>
          <a:p>
            <a:pPr algn="ctr"/>
            <a:r>
              <a:rPr lang="en-US" b="1" dirty="0">
                <a:solidFill>
                  <a:schemeClr val="bg1"/>
                </a:solidFill>
                <a:latin typeface="Phetsarath OT" panose="02000500000000000001" pitchFamily="2" charset="2"/>
                <a:ea typeface="Phetsarath OT" panose="02000500000000000001" pitchFamily="2" charset="2"/>
                <a:cs typeface="Phetsarath OT" panose="02000500000000000001" pitchFamily="2" charset="2"/>
              </a:rPr>
              <a:t>Areas of Implementation</a:t>
            </a:r>
          </a:p>
        </p:txBody>
      </p:sp>
      <p:graphicFrame>
        <p:nvGraphicFramePr>
          <p:cNvPr id="11" name="Table 12">
            <a:extLst>
              <a:ext uri="{FF2B5EF4-FFF2-40B4-BE49-F238E27FC236}">
                <a16:creationId xmlns:a16="http://schemas.microsoft.com/office/drawing/2014/main" id="{F3CE8AB5-80C8-45E7-361D-4CB890241520}"/>
              </a:ext>
            </a:extLst>
          </p:cNvPr>
          <p:cNvGraphicFramePr>
            <a:graphicFrameLocks noGrp="1"/>
          </p:cNvGraphicFramePr>
          <p:nvPr>
            <p:ph idx="1"/>
            <p:extLst>
              <p:ext uri="{D42A27DB-BD31-4B8C-83A1-F6EECF244321}">
                <p14:modId xmlns:p14="http://schemas.microsoft.com/office/powerpoint/2010/main" val="2744932475"/>
              </p:ext>
            </p:extLst>
          </p:nvPr>
        </p:nvGraphicFramePr>
        <p:xfrm>
          <a:off x="150472" y="1157465"/>
          <a:ext cx="11898775" cy="5335931"/>
        </p:xfrm>
        <a:graphic>
          <a:graphicData uri="http://schemas.openxmlformats.org/drawingml/2006/table">
            <a:tbl>
              <a:tblPr firstRow="1" bandRow="1">
                <a:tableStyleId>{5C22544A-7EE6-4342-B048-85BDC9FD1C3A}</a:tableStyleId>
              </a:tblPr>
              <a:tblGrid>
                <a:gridCol w="864238">
                  <a:extLst>
                    <a:ext uri="{9D8B030D-6E8A-4147-A177-3AD203B41FA5}">
                      <a16:colId xmlns:a16="http://schemas.microsoft.com/office/drawing/2014/main" val="2558616017"/>
                    </a:ext>
                  </a:extLst>
                </a:gridCol>
                <a:gridCol w="4597461">
                  <a:extLst>
                    <a:ext uri="{9D8B030D-6E8A-4147-A177-3AD203B41FA5}">
                      <a16:colId xmlns:a16="http://schemas.microsoft.com/office/drawing/2014/main" val="1504419446"/>
                    </a:ext>
                  </a:extLst>
                </a:gridCol>
                <a:gridCol w="2724547">
                  <a:extLst>
                    <a:ext uri="{9D8B030D-6E8A-4147-A177-3AD203B41FA5}">
                      <a16:colId xmlns:a16="http://schemas.microsoft.com/office/drawing/2014/main" val="2383779205"/>
                    </a:ext>
                  </a:extLst>
                </a:gridCol>
                <a:gridCol w="2724547">
                  <a:extLst>
                    <a:ext uri="{9D8B030D-6E8A-4147-A177-3AD203B41FA5}">
                      <a16:colId xmlns:a16="http://schemas.microsoft.com/office/drawing/2014/main" val="3345044620"/>
                    </a:ext>
                  </a:extLst>
                </a:gridCol>
                <a:gridCol w="987982">
                  <a:extLst>
                    <a:ext uri="{9D8B030D-6E8A-4147-A177-3AD203B41FA5}">
                      <a16:colId xmlns:a16="http://schemas.microsoft.com/office/drawing/2014/main" val="3025508661"/>
                    </a:ext>
                  </a:extLst>
                </a:gridCol>
              </a:tblGrid>
              <a:tr h="619349">
                <a:tc>
                  <a:txBody>
                    <a:bodyPr/>
                    <a:lstStyle/>
                    <a:p>
                      <a:pPr algn="ctr"/>
                      <a:r>
                        <a:rPr lang="en-US" sz="1600" dirty="0">
                          <a:latin typeface="Phetsarath OT" panose="02000500000000000001" pitchFamily="2" charset="2"/>
                          <a:ea typeface="Phetsarath OT" panose="02000500000000000001" pitchFamily="2" charset="2"/>
                          <a:cs typeface="Phetsarath OT" panose="02000500000000000001" pitchFamily="2" charset="2"/>
                        </a:rPr>
                        <a:t>DLI-K</a:t>
                      </a:r>
                    </a:p>
                  </a:txBody>
                  <a:tcPr anchor="ctr"/>
                </a:tc>
                <a:tc>
                  <a:txBody>
                    <a:bodyPr/>
                    <a:lstStyle/>
                    <a:p>
                      <a:pPr algn="ctr"/>
                      <a:r>
                        <a:rPr lang="en-US" sz="1600" dirty="0">
                          <a:latin typeface="Phetsarath OT" panose="02000500000000000001" pitchFamily="2" charset="2"/>
                          <a:ea typeface="Phetsarath OT" panose="02000500000000000001" pitchFamily="2" charset="2"/>
                          <a:cs typeface="Phetsarath OT" panose="02000500000000000001" pitchFamily="2" charset="2"/>
                        </a:rPr>
                        <a:t>Conditions</a:t>
                      </a:r>
                    </a:p>
                  </a:txBody>
                  <a:tcPr anchor="ctr"/>
                </a:tc>
                <a:tc>
                  <a:txBody>
                    <a:bodyPr/>
                    <a:lstStyle/>
                    <a:p>
                      <a:pPr algn="ctr"/>
                      <a:r>
                        <a:rPr lang="en-US" sz="1600" dirty="0">
                          <a:latin typeface="Phetsarath OT" panose="02000500000000000001" pitchFamily="2" charset="2"/>
                          <a:ea typeface="Phetsarath OT" panose="02000500000000000001" pitchFamily="2" charset="2"/>
                          <a:cs typeface="Phetsarath OT" panose="02000500000000000001" pitchFamily="2" charset="2"/>
                        </a:rPr>
                        <a:t>Areas</a:t>
                      </a:r>
                    </a:p>
                  </a:txBody>
                  <a:tcPr anchor="ctr"/>
                </a:tc>
                <a:tc>
                  <a:txBody>
                    <a:bodyPr/>
                    <a:lstStyle/>
                    <a:p>
                      <a:pPr algn="ctr"/>
                      <a:r>
                        <a:rPr lang="en-US" sz="1600" dirty="0" err="1">
                          <a:latin typeface="Phetsarath OT" panose="02000500000000000001" pitchFamily="2" charset="2"/>
                          <a:ea typeface="Phetsarath OT" panose="02000500000000000001" pitchFamily="2" charset="2"/>
                          <a:cs typeface="Phetsarath OT" panose="02000500000000000001" pitchFamily="2" charset="2"/>
                        </a:rPr>
                        <a:t>Nfc</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a:txBody>
                  <a:tcPr anchor="ctr"/>
                </a:tc>
                <a:tc>
                  <a:txBody>
                    <a:bodyPr/>
                    <a:lstStyle/>
                    <a:p>
                      <a:pPr algn="ctr"/>
                      <a:r>
                        <a:rPr lang="en-US" sz="1600" dirty="0" err="1">
                          <a:latin typeface="Phetsarath OT" panose="02000500000000000001" pitchFamily="2" charset="2"/>
                          <a:ea typeface="Phetsarath OT" panose="02000500000000000001" pitchFamily="2" charset="2"/>
                          <a:cs typeface="Phetsarath OT" panose="02000500000000000001" pitchFamily="2" charset="2"/>
                        </a:rPr>
                        <a:t>Implementors</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a:txBody>
                  <a:tcPr anchor="ctr"/>
                </a:tc>
                <a:extLst>
                  <a:ext uri="{0D108BD9-81ED-4DB2-BD59-A6C34878D82A}">
                    <a16:rowId xmlns:a16="http://schemas.microsoft.com/office/drawing/2014/main" val="918907723"/>
                  </a:ext>
                </a:extLst>
              </a:tr>
              <a:tr h="1572194">
                <a:tc>
                  <a:txBody>
                    <a:bodyPr/>
                    <a:lstStyle/>
                    <a:p>
                      <a:pPr algn="ctr"/>
                      <a:r>
                        <a:rPr lang="en-US" sz="1400" dirty="0">
                          <a:latin typeface="Phetsarath OT" panose="02000500000000000001" pitchFamily="2" charset="2"/>
                          <a:ea typeface="Phetsarath OT" panose="02000500000000000001" pitchFamily="2" charset="2"/>
                          <a:cs typeface="Phetsarath OT" panose="02000500000000000001" pitchFamily="2" charset="2"/>
                        </a:rPr>
                        <a:t>DLI-K1</a:t>
                      </a:r>
                    </a:p>
                  </a:txBody>
                  <a:tcPr/>
                </a:tc>
                <a:tc>
                  <a:txBody>
                    <a:bodyPr/>
                    <a:lstStyle/>
                    <a:p>
                      <a:pPr algn="just"/>
                      <a:r>
                        <a:rPr lang="en-US" sz="1400" dirty="0">
                          <a:latin typeface="Phetsarath OT" panose="02000500000000000001" pitchFamily="2" charset="2"/>
                          <a:ea typeface="Phetsarath OT" panose="02000500000000000001" pitchFamily="2" charset="2"/>
                          <a:cs typeface="Phetsarath OT" panose="02000500000000000001" pitchFamily="2" charset="2"/>
                        </a:rPr>
                        <a:t>HIV testing coverage </a:t>
                      </a:r>
                      <a:r>
                        <a:rPr lang="lo-LA" sz="1400" dirty="0">
                          <a:latin typeface="Phetsarath OT" panose="02000500000000000001" pitchFamily="2" charset="2"/>
                          <a:ea typeface="Phetsarath OT" panose="02000500000000000001" pitchFamily="2" charset="2"/>
                          <a:cs typeface="Phetsarath OT" panose="02000500000000000001" pitchFamily="2" charset="2"/>
                        </a:rPr>
                        <a:t>(%)</a:t>
                      </a:r>
                      <a:r>
                        <a:rPr lang="en-US" sz="1400" dirty="0">
                          <a:latin typeface="Phetsarath OT" panose="02000500000000000001" pitchFamily="2" charset="2"/>
                          <a:ea typeface="Phetsarath OT" panose="02000500000000000001" pitchFamily="2" charset="2"/>
                          <a:cs typeface="Phetsarath OT" panose="02000500000000000001" pitchFamily="2" charset="2"/>
                        </a:rPr>
                        <a:t> among FSW (Y3) in the past 12 months </a:t>
                      </a:r>
                      <a:r>
                        <a:rPr lang="en-US" sz="1400" baseline="0" dirty="0">
                          <a:latin typeface="Phetsarath OT" panose="02000500000000000001" pitchFamily="2" charset="2"/>
                          <a:ea typeface="Phetsarath OT" panose="02000500000000000001" pitchFamily="2" charset="2"/>
                          <a:cs typeface="Phetsarath OT" panose="02000500000000000001" pitchFamily="2" charset="2"/>
                        </a:rPr>
                        <a:t> was increased </a:t>
                      </a:r>
                      <a:r>
                        <a:rPr lang="en-US" sz="1400" b="0" baseline="0" dirty="0">
                          <a:solidFill>
                            <a:srgbClr val="FF0000"/>
                          </a:solidFill>
                          <a:latin typeface="Phetsarath OT" panose="02000500000000000001" pitchFamily="2" charset="2"/>
                          <a:ea typeface="Phetsarath OT" panose="02000500000000000001" pitchFamily="2" charset="2"/>
                          <a:cs typeface="Phetsarath OT" panose="02000500000000000001" pitchFamily="2" charset="2"/>
                        </a:rPr>
                        <a:t>2%</a:t>
                      </a:r>
                      <a:r>
                        <a:rPr lang="en-US" sz="1400" baseline="0" dirty="0">
                          <a:latin typeface="Phetsarath OT" panose="02000500000000000001" pitchFamily="2" charset="2"/>
                          <a:ea typeface="Phetsarath OT" panose="02000500000000000001" pitchFamily="2" charset="2"/>
                          <a:cs typeface="Phetsarath OT" panose="02000500000000000001" pitchFamily="2" charset="2"/>
                        </a:rPr>
                        <a:t> comparing to the past year (Y2)</a:t>
                      </a:r>
                      <a:endParaRPr lang="en-US" sz="1400" dirty="0">
                        <a:latin typeface="Phetsarath OT" panose="02000500000000000001" pitchFamily="2" charset="2"/>
                        <a:ea typeface="Phetsarath OT" panose="02000500000000000001" pitchFamily="2" charset="2"/>
                        <a:cs typeface="Phetsarath OT" panose="02000500000000000001" pitchFamily="2" charset="2"/>
                      </a:endParaRPr>
                    </a:p>
                  </a:txBody>
                  <a:tcPr/>
                </a:tc>
                <a:tc>
                  <a:txBody>
                    <a:bodyPr/>
                    <a:lstStyle/>
                    <a:p>
                      <a:pPr marL="457200" indent="-457200" algn="just" fontAlgn="t">
                        <a:buFont typeface="+mj-lt"/>
                        <a:buAutoNum type="arabicPeriod"/>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Vientiane</a:t>
                      </a:r>
                      <a:r>
                        <a:rPr lang="en-US" sz="1400" b="0" i="0" u="none" strike="noStrike" baseline="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C.</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(9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p>
                    <a:p>
                      <a:pPr marL="457200" indent="-457200" algn="just" fontAlgn="t">
                        <a:buFont typeface="+mj-lt"/>
                        <a:buAutoNum type="arabicPeriod"/>
                      </a:pPr>
                      <a:r>
                        <a:rPr lang="en-US" sz="1400" b="0" i="0" u="none" strike="noStrike" dirty="0" err="1">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Khammmouane</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 (4 </a:t>
                      </a:r>
                      <a:r>
                        <a:rPr lang="en-US"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a:t>
                      </a:r>
                    </a:p>
                    <a:p>
                      <a:pPr marL="457200" indent="-457200" algn="just" fontAlgn="t">
                        <a:buFont typeface="+mj-lt"/>
                        <a:buAutoNum type="arabicPeriod"/>
                      </a:pPr>
                      <a:r>
                        <a:rPr lang="en-US" sz="1400" b="0" i="0" u="none" strike="noStrike" dirty="0" err="1">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Savannakhet</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(9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p>
                    <a:p>
                      <a:pPr marL="457200" indent="-457200" algn="just" fontAlgn="t">
                        <a:buFont typeface="+mj-lt"/>
                        <a:buAutoNum type="arabicPeriod"/>
                      </a:pPr>
                      <a:r>
                        <a:rPr lang="en-US" sz="1400" b="0" i="0" u="none" strike="noStrike" dirty="0" err="1">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Champassack</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 (3 </a:t>
                      </a:r>
                      <a:r>
                        <a:rPr lang="en-US"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a:t>
                      </a:r>
                      <a:endParaRPr lang="en-US"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endParaRPr>
                    </a:p>
                    <a:p>
                      <a:pPr marL="457200" indent="-457200" algn="just" fontAlgn="t">
                        <a:buFont typeface="+mj-lt"/>
                        <a:buAutoNum type="arabicPeriod"/>
                      </a:pPr>
                      <a:r>
                        <a:rPr lang="en-US"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Vientiane</a:t>
                      </a:r>
                      <a:r>
                        <a:rPr lang="en-US" sz="1400" b="0" i="0" u="none" strike="noStrike" baseline="0"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 P.</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 (5 </a:t>
                      </a:r>
                      <a:r>
                        <a:rPr lang="en-US"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a:t>
                      </a:r>
                    </a:p>
                  </a:txBody>
                  <a:tcPr marL="6350" marR="6350" marT="6350" marB="0"/>
                </a:tc>
                <a:tc>
                  <a:txBody>
                    <a:bodyPr/>
                    <a:lstStyle/>
                    <a:p>
                      <a:pPr marL="457200" indent="-457200" algn="just" fontAlgn="t">
                        <a:buFont typeface="+mj-lt"/>
                        <a:buAutoNum type="arabicPeriod"/>
                      </a:pPr>
                      <a:r>
                        <a:rPr lang="en-US" sz="1400" b="0" i="0" u="none" strike="noStrike" dirty="0" err="1">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Vtc</a:t>
                      </a:r>
                      <a:endPar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p>
                      <a:pPr marL="457200" indent="-457200" algn="just" fontAlgn="t">
                        <a:buFont typeface="+mj-lt"/>
                        <a:buAutoNum type="arabicPeriod"/>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KM</a:t>
                      </a:r>
                    </a:p>
                    <a:p>
                      <a:pPr marL="457200" indent="-457200" algn="just" fontAlgn="t">
                        <a:buFont typeface="+mj-lt"/>
                        <a:buAutoNum type="arabicPeriod"/>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SVK</a:t>
                      </a:r>
                    </a:p>
                    <a:p>
                      <a:pPr marL="457200" indent="-457200" algn="just" fontAlgn="t">
                        <a:buFont typeface="+mj-lt"/>
                        <a:buAutoNum type="arabicPeriod"/>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CPS</a:t>
                      </a:r>
                    </a:p>
                    <a:p>
                      <a:pPr marL="457200" indent="-457200" algn="just" fontAlgn="t">
                        <a:buFont typeface="+mj-lt"/>
                        <a:buAutoNum type="arabicPeriod"/>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VTP</a:t>
                      </a:r>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tc>
                <a:tc>
                  <a:txBody>
                    <a:bodyPr/>
                    <a:lstStyle/>
                    <a:p>
                      <a:pPr algn="ctr" fontAlgn="t"/>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PCCA, </a:t>
                      </a:r>
                      <a:r>
                        <a:rPr lang="en-US"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PEDA</a:t>
                      </a:r>
                      <a:endPar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endParaRPr>
                    </a:p>
                    <a:p>
                      <a:pPr algn="ctr" fontAlgn="t"/>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p>
                      <a:pPr algn="ctr" fontAlgn="t"/>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0</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tc>
                <a:extLst>
                  <a:ext uri="{0D108BD9-81ED-4DB2-BD59-A6C34878D82A}">
                    <a16:rowId xmlns:a16="http://schemas.microsoft.com/office/drawing/2014/main" val="1332208826"/>
                  </a:ext>
                </a:extLst>
              </a:tr>
              <a:tr h="1572194">
                <a:tc>
                  <a:txBody>
                    <a:bodyPr/>
                    <a:lstStyle/>
                    <a:p>
                      <a:pPr algn="ctr"/>
                      <a:r>
                        <a:rPr lang="en-US" sz="1400" dirty="0">
                          <a:latin typeface="Phetsarath OT" panose="02000500000000000001" pitchFamily="2" charset="2"/>
                          <a:ea typeface="Phetsarath OT" panose="02000500000000000001" pitchFamily="2" charset="2"/>
                          <a:cs typeface="Phetsarath OT" panose="02000500000000000001" pitchFamily="2" charset="2"/>
                        </a:rPr>
                        <a:t>DLI-K2</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latin typeface="Phetsarath OT" panose="02000500000000000001" pitchFamily="2" charset="2"/>
                          <a:ea typeface="Phetsarath OT" panose="02000500000000000001" pitchFamily="2" charset="2"/>
                          <a:cs typeface="Phetsarath OT" panose="02000500000000000001" pitchFamily="2" charset="2"/>
                        </a:rPr>
                        <a:t>HIV testing coverage </a:t>
                      </a:r>
                      <a:r>
                        <a:rPr lang="lo-LA" sz="1400" dirty="0">
                          <a:latin typeface="Phetsarath OT" panose="02000500000000000001" pitchFamily="2" charset="2"/>
                          <a:ea typeface="Phetsarath OT" panose="02000500000000000001" pitchFamily="2" charset="2"/>
                          <a:cs typeface="Phetsarath OT" panose="02000500000000000001" pitchFamily="2" charset="2"/>
                        </a:rPr>
                        <a:t>(%)</a:t>
                      </a:r>
                      <a:r>
                        <a:rPr lang="en-US" sz="1400" dirty="0">
                          <a:latin typeface="Phetsarath OT" panose="02000500000000000001" pitchFamily="2" charset="2"/>
                          <a:ea typeface="Phetsarath OT" panose="02000500000000000001" pitchFamily="2" charset="2"/>
                          <a:cs typeface="Phetsarath OT" panose="02000500000000000001" pitchFamily="2" charset="2"/>
                        </a:rPr>
                        <a:t> among MSM (Y3) in the past 12 months </a:t>
                      </a:r>
                      <a:r>
                        <a:rPr lang="en-US" sz="1400" baseline="0" dirty="0">
                          <a:latin typeface="Phetsarath OT" panose="02000500000000000001" pitchFamily="2" charset="2"/>
                          <a:ea typeface="Phetsarath OT" panose="02000500000000000001" pitchFamily="2" charset="2"/>
                          <a:cs typeface="Phetsarath OT" panose="02000500000000000001" pitchFamily="2" charset="2"/>
                        </a:rPr>
                        <a:t> was increased </a:t>
                      </a:r>
                      <a:r>
                        <a:rPr lang="en-US" sz="1400" b="0" baseline="0" dirty="0">
                          <a:solidFill>
                            <a:srgbClr val="FF0000"/>
                          </a:solidFill>
                          <a:latin typeface="Phetsarath OT" panose="02000500000000000001" pitchFamily="2" charset="2"/>
                          <a:ea typeface="Phetsarath OT" panose="02000500000000000001" pitchFamily="2" charset="2"/>
                          <a:cs typeface="Phetsarath OT" panose="02000500000000000001" pitchFamily="2" charset="2"/>
                        </a:rPr>
                        <a:t>8%</a:t>
                      </a:r>
                      <a:r>
                        <a:rPr lang="en-US" sz="1400" baseline="0" dirty="0">
                          <a:latin typeface="Phetsarath OT" panose="02000500000000000001" pitchFamily="2" charset="2"/>
                          <a:ea typeface="Phetsarath OT" panose="02000500000000000001" pitchFamily="2" charset="2"/>
                          <a:cs typeface="Phetsarath OT" panose="02000500000000000001" pitchFamily="2" charset="2"/>
                        </a:rPr>
                        <a:t> comparing to the past year (Y2)</a:t>
                      </a:r>
                      <a:endParaRPr lang="en-US" sz="1400" dirty="0">
                        <a:latin typeface="Phetsarath OT" panose="02000500000000000001" pitchFamily="2" charset="2"/>
                        <a:ea typeface="Phetsarath OT" panose="02000500000000000001" pitchFamily="2" charset="2"/>
                        <a:cs typeface="Phetsarath OT" panose="02000500000000000001" pitchFamily="2" charset="2"/>
                      </a:endParaRPr>
                    </a:p>
                  </a:txBody>
                  <a:tcPr/>
                </a:tc>
                <a:tc>
                  <a:txBody>
                    <a:bodyPr/>
                    <a:lstStyle/>
                    <a:p>
                      <a:pPr marL="342900" indent="-342900" algn="just" fontAlgn="t">
                        <a:buFont typeface="+mj-lt"/>
                        <a:buAutoNum type="arabicPeriod"/>
                      </a:pPr>
                      <a:r>
                        <a:rPr lang="en-US" sz="1400" b="0" i="0" u="none" strike="noStrike" dirty="0" err="1">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Louaprabang</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 (3 </a:t>
                      </a:r>
                      <a:r>
                        <a:rPr lang="en-US"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a:t>
                      </a:r>
                    </a:p>
                    <a:p>
                      <a:pPr marL="342900" indent="-342900" algn="just" fontAlgn="t">
                        <a:buFont typeface="+mj-lt"/>
                        <a:buAutoNum type="arabicPeriod"/>
                      </a:pPr>
                      <a:r>
                        <a:rPr lang="en-US" sz="1400" b="0" i="0" u="none" strike="noStrike" dirty="0" err="1">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Xayabouly</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 (2 </a:t>
                      </a:r>
                      <a:r>
                        <a:rPr lang="en-US"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a:t>
                      </a:r>
                    </a:p>
                    <a:p>
                      <a:pPr marL="342900" indent="-342900" algn="just" fontAlgn="t">
                        <a:buFont typeface="+mj-lt"/>
                        <a:buAutoNum type="arabicPeriod"/>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Vientiane P.</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(5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p>
                    <a:p>
                      <a:pPr marL="342900" indent="-342900" algn="just" fontAlgn="t">
                        <a:buFont typeface="+mj-lt"/>
                        <a:buAutoNum type="arabicPeriod"/>
                      </a:pPr>
                      <a:r>
                        <a:rPr lang="en-US" sz="1400" b="0" i="0" u="none" strike="noStrike" dirty="0" err="1">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Bolikhamxay</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 (5 </a:t>
                      </a:r>
                      <a:r>
                        <a:rPr lang="en-US"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a:t>
                      </a:r>
                    </a:p>
                    <a:p>
                      <a:pPr marL="342900" indent="-342900" algn="just" fontAlgn="t">
                        <a:buFont typeface="+mj-lt"/>
                        <a:buAutoNum type="arabicPeriod"/>
                      </a:pPr>
                      <a:r>
                        <a:rPr lang="en-US" sz="1400" b="0" i="0" u="none" strike="noStrike" dirty="0" err="1">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Khammmouane</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5</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6350" marR="6350" marT="6350" marB="0"/>
                </a:tc>
                <a:tc>
                  <a:txBody>
                    <a:bodyPr/>
                    <a:lstStyle/>
                    <a:p>
                      <a:pPr marL="342900" indent="-342900" algn="just" fontAlgn="t">
                        <a:buFont typeface="+mj-lt"/>
                        <a:buAutoNum type="arabicPeriod"/>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VTC</a:t>
                      </a:r>
                    </a:p>
                    <a:p>
                      <a:pPr marL="342900" indent="-342900" algn="just" fontAlgn="t">
                        <a:buFont typeface="+mj-lt"/>
                        <a:buAutoNum type="arabicPeriod"/>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VTP</a:t>
                      </a:r>
                    </a:p>
                    <a:p>
                      <a:pPr marL="342900" indent="-342900" algn="just" fontAlgn="t">
                        <a:buFont typeface="+mj-lt"/>
                        <a:buAutoNum type="arabicPeriod"/>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KM</a:t>
                      </a:r>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tc>
                <a:tc>
                  <a:txBody>
                    <a:bodyPr/>
                    <a:lstStyle/>
                    <a:p>
                      <a:pPr algn="ctr" fontAlgn="t"/>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PCCA, </a:t>
                      </a:r>
                      <a:r>
                        <a:rPr lang="en-US" sz="1400" b="0" i="0" u="none" strike="noStrike" dirty="0" err="1">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rPr>
                        <a:t>CHIas</a:t>
                      </a:r>
                      <a:endParaRPr lang="lo-LA" sz="1400" b="0" i="0" u="none" strike="noStrike" dirty="0">
                        <a:solidFill>
                          <a:srgbClr val="000000"/>
                        </a:solidFill>
                        <a:effectLst/>
                        <a:highlight>
                          <a:srgbClr val="FFFF00"/>
                        </a:highlight>
                        <a:latin typeface="Phetsarath OT" panose="02000500000000000001" pitchFamily="2" charset="2"/>
                        <a:ea typeface="Phetsarath OT" panose="02000500000000000001" pitchFamily="2" charset="2"/>
                        <a:cs typeface="Phetsarath OT" panose="02000500000000000001" pitchFamily="2" charset="2"/>
                      </a:endParaRPr>
                    </a:p>
                    <a:p>
                      <a:pPr algn="ctr" fontAlgn="t"/>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p>
                      <a:pPr algn="ctr" fontAlgn="t"/>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20</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districts</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tc>
                <a:extLst>
                  <a:ext uri="{0D108BD9-81ED-4DB2-BD59-A6C34878D82A}">
                    <a16:rowId xmlns:a16="http://schemas.microsoft.com/office/drawing/2014/main" val="4173028815"/>
                  </a:ext>
                </a:extLst>
              </a:tr>
              <a:tr h="1572194">
                <a:tc>
                  <a:txBody>
                    <a:bodyPr/>
                    <a:lstStyle/>
                    <a:p>
                      <a:pPr algn="ctr"/>
                      <a:r>
                        <a:rPr lang="en-US" sz="1400" dirty="0">
                          <a:latin typeface="Phetsarath OT" panose="02000500000000000001" pitchFamily="2" charset="2"/>
                          <a:ea typeface="Phetsarath OT" panose="02000500000000000001" pitchFamily="2" charset="2"/>
                          <a:cs typeface="Phetsarath OT" panose="02000500000000000001" pitchFamily="2" charset="2"/>
                        </a:rPr>
                        <a:t>DLI-K3</a:t>
                      </a:r>
                    </a:p>
                  </a:txBody>
                  <a:tcPr/>
                </a:tc>
                <a:tc>
                  <a:txBody>
                    <a:bodyPr/>
                    <a:lstStyle/>
                    <a:p>
                      <a:pPr algn="just"/>
                      <a:r>
                        <a:rPr lang="en-US" sz="1400" dirty="0">
                          <a:latin typeface="Phetsarath OT" panose="02000500000000000001" pitchFamily="2" charset="2"/>
                          <a:ea typeface="Phetsarath OT" panose="02000500000000000001" pitchFamily="2" charset="2"/>
                          <a:cs typeface="Phetsarath OT" panose="02000500000000000001" pitchFamily="2" charset="2"/>
                        </a:rPr>
                        <a:t>Treatment coverage</a:t>
                      </a:r>
                      <a:r>
                        <a:rPr lang="lo-LA" sz="1400" dirty="0">
                          <a:latin typeface="Phetsarath OT" panose="02000500000000000001" pitchFamily="2" charset="2"/>
                          <a:ea typeface="Phetsarath OT" panose="02000500000000000001" pitchFamily="2" charset="2"/>
                          <a:cs typeface="Phetsarath OT" panose="02000500000000000001" pitchFamily="2" charset="2"/>
                        </a:rPr>
                        <a:t> (%) </a:t>
                      </a:r>
                      <a:r>
                        <a:rPr lang="en-US" sz="1400" dirty="0">
                          <a:latin typeface="Phetsarath OT" panose="02000500000000000001" pitchFamily="2" charset="2"/>
                          <a:ea typeface="Phetsarath OT" panose="02000500000000000001" pitchFamily="2" charset="2"/>
                          <a:cs typeface="Phetsarath OT" panose="02000500000000000001" pitchFamily="2" charset="2"/>
                        </a:rPr>
                        <a:t>for</a:t>
                      </a:r>
                      <a:r>
                        <a:rPr lang="en-US" sz="1400" baseline="0" dirty="0">
                          <a:latin typeface="Phetsarath OT" panose="02000500000000000001" pitchFamily="2" charset="2"/>
                          <a:ea typeface="Phetsarath OT" panose="02000500000000000001" pitchFamily="2" charset="2"/>
                          <a:cs typeface="Phetsarath OT" panose="02000500000000000001" pitchFamily="2" charset="2"/>
                        </a:rPr>
                        <a:t> PLWHA was increased (Y3) in the past 12 months </a:t>
                      </a:r>
                      <a:r>
                        <a:rPr lang="lo-LA" sz="1400" dirty="0">
                          <a:solidFill>
                            <a:srgbClr val="FF0000"/>
                          </a:solidFill>
                          <a:latin typeface="Phetsarath OT" panose="02000500000000000001" pitchFamily="2" charset="2"/>
                          <a:ea typeface="Phetsarath OT" panose="02000500000000000001" pitchFamily="2" charset="2"/>
                          <a:cs typeface="Phetsarath OT" panose="02000500000000000001" pitchFamily="2" charset="2"/>
                        </a:rPr>
                        <a:t>5%</a:t>
                      </a:r>
                      <a:r>
                        <a:rPr lang="lo-LA" sz="1400" dirty="0">
                          <a:latin typeface="Phetsarath OT" panose="02000500000000000001" pitchFamily="2" charset="2"/>
                          <a:ea typeface="Phetsarath OT" panose="02000500000000000001" pitchFamily="2" charset="2"/>
                          <a:cs typeface="Phetsarath OT" panose="02000500000000000001" pitchFamily="2" charset="2"/>
                        </a:rPr>
                        <a:t> </a:t>
                      </a:r>
                      <a:r>
                        <a:rPr lang="en-US" sz="1400" dirty="0">
                          <a:latin typeface="Phetsarath OT" panose="02000500000000000001" pitchFamily="2" charset="2"/>
                          <a:ea typeface="Phetsarath OT" panose="02000500000000000001" pitchFamily="2" charset="2"/>
                          <a:cs typeface="Phetsarath OT" panose="02000500000000000001" pitchFamily="2" charset="2"/>
                        </a:rPr>
                        <a:t>comparing to the past year (Y2)</a:t>
                      </a:r>
                    </a:p>
                  </a:txBody>
                  <a:tcPr/>
                </a:tc>
                <a:tc>
                  <a:txBody>
                    <a:bodyPr/>
                    <a:lstStyle/>
                    <a:p>
                      <a:pPr algn="ctr" fontAlgn="t"/>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ART-POC</a:t>
                      </a:r>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p>
                      <a:pPr algn="ctr" fontAlgn="t"/>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p>
                      <a:pPr marL="285750" indent="-285750" algn="just" fontAlgn="t">
                        <a:buFont typeface="Arial" panose="020B0604020202020204" pitchFamily="34" charset="0"/>
                        <a:buChar char="•"/>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 Central</a:t>
                      </a:r>
                      <a:r>
                        <a:rPr lang="en-US" sz="1400" b="0" i="0" u="none" strike="noStrike" baseline="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hospitals</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p>
                    <a:p>
                      <a:pPr marL="285750" indent="-285750" algn="just" fontAlgn="t">
                        <a:buFont typeface="Arial" panose="020B0604020202020204" pitchFamily="34" charset="0"/>
                        <a:buChar char="•"/>
                      </a:pP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1</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7</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Provincial</a:t>
                      </a:r>
                      <a:r>
                        <a:rPr lang="en-US" sz="1400" b="0" i="0" u="none" strike="noStrike" baseline="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hospitals</a:t>
                      </a:r>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p>
                      <a:pPr marL="285750" indent="-285750" algn="just" fontAlgn="t">
                        <a:buFont typeface="Arial" panose="020B0604020202020204" pitchFamily="34" charset="0"/>
                        <a:buChar char="•"/>
                      </a:pP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District</a:t>
                      </a:r>
                      <a:r>
                        <a:rPr lang="en-US" sz="1400" b="0" i="0" u="none" strike="noStrike" baseline="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hospitals</a:t>
                      </a:r>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tc>
                <a:tc>
                  <a:txBody>
                    <a:bodyPr/>
                    <a:lstStyle/>
                    <a:p>
                      <a:pPr marL="285750" indent="-285750" algn="just" fontAlgn="t">
                        <a:buFont typeface="Arial" panose="020B0604020202020204" pitchFamily="34" charset="0"/>
                        <a:buChar char="•"/>
                      </a:pP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Nationwide</a:t>
                      </a:r>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tc>
                <a:tc>
                  <a:txBody>
                    <a:bodyPr/>
                    <a:lstStyle/>
                    <a:p>
                      <a:pPr algn="ctr" fontAlgn="t"/>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p>
                      <a:pPr algn="ctr" fontAlgn="t"/>
                      <a:endPar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p>
                      <a:pPr algn="ctr" fontAlgn="t"/>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(1</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8</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provinces</a:t>
                      </a:r>
                      <a:r>
                        <a:rPr lang="lo-LA" sz="14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6350" marR="6350" marT="6350" marB="0"/>
                </a:tc>
                <a:extLst>
                  <a:ext uri="{0D108BD9-81ED-4DB2-BD59-A6C34878D82A}">
                    <a16:rowId xmlns:a16="http://schemas.microsoft.com/office/drawing/2014/main" val="612733332"/>
                  </a:ext>
                </a:extLst>
              </a:tr>
            </a:tbl>
          </a:graphicData>
        </a:graphic>
      </p:graphicFrame>
    </p:spTree>
    <p:extLst>
      <p:ext uri="{BB962C8B-B14F-4D97-AF65-F5344CB8AC3E}">
        <p14:creationId xmlns:p14="http://schemas.microsoft.com/office/powerpoint/2010/main" val="330360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FE3F-A6CA-7107-5A2F-E94593CA6B42}"/>
              </a:ext>
            </a:extLst>
          </p:cNvPr>
          <p:cNvSpPr>
            <a:spLocks noGrp="1"/>
          </p:cNvSpPr>
          <p:nvPr>
            <p:ph type="title"/>
          </p:nvPr>
        </p:nvSpPr>
        <p:spPr>
          <a:xfrm>
            <a:off x="33453" y="2358082"/>
            <a:ext cx="7345101" cy="2168198"/>
          </a:xfrm>
        </p:spPr>
        <p:txBody>
          <a:bodyPr>
            <a:normAutofit/>
          </a:bodyPr>
          <a:lstStyle/>
          <a:p>
            <a:pPr algn="ct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Results of</a:t>
            </a:r>
            <a:r>
              <a:rPr lang="lo-LA"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 </a:t>
            </a: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DLI-K</a:t>
            </a:r>
            <a:b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b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Y1, Y2 and</a:t>
            </a:r>
            <a:r>
              <a:rPr lang="lo-LA"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 </a:t>
            </a: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Y3</a:t>
            </a:r>
            <a:b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b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HANSA 1</a:t>
            </a:r>
            <a:endParaRPr lang="en-US" b="1" dirty="0">
              <a:solidFill>
                <a:srgbClr val="7030A0"/>
              </a:solidFill>
              <a:latin typeface="Phetsarath OT" panose="02000500000000000001" pitchFamily="2" charset="2"/>
              <a:ea typeface="Phetsarath OT" panose="02000500000000000001" pitchFamily="2" charset="2"/>
              <a:cs typeface="Phetsarath OT" panose="02000500000000000001" pitchFamily="2" charset="2"/>
            </a:endParaRPr>
          </a:p>
        </p:txBody>
      </p:sp>
      <p:pic>
        <p:nvPicPr>
          <p:cNvPr id="4" name="Picture 3">
            <a:extLst>
              <a:ext uri="{FF2B5EF4-FFF2-40B4-BE49-F238E27FC236}">
                <a16:creationId xmlns:a16="http://schemas.microsoft.com/office/drawing/2014/main" id="{FAF3E95D-C509-ADF3-0D93-9863883B5AB7}"/>
              </a:ext>
            </a:extLst>
          </p:cNvPr>
          <p:cNvPicPr>
            <a:picLocks noChangeAspect="1"/>
          </p:cNvPicPr>
          <p:nvPr/>
        </p:nvPicPr>
        <p:blipFill rotWithShape="1">
          <a:blip r:embed="rId2"/>
          <a:srcRect l="60085" t="3691" r="3136" b="3929"/>
          <a:stretch/>
        </p:blipFill>
        <p:spPr>
          <a:xfrm>
            <a:off x="7274379" y="253092"/>
            <a:ext cx="4531178" cy="6335487"/>
          </a:xfrm>
          <a:prstGeom prst="rect">
            <a:avLst/>
          </a:prstGeom>
        </p:spPr>
      </p:pic>
    </p:spTree>
    <p:extLst>
      <p:ext uri="{BB962C8B-B14F-4D97-AF65-F5344CB8AC3E}">
        <p14:creationId xmlns:p14="http://schemas.microsoft.com/office/powerpoint/2010/main" val="131884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F1C5-7431-8635-7308-8540564DFD91}"/>
              </a:ext>
            </a:extLst>
          </p:cNvPr>
          <p:cNvSpPr>
            <a:spLocks noGrp="1"/>
          </p:cNvSpPr>
          <p:nvPr>
            <p:ph type="title"/>
          </p:nvPr>
        </p:nvSpPr>
        <p:spPr>
          <a:xfrm>
            <a:off x="150471" y="125750"/>
            <a:ext cx="11898775" cy="1385550"/>
          </a:xfrm>
          <a:solidFill>
            <a:schemeClr val="accent1">
              <a:lumMod val="50000"/>
            </a:schemeClr>
          </a:solidFill>
        </p:spPr>
        <p:txBody>
          <a:bodyPr anchor="b">
            <a:normAutofit fontScale="90000"/>
          </a:bodyPr>
          <a:lstStyle/>
          <a:p>
            <a:pPr algn="ctr"/>
            <a:r>
              <a:rPr lang="en-US" sz="3200" b="1" dirty="0">
                <a:solidFill>
                  <a:schemeClr val="bg1"/>
                </a:solidFill>
                <a:latin typeface="Times New Roman" pitchFamily="18" charset="0"/>
                <a:ea typeface="Phetsarath OT" panose="02000500000000000001" pitchFamily="2" charset="2"/>
                <a:cs typeface="Times New Roman" pitchFamily="18" charset="0"/>
              </a:rPr>
              <a:t>DLI</a:t>
            </a:r>
            <a:r>
              <a:rPr lang="lo-LA" sz="3200" b="1" dirty="0">
                <a:solidFill>
                  <a:schemeClr val="bg1"/>
                </a:solidFill>
                <a:latin typeface="Times New Roman" pitchFamily="18" charset="0"/>
                <a:ea typeface="Phetsarath OT" panose="02000500000000000001" pitchFamily="2" charset="2"/>
                <a:cs typeface="Times New Roman" pitchFamily="18" charset="0"/>
              </a:rPr>
              <a:t> </a:t>
            </a:r>
            <a:r>
              <a:rPr lang="en-US" sz="3200" b="1" dirty="0">
                <a:solidFill>
                  <a:schemeClr val="bg1"/>
                </a:solidFill>
                <a:latin typeface="Times New Roman" pitchFamily="18" charset="0"/>
                <a:ea typeface="Phetsarath OT" panose="02000500000000000001" pitchFamily="2" charset="2"/>
                <a:cs typeface="Times New Roman" pitchFamily="18" charset="0"/>
              </a:rPr>
              <a:t>K-1:</a:t>
            </a:r>
            <a:r>
              <a:rPr lang="lo-LA" sz="3200" b="1" dirty="0">
                <a:solidFill>
                  <a:schemeClr val="bg1"/>
                </a:solidFill>
                <a:latin typeface="Times New Roman" pitchFamily="18" charset="0"/>
                <a:ea typeface="Phetsarath OT" panose="02000500000000000001" pitchFamily="2" charset="2"/>
                <a:cs typeface="Times New Roman" pitchFamily="18" charset="0"/>
              </a:rPr>
              <a:t> </a:t>
            </a:r>
            <a:r>
              <a:rPr lang="en-US" sz="3200" b="1" dirty="0">
                <a:solidFill>
                  <a:schemeClr val="bg1"/>
                </a:solidFill>
                <a:latin typeface="Phetsarath OT" panose="02000500000000000001" pitchFamily="2" charset="2"/>
                <a:ea typeface="Phetsarath OT" panose="02000500000000000001" pitchFamily="2" charset="2"/>
                <a:cs typeface="Phetsarath OT" panose="02000500000000000001" pitchFamily="2" charset="2"/>
              </a:rPr>
              <a:t>FSW</a:t>
            </a:r>
            <a:r>
              <a:rPr lang="en-US" sz="3200" b="1" dirty="0">
                <a:solidFill>
                  <a:schemeClr val="bg1"/>
                </a:solidFill>
                <a:latin typeface="Times New Roman" pitchFamily="18" charset="0"/>
                <a:ea typeface="Phetsarath OT" panose="02000500000000000001" pitchFamily="2" charset="2"/>
                <a:cs typeface="Times New Roman" pitchFamily="18" charset="0"/>
              </a:rPr>
              <a:t> </a:t>
            </a:r>
            <a:br>
              <a:rPr lang="lo-LA" sz="3200" b="1" dirty="0">
                <a:solidFill>
                  <a:schemeClr val="bg1"/>
                </a:solidFill>
                <a:latin typeface="Phetsarath OT" panose="02000500000000000001" pitchFamily="2" charset="2"/>
                <a:ea typeface="Phetsarath OT" panose="02000500000000000001" pitchFamily="2" charset="2"/>
                <a:cs typeface="Phetsarath OT" panose="02000500000000000001" pitchFamily="2" charset="2"/>
              </a:rPr>
            </a:b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HIV testing coverage </a:t>
            </a:r>
            <a:r>
              <a:rPr lang="lo-L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 among FSW in the past 12 months  was increased 2% comparing to the past year</a:t>
            </a:r>
            <a:endParaRPr lang="en-US" sz="3200" b="1" dirty="0">
              <a:solidFill>
                <a:schemeClr val="bg1"/>
              </a:solidFill>
              <a:latin typeface="Phetsarath OT" panose="02000500000000000001" pitchFamily="2" charset="2"/>
              <a:ea typeface="Phetsarath OT" panose="02000500000000000001" pitchFamily="2" charset="2"/>
              <a:cs typeface="Phetsarath OT" panose="02000500000000000001" pitchFamily="2" charset="2"/>
            </a:endParaRPr>
          </a:p>
        </p:txBody>
      </p:sp>
      <p:graphicFrame>
        <p:nvGraphicFramePr>
          <p:cNvPr id="5" name="Table 5">
            <a:extLst>
              <a:ext uri="{FF2B5EF4-FFF2-40B4-BE49-F238E27FC236}">
                <a16:creationId xmlns:a16="http://schemas.microsoft.com/office/drawing/2014/main" id="{17305BDD-B486-5852-BBE7-DA935C800620}"/>
              </a:ext>
            </a:extLst>
          </p:cNvPr>
          <p:cNvGraphicFramePr>
            <a:graphicFrameLocks noGrp="1"/>
          </p:cNvGraphicFramePr>
          <p:nvPr>
            <p:ph idx="1"/>
            <p:extLst>
              <p:ext uri="{D42A27DB-BD31-4B8C-83A1-F6EECF244321}">
                <p14:modId xmlns:p14="http://schemas.microsoft.com/office/powerpoint/2010/main" val="1300848245"/>
              </p:ext>
            </p:extLst>
          </p:nvPr>
        </p:nvGraphicFramePr>
        <p:xfrm>
          <a:off x="150470" y="1685924"/>
          <a:ext cx="11898775" cy="4765677"/>
        </p:xfrm>
        <a:graphic>
          <a:graphicData uri="http://schemas.openxmlformats.org/drawingml/2006/table">
            <a:tbl>
              <a:tblPr firstRow="1" bandRow="1">
                <a:tableStyleId>{5C22544A-7EE6-4342-B048-85BDC9FD1C3A}</a:tableStyleId>
              </a:tblPr>
              <a:tblGrid>
                <a:gridCol w="2379755">
                  <a:extLst>
                    <a:ext uri="{9D8B030D-6E8A-4147-A177-3AD203B41FA5}">
                      <a16:colId xmlns:a16="http://schemas.microsoft.com/office/drawing/2014/main" val="3350974214"/>
                    </a:ext>
                  </a:extLst>
                </a:gridCol>
                <a:gridCol w="2379755">
                  <a:extLst>
                    <a:ext uri="{9D8B030D-6E8A-4147-A177-3AD203B41FA5}">
                      <a16:colId xmlns:a16="http://schemas.microsoft.com/office/drawing/2014/main" val="3389705578"/>
                    </a:ext>
                  </a:extLst>
                </a:gridCol>
                <a:gridCol w="2379755">
                  <a:extLst>
                    <a:ext uri="{9D8B030D-6E8A-4147-A177-3AD203B41FA5}">
                      <a16:colId xmlns:a16="http://schemas.microsoft.com/office/drawing/2014/main" val="1506441254"/>
                    </a:ext>
                  </a:extLst>
                </a:gridCol>
                <a:gridCol w="2379755">
                  <a:extLst>
                    <a:ext uri="{9D8B030D-6E8A-4147-A177-3AD203B41FA5}">
                      <a16:colId xmlns:a16="http://schemas.microsoft.com/office/drawing/2014/main" val="4078131293"/>
                    </a:ext>
                  </a:extLst>
                </a:gridCol>
                <a:gridCol w="2379755">
                  <a:extLst>
                    <a:ext uri="{9D8B030D-6E8A-4147-A177-3AD203B41FA5}">
                      <a16:colId xmlns:a16="http://schemas.microsoft.com/office/drawing/2014/main" val="3703283098"/>
                    </a:ext>
                  </a:extLst>
                </a:gridCol>
              </a:tblGrid>
              <a:tr h="684582">
                <a:tc>
                  <a:txBody>
                    <a:bodyPr/>
                    <a:lstStyle/>
                    <a:p>
                      <a:pPr algn="ctr" fontAlgn="b"/>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Year</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Target</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Result</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Progress</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Value</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extLst>
                  <a:ext uri="{0D108BD9-81ED-4DB2-BD59-A6C34878D82A}">
                    <a16:rowId xmlns:a16="http://schemas.microsoft.com/office/drawing/2014/main" val="888667135"/>
                  </a:ext>
                </a:extLst>
              </a:tr>
              <a:tr h="1360365">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Y1 </a:t>
                      </a:r>
                    </a:p>
                    <a:p>
                      <a:pPr algn="ctr" fontAlgn="ct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(5 months</a:t>
                      </a:r>
                      <a:r>
                        <a:rPr lang="lo-LA"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lo-LA"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3,741</a:t>
                      </a:r>
                      <a:b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(88%)</a:t>
                      </a:r>
                      <a:endPar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2,208</a:t>
                      </a:r>
                      <a:b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(59%)</a:t>
                      </a:r>
                      <a:endPar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6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59%</a:t>
                      </a:r>
                    </a:p>
                  </a:txBody>
                  <a:tcPr marL="6350" marR="6350" marT="6350" marB="0" anchor="ctr"/>
                </a:tc>
                <a:tc>
                  <a:txBody>
                    <a:bodyPr/>
                    <a:lstStyle/>
                    <a:p>
                      <a:pPr algn="ctr" fontAlgn="ctr"/>
                      <a:r>
                        <a:rPr lang="en-US" sz="28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Not achieved</a:t>
                      </a:r>
                      <a:endParaRPr lang="lo-LA" sz="28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extLst>
                  <a:ext uri="{0D108BD9-81ED-4DB2-BD59-A6C34878D82A}">
                    <a16:rowId xmlns:a16="http://schemas.microsoft.com/office/drawing/2014/main" val="2965270410"/>
                  </a:ext>
                </a:extLst>
              </a:tr>
              <a:tr h="1360365">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Y2</a:t>
                      </a:r>
                    </a:p>
                    <a:p>
                      <a:pPr algn="ctr" fontAlgn="ct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(12 months</a:t>
                      </a:r>
                      <a:r>
                        <a:rPr lang="lo-LA"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8,336</a:t>
                      </a:r>
                      <a:b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(90%)</a:t>
                      </a:r>
                      <a:endPar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8,467</a:t>
                      </a:r>
                      <a:b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(91%)</a:t>
                      </a:r>
                      <a:endPar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102%</a:t>
                      </a:r>
                    </a:p>
                  </a:txBody>
                  <a:tcPr marL="6350" marR="6350" marT="6350" marB="0" anchor="ctr"/>
                </a:tc>
                <a:tc>
                  <a:txBody>
                    <a:bodyPr/>
                    <a:lstStyle/>
                    <a:p>
                      <a:pPr algn="ctr" fontAlgn="ctr"/>
                      <a:r>
                        <a:rPr lang="en-US" sz="28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Achieved</a:t>
                      </a:r>
                      <a:endParaRPr lang="lo-LA"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extLst>
                  <a:ext uri="{0D108BD9-81ED-4DB2-BD59-A6C34878D82A}">
                    <a16:rowId xmlns:a16="http://schemas.microsoft.com/office/drawing/2014/main" val="2719190204"/>
                  </a:ext>
                </a:extLst>
              </a:tr>
              <a:tr h="1360365">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Y3</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r>
                        <a:rPr lang="en-US" sz="2800" b="1"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1</a:t>
                      </a:r>
                      <a:r>
                        <a:rPr lang="lo-LA" sz="2800" b="1"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2 </a:t>
                      </a:r>
                      <a:r>
                        <a:rPr lang="en-US" sz="2800" b="1"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months</a:t>
                      </a:r>
                      <a:r>
                        <a:rPr lang="lo-LA"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6350" marR="6350" marT="6350" marB="0" anchor="ctr"/>
                </a:tc>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8,779</a:t>
                      </a:r>
                      <a:b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(92%)</a:t>
                      </a:r>
                      <a:endPar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6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10,831</a:t>
                      </a:r>
                      <a:br>
                        <a:rPr lang="en-US" sz="36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(115%)</a:t>
                      </a:r>
                      <a:endParaRPr lang="en-US" sz="36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6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124%</a:t>
                      </a:r>
                    </a:p>
                  </a:txBody>
                  <a:tcPr marL="6350" marR="6350" marT="6350" marB="0" anchor="ctr">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Achieved</a:t>
                      </a:r>
                      <a:endPar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p>
                      <a:pPr algn="ctr" fontAlgn="ctr"/>
                      <a:endParaRPr lang="lo-LA" sz="2400" b="1"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extLst>
                  <a:ext uri="{0D108BD9-81ED-4DB2-BD59-A6C34878D82A}">
                    <a16:rowId xmlns:a16="http://schemas.microsoft.com/office/drawing/2014/main" val="1119161973"/>
                  </a:ext>
                </a:extLst>
              </a:tr>
            </a:tbl>
          </a:graphicData>
        </a:graphic>
      </p:graphicFrame>
      <p:sp>
        <p:nvSpPr>
          <p:cNvPr id="7" name="Content Placeholder 2">
            <a:extLst>
              <a:ext uri="{FF2B5EF4-FFF2-40B4-BE49-F238E27FC236}">
                <a16:creationId xmlns:a16="http://schemas.microsoft.com/office/drawing/2014/main" id="{2259856C-08D5-F806-5C7F-CA1C1BFD546E}"/>
              </a:ext>
            </a:extLst>
          </p:cNvPr>
          <p:cNvSpPr txBox="1">
            <a:spLocks/>
          </p:cNvSpPr>
          <p:nvPr/>
        </p:nvSpPr>
        <p:spPr>
          <a:xfrm>
            <a:off x="8080650" y="6536035"/>
            <a:ext cx="4042770" cy="1962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Sources:</a:t>
            </a:r>
            <a:r>
              <a:rPr lang="lo-LA"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 </a:t>
            </a:r>
            <a:r>
              <a:rPr lang="en-US"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DHIS2</a:t>
            </a:r>
            <a:r>
              <a:rPr lang="lo-LA"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 </a:t>
            </a:r>
            <a:r>
              <a:rPr lang="en-US"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on 12 June 2023</a:t>
            </a:r>
          </a:p>
        </p:txBody>
      </p:sp>
      <p:sp>
        <p:nvSpPr>
          <p:cNvPr id="3" name="Rectangle: Rounded Corners 2">
            <a:extLst>
              <a:ext uri="{FF2B5EF4-FFF2-40B4-BE49-F238E27FC236}">
                <a16:creationId xmlns:a16="http://schemas.microsoft.com/office/drawing/2014/main" id="{6020EC87-E237-9825-63B1-0982E2199BAB}"/>
              </a:ext>
            </a:extLst>
          </p:cNvPr>
          <p:cNvSpPr/>
          <p:nvPr/>
        </p:nvSpPr>
        <p:spPr>
          <a:xfrm>
            <a:off x="150470" y="5082540"/>
            <a:ext cx="11891060" cy="1407775"/>
          </a:xfrm>
          <a:prstGeom prst="round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826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AC177-510D-E399-088D-DDFF09A20F64}"/>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gn="ctr">
              <a:spcAft>
                <a:spcPts val="600"/>
              </a:spcAft>
            </a:pPr>
            <a:r>
              <a:rPr lang="en-US" sz="3200" b="1"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Results</a:t>
            </a:r>
            <a:br>
              <a:rPr lang="en-US" sz="3200" b="1" kern="1200"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br>
            <a:br>
              <a:rPr lang="en-US" sz="3200" b="1" kern="1200"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br>
            <a:r>
              <a:rPr lang="en-US" sz="3200" b="1" kern="1200"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DLI-K FSW Y3</a:t>
            </a:r>
            <a:endParaRPr lang="en-US" sz="3200" kern="1200" dirty="0">
              <a:solidFill>
                <a:srgbClr val="FFFFFF"/>
              </a:solidFill>
              <a:latin typeface="Phetsarath OT" panose="02000500000000000001" pitchFamily="2" charset="2"/>
              <a:ea typeface="Phetsarath OT" panose="02000500000000000001" pitchFamily="2" charset="2"/>
              <a:cs typeface="Phetsarath OT" panose="02000500000000000001" pitchFamily="2" charset="2"/>
            </a:endParaRPr>
          </a:p>
        </p:txBody>
      </p:sp>
      <p:graphicFrame>
        <p:nvGraphicFramePr>
          <p:cNvPr id="4" name="Chart 3">
            <a:extLst>
              <a:ext uri="{FF2B5EF4-FFF2-40B4-BE49-F238E27FC236}">
                <a16:creationId xmlns:a16="http://schemas.microsoft.com/office/drawing/2014/main" id="{C65679C2-4BBA-6DE2-35E1-3FE2C8552D5B}"/>
              </a:ext>
            </a:extLst>
          </p:cNvPr>
          <p:cNvGraphicFramePr>
            <a:graphicFrameLocks/>
          </p:cNvGraphicFramePr>
          <p:nvPr>
            <p:extLst>
              <p:ext uri="{D42A27DB-BD31-4B8C-83A1-F6EECF244321}">
                <p14:modId xmlns:p14="http://schemas.microsoft.com/office/powerpoint/2010/main" val="4123127956"/>
              </p:ext>
            </p:extLst>
          </p:nvPr>
        </p:nvGraphicFramePr>
        <p:xfrm>
          <a:off x="4207933" y="640080"/>
          <a:ext cx="7347537" cy="55788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8CFE638F-C5F6-0529-BD24-27D20E1BA0E7}"/>
              </a:ext>
            </a:extLst>
          </p:cNvPr>
          <p:cNvSpPr/>
          <p:nvPr/>
        </p:nvSpPr>
        <p:spPr>
          <a:xfrm>
            <a:off x="251460" y="4130815"/>
            <a:ext cx="3840480" cy="40559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Y3 FSW Progress covered 124%</a:t>
            </a:r>
          </a:p>
        </p:txBody>
      </p:sp>
    </p:spTree>
    <p:extLst>
      <p:ext uri="{BB962C8B-B14F-4D97-AF65-F5344CB8AC3E}">
        <p14:creationId xmlns:p14="http://schemas.microsoft.com/office/powerpoint/2010/main" val="426357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F1C5-7431-8635-7308-8540564DFD91}"/>
              </a:ext>
            </a:extLst>
          </p:cNvPr>
          <p:cNvSpPr>
            <a:spLocks noGrp="1"/>
          </p:cNvSpPr>
          <p:nvPr>
            <p:ph type="title"/>
          </p:nvPr>
        </p:nvSpPr>
        <p:spPr>
          <a:xfrm>
            <a:off x="150471" y="125750"/>
            <a:ext cx="11898775" cy="1385550"/>
          </a:xfrm>
          <a:solidFill>
            <a:schemeClr val="accent1">
              <a:lumMod val="50000"/>
            </a:schemeClr>
          </a:solidFill>
        </p:spPr>
        <p:txBody>
          <a:bodyPr anchor="b">
            <a:normAutofit fontScale="90000"/>
          </a:bodyPr>
          <a:lstStyle/>
          <a:p>
            <a:pPr algn="ctr"/>
            <a:r>
              <a:rPr lang="en-US" sz="3200" b="1" dirty="0">
                <a:solidFill>
                  <a:schemeClr val="bg1"/>
                </a:solidFill>
                <a:latin typeface="Times New Roman" pitchFamily="18" charset="0"/>
                <a:ea typeface="Phetsarath OT" panose="02000500000000000001" pitchFamily="2" charset="2"/>
                <a:cs typeface="Times New Roman" pitchFamily="18" charset="0"/>
              </a:rPr>
              <a:t>DLI</a:t>
            </a:r>
            <a:r>
              <a:rPr lang="lo-LA" sz="3200" b="1" dirty="0">
                <a:solidFill>
                  <a:schemeClr val="bg1"/>
                </a:solidFill>
                <a:latin typeface="Times New Roman" pitchFamily="18" charset="0"/>
                <a:ea typeface="Phetsarath OT" panose="02000500000000000001" pitchFamily="2" charset="2"/>
                <a:cs typeface="Times New Roman" pitchFamily="18" charset="0"/>
              </a:rPr>
              <a:t> </a:t>
            </a:r>
            <a:r>
              <a:rPr lang="en-US" sz="3200" b="1" dirty="0">
                <a:solidFill>
                  <a:schemeClr val="bg1"/>
                </a:solidFill>
                <a:latin typeface="Times New Roman" pitchFamily="18" charset="0"/>
                <a:ea typeface="Phetsarath OT" panose="02000500000000000001" pitchFamily="2" charset="2"/>
                <a:cs typeface="Times New Roman" pitchFamily="18" charset="0"/>
              </a:rPr>
              <a:t>K-2:</a:t>
            </a:r>
            <a:r>
              <a:rPr lang="lo-LA" sz="3200" b="1" dirty="0">
                <a:solidFill>
                  <a:schemeClr val="bg1"/>
                </a:solidFill>
                <a:latin typeface="Times New Roman" pitchFamily="18" charset="0"/>
                <a:ea typeface="Phetsarath OT" panose="02000500000000000001" pitchFamily="2" charset="2"/>
                <a:cs typeface="Times New Roman" pitchFamily="18" charset="0"/>
              </a:rPr>
              <a:t> </a:t>
            </a:r>
            <a:r>
              <a:rPr lang="en-US" sz="3200" b="1" dirty="0">
                <a:solidFill>
                  <a:schemeClr val="bg1"/>
                </a:solidFill>
                <a:latin typeface="Phetsarath OT" panose="02000500000000000001" pitchFamily="2" charset="2"/>
                <a:ea typeface="Phetsarath OT" panose="02000500000000000001" pitchFamily="2" charset="2"/>
                <a:cs typeface="Phetsarath OT" panose="02000500000000000001" pitchFamily="2" charset="2"/>
              </a:rPr>
              <a:t>MSM</a:t>
            </a:r>
            <a:br>
              <a:rPr lang="lo-LA" sz="3200" b="1" dirty="0">
                <a:solidFill>
                  <a:schemeClr val="bg1"/>
                </a:solidFill>
                <a:latin typeface="Phetsarath OT" panose="02000500000000000001" pitchFamily="2" charset="2"/>
                <a:ea typeface="Phetsarath OT" panose="02000500000000000001" pitchFamily="2" charset="2"/>
                <a:cs typeface="Phetsarath OT" panose="02000500000000000001" pitchFamily="2" charset="2"/>
              </a:rPr>
            </a:b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HIV testing coverage </a:t>
            </a:r>
            <a:r>
              <a:rPr lang="lo-L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 among MSM in the past 12 months  was increased 8% comparing to the past yea</a:t>
            </a:r>
            <a:r>
              <a:rPr lang="en-US" sz="3200" b="1" dirty="0">
                <a:solidFill>
                  <a:schemeClr val="bg1"/>
                </a:solidFill>
                <a:latin typeface="Phetsarath OT" panose="02000500000000000001" pitchFamily="2" charset="2"/>
                <a:ea typeface="Phetsarath OT" panose="02000500000000000001" pitchFamily="2" charset="2"/>
                <a:cs typeface="Phetsarath OT" panose="02000500000000000001" pitchFamily="2" charset="2"/>
              </a:rPr>
              <a:t>r</a:t>
            </a:r>
          </a:p>
        </p:txBody>
      </p:sp>
      <p:graphicFrame>
        <p:nvGraphicFramePr>
          <p:cNvPr id="5" name="Table 5">
            <a:extLst>
              <a:ext uri="{FF2B5EF4-FFF2-40B4-BE49-F238E27FC236}">
                <a16:creationId xmlns:a16="http://schemas.microsoft.com/office/drawing/2014/main" id="{17305BDD-B486-5852-BBE7-DA935C800620}"/>
              </a:ext>
            </a:extLst>
          </p:cNvPr>
          <p:cNvGraphicFramePr>
            <a:graphicFrameLocks noGrp="1"/>
          </p:cNvGraphicFramePr>
          <p:nvPr>
            <p:ph idx="1"/>
            <p:extLst>
              <p:ext uri="{D42A27DB-BD31-4B8C-83A1-F6EECF244321}">
                <p14:modId xmlns:p14="http://schemas.microsoft.com/office/powerpoint/2010/main" val="3708372091"/>
              </p:ext>
            </p:extLst>
          </p:nvPr>
        </p:nvGraphicFramePr>
        <p:xfrm>
          <a:off x="150470" y="1673224"/>
          <a:ext cx="11898774" cy="4765677"/>
        </p:xfrm>
        <a:graphic>
          <a:graphicData uri="http://schemas.openxmlformats.org/drawingml/2006/table">
            <a:tbl>
              <a:tblPr firstRow="1" bandRow="1">
                <a:tableStyleId>{5C22544A-7EE6-4342-B048-85BDC9FD1C3A}</a:tableStyleId>
              </a:tblPr>
              <a:tblGrid>
                <a:gridCol w="1983129">
                  <a:extLst>
                    <a:ext uri="{9D8B030D-6E8A-4147-A177-3AD203B41FA5}">
                      <a16:colId xmlns:a16="http://schemas.microsoft.com/office/drawing/2014/main" val="3350974214"/>
                    </a:ext>
                  </a:extLst>
                </a:gridCol>
                <a:gridCol w="1983129">
                  <a:extLst>
                    <a:ext uri="{9D8B030D-6E8A-4147-A177-3AD203B41FA5}">
                      <a16:colId xmlns:a16="http://schemas.microsoft.com/office/drawing/2014/main" val="4207252466"/>
                    </a:ext>
                  </a:extLst>
                </a:gridCol>
                <a:gridCol w="1983129">
                  <a:extLst>
                    <a:ext uri="{9D8B030D-6E8A-4147-A177-3AD203B41FA5}">
                      <a16:colId xmlns:a16="http://schemas.microsoft.com/office/drawing/2014/main" val="3389705578"/>
                    </a:ext>
                  </a:extLst>
                </a:gridCol>
                <a:gridCol w="1983129">
                  <a:extLst>
                    <a:ext uri="{9D8B030D-6E8A-4147-A177-3AD203B41FA5}">
                      <a16:colId xmlns:a16="http://schemas.microsoft.com/office/drawing/2014/main" val="1506441254"/>
                    </a:ext>
                  </a:extLst>
                </a:gridCol>
                <a:gridCol w="1983129">
                  <a:extLst>
                    <a:ext uri="{9D8B030D-6E8A-4147-A177-3AD203B41FA5}">
                      <a16:colId xmlns:a16="http://schemas.microsoft.com/office/drawing/2014/main" val="4078131293"/>
                    </a:ext>
                  </a:extLst>
                </a:gridCol>
                <a:gridCol w="1983129">
                  <a:extLst>
                    <a:ext uri="{9D8B030D-6E8A-4147-A177-3AD203B41FA5}">
                      <a16:colId xmlns:a16="http://schemas.microsoft.com/office/drawing/2014/main" val="3703283098"/>
                    </a:ext>
                  </a:extLst>
                </a:gridCol>
              </a:tblGrid>
              <a:tr h="684582">
                <a:tc>
                  <a:txBody>
                    <a:bodyPr/>
                    <a:lstStyle/>
                    <a:p>
                      <a:pPr algn="ctr" fontAlgn="b"/>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Year</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a:t>
                      </a:r>
                      <a:r>
                        <a:rPr lang="en-US" sz="3200" b="0" i="0" u="none" strike="noStrike" baseline="0"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8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Increase</a:t>
                      </a:r>
                      <a:endParaRPr lang="lo-LA" sz="28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Target</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Result</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Progress</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Value</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extLst>
                  <a:ext uri="{0D108BD9-81ED-4DB2-BD59-A6C34878D82A}">
                    <a16:rowId xmlns:a16="http://schemas.microsoft.com/office/drawing/2014/main" val="888667135"/>
                  </a:ext>
                </a:extLst>
              </a:tr>
              <a:tr h="1360365">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Y1 </a:t>
                      </a:r>
                    </a:p>
                    <a:p>
                      <a:pPr algn="ctr" fontAlgn="ct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(5 months</a:t>
                      </a:r>
                      <a:r>
                        <a:rPr lang="lo-LA"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lo-LA"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b"/>
                      <a:r>
                        <a:rPr lang="en-US" sz="32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5%</a:t>
                      </a: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871</a:t>
                      </a:r>
                      <a:b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(32%)</a:t>
                      </a:r>
                      <a:endPar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882</a:t>
                      </a:r>
                      <a:b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(33%)</a:t>
                      </a:r>
                      <a:endPar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101%</a:t>
                      </a:r>
                    </a:p>
                  </a:txBody>
                  <a:tcPr marL="6350" marR="6350" marT="6350" marB="0" anchor="ctr"/>
                </a:tc>
                <a:tc>
                  <a:txBody>
                    <a:bodyPr/>
                    <a:lstStyle/>
                    <a:p>
                      <a:pPr algn="ctr" fontAlgn="ctr"/>
                      <a:r>
                        <a:rPr lang="en-US" sz="24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Achieved</a:t>
                      </a:r>
                      <a:endPar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extLst>
                  <a:ext uri="{0D108BD9-81ED-4DB2-BD59-A6C34878D82A}">
                    <a16:rowId xmlns:a16="http://schemas.microsoft.com/office/drawing/2014/main" val="2965270410"/>
                  </a:ext>
                </a:extLst>
              </a:tr>
              <a:tr h="1360365">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Y2</a:t>
                      </a:r>
                    </a:p>
                    <a:p>
                      <a:pPr algn="ctr" fontAlgn="ct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(12 months</a:t>
                      </a:r>
                      <a:r>
                        <a:rPr lang="lo-LA"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6350" marR="6350" marT="6350" marB="0" anchor="ctr"/>
                </a:tc>
                <a:tc>
                  <a:txBody>
                    <a:bodyPr/>
                    <a:lstStyle/>
                    <a:p>
                      <a:pPr algn="ctr" fontAlgn="b"/>
                      <a:r>
                        <a:rPr lang="en-US" sz="32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6%</a:t>
                      </a: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2,198</a:t>
                      </a:r>
                      <a:b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(33%)</a:t>
                      </a:r>
                      <a:endPar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2,660</a:t>
                      </a:r>
                      <a:b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(40%)</a:t>
                      </a:r>
                      <a:endPar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121%</a:t>
                      </a:r>
                    </a:p>
                  </a:txBody>
                  <a:tcPr marL="6350" marR="6350" marT="6350" marB="0" anchor="ctr"/>
                </a:tc>
                <a:tc>
                  <a:txBody>
                    <a:bodyPr/>
                    <a:lstStyle/>
                    <a:p>
                      <a:pPr algn="ctr" fontAlgn="ctr"/>
                      <a:r>
                        <a:rPr lang="en-US" sz="24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Achieved</a:t>
                      </a:r>
                      <a:endPar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extLst>
                  <a:ext uri="{0D108BD9-81ED-4DB2-BD59-A6C34878D82A}">
                    <a16:rowId xmlns:a16="http://schemas.microsoft.com/office/drawing/2014/main" val="2719190204"/>
                  </a:ext>
                </a:extLst>
              </a:tr>
              <a:tr h="1360365">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Y3</a:t>
                      </a:r>
                    </a:p>
                    <a:p>
                      <a:pPr algn="ctr" fontAlgn="ct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r>
                        <a:rPr lang="en-US" sz="2800" b="1"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12</a:t>
                      </a:r>
                      <a:r>
                        <a:rPr lang="lo-LA" sz="2800" b="1"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800" b="1"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months</a:t>
                      </a:r>
                      <a:r>
                        <a:rPr lang="lo-LA"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6350" marR="6350" marT="6350" marB="0" anchor="ctr"/>
                </a:tc>
                <a:tc>
                  <a:txBody>
                    <a:bodyPr/>
                    <a:lstStyle/>
                    <a:p>
                      <a:pPr algn="ctr" fontAlgn="ctr"/>
                      <a:r>
                        <a:rPr lang="en-US" sz="32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a:t>
                      </a:r>
                    </a:p>
                  </a:txBody>
                  <a:tcPr marL="6350" marR="6350" marT="6350" marB="0" anchor="ctr"/>
                </a:tc>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3,256</a:t>
                      </a:r>
                      <a:b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(48%)</a:t>
                      </a:r>
                      <a:endPar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6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3,360</a:t>
                      </a:r>
                      <a:br>
                        <a:rPr lang="en-US" sz="36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8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(50%)</a:t>
                      </a:r>
                      <a:endParaRPr lang="en-US" sz="36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6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105%</a:t>
                      </a:r>
                    </a:p>
                  </a:txBody>
                  <a:tcPr marL="6350" marR="6350" marT="6350" marB="0" anchor="ctr">
                    <a:solidFill>
                      <a:schemeClr val="accent6">
                        <a:lumMod val="20000"/>
                        <a:lumOff val="80000"/>
                      </a:schemeClr>
                    </a:solidFill>
                  </a:tcPr>
                </a:tc>
                <a:tc>
                  <a:txBody>
                    <a:bodyPr/>
                    <a:lstStyle/>
                    <a:p>
                      <a:pPr algn="ctr" fontAlgn="ctr"/>
                      <a:r>
                        <a:rPr lang="en-US" sz="24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Achieved</a:t>
                      </a:r>
                      <a:endPar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extLst>
                  <a:ext uri="{0D108BD9-81ED-4DB2-BD59-A6C34878D82A}">
                    <a16:rowId xmlns:a16="http://schemas.microsoft.com/office/drawing/2014/main" val="1119161973"/>
                  </a:ext>
                </a:extLst>
              </a:tr>
            </a:tbl>
          </a:graphicData>
        </a:graphic>
      </p:graphicFrame>
      <p:sp>
        <p:nvSpPr>
          <p:cNvPr id="3" name="Content Placeholder 2">
            <a:extLst>
              <a:ext uri="{FF2B5EF4-FFF2-40B4-BE49-F238E27FC236}">
                <a16:creationId xmlns:a16="http://schemas.microsoft.com/office/drawing/2014/main" id="{AE4C0A49-2B3F-364D-62B9-6034F01F97D8}"/>
              </a:ext>
            </a:extLst>
          </p:cNvPr>
          <p:cNvSpPr txBox="1">
            <a:spLocks/>
          </p:cNvSpPr>
          <p:nvPr/>
        </p:nvSpPr>
        <p:spPr>
          <a:xfrm>
            <a:off x="7981590" y="6546733"/>
            <a:ext cx="4067654" cy="250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Sources:</a:t>
            </a:r>
            <a:r>
              <a:rPr lang="lo-LA"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 </a:t>
            </a:r>
            <a:r>
              <a:rPr lang="en-US"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DHIS2</a:t>
            </a:r>
            <a:r>
              <a:rPr lang="lo-LA"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 </a:t>
            </a:r>
            <a:r>
              <a:rPr lang="en-US"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on 12 June 2023</a:t>
            </a:r>
          </a:p>
        </p:txBody>
      </p:sp>
    </p:spTree>
    <p:extLst>
      <p:ext uri="{BB962C8B-B14F-4D97-AF65-F5344CB8AC3E}">
        <p14:creationId xmlns:p14="http://schemas.microsoft.com/office/powerpoint/2010/main" val="143409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DA90-0166-DDA9-ADFD-1A1B56C686E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F1A2DC9-4BA3-FC94-94BB-D348740B431A}"/>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B21AEF7F-42B8-C74C-77AF-D1D1BB71E912}"/>
              </a:ext>
            </a:extLst>
          </p:cNvPr>
          <p:cNvPicPr>
            <a:picLocks noChangeAspect="1"/>
          </p:cNvPicPr>
          <p:nvPr/>
        </p:nvPicPr>
        <p:blipFill>
          <a:blip r:embed="rId2"/>
          <a:stretch>
            <a:fillRect/>
          </a:stretch>
        </p:blipFill>
        <p:spPr>
          <a:xfrm>
            <a:off x="66547" y="161704"/>
            <a:ext cx="11939388" cy="6534592"/>
          </a:xfrm>
          <a:prstGeom prst="rect">
            <a:avLst/>
          </a:prstGeom>
        </p:spPr>
      </p:pic>
      <p:sp>
        <p:nvSpPr>
          <p:cNvPr id="5" name="Rounded Rectangle 5">
            <a:extLst>
              <a:ext uri="{FF2B5EF4-FFF2-40B4-BE49-F238E27FC236}">
                <a16:creationId xmlns:a16="http://schemas.microsoft.com/office/drawing/2014/main" id="{ED2D151C-E8D7-6C8A-84EB-6DF68CFAE5E5}"/>
              </a:ext>
            </a:extLst>
          </p:cNvPr>
          <p:cNvSpPr/>
          <p:nvPr/>
        </p:nvSpPr>
        <p:spPr>
          <a:xfrm>
            <a:off x="251870" y="5229264"/>
            <a:ext cx="5158330" cy="1447800"/>
          </a:xfrm>
          <a:prstGeom prst="round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lstStyle/>
          <a:p>
            <a:pPr>
              <a:buFontTx/>
              <a:buChar char="-"/>
              <a:defRPr/>
            </a:pPr>
            <a:r>
              <a:rPr lang="en-GB" sz="1600" dirty="0">
                <a:latin typeface="Calibri" pitchFamily="34" charset="0"/>
              </a:rPr>
              <a:t>Potential for a concentrated epidemic. </a:t>
            </a:r>
          </a:p>
          <a:p>
            <a:pPr marL="60325" indent="-60325">
              <a:buFontTx/>
              <a:buChar char="-"/>
              <a:defRPr/>
            </a:pPr>
            <a:r>
              <a:rPr lang="en-GB" sz="1600" dirty="0">
                <a:latin typeface="Calibri" pitchFamily="34" charset="0"/>
              </a:rPr>
              <a:t>Unsafe sexual activity is  main  mode of  transmission.</a:t>
            </a:r>
          </a:p>
          <a:p>
            <a:pPr>
              <a:defRPr/>
            </a:pPr>
            <a:r>
              <a:rPr lang="en-GB" sz="1600" dirty="0">
                <a:latin typeface="Calibri" pitchFamily="34" charset="0"/>
              </a:rPr>
              <a:t>-The key populations:  FSW, MSM,PWID.</a:t>
            </a:r>
            <a:endParaRPr lang="en-US" sz="1600" dirty="0"/>
          </a:p>
        </p:txBody>
      </p:sp>
    </p:spTree>
    <p:extLst>
      <p:ext uri="{BB962C8B-B14F-4D97-AF65-F5344CB8AC3E}">
        <p14:creationId xmlns:p14="http://schemas.microsoft.com/office/powerpoint/2010/main" val="306050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A1E93-40AE-EDD1-EAF4-CAB324E55816}"/>
              </a:ext>
            </a:extLst>
          </p:cNvPr>
          <p:cNvSpPr>
            <a:spLocks noGrp="1"/>
          </p:cNvSpPr>
          <p:nvPr>
            <p:ph type="title"/>
          </p:nvPr>
        </p:nvSpPr>
        <p:spPr>
          <a:xfrm>
            <a:off x="723900" y="171162"/>
            <a:ext cx="2954482" cy="2371148"/>
          </a:xfrm>
        </p:spPr>
        <p:txBody>
          <a:bodyPr vert="horz" lIns="91440" tIns="45720" rIns="91440" bIns="45720" rtlCol="0" anchor="ctr">
            <a:normAutofit/>
          </a:bodyPr>
          <a:lstStyle/>
          <a:p>
            <a:pPr algn="ctr"/>
            <a:r>
              <a:rPr lang="en-US" sz="3200" b="1"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Results</a:t>
            </a:r>
            <a:br>
              <a:rPr lang="en-US" sz="3200" b="1" kern="1200"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br>
            <a:br>
              <a:rPr lang="en-US" sz="3200" b="1" kern="1200"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br>
            <a:r>
              <a:rPr lang="en-US" sz="3200" b="1" kern="1200"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DLI-K MSM Y3</a:t>
            </a:r>
            <a:endParaRPr lang="en-US" sz="3200" kern="1200" dirty="0">
              <a:solidFill>
                <a:srgbClr val="FFFFFF"/>
              </a:solidFill>
              <a:latin typeface="Phetsarath OT" panose="02000500000000000001" pitchFamily="2" charset="2"/>
              <a:ea typeface="Phetsarath OT" panose="02000500000000000001" pitchFamily="2" charset="2"/>
              <a:cs typeface="Phetsarath OT" panose="02000500000000000001" pitchFamily="2" charset="2"/>
            </a:endParaRPr>
          </a:p>
        </p:txBody>
      </p:sp>
      <p:graphicFrame>
        <p:nvGraphicFramePr>
          <p:cNvPr id="4" name="Chart 3">
            <a:extLst>
              <a:ext uri="{FF2B5EF4-FFF2-40B4-BE49-F238E27FC236}">
                <a16:creationId xmlns:a16="http://schemas.microsoft.com/office/drawing/2014/main" id="{DF0B90AF-6D38-963E-D6D1-C040B562F909}"/>
              </a:ext>
            </a:extLst>
          </p:cNvPr>
          <p:cNvGraphicFramePr>
            <a:graphicFrameLocks/>
          </p:cNvGraphicFramePr>
          <p:nvPr>
            <p:extLst>
              <p:ext uri="{D42A27DB-BD31-4B8C-83A1-F6EECF244321}">
                <p14:modId xmlns:p14="http://schemas.microsoft.com/office/powerpoint/2010/main" val="374269283"/>
              </p:ext>
            </p:extLst>
          </p:nvPr>
        </p:nvGraphicFramePr>
        <p:xfrm>
          <a:off x="4207933" y="640080"/>
          <a:ext cx="7347537" cy="55788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21EE64A1-9214-6F13-4CCD-0B2A187509DB}"/>
              </a:ext>
            </a:extLst>
          </p:cNvPr>
          <p:cNvSpPr/>
          <p:nvPr/>
        </p:nvSpPr>
        <p:spPr>
          <a:xfrm>
            <a:off x="251460" y="4130815"/>
            <a:ext cx="3840480" cy="40559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Y3 MSM Progress covered 105%</a:t>
            </a:r>
          </a:p>
        </p:txBody>
      </p:sp>
    </p:spTree>
    <p:extLst>
      <p:ext uri="{BB962C8B-B14F-4D97-AF65-F5344CB8AC3E}">
        <p14:creationId xmlns:p14="http://schemas.microsoft.com/office/powerpoint/2010/main" val="352412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F1C5-7431-8635-7308-8540564DFD91}"/>
              </a:ext>
            </a:extLst>
          </p:cNvPr>
          <p:cNvSpPr>
            <a:spLocks noGrp="1"/>
          </p:cNvSpPr>
          <p:nvPr>
            <p:ph type="title"/>
          </p:nvPr>
        </p:nvSpPr>
        <p:spPr>
          <a:xfrm>
            <a:off x="150471" y="125750"/>
            <a:ext cx="11898775" cy="1385550"/>
          </a:xfrm>
          <a:solidFill>
            <a:schemeClr val="accent1">
              <a:lumMod val="50000"/>
            </a:schemeClr>
          </a:solidFill>
        </p:spPr>
        <p:txBody>
          <a:bodyPr anchor="b">
            <a:normAutofit fontScale="90000"/>
          </a:bodyPr>
          <a:lstStyle/>
          <a:p>
            <a:pPr algn="ctr"/>
            <a:r>
              <a:rPr lang="en-US" sz="3200" b="1" dirty="0">
                <a:solidFill>
                  <a:schemeClr val="bg1"/>
                </a:solidFill>
                <a:latin typeface="Times New Roman" pitchFamily="18" charset="0"/>
                <a:ea typeface="Phetsarath OT" panose="02000500000000000001" pitchFamily="2" charset="2"/>
                <a:cs typeface="Times New Roman" pitchFamily="18" charset="0"/>
              </a:rPr>
              <a:t>DLI</a:t>
            </a:r>
            <a:r>
              <a:rPr lang="lo-LA" sz="3200" b="1" dirty="0">
                <a:solidFill>
                  <a:schemeClr val="bg1"/>
                </a:solidFill>
                <a:latin typeface="Times New Roman" pitchFamily="18" charset="0"/>
                <a:ea typeface="Phetsarath OT" panose="02000500000000000001" pitchFamily="2" charset="2"/>
                <a:cs typeface="Times New Roman" pitchFamily="18" charset="0"/>
              </a:rPr>
              <a:t> </a:t>
            </a:r>
            <a:r>
              <a:rPr lang="en-US" sz="3200" b="1" dirty="0">
                <a:solidFill>
                  <a:schemeClr val="bg1"/>
                </a:solidFill>
                <a:latin typeface="Times New Roman" pitchFamily="18" charset="0"/>
                <a:ea typeface="Phetsarath OT" panose="02000500000000000001" pitchFamily="2" charset="2"/>
                <a:cs typeface="Times New Roman" pitchFamily="18" charset="0"/>
              </a:rPr>
              <a:t>K-3:</a:t>
            </a:r>
            <a:br>
              <a:rPr lang="lo-LA" sz="3200" b="1" dirty="0">
                <a:solidFill>
                  <a:schemeClr val="bg1"/>
                </a:solidFill>
                <a:latin typeface="Phetsarath OT" panose="02000500000000000001" pitchFamily="2" charset="2"/>
                <a:ea typeface="Phetsarath OT" panose="02000500000000000001" pitchFamily="2" charset="2"/>
                <a:cs typeface="Phetsarath OT" panose="02000500000000000001" pitchFamily="2" charset="2"/>
              </a:rPr>
            </a:b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Treatment coverage</a:t>
            </a:r>
            <a:r>
              <a:rPr lang="lo-L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 (%)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for PLWHA was increased in the past 12 months </a:t>
            </a:r>
            <a:r>
              <a:rPr lang="lo-L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5%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comparing to the past year</a:t>
            </a:r>
            <a:endParaRPr lang="en-US" sz="3200" b="1" dirty="0">
              <a:solidFill>
                <a:schemeClr val="bg1"/>
              </a:solidFill>
              <a:latin typeface="Phetsarath OT" panose="02000500000000000001" pitchFamily="2" charset="2"/>
              <a:ea typeface="Phetsarath OT" panose="02000500000000000001" pitchFamily="2" charset="2"/>
              <a:cs typeface="Phetsarath OT" panose="02000500000000000001" pitchFamily="2" charset="2"/>
            </a:endParaRPr>
          </a:p>
        </p:txBody>
      </p:sp>
      <p:graphicFrame>
        <p:nvGraphicFramePr>
          <p:cNvPr id="5" name="Table 5">
            <a:extLst>
              <a:ext uri="{FF2B5EF4-FFF2-40B4-BE49-F238E27FC236}">
                <a16:creationId xmlns:a16="http://schemas.microsoft.com/office/drawing/2014/main" id="{17305BDD-B486-5852-BBE7-DA935C800620}"/>
              </a:ext>
            </a:extLst>
          </p:cNvPr>
          <p:cNvGraphicFramePr>
            <a:graphicFrameLocks noGrp="1"/>
          </p:cNvGraphicFramePr>
          <p:nvPr>
            <p:ph idx="1"/>
            <p:extLst>
              <p:ext uri="{D42A27DB-BD31-4B8C-83A1-F6EECF244321}">
                <p14:modId xmlns:p14="http://schemas.microsoft.com/office/powerpoint/2010/main" val="2414853247"/>
              </p:ext>
            </p:extLst>
          </p:nvPr>
        </p:nvGraphicFramePr>
        <p:xfrm>
          <a:off x="150470" y="1711324"/>
          <a:ext cx="11898774" cy="4765677"/>
        </p:xfrm>
        <a:graphic>
          <a:graphicData uri="http://schemas.openxmlformats.org/drawingml/2006/table">
            <a:tbl>
              <a:tblPr firstRow="1" bandRow="1">
                <a:tableStyleId>{5C22544A-7EE6-4342-B048-85BDC9FD1C3A}</a:tableStyleId>
              </a:tblPr>
              <a:tblGrid>
                <a:gridCol w="1983129">
                  <a:extLst>
                    <a:ext uri="{9D8B030D-6E8A-4147-A177-3AD203B41FA5}">
                      <a16:colId xmlns:a16="http://schemas.microsoft.com/office/drawing/2014/main" val="3350974214"/>
                    </a:ext>
                  </a:extLst>
                </a:gridCol>
                <a:gridCol w="1983129">
                  <a:extLst>
                    <a:ext uri="{9D8B030D-6E8A-4147-A177-3AD203B41FA5}">
                      <a16:colId xmlns:a16="http://schemas.microsoft.com/office/drawing/2014/main" val="4207252466"/>
                    </a:ext>
                  </a:extLst>
                </a:gridCol>
                <a:gridCol w="1983129">
                  <a:extLst>
                    <a:ext uri="{9D8B030D-6E8A-4147-A177-3AD203B41FA5}">
                      <a16:colId xmlns:a16="http://schemas.microsoft.com/office/drawing/2014/main" val="3389705578"/>
                    </a:ext>
                  </a:extLst>
                </a:gridCol>
                <a:gridCol w="1983129">
                  <a:extLst>
                    <a:ext uri="{9D8B030D-6E8A-4147-A177-3AD203B41FA5}">
                      <a16:colId xmlns:a16="http://schemas.microsoft.com/office/drawing/2014/main" val="1506441254"/>
                    </a:ext>
                  </a:extLst>
                </a:gridCol>
                <a:gridCol w="1983129">
                  <a:extLst>
                    <a:ext uri="{9D8B030D-6E8A-4147-A177-3AD203B41FA5}">
                      <a16:colId xmlns:a16="http://schemas.microsoft.com/office/drawing/2014/main" val="4078131293"/>
                    </a:ext>
                  </a:extLst>
                </a:gridCol>
                <a:gridCol w="1983129">
                  <a:extLst>
                    <a:ext uri="{9D8B030D-6E8A-4147-A177-3AD203B41FA5}">
                      <a16:colId xmlns:a16="http://schemas.microsoft.com/office/drawing/2014/main" val="3703283098"/>
                    </a:ext>
                  </a:extLst>
                </a:gridCol>
              </a:tblGrid>
              <a:tr h="684582">
                <a:tc>
                  <a:txBody>
                    <a:bodyPr/>
                    <a:lstStyle/>
                    <a:p>
                      <a:pPr algn="ctr" fontAlgn="b"/>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Year</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a:t>
                      </a:r>
                      <a:r>
                        <a:rPr lang="en-US" sz="3200" b="0" i="0" u="none" strike="noStrike" baseline="0"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8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Increase</a:t>
                      </a:r>
                      <a:endParaRPr lang="lo-LA" sz="28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Target</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Result</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Progress</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Value</a:t>
                      </a:r>
                      <a:endParaRPr lang="lo-LA" sz="3200" b="0"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extLst>
                  <a:ext uri="{0D108BD9-81ED-4DB2-BD59-A6C34878D82A}">
                    <a16:rowId xmlns:a16="http://schemas.microsoft.com/office/drawing/2014/main" val="888667135"/>
                  </a:ext>
                </a:extLst>
              </a:tr>
              <a:tr h="1360365">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Y1 </a:t>
                      </a:r>
                    </a:p>
                    <a:p>
                      <a:pPr algn="ctr" fontAlgn="ct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(5 months</a:t>
                      </a:r>
                      <a:r>
                        <a:rPr lang="lo-LA"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lo-LA"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b"/>
                      <a:r>
                        <a:rPr lang="en-US" sz="32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1.7%</a:t>
                      </a: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7,744</a:t>
                      </a: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8,433</a:t>
                      </a:r>
                    </a:p>
                  </a:txBody>
                  <a:tcPr marL="6350" marR="6350" marT="6350" marB="0" anchor="ctr"/>
                </a:tc>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109%</a:t>
                      </a:r>
                    </a:p>
                  </a:txBody>
                  <a:tcPr marL="6350" marR="6350" marT="6350" marB="0" anchor="ctr"/>
                </a:tc>
                <a:tc>
                  <a:txBody>
                    <a:bodyPr/>
                    <a:lstStyle/>
                    <a:p>
                      <a:pPr marL="0" indent="0">
                        <a:buFont typeface="Arial" panose="020B0604020202020204" pitchFamily="34" charset="0"/>
                        <a:buNone/>
                      </a:pPr>
                      <a:r>
                        <a:rPr lang="en-US" sz="24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Achieved</a:t>
                      </a:r>
                      <a:endParaRPr lang="en-US" sz="24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endParaRPr>
                    </a:p>
                  </a:txBody>
                  <a:tcPr marL="6350" marR="6350" marT="6350" marB="0" anchor="ctr"/>
                </a:tc>
                <a:extLst>
                  <a:ext uri="{0D108BD9-81ED-4DB2-BD59-A6C34878D82A}">
                    <a16:rowId xmlns:a16="http://schemas.microsoft.com/office/drawing/2014/main" val="2965270410"/>
                  </a:ext>
                </a:extLst>
              </a:tr>
              <a:tr h="1360365">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Y2</a:t>
                      </a:r>
                    </a:p>
                    <a:p>
                      <a:pPr algn="ctr" fontAlgn="ct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(12 months</a:t>
                      </a:r>
                      <a:r>
                        <a:rPr lang="lo-LA"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6350" marR="6350" marT="6350" marB="0" anchor="ctr"/>
                </a:tc>
                <a:tc>
                  <a:txBody>
                    <a:bodyPr/>
                    <a:lstStyle/>
                    <a:p>
                      <a:pPr algn="ctr" fontAlgn="b"/>
                      <a:r>
                        <a:rPr lang="en-US" sz="32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4%</a:t>
                      </a: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8,770</a:t>
                      </a:r>
                    </a:p>
                  </a:txBody>
                  <a:tcPr marL="6350" marR="6350" marT="6350" marB="0" anchor="ctr"/>
                </a:tc>
                <a:tc>
                  <a:txBody>
                    <a:bodyPr/>
                    <a:lstStyle/>
                    <a:p>
                      <a:pPr algn="ctr" fontAlgn="b"/>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9,317</a:t>
                      </a:r>
                    </a:p>
                  </a:txBody>
                  <a:tcPr marL="6350" marR="6350" marT="6350" marB="0" anchor="ctr"/>
                </a:tc>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106%</a:t>
                      </a:r>
                    </a:p>
                  </a:txBody>
                  <a:tcPr marL="6350" marR="6350" marT="6350" marB="0" anchor="ctr"/>
                </a:tc>
                <a:tc>
                  <a:txBody>
                    <a:bodyPr/>
                    <a:lstStyle/>
                    <a:p>
                      <a:pPr marL="0" indent="0">
                        <a:buFont typeface="Arial" panose="020B0604020202020204" pitchFamily="34" charset="0"/>
                        <a:buNone/>
                      </a:pPr>
                      <a:r>
                        <a:rPr lang="en-US" sz="24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Achieved</a:t>
                      </a:r>
                      <a:endParaRPr lang="en-US" sz="24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endParaRPr>
                    </a:p>
                  </a:txBody>
                  <a:tcPr marL="6350" marR="6350" marT="6350" marB="0" anchor="ctr"/>
                </a:tc>
                <a:extLst>
                  <a:ext uri="{0D108BD9-81ED-4DB2-BD59-A6C34878D82A}">
                    <a16:rowId xmlns:a16="http://schemas.microsoft.com/office/drawing/2014/main" val="2719190204"/>
                  </a:ext>
                </a:extLst>
              </a:tr>
              <a:tr h="1360365">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Y3</a:t>
                      </a:r>
                    </a:p>
                    <a:p>
                      <a:pPr algn="ctr" fontAlgn="ctr"/>
                      <a:r>
                        <a:rPr lang="en-US"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r>
                        <a:rPr lang="en-US" sz="28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12 months</a:t>
                      </a:r>
                      <a:r>
                        <a:rPr lang="lo-LA" sz="28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6350" marR="6350" marT="6350" marB="0" anchor="ctr"/>
                </a:tc>
                <a:tc>
                  <a:txBody>
                    <a:bodyPr/>
                    <a:lstStyle/>
                    <a:p>
                      <a:pPr algn="ctr" fontAlgn="ctr"/>
                      <a:r>
                        <a:rPr lang="en-US" sz="32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5%</a:t>
                      </a:r>
                    </a:p>
                  </a:txBody>
                  <a:tcPr marL="6350" marR="6350" marT="6350" marB="0" anchor="ctr"/>
                </a:tc>
                <a:tc>
                  <a:txBody>
                    <a:bodyPr/>
                    <a:lstStyle/>
                    <a:p>
                      <a:pPr algn="ctr" fontAlgn="ctr"/>
                      <a:r>
                        <a:rPr lang="en-US" sz="36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9,808</a:t>
                      </a:r>
                    </a:p>
                  </a:txBody>
                  <a:tcPr marL="6350" marR="6350" marT="6350" marB="0" anchor="ctr"/>
                </a:tc>
                <a:tc>
                  <a:txBody>
                    <a:bodyPr/>
                    <a:lstStyle/>
                    <a:p>
                      <a:pPr algn="ctr" fontAlgn="ctr"/>
                      <a:r>
                        <a:rPr lang="en-US" sz="36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10,231</a:t>
                      </a:r>
                    </a:p>
                  </a:txBody>
                  <a:tcPr marL="6350" marR="6350" marT="6350" marB="0" anchor="ctr"/>
                </a:tc>
                <a:tc>
                  <a:txBody>
                    <a:bodyPr/>
                    <a:lstStyle/>
                    <a:p>
                      <a:pPr algn="ctr" fontAlgn="ctr"/>
                      <a:r>
                        <a:rPr lang="en-US" sz="3600" b="0"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rPr>
                        <a:t>104%</a:t>
                      </a:r>
                    </a:p>
                  </a:txBody>
                  <a:tcPr marL="6350" marR="6350" marT="6350" marB="0" anchor="ctr">
                    <a:solidFill>
                      <a:schemeClr val="accent6">
                        <a:lumMod val="20000"/>
                        <a:lumOff val="80000"/>
                      </a:schemeClr>
                    </a:solidFill>
                  </a:tcPr>
                </a:tc>
                <a:tc>
                  <a:txBody>
                    <a:bodyPr/>
                    <a:lstStyle/>
                    <a:p>
                      <a:pPr algn="ctr" fontAlgn="ctr"/>
                      <a:r>
                        <a:rPr lang="en-US" sz="2400" b="0"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Achieved</a:t>
                      </a:r>
                      <a:endParaRPr lang="lo-LA" sz="2400" b="1" i="0" u="none" strike="noStrike" dirty="0">
                        <a:solidFill>
                          <a:srgbClr val="7030A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extLst>
                  <a:ext uri="{0D108BD9-81ED-4DB2-BD59-A6C34878D82A}">
                    <a16:rowId xmlns:a16="http://schemas.microsoft.com/office/drawing/2014/main" val="1119161973"/>
                  </a:ext>
                </a:extLst>
              </a:tr>
            </a:tbl>
          </a:graphicData>
        </a:graphic>
      </p:graphicFrame>
      <p:sp>
        <p:nvSpPr>
          <p:cNvPr id="3" name="Content Placeholder 2">
            <a:extLst>
              <a:ext uri="{FF2B5EF4-FFF2-40B4-BE49-F238E27FC236}">
                <a16:creationId xmlns:a16="http://schemas.microsoft.com/office/drawing/2014/main" id="{A516EAA4-72AE-98EA-62C5-D8B9FA169962}"/>
              </a:ext>
            </a:extLst>
          </p:cNvPr>
          <p:cNvSpPr txBox="1">
            <a:spLocks/>
          </p:cNvSpPr>
          <p:nvPr/>
        </p:nvSpPr>
        <p:spPr>
          <a:xfrm>
            <a:off x="8073030" y="6541115"/>
            <a:ext cx="4494376" cy="2718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Sources:</a:t>
            </a:r>
            <a:r>
              <a:rPr lang="lo-LA"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 </a:t>
            </a:r>
            <a:r>
              <a:rPr lang="en-US"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DHIS2</a:t>
            </a:r>
            <a:r>
              <a:rPr lang="lo-LA"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 </a:t>
            </a:r>
            <a:r>
              <a:rPr lang="en-US" sz="1600" b="1" dirty="0">
                <a:solidFill>
                  <a:srgbClr val="CC3399"/>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on 15 May 2023</a:t>
            </a:r>
          </a:p>
        </p:txBody>
      </p:sp>
      <p:sp>
        <p:nvSpPr>
          <p:cNvPr id="4" name="Rectangle: Rounded Corners 3">
            <a:extLst>
              <a:ext uri="{FF2B5EF4-FFF2-40B4-BE49-F238E27FC236}">
                <a16:creationId xmlns:a16="http://schemas.microsoft.com/office/drawing/2014/main" id="{C2DF9A09-CDE1-BD5C-F7D2-74AACD0248A4}"/>
              </a:ext>
            </a:extLst>
          </p:cNvPr>
          <p:cNvSpPr/>
          <p:nvPr/>
        </p:nvSpPr>
        <p:spPr>
          <a:xfrm>
            <a:off x="150470" y="5082540"/>
            <a:ext cx="11891060" cy="1407775"/>
          </a:xfrm>
          <a:prstGeom prst="round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9165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C2C79DD9-9AA7-5F02-33DC-B49CBABD6DE5}"/>
              </a:ext>
            </a:extLst>
          </p:cNvPr>
          <p:cNvGraphicFramePr>
            <a:graphicFrameLocks noGrp="1"/>
          </p:cNvGraphicFramePr>
          <p:nvPr>
            <p:ph idx="1"/>
            <p:extLst>
              <p:ext uri="{D42A27DB-BD31-4B8C-83A1-F6EECF244321}">
                <p14:modId xmlns:p14="http://schemas.microsoft.com/office/powerpoint/2010/main" val="1551098688"/>
              </p:ext>
            </p:extLst>
          </p:nvPr>
        </p:nvGraphicFramePr>
        <p:xfrm>
          <a:off x="4207933" y="320040"/>
          <a:ext cx="7488766" cy="6366727"/>
        </p:xfrm>
        <a:graphic>
          <a:graphicData uri="http://schemas.openxmlformats.org/drawingml/2006/table">
            <a:tbl>
              <a:tblPr/>
              <a:tblGrid>
                <a:gridCol w="532225">
                  <a:extLst>
                    <a:ext uri="{9D8B030D-6E8A-4147-A177-3AD203B41FA5}">
                      <a16:colId xmlns:a16="http://schemas.microsoft.com/office/drawing/2014/main" val="2549347908"/>
                    </a:ext>
                  </a:extLst>
                </a:gridCol>
                <a:gridCol w="2189823">
                  <a:extLst>
                    <a:ext uri="{9D8B030D-6E8A-4147-A177-3AD203B41FA5}">
                      <a16:colId xmlns:a16="http://schemas.microsoft.com/office/drawing/2014/main" val="1772044131"/>
                    </a:ext>
                  </a:extLst>
                </a:gridCol>
                <a:gridCol w="1135530">
                  <a:extLst>
                    <a:ext uri="{9D8B030D-6E8A-4147-A177-3AD203B41FA5}">
                      <a16:colId xmlns:a16="http://schemas.microsoft.com/office/drawing/2014/main" val="4289968006"/>
                    </a:ext>
                  </a:extLst>
                </a:gridCol>
                <a:gridCol w="884651">
                  <a:extLst>
                    <a:ext uri="{9D8B030D-6E8A-4147-A177-3AD203B41FA5}">
                      <a16:colId xmlns:a16="http://schemas.microsoft.com/office/drawing/2014/main" val="1488767080"/>
                    </a:ext>
                  </a:extLst>
                </a:gridCol>
                <a:gridCol w="857770">
                  <a:extLst>
                    <a:ext uri="{9D8B030D-6E8A-4147-A177-3AD203B41FA5}">
                      <a16:colId xmlns:a16="http://schemas.microsoft.com/office/drawing/2014/main" val="1110506882"/>
                    </a:ext>
                  </a:extLst>
                </a:gridCol>
                <a:gridCol w="857770">
                  <a:extLst>
                    <a:ext uri="{9D8B030D-6E8A-4147-A177-3AD203B41FA5}">
                      <a16:colId xmlns:a16="http://schemas.microsoft.com/office/drawing/2014/main" val="4255848731"/>
                    </a:ext>
                  </a:extLst>
                </a:gridCol>
                <a:gridCol w="1030997">
                  <a:extLst>
                    <a:ext uri="{9D8B030D-6E8A-4147-A177-3AD203B41FA5}">
                      <a16:colId xmlns:a16="http://schemas.microsoft.com/office/drawing/2014/main" val="4290621330"/>
                    </a:ext>
                  </a:extLst>
                </a:gridCol>
              </a:tblGrid>
              <a:tr h="324043">
                <a:tc gridSpan="7">
                  <a:txBody>
                    <a:bodyPr/>
                    <a:lstStyle/>
                    <a:p>
                      <a:pPr algn="ctr" fontAlgn="ctr"/>
                      <a:r>
                        <a:rPr lang="en-US" sz="2400" b="0" i="0" u="none" strike="noStrike" dirty="0">
                          <a:solidFill>
                            <a:srgbClr val="000000"/>
                          </a:solidFill>
                          <a:effectLst/>
                          <a:latin typeface="Phetsarath OT" panose="02000500000000000001" pitchFamily="2" charset="2"/>
                        </a:rPr>
                        <a:t>DLI K: Number of patients currently on ARV by sites</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7571799"/>
                  </a:ext>
                </a:extLst>
              </a:tr>
              <a:tr h="342485">
                <a:tc>
                  <a:txBody>
                    <a:bodyPr/>
                    <a:lstStyle/>
                    <a:p>
                      <a:pPr algn="l" fontAlgn="ctr"/>
                      <a:endParaRPr lang="en-US" sz="2400" b="0" i="0" u="none" strike="noStrike">
                        <a:solidFill>
                          <a:srgbClr val="000000"/>
                        </a:solidFill>
                        <a:effectLst/>
                        <a:latin typeface="Phetsarath OT" panose="02000500000000000001" pitchFamily="2" charset="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2400" b="0" i="0" u="none" strike="noStrike">
                        <a:solidFill>
                          <a:srgbClr val="000000"/>
                        </a:solidFill>
                        <a:effectLst/>
                        <a:latin typeface="Phetsarath OT" panose="02000500000000000001" pitchFamily="2" charset="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2400" b="0" i="0" u="none" strike="noStrike">
                        <a:solidFill>
                          <a:srgbClr val="000000"/>
                        </a:solidFill>
                        <a:effectLst/>
                        <a:latin typeface="Phetsarath OT" panose="02000500000000000001" pitchFamily="2" charset="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2400" b="0" i="0" u="none" strike="noStrike" dirty="0">
                          <a:solidFill>
                            <a:srgbClr val="000000"/>
                          </a:solidFill>
                          <a:effectLst/>
                          <a:latin typeface="Phetsarath OT" panose="02000500000000000001" pitchFamily="2" charset="2"/>
                        </a:rPr>
                        <a:t>Y3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2400" b="0" i="0" u="none" strike="noStrike">
                        <a:solidFill>
                          <a:srgbClr val="000000"/>
                        </a:solidFill>
                        <a:effectLst/>
                        <a:latin typeface="Phetsarath OT" panose="02000500000000000001" pitchFamily="2" charset="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2400" b="0" i="0" u="none" strike="noStrike">
                        <a:solidFill>
                          <a:srgbClr val="000000"/>
                        </a:solidFill>
                        <a:effectLst/>
                        <a:latin typeface="Phetsarath OT" panose="02000500000000000001" pitchFamily="2" charset="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2400" b="0" i="0" u="none" strike="noStrike">
                        <a:solidFill>
                          <a:srgbClr val="000000"/>
                        </a:solidFill>
                        <a:effectLst/>
                        <a:latin typeface="Phetsarath OT" panose="02000500000000000001" pitchFamily="2" charset="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33750"/>
                  </a:ext>
                </a:extLst>
              </a:tr>
              <a:tr h="245009">
                <a:tc rowSpan="2">
                  <a:txBody>
                    <a:bodyPr/>
                    <a:lstStyle/>
                    <a:p>
                      <a:pPr algn="ctr" fontAlgn="ctr"/>
                      <a:r>
                        <a:rPr lang="en-US" sz="1600" b="1" i="0" u="none" strike="noStrike">
                          <a:solidFill>
                            <a:srgbClr val="000000"/>
                          </a:solidFill>
                          <a:effectLst/>
                          <a:latin typeface="Phetsarath OT" panose="02000500000000000001" pitchFamily="2" charset="2"/>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a:txBody>
                    <a:bodyPr/>
                    <a:lstStyle/>
                    <a:p>
                      <a:pPr algn="ctr" fontAlgn="ctr"/>
                      <a:r>
                        <a:rPr lang="en-US" sz="1600" b="1" i="0" u="none" strike="noStrike" dirty="0">
                          <a:solidFill>
                            <a:srgbClr val="000000"/>
                          </a:solidFill>
                          <a:effectLst/>
                          <a:latin typeface="Phetsarath OT" panose="02000500000000000001" pitchFamily="2" charset="2"/>
                        </a:rPr>
                        <a:t>ARV/POC Site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a:txBody>
                    <a:bodyPr/>
                    <a:lstStyle/>
                    <a:p>
                      <a:pPr algn="ctr" fontAlgn="ctr"/>
                      <a:r>
                        <a:rPr lang="en-US" sz="1600" b="1" i="0" u="none" strike="noStrike">
                          <a:solidFill>
                            <a:srgbClr val="000000"/>
                          </a:solidFill>
                          <a:effectLst/>
                          <a:latin typeface="Phetsarath OT" panose="02000500000000000001" pitchFamily="2" charset="2"/>
                        </a:rPr>
                        <a:t>Baseline*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rowSpan="2">
                  <a:txBody>
                    <a:bodyPr/>
                    <a:lstStyle/>
                    <a:p>
                      <a:pPr algn="ctr" fontAlgn="ctr"/>
                      <a:r>
                        <a:rPr lang="en-US" sz="1600" b="1" i="0" u="none" strike="noStrike">
                          <a:solidFill>
                            <a:srgbClr val="000000"/>
                          </a:solidFill>
                          <a:effectLst/>
                          <a:latin typeface="Phetsarath OT" panose="02000500000000000001" pitchFamily="2" charset="2"/>
                        </a:rPr>
                        <a:t>Target:</a:t>
                      </a:r>
                      <a:br>
                        <a:rPr lang="en-US" sz="1600" b="1" i="0" u="none" strike="noStrike">
                          <a:solidFill>
                            <a:srgbClr val="000000"/>
                          </a:solidFill>
                          <a:effectLst/>
                          <a:latin typeface="Phetsarath OT" panose="02000500000000000001" pitchFamily="2" charset="2"/>
                        </a:rPr>
                      </a:br>
                      <a:r>
                        <a:rPr lang="en-US" sz="1600" b="1" i="0" u="none" strike="noStrike">
                          <a:solidFill>
                            <a:srgbClr val="000000"/>
                          </a:solidFill>
                          <a:effectLst/>
                          <a:latin typeface="Phetsarath OT" panose="02000500000000000001" pitchFamily="2" charset="2"/>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US" sz="1600" b="1" i="0" u="none" strike="noStrike">
                          <a:solidFill>
                            <a:srgbClr val="000000"/>
                          </a:solidFill>
                          <a:effectLst/>
                          <a:latin typeface="Phetsarath OT" panose="02000500000000000001" pitchFamily="2" charset="2"/>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rowSpan="2">
                  <a:txBody>
                    <a:bodyPr/>
                    <a:lstStyle/>
                    <a:p>
                      <a:pPr algn="ctr" fontAlgn="ctr"/>
                      <a:r>
                        <a:rPr lang="en-US" sz="1600" b="1" i="0" u="none" strike="noStrike">
                          <a:solidFill>
                            <a:srgbClr val="000000"/>
                          </a:solidFill>
                          <a:effectLst/>
                          <a:latin typeface="Phetsarath OT" panose="02000500000000000001" pitchFamily="2" charset="2"/>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rowSpan="2">
                  <a:txBody>
                    <a:bodyPr/>
                    <a:lstStyle/>
                    <a:p>
                      <a:pPr algn="ctr" fontAlgn="ctr"/>
                      <a:r>
                        <a:rPr lang="en-US" sz="1600" b="1" i="0" u="none" strike="noStrike">
                          <a:solidFill>
                            <a:srgbClr val="000000"/>
                          </a:solidFill>
                          <a:effectLst/>
                          <a:latin typeface="Phetsarath OT" panose="02000500000000000001" pitchFamily="2" charset="2"/>
                        </a:rPr>
                        <a:t>Progress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2454074442"/>
                  </a:ext>
                </a:extLst>
              </a:tr>
              <a:tr h="24500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a:solidFill>
                            <a:srgbClr val="000000"/>
                          </a:solidFill>
                          <a:effectLst/>
                          <a:latin typeface="Phetsarath OT" panose="02000500000000000001" pitchFamily="2" charset="2"/>
                        </a:rPr>
                        <a:t>May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99817103"/>
                  </a:ext>
                </a:extLst>
              </a:tr>
              <a:tr h="245009">
                <a:tc>
                  <a:txBody>
                    <a:bodyPr/>
                    <a:lstStyle/>
                    <a:p>
                      <a:pPr algn="ctr" fontAlgn="ctr"/>
                      <a:r>
                        <a:rPr lang="en-US" sz="1600" b="0" i="0" u="none" strike="noStrike">
                          <a:solidFill>
                            <a:srgbClr val="000000"/>
                          </a:solidFill>
                          <a:effectLst/>
                          <a:latin typeface="Phetsarath OT" panose="02000500000000000001" pitchFamily="2" charset="2"/>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01 PH Savannakhet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0">
                  <a:txBody>
                    <a:bodyPr/>
                    <a:lstStyle/>
                    <a:p>
                      <a:pPr algn="ctr" fontAlgn="ctr"/>
                      <a:r>
                        <a:rPr lang="en-US" sz="1600" b="0" i="0" u="none" strike="noStrike">
                          <a:solidFill>
                            <a:srgbClr val="000000"/>
                          </a:solidFill>
                          <a:effectLst/>
                          <a:latin typeface="Phetsarath OT" panose="02000500000000000001" pitchFamily="2" charset="2"/>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097873"/>
                  </a:ext>
                </a:extLst>
              </a:tr>
              <a:tr h="245009">
                <a:tc>
                  <a:txBody>
                    <a:bodyPr/>
                    <a:lstStyle/>
                    <a:p>
                      <a:pPr algn="ctr" fontAlgn="ctr"/>
                      <a:r>
                        <a:rPr lang="en-US" sz="1600" b="0" i="0" u="none" strike="noStrike">
                          <a:solidFill>
                            <a:srgbClr val="000000"/>
                          </a:solidFill>
                          <a:effectLst/>
                          <a:latin typeface="Phetsarath OT" panose="02000500000000000001" pitchFamily="2" charset="2"/>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02 CH Setthathirath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3,022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3,173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3,085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3,085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37247296"/>
                  </a:ext>
                </a:extLst>
              </a:tr>
              <a:tr h="245009">
                <a:tc>
                  <a:txBody>
                    <a:bodyPr/>
                    <a:lstStyle/>
                    <a:p>
                      <a:pPr algn="ctr" fontAlgn="ctr"/>
                      <a:r>
                        <a:rPr lang="en-US" sz="1600" b="0" i="0" u="none" strike="noStrike">
                          <a:solidFill>
                            <a:srgbClr val="000000"/>
                          </a:solidFill>
                          <a:effectLst/>
                          <a:latin typeface="Phetsarath OT" panose="02000500000000000001" pitchFamily="2" charset="2"/>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03 CH Mahosod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7098646"/>
                  </a:ext>
                </a:extLst>
              </a:tr>
              <a:tr h="245009">
                <a:tc>
                  <a:txBody>
                    <a:bodyPr/>
                    <a:lstStyle/>
                    <a:p>
                      <a:pPr algn="ctr" fontAlgn="ctr"/>
                      <a:r>
                        <a:rPr lang="en-US" sz="1600" b="0" i="0" u="none" strike="noStrike">
                          <a:solidFill>
                            <a:srgbClr val="000000"/>
                          </a:solidFill>
                          <a:effectLst/>
                          <a:latin typeface="Phetsarath OT" panose="02000500000000000001" pitchFamily="2" charset="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04 PH Luangprabang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613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613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30300704"/>
                  </a:ext>
                </a:extLst>
              </a:tr>
              <a:tr h="245009">
                <a:tc>
                  <a:txBody>
                    <a:bodyPr/>
                    <a:lstStyle/>
                    <a:p>
                      <a:pPr algn="ctr" fontAlgn="ctr"/>
                      <a:r>
                        <a:rPr lang="en-US" sz="1600" b="0" i="0" u="none" strike="noStrike">
                          <a:solidFill>
                            <a:srgbClr val="000000"/>
                          </a:solidFill>
                          <a:effectLst/>
                          <a:latin typeface="Phetsarath OT" panose="02000500000000000001" pitchFamily="2" charset="2"/>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05 PH Champasak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88302691"/>
                  </a:ext>
                </a:extLst>
              </a:tr>
              <a:tr h="245009">
                <a:tc>
                  <a:txBody>
                    <a:bodyPr/>
                    <a:lstStyle/>
                    <a:p>
                      <a:pPr algn="ctr" fontAlgn="ctr"/>
                      <a:r>
                        <a:rPr lang="en-US" sz="1600" b="0" i="0" u="none" strike="noStrike">
                          <a:solidFill>
                            <a:srgbClr val="000000"/>
                          </a:solidFill>
                          <a:effectLst/>
                          <a:latin typeface="Phetsarath OT" panose="02000500000000000001" pitchFamily="2" charset="2"/>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07 PH Bokeo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42955843"/>
                  </a:ext>
                </a:extLst>
              </a:tr>
              <a:tr h="245009">
                <a:tc>
                  <a:txBody>
                    <a:bodyPr/>
                    <a:lstStyle/>
                    <a:p>
                      <a:pPr algn="ctr" fontAlgn="ctr"/>
                      <a:r>
                        <a:rPr lang="en-US" sz="1600" b="0" i="0" u="none" strike="noStrike">
                          <a:solidFill>
                            <a:srgbClr val="000000"/>
                          </a:solidFill>
                          <a:effectLst/>
                          <a:latin typeface="Phetsarath OT" panose="02000500000000000001" pitchFamily="2" charset="2"/>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08 PH Luangnamtha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677519453"/>
                  </a:ext>
                </a:extLst>
              </a:tr>
              <a:tr h="245009">
                <a:tc>
                  <a:txBody>
                    <a:bodyPr/>
                    <a:lstStyle/>
                    <a:p>
                      <a:pPr algn="ctr" fontAlgn="ctr"/>
                      <a:r>
                        <a:rPr lang="en-US" sz="1600" b="0" i="0" u="none" strike="noStrike">
                          <a:solidFill>
                            <a:srgbClr val="000000"/>
                          </a:solidFill>
                          <a:effectLst/>
                          <a:latin typeface="Phetsarath OT" panose="02000500000000000001" pitchFamily="2" charset="2"/>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09 PH Khammuane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59101543"/>
                  </a:ext>
                </a:extLst>
              </a:tr>
              <a:tr h="245009">
                <a:tc>
                  <a:txBody>
                    <a:bodyPr/>
                    <a:lstStyle/>
                    <a:p>
                      <a:pPr algn="ctr" fontAlgn="ctr"/>
                      <a:r>
                        <a:rPr lang="en-US" sz="1600" b="0" i="0" u="none" strike="noStrike">
                          <a:solidFill>
                            <a:srgbClr val="000000"/>
                          </a:solidFill>
                          <a:effectLst/>
                          <a:latin typeface="Phetsarath OT" panose="02000500000000000001" pitchFamily="2" charset="2"/>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10 DH Tonpheung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11314797"/>
                  </a:ext>
                </a:extLst>
              </a:tr>
              <a:tr h="245009">
                <a:tc>
                  <a:txBody>
                    <a:bodyPr/>
                    <a:lstStyle/>
                    <a:p>
                      <a:pPr algn="ctr" fontAlgn="ctr"/>
                      <a:r>
                        <a:rPr lang="en-US" sz="1600" b="0" i="0" u="none" strike="noStrike">
                          <a:solidFill>
                            <a:srgbClr val="000000"/>
                          </a:solidFill>
                          <a:effectLst/>
                          <a:latin typeface="Phetsarath OT" panose="02000500000000000001" pitchFamily="2" charset="2"/>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11 PH Huaphanh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73995450"/>
                  </a:ext>
                </a:extLst>
              </a:tr>
              <a:tr h="245009">
                <a:tc>
                  <a:txBody>
                    <a:bodyPr/>
                    <a:lstStyle/>
                    <a:p>
                      <a:pPr algn="ctr" fontAlgn="ctr"/>
                      <a:r>
                        <a:rPr lang="en-US" sz="1600" b="0" i="0" u="none" strike="noStrike">
                          <a:solidFill>
                            <a:srgbClr val="000000"/>
                          </a:solidFill>
                          <a:effectLst/>
                          <a:latin typeface="Phetsarath OT" panose="02000500000000000001" pitchFamily="2" charset="2"/>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12 CH Mittaphab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68777691"/>
                  </a:ext>
                </a:extLst>
              </a:tr>
              <a:tr h="245009">
                <a:tc>
                  <a:txBody>
                    <a:bodyPr/>
                    <a:lstStyle/>
                    <a:p>
                      <a:pPr algn="ctr" fontAlgn="ctr"/>
                      <a:r>
                        <a:rPr lang="en-US" sz="1600" b="0" i="0" u="none" strike="noStrike">
                          <a:solidFill>
                            <a:srgbClr val="000000"/>
                          </a:solidFill>
                          <a:effectLst/>
                          <a:latin typeface="Phetsarath OT" panose="02000500000000000001" pitchFamily="2" charset="2"/>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13 PH Saravanh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39039555"/>
                  </a:ext>
                </a:extLst>
              </a:tr>
              <a:tr h="245009">
                <a:tc>
                  <a:txBody>
                    <a:bodyPr/>
                    <a:lstStyle/>
                    <a:p>
                      <a:pPr algn="ctr" fontAlgn="ctr"/>
                      <a:r>
                        <a:rPr lang="en-US" sz="1600" b="0" i="0" u="none" strike="noStrike">
                          <a:solidFill>
                            <a:srgbClr val="000000"/>
                          </a:solidFill>
                          <a:effectLst/>
                          <a:latin typeface="Phetsarath OT" panose="02000500000000000001" pitchFamily="2" charset="2"/>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14 PH Oudomexai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61802713"/>
                  </a:ext>
                </a:extLst>
              </a:tr>
              <a:tr h="245009">
                <a:tc>
                  <a:txBody>
                    <a:bodyPr/>
                    <a:lstStyle/>
                    <a:p>
                      <a:pPr algn="ctr" fontAlgn="ctr"/>
                      <a:r>
                        <a:rPr lang="en-US" sz="1600" b="0" i="0" u="none" strike="noStrike">
                          <a:solidFill>
                            <a:srgbClr val="000000"/>
                          </a:solidFill>
                          <a:effectLst/>
                          <a:latin typeface="Phetsarath OT" panose="02000500000000000001" pitchFamily="2" charset="2"/>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15 DH songkhone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16178990"/>
                  </a:ext>
                </a:extLst>
              </a:tr>
              <a:tr h="245009">
                <a:tc>
                  <a:txBody>
                    <a:bodyPr/>
                    <a:lstStyle/>
                    <a:p>
                      <a:pPr algn="ctr" fontAlgn="ctr"/>
                      <a:r>
                        <a:rPr lang="en-US" sz="1600" b="0" i="0" u="none" strike="noStrike">
                          <a:solidFill>
                            <a:srgbClr val="000000"/>
                          </a:solidFill>
                          <a:effectLst/>
                          <a:latin typeface="Phetsarath OT" panose="02000500000000000001" pitchFamily="2" charset="2"/>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16 PH Xainyabouli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57740409"/>
                  </a:ext>
                </a:extLst>
              </a:tr>
              <a:tr h="245009">
                <a:tc>
                  <a:txBody>
                    <a:bodyPr/>
                    <a:lstStyle/>
                    <a:p>
                      <a:pPr algn="ctr" fontAlgn="ctr"/>
                      <a:r>
                        <a:rPr lang="en-US" sz="1600" b="0" i="0" u="none" strike="noStrike">
                          <a:solidFill>
                            <a:srgbClr val="000000"/>
                          </a:solidFill>
                          <a:effectLst/>
                          <a:latin typeface="Phetsarath OT" panose="02000500000000000001" pitchFamily="2" charset="2"/>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17 PH Vientiane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63416293"/>
                  </a:ext>
                </a:extLst>
              </a:tr>
              <a:tr h="245009">
                <a:tc>
                  <a:txBody>
                    <a:bodyPr/>
                    <a:lstStyle/>
                    <a:p>
                      <a:pPr algn="ctr" fontAlgn="ctr"/>
                      <a:r>
                        <a:rPr lang="en-US" sz="1600" b="0" i="0" u="none" strike="noStrike">
                          <a:solidFill>
                            <a:srgbClr val="000000"/>
                          </a:solidFill>
                          <a:effectLst/>
                          <a:latin typeface="Phetsarath OT" panose="02000500000000000001" pitchFamily="2" charset="2"/>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18 PH Borlikhhamxai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681515383"/>
                  </a:ext>
                </a:extLst>
              </a:tr>
              <a:tr h="245009">
                <a:tc>
                  <a:txBody>
                    <a:bodyPr/>
                    <a:lstStyle/>
                    <a:p>
                      <a:pPr algn="ctr" fontAlgn="ctr"/>
                      <a:r>
                        <a:rPr lang="en-US" sz="1600" b="0" i="0" u="none" strike="noStrike">
                          <a:solidFill>
                            <a:srgbClr val="000000"/>
                          </a:solidFill>
                          <a:effectLst/>
                          <a:latin typeface="Phetsarath OT" panose="02000500000000000001" pitchFamily="2" charset="2"/>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19 PH Xiangkhouang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07434876"/>
                  </a:ext>
                </a:extLst>
              </a:tr>
              <a:tr h="245009">
                <a:tc>
                  <a:txBody>
                    <a:bodyPr/>
                    <a:lstStyle/>
                    <a:p>
                      <a:pPr algn="ctr" fontAlgn="ctr"/>
                      <a:r>
                        <a:rPr lang="en-US" sz="1600" b="0" i="0" u="none" strike="noStrike">
                          <a:solidFill>
                            <a:srgbClr val="000000"/>
                          </a:solidFill>
                          <a:effectLst/>
                          <a:latin typeface="Phetsarath OT" panose="02000500000000000001" pitchFamily="2" charset="2"/>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20 PH Xekong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99674136"/>
                  </a:ext>
                </a:extLst>
              </a:tr>
              <a:tr h="245009">
                <a:tc>
                  <a:txBody>
                    <a:bodyPr/>
                    <a:lstStyle/>
                    <a:p>
                      <a:pPr algn="ctr" fontAlgn="ctr"/>
                      <a:r>
                        <a:rPr lang="en-US" sz="1600" b="0" i="0" u="none" strike="noStrike">
                          <a:solidFill>
                            <a:srgbClr val="000000"/>
                          </a:solidFill>
                          <a:effectLst/>
                          <a:latin typeface="Phetsarath OT" panose="02000500000000000001" pitchFamily="2" charset="2"/>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Phetsarath OT" panose="02000500000000000001" pitchFamily="2" charset="2"/>
                        </a:rPr>
                        <a:t>21 PH Atapu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Phetsarath OT" panose="02000500000000000001" pitchFamily="2" charset="2"/>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87290004"/>
                  </a:ext>
                </a:extLst>
              </a:tr>
              <a:tr h="245009">
                <a:tc gridSpan="2">
                  <a:txBody>
                    <a:bodyPr/>
                    <a:lstStyle/>
                    <a:p>
                      <a:pPr algn="ctr" fontAlgn="ctr"/>
                      <a:r>
                        <a:rPr lang="en-US" sz="1600" b="1" i="0" u="none" strike="noStrike">
                          <a:solidFill>
                            <a:srgbClr val="212529"/>
                          </a:solidFill>
                          <a:effectLst/>
                          <a:latin typeface="Phetsarath OT" panose="02000500000000000001" pitchFamily="2" charset="2"/>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a:txBody>
                    <a:bodyPr/>
                    <a:lstStyle/>
                    <a:p>
                      <a:pPr algn="ctr" fontAlgn="ctr"/>
                      <a:r>
                        <a:rPr lang="en-US" sz="1600" b="1" i="0" u="none" strike="noStrike">
                          <a:solidFill>
                            <a:srgbClr val="212529"/>
                          </a:solidFill>
                          <a:effectLst/>
                          <a:latin typeface="Phetsarath OT" panose="02000500000000000001" pitchFamily="2" charset="2"/>
                        </a:rPr>
                        <a:t>9,341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US" sz="1600" b="1" i="0" u="none" strike="noStrike">
                          <a:solidFill>
                            <a:srgbClr val="212529"/>
                          </a:solidFill>
                          <a:effectLst/>
                          <a:latin typeface="Phetsarath OT" panose="02000500000000000001" pitchFamily="2" charset="2"/>
                        </a:rPr>
                        <a:t>9,808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US" sz="1600" b="1" i="0" u="none" strike="noStrike">
                          <a:solidFill>
                            <a:srgbClr val="212529"/>
                          </a:solidFill>
                          <a:effectLst/>
                          <a:latin typeface="Phetsarath OT" panose="02000500000000000001" pitchFamily="2" charset="2"/>
                        </a:rPr>
                        <a:t>10,591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US" sz="1600" b="1" i="0" u="none" strike="noStrike">
                          <a:solidFill>
                            <a:srgbClr val="212529"/>
                          </a:solidFill>
                          <a:effectLst/>
                          <a:latin typeface="Phetsarath OT" panose="02000500000000000001" pitchFamily="2" charset="2"/>
                        </a:rPr>
                        <a:t>10,591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US" sz="1600" b="1" i="0" u="none" strike="noStrike" dirty="0">
                          <a:solidFill>
                            <a:srgbClr val="212529"/>
                          </a:solidFill>
                          <a:effectLst/>
                          <a:latin typeface="Phetsarath OT" panose="02000500000000000001" pitchFamily="2" charset="2"/>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27360963"/>
                  </a:ext>
                </a:extLst>
              </a:tr>
            </a:tbl>
          </a:graphicData>
        </a:graphic>
      </p:graphicFrame>
      <p:sp>
        <p:nvSpPr>
          <p:cNvPr id="11" name="Title 1">
            <a:extLst>
              <a:ext uri="{FF2B5EF4-FFF2-40B4-BE49-F238E27FC236}">
                <a16:creationId xmlns:a16="http://schemas.microsoft.com/office/drawing/2014/main" id="{B636192C-990C-AEDF-9888-49E2CCFC137A}"/>
              </a:ext>
            </a:extLst>
          </p:cNvPr>
          <p:cNvSpPr>
            <a:spLocks noGrp="1"/>
          </p:cNvSpPr>
          <p:nvPr>
            <p:ph type="title"/>
          </p:nvPr>
        </p:nvSpPr>
        <p:spPr>
          <a:xfrm>
            <a:off x="723900" y="171162"/>
            <a:ext cx="2954482" cy="2371148"/>
          </a:xfrm>
        </p:spPr>
        <p:txBody>
          <a:bodyPr vert="horz" lIns="91440" tIns="45720" rIns="91440" bIns="45720" rtlCol="0" anchor="ctr">
            <a:normAutofit/>
          </a:bodyPr>
          <a:lstStyle/>
          <a:p>
            <a:pPr algn="ctr"/>
            <a:r>
              <a:rPr lang="en-US" sz="3200" b="1"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Result</a:t>
            </a:r>
            <a:br>
              <a:rPr lang="en-US" sz="3200" b="1" kern="1200"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br>
            <a:br>
              <a:rPr lang="en-US" sz="3200" b="1" kern="1200"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br>
            <a:r>
              <a:rPr lang="en-US" sz="3200" b="1" kern="1200" dirty="0">
                <a:solidFill>
                  <a:srgbClr val="FFFFFF"/>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DLI-K ARV Y3</a:t>
            </a:r>
            <a:endParaRPr lang="en-US" sz="3200" kern="1200" dirty="0">
              <a:solidFill>
                <a:srgbClr val="FFFFFF"/>
              </a:solidFill>
              <a:latin typeface="Phetsarath OT" panose="02000500000000000001" pitchFamily="2" charset="2"/>
              <a:ea typeface="Phetsarath OT" panose="02000500000000000001" pitchFamily="2" charset="2"/>
              <a:cs typeface="Phetsarath OT" panose="02000500000000000001" pitchFamily="2" charset="2"/>
            </a:endParaRPr>
          </a:p>
        </p:txBody>
      </p:sp>
    </p:spTree>
    <p:extLst>
      <p:ext uri="{BB962C8B-B14F-4D97-AF65-F5344CB8AC3E}">
        <p14:creationId xmlns:p14="http://schemas.microsoft.com/office/powerpoint/2010/main" val="1238872932"/>
      </p:ext>
    </p:extLst>
  </p:cSld>
  <p:clrMapOvr>
    <a:masterClrMapping/>
  </p:clrMapOvr>
  <mc:AlternateContent xmlns:mc="http://schemas.openxmlformats.org/markup-compatibility/2006">
    <mc:Choice xmlns:p14="http://schemas.microsoft.com/office/powerpoint/2010/main" Requires="p14">
      <p:transition spd="slow" p14:dur="2000" advTm="1119"/>
    </mc:Choice>
    <mc:Fallback>
      <p:transition spd="slow" advTm="11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FE3F-A6CA-7107-5A2F-E94593CA6B42}"/>
              </a:ext>
            </a:extLst>
          </p:cNvPr>
          <p:cNvSpPr>
            <a:spLocks noGrp="1"/>
          </p:cNvSpPr>
          <p:nvPr>
            <p:ph type="title"/>
          </p:nvPr>
        </p:nvSpPr>
        <p:spPr>
          <a:xfrm>
            <a:off x="290965" y="2635875"/>
            <a:ext cx="7345101" cy="1325563"/>
          </a:xfrm>
        </p:spPr>
        <p:txBody>
          <a:bodyPr>
            <a:normAutofit/>
          </a:bodyPr>
          <a:lstStyle/>
          <a:p>
            <a:pPr algn="ct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Challenges</a:t>
            </a:r>
          </a:p>
        </p:txBody>
      </p:sp>
      <p:pic>
        <p:nvPicPr>
          <p:cNvPr id="3" name="Picture 2">
            <a:extLst>
              <a:ext uri="{FF2B5EF4-FFF2-40B4-BE49-F238E27FC236}">
                <a16:creationId xmlns:a16="http://schemas.microsoft.com/office/drawing/2014/main" id="{514EDBF0-5E19-B191-5607-0F995A7B6B51}"/>
              </a:ext>
            </a:extLst>
          </p:cNvPr>
          <p:cNvPicPr>
            <a:picLocks noChangeAspect="1"/>
          </p:cNvPicPr>
          <p:nvPr/>
        </p:nvPicPr>
        <p:blipFill rotWithShape="1">
          <a:blip r:embed="rId2"/>
          <a:srcRect l="60085" t="3691" r="3136" b="3929"/>
          <a:stretch/>
        </p:blipFill>
        <p:spPr>
          <a:xfrm>
            <a:off x="7274379" y="253092"/>
            <a:ext cx="4531178" cy="6335487"/>
          </a:xfrm>
          <a:prstGeom prst="rect">
            <a:avLst/>
          </a:prstGeom>
        </p:spPr>
      </p:pic>
    </p:spTree>
    <p:extLst>
      <p:ext uri="{BB962C8B-B14F-4D97-AF65-F5344CB8AC3E}">
        <p14:creationId xmlns:p14="http://schemas.microsoft.com/office/powerpoint/2010/main" val="4189334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0F0B-11E8-357E-9839-41555280DFD9}"/>
              </a:ext>
            </a:extLst>
          </p:cNvPr>
          <p:cNvSpPr>
            <a:spLocks noGrp="1"/>
          </p:cNvSpPr>
          <p:nvPr>
            <p:ph type="title"/>
          </p:nvPr>
        </p:nvSpPr>
        <p:spPr>
          <a:xfrm>
            <a:off x="838200" y="98902"/>
            <a:ext cx="10515600" cy="965970"/>
          </a:xfrm>
        </p:spPr>
        <p:txBody>
          <a:bodyPr/>
          <a:lstStyle/>
          <a:p>
            <a:pPr algn="ctr"/>
            <a:r>
              <a:rPr lang="en-US"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Challenges in HANSA implementation</a:t>
            </a:r>
            <a:endParaRPr lang="en-US" dirty="0"/>
          </a:p>
        </p:txBody>
      </p:sp>
      <p:sp>
        <p:nvSpPr>
          <p:cNvPr id="3" name="Content Placeholder 2">
            <a:extLst>
              <a:ext uri="{FF2B5EF4-FFF2-40B4-BE49-F238E27FC236}">
                <a16:creationId xmlns:a16="http://schemas.microsoft.com/office/drawing/2014/main" id="{D6C1B6F7-F317-5A0A-BC46-62C17BFABA8E}"/>
              </a:ext>
            </a:extLst>
          </p:cNvPr>
          <p:cNvSpPr>
            <a:spLocks noGrp="1"/>
          </p:cNvSpPr>
          <p:nvPr>
            <p:ph idx="1"/>
          </p:nvPr>
        </p:nvSpPr>
        <p:spPr>
          <a:xfrm>
            <a:off x="578735" y="1064872"/>
            <a:ext cx="11204294" cy="5428003"/>
          </a:xfrm>
        </p:spPr>
        <p:txBody>
          <a:bodyPr>
            <a:normAutofit fontScale="77500" lnSpcReduction="20000"/>
          </a:bodyPr>
          <a:lstStyle/>
          <a:p>
            <a:pPr marL="342900" indent="-342900" algn="just" fontAlgn="t">
              <a:lnSpc>
                <a:spcPct val="120000"/>
              </a:lnSpc>
              <a:buFont typeface="Arial" panose="020B0604020202020204" pitchFamily="34" charset="0"/>
              <a:buChar char="•"/>
            </a:pPr>
            <a:r>
              <a:rPr lang="en-US"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FSW are hidden, mobilized and illegal;</a:t>
            </a:r>
            <a:endParaRPr lang="lo-LA"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p>
            <a:pPr marL="342900" indent="-342900" algn="just" fontAlgn="t">
              <a:lnSpc>
                <a:spcPct val="120000"/>
              </a:lnSpc>
              <a:buFont typeface="Arial" panose="020B0604020202020204" pitchFamily="34" charset="0"/>
              <a:buChar char="•"/>
            </a:pPr>
            <a:r>
              <a:rPr lang="en-US"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Peers are always turn over – average working </a:t>
            </a: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about</a:t>
            </a:r>
            <a:r>
              <a:rPr lang="en-US"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3 months</a:t>
            </a:r>
            <a:endParaRPr lang="lo-LA"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p>
            <a:pPr marL="342900" indent="-342900" algn="just" fontAlgn="t">
              <a:lnSpc>
                <a:spcPct val="120000"/>
              </a:lnSpc>
              <a:buFont typeface="Arial" panose="020B0604020202020204" pitchFamily="34" charset="0"/>
              <a:buChar char="•"/>
            </a:pPr>
            <a:r>
              <a:rPr lang="en-US"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MSM are also mobilized (moving from place to place) especially young MSM/TG;</a:t>
            </a:r>
            <a:endParaRPr lang="lo-LA"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p>
            <a:pPr marL="342900" indent="-342900" algn="just" fontAlgn="t">
              <a:lnSpc>
                <a:spcPct val="120000"/>
              </a:lnSpc>
              <a:buFont typeface="Arial" panose="020B0604020202020204" pitchFamily="34" charset="0"/>
              <a:buChar char="•"/>
            </a:pPr>
            <a:r>
              <a:rPr lang="en-US"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Stigma and Discrimination still </a:t>
            </a: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exist</a:t>
            </a:r>
            <a:r>
              <a:rPr lang="en-US"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in HFs and community</a:t>
            </a: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 internalized stigma is also challenging</a:t>
            </a:r>
            <a:endParaRPr lang="lo-LA"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p>
            <a:pPr marL="342900" marR="0" lvl="0" indent="-342900" algn="just"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lang="en-US"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Number lost of follow up of patients on ARV and also viral load testing</a:t>
            </a: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 are challenged;</a:t>
            </a:r>
            <a:endParaRPr lang="lo-LA"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p>
            <a:pPr marL="342900" indent="-342900" algn="just" fontAlgn="t">
              <a:lnSpc>
                <a:spcPct val="120000"/>
              </a:lnSpc>
              <a:buFont typeface="Arial" panose="020B0604020202020204" pitchFamily="34" charset="0"/>
              <a:buChar char="•"/>
            </a:pPr>
            <a:r>
              <a:rPr lang="en-US"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Fund flow is delayed for every year and too many steps of releasing fund to the sites;</a:t>
            </a:r>
          </a:p>
          <a:p>
            <a:pPr marL="342900" indent="-342900" algn="just" fontAlgn="t">
              <a:lnSpc>
                <a:spcPct val="120000"/>
              </a:lnSpc>
              <a:buFont typeface="Arial" panose="020B0604020202020204" pitchFamily="34" charset="0"/>
              <a:buChar char="•"/>
            </a:pP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CHAS has been deducted fund of the amount of 74,000 USD in Y3 due to the FSW target was not achieved in Y1, therefore, peers/FSW are not receiving the remuneration or income yet;</a:t>
            </a:r>
            <a:endParaRPr lang="en-US"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p>
            <a:pPr marL="342900" indent="-342900" algn="just" fontAlgn="t">
              <a:lnSpc>
                <a:spcPct val="120000"/>
              </a:lnSpc>
              <a:buFont typeface="Arial" panose="020B0604020202020204" pitchFamily="34" charset="0"/>
              <a:buChar char="•"/>
            </a:pPr>
            <a:r>
              <a:rPr lang="en-US" sz="2800" b="1"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DHIS2 system is still incomplete for HIV national indicators.</a:t>
            </a:r>
            <a:endParaRPr lang="en-US" sz="2800" b="1" dirty="0">
              <a:solidFill>
                <a:schemeClr val="accent1">
                  <a:lumMod val="75000"/>
                </a:schemeClr>
              </a:solidFill>
            </a:endParaRPr>
          </a:p>
          <a:p>
            <a:pPr>
              <a:lnSpc>
                <a:spcPct val="120000"/>
              </a:lnSpc>
            </a:pPr>
            <a:endParaRPr lang="en-US" b="1" dirty="0">
              <a:solidFill>
                <a:schemeClr val="accent1">
                  <a:lumMod val="75000"/>
                </a:schemeClr>
              </a:solidFill>
            </a:endParaRPr>
          </a:p>
        </p:txBody>
      </p:sp>
    </p:spTree>
    <p:extLst>
      <p:ext uri="{BB962C8B-B14F-4D97-AF65-F5344CB8AC3E}">
        <p14:creationId xmlns:p14="http://schemas.microsoft.com/office/powerpoint/2010/main" val="2441947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DFBEB11-EFE1-0B77-AC80-7B14BDFAB5CF}"/>
              </a:ext>
            </a:extLst>
          </p:cNvPr>
          <p:cNvSpPr txBox="1">
            <a:spLocks/>
          </p:cNvSpPr>
          <p:nvPr/>
        </p:nvSpPr>
        <p:spPr>
          <a:xfrm>
            <a:off x="510941" y="248825"/>
            <a:ext cx="10865317" cy="656940"/>
          </a:xfrm>
          <a:prstGeom prst="rect">
            <a:avLst/>
          </a:prstGeom>
        </p:spPr>
        <p:txBody>
          <a:bodyPr lIns="68580" tIns="34290" rIns="68580" bIns="3429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514350">
              <a:defRPr/>
            </a:pPr>
            <a:r>
              <a:rPr lang="en-US" sz="2800" b="1" dirty="0">
                <a:solidFill>
                  <a:srgbClr val="FF0000"/>
                </a:solidFill>
                <a:latin typeface="Arial Black" panose="020B0A04020102020204" pitchFamily="34" charset="0"/>
              </a:rPr>
              <a:t>Challenges during COVID-19 pandemic</a:t>
            </a:r>
          </a:p>
        </p:txBody>
      </p:sp>
      <p:grpSp>
        <p:nvGrpSpPr>
          <p:cNvPr id="13" name="Group 12">
            <a:extLst>
              <a:ext uri="{FF2B5EF4-FFF2-40B4-BE49-F238E27FC236}">
                <a16:creationId xmlns:a16="http://schemas.microsoft.com/office/drawing/2014/main" id="{3E4B5C54-92F1-9667-BABB-DEDE32C9ED0A}"/>
              </a:ext>
            </a:extLst>
          </p:cNvPr>
          <p:cNvGrpSpPr/>
          <p:nvPr/>
        </p:nvGrpSpPr>
        <p:grpSpPr>
          <a:xfrm>
            <a:off x="558270" y="806605"/>
            <a:ext cx="10597387" cy="5195843"/>
            <a:chOff x="1987137" y="655443"/>
            <a:chExt cx="9581015" cy="5547113"/>
          </a:xfrm>
        </p:grpSpPr>
        <p:pic>
          <p:nvPicPr>
            <p:cNvPr id="3" name="Picture 2">
              <a:extLst>
                <a:ext uri="{FF2B5EF4-FFF2-40B4-BE49-F238E27FC236}">
                  <a16:creationId xmlns:a16="http://schemas.microsoft.com/office/drawing/2014/main" id="{860E2A28-97A7-919D-A034-0BE2ABBFF07B}"/>
                </a:ext>
              </a:extLst>
            </p:cNvPr>
            <p:cNvPicPr>
              <a:picLocks noChangeAspect="1"/>
            </p:cNvPicPr>
            <p:nvPr/>
          </p:nvPicPr>
          <p:blipFill rotWithShape="1">
            <a:blip r:embed="rId2"/>
            <a:srcRect l="16349" t="16381" r="16032" b="16953"/>
            <a:stretch/>
          </p:blipFill>
          <p:spPr>
            <a:xfrm>
              <a:off x="1987137" y="655443"/>
              <a:ext cx="9002174" cy="5547113"/>
            </a:xfrm>
            <a:prstGeom prst="rect">
              <a:avLst/>
            </a:prstGeom>
          </p:spPr>
        </p:pic>
        <p:sp>
          <p:nvSpPr>
            <p:cNvPr id="5" name="Rectangle: Rounded Corners 4">
              <a:extLst>
                <a:ext uri="{FF2B5EF4-FFF2-40B4-BE49-F238E27FC236}">
                  <a16:creationId xmlns:a16="http://schemas.microsoft.com/office/drawing/2014/main" id="{BA532DF1-07E9-2E24-135D-8124433E13BA}"/>
                </a:ext>
              </a:extLst>
            </p:cNvPr>
            <p:cNvSpPr/>
            <p:nvPr/>
          </p:nvSpPr>
          <p:spPr>
            <a:xfrm>
              <a:off x="3648304" y="4817060"/>
              <a:ext cx="2326973" cy="129627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Decreased HIV clinic services</a:t>
              </a:r>
            </a:p>
            <a:p>
              <a:pPr marL="285750" indent="-285750">
                <a:buFont typeface="Arial" panose="020B0604020202020204" pitchFamily="34" charset="0"/>
                <a:buChar char="•"/>
              </a:pPr>
              <a:r>
                <a:rPr lang="en-US" sz="1600" dirty="0">
                  <a:solidFill>
                    <a:schemeClr val="tx1"/>
                  </a:solidFill>
                </a:rPr>
                <a:t>Difficult for clients to attend the clinic due to strict travel restriction</a:t>
              </a:r>
            </a:p>
          </p:txBody>
        </p:sp>
        <p:sp>
          <p:nvSpPr>
            <p:cNvPr id="7" name="Rectangle: Rounded Corners 6">
              <a:extLst>
                <a:ext uri="{FF2B5EF4-FFF2-40B4-BE49-F238E27FC236}">
                  <a16:creationId xmlns:a16="http://schemas.microsoft.com/office/drawing/2014/main" id="{AC67A641-6933-43FA-25AE-E206A9D520CD}"/>
                </a:ext>
              </a:extLst>
            </p:cNvPr>
            <p:cNvSpPr/>
            <p:nvPr/>
          </p:nvSpPr>
          <p:spPr>
            <a:xfrm>
              <a:off x="5141694" y="796919"/>
              <a:ext cx="2399254" cy="115564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Logistically  difficult to collect prescriptions during lockdown</a:t>
              </a:r>
            </a:p>
          </p:txBody>
        </p:sp>
        <p:sp>
          <p:nvSpPr>
            <p:cNvPr id="8" name="Rectangle: Rounded Corners 7">
              <a:extLst>
                <a:ext uri="{FF2B5EF4-FFF2-40B4-BE49-F238E27FC236}">
                  <a16:creationId xmlns:a16="http://schemas.microsoft.com/office/drawing/2014/main" id="{F0680CCC-982F-F38B-86B8-7DE5452E52BF}"/>
                </a:ext>
              </a:extLst>
            </p:cNvPr>
            <p:cNvSpPr/>
            <p:nvPr/>
          </p:nvSpPr>
          <p:spPr>
            <a:xfrm>
              <a:off x="6855972" y="4799724"/>
              <a:ext cx="2480106" cy="131361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Increased loss to follow up e.g. clients return to perceived safety of rural villages during pandemic</a:t>
              </a:r>
            </a:p>
            <a:p>
              <a:endParaRPr lang="en-US" sz="1600" dirty="0">
                <a:solidFill>
                  <a:schemeClr val="tx1"/>
                </a:solidFill>
              </a:endParaRPr>
            </a:p>
          </p:txBody>
        </p:sp>
        <p:sp>
          <p:nvSpPr>
            <p:cNvPr id="10" name="Rectangle: Rounded Corners 9">
              <a:extLst>
                <a:ext uri="{FF2B5EF4-FFF2-40B4-BE49-F238E27FC236}">
                  <a16:creationId xmlns:a16="http://schemas.microsoft.com/office/drawing/2014/main" id="{97428C7C-61A6-166B-30C7-52FC79A758B6}"/>
                </a:ext>
              </a:extLst>
            </p:cNvPr>
            <p:cNvSpPr/>
            <p:nvPr/>
          </p:nvSpPr>
          <p:spPr>
            <a:xfrm>
              <a:off x="8605804" y="782864"/>
              <a:ext cx="2962348" cy="13276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Risk of ART interruption:</a:t>
              </a:r>
            </a:p>
            <a:p>
              <a:pPr marL="285750" indent="-285750">
                <a:buFont typeface="Arial" panose="020B0604020202020204" pitchFamily="34" charset="0"/>
                <a:buChar char="•"/>
              </a:pPr>
              <a:r>
                <a:rPr lang="en-US" sz="1600" dirty="0">
                  <a:solidFill>
                    <a:schemeClr val="tx1"/>
                  </a:solidFill>
                </a:rPr>
                <a:t>Supply chain threatened</a:t>
              </a:r>
            </a:p>
            <a:p>
              <a:pPr marL="285750" indent="-285750">
                <a:buFont typeface="Arial" panose="020B0604020202020204" pitchFamily="34" charset="0"/>
                <a:buChar char="•"/>
              </a:pPr>
              <a:r>
                <a:rPr lang="en-US" sz="1600" dirty="0">
                  <a:solidFill>
                    <a:schemeClr val="tx1"/>
                  </a:solidFill>
                </a:rPr>
                <a:t>Decrease adherence: poverty, reduced adherence counselling</a:t>
              </a:r>
            </a:p>
          </p:txBody>
        </p:sp>
      </p:grpSp>
      <p:sp>
        <p:nvSpPr>
          <p:cNvPr id="15" name="Rectangle: Rounded Corners 14">
            <a:extLst>
              <a:ext uri="{FF2B5EF4-FFF2-40B4-BE49-F238E27FC236}">
                <a16:creationId xmlns:a16="http://schemas.microsoft.com/office/drawing/2014/main" id="{1CE0BA77-C0F7-DB70-C0D0-5BA5D261F4AD}"/>
              </a:ext>
            </a:extLst>
          </p:cNvPr>
          <p:cNvSpPr/>
          <p:nvPr/>
        </p:nvSpPr>
        <p:spPr>
          <a:xfrm>
            <a:off x="386735" y="925957"/>
            <a:ext cx="2919048" cy="105524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Reduced testing availability</a:t>
            </a:r>
          </a:p>
          <a:p>
            <a:pPr marL="285750" indent="-285750">
              <a:buFont typeface="Arial" panose="020B0604020202020204" pitchFamily="34" charset="0"/>
              <a:buChar char="•"/>
            </a:pPr>
            <a:r>
              <a:rPr lang="en-US" sz="1600" dirty="0">
                <a:solidFill>
                  <a:schemeClr val="tx1"/>
                </a:solidFill>
              </a:rPr>
              <a:t>Community outreach </a:t>
            </a:r>
            <a:r>
              <a:rPr lang="en-US" sz="1600" dirty="0" err="1">
                <a:solidFill>
                  <a:schemeClr val="tx1"/>
                </a:solidFill>
              </a:rPr>
              <a:t>programmes</a:t>
            </a:r>
            <a:r>
              <a:rPr lang="en-US" sz="1600" dirty="0">
                <a:solidFill>
                  <a:schemeClr val="tx1"/>
                </a:solidFill>
              </a:rPr>
              <a:t> paused due to COVID-19</a:t>
            </a:r>
          </a:p>
        </p:txBody>
      </p:sp>
      <p:sp>
        <p:nvSpPr>
          <p:cNvPr id="18" name="Rectangle: Rounded Corners 17">
            <a:extLst>
              <a:ext uri="{FF2B5EF4-FFF2-40B4-BE49-F238E27FC236}">
                <a16:creationId xmlns:a16="http://schemas.microsoft.com/office/drawing/2014/main" id="{7A0E0A6E-DF01-D486-1B72-1BA1A8EF9EF8}"/>
              </a:ext>
            </a:extLst>
          </p:cNvPr>
          <p:cNvSpPr/>
          <p:nvPr/>
        </p:nvSpPr>
        <p:spPr>
          <a:xfrm rot="10800000" flipV="1">
            <a:off x="394230" y="2021585"/>
            <a:ext cx="2286000" cy="60450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Increased presentations with advanced HIV disease </a:t>
            </a:r>
          </a:p>
        </p:txBody>
      </p:sp>
      <p:pic>
        <p:nvPicPr>
          <p:cNvPr id="19" name="object 5">
            <a:extLst>
              <a:ext uri="{FF2B5EF4-FFF2-40B4-BE49-F238E27FC236}">
                <a16:creationId xmlns:a16="http://schemas.microsoft.com/office/drawing/2014/main" id="{FB6372EA-D572-DBB3-FD31-F61D331CC936}"/>
              </a:ext>
            </a:extLst>
          </p:cNvPr>
          <p:cNvPicPr/>
          <p:nvPr/>
        </p:nvPicPr>
        <p:blipFill>
          <a:blip r:embed="rId3" cstate="print"/>
          <a:stretch>
            <a:fillRect/>
          </a:stretch>
        </p:blipFill>
        <p:spPr>
          <a:xfrm>
            <a:off x="76200" y="6113513"/>
            <a:ext cx="12039600" cy="744487"/>
          </a:xfrm>
          <a:prstGeom prst="rect">
            <a:avLst/>
          </a:prstGeom>
        </p:spPr>
      </p:pic>
      <p:pic>
        <p:nvPicPr>
          <p:cNvPr id="20" name="object 6">
            <a:extLst>
              <a:ext uri="{FF2B5EF4-FFF2-40B4-BE49-F238E27FC236}">
                <a16:creationId xmlns:a16="http://schemas.microsoft.com/office/drawing/2014/main" id="{3EC5FEB5-D178-AE88-550E-E346C1FEC6FD}"/>
              </a:ext>
            </a:extLst>
          </p:cNvPr>
          <p:cNvPicPr/>
          <p:nvPr/>
        </p:nvPicPr>
        <p:blipFill>
          <a:blip r:embed="rId4" cstate="print"/>
          <a:stretch>
            <a:fillRect/>
          </a:stretch>
        </p:blipFill>
        <p:spPr>
          <a:xfrm>
            <a:off x="9462383" y="4910354"/>
            <a:ext cx="2338348" cy="1679448"/>
          </a:xfrm>
          <a:prstGeom prst="rect">
            <a:avLst/>
          </a:prstGeom>
        </p:spPr>
      </p:pic>
      <p:pic>
        <p:nvPicPr>
          <p:cNvPr id="21" name="object 7">
            <a:extLst>
              <a:ext uri="{FF2B5EF4-FFF2-40B4-BE49-F238E27FC236}">
                <a16:creationId xmlns:a16="http://schemas.microsoft.com/office/drawing/2014/main" id="{3C0BF644-5C5F-F11F-6743-8DC86C05EE4A}"/>
              </a:ext>
            </a:extLst>
          </p:cNvPr>
          <p:cNvPicPr/>
          <p:nvPr/>
        </p:nvPicPr>
        <p:blipFill>
          <a:blip r:embed="rId5" cstate="print"/>
          <a:stretch>
            <a:fillRect/>
          </a:stretch>
        </p:blipFill>
        <p:spPr>
          <a:xfrm>
            <a:off x="179060" y="4545768"/>
            <a:ext cx="1297904" cy="1567745"/>
          </a:xfrm>
          <a:prstGeom prst="rect">
            <a:avLst/>
          </a:prstGeom>
        </p:spPr>
      </p:pic>
      <p:pic>
        <p:nvPicPr>
          <p:cNvPr id="22" name="object 8">
            <a:extLst>
              <a:ext uri="{FF2B5EF4-FFF2-40B4-BE49-F238E27FC236}">
                <a16:creationId xmlns:a16="http://schemas.microsoft.com/office/drawing/2014/main" id="{8931DA07-D5B7-9EE8-74C3-1DB72ECEBE01}"/>
              </a:ext>
            </a:extLst>
          </p:cNvPr>
          <p:cNvPicPr/>
          <p:nvPr/>
        </p:nvPicPr>
        <p:blipFill>
          <a:blip r:embed="rId6" cstate="print"/>
          <a:stretch>
            <a:fillRect/>
          </a:stretch>
        </p:blipFill>
        <p:spPr>
          <a:xfrm>
            <a:off x="9975571" y="2270250"/>
            <a:ext cx="1941190" cy="1237488"/>
          </a:xfrm>
          <a:prstGeom prst="rect">
            <a:avLst/>
          </a:prstGeom>
        </p:spPr>
      </p:pic>
    </p:spTree>
    <p:extLst>
      <p:ext uri="{BB962C8B-B14F-4D97-AF65-F5344CB8AC3E}">
        <p14:creationId xmlns:p14="http://schemas.microsoft.com/office/powerpoint/2010/main" val="48741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82" y="1682921"/>
            <a:ext cx="2966881" cy="500602"/>
          </a:xfrm>
        </p:spPr>
        <p:txBody>
          <a:bodyPr>
            <a:normAutofit fontScale="90000"/>
          </a:bodyPr>
          <a:lstStyle/>
          <a:p>
            <a:r>
              <a:rPr lang="lo-LA" sz="2000" b="1" dirty="0">
                <a:solidFill>
                  <a:srgbClr val="00B0F0"/>
                </a:solidFill>
                <a:latin typeface="Phetsarath OT" panose="02000500000000020004" pitchFamily="2" charset="0"/>
                <a:cs typeface="Phetsarath OT" panose="02000500000000020004" pitchFamily="2" charset="0"/>
              </a:rPr>
              <a:t>ຮ້ານ</a:t>
            </a:r>
            <a:r>
              <a:rPr lang="lo-LA" sz="2000" b="1" dirty="0">
                <a:solidFill>
                  <a:srgbClr val="00B0F0"/>
                </a:solidFill>
                <a:latin typeface="Times New Roman" pitchFamily="18" charset="0"/>
                <a:cs typeface="Times New Roman" pitchFamily="18" charset="0"/>
              </a:rPr>
              <a:t> </a:t>
            </a:r>
            <a:r>
              <a:rPr lang="en-US" sz="2000" b="1" dirty="0">
                <a:solidFill>
                  <a:srgbClr val="00B0F0"/>
                </a:solidFill>
                <a:latin typeface="Times New Roman" pitchFamily="18" charset="0"/>
                <a:cs typeface="Times New Roman" pitchFamily="18" charset="0"/>
              </a:rPr>
              <a:t>Spa &amp; Beauty Massage</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191" t="31750" r="16966" b="21516"/>
          <a:stretch/>
        </p:blipFill>
        <p:spPr bwMode="auto">
          <a:xfrm>
            <a:off x="491321" y="2404785"/>
            <a:ext cx="4940488" cy="283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678" t="10214" r="37273" b="31576"/>
          <a:stretch/>
        </p:blipFill>
        <p:spPr bwMode="auto">
          <a:xfrm>
            <a:off x="5759356" y="1311965"/>
            <a:ext cx="4558352" cy="263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49" t="13014" r="3148" b="11800"/>
          <a:stretch/>
        </p:blipFill>
        <p:spPr bwMode="auto">
          <a:xfrm>
            <a:off x="5759355" y="4367284"/>
            <a:ext cx="4558352" cy="21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7797" y="142457"/>
            <a:ext cx="10022007" cy="830997"/>
          </a:xfrm>
          <a:prstGeom prst="rect">
            <a:avLst/>
          </a:prstGeom>
          <a:noFill/>
        </p:spPr>
        <p:txBody>
          <a:bodyPr wrap="square" rtlCol="0">
            <a:spAutoFit/>
          </a:bodyPr>
          <a:lstStyle/>
          <a:p>
            <a:pPr algn="ctr"/>
            <a:r>
              <a:rPr lang="lo-LA" sz="2400" b="1" dirty="0">
                <a:solidFill>
                  <a:srgbClr val="002060"/>
                </a:solidFill>
                <a:latin typeface="Phetsarath OT" panose="02000500000000020004" pitchFamily="2" charset="0"/>
                <a:cs typeface="Phetsarath OT" panose="02000500000000020004" pitchFamily="2" charset="0"/>
              </a:rPr>
              <a:t>ມາດຕະການການເຂົ້າເຖິງກຸ່ມເປົ້າໝາຍ ໃນການກວດເລືອດຊອກຫາການຕິດເຊື້ອ </a:t>
            </a:r>
            <a:r>
              <a:rPr lang="en-US" sz="2400" b="1" dirty="0">
                <a:solidFill>
                  <a:srgbClr val="002060"/>
                </a:solidFill>
                <a:latin typeface="Phetsarath OT" panose="02000500000000020004" pitchFamily="2" charset="0"/>
                <a:cs typeface="Phetsarath OT" panose="02000500000000020004" pitchFamily="2" charset="0"/>
              </a:rPr>
              <a:t>HIV </a:t>
            </a:r>
            <a:r>
              <a:rPr lang="lo-LA" sz="2400" b="1" dirty="0">
                <a:solidFill>
                  <a:srgbClr val="002060"/>
                </a:solidFill>
                <a:latin typeface="Phetsarath OT" panose="02000500000000020004" pitchFamily="2" charset="0"/>
                <a:cs typeface="Phetsarath OT" panose="02000500000000020004" pitchFamily="2" charset="0"/>
              </a:rPr>
              <a:t>ສຳລັບ</a:t>
            </a:r>
            <a:r>
              <a:rPr lang="en-US" sz="2400" b="1" dirty="0">
                <a:solidFill>
                  <a:srgbClr val="002060"/>
                </a:solidFill>
                <a:latin typeface="Phetsarath OT" panose="02000500000000020004" pitchFamily="2" charset="0"/>
                <a:cs typeface="Phetsarath OT" panose="02000500000000020004" pitchFamily="2" charset="0"/>
              </a:rPr>
              <a:t>  FSW  </a:t>
            </a:r>
            <a:r>
              <a:rPr lang="lo-LA" sz="2400" b="1" dirty="0">
                <a:solidFill>
                  <a:srgbClr val="002060"/>
                </a:solidFill>
                <a:latin typeface="Phetsarath OT" panose="02000500000000020004" pitchFamily="2" charset="0"/>
                <a:cs typeface="Phetsarath OT" panose="02000500000000020004" pitchFamily="2" charset="0"/>
              </a:rPr>
              <a:t>ໃນຊ່ວງທີ່ມີການລະບາດຂອງະະຍາດ </a:t>
            </a:r>
            <a:r>
              <a:rPr lang="en-US" sz="2400" b="1" dirty="0">
                <a:solidFill>
                  <a:srgbClr val="002060"/>
                </a:solidFill>
                <a:latin typeface="Phetsarath OT" panose="02000500000000020004" pitchFamily="2" charset="0"/>
                <a:cs typeface="Phetsarath OT" panose="02000500000000020004" pitchFamily="2" charset="0"/>
              </a:rPr>
              <a:t>covid19</a:t>
            </a:r>
          </a:p>
        </p:txBody>
      </p:sp>
    </p:spTree>
    <p:extLst>
      <p:ext uri="{BB962C8B-B14F-4D97-AF65-F5344CB8AC3E}">
        <p14:creationId xmlns:p14="http://schemas.microsoft.com/office/powerpoint/2010/main" val="143527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8B61-D601-4A57-8930-DD69A4C77018}"/>
              </a:ext>
            </a:extLst>
          </p:cNvPr>
          <p:cNvSpPr>
            <a:spLocks noGrp="1"/>
          </p:cNvSpPr>
          <p:nvPr>
            <p:ph type="title"/>
          </p:nvPr>
        </p:nvSpPr>
        <p:spPr>
          <a:xfrm>
            <a:off x="142498" y="268827"/>
            <a:ext cx="11963136" cy="746319"/>
          </a:xfrm>
          <a:solidFill>
            <a:schemeClr val="accent5">
              <a:lumMod val="20000"/>
              <a:lumOff val="80000"/>
            </a:schemeClr>
          </a:solidFill>
        </p:spPr>
        <p:txBody>
          <a:bodyPr>
            <a:noAutofit/>
          </a:bodyPr>
          <a:lstStyle/>
          <a:p>
            <a:pPr algn="ctr"/>
            <a:r>
              <a:rPr lang="en-US" sz="3200"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Challenges on financial issues –  Budget delay transferred</a:t>
            </a:r>
          </a:p>
        </p:txBody>
      </p:sp>
      <p:graphicFrame>
        <p:nvGraphicFramePr>
          <p:cNvPr id="5" name="Content Placeholder 4">
            <a:extLst>
              <a:ext uri="{FF2B5EF4-FFF2-40B4-BE49-F238E27FC236}">
                <a16:creationId xmlns:a16="http://schemas.microsoft.com/office/drawing/2014/main" id="{1ABF5CFD-2960-4151-AD54-4B54C364A1E1}"/>
              </a:ext>
            </a:extLst>
          </p:cNvPr>
          <p:cNvGraphicFramePr>
            <a:graphicFrameLocks noGrp="1"/>
          </p:cNvGraphicFramePr>
          <p:nvPr>
            <p:ph idx="1"/>
          </p:nvPr>
        </p:nvGraphicFramePr>
        <p:xfrm>
          <a:off x="142498" y="4841850"/>
          <a:ext cx="12049501" cy="107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659B444-4F1F-4A05-A8C9-F835E32A29A3}"/>
              </a:ext>
            </a:extLst>
          </p:cNvPr>
          <p:cNvSpPr>
            <a:spLocks noGrp="1"/>
          </p:cNvSpPr>
          <p:nvPr>
            <p:ph type="sldNum" sz="quarter" idx="12"/>
          </p:nvPr>
        </p:nvSpPr>
        <p:spPr/>
        <p:txBody>
          <a:bodyPr/>
          <a:lstStyle/>
          <a:p>
            <a:fld id="{E7A56CC9-1E1E-41D9-B5D7-E375D2141498}" type="slidenum">
              <a:rPr lang="en-US" smtClean="0"/>
              <a:t>27</a:t>
            </a:fld>
            <a:endParaRPr lang="en-US" dirty="0"/>
          </a:p>
        </p:txBody>
      </p:sp>
      <p:graphicFrame>
        <p:nvGraphicFramePr>
          <p:cNvPr id="6" name="Diagram 5">
            <a:extLst>
              <a:ext uri="{FF2B5EF4-FFF2-40B4-BE49-F238E27FC236}">
                <a16:creationId xmlns:a16="http://schemas.microsoft.com/office/drawing/2014/main" id="{0F4B2438-FB67-4793-85D8-C746D3BBF05D}"/>
              </a:ext>
            </a:extLst>
          </p:cNvPr>
          <p:cNvGraphicFramePr/>
          <p:nvPr>
            <p:extLst>
              <p:ext uri="{D42A27DB-BD31-4B8C-83A1-F6EECF244321}">
                <p14:modId xmlns:p14="http://schemas.microsoft.com/office/powerpoint/2010/main" val="2118368203"/>
              </p:ext>
            </p:extLst>
          </p:nvPr>
        </p:nvGraphicFramePr>
        <p:xfrm>
          <a:off x="407963" y="1000393"/>
          <a:ext cx="11591777" cy="17584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5" name="Straight Connector 14">
            <a:extLst>
              <a:ext uri="{FF2B5EF4-FFF2-40B4-BE49-F238E27FC236}">
                <a16:creationId xmlns:a16="http://schemas.microsoft.com/office/drawing/2014/main" id="{17C6F826-BC93-411A-8B34-6A0F5C05B0F2}"/>
              </a:ext>
            </a:extLst>
          </p:cNvPr>
          <p:cNvCxnSpPr>
            <a:cxnSpLocks/>
          </p:cNvCxnSpPr>
          <p:nvPr/>
        </p:nvCxnSpPr>
        <p:spPr>
          <a:xfrm>
            <a:off x="2672149" y="6140116"/>
            <a:ext cx="5359791"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EE4481B-887F-4730-92BA-40F4DF807E1E}"/>
              </a:ext>
            </a:extLst>
          </p:cNvPr>
          <p:cNvCxnSpPr/>
          <p:nvPr/>
        </p:nvCxnSpPr>
        <p:spPr>
          <a:xfrm>
            <a:off x="2678402" y="5732153"/>
            <a:ext cx="0" cy="4079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66A10BE-C0B0-4BD9-A03F-AC268F11AC57}"/>
              </a:ext>
            </a:extLst>
          </p:cNvPr>
          <p:cNvCxnSpPr/>
          <p:nvPr/>
        </p:nvCxnSpPr>
        <p:spPr>
          <a:xfrm>
            <a:off x="8038193" y="5765683"/>
            <a:ext cx="0" cy="407963"/>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BC1BD1-340A-4F22-A1BA-691A78F2223C}"/>
              </a:ext>
            </a:extLst>
          </p:cNvPr>
          <p:cNvCxnSpPr>
            <a:cxnSpLocks/>
          </p:cNvCxnSpPr>
          <p:nvPr/>
        </p:nvCxnSpPr>
        <p:spPr>
          <a:xfrm>
            <a:off x="183671" y="5714239"/>
            <a:ext cx="5442884" cy="3006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D09AE4-143B-4F41-8772-D55869A7D929}"/>
              </a:ext>
            </a:extLst>
          </p:cNvPr>
          <p:cNvCxnSpPr>
            <a:cxnSpLocks/>
          </p:cNvCxnSpPr>
          <p:nvPr/>
        </p:nvCxnSpPr>
        <p:spPr>
          <a:xfrm>
            <a:off x="6218569" y="5745291"/>
            <a:ext cx="53597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749DAC5-7D16-4C15-9C98-45249FCDD4EB}"/>
              </a:ext>
            </a:extLst>
          </p:cNvPr>
          <p:cNvCxnSpPr>
            <a:cxnSpLocks/>
          </p:cNvCxnSpPr>
          <p:nvPr/>
        </p:nvCxnSpPr>
        <p:spPr>
          <a:xfrm flipV="1">
            <a:off x="183671" y="5516466"/>
            <a:ext cx="0" cy="2278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BE0507E-0320-497C-BCF8-8BDBA6639807}"/>
              </a:ext>
            </a:extLst>
          </p:cNvPr>
          <p:cNvCxnSpPr/>
          <p:nvPr/>
        </p:nvCxnSpPr>
        <p:spPr>
          <a:xfrm flipV="1">
            <a:off x="5621866" y="5486399"/>
            <a:ext cx="0" cy="2579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7E122FF-B0E4-4B57-B70B-B63842DF59B1}"/>
              </a:ext>
            </a:extLst>
          </p:cNvPr>
          <p:cNvCxnSpPr/>
          <p:nvPr/>
        </p:nvCxnSpPr>
        <p:spPr>
          <a:xfrm flipV="1">
            <a:off x="6218569" y="5486398"/>
            <a:ext cx="0" cy="25790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E64B252-5204-484B-8992-1F3DE174E4F3}"/>
              </a:ext>
            </a:extLst>
          </p:cNvPr>
          <p:cNvCxnSpPr/>
          <p:nvPr/>
        </p:nvCxnSpPr>
        <p:spPr>
          <a:xfrm flipV="1">
            <a:off x="11574351" y="5486398"/>
            <a:ext cx="0" cy="25790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A7E49CC5-1EB1-4BC8-ABE6-EAFF98189C19}"/>
              </a:ext>
            </a:extLst>
          </p:cNvPr>
          <p:cNvSpPr txBox="1">
            <a:spLocks/>
          </p:cNvSpPr>
          <p:nvPr/>
        </p:nvSpPr>
        <p:spPr>
          <a:xfrm>
            <a:off x="1615252" y="5665264"/>
            <a:ext cx="1432552" cy="520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Phetsarath OT" panose="02000500000000000001" pitchFamily="2" charset="2"/>
                <a:ea typeface="Phetsarath OT" panose="02000500000000000001" pitchFamily="2" charset="2"/>
                <a:cs typeface="Phetsarath OT" panose="02000500000000000001" pitchFamily="2" charset="2"/>
              </a:rPr>
              <a:t>202</a:t>
            </a:r>
            <a:r>
              <a:rPr lang="lo-LA" sz="1600" dirty="0">
                <a:latin typeface="Phetsarath OT" panose="02000500000000000001" pitchFamily="2" charset="2"/>
                <a:ea typeface="Phetsarath OT" panose="02000500000000000001" pitchFamily="2" charset="2"/>
                <a:cs typeface="Phetsarath OT" panose="02000500000000000001" pitchFamily="2" charset="2"/>
              </a:rPr>
              <a:t>2</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0" name="Title 1">
            <a:extLst>
              <a:ext uri="{FF2B5EF4-FFF2-40B4-BE49-F238E27FC236}">
                <a16:creationId xmlns:a16="http://schemas.microsoft.com/office/drawing/2014/main" id="{1D02D8ED-67E1-404B-9B3B-1315B12DAEEE}"/>
              </a:ext>
            </a:extLst>
          </p:cNvPr>
          <p:cNvSpPr txBox="1">
            <a:spLocks/>
          </p:cNvSpPr>
          <p:nvPr/>
        </p:nvSpPr>
        <p:spPr>
          <a:xfrm>
            <a:off x="8172809" y="5695848"/>
            <a:ext cx="1432552" cy="520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Phetsarath OT" panose="02000500000000000001" pitchFamily="2" charset="2"/>
                <a:ea typeface="Phetsarath OT" panose="02000500000000000001" pitchFamily="2" charset="2"/>
                <a:cs typeface="Phetsarath OT" panose="02000500000000000001" pitchFamily="2" charset="2"/>
              </a:rPr>
              <a:t>202</a:t>
            </a:r>
            <a:r>
              <a:rPr lang="lo-LA" sz="1600" dirty="0">
                <a:latin typeface="Phetsarath OT" panose="02000500000000000001" pitchFamily="2" charset="2"/>
                <a:ea typeface="Phetsarath OT" panose="02000500000000000001" pitchFamily="2" charset="2"/>
                <a:cs typeface="Phetsarath OT" panose="02000500000000000001" pitchFamily="2" charset="2"/>
              </a:rPr>
              <a:t>3</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1" name="Title 1">
            <a:extLst>
              <a:ext uri="{FF2B5EF4-FFF2-40B4-BE49-F238E27FC236}">
                <a16:creationId xmlns:a16="http://schemas.microsoft.com/office/drawing/2014/main" id="{F1F31266-9E54-448F-94FD-DC45A17841A5}"/>
              </a:ext>
            </a:extLst>
          </p:cNvPr>
          <p:cNvSpPr txBox="1">
            <a:spLocks/>
          </p:cNvSpPr>
          <p:nvPr/>
        </p:nvSpPr>
        <p:spPr>
          <a:xfrm>
            <a:off x="3175262" y="5727837"/>
            <a:ext cx="4366070" cy="520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Phetsarath OT" panose="02000500000000000001" pitchFamily="2" charset="2"/>
                <a:ea typeface="Phetsarath OT" panose="02000500000000000001" pitchFamily="2" charset="2"/>
                <a:cs typeface="Phetsarath OT" panose="02000500000000000001" pitchFamily="2" charset="2"/>
              </a:rPr>
              <a:t>DLIs-Y</a:t>
            </a:r>
            <a:r>
              <a:rPr lang="lo-LA" sz="1600" dirty="0">
                <a:latin typeface="Phetsarath OT" panose="02000500000000000001" pitchFamily="2" charset="2"/>
                <a:ea typeface="Phetsarath OT" panose="02000500000000000001" pitchFamily="2" charset="2"/>
                <a:cs typeface="Phetsarath OT" panose="02000500000000000001" pitchFamily="2" charset="2"/>
              </a:rPr>
              <a:t>3 (</a:t>
            </a:r>
            <a:r>
              <a:rPr lang="en-US" sz="1600" dirty="0">
                <a:latin typeface="Phetsarath OT" panose="02000500000000000001" pitchFamily="2" charset="2"/>
                <a:ea typeface="Phetsarath OT" panose="02000500000000000001" pitchFamily="2" charset="2"/>
                <a:cs typeface="Phetsarath OT" panose="02000500000000000001" pitchFamily="2" charset="2"/>
              </a:rPr>
              <a:t>202</a:t>
            </a:r>
            <a:r>
              <a:rPr lang="lo-LA" sz="1600" dirty="0">
                <a:latin typeface="Phetsarath OT" panose="02000500000000000001" pitchFamily="2" charset="2"/>
                <a:ea typeface="Phetsarath OT" panose="02000500000000000001" pitchFamily="2" charset="2"/>
                <a:cs typeface="Phetsarath OT" panose="02000500000000000001" pitchFamily="2" charset="2"/>
              </a:rPr>
              <a:t>2</a:t>
            </a:r>
            <a:r>
              <a:rPr lang="en-US" sz="1600" dirty="0">
                <a:latin typeface="Phetsarath OT" panose="02000500000000000001" pitchFamily="2" charset="2"/>
                <a:ea typeface="Phetsarath OT" panose="02000500000000000001" pitchFamily="2" charset="2"/>
                <a:cs typeface="Phetsarath OT" panose="02000500000000000001" pitchFamily="2" charset="2"/>
              </a:rPr>
              <a:t> – 202</a:t>
            </a:r>
            <a:r>
              <a:rPr lang="lo-LA" sz="1600" dirty="0">
                <a:latin typeface="Phetsarath OT" panose="02000500000000000001" pitchFamily="2" charset="2"/>
                <a:ea typeface="Phetsarath OT" panose="02000500000000000001" pitchFamily="2" charset="2"/>
                <a:cs typeface="Phetsarath OT" panose="02000500000000000001" pitchFamily="2" charset="2"/>
              </a:rPr>
              <a:t>3)</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p:txBody>
      </p:sp>
      <p:cxnSp>
        <p:nvCxnSpPr>
          <p:cNvPr id="34" name="Straight Arrow Connector 33">
            <a:extLst>
              <a:ext uri="{FF2B5EF4-FFF2-40B4-BE49-F238E27FC236}">
                <a16:creationId xmlns:a16="http://schemas.microsoft.com/office/drawing/2014/main" id="{E42F718D-4631-4D45-A0E6-89F788AEAE3D}"/>
              </a:ext>
            </a:extLst>
          </p:cNvPr>
          <p:cNvCxnSpPr/>
          <p:nvPr/>
        </p:nvCxnSpPr>
        <p:spPr>
          <a:xfrm>
            <a:off x="3208904" y="4676108"/>
            <a:ext cx="0" cy="407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E7EC407-EEE4-45A8-A49E-AAAD8D9A99A2}"/>
              </a:ext>
            </a:extLst>
          </p:cNvPr>
          <p:cNvCxnSpPr/>
          <p:nvPr/>
        </p:nvCxnSpPr>
        <p:spPr>
          <a:xfrm>
            <a:off x="4358972" y="4676109"/>
            <a:ext cx="0" cy="407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6D1C853F-433F-40AD-85F8-34FCD97152B6}"/>
              </a:ext>
            </a:extLst>
          </p:cNvPr>
          <p:cNvSpPr txBox="1">
            <a:spLocks/>
          </p:cNvSpPr>
          <p:nvPr/>
        </p:nvSpPr>
        <p:spPr>
          <a:xfrm>
            <a:off x="2905113" y="3094440"/>
            <a:ext cx="1435674" cy="1503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ctr">
              <a:buFontTx/>
              <a:buChar char="-"/>
            </a:pPr>
            <a:r>
              <a:rPr lang="en-US" sz="1600" dirty="0">
                <a:latin typeface="Phetsarath OT" panose="02000500000000000001" pitchFamily="2" charset="2"/>
                <a:ea typeface="Phetsarath OT" panose="02000500000000000001" pitchFamily="2" charset="2"/>
                <a:cs typeface="Phetsarath OT" panose="02000500000000000001" pitchFamily="2" charset="2"/>
              </a:rPr>
              <a:t>Data report</a:t>
            </a:r>
            <a:endParaRPr lang="lo-LA" sz="1600" dirty="0">
              <a:latin typeface="Phetsarath OT" panose="02000500000000000001" pitchFamily="2" charset="2"/>
              <a:ea typeface="Phetsarath OT" panose="02000500000000000001" pitchFamily="2" charset="2"/>
              <a:cs typeface="Phetsarath OT" panose="02000500000000000001" pitchFamily="2" charset="2"/>
            </a:endParaRPr>
          </a:p>
          <a:p>
            <a:pPr marL="285750" indent="-285750" algn="ctr">
              <a:buFontTx/>
              <a:buChar char="-"/>
            </a:pPr>
            <a:r>
              <a:rPr lang="en-US" sz="1600" dirty="0">
                <a:latin typeface="Phetsarath OT" panose="02000500000000000001" pitchFamily="2" charset="2"/>
                <a:ea typeface="Phetsarath OT" panose="02000500000000000001" pitchFamily="2" charset="2"/>
                <a:cs typeface="Phetsarath OT" panose="02000500000000000001" pitchFamily="2" charset="2"/>
              </a:rPr>
              <a:t>IAI assessment </a:t>
            </a:r>
            <a:endParaRPr lang="lo-LA" sz="1600" dirty="0">
              <a:latin typeface="Phetsarath OT" panose="02000500000000000001" pitchFamily="2" charset="2"/>
              <a:ea typeface="Phetsarath OT" panose="02000500000000000001" pitchFamily="2" charset="2"/>
              <a:cs typeface="Phetsarath OT" panose="02000500000000000001" pitchFamily="2" charset="2"/>
            </a:endParaRPr>
          </a:p>
        </p:txBody>
      </p:sp>
      <p:cxnSp>
        <p:nvCxnSpPr>
          <p:cNvPr id="38" name="Straight Arrow Connector 37">
            <a:extLst>
              <a:ext uri="{FF2B5EF4-FFF2-40B4-BE49-F238E27FC236}">
                <a16:creationId xmlns:a16="http://schemas.microsoft.com/office/drawing/2014/main" id="{775BF65C-3317-4FFF-829E-A0E60144205B}"/>
              </a:ext>
            </a:extLst>
          </p:cNvPr>
          <p:cNvCxnSpPr/>
          <p:nvPr/>
        </p:nvCxnSpPr>
        <p:spPr>
          <a:xfrm>
            <a:off x="4884441" y="4700765"/>
            <a:ext cx="0" cy="407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BD239A6D-1D1D-4BF9-AD44-C44BBA380777}"/>
              </a:ext>
            </a:extLst>
          </p:cNvPr>
          <p:cNvSpPr txBox="1">
            <a:spLocks/>
          </p:cNvSpPr>
          <p:nvPr/>
        </p:nvSpPr>
        <p:spPr>
          <a:xfrm>
            <a:off x="4340787" y="3116840"/>
            <a:ext cx="1087308" cy="13799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Phetsarath OT" panose="02000500000000000001" pitchFamily="2" charset="2"/>
                <a:ea typeface="Phetsarath OT" panose="02000500000000000001" pitchFamily="2" charset="2"/>
                <a:cs typeface="Phetsarath OT" panose="02000500000000000001" pitchFamily="2" charset="2"/>
              </a:rPr>
              <a:t>NPCO made a report to</a:t>
            </a:r>
            <a:r>
              <a:rPr lang="lo-LA" sz="1600" dirty="0">
                <a:latin typeface="Phetsarath OT" panose="02000500000000000001" pitchFamily="2" charset="2"/>
                <a:ea typeface="Phetsarath OT" panose="02000500000000000001" pitchFamily="2" charset="2"/>
                <a:cs typeface="Phetsarath OT" panose="02000500000000000001" pitchFamily="2" charset="2"/>
              </a:rPr>
              <a:t> </a:t>
            </a:r>
            <a:r>
              <a:rPr lang="en-US" sz="1600" dirty="0">
                <a:latin typeface="Phetsarath OT" panose="02000500000000000001" pitchFamily="2" charset="2"/>
                <a:ea typeface="Phetsarath OT" panose="02000500000000000001" pitchFamily="2" charset="2"/>
                <a:cs typeface="Phetsarath OT" panose="02000500000000000001" pitchFamily="2" charset="2"/>
              </a:rPr>
              <a:t>WB</a:t>
            </a:r>
          </a:p>
        </p:txBody>
      </p:sp>
      <p:cxnSp>
        <p:nvCxnSpPr>
          <p:cNvPr id="43" name="Straight Arrow Connector 42">
            <a:extLst>
              <a:ext uri="{FF2B5EF4-FFF2-40B4-BE49-F238E27FC236}">
                <a16:creationId xmlns:a16="http://schemas.microsoft.com/office/drawing/2014/main" id="{C9579787-DB07-491D-A4F9-42402E83D9DC}"/>
              </a:ext>
            </a:extLst>
          </p:cNvPr>
          <p:cNvCxnSpPr/>
          <p:nvPr/>
        </p:nvCxnSpPr>
        <p:spPr>
          <a:xfrm>
            <a:off x="5918852" y="4707544"/>
            <a:ext cx="0" cy="407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19391875-B994-4103-BAF2-E9DD45B67353}"/>
              </a:ext>
            </a:extLst>
          </p:cNvPr>
          <p:cNvSpPr txBox="1">
            <a:spLocks/>
          </p:cNvSpPr>
          <p:nvPr/>
        </p:nvSpPr>
        <p:spPr>
          <a:xfrm>
            <a:off x="5358297" y="3103893"/>
            <a:ext cx="1087308" cy="14250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Phetsarath OT" panose="02000500000000000001" pitchFamily="2" charset="2"/>
                <a:ea typeface="Phetsarath OT" panose="02000500000000000001" pitchFamily="2" charset="2"/>
                <a:cs typeface="Phetsarath OT" panose="02000500000000000001" pitchFamily="2" charset="2"/>
              </a:rPr>
              <a:t>WB validated documents and released fund</a:t>
            </a:r>
            <a:r>
              <a:rPr lang="lo-LA" sz="1600" dirty="0">
                <a:latin typeface="Phetsarath OT" panose="02000500000000000001" pitchFamily="2" charset="2"/>
                <a:ea typeface="Phetsarath OT" panose="02000500000000000001" pitchFamily="2" charset="2"/>
                <a:cs typeface="Phetsarath OT" panose="02000500000000000001" pitchFamily="2" charset="2"/>
              </a:rPr>
              <a:t> </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32" name="Title 1">
            <a:extLst>
              <a:ext uri="{FF2B5EF4-FFF2-40B4-BE49-F238E27FC236}">
                <a16:creationId xmlns:a16="http://schemas.microsoft.com/office/drawing/2014/main" id="{0AF185E4-244B-473F-973E-B1AD986CB789}"/>
              </a:ext>
            </a:extLst>
          </p:cNvPr>
          <p:cNvSpPr txBox="1">
            <a:spLocks/>
          </p:cNvSpPr>
          <p:nvPr/>
        </p:nvSpPr>
        <p:spPr>
          <a:xfrm>
            <a:off x="6218568" y="4533168"/>
            <a:ext cx="1954237" cy="539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0070C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Received fund Y</a:t>
            </a:r>
            <a:r>
              <a:rPr lang="lo-LA" sz="1600" b="1" dirty="0">
                <a:solidFill>
                  <a:srgbClr val="0070C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2 </a:t>
            </a:r>
            <a:endParaRPr lang="en-US" sz="1600" b="1" dirty="0">
              <a:solidFill>
                <a:srgbClr val="0070C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endParaRPr>
          </a:p>
        </p:txBody>
      </p:sp>
      <p:cxnSp>
        <p:nvCxnSpPr>
          <p:cNvPr id="40" name="Straight Arrow Connector 39">
            <a:extLst>
              <a:ext uri="{FF2B5EF4-FFF2-40B4-BE49-F238E27FC236}">
                <a16:creationId xmlns:a16="http://schemas.microsoft.com/office/drawing/2014/main" id="{7DDCACC1-C22A-40F2-802D-F4AF13AB42FD}"/>
              </a:ext>
            </a:extLst>
          </p:cNvPr>
          <p:cNvCxnSpPr>
            <a:cxnSpLocks/>
          </p:cNvCxnSpPr>
          <p:nvPr/>
        </p:nvCxnSpPr>
        <p:spPr>
          <a:xfrm>
            <a:off x="6762223" y="4955792"/>
            <a:ext cx="0" cy="3058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35954E-15EE-FD48-3E25-7F094927BCFE}"/>
              </a:ext>
            </a:extLst>
          </p:cNvPr>
          <p:cNvCxnSpPr>
            <a:cxnSpLocks/>
          </p:cNvCxnSpPr>
          <p:nvPr/>
        </p:nvCxnSpPr>
        <p:spPr>
          <a:xfrm>
            <a:off x="3047804" y="2758855"/>
            <a:ext cx="3289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9F8EC62-89D9-7786-39F1-3182C860EADC}"/>
              </a:ext>
            </a:extLst>
          </p:cNvPr>
          <p:cNvCxnSpPr/>
          <p:nvPr/>
        </p:nvCxnSpPr>
        <p:spPr>
          <a:xfrm>
            <a:off x="3047804" y="2758855"/>
            <a:ext cx="0" cy="1975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B348BDA-9C32-5C28-5626-0DA3F730C426}"/>
              </a:ext>
            </a:extLst>
          </p:cNvPr>
          <p:cNvCxnSpPr/>
          <p:nvPr/>
        </p:nvCxnSpPr>
        <p:spPr>
          <a:xfrm>
            <a:off x="6337542" y="2725272"/>
            <a:ext cx="0" cy="1975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A6EDC0-DCD0-0BA1-575D-AC0B4DC411E2}"/>
              </a:ext>
            </a:extLst>
          </p:cNvPr>
          <p:cNvCxnSpPr/>
          <p:nvPr/>
        </p:nvCxnSpPr>
        <p:spPr>
          <a:xfrm>
            <a:off x="3047804" y="4700765"/>
            <a:ext cx="3289738" cy="6779"/>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4CAE82A7-A5F4-5D55-79D8-E6CE4E5521FE}"/>
              </a:ext>
            </a:extLst>
          </p:cNvPr>
          <p:cNvSpPr txBox="1">
            <a:spLocks/>
          </p:cNvSpPr>
          <p:nvPr/>
        </p:nvSpPr>
        <p:spPr>
          <a:xfrm>
            <a:off x="2528273" y="2380881"/>
            <a:ext cx="4366070" cy="520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Phetsarath OT" panose="02000500000000000001" pitchFamily="2" charset="2"/>
                <a:ea typeface="Phetsarath OT" panose="02000500000000000001" pitchFamily="2" charset="2"/>
                <a:cs typeface="Phetsarath OT" panose="02000500000000000001" pitchFamily="2" charset="2"/>
              </a:rPr>
              <a:t>Investigate sites</a:t>
            </a:r>
            <a:r>
              <a:rPr lang="lo-LA" sz="1600" dirty="0">
                <a:latin typeface="Phetsarath OT" panose="02000500000000000001" pitchFamily="2" charset="2"/>
                <a:ea typeface="Phetsarath OT" panose="02000500000000000001" pitchFamily="2" charset="2"/>
                <a:cs typeface="Phetsarath OT" panose="02000500000000000001" pitchFamily="2" charset="2"/>
              </a:rPr>
              <a:t> </a:t>
            </a:r>
            <a:r>
              <a:rPr lang="en-US" sz="1600" dirty="0">
                <a:latin typeface="Phetsarath OT" panose="02000500000000000001" pitchFamily="2" charset="2"/>
                <a:ea typeface="Phetsarath OT" panose="02000500000000000001" pitchFamily="2" charset="2"/>
                <a:cs typeface="Phetsarath OT" panose="02000500000000000001" pitchFamily="2" charset="2"/>
              </a:rPr>
              <a:t>DLIs- Y1-</a:t>
            </a:r>
            <a:r>
              <a:rPr lang="lo-LA" sz="1600" dirty="0">
                <a:latin typeface="Phetsarath OT" panose="02000500000000000001" pitchFamily="2" charset="2"/>
                <a:ea typeface="Phetsarath OT" panose="02000500000000000001" pitchFamily="2" charset="2"/>
                <a:cs typeface="Phetsarath OT" panose="02000500000000000001" pitchFamily="2" charset="2"/>
              </a:rPr>
              <a:t>2 (</a:t>
            </a:r>
            <a:r>
              <a:rPr lang="en-US" sz="1600" dirty="0">
                <a:latin typeface="Phetsarath OT" panose="02000500000000000001" pitchFamily="2" charset="2"/>
                <a:ea typeface="Phetsarath OT" panose="02000500000000000001" pitchFamily="2" charset="2"/>
                <a:cs typeface="Phetsarath OT" panose="02000500000000000001" pitchFamily="2" charset="2"/>
              </a:rPr>
              <a:t>2021 – 202</a:t>
            </a:r>
            <a:r>
              <a:rPr lang="lo-LA" sz="1600" dirty="0">
                <a:latin typeface="Phetsarath OT" panose="02000500000000000001" pitchFamily="2" charset="2"/>
                <a:ea typeface="Phetsarath OT" panose="02000500000000000001" pitchFamily="2" charset="2"/>
                <a:cs typeface="Phetsarath OT" panose="02000500000000000001" pitchFamily="2" charset="2"/>
              </a:rPr>
              <a:t>2)</a:t>
            </a:r>
            <a:endParaRPr lang="en-US" sz="1600" dirty="0">
              <a:latin typeface="Phetsarath OT" panose="02000500000000000001" pitchFamily="2" charset="2"/>
              <a:ea typeface="Phetsarath OT" panose="02000500000000000001" pitchFamily="2" charset="2"/>
              <a:cs typeface="Phetsarath OT" panose="02000500000000000001" pitchFamily="2" charset="2"/>
            </a:endParaRPr>
          </a:p>
        </p:txBody>
      </p:sp>
      <p:sp>
        <p:nvSpPr>
          <p:cNvPr id="24" name="Title 1">
            <a:extLst>
              <a:ext uri="{FF2B5EF4-FFF2-40B4-BE49-F238E27FC236}">
                <a16:creationId xmlns:a16="http://schemas.microsoft.com/office/drawing/2014/main" id="{A1416790-DA7B-58BF-A04C-085053C5EB1B}"/>
              </a:ext>
            </a:extLst>
          </p:cNvPr>
          <p:cNvSpPr txBox="1">
            <a:spLocks/>
          </p:cNvSpPr>
          <p:nvPr/>
        </p:nvSpPr>
        <p:spPr>
          <a:xfrm>
            <a:off x="663128" y="4449024"/>
            <a:ext cx="1859205" cy="539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0070C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Received fund Y1</a:t>
            </a:r>
            <a:r>
              <a:rPr lang="lo-LA" sz="1600" b="1" dirty="0">
                <a:solidFill>
                  <a:srgbClr val="0070C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 </a:t>
            </a:r>
            <a:endParaRPr lang="en-US" sz="1600" b="1" dirty="0">
              <a:solidFill>
                <a:srgbClr val="0070C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endParaRPr>
          </a:p>
        </p:txBody>
      </p:sp>
      <p:cxnSp>
        <p:nvCxnSpPr>
          <p:cNvPr id="48" name="Straight Arrow Connector 47">
            <a:extLst>
              <a:ext uri="{FF2B5EF4-FFF2-40B4-BE49-F238E27FC236}">
                <a16:creationId xmlns:a16="http://schemas.microsoft.com/office/drawing/2014/main" id="{2F5A7387-60E1-CD52-BE63-5220D3D1163B}"/>
              </a:ext>
            </a:extLst>
          </p:cNvPr>
          <p:cNvCxnSpPr>
            <a:cxnSpLocks/>
          </p:cNvCxnSpPr>
          <p:nvPr/>
        </p:nvCxnSpPr>
        <p:spPr>
          <a:xfrm>
            <a:off x="1338885" y="4962571"/>
            <a:ext cx="0" cy="3058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834B8E44-7151-D262-682E-194C74080E35}"/>
              </a:ext>
            </a:extLst>
          </p:cNvPr>
          <p:cNvSpPr/>
          <p:nvPr/>
        </p:nvSpPr>
        <p:spPr>
          <a:xfrm>
            <a:off x="7548952" y="1341120"/>
            <a:ext cx="1915088" cy="1070241"/>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150886F-969F-780B-4648-4BBABB365D1F}"/>
              </a:ext>
            </a:extLst>
          </p:cNvPr>
          <p:cNvSpPr/>
          <p:nvPr/>
        </p:nvSpPr>
        <p:spPr>
          <a:xfrm>
            <a:off x="7361532" y="5077294"/>
            <a:ext cx="542046" cy="659176"/>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8AD9C47-E34D-A5C5-7F0F-27982AF7B8D1}"/>
              </a:ext>
            </a:extLst>
          </p:cNvPr>
          <p:cNvCxnSpPr>
            <a:cxnSpLocks/>
          </p:cNvCxnSpPr>
          <p:nvPr/>
        </p:nvCxnSpPr>
        <p:spPr>
          <a:xfrm flipH="1">
            <a:off x="7746855" y="2380881"/>
            <a:ext cx="790828" cy="2696413"/>
          </a:xfrm>
          <a:prstGeom prst="straightConnector1">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374EFC0-D669-49E5-A7F7-D28180DA86A6}"/>
              </a:ext>
            </a:extLst>
          </p:cNvPr>
          <p:cNvSpPr/>
          <p:nvPr/>
        </p:nvSpPr>
        <p:spPr>
          <a:xfrm>
            <a:off x="8355822" y="2818286"/>
            <a:ext cx="2759040" cy="1364388"/>
          </a:xfrm>
          <a:prstGeom prst="round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dirty="0">
                <a:solidFill>
                  <a:srgbClr val="0070C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CHAS received fund Y2</a:t>
            </a:r>
          </a:p>
          <a:p>
            <a:pPr algn="ctr">
              <a:lnSpc>
                <a:spcPct val="150000"/>
              </a:lnSpc>
            </a:pPr>
            <a:r>
              <a:rPr lang="lo-LA" sz="1800" b="1" dirty="0">
                <a:solidFill>
                  <a:srgbClr val="0070C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 21 </a:t>
            </a:r>
            <a:r>
              <a:rPr lang="en-US" sz="1800" b="1" dirty="0">
                <a:solidFill>
                  <a:srgbClr val="0070C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April</a:t>
            </a:r>
            <a:r>
              <a:rPr lang="lo-LA" sz="1800" b="1" dirty="0">
                <a:solidFill>
                  <a:srgbClr val="0070C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 2023</a:t>
            </a:r>
          </a:p>
          <a:p>
            <a:pPr algn="ctr">
              <a:lnSpc>
                <a:spcPct val="150000"/>
              </a:lnSpc>
            </a:pPr>
            <a:r>
              <a:rPr lang="en-US" sz="2400" b="1" dirty="0">
                <a:solidFill>
                  <a:srgbClr val="FF000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sym typeface="Wingdings" panose="05000000000000000000" pitchFamily="2" charset="2"/>
              </a:rPr>
              <a:t> 726,000 $</a:t>
            </a:r>
            <a:r>
              <a:rPr lang="lo-LA" sz="2400" b="1" dirty="0">
                <a:solidFill>
                  <a:srgbClr val="FF000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 </a:t>
            </a:r>
            <a:endParaRPr lang="en-US" sz="2400" b="1" dirty="0">
              <a:solidFill>
                <a:srgbClr val="FF0000"/>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endParaRPr>
          </a:p>
        </p:txBody>
      </p:sp>
    </p:spTree>
    <p:extLst>
      <p:ext uri="{BB962C8B-B14F-4D97-AF65-F5344CB8AC3E}">
        <p14:creationId xmlns:p14="http://schemas.microsoft.com/office/powerpoint/2010/main" val="2319573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E21A914-616F-4A5D-9607-9D512B088FD0}"/>
              </a:ext>
            </a:extLst>
          </p:cNvPr>
          <p:cNvSpPr/>
          <p:nvPr/>
        </p:nvSpPr>
        <p:spPr>
          <a:xfrm>
            <a:off x="49190" y="476492"/>
            <a:ext cx="4731153" cy="955796"/>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n-US" altLang="en-US" sz="21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endParaRPr>
          </a:p>
          <a:p>
            <a:pPr algn="ctr">
              <a:defRPr/>
            </a:pPr>
            <a:r>
              <a:rPr lang="en-US" altLang="en-US" sz="21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IAI Assessment</a:t>
            </a:r>
          </a:p>
          <a:p>
            <a:pPr algn="ctr">
              <a:defRPr/>
            </a:pPr>
            <a:endParaRPr lang="en-US" altLang="en-US" sz="21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endParaRPr>
          </a:p>
        </p:txBody>
      </p:sp>
      <p:sp>
        <p:nvSpPr>
          <p:cNvPr id="6" name="Rectangle 5">
            <a:extLst>
              <a:ext uri="{FF2B5EF4-FFF2-40B4-BE49-F238E27FC236}">
                <a16:creationId xmlns:a16="http://schemas.microsoft.com/office/drawing/2014/main" id="{660E0593-43E0-4FD6-8BF5-FB4D133E755B}"/>
              </a:ext>
            </a:extLst>
          </p:cNvPr>
          <p:cNvSpPr/>
          <p:nvPr/>
        </p:nvSpPr>
        <p:spPr>
          <a:xfrm>
            <a:off x="5525709" y="601633"/>
            <a:ext cx="1013987" cy="728663"/>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endParaRPr>
          </a:p>
          <a:p>
            <a:pPr algn="ctr"/>
            <a:r>
              <a:rPr lang="en-US" altLang="en-US"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DHIS2</a:t>
            </a:r>
          </a:p>
        </p:txBody>
      </p:sp>
      <p:cxnSp>
        <p:nvCxnSpPr>
          <p:cNvPr id="11" name="Straight Arrow Connector 10">
            <a:extLst>
              <a:ext uri="{FF2B5EF4-FFF2-40B4-BE49-F238E27FC236}">
                <a16:creationId xmlns:a16="http://schemas.microsoft.com/office/drawing/2014/main" id="{31BF5901-34A0-4940-AB00-C66E8ED33658}"/>
              </a:ext>
            </a:extLst>
          </p:cNvPr>
          <p:cNvCxnSpPr>
            <a:cxnSpLocks/>
          </p:cNvCxnSpPr>
          <p:nvPr/>
        </p:nvCxnSpPr>
        <p:spPr>
          <a:xfrm>
            <a:off x="4780343" y="963525"/>
            <a:ext cx="745366" cy="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6D4FBC16-2ED0-40C6-B9FF-6EC33ADCC9F9}"/>
              </a:ext>
            </a:extLst>
          </p:cNvPr>
          <p:cNvGraphicFramePr>
            <a:graphicFrameLocks noGrp="1"/>
          </p:cNvGraphicFramePr>
          <p:nvPr>
            <p:extLst>
              <p:ext uri="{D42A27DB-BD31-4B8C-83A1-F6EECF244321}">
                <p14:modId xmlns:p14="http://schemas.microsoft.com/office/powerpoint/2010/main" val="1131696694"/>
              </p:ext>
            </p:extLst>
          </p:nvPr>
        </p:nvGraphicFramePr>
        <p:xfrm>
          <a:off x="236062" y="2089231"/>
          <a:ext cx="6141590" cy="3018569"/>
        </p:xfrm>
        <a:graphic>
          <a:graphicData uri="http://schemas.openxmlformats.org/drawingml/2006/table">
            <a:tbl>
              <a:tblPr firstRow="1" firstCol="1" bandRow="1">
                <a:tableStyleId>{5C22544A-7EE6-4342-B048-85BDC9FD1C3A}</a:tableStyleId>
              </a:tblPr>
              <a:tblGrid>
                <a:gridCol w="3070795">
                  <a:extLst>
                    <a:ext uri="{9D8B030D-6E8A-4147-A177-3AD203B41FA5}">
                      <a16:colId xmlns:a16="http://schemas.microsoft.com/office/drawing/2014/main" val="20000"/>
                    </a:ext>
                  </a:extLst>
                </a:gridCol>
                <a:gridCol w="3070795">
                  <a:extLst>
                    <a:ext uri="{9D8B030D-6E8A-4147-A177-3AD203B41FA5}">
                      <a16:colId xmlns:a16="http://schemas.microsoft.com/office/drawing/2014/main" val="20001"/>
                    </a:ext>
                  </a:extLst>
                </a:gridCol>
              </a:tblGrid>
              <a:tr h="653969">
                <a:tc>
                  <a:txBody>
                    <a:bodyPr/>
                    <a:lstStyle/>
                    <a:p>
                      <a:pPr marL="0" marR="0" algn="ctr">
                        <a:lnSpc>
                          <a:spcPct val="107000"/>
                        </a:lnSpc>
                        <a:spcBef>
                          <a:spcPts val="0"/>
                        </a:spcBef>
                        <a:spcAft>
                          <a:spcPts val="0"/>
                        </a:spcAft>
                      </a:pPr>
                      <a:r>
                        <a:rPr lang="en-GB"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​Achievement</a:t>
                      </a:r>
                      <a:r>
                        <a:rPr lang="en-GB" sz="2400" baseline="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a:t>
                      </a:r>
                      <a:endParaRPr lang="en-US"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38576" marR="38576" marT="0" marB="0" anchor="ctr">
                    <a:solidFill>
                      <a:srgbClr val="CCFFFF"/>
                    </a:solidFill>
                  </a:tcPr>
                </a:tc>
                <a:tc>
                  <a:txBody>
                    <a:bodyPr/>
                    <a:lstStyle/>
                    <a:p>
                      <a:pPr marL="0" marR="0" algn="ctr">
                        <a:lnSpc>
                          <a:spcPct val="107000"/>
                        </a:lnSpc>
                        <a:spcBef>
                          <a:spcPts val="0"/>
                        </a:spcBef>
                        <a:spcAft>
                          <a:spcPts val="0"/>
                        </a:spcAft>
                      </a:pPr>
                      <a:r>
                        <a:rPr lang="en-GB"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Releasing</a:t>
                      </a:r>
                      <a:r>
                        <a:rPr lang="en-GB" sz="2400" baseline="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fund</a:t>
                      </a:r>
                      <a:endParaRPr lang="en-US"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38576" marR="38576" marT="0" marB="0" anchor="ctr">
                    <a:solidFill>
                      <a:srgbClr val="CCFFFF"/>
                    </a:solidFill>
                  </a:tcPr>
                </a:tc>
                <a:extLst>
                  <a:ext uri="{0D108BD9-81ED-4DB2-BD59-A6C34878D82A}">
                    <a16:rowId xmlns:a16="http://schemas.microsoft.com/office/drawing/2014/main" val="10000"/>
                  </a:ext>
                </a:extLst>
              </a:tr>
              <a:tr h="788200">
                <a:tc>
                  <a:txBody>
                    <a:bodyPr/>
                    <a:lstStyle/>
                    <a:p>
                      <a:pPr marL="0" marR="0" algn="ctr">
                        <a:lnSpc>
                          <a:spcPct val="107000"/>
                        </a:lnSpc>
                        <a:spcBef>
                          <a:spcPts val="0"/>
                        </a:spcBef>
                        <a:spcAft>
                          <a:spcPts val="0"/>
                        </a:spcAft>
                      </a:pPr>
                      <a:r>
                        <a:rPr lang="en-GB"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&gt;</a:t>
                      </a:r>
                      <a:r>
                        <a:rPr lang="en-GB" sz="2400" baseline="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or = </a:t>
                      </a:r>
                      <a:r>
                        <a:rPr lang="en-GB"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95%</a:t>
                      </a:r>
                      <a:endParaRPr lang="en-US"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38576" marR="38576" marT="0" marB="0" anchor="ctr">
                    <a:solidFill>
                      <a:srgbClr val="CCFFFF"/>
                    </a:solidFill>
                  </a:tcPr>
                </a:tc>
                <a:tc>
                  <a:txBody>
                    <a:bodyPr/>
                    <a:lstStyle/>
                    <a:p>
                      <a:pPr marL="0" marR="0" algn="ctr">
                        <a:lnSpc>
                          <a:spcPct val="107000"/>
                        </a:lnSpc>
                        <a:spcBef>
                          <a:spcPts val="0"/>
                        </a:spcBef>
                        <a:spcAft>
                          <a:spcPts val="0"/>
                        </a:spcAft>
                      </a:pPr>
                      <a:r>
                        <a:rPr lang="en-GB"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100%</a:t>
                      </a:r>
                      <a:endParaRPr lang="en-US"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38576" marR="38576" marT="0" marB="0" anchor="ctr">
                    <a:solidFill>
                      <a:srgbClr val="CCFFFF"/>
                    </a:solidFill>
                  </a:tcPr>
                </a:tc>
                <a:extLst>
                  <a:ext uri="{0D108BD9-81ED-4DB2-BD59-A6C34878D82A}">
                    <a16:rowId xmlns:a16="http://schemas.microsoft.com/office/drawing/2014/main" val="10001"/>
                  </a:ext>
                </a:extLst>
              </a:tr>
              <a:tr h="788200">
                <a:tc>
                  <a:txBody>
                    <a:bodyPr/>
                    <a:lstStyle/>
                    <a:p>
                      <a:pPr marL="0" marR="0" algn="ctr">
                        <a:lnSpc>
                          <a:spcPct val="107000"/>
                        </a:lnSpc>
                        <a:spcBef>
                          <a:spcPts val="0"/>
                        </a:spcBef>
                        <a:spcAft>
                          <a:spcPts val="0"/>
                        </a:spcAft>
                      </a:pPr>
                      <a:r>
                        <a:rPr lang="en-GB"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60%</a:t>
                      </a:r>
                      <a:r>
                        <a:rPr lang="en-GB" sz="2400" baseline="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a:t>
                      </a:r>
                      <a:r>
                        <a:rPr lang="en-GB"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94%</a:t>
                      </a:r>
                      <a:endParaRPr lang="en-US"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38576" marR="38576" marT="0" marB="0" anchor="ctr">
                    <a:solidFill>
                      <a:srgbClr val="CCFFFF"/>
                    </a:solidFill>
                  </a:tcPr>
                </a:tc>
                <a:tc>
                  <a:txBody>
                    <a:bodyPr/>
                    <a:lstStyle/>
                    <a:p>
                      <a:pPr marL="0" marR="0" algn="ctr">
                        <a:lnSpc>
                          <a:spcPct val="107000"/>
                        </a:lnSpc>
                        <a:spcBef>
                          <a:spcPts val="0"/>
                        </a:spcBef>
                        <a:spcAft>
                          <a:spcPts val="0"/>
                        </a:spcAft>
                      </a:pPr>
                      <a:r>
                        <a:rPr lang="en-GB" sz="240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50%</a:t>
                      </a:r>
                      <a:endParaRPr lang="en-US" sz="240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38576" marR="38576" marT="0" marB="0" anchor="ctr">
                    <a:solidFill>
                      <a:srgbClr val="CCFFFF"/>
                    </a:solidFill>
                  </a:tcPr>
                </a:tc>
                <a:extLst>
                  <a:ext uri="{0D108BD9-81ED-4DB2-BD59-A6C34878D82A}">
                    <a16:rowId xmlns:a16="http://schemas.microsoft.com/office/drawing/2014/main" val="10002"/>
                  </a:ext>
                </a:extLst>
              </a:tr>
              <a:tr h="788200">
                <a:tc>
                  <a:txBody>
                    <a:bodyPr/>
                    <a:lstStyle/>
                    <a:p>
                      <a:pPr marL="0" marR="0" algn="ctr">
                        <a:lnSpc>
                          <a:spcPct val="107000"/>
                        </a:lnSpc>
                        <a:spcBef>
                          <a:spcPts val="0"/>
                        </a:spcBef>
                        <a:spcAft>
                          <a:spcPts val="0"/>
                        </a:spcAft>
                      </a:pPr>
                      <a:r>
                        <a:rPr lang="en-GB"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&lt; or = 59% </a:t>
                      </a:r>
                      <a:endParaRPr lang="en-US"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38576" marR="38576" marT="0" marB="0" anchor="ctr">
                    <a:solidFill>
                      <a:srgbClr val="CCFFFF"/>
                    </a:solidFill>
                  </a:tcPr>
                </a:tc>
                <a:tc>
                  <a:txBody>
                    <a:bodyPr/>
                    <a:lstStyle/>
                    <a:p>
                      <a:pPr marL="0" marR="0" algn="ctr">
                        <a:lnSpc>
                          <a:spcPct val="107000"/>
                        </a:lnSpc>
                        <a:spcBef>
                          <a:spcPts val="0"/>
                        </a:spcBef>
                        <a:spcAft>
                          <a:spcPts val="0"/>
                        </a:spcAft>
                      </a:pPr>
                      <a:r>
                        <a:rPr lang="en-GB"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0%</a:t>
                      </a:r>
                      <a:endParaRPr lang="en-US" sz="24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38576" marR="38576" marT="0" marB="0" anchor="ctr">
                    <a:solidFill>
                      <a:srgbClr val="CCFFFF"/>
                    </a:solid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27B55376-6A83-692A-D22D-1B7F6866AE1D}"/>
              </a:ext>
            </a:extLst>
          </p:cNvPr>
          <p:cNvSpPr txBox="1"/>
          <p:nvPr/>
        </p:nvSpPr>
        <p:spPr>
          <a:xfrm>
            <a:off x="7123018" y="601633"/>
            <a:ext cx="4733316" cy="436273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1">
                    <a:lumMod val="75000"/>
                  </a:schemeClr>
                </a:solidFill>
                <a:latin typeface="Phetsarath OT" pitchFamily="2" charset="0"/>
                <a:cs typeface="Phetsarath OT" pitchFamily="2" charset="0"/>
              </a:rPr>
              <a:t>Validation of data</a:t>
            </a:r>
            <a:r>
              <a:rPr lang="lo-LA" sz="2400" b="1" dirty="0">
                <a:solidFill>
                  <a:schemeClr val="accent1">
                    <a:lumMod val="75000"/>
                  </a:schemeClr>
                </a:solidFill>
                <a:latin typeface="Phetsarath OT" pitchFamily="2" charset="0"/>
                <a:cs typeface="Phetsarath OT" pitchFamily="2" charset="0"/>
              </a:rPr>
              <a:t>:</a:t>
            </a:r>
          </a:p>
          <a:p>
            <a:endParaRPr lang="lo-LA" sz="2400" b="1" dirty="0">
              <a:solidFill>
                <a:schemeClr val="accent1">
                  <a:lumMod val="75000"/>
                </a:schemeClr>
              </a:solidFill>
              <a:latin typeface="Phetsarath OT" pitchFamily="2" charset="0"/>
              <a:cs typeface="Phetsarath OT" pitchFamily="2" charset="0"/>
            </a:endParaRPr>
          </a:p>
          <a:p>
            <a:pPr marL="214313" indent="-214313">
              <a:buFont typeface="Arial" pitchFamily="34" charset="0"/>
              <a:buChar char="•"/>
            </a:pPr>
            <a:r>
              <a:rPr lang="en-US" sz="2400" b="1" dirty="0">
                <a:solidFill>
                  <a:schemeClr val="accent1">
                    <a:lumMod val="75000"/>
                  </a:schemeClr>
                </a:solidFill>
                <a:latin typeface="Phetsarath OT" pitchFamily="2" charset="0"/>
                <a:cs typeface="Phetsarath OT" pitchFamily="2" charset="0"/>
              </a:rPr>
              <a:t>VCT logbook</a:t>
            </a:r>
            <a:r>
              <a:rPr lang="lo-LA" sz="2400" b="1" dirty="0">
                <a:solidFill>
                  <a:schemeClr val="accent1">
                    <a:lumMod val="75000"/>
                  </a:schemeClr>
                </a:solidFill>
                <a:latin typeface="Phetsarath OT" pitchFamily="2" charset="0"/>
                <a:cs typeface="Phetsarath OT" pitchFamily="2" charset="0"/>
              </a:rPr>
              <a:t>; </a:t>
            </a:r>
            <a:r>
              <a:rPr lang="en-US" sz="2400" b="1" dirty="0">
                <a:solidFill>
                  <a:schemeClr val="accent1">
                    <a:lumMod val="75000"/>
                  </a:schemeClr>
                </a:solidFill>
                <a:latin typeface="Phetsarath OT" pitchFamily="2" charset="0"/>
                <a:cs typeface="Phetsarath OT" pitchFamily="2" charset="0"/>
              </a:rPr>
              <a:t>registration book of patients on ARV</a:t>
            </a:r>
            <a:r>
              <a:rPr lang="lo-LA" sz="2400" b="1" dirty="0">
                <a:solidFill>
                  <a:schemeClr val="accent1">
                    <a:lumMod val="75000"/>
                  </a:schemeClr>
                </a:solidFill>
                <a:latin typeface="Phetsarath OT" pitchFamily="2" charset="0"/>
                <a:cs typeface="Phetsarath OT" pitchFamily="2" charset="0"/>
              </a:rPr>
              <a:t>; </a:t>
            </a:r>
            <a:r>
              <a:rPr lang="en-US" sz="2400" b="1" dirty="0">
                <a:solidFill>
                  <a:schemeClr val="accent1">
                    <a:lumMod val="75000"/>
                  </a:schemeClr>
                </a:solidFill>
                <a:latin typeface="Phetsarath OT" pitchFamily="2" charset="0"/>
                <a:cs typeface="Phetsarath OT" pitchFamily="2" charset="0"/>
              </a:rPr>
              <a:t>Lab logbook</a:t>
            </a:r>
            <a:r>
              <a:rPr lang="lo-LA" sz="2400" b="1" dirty="0">
                <a:solidFill>
                  <a:schemeClr val="accent1">
                    <a:lumMod val="75000"/>
                  </a:schemeClr>
                </a:solidFill>
                <a:latin typeface="Phetsarath OT" pitchFamily="2" charset="0"/>
                <a:cs typeface="Phetsarath OT" pitchFamily="2" charset="0"/>
              </a:rPr>
              <a:t>; </a:t>
            </a:r>
            <a:r>
              <a:rPr lang="en-US" sz="2400" b="1" dirty="0">
                <a:solidFill>
                  <a:schemeClr val="accent1">
                    <a:lumMod val="75000"/>
                  </a:schemeClr>
                </a:solidFill>
                <a:latin typeface="Phetsarath OT" pitchFamily="2" charset="0"/>
                <a:cs typeface="Phetsarath OT" pitchFamily="2" charset="0"/>
              </a:rPr>
              <a:t>documents of patients</a:t>
            </a:r>
          </a:p>
          <a:p>
            <a:pPr marL="214313" indent="-214313">
              <a:buFont typeface="Arial" pitchFamily="34" charset="0"/>
              <a:buChar char="•"/>
            </a:pPr>
            <a:r>
              <a:rPr lang="en-US" sz="2400" b="1" dirty="0">
                <a:solidFill>
                  <a:schemeClr val="accent1">
                    <a:lumMod val="75000"/>
                  </a:schemeClr>
                </a:solidFill>
                <a:latin typeface="Phetsarath OT" pitchFamily="2" charset="0"/>
                <a:cs typeface="Phetsarath OT" pitchFamily="2" charset="0"/>
              </a:rPr>
              <a:t>VCT forms such V1, V2</a:t>
            </a:r>
            <a:r>
              <a:rPr lang="is-IS" sz="2400" b="1" dirty="0">
                <a:solidFill>
                  <a:schemeClr val="accent1">
                    <a:lumMod val="75000"/>
                  </a:schemeClr>
                </a:solidFill>
                <a:latin typeface="Phetsarath OT" pitchFamily="2" charset="0"/>
                <a:cs typeface="Phetsarath OT" pitchFamily="2" charset="0"/>
              </a:rPr>
              <a:t>…and R1, R2...</a:t>
            </a:r>
            <a:r>
              <a:rPr lang="lo-LA" sz="2400" b="1" dirty="0">
                <a:solidFill>
                  <a:schemeClr val="accent1">
                    <a:lumMod val="75000"/>
                  </a:schemeClr>
                </a:solidFill>
                <a:latin typeface="Phetsarath OT" pitchFamily="2" charset="0"/>
                <a:cs typeface="Phetsarath OT" pitchFamily="2" charset="0"/>
              </a:rPr>
              <a:t>;</a:t>
            </a:r>
          </a:p>
          <a:p>
            <a:pPr marL="214313" indent="-214313">
              <a:buFont typeface="Arial" pitchFamily="34" charset="0"/>
              <a:buChar char="•"/>
            </a:pPr>
            <a:r>
              <a:rPr lang="en-US" sz="2400" b="1" dirty="0">
                <a:solidFill>
                  <a:schemeClr val="accent1">
                    <a:lumMod val="75000"/>
                  </a:schemeClr>
                </a:solidFill>
                <a:latin typeface="Phetsarath OT" pitchFamily="2" charset="0"/>
                <a:cs typeface="Phetsarath OT" pitchFamily="2" charset="0"/>
              </a:rPr>
              <a:t>CSO forms</a:t>
            </a:r>
            <a:r>
              <a:rPr lang="lo-LA" sz="2400" b="1" dirty="0">
                <a:solidFill>
                  <a:schemeClr val="accent1">
                    <a:lumMod val="75000"/>
                  </a:schemeClr>
                </a:solidFill>
                <a:latin typeface="Phetsarath OT" pitchFamily="2" charset="0"/>
                <a:cs typeface="Phetsarath OT" pitchFamily="2" charset="0"/>
              </a:rPr>
              <a:t>;</a:t>
            </a:r>
            <a:endParaRPr lang="en-US" sz="2400" b="1" dirty="0">
              <a:solidFill>
                <a:schemeClr val="accent1">
                  <a:lumMod val="75000"/>
                </a:schemeClr>
              </a:solidFill>
              <a:latin typeface="Phetsarath OT" pitchFamily="2" charset="0"/>
              <a:cs typeface="Phetsarath OT" pitchFamily="2" charset="0"/>
            </a:endParaRPr>
          </a:p>
          <a:p>
            <a:pPr marL="214313" indent="-214313">
              <a:buFont typeface="Arial" pitchFamily="34" charset="0"/>
              <a:buChar char="•"/>
            </a:pPr>
            <a:r>
              <a:rPr lang="en-US" sz="2400" b="1" dirty="0">
                <a:solidFill>
                  <a:schemeClr val="accent1">
                    <a:lumMod val="75000"/>
                  </a:schemeClr>
                </a:solidFill>
                <a:latin typeface="Phetsarath OT" pitchFamily="2" charset="0"/>
                <a:cs typeface="Phetsarath OT" pitchFamily="2" charset="0"/>
              </a:rPr>
              <a:t>Checking data on DHIS2 </a:t>
            </a:r>
            <a:r>
              <a:rPr lang="en-US" sz="2400" b="1" dirty="0" err="1">
                <a:solidFill>
                  <a:schemeClr val="accent1">
                    <a:lumMod val="75000"/>
                  </a:schemeClr>
                </a:solidFill>
                <a:latin typeface="Phetsarath OT" pitchFamily="2" charset="0"/>
                <a:cs typeface="Phetsarath OT" pitchFamily="2" charset="0"/>
              </a:rPr>
              <a:t>syatem</a:t>
            </a:r>
            <a:r>
              <a:rPr lang="lo-LA" sz="2400" b="1" dirty="0">
                <a:solidFill>
                  <a:schemeClr val="accent1">
                    <a:lumMod val="75000"/>
                  </a:schemeClr>
                </a:solidFill>
                <a:latin typeface="Phetsarath OT" pitchFamily="2" charset="0"/>
                <a:cs typeface="Phetsarath OT" pitchFamily="2" charset="0"/>
              </a:rPr>
              <a:t>:</a:t>
            </a:r>
            <a:r>
              <a:rPr lang="en-US" sz="2400" b="1" dirty="0">
                <a:solidFill>
                  <a:schemeClr val="accent1">
                    <a:lumMod val="75000"/>
                  </a:schemeClr>
                </a:solidFill>
                <a:latin typeface="Phetsarath OT" pitchFamily="2" charset="0"/>
                <a:cs typeface="Phetsarath OT" pitchFamily="2" charset="0"/>
              </a:rPr>
              <a:t>  PCCA, DCCA, and CSO</a:t>
            </a:r>
            <a:r>
              <a:rPr lang="lo-LA" sz="2400" b="1" dirty="0">
                <a:solidFill>
                  <a:schemeClr val="accent1">
                    <a:lumMod val="75000"/>
                  </a:schemeClr>
                </a:solidFill>
                <a:latin typeface="Phetsarath OT" pitchFamily="2" charset="0"/>
                <a:cs typeface="Phetsarath OT" pitchFamily="2" charset="0"/>
              </a:rPr>
              <a:t>.</a:t>
            </a:r>
            <a:endParaRPr lang="lo-LA" sz="1600" b="1" dirty="0">
              <a:solidFill>
                <a:schemeClr val="accent1">
                  <a:lumMod val="75000"/>
                </a:schemeClr>
              </a:solidFill>
              <a:latin typeface="Phetsarath OT" pitchFamily="2" charset="0"/>
              <a:cs typeface="Phetsarath OT" pitchFamily="2" charset="0"/>
            </a:endParaRPr>
          </a:p>
          <a:p>
            <a:pPr marL="214313" indent="-214313">
              <a:buFont typeface="Arial" pitchFamily="34" charset="0"/>
              <a:buChar char="•"/>
            </a:pPr>
            <a:endParaRPr lang="en-US" sz="1350" b="1" dirty="0">
              <a:solidFill>
                <a:schemeClr val="accent1">
                  <a:lumMod val="75000"/>
                </a:schemeClr>
              </a:solidFill>
              <a:latin typeface="Phetsarath OT" pitchFamily="2" charset="0"/>
              <a:cs typeface="Phetsarath OT" pitchFamily="2" charset="0"/>
            </a:endParaRPr>
          </a:p>
        </p:txBody>
      </p:sp>
      <p:graphicFrame>
        <p:nvGraphicFramePr>
          <p:cNvPr id="9" name="Table 8">
            <a:extLst>
              <a:ext uri="{FF2B5EF4-FFF2-40B4-BE49-F238E27FC236}">
                <a16:creationId xmlns:a16="http://schemas.microsoft.com/office/drawing/2014/main" id="{33448680-5572-179B-22FD-FCE295A14B94}"/>
              </a:ext>
            </a:extLst>
          </p:cNvPr>
          <p:cNvGraphicFramePr>
            <a:graphicFrameLocks noGrp="1"/>
          </p:cNvGraphicFramePr>
          <p:nvPr>
            <p:extLst>
              <p:ext uri="{D42A27DB-BD31-4B8C-83A1-F6EECF244321}">
                <p14:modId xmlns:p14="http://schemas.microsoft.com/office/powerpoint/2010/main" val="3147469186"/>
              </p:ext>
            </p:extLst>
          </p:nvPr>
        </p:nvGraphicFramePr>
        <p:xfrm>
          <a:off x="449220" y="5912861"/>
          <a:ext cx="11166963" cy="723329"/>
        </p:xfrm>
        <a:graphic>
          <a:graphicData uri="http://schemas.openxmlformats.org/drawingml/2006/table">
            <a:tbl>
              <a:tblPr firstRow="1" firstCol="1" bandRow="1">
                <a:tableStyleId>{2D5ABB26-0587-4C30-8999-92F81FD0307C}</a:tableStyleId>
              </a:tblPr>
              <a:tblGrid>
                <a:gridCol w="9128991">
                  <a:extLst>
                    <a:ext uri="{9D8B030D-6E8A-4147-A177-3AD203B41FA5}">
                      <a16:colId xmlns:a16="http://schemas.microsoft.com/office/drawing/2014/main" val="1958544548"/>
                    </a:ext>
                  </a:extLst>
                </a:gridCol>
                <a:gridCol w="2037972">
                  <a:extLst>
                    <a:ext uri="{9D8B030D-6E8A-4147-A177-3AD203B41FA5}">
                      <a16:colId xmlns:a16="http://schemas.microsoft.com/office/drawing/2014/main" val="3065762752"/>
                    </a:ext>
                  </a:extLst>
                </a:gridCol>
              </a:tblGrid>
              <a:tr h="253926">
                <a:tc>
                  <a:txBody>
                    <a:bodyPr/>
                    <a:lstStyle/>
                    <a:p>
                      <a:pPr marL="0" marR="0" algn="ctr">
                        <a:lnSpc>
                          <a:spcPct val="107000"/>
                        </a:lnSpc>
                        <a:spcBef>
                          <a:spcPts val="0"/>
                        </a:spcBef>
                        <a:spcAft>
                          <a:spcPts val="0"/>
                        </a:spcAft>
                      </a:pPr>
                      <a:r>
                        <a:rPr lang="en-US" sz="1800" b="1" dirty="0">
                          <a:solidFill>
                            <a:schemeClr val="bg1"/>
                          </a:solidFill>
                          <a:effectLst/>
                        </a:rPr>
                        <a:t>DLIs</a:t>
                      </a:r>
                      <a:endParaRPr lang="en-US"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l">
                        <a:lnSpc>
                          <a:spcPct val="107000"/>
                        </a:lnSpc>
                        <a:spcBef>
                          <a:spcPts val="0"/>
                        </a:spcBef>
                        <a:spcAft>
                          <a:spcPts val="0"/>
                        </a:spcAft>
                      </a:pPr>
                      <a:r>
                        <a:rPr lang="en-US" sz="1800" b="1">
                          <a:solidFill>
                            <a:schemeClr val="bg1"/>
                          </a:solidFill>
                          <a:effectLst/>
                        </a:rPr>
                        <a:t>Status</a:t>
                      </a:r>
                      <a:endParaRPr lang="en-US" sz="1800" b="1">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83098120"/>
                  </a:ext>
                </a:extLst>
              </a:tr>
              <a:tr h="424531">
                <a:tc>
                  <a:txBody>
                    <a:bodyPr/>
                    <a:lstStyle/>
                    <a:p>
                      <a:pPr marL="0" marR="0">
                        <a:lnSpc>
                          <a:spcPct val="107000"/>
                        </a:lnSpc>
                        <a:spcBef>
                          <a:spcPts val="0"/>
                        </a:spcBef>
                        <a:spcAft>
                          <a:spcPts val="0"/>
                        </a:spcAft>
                      </a:pPr>
                      <a:r>
                        <a:rPr lang="en-US" sz="1400" b="1" dirty="0">
                          <a:effectLst/>
                          <a:latin typeface="Arial Nova Cond" panose="020B0506020202020204" pitchFamily="34" charset="0"/>
                        </a:rPr>
                        <a:t>DLI-K</a:t>
                      </a:r>
                      <a:r>
                        <a:rPr lang="en-US" sz="1400" dirty="0">
                          <a:effectLst/>
                          <a:latin typeface="Arial Nova Cond" panose="020B0506020202020204" pitchFamily="34" charset="0"/>
                        </a:rPr>
                        <a:t>: HIV testing among key populations (female service women and men having sex with men); b) and HIV treatment among people living with HIV </a:t>
                      </a:r>
                      <a:endParaRPr lang="en-US" sz="2000" dirty="0">
                        <a:effectLst/>
                        <a:latin typeface="Arial Nova Cond" panose="020B0506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0"/>
                        </a:spcAft>
                      </a:pPr>
                      <a:r>
                        <a:rPr lang="en-US" sz="1400" dirty="0">
                          <a:effectLst/>
                        </a:rPr>
                        <a:t>Y1: fully achieved</a:t>
                      </a:r>
                      <a:endParaRPr lang="en-US" sz="2000" dirty="0">
                        <a:effectLst/>
                      </a:endParaRPr>
                    </a:p>
                    <a:p>
                      <a:pPr marL="0" marR="0">
                        <a:lnSpc>
                          <a:spcPct val="107000"/>
                        </a:lnSpc>
                        <a:spcBef>
                          <a:spcPts val="0"/>
                        </a:spcBef>
                        <a:spcAft>
                          <a:spcPts val="0"/>
                        </a:spcAft>
                      </a:pPr>
                      <a:r>
                        <a:rPr lang="en-US" sz="1400" dirty="0">
                          <a:effectLst/>
                        </a:rPr>
                        <a:t>Y2: fully achieved</a:t>
                      </a:r>
                      <a:endParaRPr lang="en-US" sz="20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42924686"/>
                  </a:ext>
                </a:extLst>
              </a:tr>
            </a:tbl>
          </a:graphicData>
        </a:graphic>
      </p:graphicFrame>
      <p:cxnSp>
        <p:nvCxnSpPr>
          <p:cNvPr id="10" name="Straight Arrow Connector 9">
            <a:extLst>
              <a:ext uri="{FF2B5EF4-FFF2-40B4-BE49-F238E27FC236}">
                <a16:creationId xmlns:a16="http://schemas.microsoft.com/office/drawing/2014/main" id="{EAB9FEBB-3F67-D0A4-E56E-43630DA47A64}"/>
              </a:ext>
            </a:extLst>
          </p:cNvPr>
          <p:cNvCxnSpPr>
            <a:cxnSpLocks/>
          </p:cNvCxnSpPr>
          <p:nvPr/>
        </p:nvCxnSpPr>
        <p:spPr>
          <a:xfrm>
            <a:off x="9898283" y="4964366"/>
            <a:ext cx="0" cy="92059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8E86D9-7422-9B5B-6A1D-8E78807C35FD}"/>
              </a:ext>
            </a:extLst>
          </p:cNvPr>
          <p:cNvCxnSpPr>
            <a:cxnSpLocks/>
          </p:cNvCxnSpPr>
          <p:nvPr/>
        </p:nvCxnSpPr>
        <p:spPr>
          <a:xfrm>
            <a:off x="6539696" y="954390"/>
            <a:ext cx="583322" cy="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345AF3E-3403-71DA-1F3C-CC7850A53DC6}"/>
              </a:ext>
            </a:extLst>
          </p:cNvPr>
          <p:cNvSpPr/>
          <p:nvPr/>
        </p:nvSpPr>
        <p:spPr>
          <a:xfrm>
            <a:off x="10111151" y="5074282"/>
            <a:ext cx="1532316" cy="728663"/>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Report</a:t>
            </a:r>
          </a:p>
          <a:p>
            <a:pPr algn="ctr"/>
            <a:r>
              <a:rPr lang="en-US" altLang="en-US"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IAI Y2</a:t>
            </a:r>
          </a:p>
        </p:txBody>
      </p:sp>
      <p:cxnSp>
        <p:nvCxnSpPr>
          <p:cNvPr id="17" name="Straight Arrow Connector 16">
            <a:extLst>
              <a:ext uri="{FF2B5EF4-FFF2-40B4-BE49-F238E27FC236}">
                <a16:creationId xmlns:a16="http://schemas.microsoft.com/office/drawing/2014/main" id="{10F1A64C-DE3A-1861-6787-639DA5FCF559}"/>
              </a:ext>
            </a:extLst>
          </p:cNvPr>
          <p:cNvCxnSpPr>
            <a:cxnSpLocks/>
          </p:cNvCxnSpPr>
          <p:nvPr/>
        </p:nvCxnSpPr>
        <p:spPr>
          <a:xfrm flipV="1">
            <a:off x="5525709" y="3171463"/>
            <a:ext cx="0" cy="2631482"/>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293EB1-8286-651F-7D9C-F4C21D27D78C}"/>
              </a:ext>
            </a:extLst>
          </p:cNvPr>
          <p:cNvSpPr>
            <a:spLocks noGrp="1"/>
          </p:cNvSpPr>
          <p:nvPr>
            <p:ph type="sldNum" sz="quarter" idx="12"/>
          </p:nvPr>
        </p:nvSpPr>
        <p:spPr/>
        <p:txBody>
          <a:bodyPr/>
          <a:lstStyle/>
          <a:p>
            <a:fld id="{9E2BE927-25C7-4379-86F1-C17ED9D2A7F2}" type="slidenum">
              <a:rPr lang="en-US" smtClean="0"/>
              <a:t>29</a:t>
            </a:fld>
            <a:endParaRPr lang="en-US"/>
          </a:p>
        </p:txBody>
      </p:sp>
      <p:sp>
        <p:nvSpPr>
          <p:cNvPr id="3" name="Content Placeholder 2">
            <a:extLst>
              <a:ext uri="{FF2B5EF4-FFF2-40B4-BE49-F238E27FC236}">
                <a16:creationId xmlns:a16="http://schemas.microsoft.com/office/drawing/2014/main" id="{0767949D-F445-9040-7612-A6EB8187C980}"/>
              </a:ext>
            </a:extLst>
          </p:cNvPr>
          <p:cNvSpPr>
            <a:spLocks noGrp="1"/>
          </p:cNvSpPr>
          <p:nvPr>
            <p:ph sz="quarter" idx="18"/>
          </p:nvPr>
        </p:nvSpPr>
        <p:spPr>
          <a:xfrm>
            <a:off x="359639" y="1687931"/>
            <a:ext cx="11679961" cy="5133494"/>
          </a:xfrm>
          <a:solidFill>
            <a:schemeClr val="bg1"/>
          </a:solidFill>
        </p:spPr>
        <p:txBody>
          <a:bodyPr>
            <a:normAutofit fontScale="70000" lnSpcReduction="20000"/>
          </a:bodyPr>
          <a:lstStyle/>
          <a:p>
            <a:pPr>
              <a:spcAft>
                <a:spcPts val="600"/>
              </a:spcAft>
            </a:pPr>
            <a:r>
              <a:rPr lang="en-US" dirty="0">
                <a:latin typeface="+mn-lt"/>
              </a:rPr>
              <a:t>Concerning </a:t>
            </a:r>
            <a:r>
              <a:rPr lang="en-US" b="1" dirty="0">
                <a:latin typeface="+mn-lt"/>
              </a:rPr>
              <a:t>increase in the number of new HIV infections</a:t>
            </a:r>
            <a:r>
              <a:rPr lang="en-US" dirty="0">
                <a:latin typeface="+mn-lt"/>
              </a:rPr>
              <a:t>: 7% increase in HIV cases in 2022 compared to 2021. </a:t>
            </a:r>
          </a:p>
          <a:p>
            <a:pPr>
              <a:spcAft>
                <a:spcPts val="600"/>
              </a:spcAft>
            </a:pPr>
            <a:r>
              <a:rPr lang="en-US" dirty="0">
                <a:latin typeface="+mn-lt"/>
              </a:rPr>
              <a:t>Concentrated epidemic among MSM, TG and SWs (MSM -  largest proportion of HIV infections).</a:t>
            </a:r>
          </a:p>
          <a:p>
            <a:pPr>
              <a:spcAft>
                <a:spcPts val="600"/>
              </a:spcAft>
            </a:pPr>
            <a:r>
              <a:rPr lang="en-US" dirty="0">
                <a:latin typeface="+mn-lt"/>
              </a:rPr>
              <a:t>PLHIV that know their status 12,592 – around 3,500 are </a:t>
            </a:r>
            <a:r>
              <a:rPr lang="en-US" b="1" dirty="0">
                <a:latin typeface="+mn-lt"/>
              </a:rPr>
              <a:t>undiagnosed (27%)</a:t>
            </a:r>
          </a:p>
          <a:p>
            <a:pPr>
              <a:spcAft>
                <a:spcPts val="600"/>
              </a:spcAft>
            </a:pPr>
            <a:r>
              <a:rPr lang="en-US" dirty="0">
                <a:latin typeface="+mn-lt"/>
              </a:rPr>
              <a:t>Treatment: 11 ART sites located in 8 provinces and POC. </a:t>
            </a:r>
            <a:r>
              <a:rPr lang="en-US" dirty="0"/>
              <a:t>Small scale up on</a:t>
            </a:r>
            <a:r>
              <a:rPr lang="en-US" dirty="0">
                <a:latin typeface="+mn-lt"/>
              </a:rPr>
              <a:t> MMD (3-5 month average)</a:t>
            </a:r>
          </a:p>
          <a:p>
            <a:pPr>
              <a:spcAft>
                <a:spcPts val="600"/>
              </a:spcAft>
            </a:pPr>
            <a:r>
              <a:rPr lang="en-US" dirty="0">
                <a:latin typeface="+mn-lt"/>
              </a:rPr>
              <a:t>HIV testing: VCTs - Formal registration of positive cases only at ART sites </a:t>
            </a:r>
            <a:r>
              <a:rPr lang="en-US" dirty="0">
                <a:latin typeface="+mn-lt"/>
                <a:sym typeface="Wingdings" panose="05000000000000000000" pitchFamily="2" charset="2"/>
              </a:rPr>
              <a:t></a:t>
            </a:r>
            <a:r>
              <a:rPr lang="en-US" dirty="0">
                <a:latin typeface="+mn-lt"/>
              </a:rPr>
              <a:t> 3 level procedure: 2 screenings </a:t>
            </a:r>
          </a:p>
          <a:p>
            <a:pPr marL="0" indent="0">
              <a:spcAft>
                <a:spcPts val="600"/>
              </a:spcAft>
              <a:buNone/>
            </a:pPr>
            <a:r>
              <a:rPr lang="en-US" dirty="0"/>
              <a:t>    </a:t>
            </a:r>
            <a:r>
              <a:rPr lang="en-US" dirty="0">
                <a:latin typeface="+mn-lt"/>
              </a:rPr>
              <a:t>and one diagnostic test</a:t>
            </a:r>
          </a:p>
          <a:p>
            <a:pPr>
              <a:spcAft>
                <a:spcPts val="600"/>
              </a:spcAft>
            </a:pPr>
            <a:r>
              <a:rPr lang="en-US" dirty="0">
                <a:latin typeface="+mn-lt"/>
              </a:rPr>
              <a:t>1 in 5 ART patients are not receiving VL testing annually</a:t>
            </a:r>
          </a:p>
          <a:p>
            <a:pPr>
              <a:spcAft>
                <a:spcPts val="600"/>
              </a:spcAft>
            </a:pPr>
            <a:r>
              <a:rPr lang="en-US" dirty="0">
                <a:latin typeface="+mn-lt"/>
              </a:rPr>
              <a:t>Low ART adherence and testing due to transportation cost, stigma and discrimination from health staff</a:t>
            </a:r>
          </a:p>
          <a:p>
            <a:pPr>
              <a:spcAft>
                <a:spcPts val="600"/>
              </a:spcAft>
            </a:pPr>
            <a:r>
              <a:rPr lang="en-US" dirty="0">
                <a:latin typeface="+mn-lt"/>
              </a:rPr>
              <a:t>HIV test kits used for ANC testing are from MCH program rather than CHAS.</a:t>
            </a:r>
          </a:p>
          <a:p>
            <a:pPr>
              <a:spcAft>
                <a:spcPts val="600"/>
              </a:spcAft>
            </a:pPr>
            <a:r>
              <a:rPr lang="en-US" dirty="0">
                <a:latin typeface="+mn-lt"/>
              </a:rPr>
              <a:t>Minimal emphasis at the HFs for HIV testing and other services</a:t>
            </a:r>
            <a:endParaRPr lang="en-US" dirty="0">
              <a:latin typeface="+mn-lt"/>
              <a:sym typeface="Wingdings" panose="05000000000000000000" pitchFamily="2" charset="2"/>
            </a:endParaRPr>
          </a:p>
          <a:p>
            <a:pPr>
              <a:spcAft>
                <a:spcPts val="600"/>
              </a:spcAft>
            </a:pPr>
            <a:r>
              <a:rPr lang="en-US" dirty="0">
                <a:latin typeface="+mn-lt"/>
                <a:sym typeface="Wingdings" panose="05000000000000000000" pitchFamily="2" charset="2"/>
              </a:rPr>
              <a:t>Limited Government health budget </a:t>
            </a:r>
            <a:endParaRPr lang="en-US" dirty="0">
              <a:latin typeface="+mn-lt"/>
            </a:endParaRPr>
          </a:p>
        </p:txBody>
      </p:sp>
      <p:sp>
        <p:nvSpPr>
          <p:cNvPr id="4" name="Title 3">
            <a:extLst>
              <a:ext uri="{FF2B5EF4-FFF2-40B4-BE49-F238E27FC236}">
                <a16:creationId xmlns:a16="http://schemas.microsoft.com/office/drawing/2014/main" id="{A7884D78-578A-9F76-5948-2FF41B85E3BF}"/>
              </a:ext>
            </a:extLst>
          </p:cNvPr>
          <p:cNvSpPr>
            <a:spLocks noGrp="1"/>
          </p:cNvSpPr>
          <p:nvPr>
            <p:ph type="title"/>
          </p:nvPr>
        </p:nvSpPr>
        <p:spPr/>
        <p:txBody>
          <a:bodyPr/>
          <a:lstStyle/>
          <a:p>
            <a:r>
              <a:rPr lang="en-US" dirty="0">
                <a:solidFill>
                  <a:schemeClr val="accent1"/>
                </a:solidFill>
              </a:rPr>
              <a:t>HIV challenges based on HANSA Evaluation</a:t>
            </a:r>
          </a:p>
        </p:txBody>
      </p:sp>
      <p:sp>
        <p:nvSpPr>
          <p:cNvPr id="5" name="Text Placeholder 4">
            <a:extLst>
              <a:ext uri="{FF2B5EF4-FFF2-40B4-BE49-F238E27FC236}">
                <a16:creationId xmlns:a16="http://schemas.microsoft.com/office/drawing/2014/main" id="{27A68AE1-6A0B-9A00-1B15-B12BBA526FF4}"/>
              </a:ext>
            </a:extLst>
          </p:cNvPr>
          <p:cNvSpPr>
            <a:spLocks noGrp="1"/>
          </p:cNvSpPr>
          <p:nvPr>
            <p:ph type="body" sz="quarter" idx="13"/>
          </p:nvPr>
        </p:nvSpPr>
        <p:spPr>
          <a:xfrm>
            <a:off x="359639" y="896569"/>
            <a:ext cx="11471999" cy="468000"/>
          </a:xfrm>
        </p:spPr>
        <p:txBody>
          <a:bodyPr/>
          <a:lstStyle/>
          <a:p>
            <a:r>
              <a:rPr lang="en-US" sz="1800" i="1" dirty="0"/>
              <a:t>Based on:  HANSA Evaluation, Community Report</a:t>
            </a:r>
          </a:p>
        </p:txBody>
      </p:sp>
    </p:spTree>
    <p:extLst>
      <p:ext uri="{BB962C8B-B14F-4D97-AF65-F5344CB8AC3E}">
        <p14:creationId xmlns:p14="http://schemas.microsoft.com/office/powerpoint/2010/main" val="333191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847725"/>
          </a:xfrm>
          <a:custGeom>
            <a:avLst/>
            <a:gdLst/>
            <a:ahLst/>
            <a:cxnLst/>
            <a:rect l="l" t="t" r="r" b="b"/>
            <a:pathLst>
              <a:path w="12192000" h="847725">
                <a:moveTo>
                  <a:pt x="12192000" y="0"/>
                </a:moveTo>
                <a:lnTo>
                  <a:pt x="0" y="0"/>
                </a:lnTo>
                <a:lnTo>
                  <a:pt x="0" y="847344"/>
                </a:lnTo>
                <a:lnTo>
                  <a:pt x="12192000" y="847344"/>
                </a:lnTo>
                <a:lnTo>
                  <a:pt x="12192000" y="0"/>
                </a:lnTo>
                <a:close/>
              </a:path>
            </a:pathLst>
          </a:custGeom>
          <a:solidFill>
            <a:srgbClr val="16527E"/>
          </a:solidFill>
        </p:spPr>
        <p:txBody>
          <a:bodyPr wrap="square" lIns="0" tIns="0" rIns="0" bIns="0" rtlCol="0"/>
          <a:lstStyle/>
          <a:p>
            <a:endParaRPr>
              <a:solidFill>
                <a:schemeClr val="bg1"/>
              </a:solidFill>
            </a:endParaRPr>
          </a:p>
        </p:txBody>
      </p:sp>
      <p:sp>
        <p:nvSpPr>
          <p:cNvPr id="3" name="object 3"/>
          <p:cNvSpPr txBox="1">
            <a:spLocks noGrp="1"/>
          </p:cNvSpPr>
          <p:nvPr>
            <p:ph type="title"/>
          </p:nvPr>
        </p:nvSpPr>
        <p:spPr>
          <a:xfrm>
            <a:off x="66547" y="-84886"/>
            <a:ext cx="11981307" cy="776289"/>
          </a:xfrm>
          <a:prstGeom prst="rect">
            <a:avLst/>
          </a:prstGeom>
        </p:spPr>
        <p:txBody>
          <a:bodyPr vert="horz" wrap="square" lIns="0" tIns="159181" rIns="0" bIns="0" rtlCol="0">
            <a:spAutoFit/>
          </a:bodyPr>
          <a:lstStyle/>
          <a:p>
            <a:pPr marL="24765">
              <a:lnSpc>
                <a:spcPct val="100000"/>
              </a:lnSpc>
              <a:spcBef>
                <a:spcPts val="95"/>
              </a:spcBef>
            </a:pPr>
            <a:r>
              <a:rPr sz="4000" b="1" dirty="0">
                <a:solidFill>
                  <a:schemeClr val="bg1"/>
                </a:solidFill>
              </a:rPr>
              <a:t>HIV</a:t>
            </a:r>
            <a:r>
              <a:rPr sz="4000" b="1" spc="-125" dirty="0">
                <a:solidFill>
                  <a:schemeClr val="bg1"/>
                </a:solidFill>
              </a:rPr>
              <a:t> </a:t>
            </a:r>
            <a:r>
              <a:rPr sz="4000" b="1" dirty="0">
                <a:solidFill>
                  <a:schemeClr val="bg1"/>
                </a:solidFill>
              </a:rPr>
              <a:t>epidemic</a:t>
            </a:r>
            <a:r>
              <a:rPr sz="4000" b="1" spc="-120" dirty="0">
                <a:solidFill>
                  <a:schemeClr val="bg1"/>
                </a:solidFill>
              </a:rPr>
              <a:t> </a:t>
            </a:r>
            <a:r>
              <a:rPr sz="4000" b="1" spc="-10" dirty="0">
                <a:solidFill>
                  <a:schemeClr val="bg1"/>
                </a:solidFill>
              </a:rPr>
              <a:t>update</a:t>
            </a:r>
            <a:r>
              <a:rPr lang="en-US" sz="4000" b="1" spc="-10" dirty="0">
                <a:solidFill>
                  <a:schemeClr val="bg1"/>
                </a:solidFill>
              </a:rPr>
              <a:t>s</a:t>
            </a:r>
            <a:endParaRPr sz="4000" b="1" dirty="0">
              <a:solidFill>
                <a:schemeClr val="bg1"/>
              </a:solidFill>
            </a:endParaRPr>
          </a:p>
        </p:txBody>
      </p:sp>
      <p:sp>
        <p:nvSpPr>
          <p:cNvPr id="4" name="object 4"/>
          <p:cNvSpPr txBox="1"/>
          <p:nvPr/>
        </p:nvSpPr>
        <p:spPr>
          <a:xfrm>
            <a:off x="105670" y="1228030"/>
            <a:ext cx="5389274" cy="1425390"/>
          </a:xfrm>
          <a:prstGeom prst="rect">
            <a:avLst/>
          </a:prstGeom>
        </p:spPr>
        <p:txBody>
          <a:bodyPr vert="horz" wrap="square" lIns="0" tIns="12065" rIns="0" bIns="0" rtlCol="0">
            <a:spAutoFit/>
          </a:bodyPr>
          <a:lstStyle/>
          <a:p>
            <a:pPr marL="153670">
              <a:lnSpc>
                <a:spcPct val="100000"/>
              </a:lnSpc>
              <a:spcBef>
                <a:spcPts val="95"/>
              </a:spcBef>
            </a:pPr>
            <a:r>
              <a:rPr lang="en-US" sz="2800" b="1" spc="-245" dirty="0">
                <a:latin typeface="Arial Bold" panose="020B0704020202020204" pitchFamily="34" charset="0"/>
                <a:cs typeface="Arial Bold" panose="020B0704020202020204" pitchFamily="34" charset="0"/>
              </a:rPr>
              <a:t>1</a:t>
            </a:r>
            <a:r>
              <a:rPr sz="2800" b="1" spc="-245" dirty="0">
                <a:latin typeface="Arial Bold" panose="020B0704020202020204" pitchFamily="34" charset="0"/>
                <a:cs typeface="Arial Bold" panose="020B0704020202020204" pitchFamily="34" charset="0"/>
              </a:rPr>
              <a:t>,</a:t>
            </a:r>
            <a:r>
              <a:rPr lang="en-US" sz="2800" b="1" spc="-245" dirty="0">
                <a:latin typeface="Arial Bold" panose="020B0704020202020204" pitchFamily="34" charset="0"/>
                <a:cs typeface="Arial Bold" panose="020B0704020202020204" pitchFamily="34" charset="0"/>
              </a:rPr>
              <a:t>748</a:t>
            </a:r>
            <a:r>
              <a:rPr sz="2800" b="1" spc="-125" dirty="0">
                <a:latin typeface="Arial Bold" panose="020B0704020202020204" pitchFamily="34" charset="0"/>
                <a:cs typeface="Arial Bold" panose="020B0704020202020204" pitchFamily="34" charset="0"/>
              </a:rPr>
              <a:t> </a:t>
            </a:r>
            <a:r>
              <a:rPr sz="2800" b="1" spc="-235" dirty="0">
                <a:latin typeface="Arial Bold" panose="020B0704020202020204" pitchFamily="34" charset="0"/>
                <a:cs typeface="Arial Bold" panose="020B0704020202020204" pitchFamily="34" charset="0"/>
              </a:rPr>
              <a:t>of</a:t>
            </a:r>
            <a:r>
              <a:rPr sz="2800" b="1" spc="-120" dirty="0">
                <a:latin typeface="Arial Bold" panose="020B0704020202020204" pitchFamily="34" charset="0"/>
                <a:cs typeface="Arial Bold" panose="020B0704020202020204" pitchFamily="34" charset="0"/>
              </a:rPr>
              <a:t> </a:t>
            </a:r>
            <a:r>
              <a:rPr sz="2800" b="1" spc="-315" dirty="0">
                <a:latin typeface="Arial Bold" panose="020B0704020202020204" pitchFamily="34" charset="0"/>
                <a:cs typeface="Arial Bold" panose="020B0704020202020204" pitchFamily="34" charset="0"/>
              </a:rPr>
              <a:t>new</a:t>
            </a:r>
            <a:r>
              <a:rPr sz="2800" b="1" spc="-114" dirty="0">
                <a:latin typeface="Arial Bold" panose="020B0704020202020204" pitchFamily="34" charset="0"/>
                <a:cs typeface="Arial Bold" panose="020B0704020202020204" pitchFamily="34" charset="0"/>
              </a:rPr>
              <a:t> </a:t>
            </a:r>
            <a:r>
              <a:rPr sz="2800" b="1" spc="-270" dirty="0">
                <a:latin typeface="Arial Bold" panose="020B0704020202020204" pitchFamily="34" charset="0"/>
                <a:cs typeface="Arial Bold" panose="020B0704020202020204" pitchFamily="34" charset="0"/>
              </a:rPr>
              <a:t>HIV</a:t>
            </a:r>
            <a:r>
              <a:rPr sz="2800" b="1" spc="-95" dirty="0">
                <a:latin typeface="Arial Bold" panose="020B0704020202020204" pitchFamily="34" charset="0"/>
                <a:cs typeface="Arial Bold" panose="020B0704020202020204" pitchFamily="34" charset="0"/>
              </a:rPr>
              <a:t> </a:t>
            </a:r>
            <a:r>
              <a:rPr lang="en-US" sz="2800" b="1" spc="-229" dirty="0">
                <a:latin typeface="Arial Bold" panose="020B0704020202020204" pitchFamily="34" charset="0"/>
                <a:cs typeface="Arial Bold" panose="020B0704020202020204" pitchFamily="34" charset="0"/>
              </a:rPr>
              <a:t>diagnosed</a:t>
            </a:r>
            <a:r>
              <a:rPr sz="2800" b="1" spc="-114" dirty="0">
                <a:latin typeface="Arial Bold" panose="020B0704020202020204" pitchFamily="34" charset="0"/>
                <a:cs typeface="Arial Bold" panose="020B0704020202020204" pitchFamily="34" charset="0"/>
              </a:rPr>
              <a:t> </a:t>
            </a:r>
            <a:r>
              <a:rPr sz="2800" b="1" spc="-225" dirty="0">
                <a:latin typeface="Arial Bold" panose="020B0704020202020204" pitchFamily="34" charset="0"/>
                <a:cs typeface="Arial Bold" panose="020B0704020202020204" pitchFamily="34" charset="0"/>
              </a:rPr>
              <a:t>in</a:t>
            </a:r>
            <a:r>
              <a:rPr sz="2800" b="1" spc="-120" dirty="0">
                <a:latin typeface="Arial Bold" panose="020B0704020202020204" pitchFamily="34" charset="0"/>
                <a:cs typeface="Arial Bold" panose="020B0704020202020204" pitchFamily="34" charset="0"/>
              </a:rPr>
              <a:t> </a:t>
            </a:r>
            <a:r>
              <a:rPr sz="2800" b="1" spc="-290" dirty="0">
                <a:latin typeface="Arial Bold" panose="020B0704020202020204" pitchFamily="34" charset="0"/>
                <a:cs typeface="Arial Bold" panose="020B0704020202020204" pitchFamily="34" charset="0"/>
              </a:rPr>
              <a:t>2022</a:t>
            </a:r>
            <a:endParaRPr sz="2800" dirty="0">
              <a:latin typeface="Arial Bold" panose="020B0704020202020204" pitchFamily="34" charset="0"/>
              <a:cs typeface="Arial Bold" panose="020B0704020202020204" pitchFamily="34" charset="0"/>
            </a:endParaRPr>
          </a:p>
          <a:p>
            <a:pPr marL="100965" indent="-88900">
              <a:lnSpc>
                <a:spcPct val="100000"/>
              </a:lnSpc>
              <a:spcBef>
                <a:spcPts val="1075"/>
              </a:spcBef>
              <a:buChar char="•"/>
              <a:tabLst>
                <a:tab pos="101600" algn="l"/>
              </a:tabLst>
            </a:pPr>
            <a:r>
              <a:rPr sz="1400" dirty="0">
                <a:latin typeface="Arial"/>
                <a:cs typeface="Arial"/>
              </a:rPr>
              <a:t>About</a:t>
            </a:r>
            <a:r>
              <a:rPr sz="1400" spc="-35" dirty="0">
                <a:latin typeface="Arial"/>
                <a:cs typeface="Arial"/>
              </a:rPr>
              <a:t> </a:t>
            </a:r>
            <a:r>
              <a:rPr lang="en-US" sz="1400" spc="-35" dirty="0">
                <a:latin typeface="Arial"/>
                <a:cs typeface="Arial"/>
              </a:rPr>
              <a:t>64</a:t>
            </a:r>
            <a:r>
              <a:rPr sz="1400" dirty="0">
                <a:latin typeface="Arial"/>
                <a:cs typeface="Arial"/>
              </a:rPr>
              <a:t>%</a:t>
            </a:r>
            <a:r>
              <a:rPr sz="1400" spc="-35" dirty="0">
                <a:latin typeface="Arial"/>
                <a:cs typeface="Arial"/>
              </a:rPr>
              <a:t> </a:t>
            </a:r>
            <a:r>
              <a:rPr sz="1400" dirty="0">
                <a:latin typeface="Arial"/>
                <a:cs typeface="Arial"/>
              </a:rPr>
              <a:t>are</a:t>
            </a:r>
            <a:r>
              <a:rPr sz="1400" spc="-30" dirty="0">
                <a:latin typeface="Arial"/>
                <a:cs typeface="Arial"/>
              </a:rPr>
              <a:t> </a:t>
            </a:r>
            <a:r>
              <a:rPr sz="1400" dirty="0">
                <a:latin typeface="Arial"/>
                <a:cs typeface="Arial"/>
              </a:rPr>
              <a:t>among</a:t>
            </a:r>
            <a:r>
              <a:rPr sz="1400" spc="-35" dirty="0">
                <a:latin typeface="Arial"/>
                <a:cs typeface="Arial"/>
              </a:rPr>
              <a:t> </a:t>
            </a:r>
            <a:r>
              <a:rPr sz="1400" spc="-20" dirty="0">
                <a:latin typeface="Arial"/>
                <a:cs typeface="Arial"/>
              </a:rPr>
              <a:t>men.</a:t>
            </a:r>
            <a:endParaRPr sz="1400" dirty="0">
              <a:latin typeface="Arial"/>
              <a:cs typeface="Arial"/>
            </a:endParaRPr>
          </a:p>
          <a:p>
            <a:pPr marL="100965" indent="-88900">
              <a:lnSpc>
                <a:spcPct val="100000"/>
              </a:lnSpc>
              <a:buChar char="•"/>
              <a:tabLst>
                <a:tab pos="101600" algn="l"/>
              </a:tabLst>
            </a:pPr>
            <a:r>
              <a:rPr sz="1400" dirty="0">
                <a:latin typeface="Arial"/>
                <a:cs typeface="Arial"/>
              </a:rPr>
              <a:t>About</a:t>
            </a:r>
            <a:r>
              <a:rPr sz="1400" spc="-60" dirty="0">
                <a:latin typeface="Arial"/>
                <a:cs typeface="Arial"/>
              </a:rPr>
              <a:t> </a:t>
            </a:r>
            <a:r>
              <a:rPr lang="en-US" sz="1400" spc="-60" dirty="0">
                <a:latin typeface="Arial"/>
                <a:cs typeface="Arial"/>
              </a:rPr>
              <a:t>2</a:t>
            </a:r>
            <a:r>
              <a:rPr sz="1400" dirty="0">
                <a:latin typeface="Arial"/>
                <a:cs typeface="Arial"/>
              </a:rPr>
              <a:t>7%</a:t>
            </a:r>
            <a:r>
              <a:rPr sz="1400" spc="-30" dirty="0">
                <a:latin typeface="Arial"/>
                <a:cs typeface="Arial"/>
              </a:rPr>
              <a:t> </a:t>
            </a:r>
            <a:r>
              <a:rPr sz="1400" dirty="0">
                <a:latin typeface="Arial"/>
                <a:cs typeface="Arial"/>
              </a:rPr>
              <a:t>are</a:t>
            </a:r>
            <a:r>
              <a:rPr sz="1400" spc="-40" dirty="0">
                <a:latin typeface="Arial"/>
                <a:cs typeface="Arial"/>
              </a:rPr>
              <a:t> </a:t>
            </a:r>
            <a:r>
              <a:rPr sz="1400" dirty="0">
                <a:latin typeface="Arial"/>
                <a:cs typeface="Arial"/>
              </a:rPr>
              <a:t>occurring</a:t>
            </a:r>
            <a:r>
              <a:rPr sz="1400" spc="-65" dirty="0">
                <a:latin typeface="Arial"/>
                <a:cs typeface="Arial"/>
              </a:rPr>
              <a:t> </a:t>
            </a:r>
            <a:r>
              <a:rPr sz="1400" dirty="0">
                <a:latin typeface="Arial"/>
                <a:cs typeface="Arial"/>
              </a:rPr>
              <a:t>among</a:t>
            </a:r>
            <a:r>
              <a:rPr sz="1400" spc="-55" dirty="0">
                <a:latin typeface="Arial"/>
                <a:cs typeface="Arial"/>
              </a:rPr>
              <a:t> </a:t>
            </a:r>
            <a:r>
              <a:rPr sz="1400" dirty="0">
                <a:latin typeface="Arial"/>
                <a:cs typeface="Arial"/>
              </a:rPr>
              <a:t>adolescents</a:t>
            </a:r>
            <a:r>
              <a:rPr sz="1400" spc="-65" dirty="0">
                <a:latin typeface="Arial"/>
                <a:cs typeface="Arial"/>
              </a:rPr>
              <a:t> </a:t>
            </a:r>
            <a:r>
              <a:rPr sz="1400" dirty="0">
                <a:latin typeface="Arial"/>
                <a:cs typeface="Arial"/>
              </a:rPr>
              <a:t>and</a:t>
            </a:r>
            <a:r>
              <a:rPr sz="1400" spc="-40" dirty="0">
                <a:latin typeface="Arial"/>
                <a:cs typeface="Arial"/>
              </a:rPr>
              <a:t> </a:t>
            </a:r>
            <a:r>
              <a:rPr sz="1400" dirty="0">
                <a:latin typeface="Arial"/>
                <a:cs typeface="Arial"/>
              </a:rPr>
              <a:t>youth</a:t>
            </a:r>
            <a:r>
              <a:rPr sz="1400" spc="-30" dirty="0">
                <a:latin typeface="Arial"/>
                <a:cs typeface="Arial"/>
              </a:rPr>
              <a:t> </a:t>
            </a:r>
            <a:r>
              <a:rPr sz="1400" spc="-10" dirty="0">
                <a:latin typeface="Arial"/>
                <a:cs typeface="Arial"/>
              </a:rPr>
              <a:t>(15–24</a:t>
            </a:r>
            <a:r>
              <a:rPr lang="en-US" sz="1400" spc="-10" dirty="0">
                <a:latin typeface="Arial"/>
                <a:cs typeface="Arial"/>
              </a:rPr>
              <a:t> </a:t>
            </a:r>
            <a:r>
              <a:rPr lang="en-US" sz="1400" spc="-10" dirty="0" err="1">
                <a:latin typeface="Arial"/>
                <a:cs typeface="Arial"/>
              </a:rPr>
              <a:t>yrs</a:t>
            </a:r>
            <a:r>
              <a:rPr sz="1400" spc="-10" dirty="0">
                <a:latin typeface="Arial"/>
                <a:cs typeface="Arial"/>
              </a:rPr>
              <a:t>)</a:t>
            </a:r>
            <a:endParaRPr sz="1400" dirty="0">
              <a:latin typeface="Arial"/>
              <a:cs typeface="Arial"/>
            </a:endParaRPr>
          </a:p>
          <a:p>
            <a:pPr marL="100965" marR="5080" indent="-88900">
              <a:lnSpc>
                <a:spcPts val="1500"/>
              </a:lnSpc>
              <a:spcBef>
                <a:spcPts val="200"/>
              </a:spcBef>
              <a:buChar char="•"/>
              <a:tabLst>
                <a:tab pos="101600" algn="l"/>
              </a:tabLst>
            </a:pPr>
            <a:r>
              <a:rPr sz="1400" dirty="0">
                <a:latin typeface="Arial"/>
                <a:cs typeface="Arial"/>
              </a:rPr>
              <a:t>MSM</a:t>
            </a:r>
            <a:r>
              <a:rPr sz="1400" spc="-20" dirty="0">
                <a:latin typeface="Arial"/>
                <a:cs typeface="Arial"/>
              </a:rPr>
              <a:t> </a:t>
            </a:r>
            <a:r>
              <a:rPr sz="1400" dirty="0">
                <a:latin typeface="Arial"/>
                <a:cs typeface="Arial"/>
              </a:rPr>
              <a:t>(gay</a:t>
            </a:r>
            <a:r>
              <a:rPr sz="1400" spc="-30" dirty="0">
                <a:latin typeface="Arial"/>
                <a:cs typeface="Arial"/>
              </a:rPr>
              <a:t> </a:t>
            </a:r>
            <a:r>
              <a:rPr sz="1400" dirty="0">
                <a:latin typeface="Arial"/>
                <a:cs typeface="Arial"/>
              </a:rPr>
              <a:t>men</a:t>
            </a:r>
            <a:r>
              <a:rPr sz="1400" spc="-15" dirty="0">
                <a:latin typeface="Arial"/>
                <a:cs typeface="Arial"/>
              </a:rPr>
              <a:t> </a:t>
            </a:r>
            <a:r>
              <a:rPr sz="1400" dirty="0">
                <a:latin typeface="Arial"/>
                <a:cs typeface="Arial"/>
              </a:rPr>
              <a:t>and</a:t>
            </a:r>
            <a:r>
              <a:rPr sz="1400" spc="-20" dirty="0">
                <a:latin typeface="Arial"/>
                <a:cs typeface="Arial"/>
              </a:rPr>
              <a:t> </a:t>
            </a:r>
            <a:r>
              <a:rPr sz="1400" dirty="0">
                <a:latin typeface="Arial"/>
                <a:cs typeface="Arial"/>
              </a:rPr>
              <a:t>other</a:t>
            </a:r>
            <a:r>
              <a:rPr sz="1400" spc="-40" dirty="0">
                <a:latin typeface="Arial"/>
                <a:cs typeface="Arial"/>
              </a:rPr>
              <a:t> </a:t>
            </a:r>
            <a:r>
              <a:rPr sz="1400" dirty="0">
                <a:latin typeface="Arial"/>
                <a:cs typeface="Arial"/>
              </a:rPr>
              <a:t>men</a:t>
            </a:r>
            <a:r>
              <a:rPr sz="1400" spc="-30" dirty="0">
                <a:latin typeface="Arial"/>
                <a:cs typeface="Arial"/>
              </a:rPr>
              <a:t> </a:t>
            </a:r>
            <a:r>
              <a:rPr sz="1400" dirty="0">
                <a:latin typeface="Arial"/>
                <a:cs typeface="Arial"/>
              </a:rPr>
              <a:t>who</a:t>
            </a:r>
            <a:r>
              <a:rPr sz="1400" spc="-5" dirty="0">
                <a:latin typeface="Arial"/>
                <a:cs typeface="Arial"/>
              </a:rPr>
              <a:t> </a:t>
            </a:r>
            <a:r>
              <a:rPr sz="1400" dirty="0">
                <a:latin typeface="Arial"/>
                <a:cs typeface="Arial"/>
              </a:rPr>
              <a:t>have</a:t>
            </a:r>
            <a:r>
              <a:rPr sz="1400" spc="-10" dirty="0">
                <a:latin typeface="Arial"/>
                <a:cs typeface="Arial"/>
              </a:rPr>
              <a:t> </a:t>
            </a:r>
            <a:r>
              <a:rPr sz="1400" dirty="0">
                <a:latin typeface="Arial"/>
                <a:cs typeface="Arial"/>
              </a:rPr>
              <a:t>sex</a:t>
            </a:r>
            <a:r>
              <a:rPr sz="1400" spc="-20" dirty="0">
                <a:latin typeface="Arial"/>
                <a:cs typeface="Arial"/>
              </a:rPr>
              <a:t> </a:t>
            </a:r>
            <a:r>
              <a:rPr sz="1400" dirty="0">
                <a:latin typeface="Arial"/>
                <a:cs typeface="Arial"/>
              </a:rPr>
              <a:t>with</a:t>
            </a:r>
            <a:r>
              <a:rPr sz="1400" spc="-15" dirty="0">
                <a:latin typeface="Arial"/>
                <a:cs typeface="Arial"/>
              </a:rPr>
              <a:t> </a:t>
            </a:r>
            <a:r>
              <a:rPr sz="1400" dirty="0">
                <a:latin typeface="Arial"/>
                <a:cs typeface="Arial"/>
              </a:rPr>
              <a:t>men,</a:t>
            </a:r>
            <a:r>
              <a:rPr sz="1400" spc="-20" dirty="0">
                <a:latin typeface="Arial"/>
                <a:cs typeface="Arial"/>
              </a:rPr>
              <a:t> </a:t>
            </a:r>
            <a:r>
              <a:rPr sz="1400" spc="-10" dirty="0">
                <a:latin typeface="Arial"/>
                <a:cs typeface="Arial"/>
              </a:rPr>
              <a:t>including </a:t>
            </a:r>
            <a:r>
              <a:rPr sz="1400" dirty="0">
                <a:latin typeface="Arial"/>
                <a:cs typeface="Arial"/>
              </a:rPr>
              <a:t>TGW</a:t>
            </a:r>
            <a:r>
              <a:rPr sz="1400" spc="-30" dirty="0">
                <a:latin typeface="Arial"/>
                <a:cs typeface="Arial"/>
              </a:rPr>
              <a:t> </a:t>
            </a:r>
            <a:r>
              <a:rPr sz="1400" dirty="0">
                <a:latin typeface="Arial"/>
                <a:cs typeface="Arial"/>
              </a:rPr>
              <a:t>and</a:t>
            </a:r>
            <a:r>
              <a:rPr sz="1400" spc="-15" dirty="0">
                <a:latin typeface="Arial"/>
                <a:cs typeface="Arial"/>
              </a:rPr>
              <a:t> </a:t>
            </a:r>
            <a:r>
              <a:rPr sz="1400" dirty="0">
                <a:latin typeface="Arial"/>
                <a:cs typeface="Arial"/>
              </a:rPr>
              <a:t>MSW)</a:t>
            </a:r>
            <a:r>
              <a:rPr sz="1400" spc="-35" dirty="0">
                <a:latin typeface="Arial"/>
                <a:cs typeface="Arial"/>
              </a:rPr>
              <a:t> </a:t>
            </a:r>
            <a:r>
              <a:rPr sz="1400" dirty="0">
                <a:latin typeface="Arial"/>
                <a:cs typeface="Arial"/>
              </a:rPr>
              <a:t>accounted</a:t>
            </a:r>
            <a:r>
              <a:rPr sz="1400" spc="-40" dirty="0">
                <a:latin typeface="Arial"/>
                <a:cs typeface="Arial"/>
              </a:rPr>
              <a:t> </a:t>
            </a:r>
            <a:r>
              <a:rPr sz="1400" dirty="0">
                <a:latin typeface="Arial"/>
                <a:cs typeface="Arial"/>
              </a:rPr>
              <a:t>for</a:t>
            </a:r>
            <a:r>
              <a:rPr sz="1400" spc="-20" dirty="0">
                <a:latin typeface="Arial"/>
                <a:cs typeface="Arial"/>
              </a:rPr>
              <a:t> </a:t>
            </a:r>
            <a:r>
              <a:rPr lang="en-US" sz="1400" spc="-20" dirty="0">
                <a:latin typeface="Arial"/>
                <a:cs typeface="Arial"/>
              </a:rPr>
              <a:t>30</a:t>
            </a:r>
            <a:r>
              <a:rPr sz="1400" dirty="0">
                <a:latin typeface="Arial"/>
                <a:cs typeface="Arial"/>
              </a:rPr>
              <a:t>%</a:t>
            </a:r>
            <a:r>
              <a:rPr sz="1400" spc="-5" dirty="0">
                <a:latin typeface="Arial"/>
                <a:cs typeface="Arial"/>
              </a:rPr>
              <a:t> </a:t>
            </a:r>
            <a:r>
              <a:rPr lang="en-US" sz="1400" spc="-5" dirty="0">
                <a:latin typeface="Arial"/>
                <a:cs typeface="Arial"/>
              </a:rPr>
              <a:t>(522) </a:t>
            </a:r>
            <a:r>
              <a:rPr sz="1400" dirty="0">
                <a:latin typeface="Arial"/>
                <a:cs typeface="Arial"/>
              </a:rPr>
              <a:t>of</a:t>
            </a:r>
            <a:r>
              <a:rPr sz="1400" spc="-20" dirty="0">
                <a:latin typeface="Arial"/>
                <a:cs typeface="Arial"/>
              </a:rPr>
              <a:t> </a:t>
            </a:r>
            <a:r>
              <a:rPr sz="1400" dirty="0">
                <a:latin typeface="Arial"/>
                <a:cs typeface="Arial"/>
              </a:rPr>
              <a:t>HIV</a:t>
            </a:r>
            <a:r>
              <a:rPr sz="1400" spc="-5" dirty="0">
                <a:latin typeface="Arial"/>
                <a:cs typeface="Arial"/>
              </a:rPr>
              <a:t> </a:t>
            </a:r>
            <a:r>
              <a:rPr sz="1400" spc="-10" dirty="0">
                <a:latin typeface="Arial"/>
                <a:cs typeface="Arial"/>
              </a:rPr>
              <a:t>infections.</a:t>
            </a:r>
            <a:endParaRPr sz="1400" dirty="0">
              <a:latin typeface="Arial"/>
              <a:cs typeface="Arial"/>
            </a:endParaRPr>
          </a:p>
        </p:txBody>
      </p:sp>
      <p:graphicFrame>
        <p:nvGraphicFramePr>
          <p:cNvPr id="138" name="Content Placeholder 6">
            <a:extLst>
              <a:ext uri="{FF2B5EF4-FFF2-40B4-BE49-F238E27FC236}">
                <a16:creationId xmlns:a16="http://schemas.microsoft.com/office/drawing/2014/main" id="{B81433F9-EE06-2D7D-1CA0-BF493AD2FC81}"/>
              </a:ext>
            </a:extLst>
          </p:cNvPr>
          <p:cNvGraphicFramePr>
            <a:graphicFrameLocks/>
          </p:cNvGraphicFramePr>
          <p:nvPr/>
        </p:nvGraphicFramePr>
        <p:xfrm>
          <a:off x="5455821" y="1191656"/>
          <a:ext cx="6669632" cy="3077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9" name="Content Placeholder 6">
            <a:extLst>
              <a:ext uri="{FF2B5EF4-FFF2-40B4-BE49-F238E27FC236}">
                <a16:creationId xmlns:a16="http://schemas.microsoft.com/office/drawing/2014/main" id="{6DE87F92-1714-FED1-9A8A-9909943C9F29}"/>
              </a:ext>
            </a:extLst>
          </p:cNvPr>
          <p:cNvGraphicFramePr>
            <a:graphicFrameLocks/>
          </p:cNvGraphicFramePr>
          <p:nvPr/>
        </p:nvGraphicFramePr>
        <p:xfrm>
          <a:off x="5277357" y="3890365"/>
          <a:ext cx="6669632" cy="2899053"/>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770995D5-B65C-3B7D-7071-18A5505328BD}"/>
              </a:ext>
            </a:extLst>
          </p:cNvPr>
          <p:cNvPicPr>
            <a:picLocks noChangeAspect="1"/>
          </p:cNvPicPr>
          <p:nvPr/>
        </p:nvPicPr>
        <p:blipFill>
          <a:blip r:embed="rId5"/>
          <a:stretch>
            <a:fillRect/>
          </a:stretch>
        </p:blipFill>
        <p:spPr>
          <a:xfrm>
            <a:off x="15117650" y="24568354"/>
            <a:ext cx="14667260" cy="8370469"/>
          </a:xfrm>
          <a:prstGeom prst="rect">
            <a:avLst/>
          </a:prstGeom>
        </p:spPr>
      </p:pic>
      <p:sp>
        <p:nvSpPr>
          <p:cNvPr id="6" name="TextBox 5">
            <a:extLst>
              <a:ext uri="{FF2B5EF4-FFF2-40B4-BE49-F238E27FC236}">
                <a16:creationId xmlns:a16="http://schemas.microsoft.com/office/drawing/2014/main" id="{D4B4B2C7-E5BA-7F57-74DC-CCD916C5F420}"/>
              </a:ext>
            </a:extLst>
          </p:cNvPr>
          <p:cNvSpPr txBox="1"/>
          <p:nvPr/>
        </p:nvSpPr>
        <p:spPr>
          <a:xfrm>
            <a:off x="6811568" y="914657"/>
            <a:ext cx="3919663" cy="276999"/>
          </a:xfrm>
          <a:prstGeom prst="rect">
            <a:avLst/>
          </a:prstGeom>
          <a:noFill/>
        </p:spPr>
        <p:txBody>
          <a:bodyPr wrap="none" rtlCol="0">
            <a:spAutoFit/>
          </a:bodyPr>
          <a:lstStyle/>
          <a:p>
            <a:r>
              <a:rPr lang="en-US" sz="1200" b="1" dirty="0">
                <a:solidFill>
                  <a:schemeClr val="accent6">
                    <a:lumMod val="50000"/>
                  </a:schemeClr>
                </a:solidFill>
              </a:rPr>
              <a:t>Number of PLHIV, AIDS and Death Since 1990-2022</a:t>
            </a:r>
          </a:p>
        </p:txBody>
      </p:sp>
      <p:graphicFrame>
        <p:nvGraphicFramePr>
          <p:cNvPr id="8" name="Content Placeholder 9">
            <a:extLst>
              <a:ext uri="{FF2B5EF4-FFF2-40B4-BE49-F238E27FC236}">
                <a16:creationId xmlns:a16="http://schemas.microsoft.com/office/drawing/2014/main" id="{93761E94-9770-6E18-C40B-E8CED650447F}"/>
              </a:ext>
            </a:extLst>
          </p:cNvPr>
          <p:cNvGraphicFramePr>
            <a:graphicFrameLocks/>
          </p:cNvGraphicFramePr>
          <p:nvPr/>
        </p:nvGraphicFramePr>
        <p:xfrm>
          <a:off x="221297" y="2967635"/>
          <a:ext cx="5103657" cy="376470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7B67-9153-424A-B51D-6B38B94D2D03}"/>
              </a:ext>
            </a:extLst>
          </p:cNvPr>
          <p:cNvSpPr>
            <a:spLocks noGrp="1"/>
          </p:cNvSpPr>
          <p:nvPr>
            <p:ph type="ctrTitle"/>
          </p:nvPr>
        </p:nvSpPr>
        <p:spPr>
          <a:xfrm>
            <a:off x="1231037" y="101431"/>
            <a:ext cx="10105748" cy="613272"/>
          </a:xfrm>
        </p:spPr>
        <p:txBody>
          <a:bodyPr>
            <a:normAutofit/>
          </a:bodyPr>
          <a:lstStyle/>
          <a:p>
            <a:r>
              <a:rPr lang="en-US" sz="3200" b="1" dirty="0">
                <a:solidFill>
                  <a:schemeClr val="accent1">
                    <a:lumMod val="75000"/>
                  </a:schemeClr>
                </a:solidFill>
                <a:latin typeface="Phetsarath OT" panose="02000500000000000000" pitchFamily="2" charset="0"/>
                <a:cs typeface="Phetsarath OT" panose="02000500000000000000" pitchFamily="2" charset="0"/>
              </a:rPr>
              <a:t>Solutions</a:t>
            </a:r>
            <a:endParaRPr lang="en-US" sz="7200" b="1" dirty="0">
              <a:solidFill>
                <a:schemeClr val="accent1">
                  <a:lumMod val="75000"/>
                </a:schemeClr>
              </a:solidFill>
              <a:latin typeface="Phetsarath OT" panose="02000500000000000000" pitchFamily="2" charset="0"/>
              <a:cs typeface="Phetsarath OT" panose="02000500000000000000" pitchFamily="2" charset="0"/>
            </a:endParaRPr>
          </a:p>
        </p:txBody>
      </p:sp>
      <p:sp>
        <p:nvSpPr>
          <p:cNvPr id="3" name="Subtitle 2">
            <a:extLst>
              <a:ext uri="{FF2B5EF4-FFF2-40B4-BE49-F238E27FC236}">
                <a16:creationId xmlns:a16="http://schemas.microsoft.com/office/drawing/2014/main" id="{7A100AA4-6189-4D3C-8BC8-ABDF4C3240BA}"/>
              </a:ext>
            </a:extLst>
          </p:cNvPr>
          <p:cNvSpPr>
            <a:spLocks noGrp="1"/>
          </p:cNvSpPr>
          <p:nvPr>
            <p:ph type="subTitle" idx="1"/>
          </p:nvPr>
        </p:nvSpPr>
        <p:spPr>
          <a:xfrm>
            <a:off x="325120" y="715617"/>
            <a:ext cx="11734800" cy="5941491"/>
          </a:xfrm>
        </p:spPr>
        <p:txBody>
          <a:bodyPr>
            <a:normAutofit fontScale="92500" lnSpcReduction="20000"/>
          </a:bodyPr>
          <a:lstStyle/>
          <a:p>
            <a:pPr marL="447675" lvl="0" indent="-447675" algn="thaiDist">
              <a:lnSpc>
                <a:spcPct val="150000"/>
              </a:lnSpc>
              <a:buAutoNum type="arabicPeriod"/>
            </a:pPr>
            <a:r>
              <a:rPr lang="en-US" dirty="0">
                <a:solidFill>
                  <a:srgbClr val="170599"/>
                </a:solidFill>
                <a:effectLst/>
                <a:latin typeface="Phetsarath OT" panose="02000500000000000000" pitchFamily="2" charset="0"/>
                <a:ea typeface="Times New Roman" panose="02020603050405020304" pitchFamily="18" charset="0"/>
                <a:cs typeface="Phetsarath OT" panose="02000500000000000000" pitchFamily="2" charset="0"/>
              </a:rPr>
              <a:t>Continue strengthening the coordination between PCCA secretariat/Peers/Partners;</a:t>
            </a:r>
            <a:endParaRPr lang="lo-LA" dirty="0">
              <a:solidFill>
                <a:srgbClr val="170599"/>
              </a:solidFill>
              <a:effectLst/>
              <a:latin typeface="Phetsarath OT" panose="02000500000000000000" pitchFamily="2" charset="0"/>
              <a:ea typeface="Times New Roman" panose="02020603050405020304" pitchFamily="18" charset="0"/>
              <a:cs typeface="Phetsarath OT" panose="02000500000000000000" pitchFamily="2" charset="0"/>
            </a:endParaRPr>
          </a:p>
          <a:p>
            <a:pPr marL="447675" lvl="0" indent="-447675" algn="thaiDist">
              <a:lnSpc>
                <a:spcPct val="150000"/>
              </a:lnSpc>
              <a:buAutoNum type="arabicPeriod"/>
            </a:pPr>
            <a:r>
              <a:rPr lang="en-US" dirty="0">
                <a:solidFill>
                  <a:srgbClr val="170599"/>
                </a:solidFill>
                <a:effectLst/>
                <a:latin typeface="Phetsarath OT" panose="02000500000000000000" pitchFamily="2" charset="0"/>
                <a:ea typeface="Times New Roman" panose="02020603050405020304" pitchFamily="18" charset="0"/>
                <a:cs typeface="Phetsarath OT" panose="02000500000000000000" pitchFamily="2" charset="0"/>
              </a:rPr>
              <a:t>Review the hot spot of targets and find the ways to access to key population as needed;</a:t>
            </a:r>
            <a:endParaRPr lang="lo-LA" dirty="0">
              <a:solidFill>
                <a:srgbClr val="170599"/>
              </a:solidFill>
              <a:effectLst/>
              <a:latin typeface="Phetsarath OT" panose="02000500000000000000" pitchFamily="2" charset="0"/>
              <a:ea typeface="Times New Roman" panose="02020603050405020304" pitchFamily="18" charset="0"/>
              <a:cs typeface="Phetsarath OT" panose="02000500000000000000" pitchFamily="2" charset="0"/>
            </a:endParaRPr>
          </a:p>
          <a:p>
            <a:pPr marL="447675" lvl="0" indent="-447675" algn="thaiDist">
              <a:lnSpc>
                <a:spcPct val="150000"/>
              </a:lnSpc>
              <a:buAutoNum type="arabicPeriod"/>
            </a:pPr>
            <a:r>
              <a:rPr lang="en-US" dirty="0">
                <a:solidFill>
                  <a:srgbClr val="170599"/>
                </a:solidFill>
                <a:effectLst/>
                <a:latin typeface="Phetsarath OT" panose="02000500000000000000" pitchFamily="2" charset="0"/>
                <a:ea typeface="Times New Roman" panose="02020603050405020304" pitchFamily="18" charset="0"/>
                <a:cs typeface="Phetsarath OT" panose="02000500000000000000" pitchFamily="2" charset="0"/>
              </a:rPr>
              <a:t>Increase the variety of campaign and media including the frequency of mobility of HIV testing in the hot spot areas</a:t>
            </a:r>
            <a:endParaRPr lang="lo-LA" dirty="0">
              <a:solidFill>
                <a:srgbClr val="170599"/>
              </a:solidFill>
              <a:effectLst/>
              <a:latin typeface="Phetsarath OT" panose="02000500000000000000" pitchFamily="2" charset="0"/>
              <a:ea typeface="Times New Roman" panose="02020603050405020304" pitchFamily="18" charset="0"/>
              <a:cs typeface="Phetsarath OT" panose="02000500000000000000" pitchFamily="2" charset="0"/>
            </a:endParaRPr>
          </a:p>
          <a:p>
            <a:pPr marL="457200" indent="-457200" algn="l">
              <a:lnSpc>
                <a:spcPct val="150000"/>
              </a:lnSpc>
              <a:buFont typeface="+mj-lt"/>
              <a:buAutoNum type="arabicPeriod"/>
            </a:pPr>
            <a:r>
              <a:rPr lang="en-US" dirty="0">
                <a:solidFill>
                  <a:srgbClr val="170599"/>
                </a:solidFill>
                <a:effectLst/>
                <a:latin typeface="Phetsarath OT" panose="02000500000000000000" pitchFamily="2" charset="0"/>
                <a:ea typeface="Times New Roman" panose="02020603050405020304" pitchFamily="18" charset="0"/>
                <a:cs typeface="Phetsarath OT" panose="02000500000000000000" pitchFamily="2" charset="0"/>
              </a:rPr>
              <a:t>Strengthen and retraining peers the skills (HIV testing and referring cases) of the outreach activities on the access to KP</a:t>
            </a:r>
            <a:r>
              <a:rPr lang="en-US" dirty="0">
                <a:solidFill>
                  <a:srgbClr val="170599"/>
                </a:solidFill>
                <a:latin typeface="Phetsarath OT" panose="02000500000000000000" pitchFamily="2" charset="0"/>
                <a:ea typeface="Times New Roman" panose="02020603050405020304" pitchFamily="18" charset="0"/>
                <a:cs typeface="Phetsarath OT" panose="02000500000000000000" pitchFamily="2" charset="0"/>
              </a:rPr>
              <a:t>;</a:t>
            </a:r>
            <a:endParaRPr lang="lo-LA" dirty="0">
              <a:solidFill>
                <a:srgbClr val="170599"/>
              </a:solidFill>
              <a:latin typeface="Phetsarath OT" panose="02000500000000000000" pitchFamily="2" charset="0"/>
              <a:ea typeface="Times New Roman" panose="02020603050405020304" pitchFamily="18" charset="0"/>
              <a:cs typeface="Phetsarath OT" panose="02000500000000000000" pitchFamily="2" charset="0"/>
            </a:endParaRPr>
          </a:p>
          <a:p>
            <a:pPr marL="457200" indent="-457200" algn="l">
              <a:lnSpc>
                <a:spcPct val="150000"/>
              </a:lnSpc>
              <a:buFont typeface="+mj-lt"/>
              <a:buAutoNum type="arabicPeriod"/>
            </a:pPr>
            <a:r>
              <a:rPr lang="en-US" dirty="0">
                <a:solidFill>
                  <a:srgbClr val="170599"/>
                </a:solidFill>
                <a:latin typeface="Phetsarath OT" panose="02000500000000000000" pitchFamily="2" charset="0"/>
                <a:ea typeface="Times New Roman" panose="02020603050405020304" pitchFamily="18" charset="0"/>
                <a:cs typeface="Phetsarath OT" panose="02000500000000000000" pitchFamily="2" charset="0"/>
              </a:rPr>
              <a:t>Train and re</a:t>
            </a:r>
            <a:r>
              <a:rPr lang="lo-LA" dirty="0">
                <a:solidFill>
                  <a:srgbClr val="170599"/>
                </a:solidFill>
                <a:latin typeface="Phetsarath OT" panose="02000500000000000000" pitchFamily="2" charset="0"/>
                <a:ea typeface="Times New Roman" panose="02020603050405020304" pitchFamily="18" charset="0"/>
                <a:cs typeface="Phetsarath OT" panose="02000500000000000000" pitchFamily="2" charset="0"/>
              </a:rPr>
              <a:t>-</a:t>
            </a:r>
            <a:r>
              <a:rPr lang="en-US" dirty="0">
                <a:solidFill>
                  <a:srgbClr val="170599"/>
                </a:solidFill>
                <a:latin typeface="Phetsarath OT" panose="02000500000000000000" pitchFamily="2" charset="0"/>
                <a:ea typeface="Times New Roman" panose="02020603050405020304" pitchFamily="18" charset="0"/>
                <a:cs typeface="Phetsarath OT" panose="02000500000000000000" pitchFamily="2" charset="0"/>
              </a:rPr>
              <a:t>train staffs on data management/data entry into DHIS2 including regular monitoring and mentoring data and sites;</a:t>
            </a:r>
            <a:endParaRPr lang="lo-LA" dirty="0">
              <a:solidFill>
                <a:srgbClr val="170599"/>
              </a:solidFill>
              <a:effectLst/>
              <a:latin typeface="Phetsarath OT" panose="02000500000000000000" pitchFamily="2" charset="0"/>
              <a:ea typeface="Times New Roman" panose="02020603050405020304" pitchFamily="18" charset="0"/>
              <a:cs typeface="Phetsarath OT" panose="02000500000000000000" pitchFamily="2" charset="0"/>
            </a:endParaRPr>
          </a:p>
          <a:p>
            <a:pPr marL="457200" indent="-457200" algn="l">
              <a:lnSpc>
                <a:spcPct val="150000"/>
              </a:lnSpc>
              <a:buFont typeface="+mj-lt"/>
              <a:buAutoNum type="arabicPeriod"/>
            </a:pPr>
            <a:r>
              <a:rPr lang="en-US" dirty="0">
                <a:solidFill>
                  <a:srgbClr val="170599"/>
                </a:solidFill>
                <a:effectLst/>
                <a:latin typeface="Phetsarath OT" panose="02000500000000000000" pitchFamily="2" charset="0"/>
                <a:ea typeface="Times New Roman" panose="02020603050405020304" pitchFamily="18" charset="0"/>
                <a:cs typeface="Phetsarath OT" panose="02000500000000000000" pitchFamily="2" charset="0"/>
              </a:rPr>
              <a:t>Continue working together CHAS/DPF to improve the quality of DHIS2 system and complete 100%;</a:t>
            </a:r>
            <a:endParaRPr lang="lo-LA" dirty="0">
              <a:solidFill>
                <a:srgbClr val="170599"/>
              </a:solidFill>
              <a:effectLst/>
              <a:latin typeface="Phetsarath OT" panose="02000500000000000000" pitchFamily="2" charset="0"/>
              <a:ea typeface="Times New Roman" panose="02020603050405020304" pitchFamily="18" charset="0"/>
              <a:cs typeface="Phetsarath OT" panose="02000500000000000000" pitchFamily="2" charset="0"/>
            </a:endParaRPr>
          </a:p>
          <a:p>
            <a:pPr marL="457200" indent="-457200" algn="l">
              <a:lnSpc>
                <a:spcPct val="150000"/>
              </a:lnSpc>
              <a:buFont typeface="+mj-lt"/>
              <a:buAutoNum type="arabicPeriod"/>
            </a:pPr>
            <a:r>
              <a:rPr lang="en-US" dirty="0">
                <a:solidFill>
                  <a:srgbClr val="170599"/>
                </a:solidFill>
                <a:latin typeface="Phetsarath OT" panose="02000500000000000000" pitchFamily="2" charset="0"/>
                <a:cs typeface="Phetsarath OT" panose="02000500000000000000" pitchFamily="2" charset="0"/>
              </a:rPr>
              <a:t>Set up the lessons learnt meeting twice a year to fix the issues</a:t>
            </a:r>
            <a:r>
              <a:rPr lang="lo-LA" dirty="0">
                <a:solidFill>
                  <a:srgbClr val="170599"/>
                </a:solidFill>
                <a:latin typeface="Phetsarath OT" panose="02000500000000000000" pitchFamily="2" charset="0"/>
                <a:cs typeface="Phetsarath OT" panose="02000500000000000000" pitchFamily="2" charset="0"/>
              </a:rPr>
              <a:t>.</a:t>
            </a:r>
          </a:p>
          <a:p>
            <a:pPr algn="l">
              <a:lnSpc>
                <a:spcPct val="150000"/>
              </a:lnSpc>
            </a:pPr>
            <a:endParaRPr lang="lo-LA" dirty="0">
              <a:latin typeface="Phetsarath OT" panose="02000500000000000000" pitchFamily="2" charset="0"/>
              <a:cs typeface="Phetsarath OT" panose="02000500000000000000" pitchFamily="2" charset="0"/>
            </a:endParaRPr>
          </a:p>
          <a:p>
            <a:pPr marL="457200" indent="-457200" algn="l">
              <a:lnSpc>
                <a:spcPct val="150000"/>
              </a:lnSpc>
              <a:buFont typeface="Wingdings" panose="05000000000000000000" pitchFamily="2" charset="2"/>
              <a:buChar char="v"/>
            </a:pPr>
            <a:endParaRPr lang="lo-LA" dirty="0">
              <a:latin typeface="Phetsarath OT" panose="02000500000000000000" pitchFamily="2" charset="0"/>
              <a:cs typeface="Phetsarath OT" panose="02000500000000000000" pitchFamily="2" charset="0"/>
            </a:endParaRPr>
          </a:p>
          <a:p>
            <a:pPr algn="l">
              <a:lnSpc>
                <a:spcPct val="150000"/>
              </a:lnSpc>
            </a:pPr>
            <a:endParaRPr lang="lo-LA" dirty="0">
              <a:latin typeface="Phetsarath OT" panose="02000500000000000000" pitchFamily="2" charset="0"/>
              <a:cs typeface="Phetsarath OT" panose="02000500000000000000" pitchFamily="2" charset="0"/>
            </a:endParaRPr>
          </a:p>
          <a:p>
            <a:pPr marL="457200" indent="-457200" algn="l">
              <a:lnSpc>
                <a:spcPct val="150000"/>
              </a:lnSpc>
              <a:buFont typeface="+mj-lt"/>
              <a:buAutoNum type="arabicPeriod"/>
            </a:pPr>
            <a:endParaRPr lang="lo-LA" dirty="0">
              <a:latin typeface="Phetsarath OT" panose="02000500000000000000" pitchFamily="2" charset="0"/>
              <a:cs typeface="Phetsarath OT" panose="02000500000000000000" pitchFamily="2" charset="0"/>
            </a:endParaRPr>
          </a:p>
          <a:p>
            <a:pPr algn="l">
              <a:lnSpc>
                <a:spcPct val="150000"/>
              </a:lnSpc>
            </a:pPr>
            <a:endParaRPr lang="lo-LA" dirty="0">
              <a:latin typeface="Phetsarath OT" panose="02000500000000000000" pitchFamily="2" charset="0"/>
              <a:cs typeface="Phetsarath OT" panose="02000500000000000000" pitchFamily="2" charset="0"/>
            </a:endParaRPr>
          </a:p>
          <a:p>
            <a:pPr marL="457200" indent="-457200" algn="l">
              <a:lnSpc>
                <a:spcPct val="150000"/>
              </a:lnSpc>
              <a:buFont typeface="+mj-lt"/>
              <a:buAutoNum type="arabicPeriod"/>
            </a:pPr>
            <a:endParaRPr lang="en-US"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1437120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3BD77A4-FEA8-4B97-8D2A-51CE10FDA529}"/>
              </a:ext>
            </a:extLst>
          </p:cNvPr>
          <p:cNvGraphicFramePr>
            <a:graphicFrameLocks noGrp="1"/>
          </p:cNvGraphicFramePr>
          <p:nvPr>
            <p:extLst>
              <p:ext uri="{D42A27DB-BD31-4B8C-83A1-F6EECF244321}">
                <p14:modId xmlns:p14="http://schemas.microsoft.com/office/powerpoint/2010/main" val="3875749360"/>
              </p:ext>
            </p:extLst>
          </p:nvPr>
        </p:nvGraphicFramePr>
        <p:xfrm>
          <a:off x="439838" y="990599"/>
          <a:ext cx="11146420" cy="5433351"/>
        </p:xfrm>
        <a:graphic>
          <a:graphicData uri="http://schemas.openxmlformats.org/drawingml/2006/table">
            <a:tbl>
              <a:tblPr/>
              <a:tblGrid>
                <a:gridCol w="3029137">
                  <a:extLst>
                    <a:ext uri="{9D8B030D-6E8A-4147-A177-3AD203B41FA5}">
                      <a16:colId xmlns:a16="http://schemas.microsoft.com/office/drawing/2014/main" val="2045575894"/>
                    </a:ext>
                  </a:extLst>
                </a:gridCol>
                <a:gridCol w="3313131">
                  <a:extLst>
                    <a:ext uri="{9D8B030D-6E8A-4147-A177-3AD203B41FA5}">
                      <a16:colId xmlns:a16="http://schemas.microsoft.com/office/drawing/2014/main" val="2637143822"/>
                    </a:ext>
                  </a:extLst>
                </a:gridCol>
                <a:gridCol w="3227158">
                  <a:extLst>
                    <a:ext uri="{9D8B030D-6E8A-4147-A177-3AD203B41FA5}">
                      <a16:colId xmlns:a16="http://schemas.microsoft.com/office/drawing/2014/main" val="1674638803"/>
                    </a:ext>
                  </a:extLst>
                </a:gridCol>
                <a:gridCol w="1576994">
                  <a:extLst>
                    <a:ext uri="{9D8B030D-6E8A-4147-A177-3AD203B41FA5}">
                      <a16:colId xmlns:a16="http://schemas.microsoft.com/office/drawing/2014/main" val="2710275884"/>
                    </a:ext>
                  </a:extLst>
                </a:gridCol>
              </a:tblGrid>
              <a:tr h="668313">
                <a:tc gridSpan="4">
                  <a:txBody>
                    <a:bodyPr/>
                    <a:lstStyle/>
                    <a:p>
                      <a:pPr algn="ctr" fontAlgn="ctr"/>
                      <a:r>
                        <a:rPr lang="en-US" sz="28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Planned budget Y0 for the implementation of Y1</a:t>
                      </a:r>
                      <a:r>
                        <a:rPr lang="en-US" sz="2800" b="1" i="0" u="none" strike="noStrike"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t>
                      </a:r>
                      <a:r>
                        <a:rPr lang="lo-LA" sz="28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(1-12</a:t>
                      </a:r>
                      <a:r>
                        <a:rPr lang="en-US" sz="28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/2021</a:t>
                      </a:r>
                      <a:r>
                        <a:rPr lang="lo-LA" sz="28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lo-LA" sz="20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6059354"/>
                  </a:ext>
                </a:extLst>
              </a:tr>
              <a:tr h="789348">
                <a:tc>
                  <a:txBody>
                    <a:bodyPr/>
                    <a:lstStyle/>
                    <a:p>
                      <a:pPr algn="ctr" fontAlgn="ct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Level</a:t>
                      </a:r>
                      <a:r>
                        <a:rPr lang="en-US" sz="2400" b="1" i="0" u="none" strike="noStrike"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of responsibility</a:t>
                      </a:r>
                      <a:endPar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LAK</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US$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871751"/>
                  </a:ext>
                </a:extLst>
              </a:tr>
              <a:tr h="668313">
                <a:tc>
                  <a:txBody>
                    <a:bodyPr/>
                    <a:lstStyle/>
                    <a:p>
                      <a:pPr algn="l" fontAlgn="b"/>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CHAS</a:t>
                      </a:r>
                      <a:endPar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8580"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3,158,410,800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339,614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41%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958036"/>
                  </a:ext>
                </a:extLst>
              </a:tr>
              <a:tr h="668313">
                <a:tc>
                  <a:txBody>
                    <a:bodyPr/>
                    <a:lstStyle/>
                    <a:p>
                      <a:pPr algn="l" fontAlgn="b"/>
                      <a:r>
                        <a:rPr lang="en-US" sz="2400" b="0" i="0" u="none" strike="noStrike"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Provinces</a:t>
                      </a:r>
                      <a:r>
                        <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1,981,646,000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213,080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641357"/>
                  </a:ext>
                </a:extLst>
              </a:tr>
              <a:tr h="668313">
                <a:tc>
                  <a:txBody>
                    <a:bodyPr/>
                    <a:lstStyle/>
                    <a:p>
                      <a:pPr algn="l" fontAlgn="b"/>
                      <a:r>
                        <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Districts</a:t>
                      </a:r>
                      <a:r>
                        <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127,224,000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13,680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56209"/>
                  </a:ext>
                </a:extLst>
              </a:tr>
              <a:tr h="6341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CSO/</a:t>
                      </a:r>
                      <a:r>
                        <a:rPr lang="en-US" sz="2400" b="0" i="0" u="none" strike="noStrike" dirty="0" err="1">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Chias</a:t>
                      </a:r>
                      <a:endPar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1,449,092,569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155,816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027800"/>
                  </a:ext>
                </a:extLst>
              </a:tr>
              <a:tr h="6683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CSO/PEDA</a:t>
                      </a:r>
                      <a:endPar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723,627,072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77,809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108682"/>
                  </a:ext>
                </a:extLst>
              </a:tr>
              <a:tr h="668313">
                <a:tc>
                  <a:txBody>
                    <a:bodyPr/>
                    <a:lstStyle/>
                    <a:p>
                      <a:pPr algn="l" fontAlgn="b"/>
                      <a:r>
                        <a:rPr lang="lo-LA"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400" b="1" i="0" u="none" strike="noStrike"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Total</a:t>
                      </a:r>
                      <a:r>
                        <a:rPr lang="lo-LA"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7,440,000,441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800,000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88120"/>
                  </a:ext>
                </a:extLst>
              </a:tr>
            </a:tbl>
          </a:graphicData>
        </a:graphic>
      </p:graphicFrame>
      <p:sp>
        <p:nvSpPr>
          <p:cNvPr id="9" name="TextBox 8">
            <a:extLst>
              <a:ext uri="{FF2B5EF4-FFF2-40B4-BE49-F238E27FC236}">
                <a16:creationId xmlns:a16="http://schemas.microsoft.com/office/drawing/2014/main" id="{5FD92AFB-6724-47B2-B964-3942FBFF5299}"/>
              </a:ext>
            </a:extLst>
          </p:cNvPr>
          <p:cNvSpPr txBox="1"/>
          <p:nvPr/>
        </p:nvSpPr>
        <p:spPr>
          <a:xfrm>
            <a:off x="1143000" y="99822"/>
            <a:ext cx="8986103" cy="789960"/>
          </a:xfrm>
          <a:prstGeom prst="rect">
            <a:avLst/>
          </a:prstGeom>
          <a:noFill/>
        </p:spPr>
        <p:txBody>
          <a:bodyPr wrap="square" anchor="ctr">
            <a:spAutoFit/>
          </a:bodyPr>
          <a:lstStyle/>
          <a:p>
            <a:pPr algn="ctr">
              <a:lnSpc>
                <a:spcPct val="150000"/>
              </a:lnSpc>
            </a:pPr>
            <a:r>
              <a:rPr lang="en-US" sz="32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(A) Planned budget</a:t>
            </a:r>
            <a:r>
              <a:rPr lang="lo-LA" sz="32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 </a:t>
            </a:r>
            <a:r>
              <a:rPr lang="en-US" sz="32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DLI-K  Y</a:t>
            </a:r>
            <a:r>
              <a:rPr lang="lo-LA" sz="32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0</a:t>
            </a:r>
          </a:p>
        </p:txBody>
      </p:sp>
    </p:spTree>
    <p:extLst>
      <p:ext uri="{BB962C8B-B14F-4D97-AF65-F5344CB8AC3E}">
        <p14:creationId xmlns:p14="http://schemas.microsoft.com/office/powerpoint/2010/main" val="1361222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3BD77A4-FEA8-4B97-8D2A-51CE10FDA529}"/>
              </a:ext>
            </a:extLst>
          </p:cNvPr>
          <p:cNvGraphicFramePr>
            <a:graphicFrameLocks noGrp="1"/>
          </p:cNvGraphicFramePr>
          <p:nvPr>
            <p:extLst>
              <p:ext uri="{D42A27DB-BD31-4B8C-83A1-F6EECF244321}">
                <p14:modId xmlns:p14="http://schemas.microsoft.com/office/powerpoint/2010/main" val="983546685"/>
              </p:ext>
            </p:extLst>
          </p:nvPr>
        </p:nvGraphicFramePr>
        <p:xfrm>
          <a:off x="810228" y="979025"/>
          <a:ext cx="10858982" cy="5618396"/>
        </p:xfrm>
        <a:graphic>
          <a:graphicData uri="http://schemas.openxmlformats.org/drawingml/2006/table">
            <a:tbl>
              <a:tblPr/>
              <a:tblGrid>
                <a:gridCol w="4199174">
                  <a:extLst>
                    <a:ext uri="{9D8B030D-6E8A-4147-A177-3AD203B41FA5}">
                      <a16:colId xmlns:a16="http://schemas.microsoft.com/office/drawing/2014/main" val="2045575894"/>
                    </a:ext>
                  </a:extLst>
                </a:gridCol>
                <a:gridCol w="4473684">
                  <a:extLst>
                    <a:ext uri="{9D8B030D-6E8A-4147-A177-3AD203B41FA5}">
                      <a16:colId xmlns:a16="http://schemas.microsoft.com/office/drawing/2014/main" val="1674638803"/>
                    </a:ext>
                  </a:extLst>
                </a:gridCol>
                <a:gridCol w="2186124">
                  <a:extLst>
                    <a:ext uri="{9D8B030D-6E8A-4147-A177-3AD203B41FA5}">
                      <a16:colId xmlns:a16="http://schemas.microsoft.com/office/drawing/2014/main" val="2710275884"/>
                    </a:ext>
                  </a:extLst>
                </a:gridCol>
              </a:tblGrid>
              <a:tr h="664179">
                <a:tc gridSpan="3">
                  <a:txBody>
                    <a:bodyPr/>
                    <a:lstStyle/>
                    <a:p>
                      <a:pPr algn="ctr" fontAlgn="ctr"/>
                      <a:r>
                        <a:rPr lang="en-US" sz="28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Planned budget Y1 for the implementation of Y</a:t>
                      </a:r>
                      <a:r>
                        <a:rPr lang="en-US" sz="2800" b="1" i="0" u="none" strike="noStrike"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 (</a:t>
                      </a:r>
                      <a:r>
                        <a:rPr lang="lo-LA" sz="28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1-12</a:t>
                      </a:r>
                      <a:r>
                        <a:rPr lang="en-US" sz="28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/2022</a:t>
                      </a:r>
                      <a:r>
                        <a:rPr lang="lo-LA" sz="28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lo-LA" sz="20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786059354"/>
                  </a:ext>
                </a:extLst>
              </a:tr>
              <a:tr h="53047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Level</a:t>
                      </a:r>
                      <a:r>
                        <a:rPr lang="en-US" sz="2400" b="1" i="0" u="none" strike="noStrike"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of responsibility</a:t>
                      </a:r>
                      <a:endPar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p>
                      <a:pPr algn="ctr" fontAlgn="ctr"/>
                      <a:endParaRPr lang="lo-LA"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US$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871751"/>
                  </a:ext>
                </a:extLst>
              </a:tr>
              <a:tr h="514418">
                <a:tc>
                  <a:txBody>
                    <a:bodyPr/>
                    <a:lstStyle/>
                    <a:p>
                      <a:pPr algn="l" fontAlgn="b"/>
                      <a:r>
                        <a:rPr lang="en-US" sz="2400" kern="12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CHAS</a:t>
                      </a:r>
                      <a:endParaRPr lang="lo-LA"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8580"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317.608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o-LA" sz="2400" kern="1200" dirty="0">
                          <a:solidFill>
                            <a:srgbClr val="002060"/>
                          </a:solidFill>
                          <a:effectLst/>
                          <a:latin typeface="+mn-lt"/>
                          <a:ea typeface="+mn-ea"/>
                          <a:cs typeface="+mn-cs"/>
                        </a:rPr>
                        <a:t>39</a:t>
                      </a:r>
                      <a:r>
                        <a:rPr lang="en-US" sz="2400" kern="1200" dirty="0">
                          <a:solidFill>
                            <a:srgbClr val="002060"/>
                          </a:solidFill>
                          <a:effectLst/>
                          <a:latin typeface="+mn-lt"/>
                          <a:ea typeface="+mn-ea"/>
                          <a:cs typeface="+mn-cs"/>
                        </a:rPr>
                        <a:t>,</a:t>
                      </a:r>
                      <a:r>
                        <a:rPr lang="lo-LA" sz="2400" kern="1200" dirty="0">
                          <a:solidFill>
                            <a:srgbClr val="002060"/>
                          </a:solidFill>
                          <a:effectLst/>
                          <a:latin typeface="+mn-lt"/>
                          <a:ea typeface="+mn-ea"/>
                          <a:cs typeface="+mn-cs"/>
                        </a:rPr>
                        <a:t>70%</a:t>
                      </a:r>
                      <a:endPar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958036"/>
                  </a:ext>
                </a:extLst>
              </a:tr>
              <a:tr h="513588">
                <a:tc>
                  <a:txBody>
                    <a:bodyPr/>
                    <a:lstStyle/>
                    <a:p>
                      <a:pPr marL="0" marR="0">
                        <a:spcBef>
                          <a:spcPts val="0"/>
                        </a:spcBef>
                        <a:spcAft>
                          <a:spcPts val="0"/>
                        </a:spcAft>
                        <a:tabLst>
                          <a:tab pos="342900" algn="l"/>
                        </a:tabLst>
                      </a:pPr>
                      <a:r>
                        <a:rPr lang="en-US" sz="2400" dirty="0" err="1">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CHias</a:t>
                      </a: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(CSO)</a:t>
                      </a:r>
                      <a:r>
                        <a:rPr lang="lo-LA"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MSM</a:t>
                      </a: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157.632</a:t>
                      </a: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19,70</a:t>
                      </a:r>
                      <a:r>
                        <a:rPr lang="lo-LA"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641357"/>
                  </a:ext>
                </a:extLst>
              </a:tr>
              <a:tr h="513587">
                <a:tc>
                  <a:txBody>
                    <a:bodyPr/>
                    <a:lstStyle/>
                    <a:p>
                      <a:pPr marL="0" marR="0">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PEDA (CSO) FSW</a:t>
                      </a: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77.829</a:t>
                      </a: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9,73</a:t>
                      </a:r>
                      <a:r>
                        <a:rPr lang="lo-LA"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56209"/>
                  </a:ext>
                </a:extLst>
              </a:tr>
              <a:tr h="472500">
                <a:tc>
                  <a:txBody>
                    <a:bodyPr/>
                    <a:lstStyle/>
                    <a:p>
                      <a:pPr marL="0" marR="0">
                        <a:spcBef>
                          <a:spcPts val="0"/>
                        </a:spcBef>
                        <a:spcAft>
                          <a:spcPts val="0"/>
                        </a:spcAft>
                        <a:tabLst>
                          <a:tab pos="342900" algn="l"/>
                        </a:tabLst>
                      </a:pPr>
                      <a:r>
                        <a:rPr lang="en-US" sz="2400"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ART </a:t>
                      </a:r>
                      <a:r>
                        <a:rPr lang="en-US" sz="2400" baseline="0" dirty="0" err="1">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Sethathirath</a:t>
                      </a:r>
                      <a:r>
                        <a:rPr lang="en-US" sz="2400"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Hospital</a:t>
                      </a:r>
                      <a:endPar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21.783</a:t>
                      </a: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2,72</a:t>
                      </a:r>
                      <a:r>
                        <a:rPr lang="lo-LA"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555548"/>
                  </a:ext>
                </a:extLst>
              </a:tr>
              <a:tr h="482772">
                <a:tc>
                  <a:txBody>
                    <a:bodyPr/>
                    <a:lstStyle/>
                    <a:p>
                      <a:pPr marL="0" marR="0">
                        <a:spcBef>
                          <a:spcPts val="0"/>
                        </a:spcBef>
                        <a:spcAft>
                          <a:spcPts val="0"/>
                        </a:spcAft>
                        <a:tabLst>
                          <a:tab pos="342900" algn="l"/>
                        </a:tabLst>
                      </a:pPr>
                      <a:r>
                        <a:rPr lang="en-US" sz="2400"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ART </a:t>
                      </a:r>
                      <a:r>
                        <a:rPr lang="en-US" sz="2400" baseline="0" dirty="0" err="1">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Mahosod</a:t>
                      </a:r>
                      <a:r>
                        <a:rPr lang="en-US" sz="2400"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Hospital</a:t>
                      </a:r>
                      <a:endPar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14.488</a:t>
                      </a: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1,81</a:t>
                      </a:r>
                      <a:r>
                        <a:rPr lang="lo-LA"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027800"/>
                  </a:ext>
                </a:extLst>
              </a:tr>
              <a:tr h="544403">
                <a:tc>
                  <a:txBody>
                    <a:bodyPr/>
                    <a:lstStyle/>
                    <a:p>
                      <a:pPr marL="0" marR="0">
                        <a:spcBef>
                          <a:spcPts val="0"/>
                        </a:spcBef>
                        <a:spcAft>
                          <a:spcPts val="0"/>
                        </a:spcAft>
                        <a:tabLst>
                          <a:tab pos="342900" algn="l"/>
                        </a:tabLst>
                      </a:pPr>
                      <a:r>
                        <a:rPr lang="en-US" sz="2400"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ART </a:t>
                      </a:r>
                      <a:r>
                        <a:rPr lang="en-US" sz="2400" baseline="0" dirty="0" err="1">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Mittaphab</a:t>
                      </a:r>
                      <a:r>
                        <a:rPr lang="en-US" sz="2400"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Hospital</a:t>
                      </a:r>
                      <a:endPar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9.852</a:t>
                      </a: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1,23</a:t>
                      </a:r>
                      <a:r>
                        <a:rPr lang="lo-LA"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en-US" sz="240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108682"/>
                  </a:ext>
                </a:extLst>
              </a:tr>
              <a:tr h="510106">
                <a:tc>
                  <a:txBody>
                    <a:bodyPr/>
                    <a:lstStyle/>
                    <a:p>
                      <a:pPr algn="l" fontAlgn="b"/>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16</a:t>
                      </a:r>
                      <a:r>
                        <a:rPr lang="en-US" sz="2400" b="0" i="0" u="none" strike="noStrike"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Provinces (PHO)</a:t>
                      </a:r>
                      <a:endParaRPr lang="lo-LA"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b="0" u="non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200.808</a:t>
                      </a: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2400" b="0" u="non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25,10</a:t>
                      </a:r>
                      <a:r>
                        <a:rPr lang="lo-LA" sz="2400" b="0" u="non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a:t>
                      </a:r>
                      <a:endParaRPr lang="en-US" sz="2400" b="0" u="non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1435" marR="5143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00673"/>
                  </a:ext>
                </a:extLst>
              </a:tr>
              <a:tr h="664179">
                <a:tc>
                  <a:txBody>
                    <a:bodyPr/>
                    <a:lstStyle/>
                    <a:p>
                      <a:pPr algn="l" fontAlgn="b"/>
                      <a:r>
                        <a:rPr lang="lo-LA"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400" b="1" i="0" u="none" strike="noStrike"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Total</a:t>
                      </a:r>
                      <a:endParaRPr lang="lo-LA"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800.000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88120"/>
                  </a:ext>
                </a:extLst>
              </a:tr>
            </a:tbl>
          </a:graphicData>
        </a:graphic>
      </p:graphicFrame>
      <p:sp>
        <p:nvSpPr>
          <p:cNvPr id="9" name="TextBox 8">
            <a:extLst>
              <a:ext uri="{FF2B5EF4-FFF2-40B4-BE49-F238E27FC236}">
                <a16:creationId xmlns:a16="http://schemas.microsoft.com/office/drawing/2014/main" id="{5FD92AFB-6724-47B2-B964-3942FBFF5299}"/>
              </a:ext>
            </a:extLst>
          </p:cNvPr>
          <p:cNvSpPr txBox="1"/>
          <p:nvPr/>
        </p:nvSpPr>
        <p:spPr>
          <a:xfrm>
            <a:off x="1219200" y="105822"/>
            <a:ext cx="9601200" cy="702756"/>
          </a:xfrm>
          <a:prstGeom prst="rect">
            <a:avLst/>
          </a:prstGeom>
          <a:noFill/>
        </p:spPr>
        <p:txBody>
          <a:bodyPr wrap="square" anchor="ctr">
            <a:spAutoFit/>
          </a:bodyPr>
          <a:lstStyle/>
          <a:p>
            <a:pPr algn="ctr">
              <a:lnSpc>
                <a:spcPct val="150000"/>
              </a:lnSpc>
            </a:pPr>
            <a:r>
              <a:rPr lang="lo-LA" sz="28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a:t>
            </a:r>
            <a:r>
              <a:rPr lang="en-US" sz="28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B) Planned budget</a:t>
            </a:r>
            <a:r>
              <a:rPr lang="lo-LA" sz="28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 </a:t>
            </a:r>
            <a:r>
              <a:rPr lang="en-US" sz="28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DLI-K  Y1</a:t>
            </a:r>
            <a:endParaRPr lang="lo-LA" sz="28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endParaRPr>
          </a:p>
        </p:txBody>
      </p:sp>
    </p:spTree>
    <p:extLst>
      <p:ext uri="{BB962C8B-B14F-4D97-AF65-F5344CB8AC3E}">
        <p14:creationId xmlns:p14="http://schemas.microsoft.com/office/powerpoint/2010/main" val="485854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5E41EA-5F34-B3B9-0EAE-303A652BE2E1}"/>
              </a:ext>
            </a:extLst>
          </p:cNvPr>
          <p:cNvSpPr txBox="1">
            <a:spLocks/>
          </p:cNvSpPr>
          <p:nvPr/>
        </p:nvSpPr>
        <p:spPr>
          <a:xfrm>
            <a:off x="91440" y="111095"/>
            <a:ext cx="11998960" cy="948584"/>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Planned budget</a:t>
            </a:r>
            <a:r>
              <a:rPr lang="lo-L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DLI-K  Y2</a:t>
            </a:r>
            <a:r>
              <a:rPr lang="en-US" sz="2400" b="1" dirty="0">
                <a:solidFill>
                  <a:schemeClr val="bg1"/>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rPr>
              <a:t> </a:t>
            </a:r>
            <a:br>
              <a:rPr lang="en-US" sz="24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b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Planned budget Y2 for the implementation of Y3 (</a:t>
            </a:r>
            <a:r>
              <a:rPr lang="lo-L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1-12</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/2023</a:t>
            </a:r>
            <a:r>
              <a:rPr lang="lo-L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hetsarath OT" panose="02000500000000000001" pitchFamily="2" charset="2"/>
                <a:ea typeface="Phetsarath OT" panose="02000500000000000001" pitchFamily="2" charset="2"/>
                <a:cs typeface="Phetsarath OT" panose="02000500000000000001" pitchFamily="2" charset="2"/>
              </a:rPr>
              <a:t>)</a:t>
            </a:r>
            <a:endParaRPr lang="en-US" sz="2400" b="1" dirty="0">
              <a:solidFill>
                <a:schemeClr val="bg1"/>
              </a:solidFill>
              <a:effectLst>
                <a:outerShdw blurRad="38100" dist="38100" dir="2700000" algn="tl">
                  <a:srgbClr val="000000">
                    <a:alpha val="43137"/>
                  </a:srgbClr>
                </a:outerShdw>
              </a:effectLst>
              <a:latin typeface="Phetsarath OT" panose="02000500000000000001" pitchFamily="2" charset="2"/>
              <a:ea typeface="Phetsarath OT" panose="02000500000000000001" pitchFamily="2" charset="2"/>
              <a:cs typeface="Phetsarath OT" panose="02000500000000000001" pitchFamily="2" charset="2"/>
            </a:endParaRPr>
          </a:p>
        </p:txBody>
      </p:sp>
      <p:graphicFrame>
        <p:nvGraphicFramePr>
          <p:cNvPr id="12" name="Table 12">
            <a:extLst>
              <a:ext uri="{FF2B5EF4-FFF2-40B4-BE49-F238E27FC236}">
                <a16:creationId xmlns:a16="http://schemas.microsoft.com/office/drawing/2014/main" id="{AFCCAA3C-1BB8-52B3-326C-2DB66C62182E}"/>
              </a:ext>
            </a:extLst>
          </p:cNvPr>
          <p:cNvGraphicFramePr>
            <a:graphicFrameLocks noGrp="1"/>
          </p:cNvGraphicFramePr>
          <p:nvPr>
            <p:ph sz="half" idx="1"/>
            <p:extLst>
              <p:ext uri="{D42A27DB-BD31-4B8C-83A1-F6EECF244321}">
                <p14:modId xmlns:p14="http://schemas.microsoft.com/office/powerpoint/2010/main" val="823890375"/>
              </p:ext>
            </p:extLst>
          </p:nvPr>
        </p:nvGraphicFramePr>
        <p:xfrm>
          <a:off x="91440" y="1177444"/>
          <a:ext cx="11998960" cy="5153906"/>
        </p:xfrm>
        <a:graphic>
          <a:graphicData uri="http://schemas.openxmlformats.org/drawingml/2006/table">
            <a:tbl>
              <a:tblPr firstRow="1" bandRow="1">
                <a:tableStyleId>{5C22544A-7EE6-4342-B048-85BDC9FD1C3A}</a:tableStyleId>
              </a:tblPr>
              <a:tblGrid>
                <a:gridCol w="1290834">
                  <a:extLst>
                    <a:ext uri="{9D8B030D-6E8A-4147-A177-3AD203B41FA5}">
                      <a16:colId xmlns:a16="http://schemas.microsoft.com/office/drawing/2014/main" val="1396699680"/>
                    </a:ext>
                  </a:extLst>
                </a:gridCol>
                <a:gridCol w="5388228">
                  <a:extLst>
                    <a:ext uri="{9D8B030D-6E8A-4147-A177-3AD203B41FA5}">
                      <a16:colId xmlns:a16="http://schemas.microsoft.com/office/drawing/2014/main" val="2857904275"/>
                    </a:ext>
                  </a:extLst>
                </a:gridCol>
                <a:gridCol w="2320158">
                  <a:extLst>
                    <a:ext uri="{9D8B030D-6E8A-4147-A177-3AD203B41FA5}">
                      <a16:colId xmlns:a16="http://schemas.microsoft.com/office/drawing/2014/main" val="2491289034"/>
                    </a:ext>
                  </a:extLst>
                </a:gridCol>
                <a:gridCol w="2999740">
                  <a:extLst>
                    <a:ext uri="{9D8B030D-6E8A-4147-A177-3AD203B41FA5}">
                      <a16:colId xmlns:a16="http://schemas.microsoft.com/office/drawing/2014/main" val="3177935426"/>
                    </a:ext>
                  </a:extLst>
                </a:gridCol>
              </a:tblGrid>
              <a:tr h="984224">
                <a:tc>
                  <a:txBody>
                    <a:bodyPr/>
                    <a:lstStyle/>
                    <a:p>
                      <a:pPr algn="ctr" fontAlgn="ctr"/>
                      <a:r>
                        <a:rPr lang="en-US"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No</a:t>
                      </a:r>
                      <a:endParaRPr lang="lo-LA"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Responsibility</a:t>
                      </a:r>
                      <a:endParaRPr lang="lo-LA"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lo-LA"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 </a:t>
                      </a:r>
                      <a:br>
                        <a:rPr lang="lo-LA"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br>
                      <a:r>
                        <a:rPr lang="lo-LA"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a:t>
                      </a:r>
                      <a:r>
                        <a:rPr lang="en-US"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USD)</a:t>
                      </a:r>
                    </a:p>
                  </a:txBody>
                  <a:tcPr marL="6350" marR="6350" marT="6350" marB="0" anchor="ctr"/>
                </a:tc>
                <a:tc>
                  <a:txBody>
                    <a:bodyPr/>
                    <a:lstStyle/>
                    <a:p>
                      <a:pPr algn="ctr" fontAlgn="ctr"/>
                      <a:r>
                        <a:rPr lang="lo-LA"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 </a:t>
                      </a:r>
                      <a:br>
                        <a:rPr lang="lo-LA"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br>
                      <a:r>
                        <a:rPr lang="lo-LA"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a:t>
                      </a:r>
                    </a:p>
                  </a:txBody>
                  <a:tcPr marL="6350" marR="6350" marT="6350" marB="0" anchor="ctr"/>
                </a:tc>
                <a:extLst>
                  <a:ext uri="{0D108BD9-81ED-4DB2-BD59-A6C34878D82A}">
                    <a16:rowId xmlns:a16="http://schemas.microsoft.com/office/drawing/2014/main" val="19024715"/>
                  </a:ext>
                </a:extLst>
              </a:tr>
              <a:tr h="694947">
                <a:tc>
                  <a:txBody>
                    <a:bodyPr/>
                    <a:lstStyle/>
                    <a:p>
                      <a:pPr algn="ctr" fontAlgn="ct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1</a:t>
                      </a:r>
                    </a:p>
                  </a:txBody>
                  <a:tcPr marL="6350" marR="6350" marT="6350" marB="0" anchor="ctr"/>
                </a:tc>
                <a:tc>
                  <a:txBody>
                    <a:bodyPr/>
                    <a:lstStyle/>
                    <a:p>
                      <a:pPr algn="l" fontAlgn="ctr"/>
                      <a:r>
                        <a:rPr lang="en-US" sz="2400" b="1" i="0" u="none" strike="noStrike" baseline="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CHAS</a:t>
                      </a:r>
                    </a:p>
                  </a:txBody>
                  <a:tcPr marL="6350" marR="6350" marT="6350" marB="0" anchor="ctr"/>
                </a:tc>
                <a:tc>
                  <a:txBody>
                    <a:bodyPr/>
                    <a:lstStyle/>
                    <a:p>
                      <a:pPr algn="ctr" fontAlgn="ct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266,767 </a:t>
                      </a:r>
                    </a:p>
                  </a:txBody>
                  <a:tcPr marL="6350" marR="6350" marT="6350" marB="0" anchor="ctr"/>
                </a:tc>
                <a:tc>
                  <a:txBody>
                    <a:bodyPr/>
                    <a:lstStyle/>
                    <a:p>
                      <a:pPr algn="ctr" fontAlgn="ct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36.74%</a:t>
                      </a:r>
                    </a:p>
                  </a:txBody>
                  <a:tcPr marL="6350" marR="6350" marT="6350" marB="0" anchor="ctr"/>
                </a:tc>
                <a:extLst>
                  <a:ext uri="{0D108BD9-81ED-4DB2-BD59-A6C34878D82A}">
                    <a16:rowId xmlns:a16="http://schemas.microsoft.com/office/drawing/2014/main" val="3876338556"/>
                  </a:ext>
                </a:extLst>
              </a:tr>
              <a:tr h="694947">
                <a:tc>
                  <a:txBody>
                    <a:bodyPr/>
                    <a:lstStyle/>
                    <a:p>
                      <a:pPr algn="ctr" fontAlgn="ctr"/>
                      <a:r>
                        <a:rPr lang="en-US" sz="2400" b="1"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a:t>
                      </a:r>
                    </a:p>
                  </a:txBody>
                  <a:tcPr marL="6350" marR="6350" marT="6350" marB="0" anchor="ctr"/>
                </a:tc>
                <a:tc>
                  <a:txBody>
                    <a:bodyPr/>
                    <a:lstStyle/>
                    <a:p>
                      <a:pPr algn="l" fontAlgn="ctr"/>
                      <a:r>
                        <a:rPr lang="en-US" sz="2400" b="1" i="0" u="none" strike="noStrike" dirty="0" err="1">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CHias</a:t>
                      </a: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(CSO)</a:t>
                      </a:r>
                    </a:p>
                  </a:txBody>
                  <a:tcPr marL="6350" marR="6350" marT="6350" marB="0" anchor="ctr"/>
                </a:tc>
                <a:tc>
                  <a:txBody>
                    <a:bodyPr/>
                    <a:lstStyle/>
                    <a:p>
                      <a:pPr algn="ctr" fontAlgn="ct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159,944 </a:t>
                      </a:r>
                    </a:p>
                  </a:txBody>
                  <a:tcPr marL="6350" marR="6350" marT="6350" marB="0" anchor="ctr"/>
                </a:tc>
                <a:tc>
                  <a:txBody>
                    <a:bodyPr/>
                    <a:lstStyle/>
                    <a:p>
                      <a:pPr algn="ctr" fontAlgn="ct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22.03%</a:t>
                      </a:r>
                    </a:p>
                  </a:txBody>
                  <a:tcPr marL="6350" marR="6350" marT="6350" marB="0" anchor="ctr"/>
                </a:tc>
                <a:extLst>
                  <a:ext uri="{0D108BD9-81ED-4DB2-BD59-A6C34878D82A}">
                    <a16:rowId xmlns:a16="http://schemas.microsoft.com/office/drawing/2014/main" val="3655477017"/>
                  </a:ext>
                </a:extLst>
              </a:tr>
              <a:tr h="694947">
                <a:tc>
                  <a:txBody>
                    <a:bodyPr/>
                    <a:lstStyle/>
                    <a:p>
                      <a:pPr algn="ctr" fontAlgn="ctr"/>
                      <a:r>
                        <a:rPr lang="en-US" sz="2400" b="1"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a:t>
                      </a:r>
                    </a:p>
                  </a:txBody>
                  <a:tcPr marL="6350" marR="6350" marT="6350" marB="0" anchor="ctr"/>
                </a:tc>
                <a:tc>
                  <a:txBody>
                    <a:bodyPr/>
                    <a:lstStyle/>
                    <a:p>
                      <a:pPr algn="l" fontAlgn="ct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PEDA (CSO)</a:t>
                      </a:r>
                    </a:p>
                  </a:txBody>
                  <a:tcPr marL="6350" marR="6350" marT="6350" marB="0" anchor="ctr"/>
                </a:tc>
                <a:tc>
                  <a:txBody>
                    <a:bodyPr/>
                    <a:lstStyle/>
                    <a:p>
                      <a:pPr algn="ctr" fontAlgn="ctr"/>
                      <a:r>
                        <a:rPr lang="en-US" sz="2400" b="1" i="0" u="none" strike="noStrike"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54,916</a:t>
                      </a: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t>
                      </a:r>
                    </a:p>
                  </a:txBody>
                  <a:tcPr marL="6350" marR="6350" marT="6350" marB="0" anchor="ctr"/>
                </a:tc>
                <a:tc>
                  <a:txBody>
                    <a:bodyPr/>
                    <a:lstStyle/>
                    <a:p>
                      <a:pPr algn="ctr" fontAlgn="ct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7.56%</a:t>
                      </a:r>
                    </a:p>
                  </a:txBody>
                  <a:tcPr marL="6350" marR="6350" marT="6350" marB="0" anchor="ctr"/>
                </a:tc>
                <a:extLst>
                  <a:ext uri="{0D108BD9-81ED-4DB2-BD59-A6C34878D82A}">
                    <a16:rowId xmlns:a16="http://schemas.microsoft.com/office/drawing/2014/main" val="2258248404"/>
                  </a:ext>
                </a:extLst>
              </a:tr>
              <a:tr h="694947">
                <a:tc>
                  <a:txBody>
                    <a:bodyPr/>
                    <a:lstStyle/>
                    <a:p>
                      <a:pPr algn="ctr" fontAlgn="ctr"/>
                      <a:r>
                        <a:rPr lang="en-US" sz="2400" b="1"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4</a:t>
                      </a:r>
                    </a:p>
                  </a:txBody>
                  <a:tcPr marL="6350" marR="6350" marT="6350" marB="0" anchor="ctr"/>
                </a:tc>
                <a:tc>
                  <a:txBody>
                    <a:bodyPr/>
                    <a:lstStyle/>
                    <a:p>
                      <a:pPr algn="l" fontAlgn="ct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a:t>
                      </a:r>
                      <a:r>
                        <a:rPr lang="en-US" sz="2400" b="1" i="0" u="none" strike="noStrike" baseline="0"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 ART sites or 3 Central Hospitals</a:t>
                      </a:r>
                      <a:endParaRPr lang="lo-LA"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37,740 </a:t>
                      </a:r>
                    </a:p>
                  </a:txBody>
                  <a:tcPr marL="6350" marR="6350" marT="6350" marB="0" anchor="ctr"/>
                </a:tc>
                <a:tc>
                  <a:txBody>
                    <a:bodyPr/>
                    <a:lstStyle/>
                    <a:p>
                      <a:pPr algn="ctr" fontAlgn="ctr"/>
                      <a:r>
                        <a:rPr lang="en-US"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5.21%</a:t>
                      </a:r>
                    </a:p>
                  </a:txBody>
                  <a:tcPr marL="6350" marR="6350" marT="6350" marB="0" anchor="ctr"/>
                </a:tc>
                <a:extLst>
                  <a:ext uri="{0D108BD9-81ED-4DB2-BD59-A6C34878D82A}">
                    <a16:rowId xmlns:a16="http://schemas.microsoft.com/office/drawing/2014/main" val="279813419"/>
                  </a:ext>
                </a:extLst>
              </a:tr>
              <a:tr h="694947">
                <a:tc>
                  <a:txBody>
                    <a:bodyPr/>
                    <a:lstStyle/>
                    <a:p>
                      <a:pPr algn="ctr" fontAlgn="ctr"/>
                      <a:r>
                        <a:rPr lang="en-US" sz="2400" b="1"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5</a:t>
                      </a:r>
                    </a:p>
                  </a:txBody>
                  <a:tcPr marL="6350" marR="6350" marT="6350" marB="0" anchor="ctr"/>
                </a:tc>
                <a:tc>
                  <a:txBody>
                    <a:bodyPr/>
                    <a:lstStyle/>
                    <a:p>
                      <a:pPr algn="l" fontAlgn="ctr"/>
                      <a:r>
                        <a:rPr lang="en-US" sz="2400" b="0" i="0" u="none" strike="noStrike"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16</a:t>
                      </a:r>
                      <a:r>
                        <a:rPr lang="en-US" sz="2400" b="0" i="0" u="none" strike="noStrike" baseline="0" dirty="0">
                          <a:solidFill>
                            <a:srgbClr val="002060"/>
                          </a:solidFill>
                          <a:effectLst/>
                          <a:latin typeface="Phetsarath OT" panose="02000500000000000001" pitchFamily="2" charset="2"/>
                          <a:ea typeface="Phetsarath OT" panose="02000500000000000001" pitchFamily="2" charset="2"/>
                          <a:cs typeface="Phetsarath OT" panose="02000500000000000001" pitchFamily="2" charset="2"/>
                        </a:rPr>
                        <a:t> Provinces (PHO)</a:t>
                      </a:r>
                      <a:endParaRPr lang="lo-LA"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tc>
                <a:tc>
                  <a:txBody>
                    <a:bodyPr/>
                    <a:lstStyle/>
                    <a:p>
                      <a:pPr algn="ctr" fontAlgn="ctr"/>
                      <a:r>
                        <a:rPr lang="en-US" sz="2400" b="1" i="0" u="none" strike="noStrike" dirty="0">
                          <a:solidFill>
                            <a:srgbClr val="000000"/>
                          </a:solidFill>
                          <a:effectLst/>
                          <a:latin typeface="Phetsarath OT" panose="02000500000000000001" pitchFamily="2" charset="2"/>
                        </a:rPr>
                        <a:t>206,633 </a:t>
                      </a:r>
                    </a:p>
                  </a:txBody>
                  <a:tcPr marL="6350" marR="6350" marT="6350" marB="0" anchor="ctr"/>
                </a:tc>
                <a:tc>
                  <a:txBody>
                    <a:bodyPr/>
                    <a:lstStyle/>
                    <a:p>
                      <a:pPr algn="ctr" fontAlgn="ctr"/>
                      <a:r>
                        <a:rPr lang="en-US" sz="2400" b="1" i="0" u="none" strike="noStrike" dirty="0">
                          <a:solidFill>
                            <a:srgbClr val="000000"/>
                          </a:solidFill>
                          <a:effectLst/>
                          <a:latin typeface="Phetsarath OT" panose="02000500000000000001" pitchFamily="2" charset="2"/>
                        </a:rPr>
                        <a:t>28.46%</a:t>
                      </a:r>
                    </a:p>
                  </a:txBody>
                  <a:tcPr marL="6350" marR="6350" marT="6350" marB="0" anchor="ctr"/>
                </a:tc>
                <a:extLst>
                  <a:ext uri="{0D108BD9-81ED-4DB2-BD59-A6C34878D82A}">
                    <a16:rowId xmlns:a16="http://schemas.microsoft.com/office/drawing/2014/main" val="2659975245"/>
                  </a:ext>
                </a:extLst>
              </a:tr>
              <a:tr h="694947">
                <a:tc gridSpan="2">
                  <a:txBody>
                    <a:bodyPr/>
                    <a:lstStyle/>
                    <a:p>
                      <a:pPr algn="ctr" fontAlgn="ctr"/>
                      <a:r>
                        <a:rPr lang="en-US"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sz="2800" b="1" i="0" u="none" strike="noStrike" baseline="0"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                               Total</a:t>
                      </a:r>
                      <a:endParaRPr lang="lo-LA"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6350" marR="6350" marT="6350" marB="0" anchor="ctr">
                    <a:solidFill>
                      <a:srgbClr val="00B0F0"/>
                    </a:solidFill>
                  </a:tcPr>
                </a:tc>
                <a:tc hMerge="1">
                  <a:txBody>
                    <a:bodyPr/>
                    <a:lstStyle/>
                    <a:p>
                      <a:pPr algn="ctr" fontAlgn="ctr"/>
                      <a:r>
                        <a:rPr lang="lo-LA" sz="2400" b="1"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rPr>
                        <a:t>ລວມທັງໝົດ:</a:t>
                      </a:r>
                    </a:p>
                  </a:txBody>
                  <a:tcPr marL="6350" marR="6350" marT="6350" marB="0" anchor="ctr"/>
                </a:tc>
                <a:tc>
                  <a:txBody>
                    <a:bodyPr/>
                    <a:lstStyle/>
                    <a:p>
                      <a:pPr algn="ctr" fontAlgn="ctr"/>
                      <a:r>
                        <a:rPr lang="en-US" sz="28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726,000 </a:t>
                      </a:r>
                    </a:p>
                  </a:txBody>
                  <a:tcPr marL="6350" marR="6350" marT="6350" marB="0" anchor="ctr">
                    <a:solidFill>
                      <a:srgbClr val="00B0F0"/>
                    </a:solidFill>
                  </a:tcPr>
                </a:tc>
                <a:tc>
                  <a:txBody>
                    <a:bodyPr/>
                    <a:lstStyle/>
                    <a:p>
                      <a:pPr algn="ctr" fontAlgn="ctr"/>
                      <a:r>
                        <a:rPr lang="en-US" sz="2400" b="1" i="0" u="none" strike="noStrike" dirty="0">
                          <a:solidFill>
                            <a:schemeClr val="bg1"/>
                          </a:solidFill>
                          <a:effectLst/>
                          <a:latin typeface="Phetsarath OT" panose="02000500000000000001" pitchFamily="2" charset="2"/>
                          <a:ea typeface="Phetsarath OT" panose="02000500000000000001" pitchFamily="2" charset="2"/>
                          <a:cs typeface="Phetsarath OT" panose="02000500000000000001" pitchFamily="2" charset="2"/>
                        </a:rPr>
                        <a:t>100%</a:t>
                      </a:r>
                    </a:p>
                  </a:txBody>
                  <a:tcPr marL="6350" marR="6350" marT="6350" marB="0" anchor="ctr">
                    <a:solidFill>
                      <a:srgbClr val="00B0F0"/>
                    </a:solidFill>
                  </a:tcPr>
                </a:tc>
                <a:extLst>
                  <a:ext uri="{0D108BD9-81ED-4DB2-BD59-A6C34878D82A}">
                    <a16:rowId xmlns:a16="http://schemas.microsoft.com/office/drawing/2014/main" val="2478322509"/>
                  </a:ext>
                </a:extLst>
              </a:tr>
            </a:tbl>
          </a:graphicData>
        </a:graphic>
      </p:graphicFrame>
    </p:spTree>
    <p:extLst>
      <p:ext uri="{BB962C8B-B14F-4D97-AF65-F5344CB8AC3E}">
        <p14:creationId xmlns:p14="http://schemas.microsoft.com/office/powerpoint/2010/main" val="1956992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30808" y="56060"/>
            <a:ext cx="10330383" cy="424120"/>
          </a:xfrm>
          <a:prstGeom prst="rect">
            <a:avLst/>
          </a:prstGeom>
        </p:spPr>
        <p:txBody>
          <a:bodyPr lIns="68580" tIns="34290" rIns="68580" bIns="3429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514350">
              <a:defRPr/>
            </a:pPr>
            <a:r>
              <a:rPr lang="en-US" sz="3200" b="1" dirty="0">
                <a:solidFill>
                  <a:srgbClr val="FF0000"/>
                </a:solidFill>
                <a:latin typeface="Calibri Light" panose="020F0302020204030204"/>
              </a:rPr>
              <a:t>Strategic interventions to Accelerate to ending HIV by </a:t>
            </a:r>
            <a:r>
              <a:rPr lang="en-US" sz="3200" b="1" dirty="0">
                <a:solidFill>
                  <a:srgbClr val="FF0000"/>
                </a:solidFill>
                <a:latin typeface="Calibri Light" panose="020F0302020204030204"/>
                <a:sym typeface="Wingdings" panose="05000000000000000000" pitchFamily="2" charset="2"/>
              </a:rPr>
              <a:t>2030</a:t>
            </a:r>
            <a:endParaRPr lang="en-US" sz="3200" b="1" dirty="0">
              <a:solidFill>
                <a:srgbClr val="FF0000"/>
              </a:solidFill>
              <a:latin typeface="Calibri Light" panose="020F0302020204030204"/>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648521E6-C0EE-444C-AD6D-CC49AE32CE3B}" type="slidenum">
              <a:rPr lang="en-US" smtClean="0"/>
              <a:pPr defTabSz="685800">
                <a:defRPr/>
              </a:pPr>
              <a:t>34</a:t>
            </a:fld>
            <a:endParaRPr lang="en-US" sz="675">
              <a:solidFill>
                <a:prstClr val="black">
                  <a:tint val="75000"/>
                </a:prstClr>
              </a:solidFill>
              <a:latin typeface="Calibri"/>
            </a:endParaRPr>
          </a:p>
        </p:txBody>
      </p:sp>
      <p:graphicFrame>
        <p:nvGraphicFramePr>
          <p:cNvPr id="6" name="Table 6">
            <a:extLst>
              <a:ext uri="{FF2B5EF4-FFF2-40B4-BE49-F238E27FC236}">
                <a16:creationId xmlns:a16="http://schemas.microsoft.com/office/drawing/2014/main" id="{B4468149-03B4-4296-9F93-0EDCEC285CE6}"/>
              </a:ext>
            </a:extLst>
          </p:cNvPr>
          <p:cNvGraphicFramePr>
            <a:graphicFrameLocks noGrp="1"/>
          </p:cNvGraphicFramePr>
          <p:nvPr>
            <p:extLst>
              <p:ext uri="{D42A27DB-BD31-4B8C-83A1-F6EECF244321}">
                <p14:modId xmlns:p14="http://schemas.microsoft.com/office/powerpoint/2010/main" val="2434703726"/>
              </p:ext>
            </p:extLst>
          </p:nvPr>
        </p:nvGraphicFramePr>
        <p:xfrm>
          <a:off x="365990" y="560645"/>
          <a:ext cx="11460018" cy="6143681"/>
        </p:xfrm>
        <a:graphic>
          <a:graphicData uri="http://schemas.openxmlformats.org/drawingml/2006/table">
            <a:tbl>
              <a:tblPr firstRow="1" bandRow="1">
                <a:tableStyleId>{5C22544A-7EE6-4342-B048-85BDC9FD1C3A}</a:tableStyleId>
              </a:tblPr>
              <a:tblGrid>
                <a:gridCol w="2227318">
                  <a:extLst>
                    <a:ext uri="{9D8B030D-6E8A-4147-A177-3AD203B41FA5}">
                      <a16:colId xmlns:a16="http://schemas.microsoft.com/office/drawing/2014/main" val="4645695"/>
                    </a:ext>
                  </a:extLst>
                </a:gridCol>
                <a:gridCol w="207007">
                  <a:extLst>
                    <a:ext uri="{9D8B030D-6E8A-4147-A177-3AD203B41FA5}">
                      <a16:colId xmlns:a16="http://schemas.microsoft.com/office/drawing/2014/main" val="520693357"/>
                    </a:ext>
                  </a:extLst>
                </a:gridCol>
                <a:gridCol w="3933756">
                  <a:extLst>
                    <a:ext uri="{9D8B030D-6E8A-4147-A177-3AD203B41FA5}">
                      <a16:colId xmlns:a16="http://schemas.microsoft.com/office/drawing/2014/main" val="3442785154"/>
                    </a:ext>
                  </a:extLst>
                </a:gridCol>
                <a:gridCol w="207007">
                  <a:extLst>
                    <a:ext uri="{9D8B030D-6E8A-4147-A177-3AD203B41FA5}">
                      <a16:colId xmlns:a16="http://schemas.microsoft.com/office/drawing/2014/main" val="881607651"/>
                    </a:ext>
                  </a:extLst>
                </a:gridCol>
                <a:gridCol w="2172159">
                  <a:extLst>
                    <a:ext uri="{9D8B030D-6E8A-4147-A177-3AD203B41FA5}">
                      <a16:colId xmlns:a16="http://schemas.microsoft.com/office/drawing/2014/main" val="261353723"/>
                    </a:ext>
                  </a:extLst>
                </a:gridCol>
                <a:gridCol w="164751">
                  <a:extLst>
                    <a:ext uri="{9D8B030D-6E8A-4147-A177-3AD203B41FA5}">
                      <a16:colId xmlns:a16="http://schemas.microsoft.com/office/drawing/2014/main" val="2022880904"/>
                    </a:ext>
                  </a:extLst>
                </a:gridCol>
                <a:gridCol w="2548020">
                  <a:extLst>
                    <a:ext uri="{9D8B030D-6E8A-4147-A177-3AD203B41FA5}">
                      <a16:colId xmlns:a16="http://schemas.microsoft.com/office/drawing/2014/main" val="124695839"/>
                    </a:ext>
                  </a:extLst>
                </a:gridCol>
              </a:tblGrid>
              <a:tr h="1076381">
                <a:tc>
                  <a:txBody>
                    <a:bodyPr/>
                    <a:lstStyle/>
                    <a:p>
                      <a:pPr lvl="0" algn="ctr"/>
                      <a:r>
                        <a:rPr lang="en-US" sz="1600">
                          <a:solidFill>
                            <a:schemeClr val="bg1"/>
                          </a:solidFill>
                        </a:rPr>
                        <a:t>Diagnose </a:t>
                      </a:r>
                    </a:p>
                    <a:p>
                      <a:pPr lvl="0" algn="ctr"/>
                      <a:r>
                        <a:rPr lang="en-US" sz="1600">
                          <a:solidFill>
                            <a:schemeClr val="bg1"/>
                          </a:solidFill>
                        </a:rPr>
                        <a:t>all people with HIV as soon as possible</a:t>
                      </a:r>
                    </a:p>
                    <a:p>
                      <a:endParaRPr lang="en-US" sz="1600">
                        <a:solidFill>
                          <a:schemeClr val="bg1"/>
                        </a:solidFill>
                      </a:endParaRPr>
                    </a:p>
                  </a:txBody>
                  <a:tcPr marL="68580" marR="68580" marT="34290" marB="34290">
                    <a:solidFill>
                      <a:srgbClr val="00B050"/>
                    </a:solidFill>
                  </a:tcPr>
                </a:tc>
                <a:tc>
                  <a:txBody>
                    <a:bodyPr/>
                    <a:lstStyle/>
                    <a:p>
                      <a:endParaRPr lang="en-US" sz="1600">
                        <a:solidFill>
                          <a:schemeClr val="bg1"/>
                        </a:solidFill>
                      </a:endParaRPr>
                    </a:p>
                  </a:txBody>
                  <a:tcPr marL="68580" marR="68580" marT="34290" marB="34290">
                    <a:solidFill>
                      <a:schemeClr val="bg1"/>
                    </a:solidFill>
                  </a:tcPr>
                </a:tc>
                <a:tc>
                  <a:txBody>
                    <a:bodyPr/>
                    <a:lstStyle/>
                    <a:p>
                      <a:pPr lvl="0" algn="ctr"/>
                      <a:r>
                        <a:rPr lang="en-US" sz="1600" dirty="0">
                          <a:solidFill>
                            <a:schemeClr val="bg1"/>
                          </a:solidFill>
                        </a:rPr>
                        <a:t>Treat </a:t>
                      </a:r>
                    </a:p>
                    <a:p>
                      <a:pPr lvl="0" algn="ctr"/>
                      <a:r>
                        <a:rPr lang="en-US" sz="1600" dirty="0">
                          <a:solidFill>
                            <a:schemeClr val="bg1"/>
                          </a:solidFill>
                        </a:rPr>
                        <a:t>PLHIV rapidly and effectively to reach sustained VL suppression</a:t>
                      </a:r>
                    </a:p>
                    <a:p>
                      <a:endParaRPr lang="en-US" sz="1600" dirty="0">
                        <a:solidFill>
                          <a:schemeClr val="bg1"/>
                        </a:solidFill>
                      </a:endParaRPr>
                    </a:p>
                  </a:txBody>
                  <a:tcPr marL="68580" marR="68580" marT="34290" marB="34290">
                    <a:solidFill>
                      <a:srgbClr val="C00000"/>
                    </a:solidFill>
                  </a:tcPr>
                </a:tc>
                <a:tc>
                  <a:txBody>
                    <a:bodyPr/>
                    <a:lstStyle/>
                    <a:p>
                      <a:endParaRPr lang="en-US" sz="1600"/>
                    </a:p>
                  </a:txBody>
                  <a:tcPr marL="68580" marR="68580" marT="34290" marB="34290">
                    <a:solidFill>
                      <a:schemeClr val="bg1"/>
                    </a:solidFill>
                  </a:tcPr>
                </a:tc>
                <a:tc>
                  <a:txBody>
                    <a:bodyPr/>
                    <a:lstStyle/>
                    <a:p>
                      <a:pPr lvl="0" algn="ctr"/>
                      <a:r>
                        <a:rPr lang="en-US" sz="1600"/>
                        <a:t>Prevent </a:t>
                      </a:r>
                    </a:p>
                    <a:p>
                      <a:pPr lvl="0" algn="ctr"/>
                      <a:r>
                        <a:rPr lang="en-US" sz="1600"/>
                        <a:t>new transmission by using proven interventions</a:t>
                      </a:r>
                    </a:p>
                  </a:txBody>
                  <a:tcPr marL="68580" marR="68580" marT="34290" marB="34290"/>
                </a:tc>
                <a:tc>
                  <a:txBody>
                    <a:bodyPr/>
                    <a:lstStyle/>
                    <a:p>
                      <a:endParaRPr lang="en-US" sz="1600"/>
                    </a:p>
                  </a:txBody>
                  <a:tcPr marL="68580" marR="68580" marT="34290" marB="34290">
                    <a:solidFill>
                      <a:schemeClr val="bg1"/>
                    </a:solidFill>
                  </a:tcPr>
                </a:tc>
                <a:tc>
                  <a:txBody>
                    <a:bodyPr/>
                    <a:lstStyle/>
                    <a:p>
                      <a:pPr lvl="0" algn="ctr"/>
                      <a:r>
                        <a:rPr lang="en-US" sz="1600">
                          <a:solidFill>
                            <a:schemeClr val="bg1"/>
                          </a:solidFill>
                        </a:rPr>
                        <a:t>Respond </a:t>
                      </a:r>
                    </a:p>
                    <a:p>
                      <a:pPr lvl="0" algn="ctr"/>
                      <a:r>
                        <a:rPr lang="en-US" sz="1600">
                          <a:solidFill>
                            <a:schemeClr val="bg1"/>
                          </a:solidFill>
                        </a:rPr>
                        <a:t>quickly for potential outbreak</a:t>
                      </a:r>
                    </a:p>
                    <a:p>
                      <a:endParaRPr lang="en-US" sz="1600">
                        <a:solidFill>
                          <a:schemeClr val="bg1"/>
                        </a:solidFill>
                      </a:endParaRPr>
                    </a:p>
                  </a:txBody>
                  <a:tcPr marL="68580" marR="68580" marT="34290" marB="34290">
                    <a:solidFill>
                      <a:srgbClr val="7030A0"/>
                    </a:solidFill>
                  </a:tcPr>
                </a:tc>
                <a:extLst>
                  <a:ext uri="{0D108BD9-81ED-4DB2-BD59-A6C34878D82A}">
                    <a16:rowId xmlns:a16="http://schemas.microsoft.com/office/drawing/2014/main" val="3980180981"/>
                  </a:ext>
                </a:extLst>
              </a:tr>
              <a:tr h="4532850">
                <a:tc>
                  <a:txBody>
                    <a:bodyPr/>
                    <a:lstStyle/>
                    <a:p>
                      <a:pPr marL="285750" lvl="0" indent="-285750">
                        <a:buFont typeface="Arial" panose="020B0604020202020204" pitchFamily="34" charset="0"/>
                        <a:buChar char="•"/>
                      </a:pPr>
                      <a:r>
                        <a:rPr lang="en-US" sz="1600" b="1" dirty="0">
                          <a:solidFill>
                            <a:schemeClr val="tx1"/>
                          </a:solidFill>
                        </a:rPr>
                        <a:t>Differentiated testing </a:t>
                      </a:r>
                      <a:r>
                        <a:rPr lang="en-US" sz="1600" b="0" dirty="0">
                          <a:solidFill>
                            <a:schemeClr val="tx1"/>
                          </a:solidFill>
                        </a:rPr>
                        <a:t>e.g. Index </a:t>
                      </a:r>
                      <a:r>
                        <a:rPr lang="en-US" sz="1600" b="0" dirty="0" err="1">
                          <a:solidFill>
                            <a:schemeClr val="tx1"/>
                          </a:solidFill>
                        </a:rPr>
                        <a:t>tesing</a:t>
                      </a:r>
                      <a:r>
                        <a:rPr lang="en-US" sz="1600" b="0" dirty="0">
                          <a:solidFill>
                            <a:schemeClr val="tx1"/>
                          </a:solidFill>
                        </a:rPr>
                        <a:t>, HIV self-test, Community based HIV Testing (CBHT), Peer-Led testing</a:t>
                      </a:r>
                    </a:p>
                    <a:p>
                      <a:pPr marL="285750" lvl="0" indent="-285750">
                        <a:buFont typeface="Arial" panose="020B0604020202020204" pitchFamily="34" charset="0"/>
                        <a:buChar char="•"/>
                      </a:pPr>
                      <a:r>
                        <a:rPr lang="en-US" sz="1600" b="1" dirty="0">
                          <a:solidFill>
                            <a:schemeClr val="tx1"/>
                          </a:solidFill>
                        </a:rPr>
                        <a:t>Recency testing </a:t>
                      </a:r>
                      <a:r>
                        <a:rPr lang="en-US" sz="1600" dirty="0">
                          <a:solidFill>
                            <a:schemeClr val="tx1"/>
                          </a:solidFill>
                        </a:rPr>
                        <a:t>and hotspot reach</a:t>
                      </a:r>
                    </a:p>
                    <a:p>
                      <a:pPr marL="285750" lvl="0" indent="-285750">
                        <a:buFont typeface="Arial" panose="020B0604020202020204" pitchFamily="34" charset="0"/>
                        <a:buChar char="•"/>
                      </a:pPr>
                      <a:r>
                        <a:rPr lang="en-US" sz="1600" b="1" dirty="0">
                          <a:solidFill>
                            <a:schemeClr val="tx1"/>
                          </a:solidFill>
                        </a:rPr>
                        <a:t>Online reach and linking to test</a:t>
                      </a:r>
                      <a:r>
                        <a:rPr lang="en-US" sz="1600" dirty="0">
                          <a:solidFill>
                            <a:schemeClr val="tx1"/>
                          </a:solidFill>
                        </a:rPr>
                        <a:t>, focus on KPs and young populations</a:t>
                      </a:r>
                    </a:p>
                    <a:p>
                      <a:pPr marL="285750" lvl="0" indent="-285750">
                        <a:buFont typeface="Arial" panose="020B0604020202020204" pitchFamily="34" charset="0"/>
                        <a:buChar char="•"/>
                      </a:pPr>
                      <a:r>
                        <a:rPr lang="en-US" sz="1600" b="1" dirty="0">
                          <a:solidFill>
                            <a:schemeClr val="tx1"/>
                          </a:solidFill>
                        </a:rPr>
                        <a:t>PITC for risk populations </a:t>
                      </a:r>
                      <a:r>
                        <a:rPr lang="en-US" sz="1600" dirty="0">
                          <a:solidFill>
                            <a:schemeClr val="tx1"/>
                          </a:solidFill>
                        </a:rPr>
                        <a:t>e.g., PW, TB, STI, HIV symptomatic cases </a:t>
                      </a:r>
                    </a:p>
                  </a:txBody>
                  <a:tcPr marL="68580" marR="68580" marT="34290" marB="34290">
                    <a:solidFill>
                      <a:schemeClr val="accent6">
                        <a:lumMod val="40000"/>
                        <a:lumOff val="60000"/>
                      </a:schemeClr>
                    </a:solidFill>
                  </a:tcPr>
                </a:tc>
                <a:tc>
                  <a:txBody>
                    <a:bodyPr/>
                    <a:lstStyle/>
                    <a:p>
                      <a:endParaRPr lang="en-US" sz="1600" dirty="0">
                        <a:solidFill>
                          <a:schemeClr val="bg1"/>
                        </a:solidFill>
                      </a:endParaRPr>
                    </a:p>
                  </a:txBody>
                  <a:tcPr marL="68580" marR="68580" marT="34290" marB="34290">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Referral system &amp; Lab notification </a:t>
                      </a:r>
                      <a:r>
                        <a:rPr lang="en-US" sz="1600" dirty="0">
                          <a:solidFill>
                            <a:schemeClr val="tx1"/>
                          </a:solidFill>
                        </a:rPr>
                        <a:t>in health care facilities and link to treat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Increase Same Day ART/ Rapid ART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Reduce death case using rapid screening for AHD, TPT, </a:t>
                      </a:r>
                      <a:r>
                        <a:rPr lang="en-US" sz="1600" b="0" dirty="0">
                          <a:solidFill>
                            <a:schemeClr val="tx1"/>
                          </a:solidFill>
                        </a:rPr>
                        <a:t>Urine LF-LAM, </a:t>
                      </a:r>
                      <a:r>
                        <a:rPr lang="en-US" sz="1600" b="0" dirty="0" err="1">
                          <a:solidFill>
                            <a:schemeClr val="tx1"/>
                          </a:solidFill>
                        </a:rPr>
                        <a:t>CrAg</a:t>
                      </a:r>
                      <a:r>
                        <a:rPr lang="en-US" sz="1600" b="0" dirty="0">
                          <a:solidFill>
                            <a:schemeClr val="tx1"/>
                          </a:solidFill>
                        </a:rPr>
                        <a:t> RDT…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Differentiated ART services delivery </a:t>
                      </a:r>
                    </a:p>
                    <a:p>
                      <a:pPr marL="742950" lvl="1" indent="-285750">
                        <a:buFont typeface="Arial" panose="020B0604020202020204" pitchFamily="34" charset="0"/>
                        <a:buChar char="•"/>
                      </a:pPr>
                      <a:r>
                        <a:rPr lang="en-US" sz="1600" dirty="0">
                          <a:solidFill>
                            <a:schemeClr val="tx1"/>
                          </a:solidFill>
                        </a:rPr>
                        <a:t>Integration HIV with other diseases (TB, STI, hepatitis, NCD, COVID-19)</a:t>
                      </a:r>
                    </a:p>
                    <a:p>
                      <a:pPr marL="742950" lvl="1" indent="-285750">
                        <a:buFont typeface="Arial" panose="020B0604020202020204" pitchFamily="34" charset="0"/>
                        <a:buChar char="•"/>
                      </a:pPr>
                      <a:r>
                        <a:rPr lang="en-US" sz="1600" dirty="0">
                          <a:solidFill>
                            <a:schemeClr val="tx1"/>
                          </a:solidFill>
                        </a:rPr>
                        <a:t>Multi-month dispensing (MMD)</a:t>
                      </a:r>
                    </a:p>
                    <a:p>
                      <a:pPr marL="742950" lvl="1" indent="-285750">
                        <a:buFont typeface="Arial" panose="020B0604020202020204" pitchFamily="34" charset="0"/>
                        <a:buChar char="•"/>
                      </a:pPr>
                      <a:r>
                        <a:rPr lang="en-US" sz="1600" dirty="0">
                          <a:solidFill>
                            <a:schemeClr val="tx1"/>
                          </a:solidFill>
                        </a:rPr>
                        <a:t>Telehealth and home delivery</a:t>
                      </a:r>
                    </a:p>
                    <a:p>
                      <a:pPr marL="742950" lvl="1" indent="-285750">
                        <a:buFont typeface="Arial" panose="020B0604020202020204" pitchFamily="34" charset="0"/>
                        <a:buChar char="•"/>
                      </a:pPr>
                      <a:r>
                        <a:rPr lang="en-US" sz="1600" dirty="0">
                          <a:solidFill>
                            <a:schemeClr val="tx1"/>
                          </a:solidFill>
                        </a:rPr>
                        <a:t>Monitoring on mental health profiles/issues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Continue QI project and S&amp;D reduction</a:t>
                      </a:r>
                    </a:p>
                    <a:p>
                      <a:pPr marL="285750" lvl="0" indent="-285750">
                        <a:buFont typeface="Arial" panose="020B0604020202020204" pitchFamily="34" charset="0"/>
                        <a:buChar char="•"/>
                      </a:pPr>
                      <a:r>
                        <a:rPr lang="en-US" sz="1600" b="1" dirty="0">
                          <a:solidFill>
                            <a:schemeClr val="tx1"/>
                          </a:solidFill>
                        </a:rPr>
                        <a:t>Improve VL testing coverage </a:t>
                      </a:r>
                      <a:r>
                        <a:rPr lang="en-US" sz="1800" kern="1200" dirty="0">
                          <a:solidFill>
                            <a:schemeClr val="dk1"/>
                          </a:solidFill>
                          <a:effectLst/>
                          <a:latin typeface="+mn-lt"/>
                          <a:ea typeface="+mn-ea"/>
                          <a:cs typeface="+mn-cs"/>
                        </a:rPr>
                        <a:t>prioritize interventions to ensure universal access and to track viral load testing coverage</a:t>
                      </a:r>
                      <a:endParaRPr lang="en-US" sz="1600" dirty="0">
                        <a:solidFill>
                          <a:schemeClr val="tx1"/>
                        </a:solidFill>
                      </a:endParaRPr>
                    </a:p>
                    <a:p>
                      <a:pPr marL="285750" lvl="0" indent="-285750">
                        <a:buFont typeface="Arial" panose="020B0604020202020204" pitchFamily="34" charset="0"/>
                        <a:buChar char="•"/>
                      </a:pPr>
                      <a:r>
                        <a:rPr lang="en-US" sz="1600" b="1" dirty="0">
                          <a:solidFill>
                            <a:schemeClr val="tx1"/>
                          </a:solidFill>
                        </a:rPr>
                        <a:t>POC VL &amp; EID</a:t>
                      </a:r>
                    </a:p>
                    <a:p>
                      <a:pPr marL="285750" lvl="0" indent="-285750">
                        <a:buFont typeface="Arial" panose="020B0604020202020204" pitchFamily="34" charset="0"/>
                        <a:buChar char="•"/>
                      </a:pPr>
                      <a:r>
                        <a:rPr lang="en-US" sz="1600" b="1" dirty="0">
                          <a:solidFill>
                            <a:schemeClr val="tx1"/>
                          </a:solidFill>
                        </a:rPr>
                        <a:t>S&amp;D reduction in health care facility and community</a:t>
                      </a:r>
                    </a:p>
                  </a:txBody>
                  <a:tcPr marL="68580" marR="68580" marT="34290" marB="34290">
                    <a:solidFill>
                      <a:srgbClr val="FFCCCC"/>
                    </a:solidFill>
                  </a:tcPr>
                </a:tc>
                <a:tc>
                  <a:txBody>
                    <a:bodyPr/>
                    <a:lstStyle/>
                    <a:p>
                      <a:endParaRPr lang="en-US" sz="1600"/>
                    </a:p>
                  </a:txBody>
                  <a:tcPr marL="68580" marR="68580" marT="34290" marB="34290">
                    <a:solidFill>
                      <a:schemeClr val="bg1"/>
                    </a:solidFill>
                  </a:tcPr>
                </a:tc>
                <a:tc>
                  <a:txBody>
                    <a:bodyPr/>
                    <a:lstStyle/>
                    <a:p>
                      <a:pPr marL="285750" lvl="0" indent="-285750">
                        <a:buFont typeface="Arial" panose="020B0604020202020204" pitchFamily="34" charset="0"/>
                        <a:buChar char="•"/>
                      </a:pPr>
                      <a:r>
                        <a:rPr lang="en-US" sz="1600" b="1" dirty="0"/>
                        <a:t>HIV awareness raising, U = U</a:t>
                      </a:r>
                    </a:p>
                    <a:p>
                      <a:pPr marL="285750" lvl="0" indent="-285750">
                        <a:buFont typeface="Arial" panose="020B0604020202020204" pitchFamily="34" charset="0"/>
                        <a:buChar char="•"/>
                      </a:pPr>
                      <a:r>
                        <a:rPr lang="en-US" sz="1600" b="1" dirty="0" err="1"/>
                        <a:t>PrEP</a:t>
                      </a:r>
                      <a:r>
                        <a:rPr lang="en-US" sz="1600" b="1" dirty="0"/>
                        <a:t> </a:t>
                      </a:r>
                      <a:r>
                        <a:rPr lang="en-US" sz="1600" dirty="0"/>
                        <a:t>demand creation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t>Differentiated </a:t>
                      </a:r>
                      <a:r>
                        <a:rPr lang="en-US" sz="1600" b="1" dirty="0" err="1"/>
                        <a:t>PrEP</a:t>
                      </a:r>
                      <a:r>
                        <a:rPr lang="en-US" sz="1600" b="1" dirty="0"/>
                        <a:t> </a:t>
                      </a:r>
                      <a:r>
                        <a:rPr lang="en-US" sz="1600" b="0" dirty="0">
                          <a:solidFill>
                            <a:schemeClr val="dk1"/>
                          </a:solidFill>
                          <a:effectLst/>
                          <a:latin typeface="+mn-lt"/>
                          <a:ea typeface="+mn-ea"/>
                          <a:cs typeface="+mn-cs"/>
                        </a:rPr>
                        <a:t>with various appropriate initiation, delivery and refill modalities </a:t>
                      </a:r>
                      <a:endParaRPr lang="en-US" sz="1600" b="1" dirty="0"/>
                    </a:p>
                    <a:p>
                      <a:pPr marL="285750" lvl="0" indent="-285750">
                        <a:buFont typeface="Arial" panose="020B0604020202020204" pitchFamily="34" charset="0"/>
                        <a:buChar char="•"/>
                      </a:pPr>
                      <a:r>
                        <a:rPr lang="en-US" sz="1600" b="1" dirty="0"/>
                        <a:t>Combination HIV prevention </a:t>
                      </a:r>
                      <a:r>
                        <a:rPr lang="en-US" sz="1600" dirty="0"/>
                        <a:t>package services for KPs (e.g. </a:t>
                      </a:r>
                      <a:r>
                        <a:rPr lang="en-US" sz="1600" dirty="0" err="1"/>
                        <a:t>comdom</a:t>
                      </a:r>
                      <a:r>
                        <a:rPr lang="en-US" sz="1600" dirty="0"/>
                        <a:t>/lubricant, needle sharing, STI/HBV/HCV rapid screening, HPV vaccinations</a:t>
                      </a:r>
                    </a:p>
                    <a:p>
                      <a:pPr marL="0" lvl="0" indent="0">
                        <a:buFont typeface="Arial" panose="020B0604020202020204" pitchFamily="34" charset="0"/>
                        <a:buNone/>
                      </a:pPr>
                      <a:endParaRPr lang="en-US" sz="1600" dirty="0"/>
                    </a:p>
                  </a:txBody>
                  <a:tcPr marL="68580" marR="68580" marT="34290" marB="34290"/>
                </a:tc>
                <a:tc>
                  <a:txBody>
                    <a:bodyPr/>
                    <a:lstStyle/>
                    <a:p>
                      <a:endParaRPr lang="en-US" sz="1600"/>
                    </a:p>
                  </a:txBody>
                  <a:tcPr marL="68580" marR="68580" marT="34290" marB="34290">
                    <a:solidFill>
                      <a:schemeClr val="bg1"/>
                    </a:solidFill>
                  </a:tcPr>
                </a:tc>
                <a:tc>
                  <a:txBody>
                    <a:bodyPr/>
                    <a:lstStyle/>
                    <a:p>
                      <a:pPr marL="285750" lvl="0" indent="-285750">
                        <a:buFont typeface="Arial" panose="020B0604020202020204" pitchFamily="34" charset="0"/>
                        <a:buChar char="•"/>
                      </a:pPr>
                      <a:r>
                        <a:rPr lang="en-US" sz="1600" b="1" dirty="0">
                          <a:solidFill>
                            <a:schemeClr val="tx1"/>
                          </a:solidFill>
                        </a:rPr>
                        <a:t>Provincial mapping</a:t>
                      </a:r>
                      <a:r>
                        <a:rPr lang="en-US" sz="1600" dirty="0">
                          <a:solidFill>
                            <a:schemeClr val="tx1"/>
                          </a:solidFill>
                        </a:rPr>
                        <a:t>, plan,  resource mobilization </a:t>
                      </a:r>
                    </a:p>
                    <a:p>
                      <a:pPr marL="285750" lvl="0" indent="-285750">
                        <a:buFont typeface="Arial" panose="020B0604020202020204" pitchFamily="34" charset="0"/>
                        <a:buChar char="•"/>
                      </a:pPr>
                      <a:r>
                        <a:rPr lang="en-US" sz="1600" dirty="0">
                          <a:solidFill>
                            <a:schemeClr val="tx1"/>
                          </a:solidFill>
                        </a:rPr>
                        <a:t>Improve data quality and </a:t>
                      </a:r>
                      <a:r>
                        <a:rPr lang="en-US" sz="1600" b="1" dirty="0">
                          <a:solidFill>
                            <a:schemeClr val="tx1"/>
                          </a:solidFill>
                        </a:rPr>
                        <a:t>use data for program improvement and coaching </a:t>
                      </a:r>
                    </a:p>
                    <a:p>
                      <a:pPr marL="285750" lvl="0" indent="-285750">
                        <a:buFont typeface="Arial" panose="020B0604020202020204" pitchFamily="34" charset="0"/>
                        <a:buChar char="•"/>
                      </a:pPr>
                      <a:r>
                        <a:rPr lang="en-US" sz="1600" dirty="0">
                          <a:solidFill>
                            <a:schemeClr val="tx1"/>
                          </a:solidFill>
                        </a:rPr>
                        <a:t>Recency surveillance and using recency </a:t>
                      </a:r>
                      <a:r>
                        <a:rPr lang="en-US" sz="1600" b="1" dirty="0">
                          <a:solidFill>
                            <a:schemeClr val="tx1"/>
                          </a:solidFill>
                        </a:rPr>
                        <a:t>data for public health responses </a:t>
                      </a:r>
                    </a:p>
                    <a:p>
                      <a:endParaRPr lang="en-US" sz="1600" dirty="0">
                        <a:solidFill>
                          <a:schemeClr val="bg1"/>
                        </a:solidFill>
                      </a:endParaRPr>
                    </a:p>
                  </a:txBody>
                  <a:tcPr marL="68580" marR="68580" marT="34290" marB="34290">
                    <a:solidFill>
                      <a:srgbClr val="C8A5E3"/>
                    </a:solidFill>
                  </a:tcPr>
                </a:tc>
                <a:extLst>
                  <a:ext uri="{0D108BD9-81ED-4DB2-BD59-A6C34878D82A}">
                    <a16:rowId xmlns:a16="http://schemas.microsoft.com/office/drawing/2014/main" val="2755929698"/>
                  </a:ext>
                </a:extLst>
              </a:tr>
            </a:tbl>
          </a:graphicData>
        </a:graphic>
      </p:graphicFrame>
      <p:sp>
        <p:nvSpPr>
          <p:cNvPr id="3" name="TextBox 2"/>
          <p:cNvSpPr txBox="1"/>
          <p:nvPr/>
        </p:nvSpPr>
        <p:spPr>
          <a:xfrm>
            <a:off x="365990" y="6234378"/>
            <a:ext cx="11460017" cy="584775"/>
          </a:xfrm>
          <a:prstGeom prst="rect">
            <a:avLst/>
          </a:prstGeom>
          <a:solidFill>
            <a:schemeClr val="accent3">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l" defTabSz="514350">
              <a:defRPr/>
            </a:pPr>
            <a:r>
              <a:rPr lang="en-US" sz="1600" b="1" dirty="0">
                <a:solidFill>
                  <a:schemeClr val="tx1"/>
                </a:solidFill>
                <a:latin typeface="Calibri" panose="020F0502020204030204"/>
              </a:rPr>
              <a:t>Cross cutting activities: </a:t>
            </a:r>
            <a:r>
              <a:rPr lang="en-US" sz="1600" dirty="0">
                <a:solidFill>
                  <a:schemeClr val="tx1"/>
                </a:solidFill>
                <a:latin typeface="Calibri" panose="020F0502020204030204"/>
              </a:rPr>
              <a:t>Update policy/guidelines, data quality improvement, M&amp;E, training, ECHO, stigma and discrimination reduction,  </a:t>
            </a:r>
          </a:p>
          <a:p>
            <a:pPr algn="l" defTabSz="514350">
              <a:defRPr/>
            </a:pPr>
            <a:r>
              <a:rPr lang="en-US" sz="1600" dirty="0">
                <a:solidFill>
                  <a:schemeClr val="tx1"/>
                </a:solidFill>
                <a:latin typeface="Calibri" panose="020F0502020204030204"/>
              </a:rPr>
              <a:t>                                           QI/coaching, community-led monitoring</a:t>
            </a:r>
          </a:p>
        </p:txBody>
      </p:sp>
    </p:spTree>
    <p:extLst>
      <p:ext uri="{BB962C8B-B14F-4D97-AF65-F5344CB8AC3E}">
        <p14:creationId xmlns:p14="http://schemas.microsoft.com/office/powerpoint/2010/main" val="342848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0"/>
            <a:ext cx="12192000" cy="855344"/>
          </a:xfrm>
          <a:custGeom>
            <a:avLst/>
            <a:gdLst/>
            <a:ahLst/>
            <a:cxnLst/>
            <a:rect l="l" t="t" r="r" b="b"/>
            <a:pathLst>
              <a:path w="12192000" h="855344">
                <a:moveTo>
                  <a:pt x="0" y="0"/>
                </a:moveTo>
                <a:lnTo>
                  <a:pt x="0" y="854963"/>
                </a:lnTo>
                <a:lnTo>
                  <a:pt x="12191999" y="854963"/>
                </a:lnTo>
                <a:lnTo>
                  <a:pt x="12191999" y="0"/>
                </a:lnTo>
                <a:lnTo>
                  <a:pt x="0" y="0"/>
                </a:lnTo>
                <a:close/>
              </a:path>
            </a:pathLst>
          </a:custGeom>
          <a:solidFill>
            <a:srgbClr val="16527E"/>
          </a:solidFill>
        </p:spPr>
        <p:txBody>
          <a:bodyPr wrap="square" lIns="0" tIns="0" rIns="0" bIns="0" rtlCol="0"/>
          <a:lstStyle/>
          <a:p>
            <a:endParaRPr/>
          </a:p>
        </p:txBody>
      </p:sp>
      <p:sp>
        <p:nvSpPr>
          <p:cNvPr id="3" name="object 3"/>
          <p:cNvSpPr txBox="1">
            <a:spLocks noGrp="1"/>
          </p:cNvSpPr>
          <p:nvPr>
            <p:ph type="title"/>
          </p:nvPr>
        </p:nvSpPr>
        <p:spPr>
          <a:xfrm>
            <a:off x="318820" y="-93998"/>
            <a:ext cx="10515600" cy="736997"/>
          </a:xfrm>
          <a:prstGeom prst="rect">
            <a:avLst/>
          </a:prstGeom>
        </p:spPr>
        <p:txBody>
          <a:bodyPr vert="horz" wrap="square" lIns="0" tIns="120269" rIns="0" bIns="0" rtlCol="0">
            <a:spAutoFit/>
          </a:bodyPr>
          <a:lstStyle/>
          <a:p>
            <a:pPr marL="19050">
              <a:lnSpc>
                <a:spcPct val="100000"/>
              </a:lnSpc>
              <a:spcBef>
                <a:spcPts val="95"/>
              </a:spcBef>
            </a:pPr>
            <a:r>
              <a:rPr sz="4000" b="1" spc="-20" dirty="0">
                <a:solidFill>
                  <a:schemeClr val="bg1"/>
                </a:solidFill>
              </a:rPr>
              <a:t>Strategies</a:t>
            </a:r>
            <a:r>
              <a:rPr sz="4000" b="1" spc="-100" dirty="0">
                <a:solidFill>
                  <a:schemeClr val="bg1"/>
                </a:solidFill>
              </a:rPr>
              <a:t> </a:t>
            </a:r>
            <a:r>
              <a:rPr sz="4000" b="1" dirty="0">
                <a:solidFill>
                  <a:schemeClr val="bg1"/>
                </a:solidFill>
              </a:rPr>
              <a:t>to</a:t>
            </a:r>
            <a:r>
              <a:rPr sz="4000" b="1" spc="-114" dirty="0">
                <a:solidFill>
                  <a:schemeClr val="bg1"/>
                </a:solidFill>
              </a:rPr>
              <a:t> </a:t>
            </a:r>
            <a:r>
              <a:rPr sz="4000" b="1" dirty="0">
                <a:solidFill>
                  <a:schemeClr val="bg1"/>
                </a:solidFill>
              </a:rPr>
              <a:t>bridge</a:t>
            </a:r>
            <a:r>
              <a:rPr sz="4000" b="1" spc="-110" dirty="0">
                <a:solidFill>
                  <a:schemeClr val="bg1"/>
                </a:solidFill>
              </a:rPr>
              <a:t> </a:t>
            </a:r>
            <a:r>
              <a:rPr sz="4000" b="1" dirty="0">
                <a:solidFill>
                  <a:schemeClr val="bg1"/>
                </a:solidFill>
              </a:rPr>
              <a:t>the</a:t>
            </a:r>
            <a:r>
              <a:rPr sz="4000" b="1" spc="-110" dirty="0">
                <a:solidFill>
                  <a:schemeClr val="bg1"/>
                </a:solidFill>
              </a:rPr>
              <a:t> </a:t>
            </a:r>
            <a:r>
              <a:rPr sz="4000" b="1" spc="-20" dirty="0">
                <a:solidFill>
                  <a:schemeClr val="bg1"/>
                </a:solidFill>
              </a:rPr>
              <a:t>gaps</a:t>
            </a:r>
            <a:endParaRPr sz="4000" b="1" dirty="0">
              <a:solidFill>
                <a:schemeClr val="bg1"/>
              </a:solidFill>
            </a:endParaRPr>
          </a:p>
        </p:txBody>
      </p:sp>
      <p:sp>
        <p:nvSpPr>
          <p:cNvPr id="4" name="object 4"/>
          <p:cNvSpPr txBox="1"/>
          <p:nvPr/>
        </p:nvSpPr>
        <p:spPr>
          <a:xfrm>
            <a:off x="11171935" y="642711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7</a:t>
            </a:r>
            <a:endParaRPr sz="1200">
              <a:latin typeface="Calibri"/>
              <a:cs typeface="Calibri"/>
            </a:endParaRPr>
          </a:p>
        </p:txBody>
      </p:sp>
      <p:grpSp>
        <p:nvGrpSpPr>
          <p:cNvPr id="5" name="object 5"/>
          <p:cNvGrpSpPr/>
          <p:nvPr/>
        </p:nvGrpSpPr>
        <p:grpSpPr>
          <a:xfrm>
            <a:off x="826008" y="1087882"/>
            <a:ext cx="7896225" cy="4778375"/>
            <a:chOff x="826008" y="1087882"/>
            <a:chExt cx="7896225" cy="4778375"/>
          </a:xfrm>
        </p:grpSpPr>
        <p:sp>
          <p:nvSpPr>
            <p:cNvPr id="6" name="object 6"/>
            <p:cNvSpPr/>
            <p:nvPr/>
          </p:nvSpPr>
          <p:spPr>
            <a:xfrm>
              <a:off x="2702813" y="1098042"/>
              <a:ext cx="6009640" cy="4758055"/>
            </a:xfrm>
            <a:custGeom>
              <a:avLst/>
              <a:gdLst/>
              <a:ahLst/>
              <a:cxnLst/>
              <a:rect l="l" t="t" r="r" b="b"/>
              <a:pathLst>
                <a:path w="6009640" h="4758055">
                  <a:moveTo>
                    <a:pt x="21336" y="2209800"/>
                  </a:moveTo>
                  <a:lnTo>
                    <a:pt x="0" y="1493520"/>
                  </a:lnTo>
                </a:path>
                <a:path w="6009640" h="4758055">
                  <a:moveTo>
                    <a:pt x="1527048" y="2171700"/>
                  </a:moveTo>
                  <a:lnTo>
                    <a:pt x="1533144" y="0"/>
                  </a:lnTo>
                </a:path>
                <a:path w="6009640" h="4758055">
                  <a:moveTo>
                    <a:pt x="6009132" y="2319528"/>
                  </a:moveTo>
                  <a:lnTo>
                    <a:pt x="5513832" y="2319528"/>
                  </a:lnTo>
                </a:path>
                <a:path w="6009640" h="4758055">
                  <a:moveTo>
                    <a:pt x="3800856" y="4757928"/>
                  </a:moveTo>
                  <a:lnTo>
                    <a:pt x="3800856" y="3685032"/>
                  </a:lnTo>
                </a:path>
              </a:pathLst>
            </a:custGeom>
            <a:ln w="19812">
              <a:solidFill>
                <a:srgbClr val="FFA8B6"/>
              </a:solidFill>
              <a:prstDash val="sysDash"/>
            </a:ln>
          </p:spPr>
          <p:txBody>
            <a:bodyPr wrap="square" lIns="0" tIns="0" rIns="0" bIns="0" rtlCol="0"/>
            <a:lstStyle/>
            <a:p>
              <a:endParaRPr/>
            </a:p>
          </p:txBody>
        </p:sp>
        <p:pic>
          <p:nvPicPr>
            <p:cNvPr id="7" name="object 7"/>
            <p:cNvPicPr/>
            <p:nvPr/>
          </p:nvPicPr>
          <p:blipFill>
            <a:blip r:embed="rId2" cstate="print"/>
            <a:stretch>
              <a:fillRect/>
            </a:stretch>
          </p:blipFill>
          <p:spPr>
            <a:xfrm>
              <a:off x="1290827" y="1892807"/>
              <a:ext cx="7117080" cy="3471672"/>
            </a:xfrm>
            <a:prstGeom prst="rect">
              <a:avLst/>
            </a:prstGeom>
          </p:spPr>
        </p:pic>
        <p:sp>
          <p:nvSpPr>
            <p:cNvPr id="8" name="object 8"/>
            <p:cNvSpPr/>
            <p:nvPr/>
          </p:nvSpPr>
          <p:spPr>
            <a:xfrm>
              <a:off x="6874002" y="1331214"/>
              <a:ext cx="7620" cy="929640"/>
            </a:xfrm>
            <a:custGeom>
              <a:avLst/>
              <a:gdLst/>
              <a:ahLst/>
              <a:cxnLst/>
              <a:rect l="l" t="t" r="r" b="b"/>
              <a:pathLst>
                <a:path w="7620" h="929639">
                  <a:moveTo>
                    <a:pt x="7620" y="929639"/>
                  </a:moveTo>
                  <a:lnTo>
                    <a:pt x="0" y="0"/>
                  </a:lnTo>
                </a:path>
              </a:pathLst>
            </a:custGeom>
            <a:ln w="19812">
              <a:solidFill>
                <a:srgbClr val="FFA8B6"/>
              </a:solidFill>
              <a:prstDash val="sysDash"/>
            </a:ln>
          </p:spPr>
          <p:txBody>
            <a:bodyPr wrap="square" lIns="0" tIns="0" rIns="0" bIns="0" rtlCol="0"/>
            <a:lstStyle/>
            <a:p>
              <a:endParaRPr/>
            </a:p>
          </p:txBody>
        </p:sp>
        <p:sp>
          <p:nvSpPr>
            <p:cNvPr id="9" name="object 9"/>
            <p:cNvSpPr/>
            <p:nvPr/>
          </p:nvSpPr>
          <p:spPr>
            <a:xfrm>
              <a:off x="826008" y="3201924"/>
              <a:ext cx="518159" cy="1295400"/>
            </a:xfrm>
            <a:custGeom>
              <a:avLst/>
              <a:gdLst/>
              <a:ahLst/>
              <a:cxnLst/>
              <a:rect l="l" t="t" r="r" b="b"/>
              <a:pathLst>
                <a:path w="518159" h="1295400">
                  <a:moveTo>
                    <a:pt x="518159" y="0"/>
                  </a:moveTo>
                  <a:lnTo>
                    <a:pt x="0" y="0"/>
                  </a:lnTo>
                  <a:lnTo>
                    <a:pt x="0" y="1295400"/>
                  </a:lnTo>
                  <a:lnTo>
                    <a:pt x="518159" y="1295400"/>
                  </a:lnTo>
                  <a:lnTo>
                    <a:pt x="518159" y="0"/>
                  </a:lnTo>
                  <a:close/>
                </a:path>
              </a:pathLst>
            </a:custGeom>
            <a:solidFill>
              <a:srgbClr val="FFFFFF"/>
            </a:solidFill>
          </p:spPr>
          <p:txBody>
            <a:bodyPr wrap="square" lIns="0" tIns="0" rIns="0" bIns="0" rtlCol="0"/>
            <a:lstStyle/>
            <a:p>
              <a:endParaRPr/>
            </a:p>
          </p:txBody>
        </p:sp>
        <p:sp>
          <p:nvSpPr>
            <p:cNvPr id="10" name="object 10"/>
            <p:cNvSpPr/>
            <p:nvPr/>
          </p:nvSpPr>
          <p:spPr>
            <a:xfrm>
              <a:off x="1405890" y="4427982"/>
              <a:ext cx="0" cy="312420"/>
            </a:xfrm>
            <a:custGeom>
              <a:avLst/>
              <a:gdLst/>
              <a:ahLst/>
              <a:cxnLst/>
              <a:rect l="l" t="t" r="r" b="b"/>
              <a:pathLst>
                <a:path h="312420">
                  <a:moveTo>
                    <a:pt x="0" y="312420"/>
                  </a:moveTo>
                  <a:lnTo>
                    <a:pt x="0" y="0"/>
                  </a:lnTo>
                </a:path>
              </a:pathLst>
            </a:custGeom>
            <a:ln w="19812">
              <a:solidFill>
                <a:srgbClr val="FFA8B6"/>
              </a:solidFill>
              <a:prstDash val="sysDash"/>
            </a:ln>
          </p:spPr>
          <p:txBody>
            <a:bodyPr wrap="square" lIns="0" tIns="0" rIns="0" bIns="0" rtlCol="0"/>
            <a:lstStyle/>
            <a:p>
              <a:endParaRPr/>
            </a:p>
          </p:txBody>
        </p:sp>
      </p:grpSp>
      <p:sp>
        <p:nvSpPr>
          <p:cNvPr id="11" name="object 11"/>
          <p:cNvSpPr txBox="1"/>
          <p:nvPr/>
        </p:nvSpPr>
        <p:spPr>
          <a:xfrm>
            <a:off x="3780535" y="4424476"/>
            <a:ext cx="2303780" cy="1715135"/>
          </a:xfrm>
          <a:prstGeom prst="rect">
            <a:avLst/>
          </a:prstGeom>
        </p:spPr>
        <p:txBody>
          <a:bodyPr vert="horz" wrap="square" lIns="0" tIns="70485" rIns="0" bIns="0" rtlCol="0">
            <a:spAutoFit/>
          </a:bodyPr>
          <a:lstStyle/>
          <a:p>
            <a:pPr marL="143510" indent="-131445">
              <a:lnSpc>
                <a:spcPct val="100000"/>
              </a:lnSpc>
              <a:spcBef>
                <a:spcPts val="555"/>
              </a:spcBef>
              <a:buFont typeface="Arial"/>
              <a:buChar char="•"/>
              <a:tabLst>
                <a:tab pos="144145" algn="l"/>
              </a:tabLst>
            </a:pPr>
            <a:r>
              <a:rPr sz="1200" spc="-40" dirty="0">
                <a:solidFill>
                  <a:srgbClr val="04056C"/>
                </a:solidFill>
                <a:latin typeface="Calibri"/>
                <a:cs typeface="Calibri"/>
              </a:rPr>
              <a:t>Partner/network</a:t>
            </a:r>
            <a:r>
              <a:rPr sz="1200" spc="5" dirty="0">
                <a:solidFill>
                  <a:srgbClr val="04056C"/>
                </a:solidFill>
                <a:latin typeface="Calibri"/>
                <a:cs typeface="Calibri"/>
              </a:rPr>
              <a:t> </a:t>
            </a:r>
            <a:r>
              <a:rPr sz="1200" spc="-10" dirty="0">
                <a:solidFill>
                  <a:srgbClr val="04056C"/>
                </a:solidFill>
                <a:latin typeface="Calibri"/>
                <a:cs typeface="Calibri"/>
              </a:rPr>
              <a:t>testing</a:t>
            </a:r>
            <a:endParaRPr sz="1200">
              <a:latin typeface="Calibri"/>
              <a:cs typeface="Calibri"/>
            </a:endParaRPr>
          </a:p>
          <a:p>
            <a:pPr marL="143510" indent="-131445">
              <a:lnSpc>
                <a:spcPct val="100000"/>
              </a:lnSpc>
              <a:spcBef>
                <a:spcPts val="459"/>
              </a:spcBef>
              <a:buFont typeface="Arial"/>
              <a:buChar char="•"/>
              <a:tabLst>
                <a:tab pos="144145" algn="l"/>
              </a:tabLst>
            </a:pPr>
            <a:r>
              <a:rPr sz="1200" dirty="0">
                <a:solidFill>
                  <a:srgbClr val="04056C"/>
                </a:solidFill>
                <a:latin typeface="Calibri"/>
                <a:cs typeface="Calibri"/>
              </a:rPr>
              <a:t>Same-Day</a:t>
            </a:r>
            <a:r>
              <a:rPr sz="1200" spc="-30" dirty="0">
                <a:solidFill>
                  <a:srgbClr val="04056C"/>
                </a:solidFill>
                <a:latin typeface="Calibri"/>
                <a:cs typeface="Calibri"/>
              </a:rPr>
              <a:t> </a:t>
            </a:r>
            <a:r>
              <a:rPr sz="1200" spc="-25" dirty="0">
                <a:solidFill>
                  <a:srgbClr val="04056C"/>
                </a:solidFill>
                <a:latin typeface="Calibri"/>
                <a:cs typeface="Calibri"/>
              </a:rPr>
              <a:t>ART</a:t>
            </a:r>
            <a:endParaRPr sz="1200">
              <a:latin typeface="Calibri"/>
              <a:cs typeface="Calibri"/>
            </a:endParaRPr>
          </a:p>
          <a:p>
            <a:pPr marL="143510" indent="-131445">
              <a:lnSpc>
                <a:spcPct val="100000"/>
              </a:lnSpc>
              <a:spcBef>
                <a:spcPts val="455"/>
              </a:spcBef>
              <a:buFont typeface="Arial"/>
              <a:buChar char="•"/>
              <a:tabLst>
                <a:tab pos="144145" algn="l"/>
              </a:tabLst>
            </a:pPr>
            <a:r>
              <a:rPr sz="1200" dirty="0">
                <a:solidFill>
                  <a:srgbClr val="04056C"/>
                </a:solidFill>
                <a:latin typeface="Calibri"/>
                <a:cs typeface="Calibri"/>
              </a:rPr>
              <a:t>Same-Day</a:t>
            </a:r>
            <a:r>
              <a:rPr sz="1200" spc="-30" dirty="0">
                <a:solidFill>
                  <a:srgbClr val="04056C"/>
                </a:solidFill>
                <a:latin typeface="Calibri"/>
                <a:cs typeface="Calibri"/>
              </a:rPr>
              <a:t> </a:t>
            </a:r>
            <a:r>
              <a:rPr sz="1200" spc="-20" dirty="0">
                <a:solidFill>
                  <a:srgbClr val="04056C"/>
                </a:solidFill>
                <a:latin typeface="Calibri"/>
                <a:cs typeface="Calibri"/>
              </a:rPr>
              <a:t>PrEP</a:t>
            </a:r>
            <a:endParaRPr sz="1200">
              <a:latin typeface="Calibri"/>
              <a:cs typeface="Calibri"/>
            </a:endParaRPr>
          </a:p>
          <a:p>
            <a:pPr marL="143510" indent="-131445">
              <a:lnSpc>
                <a:spcPct val="100000"/>
              </a:lnSpc>
              <a:spcBef>
                <a:spcPts val="470"/>
              </a:spcBef>
              <a:buFont typeface="Arial"/>
              <a:buChar char="•"/>
              <a:tabLst>
                <a:tab pos="144145" algn="l"/>
              </a:tabLst>
            </a:pPr>
            <a:r>
              <a:rPr sz="1200" spc="-10" dirty="0">
                <a:solidFill>
                  <a:srgbClr val="04056C"/>
                </a:solidFill>
                <a:latin typeface="Calibri"/>
                <a:cs typeface="Calibri"/>
              </a:rPr>
              <a:t>STIs/HCV</a:t>
            </a:r>
            <a:endParaRPr sz="1200">
              <a:latin typeface="Calibri"/>
              <a:cs typeface="Calibri"/>
            </a:endParaRPr>
          </a:p>
          <a:p>
            <a:pPr marL="143510" indent="-131445">
              <a:lnSpc>
                <a:spcPct val="100000"/>
              </a:lnSpc>
              <a:spcBef>
                <a:spcPts val="455"/>
              </a:spcBef>
              <a:buFont typeface="Arial"/>
              <a:buChar char="•"/>
              <a:tabLst>
                <a:tab pos="144145" algn="l"/>
              </a:tabLst>
            </a:pPr>
            <a:r>
              <a:rPr sz="1200" dirty="0">
                <a:solidFill>
                  <a:srgbClr val="04056C"/>
                </a:solidFill>
                <a:latin typeface="Calibri"/>
                <a:cs typeface="Calibri"/>
              </a:rPr>
              <a:t>Substance</a:t>
            </a:r>
            <a:r>
              <a:rPr sz="1200" spc="-35" dirty="0">
                <a:solidFill>
                  <a:srgbClr val="04056C"/>
                </a:solidFill>
                <a:latin typeface="Calibri"/>
                <a:cs typeface="Calibri"/>
              </a:rPr>
              <a:t> </a:t>
            </a:r>
            <a:r>
              <a:rPr sz="1200" spc="-10" dirty="0">
                <a:solidFill>
                  <a:srgbClr val="04056C"/>
                </a:solidFill>
                <a:latin typeface="Calibri"/>
                <a:cs typeface="Calibri"/>
              </a:rPr>
              <a:t>use/chemsex</a:t>
            </a:r>
            <a:endParaRPr sz="1200">
              <a:latin typeface="Calibri"/>
              <a:cs typeface="Calibri"/>
            </a:endParaRPr>
          </a:p>
          <a:p>
            <a:pPr marL="143510" indent="-131445">
              <a:lnSpc>
                <a:spcPct val="100000"/>
              </a:lnSpc>
              <a:spcBef>
                <a:spcPts val="455"/>
              </a:spcBef>
              <a:buFont typeface="Arial"/>
              <a:buChar char="•"/>
              <a:tabLst>
                <a:tab pos="144145" algn="l"/>
              </a:tabLst>
            </a:pPr>
            <a:r>
              <a:rPr sz="1200" dirty="0">
                <a:solidFill>
                  <a:srgbClr val="04056C"/>
                </a:solidFill>
                <a:latin typeface="Calibri"/>
                <a:cs typeface="Calibri"/>
              </a:rPr>
              <a:t>TB</a:t>
            </a:r>
            <a:r>
              <a:rPr sz="1200" spc="-5" dirty="0">
                <a:solidFill>
                  <a:srgbClr val="04056C"/>
                </a:solidFill>
                <a:latin typeface="Calibri"/>
                <a:cs typeface="Calibri"/>
              </a:rPr>
              <a:t> </a:t>
            </a:r>
            <a:r>
              <a:rPr sz="1200" spc="-10" dirty="0">
                <a:solidFill>
                  <a:srgbClr val="04056C"/>
                </a:solidFill>
                <a:latin typeface="Calibri"/>
                <a:cs typeface="Calibri"/>
              </a:rPr>
              <a:t>screening</a:t>
            </a:r>
            <a:endParaRPr sz="1200">
              <a:latin typeface="Calibri"/>
              <a:cs typeface="Calibri"/>
            </a:endParaRPr>
          </a:p>
          <a:p>
            <a:pPr marL="143510" indent="-131445">
              <a:lnSpc>
                <a:spcPct val="100000"/>
              </a:lnSpc>
              <a:spcBef>
                <a:spcPts val="470"/>
              </a:spcBef>
              <a:buFont typeface="Arial"/>
              <a:buChar char="•"/>
              <a:tabLst>
                <a:tab pos="144145" algn="l"/>
              </a:tabLst>
            </a:pPr>
            <a:r>
              <a:rPr sz="1200" dirty="0">
                <a:solidFill>
                  <a:srgbClr val="04056C"/>
                </a:solidFill>
                <a:latin typeface="Calibri"/>
                <a:cs typeface="Calibri"/>
              </a:rPr>
              <a:t>Gender</a:t>
            </a:r>
            <a:r>
              <a:rPr sz="1200" spc="5" dirty="0">
                <a:solidFill>
                  <a:srgbClr val="04056C"/>
                </a:solidFill>
                <a:latin typeface="Calibri"/>
                <a:cs typeface="Calibri"/>
              </a:rPr>
              <a:t> </a:t>
            </a:r>
            <a:r>
              <a:rPr sz="1200" dirty="0">
                <a:solidFill>
                  <a:srgbClr val="04056C"/>
                </a:solidFill>
                <a:latin typeface="Calibri"/>
                <a:cs typeface="Calibri"/>
              </a:rPr>
              <a:t>affirming</a:t>
            </a:r>
            <a:r>
              <a:rPr sz="1200" spc="-30" dirty="0">
                <a:solidFill>
                  <a:srgbClr val="04056C"/>
                </a:solidFill>
                <a:latin typeface="Calibri"/>
                <a:cs typeface="Calibri"/>
              </a:rPr>
              <a:t> </a:t>
            </a:r>
            <a:r>
              <a:rPr sz="1200" dirty="0">
                <a:solidFill>
                  <a:srgbClr val="04056C"/>
                </a:solidFill>
                <a:latin typeface="Calibri"/>
                <a:cs typeface="Calibri"/>
              </a:rPr>
              <a:t>services</a:t>
            </a:r>
            <a:r>
              <a:rPr sz="1200" spc="5" dirty="0">
                <a:solidFill>
                  <a:srgbClr val="04056C"/>
                </a:solidFill>
                <a:latin typeface="Calibri"/>
                <a:cs typeface="Calibri"/>
              </a:rPr>
              <a:t> </a:t>
            </a:r>
            <a:r>
              <a:rPr sz="1200" dirty="0">
                <a:solidFill>
                  <a:srgbClr val="04056C"/>
                </a:solidFill>
                <a:latin typeface="Calibri"/>
                <a:cs typeface="Calibri"/>
              </a:rPr>
              <a:t>for</a:t>
            </a:r>
            <a:r>
              <a:rPr sz="1200" spc="5" dirty="0">
                <a:solidFill>
                  <a:srgbClr val="04056C"/>
                </a:solidFill>
                <a:latin typeface="Calibri"/>
                <a:cs typeface="Calibri"/>
              </a:rPr>
              <a:t> </a:t>
            </a:r>
            <a:r>
              <a:rPr sz="1200" spc="-25" dirty="0">
                <a:solidFill>
                  <a:srgbClr val="04056C"/>
                </a:solidFill>
                <a:latin typeface="Calibri"/>
                <a:cs typeface="Calibri"/>
              </a:rPr>
              <a:t>TGW</a:t>
            </a:r>
            <a:endParaRPr sz="1200">
              <a:latin typeface="Calibri"/>
              <a:cs typeface="Calibri"/>
            </a:endParaRPr>
          </a:p>
        </p:txBody>
      </p:sp>
      <p:grpSp>
        <p:nvGrpSpPr>
          <p:cNvPr id="12" name="object 12"/>
          <p:cNvGrpSpPr/>
          <p:nvPr/>
        </p:nvGrpSpPr>
        <p:grpSpPr>
          <a:xfrm>
            <a:off x="1341232" y="4136135"/>
            <a:ext cx="3686810" cy="1966595"/>
            <a:chOff x="1341232" y="4136135"/>
            <a:chExt cx="3686810" cy="1966595"/>
          </a:xfrm>
        </p:grpSpPr>
        <p:sp>
          <p:nvSpPr>
            <p:cNvPr id="13" name="object 13"/>
            <p:cNvSpPr/>
            <p:nvPr/>
          </p:nvSpPr>
          <p:spPr>
            <a:xfrm>
              <a:off x="3778758" y="4427981"/>
              <a:ext cx="7620" cy="1664335"/>
            </a:xfrm>
            <a:custGeom>
              <a:avLst/>
              <a:gdLst/>
              <a:ahLst/>
              <a:cxnLst/>
              <a:rect l="l" t="t" r="r" b="b"/>
              <a:pathLst>
                <a:path w="7620" h="1664335">
                  <a:moveTo>
                    <a:pt x="7619" y="1664208"/>
                  </a:moveTo>
                  <a:lnTo>
                    <a:pt x="0" y="0"/>
                  </a:lnTo>
                </a:path>
              </a:pathLst>
            </a:custGeom>
            <a:ln w="19812">
              <a:solidFill>
                <a:srgbClr val="FFA8B6"/>
              </a:solidFill>
              <a:prstDash val="sysDash"/>
            </a:ln>
          </p:spPr>
          <p:txBody>
            <a:bodyPr wrap="square" lIns="0" tIns="0" rIns="0" bIns="0" rtlCol="0"/>
            <a:lstStyle/>
            <a:p>
              <a:endParaRPr/>
            </a:p>
          </p:txBody>
        </p:sp>
        <p:sp>
          <p:nvSpPr>
            <p:cNvPr id="14" name="object 14"/>
            <p:cNvSpPr/>
            <p:nvPr/>
          </p:nvSpPr>
          <p:spPr>
            <a:xfrm>
              <a:off x="3680459" y="4136135"/>
              <a:ext cx="1347470" cy="291465"/>
            </a:xfrm>
            <a:custGeom>
              <a:avLst/>
              <a:gdLst/>
              <a:ahLst/>
              <a:cxnLst/>
              <a:rect l="l" t="t" r="r" b="b"/>
              <a:pathLst>
                <a:path w="1347470" h="291464">
                  <a:moveTo>
                    <a:pt x="1201927" y="0"/>
                  </a:moveTo>
                  <a:lnTo>
                    <a:pt x="145287" y="0"/>
                  </a:lnTo>
                  <a:lnTo>
                    <a:pt x="116839" y="2827"/>
                  </a:lnTo>
                  <a:lnTo>
                    <a:pt x="64706" y="24485"/>
                  </a:lnTo>
                  <a:lnTo>
                    <a:pt x="24431" y="64835"/>
                  </a:lnTo>
                  <a:lnTo>
                    <a:pt x="2825" y="117020"/>
                  </a:lnTo>
                  <a:lnTo>
                    <a:pt x="0" y="145541"/>
                  </a:lnTo>
                  <a:lnTo>
                    <a:pt x="2825" y="174063"/>
                  </a:lnTo>
                  <a:lnTo>
                    <a:pt x="24431" y="226248"/>
                  </a:lnTo>
                  <a:lnTo>
                    <a:pt x="64706" y="266598"/>
                  </a:lnTo>
                  <a:lnTo>
                    <a:pt x="116839" y="288256"/>
                  </a:lnTo>
                  <a:lnTo>
                    <a:pt x="145287" y="291083"/>
                  </a:lnTo>
                  <a:lnTo>
                    <a:pt x="1201927" y="291083"/>
                  </a:lnTo>
                  <a:lnTo>
                    <a:pt x="1247859" y="283665"/>
                  </a:lnTo>
                  <a:lnTo>
                    <a:pt x="1287743" y="263005"/>
                  </a:lnTo>
                  <a:lnTo>
                    <a:pt x="1319190" y="231501"/>
                  </a:lnTo>
                  <a:lnTo>
                    <a:pt x="1339811" y="191548"/>
                  </a:lnTo>
                  <a:lnTo>
                    <a:pt x="1347215" y="145541"/>
                  </a:lnTo>
                  <a:lnTo>
                    <a:pt x="1344390" y="117020"/>
                  </a:lnTo>
                  <a:lnTo>
                    <a:pt x="1322784" y="64835"/>
                  </a:lnTo>
                  <a:lnTo>
                    <a:pt x="1282509" y="24485"/>
                  </a:lnTo>
                  <a:lnTo>
                    <a:pt x="1230376" y="2827"/>
                  </a:lnTo>
                  <a:lnTo>
                    <a:pt x="1201927" y="0"/>
                  </a:lnTo>
                  <a:close/>
                </a:path>
              </a:pathLst>
            </a:custGeom>
            <a:solidFill>
              <a:srgbClr val="012060"/>
            </a:solidFill>
          </p:spPr>
          <p:txBody>
            <a:bodyPr wrap="square" lIns="0" tIns="0" rIns="0" bIns="0" rtlCol="0"/>
            <a:lstStyle/>
            <a:p>
              <a:endParaRPr/>
            </a:p>
          </p:txBody>
        </p:sp>
        <p:pic>
          <p:nvPicPr>
            <p:cNvPr id="15" name="object 15"/>
            <p:cNvPicPr/>
            <p:nvPr/>
          </p:nvPicPr>
          <p:blipFill>
            <a:blip r:embed="rId3" cstate="print"/>
            <a:stretch>
              <a:fillRect/>
            </a:stretch>
          </p:blipFill>
          <p:spPr>
            <a:xfrm>
              <a:off x="1341232" y="4613146"/>
              <a:ext cx="127902" cy="126518"/>
            </a:xfrm>
            <a:prstGeom prst="rect">
              <a:avLst/>
            </a:prstGeom>
          </p:spPr>
        </p:pic>
      </p:grpSp>
      <p:sp>
        <p:nvSpPr>
          <p:cNvPr id="16" name="object 16"/>
          <p:cNvSpPr txBox="1"/>
          <p:nvPr/>
        </p:nvSpPr>
        <p:spPr>
          <a:xfrm>
            <a:off x="2679319" y="2357286"/>
            <a:ext cx="1238250" cy="748030"/>
          </a:xfrm>
          <a:prstGeom prst="rect">
            <a:avLst/>
          </a:prstGeom>
        </p:spPr>
        <p:txBody>
          <a:bodyPr vert="horz" wrap="square" lIns="0" tIns="69850" rIns="0" bIns="0" rtlCol="0">
            <a:spAutoFit/>
          </a:bodyPr>
          <a:lstStyle/>
          <a:p>
            <a:pPr marL="143510" indent="-131445">
              <a:lnSpc>
                <a:spcPct val="100000"/>
              </a:lnSpc>
              <a:spcBef>
                <a:spcPts val="550"/>
              </a:spcBef>
              <a:buFont typeface="Arial"/>
              <a:buChar char="•"/>
              <a:tabLst>
                <a:tab pos="144145" algn="l"/>
              </a:tabLst>
            </a:pPr>
            <a:r>
              <a:rPr sz="1200" spc="-35" dirty="0">
                <a:solidFill>
                  <a:srgbClr val="04056C"/>
                </a:solidFill>
                <a:latin typeface="Calibri"/>
                <a:cs typeface="Calibri"/>
              </a:rPr>
              <a:t>Online registration</a:t>
            </a:r>
            <a:endParaRPr sz="1200">
              <a:latin typeface="Calibri"/>
              <a:cs typeface="Calibri"/>
            </a:endParaRPr>
          </a:p>
          <a:p>
            <a:pPr marL="143510" indent="-131445">
              <a:lnSpc>
                <a:spcPct val="100000"/>
              </a:lnSpc>
              <a:spcBef>
                <a:spcPts val="455"/>
              </a:spcBef>
              <a:buFont typeface="Arial"/>
              <a:buChar char="•"/>
              <a:tabLst>
                <a:tab pos="144145" algn="l"/>
              </a:tabLst>
            </a:pPr>
            <a:r>
              <a:rPr sz="1200" spc="-40" dirty="0">
                <a:solidFill>
                  <a:srgbClr val="04056C"/>
                </a:solidFill>
                <a:latin typeface="Calibri"/>
                <a:cs typeface="Calibri"/>
              </a:rPr>
              <a:t>Offline</a:t>
            </a:r>
            <a:r>
              <a:rPr sz="1200" spc="-35" dirty="0">
                <a:solidFill>
                  <a:srgbClr val="04056C"/>
                </a:solidFill>
                <a:latin typeface="Calibri"/>
                <a:cs typeface="Calibri"/>
              </a:rPr>
              <a:t> registration</a:t>
            </a:r>
            <a:endParaRPr sz="1200">
              <a:latin typeface="Calibri"/>
              <a:cs typeface="Calibri"/>
            </a:endParaRPr>
          </a:p>
          <a:p>
            <a:pPr marL="143510" indent="-131445">
              <a:lnSpc>
                <a:spcPct val="100000"/>
              </a:lnSpc>
              <a:spcBef>
                <a:spcPts val="459"/>
              </a:spcBef>
              <a:buFont typeface="Arial"/>
              <a:buChar char="•"/>
              <a:tabLst>
                <a:tab pos="144145" algn="l"/>
              </a:tabLst>
            </a:pPr>
            <a:r>
              <a:rPr sz="1200" spc="-30" dirty="0">
                <a:solidFill>
                  <a:srgbClr val="04056C"/>
                </a:solidFill>
                <a:latin typeface="Calibri"/>
                <a:cs typeface="Calibri"/>
              </a:rPr>
              <a:t>HIV</a:t>
            </a:r>
            <a:r>
              <a:rPr sz="1200" spc="-5" dirty="0">
                <a:solidFill>
                  <a:srgbClr val="04056C"/>
                </a:solidFill>
                <a:latin typeface="Calibri"/>
                <a:cs typeface="Calibri"/>
              </a:rPr>
              <a:t> </a:t>
            </a:r>
            <a:r>
              <a:rPr sz="1200" spc="-45" dirty="0">
                <a:solidFill>
                  <a:srgbClr val="04056C"/>
                </a:solidFill>
                <a:latin typeface="Calibri"/>
                <a:cs typeface="Calibri"/>
              </a:rPr>
              <a:t>Self-</a:t>
            </a:r>
            <a:r>
              <a:rPr sz="1200" spc="-10" dirty="0">
                <a:solidFill>
                  <a:srgbClr val="04056C"/>
                </a:solidFill>
                <a:latin typeface="Calibri"/>
                <a:cs typeface="Calibri"/>
              </a:rPr>
              <a:t>testing</a:t>
            </a:r>
            <a:endParaRPr sz="1200">
              <a:latin typeface="Calibri"/>
              <a:cs typeface="Calibri"/>
            </a:endParaRPr>
          </a:p>
        </p:txBody>
      </p:sp>
      <p:grpSp>
        <p:nvGrpSpPr>
          <p:cNvPr id="17" name="object 17"/>
          <p:cNvGrpSpPr/>
          <p:nvPr/>
        </p:nvGrpSpPr>
        <p:grpSpPr>
          <a:xfrm>
            <a:off x="2636633" y="2462779"/>
            <a:ext cx="1812925" cy="1646555"/>
            <a:chOff x="2636633" y="2462779"/>
            <a:chExt cx="1812925" cy="1646555"/>
          </a:xfrm>
        </p:grpSpPr>
        <p:pic>
          <p:nvPicPr>
            <p:cNvPr id="18" name="object 18"/>
            <p:cNvPicPr/>
            <p:nvPr/>
          </p:nvPicPr>
          <p:blipFill>
            <a:blip r:embed="rId4" cstate="print"/>
            <a:stretch>
              <a:fillRect/>
            </a:stretch>
          </p:blipFill>
          <p:spPr>
            <a:xfrm>
              <a:off x="2636633" y="2462779"/>
              <a:ext cx="127902" cy="128046"/>
            </a:xfrm>
            <a:prstGeom prst="rect">
              <a:avLst/>
            </a:prstGeom>
          </p:spPr>
        </p:pic>
        <p:pic>
          <p:nvPicPr>
            <p:cNvPr id="19" name="object 19"/>
            <p:cNvPicPr/>
            <p:nvPr/>
          </p:nvPicPr>
          <p:blipFill>
            <a:blip r:embed="rId5" cstate="print"/>
            <a:stretch>
              <a:fillRect/>
            </a:stretch>
          </p:blipFill>
          <p:spPr>
            <a:xfrm>
              <a:off x="2648825" y="2700523"/>
              <a:ext cx="127902" cy="128046"/>
            </a:xfrm>
            <a:prstGeom prst="rect">
              <a:avLst/>
            </a:prstGeom>
          </p:spPr>
        </p:pic>
        <p:pic>
          <p:nvPicPr>
            <p:cNvPr id="20" name="object 20"/>
            <p:cNvPicPr/>
            <p:nvPr/>
          </p:nvPicPr>
          <p:blipFill>
            <a:blip r:embed="rId6" cstate="print"/>
            <a:stretch>
              <a:fillRect/>
            </a:stretch>
          </p:blipFill>
          <p:spPr>
            <a:xfrm>
              <a:off x="2648825" y="2941319"/>
              <a:ext cx="127902" cy="126518"/>
            </a:xfrm>
            <a:prstGeom prst="rect">
              <a:avLst/>
            </a:prstGeom>
          </p:spPr>
        </p:pic>
        <p:sp>
          <p:nvSpPr>
            <p:cNvPr id="21" name="object 21"/>
            <p:cNvSpPr/>
            <p:nvPr/>
          </p:nvSpPr>
          <p:spPr>
            <a:xfrm>
              <a:off x="4076123" y="3907856"/>
              <a:ext cx="299720" cy="201295"/>
            </a:xfrm>
            <a:custGeom>
              <a:avLst/>
              <a:gdLst/>
              <a:ahLst/>
              <a:cxnLst/>
              <a:rect l="l" t="t" r="r" b="b"/>
              <a:pathLst>
                <a:path w="299720" h="201295">
                  <a:moveTo>
                    <a:pt x="119194" y="197782"/>
                  </a:moveTo>
                  <a:lnTo>
                    <a:pt x="75607" y="181000"/>
                  </a:lnTo>
                  <a:lnTo>
                    <a:pt x="40437" y="152972"/>
                  </a:lnTo>
                  <a:lnTo>
                    <a:pt x="15136" y="115869"/>
                  </a:lnTo>
                  <a:lnTo>
                    <a:pt x="2485" y="77734"/>
                  </a:lnTo>
                  <a:lnTo>
                    <a:pt x="0" y="46693"/>
                  </a:lnTo>
                  <a:lnTo>
                    <a:pt x="740" y="35139"/>
                  </a:lnTo>
                  <a:lnTo>
                    <a:pt x="14832" y="0"/>
                  </a:lnTo>
                  <a:lnTo>
                    <a:pt x="30071" y="4580"/>
                  </a:lnTo>
                  <a:lnTo>
                    <a:pt x="35065" y="12144"/>
                  </a:lnTo>
                  <a:lnTo>
                    <a:pt x="31331" y="27233"/>
                  </a:lnTo>
                  <a:lnTo>
                    <a:pt x="30439" y="32218"/>
                  </a:lnTo>
                  <a:lnTo>
                    <a:pt x="29733" y="38340"/>
                  </a:lnTo>
                  <a:lnTo>
                    <a:pt x="29891" y="38380"/>
                  </a:lnTo>
                  <a:lnTo>
                    <a:pt x="29502" y="43370"/>
                  </a:lnTo>
                  <a:lnTo>
                    <a:pt x="29383" y="52342"/>
                  </a:lnTo>
                  <a:lnTo>
                    <a:pt x="29842" y="61301"/>
                  </a:lnTo>
                  <a:lnTo>
                    <a:pt x="30445" y="66468"/>
                  </a:lnTo>
                  <a:lnTo>
                    <a:pt x="30303" y="66433"/>
                  </a:lnTo>
                  <a:lnTo>
                    <a:pt x="30882" y="70214"/>
                  </a:lnTo>
                  <a:lnTo>
                    <a:pt x="31020" y="70249"/>
                  </a:lnTo>
                  <a:lnTo>
                    <a:pt x="31923" y="75054"/>
                  </a:lnTo>
                  <a:lnTo>
                    <a:pt x="34077" y="83552"/>
                  </a:lnTo>
                  <a:lnTo>
                    <a:pt x="36762" y="91897"/>
                  </a:lnTo>
                  <a:lnTo>
                    <a:pt x="38633" y="96649"/>
                  </a:lnTo>
                  <a:lnTo>
                    <a:pt x="38465" y="96607"/>
                  </a:lnTo>
                  <a:lnTo>
                    <a:pt x="38984" y="97748"/>
                  </a:lnTo>
                  <a:lnTo>
                    <a:pt x="39456" y="98917"/>
                  </a:lnTo>
                  <a:lnTo>
                    <a:pt x="39975" y="100058"/>
                  </a:lnTo>
                  <a:lnTo>
                    <a:pt x="40118" y="100094"/>
                  </a:lnTo>
                  <a:lnTo>
                    <a:pt x="42260" y="104614"/>
                  </a:lnTo>
                  <a:lnTo>
                    <a:pt x="46546" y="112347"/>
                  </a:lnTo>
                  <a:lnTo>
                    <a:pt x="51307" y="119784"/>
                  </a:lnTo>
                  <a:lnTo>
                    <a:pt x="54384" y="123977"/>
                  </a:lnTo>
                  <a:lnTo>
                    <a:pt x="54213" y="123933"/>
                  </a:lnTo>
                  <a:lnTo>
                    <a:pt x="55188" y="125195"/>
                  </a:lnTo>
                  <a:lnTo>
                    <a:pt x="55774" y="125903"/>
                  </a:lnTo>
                  <a:lnTo>
                    <a:pt x="56532" y="126902"/>
                  </a:lnTo>
                  <a:lnTo>
                    <a:pt x="56762" y="126961"/>
                  </a:lnTo>
                  <a:lnTo>
                    <a:pt x="59864" y="130644"/>
                  </a:lnTo>
                  <a:lnTo>
                    <a:pt x="65928" y="136983"/>
                  </a:lnTo>
                  <a:lnTo>
                    <a:pt x="72380" y="142919"/>
                  </a:lnTo>
                  <a:lnTo>
                    <a:pt x="76433" y="146192"/>
                  </a:lnTo>
                  <a:lnTo>
                    <a:pt x="76148" y="146120"/>
                  </a:lnTo>
                  <a:lnTo>
                    <a:pt x="79199" y="148426"/>
                  </a:lnTo>
                  <a:lnTo>
                    <a:pt x="79572" y="148521"/>
                  </a:lnTo>
                  <a:lnTo>
                    <a:pt x="83495" y="151271"/>
                  </a:lnTo>
                  <a:lnTo>
                    <a:pt x="91159" y="155934"/>
                  </a:lnTo>
                  <a:lnTo>
                    <a:pt x="99110" y="160094"/>
                  </a:lnTo>
                  <a:lnTo>
                    <a:pt x="104565" y="162515"/>
                  </a:lnTo>
                  <a:lnTo>
                    <a:pt x="103645" y="162282"/>
                  </a:lnTo>
                  <a:lnTo>
                    <a:pt x="104897" y="162760"/>
                  </a:lnTo>
                  <a:lnTo>
                    <a:pt x="106102" y="163267"/>
                  </a:lnTo>
                  <a:lnTo>
                    <a:pt x="107316" y="163735"/>
                  </a:lnTo>
                  <a:lnTo>
                    <a:pt x="108440" y="164020"/>
                  </a:lnTo>
                  <a:lnTo>
                    <a:pt x="112359" y="165440"/>
                  </a:lnTo>
                  <a:lnTo>
                    <a:pt x="121261" y="168009"/>
                  </a:lnTo>
                  <a:lnTo>
                    <a:pt x="207964" y="189934"/>
                  </a:lnTo>
                  <a:lnTo>
                    <a:pt x="198846" y="193414"/>
                  </a:lnTo>
                  <a:lnTo>
                    <a:pt x="188033" y="196561"/>
                  </a:lnTo>
                  <a:lnTo>
                    <a:pt x="177004" y="198888"/>
                  </a:lnTo>
                  <a:lnTo>
                    <a:pt x="165804" y="200456"/>
                  </a:lnTo>
                  <a:lnTo>
                    <a:pt x="142436" y="200983"/>
                  </a:lnTo>
                  <a:lnTo>
                    <a:pt x="119194" y="197782"/>
                  </a:lnTo>
                  <a:close/>
                </a:path>
                <a:path w="299720" h="201295">
                  <a:moveTo>
                    <a:pt x="291754" y="104599"/>
                  </a:moveTo>
                  <a:lnTo>
                    <a:pt x="263425" y="97436"/>
                  </a:lnTo>
                  <a:lnTo>
                    <a:pt x="265720" y="91715"/>
                  </a:lnTo>
                  <a:lnTo>
                    <a:pt x="267268" y="86897"/>
                  </a:lnTo>
                  <a:lnTo>
                    <a:pt x="271052" y="72385"/>
                  </a:lnTo>
                  <a:lnTo>
                    <a:pt x="279386" y="66900"/>
                  </a:lnTo>
                  <a:lnTo>
                    <a:pt x="294664" y="71490"/>
                  </a:lnTo>
                  <a:lnTo>
                    <a:pt x="299696" y="79063"/>
                  </a:lnTo>
                  <a:lnTo>
                    <a:pt x="297680" y="87035"/>
                  </a:lnTo>
                  <a:lnTo>
                    <a:pt x="291754" y="104599"/>
                  </a:lnTo>
                  <a:close/>
                </a:path>
                <a:path w="299720" h="201295">
                  <a:moveTo>
                    <a:pt x="29891" y="38380"/>
                  </a:moveTo>
                  <a:lnTo>
                    <a:pt x="29733" y="38340"/>
                  </a:lnTo>
                  <a:lnTo>
                    <a:pt x="29902" y="37009"/>
                  </a:lnTo>
                  <a:lnTo>
                    <a:pt x="30080" y="35331"/>
                  </a:lnTo>
                  <a:lnTo>
                    <a:pt x="30200" y="34419"/>
                  </a:lnTo>
                  <a:lnTo>
                    <a:pt x="29891" y="38380"/>
                  </a:lnTo>
                  <a:close/>
                </a:path>
                <a:path w="299720" h="201295">
                  <a:moveTo>
                    <a:pt x="248303" y="123448"/>
                  </a:moveTo>
                  <a:lnTo>
                    <a:pt x="252414" y="117585"/>
                  </a:lnTo>
                  <a:lnTo>
                    <a:pt x="257077" y="109921"/>
                  </a:lnTo>
                  <a:lnTo>
                    <a:pt x="261237" y="101971"/>
                  </a:lnTo>
                  <a:lnTo>
                    <a:pt x="264879" y="93764"/>
                  </a:lnTo>
                  <a:lnTo>
                    <a:pt x="263889" y="96220"/>
                  </a:lnTo>
                  <a:lnTo>
                    <a:pt x="263425" y="97436"/>
                  </a:lnTo>
                  <a:lnTo>
                    <a:pt x="291754" y="104599"/>
                  </a:lnTo>
                  <a:lnTo>
                    <a:pt x="290325" y="108834"/>
                  </a:lnTo>
                  <a:lnTo>
                    <a:pt x="279792" y="129321"/>
                  </a:lnTo>
                  <a:lnTo>
                    <a:pt x="279669" y="129492"/>
                  </a:lnTo>
                  <a:lnTo>
                    <a:pt x="249570" y="121880"/>
                  </a:lnTo>
                  <a:lnTo>
                    <a:pt x="248303" y="123448"/>
                  </a:lnTo>
                  <a:close/>
                </a:path>
                <a:path w="299720" h="201295">
                  <a:moveTo>
                    <a:pt x="30882" y="70214"/>
                  </a:moveTo>
                  <a:lnTo>
                    <a:pt x="30303" y="66433"/>
                  </a:lnTo>
                  <a:lnTo>
                    <a:pt x="30672" y="68414"/>
                  </a:lnTo>
                  <a:lnTo>
                    <a:pt x="30882" y="70214"/>
                  </a:lnTo>
                  <a:close/>
                </a:path>
                <a:path w="299720" h="201295">
                  <a:moveTo>
                    <a:pt x="30666" y="68365"/>
                  </a:moveTo>
                  <a:lnTo>
                    <a:pt x="30303" y="66433"/>
                  </a:lnTo>
                  <a:lnTo>
                    <a:pt x="30445" y="66468"/>
                  </a:lnTo>
                  <a:lnTo>
                    <a:pt x="30666" y="68365"/>
                  </a:lnTo>
                  <a:close/>
                </a:path>
                <a:path w="299720" h="201295">
                  <a:moveTo>
                    <a:pt x="247263" y="124932"/>
                  </a:moveTo>
                  <a:lnTo>
                    <a:pt x="248335" y="123409"/>
                  </a:lnTo>
                  <a:lnTo>
                    <a:pt x="249570" y="121880"/>
                  </a:lnTo>
                  <a:lnTo>
                    <a:pt x="247263" y="124932"/>
                  </a:lnTo>
                  <a:close/>
                </a:path>
                <a:path w="299720" h="201295">
                  <a:moveTo>
                    <a:pt x="277445" y="132564"/>
                  </a:moveTo>
                  <a:lnTo>
                    <a:pt x="247263" y="124932"/>
                  </a:lnTo>
                  <a:lnTo>
                    <a:pt x="249570" y="121880"/>
                  </a:lnTo>
                  <a:lnTo>
                    <a:pt x="279669" y="129492"/>
                  </a:lnTo>
                  <a:lnTo>
                    <a:pt x="277445" y="132564"/>
                  </a:lnTo>
                  <a:close/>
                </a:path>
                <a:path w="299720" h="201295">
                  <a:moveTo>
                    <a:pt x="31020" y="70249"/>
                  </a:moveTo>
                  <a:lnTo>
                    <a:pt x="30882" y="70214"/>
                  </a:lnTo>
                  <a:lnTo>
                    <a:pt x="30666" y="68365"/>
                  </a:lnTo>
                  <a:lnTo>
                    <a:pt x="31020" y="70249"/>
                  </a:lnTo>
                  <a:close/>
                </a:path>
                <a:path w="299720" h="201295">
                  <a:moveTo>
                    <a:pt x="226367" y="145779"/>
                  </a:moveTo>
                  <a:lnTo>
                    <a:pt x="231787" y="141215"/>
                  </a:lnTo>
                  <a:lnTo>
                    <a:pt x="238126" y="135152"/>
                  </a:lnTo>
                  <a:lnTo>
                    <a:pt x="244063" y="128699"/>
                  </a:lnTo>
                  <a:lnTo>
                    <a:pt x="248303" y="123448"/>
                  </a:lnTo>
                  <a:lnTo>
                    <a:pt x="247263" y="124932"/>
                  </a:lnTo>
                  <a:lnTo>
                    <a:pt x="277445" y="132564"/>
                  </a:lnTo>
                  <a:lnTo>
                    <a:pt x="266294" y="147968"/>
                  </a:lnTo>
                  <a:lnTo>
                    <a:pt x="261311" y="152960"/>
                  </a:lnTo>
                  <a:lnTo>
                    <a:pt x="228045" y="144547"/>
                  </a:lnTo>
                  <a:lnTo>
                    <a:pt x="226367" y="145779"/>
                  </a:lnTo>
                  <a:close/>
                </a:path>
                <a:path w="299720" h="201295">
                  <a:moveTo>
                    <a:pt x="39975" y="100058"/>
                  </a:moveTo>
                  <a:lnTo>
                    <a:pt x="39456" y="98917"/>
                  </a:lnTo>
                  <a:lnTo>
                    <a:pt x="38984" y="97748"/>
                  </a:lnTo>
                  <a:lnTo>
                    <a:pt x="38465" y="96607"/>
                  </a:lnTo>
                  <a:lnTo>
                    <a:pt x="39358" y="98490"/>
                  </a:lnTo>
                  <a:lnTo>
                    <a:pt x="39975" y="100058"/>
                  </a:lnTo>
                  <a:close/>
                </a:path>
                <a:path w="299720" h="201295">
                  <a:moveTo>
                    <a:pt x="39358" y="98490"/>
                  </a:moveTo>
                  <a:lnTo>
                    <a:pt x="38465" y="96607"/>
                  </a:lnTo>
                  <a:lnTo>
                    <a:pt x="38633" y="96649"/>
                  </a:lnTo>
                  <a:lnTo>
                    <a:pt x="39358" y="98490"/>
                  </a:lnTo>
                  <a:close/>
                </a:path>
                <a:path w="299720" h="201295">
                  <a:moveTo>
                    <a:pt x="225076" y="146866"/>
                  </a:moveTo>
                  <a:lnTo>
                    <a:pt x="226367" y="145779"/>
                  </a:lnTo>
                  <a:lnTo>
                    <a:pt x="228045" y="144547"/>
                  </a:lnTo>
                  <a:lnTo>
                    <a:pt x="227046" y="145304"/>
                  </a:lnTo>
                  <a:lnTo>
                    <a:pt x="226075" y="146109"/>
                  </a:lnTo>
                  <a:lnTo>
                    <a:pt x="225076" y="146866"/>
                  </a:lnTo>
                  <a:close/>
                </a:path>
                <a:path w="299720" h="201295">
                  <a:moveTo>
                    <a:pt x="258865" y="155410"/>
                  </a:moveTo>
                  <a:lnTo>
                    <a:pt x="225076" y="146866"/>
                  </a:lnTo>
                  <a:lnTo>
                    <a:pt x="226075" y="146109"/>
                  </a:lnTo>
                  <a:lnTo>
                    <a:pt x="227046" y="145304"/>
                  </a:lnTo>
                  <a:lnTo>
                    <a:pt x="228045" y="144547"/>
                  </a:lnTo>
                  <a:lnTo>
                    <a:pt x="261311" y="152960"/>
                  </a:lnTo>
                  <a:lnTo>
                    <a:pt x="258865" y="155410"/>
                  </a:lnTo>
                  <a:close/>
                </a:path>
                <a:path w="299720" h="201295">
                  <a:moveTo>
                    <a:pt x="199633" y="161720"/>
                  </a:moveTo>
                  <a:lnTo>
                    <a:pt x="205756" y="158818"/>
                  </a:lnTo>
                  <a:lnTo>
                    <a:pt x="213489" y="154533"/>
                  </a:lnTo>
                  <a:lnTo>
                    <a:pt x="220927" y="149772"/>
                  </a:lnTo>
                  <a:lnTo>
                    <a:pt x="226367" y="145779"/>
                  </a:lnTo>
                  <a:lnTo>
                    <a:pt x="225076" y="146866"/>
                  </a:lnTo>
                  <a:lnTo>
                    <a:pt x="258865" y="155410"/>
                  </a:lnTo>
                  <a:lnTo>
                    <a:pt x="250044" y="164246"/>
                  </a:lnTo>
                  <a:lnTo>
                    <a:pt x="243876" y="169472"/>
                  </a:lnTo>
                  <a:lnTo>
                    <a:pt x="241472" y="171287"/>
                  </a:lnTo>
                  <a:lnTo>
                    <a:pt x="201200" y="161103"/>
                  </a:lnTo>
                  <a:lnTo>
                    <a:pt x="199633" y="161720"/>
                  </a:lnTo>
                  <a:close/>
                </a:path>
                <a:path w="299720" h="201295">
                  <a:moveTo>
                    <a:pt x="40118" y="100094"/>
                  </a:moveTo>
                  <a:lnTo>
                    <a:pt x="39975" y="100058"/>
                  </a:lnTo>
                  <a:lnTo>
                    <a:pt x="39358" y="98490"/>
                  </a:lnTo>
                  <a:lnTo>
                    <a:pt x="40118" y="100094"/>
                  </a:lnTo>
                  <a:close/>
                </a:path>
                <a:path w="299720" h="201295">
                  <a:moveTo>
                    <a:pt x="56532" y="126902"/>
                  </a:moveTo>
                  <a:lnTo>
                    <a:pt x="55774" y="125903"/>
                  </a:lnTo>
                  <a:lnTo>
                    <a:pt x="54970" y="124932"/>
                  </a:lnTo>
                  <a:lnTo>
                    <a:pt x="54213" y="123933"/>
                  </a:lnTo>
                  <a:lnTo>
                    <a:pt x="55299" y="125224"/>
                  </a:lnTo>
                  <a:lnTo>
                    <a:pt x="56532" y="126902"/>
                  </a:lnTo>
                  <a:close/>
                </a:path>
                <a:path w="299720" h="201295">
                  <a:moveTo>
                    <a:pt x="55299" y="125224"/>
                  </a:moveTo>
                  <a:lnTo>
                    <a:pt x="54213" y="123933"/>
                  </a:lnTo>
                  <a:lnTo>
                    <a:pt x="54384" y="123977"/>
                  </a:lnTo>
                  <a:lnTo>
                    <a:pt x="55299" y="125224"/>
                  </a:lnTo>
                  <a:close/>
                </a:path>
                <a:path w="299720" h="201295">
                  <a:moveTo>
                    <a:pt x="197749" y="162613"/>
                  </a:moveTo>
                  <a:lnTo>
                    <a:pt x="199633" y="161720"/>
                  </a:lnTo>
                  <a:lnTo>
                    <a:pt x="201200" y="161103"/>
                  </a:lnTo>
                  <a:lnTo>
                    <a:pt x="199743" y="161750"/>
                  </a:lnTo>
                  <a:lnTo>
                    <a:pt x="198890" y="162094"/>
                  </a:lnTo>
                  <a:lnTo>
                    <a:pt x="197749" y="162613"/>
                  </a:lnTo>
                  <a:close/>
                </a:path>
                <a:path w="299720" h="201295">
                  <a:moveTo>
                    <a:pt x="239108" y="173072"/>
                  </a:moveTo>
                  <a:lnTo>
                    <a:pt x="197749" y="162613"/>
                  </a:lnTo>
                  <a:lnTo>
                    <a:pt x="198890" y="162094"/>
                  </a:lnTo>
                  <a:lnTo>
                    <a:pt x="200059" y="161622"/>
                  </a:lnTo>
                  <a:lnTo>
                    <a:pt x="201200" y="161103"/>
                  </a:lnTo>
                  <a:lnTo>
                    <a:pt x="241472" y="171287"/>
                  </a:lnTo>
                  <a:lnTo>
                    <a:pt x="239108" y="173072"/>
                  </a:lnTo>
                  <a:close/>
                </a:path>
                <a:path w="299720" h="201295">
                  <a:moveTo>
                    <a:pt x="169506" y="170411"/>
                  </a:moveTo>
                  <a:lnTo>
                    <a:pt x="176195" y="169155"/>
                  </a:lnTo>
                  <a:lnTo>
                    <a:pt x="184694" y="167001"/>
                  </a:lnTo>
                  <a:lnTo>
                    <a:pt x="193040" y="164316"/>
                  </a:lnTo>
                  <a:lnTo>
                    <a:pt x="199633" y="161720"/>
                  </a:lnTo>
                  <a:lnTo>
                    <a:pt x="197749" y="162613"/>
                  </a:lnTo>
                  <a:lnTo>
                    <a:pt x="239108" y="173072"/>
                  </a:lnTo>
                  <a:lnTo>
                    <a:pt x="237386" y="174373"/>
                  </a:lnTo>
                  <a:lnTo>
                    <a:pt x="223782" y="182807"/>
                  </a:lnTo>
                  <a:lnTo>
                    <a:pt x="222904" y="183231"/>
                  </a:lnTo>
                  <a:lnTo>
                    <a:pt x="171356" y="170196"/>
                  </a:lnTo>
                  <a:lnTo>
                    <a:pt x="169506" y="170411"/>
                  </a:lnTo>
                  <a:close/>
                </a:path>
                <a:path w="299720" h="201295">
                  <a:moveTo>
                    <a:pt x="56762" y="126961"/>
                  </a:moveTo>
                  <a:lnTo>
                    <a:pt x="56532" y="126902"/>
                  </a:lnTo>
                  <a:lnTo>
                    <a:pt x="55299" y="125224"/>
                  </a:lnTo>
                  <a:lnTo>
                    <a:pt x="56762" y="126961"/>
                  </a:lnTo>
                  <a:close/>
                </a:path>
                <a:path w="299720" h="201295">
                  <a:moveTo>
                    <a:pt x="79199" y="148426"/>
                  </a:moveTo>
                  <a:lnTo>
                    <a:pt x="78185" y="147645"/>
                  </a:lnTo>
                  <a:lnTo>
                    <a:pt x="77162" y="146901"/>
                  </a:lnTo>
                  <a:lnTo>
                    <a:pt x="76148" y="146120"/>
                  </a:lnTo>
                  <a:lnTo>
                    <a:pt x="77664" y="147187"/>
                  </a:lnTo>
                  <a:lnTo>
                    <a:pt x="79199" y="148426"/>
                  </a:lnTo>
                  <a:close/>
                </a:path>
                <a:path w="299720" h="201295">
                  <a:moveTo>
                    <a:pt x="77631" y="147160"/>
                  </a:moveTo>
                  <a:lnTo>
                    <a:pt x="76148" y="146120"/>
                  </a:lnTo>
                  <a:lnTo>
                    <a:pt x="76433" y="146192"/>
                  </a:lnTo>
                  <a:lnTo>
                    <a:pt x="77631" y="147160"/>
                  </a:lnTo>
                  <a:close/>
                </a:path>
                <a:path w="299720" h="201295">
                  <a:moveTo>
                    <a:pt x="167574" y="170774"/>
                  </a:moveTo>
                  <a:lnTo>
                    <a:pt x="169556" y="170406"/>
                  </a:lnTo>
                  <a:lnTo>
                    <a:pt x="171356" y="170196"/>
                  </a:lnTo>
                  <a:lnTo>
                    <a:pt x="167574" y="170774"/>
                  </a:lnTo>
                  <a:close/>
                </a:path>
                <a:path w="299720" h="201295">
                  <a:moveTo>
                    <a:pt x="220817" y="184238"/>
                  </a:moveTo>
                  <a:lnTo>
                    <a:pt x="167574" y="170774"/>
                  </a:lnTo>
                  <a:lnTo>
                    <a:pt x="168838" y="170569"/>
                  </a:lnTo>
                  <a:lnTo>
                    <a:pt x="170092" y="170401"/>
                  </a:lnTo>
                  <a:lnTo>
                    <a:pt x="171356" y="170196"/>
                  </a:lnTo>
                  <a:lnTo>
                    <a:pt x="222904" y="183231"/>
                  </a:lnTo>
                  <a:lnTo>
                    <a:pt x="220817" y="184238"/>
                  </a:lnTo>
                  <a:close/>
                </a:path>
                <a:path w="299720" h="201295">
                  <a:moveTo>
                    <a:pt x="79572" y="148521"/>
                  </a:moveTo>
                  <a:lnTo>
                    <a:pt x="79199" y="148426"/>
                  </a:lnTo>
                  <a:lnTo>
                    <a:pt x="77631" y="147160"/>
                  </a:lnTo>
                  <a:lnTo>
                    <a:pt x="79572" y="148521"/>
                  </a:lnTo>
                  <a:close/>
                </a:path>
                <a:path w="299720" h="201295">
                  <a:moveTo>
                    <a:pt x="137209" y="171006"/>
                  </a:moveTo>
                  <a:lnTo>
                    <a:pt x="144511" y="171575"/>
                  </a:lnTo>
                  <a:lnTo>
                    <a:pt x="153483" y="171694"/>
                  </a:lnTo>
                  <a:lnTo>
                    <a:pt x="162443" y="171235"/>
                  </a:lnTo>
                  <a:lnTo>
                    <a:pt x="169506" y="170411"/>
                  </a:lnTo>
                  <a:lnTo>
                    <a:pt x="167574" y="170774"/>
                  </a:lnTo>
                  <a:lnTo>
                    <a:pt x="220817" y="184238"/>
                  </a:lnTo>
                  <a:lnTo>
                    <a:pt x="216698" y="186226"/>
                  </a:lnTo>
                  <a:lnTo>
                    <a:pt x="209926" y="189158"/>
                  </a:lnTo>
                  <a:lnTo>
                    <a:pt x="139481" y="171344"/>
                  </a:lnTo>
                  <a:lnTo>
                    <a:pt x="137209" y="171006"/>
                  </a:lnTo>
                  <a:close/>
                </a:path>
                <a:path w="299720" h="201295">
                  <a:moveTo>
                    <a:pt x="107316" y="163735"/>
                  </a:moveTo>
                  <a:lnTo>
                    <a:pt x="106102" y="163267"/>
                  </a:lnTo>
                  <a:lnTo>
                    <a:pt x="104897" y="162760"/>
                  </a:lnTo>
                  <a:lnTo>
                    <a:pt x="103645" y="162282"/>
                  </a:lnTo>
                  <a:lnTo>
                    <a:pt x="105804" y="163064"/>
                  </a:lnTo>
                  <a:lnTo>
                    <a:pt x="107316" y="163735"/>
                  </a:lnTo>
                  <a:close/>
                </a:path>
                <a:path w="299720" h="201295">
                  <a:moveTo>
                    <a:pt x="105804" y="163064"/>
                  </a:moveTo>
                  <a:lnTo>
                    <a:pt x="103645" y="162282"/>
                  </a:lnTo>
                  <a:lnTo>
                    <a:pt x="104565" y="162515"/>
                  </a:lnTo>
                  <a:lnTo>
                    <a:pt x="105804" y="163064"/>
                  </a:lnTo>
                  <a:close/>
                </a:path>
                <a:path w="299720" h="201295">
                  <a:moveTo>
                    <a:pt x="135560" y="170878"/>
                  </a:moveTo>
                  <a:lnTo>
                    <a:pt x="137209" y="171006"/>
                  </a:lnTo>
                  <a:lnTo>
                    <a:pt x="139481" y="171344"/>
                  </a:lnTo>
                  <a:lnTo>
                    <a:pt x="138190" y="171179"/>
                  </a:lnTo>
                  <a:lnTo>
                    <a:pt x="136889" y="171052"/>
                  </a:lnTo>
                  <a:lnTo>
                    <a:pt x="135560" y="170878"/>
                  </a:lnTo>
                  <a:close/>
                </a:path>
                <a:path w="299720" h="201295">
                  <a:moveTo>
                    <a:pt x="209141" y="189485"/>
                  </a:moveTo>
                  <a:lnTo>
                    <a:pt x="135560" y="170878"/>
                  </a:lnTo>
                  <a:lnTo>
                    <a:pt x="136889" y="171052"/>
                  </a:lnTo>
                  <a:lnTo>
                    <a:pt x="138190" y="171179"/>
                  </a:lnTo>
                  <a:lnTo>
                    <a:pt x="139481" y="171344"/>
                  </a:lnTo>
                  <a:lnTo>
                    <a:pt x="209926" y="189158"/>
                  </a:lnTo>
                  <a:lnTo>
                    <a:pt x="209141" y="189485"/>
                  </a:lnTo>
                  <a:close/>
                </a:path>
                <a:path w="299720" h="201295">
                  <a:moveTo>
                    <a:pt x="108440" y="164020"/>
                  </a:moveTo>
                  <a:lnTo>
                    <a:pt x="107316" y="163735"/>
                  </a:lnTo>
                  <a:lnTo>
                    <a:pt x="105804" y="163064"/>
                  </a:lnTo>
                  <a:lnTo>
                    <a:pt x="108440" y="164020"/>
                  </a:lnTo>
                  <a:close/>
                </a:path>
                <a:path w="299720" h="201295">
                  <a:moveTo>
                    <a:pt x="207964" y="189934"/>
                  </a:moveTo>
                  <a:lnTo>
                    <a:pt x="121261" y="168009"/>
                  </a:lnTo>
                  <a:lnTo>
                    <a:pt x="130313" y="169980"/>
                  </a:lnTo>
                  <a:lnTo>
                    <a:pt x="137209" y="171006"/>
                  </a:lnTo>
                  <a:lnTo>
                    <a:pt x="135560" y="170878"/>
                  </a:lnTo>
                  <a:lnTo>
                    <a:pt x="209141" y="189485"/>
                  </a:lnTo>
                  <a:lnTo>
                    <a:pt x="207964" y="189934"/>
                  </a:lnTo>
                  <a:close/>
                </a:path>
              </a:pathLst>
            </a:custGeom>
            <a:solidFill>
              <a:srgbClr val="F4BC04"/>
            </a:solidFill>
          </p:spPr>
          <p:txBody>
            <a:bodyPr wrap="square" lIns="0" tIns="0" rIns="0" bIns="0" rtlCol="0"/>
            <a:lstStyle/>
            <a:p>
              <a:endParaRPr/>
            </a:p>
          </p:txBody>
        </p:sp>
        <p:pic>
          <p:nvPicPr>
            <p:cNvPr id="22" name="object 22"/>
            <p:cNvPicPr/>
            <p:nvPr/>
          </p:nvPicPr>
          <p:blipFill>
            <a:blip r:embed="rId7" cstate="print"/>
            <a:stretch>
              <a:fillRect/>
            </a:stretch>
          </p:blipFill>
          <p:spPr>
            <a:xfrm>
              <a:off x="4272452" y="3895636"/>
              <a:ext cx="176732" cy="122938"/>
            </a:xfrm>
            <a:prstGeom prst="rect">
              <a:avLst/>
            </a:prstGeom>
          </p:spPr>
        </p:pic>
      </p:grpSp>
      <p:sp>
        <p:nvSpPr>
          <p:cNvPr id="23" name="object 23"/>
          <p:cNvSpPr txBox="1"/>
          <p:nvPr/>
        </p:nvSpPr>
        <p:spPr>
          <a:xfrm>
            <a:off x="3862578" y="4138929"/>
            <a:ext cx="839469" cy="245110"/>
          </a:xfrm>
          <a:prstGeom prst="rect">
            <a:avLst/>
          </a:prstGeom>
        </p:spPr>
        <p:txBody>
          <a:bodyPr vert="horz" wrap="square" lIns="0" tIns="11430" rIns="0" bIns="0" rtlCol="0">
            <a:spAutoFit/>
          </a:bodyPr>
          <a:lstStyle/>
          <a:p>
            <a:pPr marL="12700">
              <a:lnSpc>
                <a:spcPct val="100000"/>
              </a:lnSpc>
              <a:spcBef>
                <a:spcPts val="90"/>
              </a:spcBef>
            </a:pPr>
            <a:r>
              <a:rPr sz="1450" spc="-10" dirty="0">
                <a:solidFill>
                  <a:srgbClr val="F4BC04"/>
                </a:solidFill>
                <a:latin typeface="Calibri"/>
                <a:cs typeface="Calibri"/>
              </a:rPr>
              <a:t>Counseling</a:t>
            </a:r>
            <a:endParaRPr sz="1450">
              <a:latin typeface="Calibri"/>
              <a:cs typeface="Calibri"/>
            </a:endParaRPr>
          </a:p>
        </p:txBody>
      </p:sp>
      <p:sp>
        <p:nvSpPr>
          <p:cNvPr id="24" name="object 24"/>
          <p:cNvSpPr txBox="1"/>
          <p:nvPr/>
        </p:nvSpPr>
        <p:spPr>
          <a:xfrm>
            <a:off x="1360424" y="4528566"/>
            <a:ext cx="2207260" cy="1398270"/>
          </a:xfrm>
          <a:prstGeom prst="rect">
            <a:avLst/>
          </a:prstGeom>
        </p:spPr>
        <p:txBody>
          <a:bodyPr vert="horz" wrap="square" lIns="0" tIns="12700" rIns="0" bIns="0" rtlCol="0">
            <a:spAutoFit/>
          </a:bodyPr>
          <a:lstStyle/>
          <a:p>
            <a:pPr marL="143510" marR="528320" indent="-131445">
              <a:lnSpc>
                <a:spcPct val="118300"/>
              </a:lnSpc>
              <a:spcBef>
                <a:spcPts val="100"/>
              </a:spcBef>
              <a:buFont typeface="Arial"/>
              <a:buChar char="•"/>
              <a:tabLst>
                <a:tab pos="144145" algn="l"/>
              </a:tabLst>
            </a:pPr>
            <a:r>
              <a:rPr sz="1200" spc="-10" dirty="0">
                <a:solidFill>
                  <a:srgbClr val="04056C"/>
                </a:solidFill>
                <a:latin typeface="Calibri"/>
                <a:cs typeface="Calibri"/>
              </a:rPr>
              <a:t>Status-</a:t>
            </a:r>
            <a:r>
              <a:rPr sz="1200" dirty="0">
                <a:solidFill>
                  <a:srgbClr val="04056C"/>
                </a:solidFill>
                <a:latin typeface="Calibri"/>
                <a:cs typeface="Calibri"/>
              </a:rPr>
              <a:t>Neutral </a:t>
            </a:r>
            <a:r>
              <a:rPr sz="1200" spc="-10" dirty="0">
                <a:solidFill>
                  <a:srgbClr val="04056C"/>
                </a:solidFill>
                <a:latin typeface="Calibri"/>
                <a:cs typeface="Calibri"/>
              </a:rPr>
              <a:t>Approach </a:t>
            </a:r>
            <a:r>
              <a:rPr sz="1200" dirty="0">
                <a:solidFill>
                  <a:srgbClr val="04056C"/>
                </a:solidFill>
                <a:latin typeface="Calibri"/>
                <a:cs typeface="Calibri"/>
              </a:rPr>
              <a:t>aiming</a:t>
            </a:r>
            <a:r>
              <a:rPr sz="1200" spc="5" dirty="0">
                <a:solidFill>
                  <a:srgbClr val="04056C"/>
                </a:solidFill>
                <a:latin typeface="Calibri"/>
                <a:cs typeface="Calibri"/>
              </a:rPr>
              <a:t> </a:t>
            </a:r>
            <a:r>
              <a:rPr sz="1200" spc="-25" dirty="0">
                <a:solidFill>
                  <a:srgbClr val="04056C"/>
                </a:solidFill>
                <a:latin typeface="Calibri"/>
                <a:cs typeface="Calibri"/>
              </a:rPr>
              <a:t>at</a:t>
            </a:r>
            <a:endParaRPr sz="1200">
              <a:latin typeface="Calibri"/>
              <a:cs typeface="Calibri"/>
            </a:endParaRPr>
          </a:p>
          <a:p>
            <a:pPr marL="297815" lvl="1" indent="-117475">
              <a:lnSpc>
                <a:spcPct val="100000"/>
              </a:lnSpc>
              <a:spcBef>
                <a:spcPts val="130"/>
              </a:spcBef>
              <a:buFont typeface="Arial"/>
              <a:buChar char="•"/>
              <a:tabLst>
                <a:tab pos="298450" algn="l"/>
              </a:tabLst>
            </a:pPr>
            <a:r>
              <a:rPr sz="1050" dirty="0">
                <a:solidFill>
                  <a:srgbClr val="04056C"/>
                </a:solidFill>
                <a:latin typeface="Calibri"/>
                <a:cs typeface="Calibri"/>
              </a:rPr>
              <a:t>Negligible</a:t>
            </a:r>
            <a:r>
              <a:rPr sz="1050" spc="50" dirty="0">
                <a:solidFill>
                  <a:srgbClr val="04056C"/>
                </a:solidFill>
                <a:latin typeface="Calibri"/>
                <a:cs typeface="Calibri"/>
              </a:rPr>
              <a:t> </a:t>
            </a:r>
            <a:r>
              <a:rPr sz="1050" dirty="0">
                <a:solidFill>
                  <a:srgbClr val="04056C"/>
                </a:solidFill>
                <a:latin typeface="Calibri"/>
                <a:cs typeface="Calibri"/>
              </a:rPr>
              <a:t>risk</a:t>
            </a:r>
            <a:r>
              <a:rPr sz="1050" spc="40" dirty="0">
                <a:solidFill>
                  <a:srgbClr val="04056C"/>
                </a:solidFill>
                <a:latin typeface="Calibri"/>
                <a:cs typeface="Calibri"/>
              </a:rPr>
              <a:t> </a:t>
            </a:r>
            <a:r>
              <a:rPr sz="1050" dirty="0">
                <a:solidFill>
                  <a:srgbClr val="04056C"/>
                </a:solidFill>
                <a:latin typeface="Calibri"/>
                <a:cs typeface="Calibri"/>
              </a:rPr>
              <a:t>of</a:t>
            </a:r>
            <a:r>
              <a:rPr sz="1050" spc="40" dirty="0">
                <a:solidFill>
                  <a:srgbClr val="04056C"/>
                </a:solidFill>
                <a:latin typeface="Calibri"/>
                <a:cs typeface="Calibri"/>
              </a:rPr>
              <a:t> </a:t>
            </a:r>
            <a:r>
              <a:rPr sz="1050" dirty="0">
                <a:solidFill>
                  <a:srgbClr val="04056C"/>
                </a:solidFill>
                <a:latin typeface="Calibri"/>
                <a:cs typeface="Calibri"/>
              </a:rPr>
              <a:t>HIV</a:t>
            </a:r>
            <a:r>
              <a:rPr sz="1050" spc="45" dirty="0">
                <a:solidFill>
                  <a:srgbClr val="04056C"/>
                </a:solidFill>
                <a:latin typeface="Calibri"/>
                <a:cs typeface="Calibri"/>
              </a:rPr>
              <a:t> </a:t>
            </a:r>
            <a:r>
              <a:rPr sz="1050" spc="-10" dirty="0">
                <a:solidFill>
                  <a:srgbClr val="04056C"/>
                </a:solidFill>
                <a:latin typeface="Calibri"/>
                <a:cs typeface="Calibri"/>
              </a:rPr>
              <a:t>transmission</a:t>
            </a:r>
            <a:endParaRPr sz="1050">
              <a:latin typeface="Calibri"/>
              <a:cs typeface="Calibri"/>
            </a:endParaRPr>
          </a:p>
          <a:p>
            <a:pPr marL="297815">
              <a:lnSpc>
                <a:spcPct val="100000"/>
              </a:lnSpc>
              <a:spcBef>
                <a:spcPts val="240"/>
              </a:spcBef>
            </a:pPr>
            <a:r>
              <a:rPr sz="1050" spc="-10" dirty="0">
                <a:solidFill>
                  <a:srgbClr val="04056C"/>
                </a:solidFill>
                <a:latin typeface="Calibri"/>
                <a:cs typeface="Calibri"/>
              </a:rPr>
              <a:t>(U=U)</a:t>
            </a:r>
            <a:endParaRPr sz="1050">
              <a:latin typeface="Calibri"/>
              <a:cs typeface="Calibri"/>
            </a:endParaRPr>
          </a:p>
          <a:p>
            <a:pPr marL="297815" lvl="1" indent="-117475">
              <a:lnSpc>
                <a:spcPct val="100000"/>
              </a:lnSpc>
              <a:spcBef>
                <a:spcPts val="240"/>
              </a:spcBef>
              <a:buFont typeface="Arial"/>
              <a:buChar char="•"/>
              <a:tabLst>
                <a:tab pos="298450" algn="l"/>
              </a:tabLst>
            </a:pPr>
            <a:r>
              <a:rPr sz="1050" dirty="0">
                <a:solidFill>
                  <a:srgbClr val="04056C"/>
                </a:solidFill>
                <a:latin typeface="Calibri"/>
                <a:cs typeface="Calibri"/>
              </a:rPr>
              <a:t>Negligible</a:t>
            </a:r>
            <a:r>
              <a:rPr sz="1050" spc="50" dirty="0">
                <a:solidFill>
                  <a:srgbClr val="04056C"/>
                </a:solidFill>
                <a:latin typeface="Calibri"/>
                <a:cs typeface="Calibri"/>
              </a:rPr>
              <a:t> </a:t>
            </a:r>
            <a:r>
              <a:rPr sz="1050" dirty="0">
                <a:solidFill>
                  <a:srgbClr val="04056C"/>
                </a:solidFill>
                <a:latin typeface="Calibri"/>
                <a:cs typeface="Calibri"/>
              </a:rPr>
              <a:t>risk</a:t>
            </a:r>
            <a:r>
              <a:rPr sz="1050" spc="40" dirty="0">
                <a:solidFill>
                  <a:srgbClr val="04056C"/>
                </a:solidFill>
                <a:latin typeface="Calibri"/>
                <a:cs typeface="Calibri"/>
              </a:rPr>
              <a:t> </a:t>
            </a:r>
            <a:r>
              <a:rPr sz="1050" dirty="0">
                <a:solidFill>
                  <a:srgbClr val="04056C"/>
                </a:solidFill>
                <a:latin typeface="Calibri"/>
                <a:cs typeface="Calibri"/>
              </a:rPr>
              <a:t>of</a:t>
            </a:r>
            <a:r>
              <a:rPr sz="1050" spc="40" dirty="0">
                <a:solidFill>
                  <a:srgbClr val="04056C"/>
                </a:solidFill>
                <a:latin typeface="Calibri"/>
                <a:cs typeface="Calibri"/>
              </a:rPr>
              <a:t> </a:t>
            </a:r>
            <a:r>
              <a:rPr sz="1050" dirty="0">
                <a:solidFill>
                  <a:srgbClr val="04056C"/>
                </a:solidFill>
                <a:latin typeface="Calibri"/>
                <a:cs typeface="Calibri"/>
              </a:rPr>
              <a:t>HIV</a:t>
            </a:r>
            <a:r>
              <a:rPr sz="1050" spc="45" dirty="0">
                <a:solidFill>
                  <a:srgbClr val="04056C"/>
                </a:solidFill>
                <a:latin typeface="Calibri"/>
                <a:cs typeface="Calibri"/>
              </a:rPr>
              <a:t> </a:t>
            </a:r>
            <a:r>
              <a:rPr sz="1050" spc="-10" dirty="0">
                <a:solidFill>
                  <a:srgbClr val="04056C"/>
                </a:solidFill>
                <a:latin typeface="Calibri"/>
                <a:cs typeface="Calibri"/>
              </a:rPr>
              <a:t>acquisition</a:t>
            </a:r>
            <a:endParaRPr sz="1050">
              <a:latin typeface="Calibri"/>
              <a:cs typeface="Calibri"/>
            </a:endParaRPr>
          </a:p>
          <a:p>
            <a:pPr marL="297815">
              <a:lnSpc>
                <a:spcPct val="100000"/>
              </a:lnSpc>
              <a:spcBef>
                <a:spcPts val="240"/>
              </a:spcBef>
            </a:pPr>
            <a:r>
              <a:rPr sz="1050" dirty="0">
                <a:solidFill>
                  <a:srgbClr val="04056C"/>
                </a:solidFill>
                <a:latin typeface="Calibri"/>
                <a:cs typeface="Calibri"/>
              </a:rPr>
              <a:t>(PrEP/PEP,</a:t>
            </a:r>
            <a:r>
              <a:rPr sz="1050" spc="125" dirty="0">
                <a:solidFill>
                  <a:srgbClr val="04056C"/>
                </a:solidFill>
                <a:latin typeface="Calibri"/>
                <a:cs typeface="Calibri"/>
              </a:rPr>
              <a:t> </a:t>
            </a:r>
            <a:r>
              <a:rPr sz="1050" spc="-10" dirty="0">
                <a:solidFill>
                  <a:srgbClr val="04056C"/>
                </a:solidFill>
                <a:latin typeface="Calibri"/>
                <a:cs typeface="Calibri"/>
              </a:rPr>
              <a:t>Condom/lubricants,</a:t>
            </a:r>
            <a:endParaRPr sz="1050">
              <a:latin typeface="Calibri"/>
              <a:cs typeface="Calibri"/>
            </a:endParaRPr>
          </a:p>
          <a:p>
            <a:pPr marL="297815">
              <a:lnSpc>
                <a:spcPct val="100000"/>
              </a:lnSpc>
              <a:spcBef>
                <a:spcPts val="240"/>
              </a:spcBef>
            </a:pPr>
            <a:r>
              <a:rPr sz="1050" spc="-10" dirty="0">
                <a:solidFill>
                  <a:srgbClr val="04056C"/>
                </a:solidFill>
                <a:latin typeface="Calibri"/>
                <a:cs typeface="Calibri"/>
              </a:rPr>
              <a:t>needles/syringes)</a:t>
            </a:r>
            <a:endParaRPr sz="1050">
              <a:latin typeface="Calibri"/>
              <a:cs typeface="Calibri"/>
            </a:endParaRPr>
          </a:p>
        </p:txBody>
      </p:sp>
      <p:grpSp>
        <p:nvGrpSpPr>
          <p:cNvPr id="25" name="object 25"/>
          <p:cNvGrpSpPr/>
          <p:nvPr/>
        </p:nvGrpSpPr>
        <p:grpSpPr>
          <a:xfrm>
            <a:off x="3715626" y="4526275"/>
            <a:ext cx="134620" cy="1583690"/>
            <a:chOff x="3715626" y="4526275"/>
            <a:chExt cx="134620" cy="1583690"/>
          </a:xfrm>
        </p:grpSpPr>
        <p:pic>
          <p:nvPicPr>
            <p:cNvPr id="26" name="object 26"/>
            <p:cNvPicPr/>
            <p:nvPr/>
          </p:nvPicPr>
          <p:blipFill>
            <a:blip r:embed="rId5" cstate="print"/>
            <a:stretch>
              <a:fillRect/>
            </a:stretch>
          </p:blipFill>
          <p:spPr>
            <a:xfrm>
              <a:off x="3721720" y="4526275"/>
              <a:ext cx="127902" cy="128046"/>
            </a:xfrm>
            <a:prstGeom prst="rect">
              <a:avLst/>
            </a:prstGeom>
          </p:spPr>
        </p:pic>
        <p:pic>
          <p:nvPicPr>
            <p:cNvPr id="27" name="object 27"/>
            <p:cNvPicPr/>
            <p:nvPr/>
          </p:nvPicPr>
          <p:blipFill>
            <a:blip r:embed="rId6" cstate="print"/>
            <a:stretch>
              <a:fillRect/>
            </a:stretch>
          </p:blipFill>
          <p:spPr>
            <a:xfrm>
              <a:off x="3721720" y="4779262"/>
              <a:ext cx="127902" cy="126518"/>
            </a:xfrm>
            <a:prstGeom prst="rect">
              <a:avLst/>
            </a:prstGeom>
          </p:spPr>
        </p:pic>
        <p:pic>
          <p:nvPicPr>
            <p:cNvPr id="28" name="object 28"/>
            <p:cNvPicPr/>
            <p:nvPr/>
          </p:nvPicPr>
          <p:blipFill>
            <a:blip r:embed="rId6" cstate="print"/>
            <a:stretch>
              <a:fillRect/>
            </a:stretch>
          </p:blipFill>
          <p:spPr>
            <a:xfrm>
              <a:off x="3721720" y="5032246"/>
              <a:ext cx="127902" cy="126518"/>
            </a:xfrm>
            <a:prstGeom prst="rect">
              <a:avLst/>
            </a:prstGeom>
          </p:spPr>
        </p:pic>
        <p:pic>
          <p:nvPicPr>
            <p:cNvPr id="29" name="object 29"/>
            <p:cNvPicPr/>
            <p:nvPr/>
          </p:nvPicPr>
          <p:blipFill>
            <a:blip r:embed="rId5" cstate="print"/>
            <a:stretch>
              <a:fillRect/>
            </a:stretch>
          </p:blipFill>
          <p:spPr>
            <a:xfrm>
              <a:off x="3721720" y="5254747"/>
              <a:ext cx="127902" cy="128046"/>
            </a:xfrm>
            <a:prstGeom prst="rect">
              <a:avLst/>
            </a:prstGeom>
          </p:spPr>
        </p:pic>
        <p:pic>
          <p:nvPicPr>
            <p:cNvPr id="30" name="object 30"/>
            <p:cNvPicPr/>
            <p:nvPr/>
          </p:nvPicPr>
          <p:blipFill>
            <a:blip r:embed="rId5" cstate="print"/>
            <a:stretch>
              <a:fillRect/>
            </a:stretch>
          </p:blipFill>
          <p:spPr>
            <a:xfrm>
              <a:off x="3721720" y="5487919"/>
              <a:ext cx="127902" cy="128046"/>
            </a:xfrm>
            <a:prstGeom prst="rect">
              <a:avLst/>
            </a:prstGeom>
          </p:spPr>
        </p:pic>
        <p:pic>
          <p:nvPicPr>
            <p:cNvPr id="31" name="object 31"/>
            <p:cNvPicPr/>
            <p:nvPr/>
          </p:nvPicPr>
          <p:blipFill>
            <a:blip r:embed="rId5" cstate="print"/>
            <a:stretch>
              <a:fillRect/>
            </a:stretch>
          </p:blipFill>
          <p:spPr>
            <a:xfrm>
              <a:off x="3721720" y="5981695"/>
              <a:ext cx="127902" cy="128046"/>
            </a:xfrm>
            <a:prstGeom prst="rect">
              <a:avLst/>
            </a:prstGeom>
          </p:spPr>
        </p:pic>
        <p:pic>
          <p:nvPicPr>
            <p:cNvPr id="32" name="object 32"/>
            <p:cNvPicPr/>
            <p:nvPr/>
          </p:nvPicPr>
          <p:blipFill>
            <a:blip r:embed="rId5" cstate="print"/>
            <a:stretch>
              <a:fillRect/>
            </a:stretch>
          </p:blipFill>
          <p:spPr>
            <a:xfrm>
              <a:off x="3715626" y="5740903"/>
              <a:ext cx="126377" cy="128046"/>
            </a:xfrm>
            <a:prstGeom prst="rect">
              <a:avLst/>
            </a:prstGeom>
          </p:spPr>
        </p:pic>
      </p:grpSp>
      <p:sp>
        <p:nvSpPr>
          <p:cNvPr id="33" name="object 33"/>
          <p:cNvSpPr txBox="1"/>
          <p:nvPr/>
        </p:nvSpPr>
        <p:spPr>
          <a:xfrm>
            <a:off x="4230115" y="999490"/>
            <a:ext cx="1843405" cy="838200"/>
          </a:xfrm>
          <a:prstGeom prst="rect">
            <a:avLst/>
          </a:prstGeom>
        </p:spPr>
        <p:txBody>
          <a:bodyPr vert="horz" wrap="square" lIns="0" tIns="40005" rIns="0" bIns="0" rtlCol="0">
            <a:spAutoFit/>
          </a:bodyPr>
          <a:lstStyle/>
          <a:p>
            <a:pPr marL="135890" indent="-123825">
              <a:lnSpc>
                <a:spcPct val="100000"/>
              </a:lnSpc>
              <a:spcBef>
                <a:spcPts val="315"/>
              </a:spcBef>
              <a:buFont typeface="Arial"/>
              <a:buChar char="•"/>
              <a:tabLst>
                <a:tab pos="136525" algn="l"/>
              </a:tabLst>
            </a:pPr>
            <a:r>
              <a:rPr sz="1150" spc="-10" dirty="0">
                <a:solidFill>
                  <a:srgbClr val="04056C"/>
                </a:solidFill>
                <a:latin typeface="Calibri"/>
                <a:cs typeface="Calibri"/>
              </a:rPr>
              <a:t>HIV</a:t>
            </a:r>
            <a:r>
              <a:rPr sz="1150" spc="-55" dirty="0">
                <a:solidFill>
                  <a:srgbClr val="04056C"/>
                </a:solidFill>
                <a:latin typeface="Calibri"/>
                <a:cs typeface="Calibri"/>
              </a:rPr>
              <a:t> </a:t>
            </a:r>
            <a:r>
              <a:rPr sz="1150" spc="-10" dirty="0">
                <a:solidFill>
                  <a:srgbClr val="04056C"/>
                </a:solidFill>
                <a:latin typeface="Calibri"/>
                <a:cs typeface="Calibri"/>
              </a:rPr>
              <a:t>testing</a:t>
            </a:r>
            <a:endParaRPr sz="1150" dirty="0">
              <a:latin typeface="Calibri"/>
              <a:cs typeface="Calibri"/>
            </a:endParaRPr>
          </a:p>
          <a:p>
            <a:pPr marL="135890" indent="-123825">
              <a:lnSpc>
                <a:spcPct val="100000"/>
              </a:lnSpc>
              <a:spcBef>
                <a:spcPts val="215"/>
              </a:spcBef>
              <a:buFont typeface="Arial"/>
              <a:buChar char="•"/>
              <a:tabLst>
                <a:tab pos="136525" algn="l"/>
              </a:tabLst>
            </a:pPr>
            <a:r>
              <a:rPr sz="1150" spc="-25" dirty="0">
                <a:solidFill>
                  <a:srgbClr val="04056C"/>
                </a:solidFill>
                <a:latin typeface="Calibri"/>
                <a:cs typeface="Calibri"/>
              </a:rPr>
              <a:t>POC/rapid</a:t>
            </a:r>
            <a:r>
              <a:rPr sz="1150" spc="-45" dirty="0">
                <a:solidFill>
                  <a:srgbClr val="04056C"/>
                </a:solidFill>
                <a:latin typeface="Calibri"/>
                <a:cs typeface="Calibri"/>
              </a:rPr>
              <a:t> </a:t>
            </a:r>
            <a:r>
              <a:rPr sz="1150" spc="-25" dirty="0">
                <a:solidFill>
                  <a:srgbClr val="04056C"/>
                </a:solidFill>
                <a:latin typeface="Calibri"/>
                <a:cs typeface="Calibri"/>
              </a:rPr>
              <a:t>CT/NG</a:t>
            </a:r>
            <a:r>
              <a:rPr sz="1150" spc="-30" dirty="0">
                <a:solidFill>
                  <a:srgbClr val="04056C"/>
                </a:solidFill>
                <a:latin typeface="Calibri"/>
                <a:cs typeface="Calibri"/>
              </a:rPr>
              <a:t> </a:t>
            </a:r>
            <a:r>
              <a:rPr sz="1150" dirty="0">
                <a:solidFill>
                  <a:srgbClr val="04056C"/>
                </a:solidFill>
                <a:latin typeface="Calibri"/>
                <a:cs typeface="Calibri"/>
              </a:rPr>
              <a:t>&amp;</a:t>
            </a:r>
            <a:r>
              <a:rPr sz="1150" spc="5" dirty="0">
                <a:solidFill>
                  <a:srgbClr val="04056C"/>
                </a:solidFill>
                <a:latin typeface="Calibri"/>
                <a:cs typeface="Calibri"/>
              </a:rPr>
              <a:t> </a:t>
            </a:r>
            <a:r>
              <a:rPr sz="1150" spc="-10" dirty="0">
                <a:solidFill>
                  <a:srgbClr val="04056C"/>
                </a:solidFill>
                <a:latin typeface="Calibri"/>
                <a:cs typeface="Calibri"/>
              </a:rPr>
              <a:t>Syphilis</a:t>
            </a:r>
            <a:endParaRPr sz="1150" dirty="0">
              <a:latin typeface="Calibri"/>
              <a:cs typeface="Calibri"/>
            </a:endParaRPr>
          </a:p>
          <a:p>
            <a:pPr marL="135890" indent="-123825">
              <a:lnSpc>
                <a:spcPct val="100000"/>
              </a:lnSpc>
              <a:spcBef>
                <a:spcPts val="229"/>
              </a:spcBef>
              <a:buFont typeface="Arial"/>
              <a:buChar char="•"/>
              <a:tabLst>
                <a:tab pos="136525" algn="l"/>
              </a:tabLst>
            </a:pPr>
            <a:r>
              <a:rPr sz="1150" spc="-25" dirty="0">
                <a:solidFill>
                  <a:srgbClr val="04056C"/>
                </a:solidFill>
                <a:latin typeface="Calibri"/>
                <a:cs typeface="Calibri"/>
              </a:rPr>
              <a:t>Rapid/POC</a:t>
            </a:r>
            <a:r>
              <a:rPr sz="1150" dirty="0">
                <a:solidFill>
                  <a:srgbClr val="04056C"/>
                </a:solidFill>
                <a:latin typeface="Calibri"/>
                <a:cs typeface="Calibri"/>
              </a:rPr>
              <a:t> </a:t>
            </a:r>
            <a:r>
              <a:rPr sz="1150" spc="-25" dirty="0">
                <a:solidFill>
                  <a:srgbClr val="04056C"/>
                </a:solidFill>
                <a:latin typeface="Calibri"/>
                <a:cs typeface="Calibri"/>
              </a:rPr>
              <a:t>HCV</a:t>
            </a:r>
            <a:endParaRPr sz="1150" dirty="0">
              <a:latin typeface="Calibri"/>
              <a:cs typeface="Calibri"/>
            </a:endParaRPr>
          </a:p>
          <a:p>
            <a:pPr marL="135890" indent="-123825">
              <a:lnSpc>
                <a:spcPct val="100000"/>
              </a:lnSpc>
              <a:spcBef>
                <a:spcPts val="220"/>
              </a:spcBef>
              <a:buFont typeface="Arial"/>
              <a:buChar char="•"/>
              <a:tabLst>
                <a:tab pos="136525" algn="l"/>
              </a:tabLst>
            </a:pPr>
            <a:r>
              <a:rPr sz="1150" spc="-30" dirty="0">
                <a:solidFill>
                  <a:srgbClr val="04056C"/>
                </a:solidFill>
                <a:latin typeface="Calibri"/>
                <a:cs typeface="Calibri"/>
              </a:rPr>
              <a:t>Pre-</a:t>
            </a:r>
            <a:r>
              <a:rPr sz="1150" spc="-20" dirty="0">
                <a:solidFill>
                  <a:srgbClr val="04056C"/>
                </a:solidFill>
                <a:latin typeface="Calibri"/>
                <a:cs typeface="Calibri"/>
              </a:rPr>
              <a:t>ART</a:t>
            </a:r>
            <a:r>
              <a:rPr sz="1150" spc="-30" dirty="0">
                <a:solidFill>
                  <a:srgbClr val="04056C"/>
                </a:solidFill>
                <a:latin typeface="Calibri"/>
                <a:cs typeface="Calibri"/>
              </a:rPr>
              <a:t> </a:t>
            </a:r>
            <a:r>
              <a:rPr sz="1150" spc="-25" dirty="0">
                <a:solidFill>
                  <a:srgbClr val="04056C"/>
                </a:solidFill>
                <a:latin typeface="Calibri"/>
                <a:cs typeface="Calibri"/>
              </a:rPr>
              <a:t>screening</a:t>
            </a:r>
            <a:r>
              <a:rPr sz="1150" spc="-20" dirty="0">
                <a:solidFill>
                  <a:srgbClr val="04056C"/>
                </a:solidFill>
                <a:latin typeface="Calibri"/>
                <a:cs typeface="Calibri"/>
              </a:rPr>
              <a:t> </a:t>
            </a:r>
            <a:r>
              <a:rPr sz="1150" spc="-10" dirty="0">
                <a:solidFill>
                  <a:srgbClr val="04056C"/>
                </a:solidFill>
                <a:latin typeface="Calibri"/>
                <a:cs typeface="Calibri"/>
              </a:rPr>
              <a:t>for</a:t>
            </a:r>
            <a:r>
              <a:rPr sz="1150" spc="10" dirty="0">
                <a:solidFill>
                  <a:srgbClr val="04056C"/>
                </a:solidFill>
                <a:latin typeface="Calibri"/>
                <a:cs typeface="Calibri"/>
              </a:rPr>
              <a:t> </a:t>
            </a:r>
            <a:r>
              <a:rPr sz="1150" spc="-20" dirty="0">
                <a:solidFill>
                  <a:srgbClr val="04056C"/>
                </a:solidFill>
                <a:latin typeface="Calibri"/>
                <a:cs typeface="Calibri"/>
              </a:rPr>
              <a:t>1st</a:t>
            </a:r>
            <a:r>
              <a:rPr sz="1150" spc="-10" dirty="0">
                <a:solidFill>
                  <a:srgbClr val="04056C"/>
                </a:solidFill>
                <a:latin typeface="Calibri"/>
                <a:cs typeface="Calibri"/>
              </a:rPr>
              <a:t> </a:t>
            </a:r>
            <a:r>
              <a:rPr sz="1150" spc="-20" dirty="0">
                <a:solidFill>
                  <a:srgbClr val="04056C"/>
                </a:solidFill>
                <a:latin typeface="Calibri"/>
                <a:cs typeface="Calibri"/>
              </a:rPr>
              <a:t>test</a:t>
            </a:r>
            <a:endParaRPr sz="1150" dirty="0">
              <a:latin typeface="Calibri"/>
              <a:cs typeface="Calibri"/>
            </a:endParaRPr>
          </a:p>
        </p:txBody>
      </p:sp>
      <p:sp>
        <p:nvSpPr>
          <p:cNvPr id="34" name="object 34"/>
          <p:cNvSpPr txBox="1"/>
          <p:nvPr/>
        </p:nvSpPr>
        <p:spPr>
          <a:xfrm>
            <a:off x="4230115" y="1810638"/>
            <a:ext cx="1456690" cy="434340"/>
          </a:xfrm>
          <a:prstGeom prst="rect">
            <a:avLst/>
          </a:prstGeom>
        </p:spPr>
        <p:txBody>
          <a:bodyPr vert="horz" wrap="square" lIns="0" tIns="41910" rIns="0" bIns="0" rtlCol="0">
            <a:spAutoFit/>
          </a:bodyPr>
          <a:lstStyle/>
          <a:p>
            <a:pPr marL="135890">
              <a:lnSpc>
                <a:spcPct val="100000"/>
              </a:lnSpc>
              <a:spcBef>
                <a:spcPts val="330"/>
              </a:spcBef>
            </a:pPr>
            <a:r>
              <a:rPr sz="1150" spc="-10" dirty="0">
                <a:solidFill>
                  <a:srgbClr val="04056C"/>
                </a:solidFill>
                <a:latin typeface="Calibri"/>
                <a:cs typeface="Calibri"/>
              </a:rPr>
              <a:t>reactive</a:t>
            </a:r>
            <a:endParaRPr sz="1150" dirty="0">
              <a:latin typeface="Calibri"/>
              <a:cs typeface="Calibri"/>
            </a:endParaRPr>
          </a:p>
          <a:p>
            <a:pPr marL="135890" indent="-123825">
              <a:lnSpc>
                <a:spcPct val="100000"/>
              </a:lnSpc>
              <a:spcBef>
                <a:spcPts val="225"/>
              </a:spcBef>
              <a:buFont typeface="Arial"/>
              <a:buChar char="•"/>
              <a:tabLst>
                <a:tab pos="136525" algn="l"/>
              </a:tabLst>
            </a:pPr>
            <a:r>
              <a:rPr sz="1150" spc="-20" dirty="0">
                <a:solidFill>
                  <a:srgbClr val="04056C"/>
                </a:solidFill>
                <a:latin typeface="Calibri"/>
                <a:cs typeface="Calibri"/>
              </a:rPr>
              <a:t>Link</a:t>
            </a:r>
            <a:r>
              <a:rPr sz="1150" spc="-45" dirty="0">
                <a:solidFill>
                  <a:srgbClr val="04056C"/>
                </a:solidFill>
                <a:latin typeface="Calibri"/>
                <a:cs typeface="Calibri"/>
              </a:rPr>
              <a:t> </a:t>
            </a:r>
            <a:r>
              <a:rPr sz="1150" spc="-10" dirty="0">
                <a:solidFill>
                  <a:srgbClr val="04056C"/>
                </a:solidFill>
                <a:latin typeface="Calibri"/>
                <a:cs typeface="Calibri"/>
              </a:rPr>
              <a:t>to</a:t>
            </a:r>
            <a:r>
              <a:rPr sz="1150" spc="-35" dirty="0">
                <a:solidFill>
                  <a:srgbClr val="04056C"/>
                </a:solidFill>
                <a:latin typeface="Calibri"/>
                <a:cs typeface="Calibri"/>
              </a:rPr>
              <a:t> </a:t>
            </a:r>
            <a:r>
              <a:rPr sz="1150" spc="-20" dirty="0">
                <a:solidFill>
                  <a:srgbClr val="04056C"/>
                </a:solidFill>
                <a:latin typeface="Calibri"/>
                <a:cs typeface="Calibri"/>
              </a:rPr>
              <a:t>CXR/GeneXpert</a:t>
            </a:r>
            <a:endParaRPr sz="1150" dirty="0">
              <a:latin typeface="Calibri"/>
              <a:cs typeface="Calibri"/>
            </a:endParaRPr>
          </a:p>
        </p:txBody>
      </p:sp>
      <p:sp>
        <p:nvSpPr>
          <p:cNvPr id="35" name="object 35"/>
          <p:cNvSpPr txBox="1"/>
          <p:nvPr/>
        </p:nvSpPr>
        <p:spPr>
          <a:xfrm>
            <a:off x="4385564" y="2248027"/>
            <a:ext cx="1314450" cy="199390"/>
          </a:xfrm>
          <a:prstGeom prst="rect">
            <a:avLst/>
          </a:prstGeom>
        </p:spPr>
        <p:txBody>
          <a:bodyPr vert="horz" wrap="square" lIns="0" tIns="11430" rIns="0" bIns="0" rtlCol="0">
            <a:spAutoFit/>
          </a:bodyPr>
          <a:lstStyle/>
          <a:p>
            <a:pPr marL="12700">
              <a:lnSpc>
                <a:spcPct val="100000"/>
              </a:lnSpc>
              <a:spcBef>
                <a:spcPts val="90"/>
              </a:spcBef>
            </a:pPr>
            <a:r>
              <a:rPr sz="1150" spc="-30" dirty="0">
                <a:solidFill>
                  <a:srgbClr val="04056C"/>
                </a:solidFill>
                <a:latin typeface="Calibri"/>
                <a:cs typeface="Calibri"/>
              </a:rPr>
              <a:t>TB-</a:t>
            </a:r>
            <a:r>
              <a:rPr sz="1150" spc="-20" dirty="0">
                <a:solidFill>
                  <a:srgbClr val="04056C"/>
                </a:solidFill>
                <a:latin typeface="Calibri"/>
                <a:cs typeface="Calibri"/>
              </a:rPr>
              <a:t>RIF</a:t>
            </a:r>
            <a:r>
              <a:rPr sz="1150" spc="-25" dirty="0">
                <a:solidFill>
                  <a:srgbClr val="04056C"/>
                </a:solidFill>
                <a:latin typeface="Calibri"/>
                <a:cs typeface="Calibri"/>
              </a:rPr>
              <a:t> </a:t>
            </a:r>
            <a:r>
              <a:rPr sz="1150" spc="-10" dirty="0">
                <a:solidFill>
                  <a:srgbClr val="04056C"/>
                </a:solidFill>
                <a:latin typeface="Calibri"/>
                <a:cs typeface="Calibri"/>
              </a:rPr>
              <a:t>for</a:t>
            </a:r>
            <a:r>
              <a:rPr sz="1150" dirty="0">
                <a:solidFill>
                  <a:srgbClr val="04056C"/>
                </a:solidFill>
                <a:latin typeface="Calibri"/>
                <a:cs typeface="Calibri"/>
              </a:rPr>
              <a:t> </a:t>
            </a:r>
            <a:r>
              <a:rPr sz="1150" spc="-30" dirty="0">
                <a:solidFill>
                  <a:srgbClr val="04056C"/>
                </a:solidFill>
                <a:latin typeface="Calibri"/>
                <a:cs typeface="Calibri"/>
              </a:rPr>
              <a:t>HIV-</a:t>
            </a:r>
            <a:r>
              <a:rPr sz="1150" spc="-10" dirty="0">
                <a:solidFill>
                  <a:srgbClr val="04056C"/>
                </a:solidFill>
                <a:latin typeface="Calibri"/>
                <a:cs typeface="Calibri"/>
              </a:rPr>
              <a:t>positive</a:t>
            </a:r>
            <a:endParaRPr sz="1150">
              <a:latin typeface="Calibri"/>
              <a:cs typeface="Calibri"/>
            </a:endParaRPr>
          </a:p>
        </p:txBody>
      </p:sp>
      <p:grpSp>
        <p:nvGrpSpPr>
          <p:cNvPr id="36" name="object 36"/>
          <p:cNvGrpSpPr/>
          <p:nvPr/>
        </p:nvGrpSpPr>
        <p:grpSpPr>
          <a:xfrm>
            <a:off x="4171302" y="1072894"/>
            <a:ext cx="2395855" cy="4910455"/>
            <a:chOff x="4171302" y="1072894"/>
            <a:chExt cx="2395855" cy="4910455"/>
          </a:xfrm>
        </p:grpSpPr>
        <p:pic>
          <p:nvPicPr>
            <p:cNvPr id="37" name="object 37"/>
            <p:cNvPicPr/>
            <p:nvPr/>
          </p:nvPicPr>
          <p:blipFill>
            <a:blip r:embed="rId4" cstate="print"/>
            <a:stretch>
              <a:fillRect/>
            </a:stretch>
          </p:blipFill>
          <p:spPr>
            <a:xfrm>
              <a:off x="4171302" y="1072894"/>
              <a:ext cx="126377" cy="126518"/>
            </a:xfrm>
            <a:prstGeom prst="rect">
              <a:avLst/>
            </a:prstGeom>
          </p:spPr>
        </p:pic>
        <p:pic>
          <p:nvPicPr>
            <p:cNvPr id="38" name="object 38"/>
            <p:cNvPicPr/>
            <p:nvPr/>
          </p:nvPicPr>
          <p:blipFill>
            <a:blip r:embed="rId4" cstate="print"/>
            <a:stretch>
              <a:fillRect/>
            </a:stretch>
          </p:blipFill>
          <p:spPr>
            <a:xfrm>
              <a:off x="4171302" y="1275583"/>
              <a:ext cx="126377" cy="128046"/>
            </a:xfrm>
            <a:prstGeom prst="rect">
              <a:avLst/>
            </a:prstGeom>
          </p:spPr>
        </p:pic>
        <p:pic>
          <p:nvPicPr>
            <p:cNvPr id="39" name="object 39"/>
            <p:cNvPicPr/>
            <p:nvPr/>
          </p:nvPicPr>
          <p:blipFill>
            <a:blip r:embed="rId4" cstate="print"/>
            <a:stretch>
              <a:fillRect/>
            </a:stretch>
          </p:blipFill>
          <p:spPr>
            <a:xfrm>
              <a:off x="4171302" y="1478275"/>
              <a:ext cx="126377" cy="128046"/>
            </a:xfrm>
            <a:prstGeom prst="rect">
              <a:avLst/>
            </a:prstGeom>
          </p:spPr>
        </p:pic>
        <p:pic>
          <p:nvPicPr>
            <p:cNvPr id="40" name="object 40"/>
            <p:cNvPicPr/>
            <p:nvPr/>
          </p:nvPicPr>
          <p:blipFill>
            <a:blip r:embed="rId4" cstate="print"/>
            <a:stretch>
              <a:fillRect/>
            </a:stretch>
          </p:blipFill>
          <p:spPr>
            <a:xfrm>
              <a:off x="4171302" y="1682494"/>
              <a:ext cx="126377" cy="126518"/>
            </a:xfrm>
            <a:prstGeom prst="rect">
              <a:avLst/>
            </a:prstGeom>
          </p:spPr>
        </p:pic>
        <p:pic>
          <p:nvPicPr>
            <p:cNvPr id="41" name="object 41"/>
            <p:cNvPicPr/>
            <p:nvPr/>
          </p:nvPicPr>
          <p:blipFill>
            <a:blip r:embed="rId4" cstate="print"/>
            <a:stretch>
              <a:fillRect/>
            </a:stretch>
          </p:blipFill>
          <p:spPr>
            <a:xfrm>
              <a:off x="4171302" y="2066539"/>
              <a:ext cx="126377" cy="128046"/>
            </a:xfrm>
            <a:prstGeom prst="rect">
              <a:avLst/>
            </a:prstGeom>
          </p:spPr>
        </p:pic>
        <p:pic>
          <p:nvPicPr>
            <p:cNvPr id="42" name="object 42"/>
            <p:cNvPicPr/>
            <p:nvPr/>
          </p:nvPicPr>
          <p:blipFill>
            <a:blip r:embed="rId8" cstate="print"/>
            <a:stretch>
              <a:fillRect/>
            </a:stretch>
          </p:blipFill>
          <p:spPr>
            <a:xfrm>
              <a:off x="6439012" y="5253226"/>
              <a:ext cx="127902" cy="126518"/>
            </a:xfrm>
            <a:prstGeom prst="rect">
              <a:avLst/>
            </a:prstGeom>
          </p:spPr>
        </p:pic>
        <p:pic>
          <p:nvPicPr>
            <p:cNvPr id="43" name="object 43"/>
            <p:cNvPicPr/>
            <p:nvPr/>
          </p:nvPicPr>
          <p:blipFill>
            <a:blip r:embed="rId8" cstate="print"/>
            <a:stretch>
              <a:fillRect/>
            </a:stretch>
          </p:blipFill>
          <p:spPr>
            <a:xfrm>
              <a:off x="6439012" y="5451343"/>
              <a:ext cx="127902" cy="128046"/>
            </a:xfrm>
            <a:prstGeom prst="rect">
              <a:avLst/>
            </a:prstGeom>
          </p:spPr>
        </p:pic>
        <p:pic>
          <p:nvPicPr>
            <p:cNvPr id="44" name="object 44"/>
            <p:cNvPicPr/>
            <p:nvPr/>
          </p:nvPicPr>
          <p:blipFill>
            <a:blip r:embed="rId8" cstate="print"/>
            <a:stretch>
              <a:fillRect/>
            </a:stretch>
          </p:blipFill>
          <p:spPr>
            <a:xfrm>
              <a:off x="6439012" y="5855203"/>
              <a:ext cx="127902" cy="128046"/>
            </a:xfrm>
            <a:prstGeom prst="rect">
              <a:avLst/>
            </a:prstGeom>
          </p:spPr>
        </p:pic>
      </p:grpSp>
      <p:sp>
        <p:nvSpPr>
          <p:cNvPr id="45" name="object 45"/>
          <p:cNvSpPr txBox="1"/>
          <p:nvPr/>
        </p:nvSpPr>
        <p:spPr>
          <a:xfrm>
            <a:off x="6632193" y="5178933"/>
            <a:ext cx="2162810" cy="838200"/>
          </a:xfrm>
          <a:prstGeom prst="rect">
            <a:avLst/>
          </a:prstGeom>
        </p:spPr>
        <p:txBody>
          <a:bodyPr vert="horz" wrap="square" lIns="0" tIns="12065" rIns="0" bIns="0" rtlCol="0">
            <a:spAutoFit/>
          </a:bodyPr>
          <a:lstStyle/>
          <a:p>
            <a:pPr marL="12700" marR="5080">
              <a:lnSpc>
                <a:spcPct val="115900"/>
              </a:lnSpc>
              <a:spcBef>
                <a:spcPts val="95"/>
              </a:spcBef>
            </a:pPr>
            <a:r>
              <a:rPr sz="1150" spc="-10" dirty="0">
                <a:solidFill>
                  <a:srgbClr val="04056C"/>
                </a:solidFill>
                <a:latin typeface="Calibri"/>
                <a:cs typeface="Calibri"/>
              </a:rPr>
              <a:t>Condom/lubricant,</a:t>
            </a:r>
            <a:r>
              <a:rPr sz="1150" spc="25" dirty="0">
                <a:solidFill>
                  <a:srgbClr val="04056C"/>
                </a:solidFill>
                <a:latin typeface="Calibri"/>
                <a:cs typeface="Calibri"/>
              </a:rPr>
              <a:t> </a:t>
            </a:r>
            <a:r>
              <a:rPr sz="1150" spc="-10" dirty="0">
                <a:solidFill>
                  <a:srgbClr val="04056C"/>
                </a:solidFill>
                <a:latin typeface="Calibri"/>
                <a:cs typeface="Calibri"/>
              </a:rPr>
              <a:t>needles/syringes Same-</a:t>
            </a:r>
            <a:r>
              <a:rPr sz="1150" dirty="0">
                <a:solidFill>
                  <a:srgbClr val="04056C"/>
                </a:solidFill>
                <a:latin typeface="Calibri"/>
                <a:cs typeface="Calibri"/>
              </a:rPr>
              <a:t>Day</a:t>
            </a:r>
            <a:r>
              <a:rPr sz="1150" spc="-35" dirty="0">
                <a:solidFill>
                  <a:srgbClr val="04056C"/>
                </a:solidFill>
                <a:latin typeface="Calibri"/>
                <a:cs typeface="Calibri"/>
              </a:rPr>
              <a:t> </a:t>
            </a:r>
            <a:r>
              <a:rPr sz="1150" dirty="0">
                <a:solidFill>
                  <a:srgbClr val="04056C"/>
                </a:solidFill>
                <a:latin typeface="Calibri"/>
                <a:cs typeface="Calibri"/>
              </a:rPr>
              <a:t>PrEP</a:t>
            </a:r>
            <a:r>
              <a:rPr sz="1150" spc="-25" dirty="0">
                <a:solidFill>
                  <a:srgbClr val="04056C"/>
                </a:solidFill>
                <a:latin typeface="Calibri"/>
                <a:cs typeface="Calibri"/>
              </a:rPr>
              <a:t> </a:t>
            </a:r>
            <a:r>
              <a:rPr sz="1150" dirty="0">
                <a:solidFill>
                  <a:srgbClr val="04056C"/>
                </a:solidFill>
                <a:latin typeface="Calibri"/>
                <a:cs typeface="Calibri"/>
              </a:rPr>
              <a:t>(with</a:t>
            </a:r>
            <a:r>
              <a:rPr sz="1150" spc="-35" dirty="0">
                <a:solidFill>
                  <a:srgbClr val="04056C"/>
                </a:solidFill>
                <a:latin typeface="Calibri"/>
                <a:cs typeface="Calibri"/>
              </a:rPr>
              <a:t> </a:t>
            </a:r>
            <a:r>
              <a:rPr sz="1150" dirty="0">
                <a:solidFill>
                  <a:srgbClr val="04056C"/>
                </a:solidFill>
                <a:latin typeface="Calibri"/>
                <a:cs typeface="Calibri"/>
              </a:rPr>
              <a:t>mixed</a:t>
            </a:r>
            <a:r>
              <a:rPr sz="1150" spc="-25" dirty="0">
                <a:solidFill>
                  <a:srgbClr val="04056C"/>
                </a:solidFill>
                <a:latin typeface="Calibri"/>
                <a:cs typeface="Calibri"/>
              </a:rPr>
              <a:t> </a:t>
            </a:r>
            <a:r>
              <a:rPr sz="1150" dirty="0">
                <a:solidFill>
                  <a:srgbClr val="04056C"/>
                </a:solidFill>
                <a:latin typeface="Calibri"/>
                <a:cs typeface="Calibri"/>
              </a:rPr>
              <a:t>daily</a:t>
            </a:r>
            <a:r>
              <a:rPr sz="1150" spc="-30" dirty="0">
                <a:solidFill>
                  <a:srgbClr val="04056C"/>
                </a:solidFill>
                <a:latin typeface="Calibri"/>
                <a:cs typeface="Calibri"/>
              </a:rPr>
              <a:t> </a:t>
            </a:r>
            <a:r>
              <a:rPr sz="1150" spc="-50" dirty="0">
                <a:solidFill>
                  <a:srgbClr val="04056C"/>
                </a:solidFill>
                <a:latin typeface="Calibri"/>
                <a:cs typeface="Calibri"/>
              </a:rPr>
              <a:t>&amp; </a:t>
            </a:r>
            <a:r>
              <a:rPr sz="1150" spc="-10" dirty="0">
                <a:solidFill>
                  <a:srgbClr val="04056C"/>
                </a:solidFill>
                <a:latin typeface="Calibri"/>
                <a:cs typeface="Calibri"/>
              </a:rPr>
              <a:t>event-</a:t>
            </a:r>
            <a:r>
              <a:rPr sz="1150" dirty="0">
                <a:solidFill>
                  <a:srgbClr val="04056C"/>
                </a:solidFill>
                <a:latin typeface="Calibri"/>
                <a:cs typeface="Calibri"/>
              </a:rPr>
              <a:t>driven</a:t>
            </a:r>
            <a:r>
              <a:rPr sz="1150" spc="-40" dirty="0">
                <a:solidFill>
                  <a:srgbClr val="04056C"/>
                </a:solidFill>
                <a:latin typeface="Calibri"/>
                <a:cs typeface="Calibri"/>
              </a:rPr>
              <a:t> </a:t>
            </a:r>
            <a:r>
              <a:rPr sz="1150" dirty="0">
                <a:solidFill>
                  <a:srgbClr val="04056C"/>
                </a:solidFill>
                <a:latin typeface="Calibri"/>
                <a:cs typeface="Calibri"/>
              </a:rPr>
              <a:t>PrEP</a:t>
            </a:r>
            <a:r>
              <a:rPr sz="1150" spc="-40" dirty="0">
                <a:solidFill>
                  <a:srgbClr val="04056C"/>
                </a:solidFill>
                <a:latin typeface="Calibri"/>
                <a:cs typeface="Calibri"/>
              </a:rPr>
              <a:t> </a:t>
            </a:r>
            <a:r>
              <a:rPr sz="1150" dirty="0">
                <a:solidFill>
                  <a:srgbClr val="04056C"/>
                </a:solidFill>
                <a:latin typeface="Calibri"/>
                <a:cs typeface="Calibri"/>
              </a:rPr>
              <a:t>for</a:t>
            </a:r>
            <a:r>
              <a:rPr sz="1150" spc="-20" dirty="0">
                <a:solidFill>
                  <a:srgbClr val="04056C"/>
                </a:solidFill>
                <a:latin typeface="Calibri"/>
                <a:cs typeface="Calibri"/>
              </a:rPr>
              <a:t> </a:t>
            </a:r>
            <a:r>
              <a:rPr sz="1150" dirty="0">
                <a:solidFill>
                  <a:srgbClr val="04056C"/>
                </a:solidFill>
                <a:latin typeface="Calibri"/>
                <a:cs typeface="Calibri"/>
              </a:rPr>
              <a:t>MSM</a:t>
            </a:r>
            <a:r>
              <a:rPr sz="1150" spc="-30" dirty="0">
                <a:solidFill>
                  <a:srgbClr val="04056C"/>
                </a:solidFill>
                <a:latin typeface="Calibri"/>
                <a:cs typeface="Calibri"/>
              </a:rPr>
              <a:t> </a:t>
            </a:r>
            <a:r>
              <a:rPr sz="1150" spc="-10" dirty="0">
                <a:solidFill>
                  <a:srgbClr val="04056C"/>
                </a:solidFill>
                <a:latin typeface="Calibri"/>
                <a:cs typeface="Calibri"/>
              </a:rPr>
              <a:t>only) </a:t>
            </a:r>
            <a:r>
              <a:rPr sz="1150" dirty="0">
                <a:solidFill>
                  <a:srgbClr val="04056C"/>
                </a:solidFill>
                <a:latin typeface="Calibri"/>
                <a:cs typeface="Calibri"/>
              </a:rPr>
              <a:t>HPV</a:t>
            </a:r>
            <a:r>
              <a:rPr sz="1150" spc="-25" dirty="0">
                <a:solidFill>
                  <a:srgbClr val="04056C"/>
                </a:solidFill>
                <a:latin typeface="Calibri"/>
                <a:cs typeface="Calibri"/>
              </a:rPr>
              <a:t> </a:t>
            </a:r>
            <a:r>
              <a:rPr sz="1150" spc="-10" dirty="0">
                <a:solidFill>
                  <a:srgbClr val="04056C"/>
                </a:solidFill>
                <a:latin typeface="Calibri"/>
                <a:cs typeface="Calibri"/>
              </a:rPr>
              <a:t>vaccination</a:t>
            </a:r>
            <a:endParaRPr sz="1150">
              <a:latin typeface="Calibri"/>
              <a:cs typeface="Calibri"/>
            </a:endParaRPr>
          </a:p>
        </p:txBody>
      </p:sp>
      <p:sp>
        <p:nvSpPr>
          <p:cNvPr id="46" name="object 46"/>
          <p:cNvSpPr txBox="1"/>
          <p:nvPr/>
        </p:nvSpPr>
        <p:spPr>
          <a:xfrm>
            <a:off x="6882130" y="1010792"/>
            <a:ext cx="1658620" cy="838200"/>
          </a:xfrm>
          <a:prstGeom prst="rect">
            <a:avLst/>
          </a:prstGeom>
        </p:spPr>
        <p:txBody>
          <a:bodyPr vert="horz" wrap="square" lIns="0" tIns="40005" rIns="0" bIns="0" rtlCol="0">
            <a:spAutoFit/>
          </a:bodyPr>
          <a:lstStyle/>
          <a:p>
            <a:pPr marL="135890" indent="-123825">
              <a:lnSpc>
                <a:spcPct val="100000"/>
              </a:lnSpc>
              <a:spcBef>
                <a:spcPts val="315"/>
              </a:spcBef>
              <a:buFont typeface="Arial"/>
              <a:buChar char="•"/>
              <a:tabLst>
                <a:tab pos="136525" algn="l"/>
              </a:tabLst>
            </a:pPr>
            <a:r>
              <a:rPr sz="1150" spc="-10" dirty="0">
                <a:solidFill>
                  <a:srgbClr val="04056C"/>
                </a:solidFill>
                <a:latin typeface="Calibri"/>
                <a:cs typeface="Calibri"/>
              </a:rPr>
              <a:t>Same-</a:t>
            </a:r>
            <a:r>
              <a:rPr sz="1150" dirty="0">
                <a:solidFill>
                  <a:srgbClr val="04056C"/>
                </a:solidFill>
                <a:latin typeface="Calibri"/>
                <a:cs typeface="Calibri"/>
              </a:rPr>
              <a:t>Day</a:t>
            </a:r>
            <a:r>
              <a:rPr sz="1150" spc="-30" dirty="0">
                <a:solidFill>
                  <a:srgbClr val="04056C"/>
                </a:solidFill>
                <a:latin typeface="Calibri"/>
                <a:cs typeface="Calibri"/>
              </a:rPr>
              <a:t> </a:t>
            </a:r>
            <a:r>
              <a:rPr sz="1150" dirty="0">
                <a:solidFill>
                  <a:srgbClr val="04056C"/>
                </a:solidFill>
                <a:latin typeface="Calibri"/>
                <a:cs typeface="Calibri"/>
              </a:rPr>
              <a:t>ART/</a:t>
            </a:r>
            <a:r>
              <a:rPr sz="1150" spc="-25" dirty="0">
                <a:solidFill>
                  <a:srgbClr val="04056C"/>
                </a:solidFill>
                <a:latin typeface="Calibri"/>
                <a:cs typeface="Calibri"/>
              </a:rPr>
              <a:t> U=U</a:t>
            </a:r>
            <a:endParaRPr sz="1150">
              <a:latin typeface="Calibri"/>
              <a:cs typeface="Calibri"/>
            </a:endParaRPr>
          </a:p>
          <a:p>
            <a:pPr marL="135890" indent="-123825">
              <a:lnSpc>
                <a:spcPct val="100000"/>
              </a:lnSpc>
              <a:spcBef>
                <a:spcPts val="219"/>
              </a:spcBef>
              <a:buFont typeface="Arial"/>
              <a:buChar char="•"/>
              <a:tabLst>
                <a:tab pos="136525" algn="l"/>
              </a:tabLst>
            </a:pPr>
            <a:r>
              <a:rPr sz="1150" spc="-10" dirty="0">
                <a:solidFill>
                  <a:srgbClr val="04056C"/>
                </a:solidFill>
                <a:latin typeface="Calibri"/>
                <a:cs typeface="Calibri"/>
              </a:rPr>
              <a:t>Same-</a:t>
            </a:r>
            <a:r>
              <a:rPr sz="1150" dirty="0">
                <a:solidFill>
                  <a:srgbClr val="04056C"/>
                </a:solidFill>
                <a:latin typeface="Calibri"/>
                <a:cs typeface="Calibri"/>
              </a:rPr>
              <a:t>Day</a:t>
            </a:r>
            <a:r>
              <a:rPr sz="1150" spc="-25" dirty="0">
                <a:solidFill>
                  <a:srgbClr val="04056C"/>
                </a:solidFill>
                <a:latin typeface="Calibri"/>
                <a:cs typeface="Calibri"/>
              </a:rPr>
              <a:t> </a:t>
            </a:r>
            <a:r>
              <a:rPr sz="1150" dirty="0">
                <a:solidFill>
                  <a:srgbClr val="04056C"/>
                </a:solidFill>
                <a:latin typeface="Calibri"/>
                <a:cs typeface="Calibri"/>
              </a:rPr>
              <a:t>STI</a:t>
            </a:r>
            <a:r>
              <a:rPr sz="1150" spc="-20" dirty="0">
                <a:solidFill>
                  <a:srgbClr val="04056C"/>
                </a:solidFill>
                <a:latin typeface="Calibri"/>
                <a:cs typeface="Calibri"/>
              </a:rPr>
              <a:t> </a:t>
            </a:r>
            <a:r>
              <a:rPr sz="1150" spc="-10" dirty="0">
                <a:solidFill>
                  <a:srgbClr val="04056C"/>
                </a:solidFill>
                <a:latin typeface="Calibri"/>
                <a:cs typeface="Calibri"/>
              </a:rPr>
              <a:t>treatment</a:t>
            </a:r>
            <a:endParaRPr sz="1150">
              <a:latin typeface="Calibri"/>
              <a:cs typeface="Calibri"/>
            </a:endParaRPr>
          </a:p>
          <a:p>
            <a:pPr marL="135890" indent="-123825">
              <a:lnSpc>
                <a:spcPct val="100000"/>
              </a:lnSpc>
              <a:spcBef>
                <a:spcPts val="225"/>
              </a:spcBef>
              <a:buFont typeface="Arial"/>
              <a:buChar char="•"/>
              <a:tabLst>
                <a:tab pos="136525" algn="l"/>
              </a:tabLst>
            </a:pPr>
            <a:r>
              <a:rPr sz="1150" spc="-10" dirty="0">
                <a:solidFill>
                  <a:srgbClr val="04056C"/>
                </a:solidFill>
                <a:latin typeface="Calibri"/>
                <a:cs typeface="Calibri"/>
              </a:rPr>
              <a:t>Same-</a:t>
            </a:r>
            <a:r>
              <a:rPr sz="1150" dirty="0">
                <a:solidFill>
                  <a:srgbClr val="04056C"/>
                </a:solidFill>
                <a:latin typeface="Calibri"/>
                <a:cs typeface="Calibri"/>
              </a:rPr>
              <a:t>Day</a:t>
            </a:r>
            <a:r>
              <a:rPr sz="1150" spc="-30" dirty="0">
                <a:solidFill>
                  <a:srgbClr val="04056C"/>
                </a:solidFill>
                <a:latin typeface="Calibri"/>
                <a:cs typeface="Calibri"/>
              </a:rPr>
              <a:t> </a:t>
            </a:r>
            <a:r>
              <a:rPr sz="1150" dirty="0">
                <a:solidFill>
                  <a:srgbClr val="04056C"/>
                </a:solidFill>
                <a:latin typeface="Calibri"/>
                <a:cs typeface="Calibri"/>
              </a:rPr>
              <a:t>HCV</a:t>
            </a:r>
            <a:r>
              <a:rPr sz="1150" spc="-15" dirty="0">
                <a:solidFill>
                  <a:srgbClr val="04056C"/>
                </a:solidFill>
                <a:latin typeface="Calibri"/>
                <a:cs typeface="Calibri"/>
              </a:rPr>
              <a:t> </a:t>
            </a:r>
            <a:r>
              <a:rPr sz="1150" spc="-10" dirty="0">
                <a:solidFill>
                  <a:srgbClr val="04056C"/>
                </a:solidFill>
                <a:latin typeface="Calibri"/>
                <a:cs typeface="Calibri"/>
              </a:rPr>
              <a:t>treatment</a:t>
            </a:r>
            <a:endParaRPr sz="1150">
              <a:latin typeface="Calibri"/>
              <a:cs typeface="Calibri"/>
            </a:endParaRPr>
          </a:p>
          <a:p>
            <a:pPr marL="135890" indent="-123825">
              <a:lnSpc>
                <a:spcPct val="100000"/>
              </a:lnSpc>
              <a:spcBef>
                <a:spcPts val="215"/>
              </a:spcBef>
              <a:buFont typeface="Arial"/>
              <a:buChar char="•"/>
              <a:tabLst>
                <a:tab pos="136525" algn="l"/>
              </a:tabLst>
            </a:pPr>
            <a:r>
              <a:rPr sz="1150" spc="-10" dirty="0">
                <a:solidFill>
                  <a:srgbClr val="04056C"/>
                </a:solidFill>
                <a:latin typeface="Calibri"/>
                <a:cs typeface="Calibri"/>
              </a:rPr>
              <a:t>Partner/network</a:t>
            </a:r>
            <a:r>
              <a:rPr sz="1150" spc="40" dirty="0">
                <a:solidFill>
                  <a:srgbClr val="04056C"/>
                </a:solidFill>
                <a:latin typeface="Calibri"/>
                <a:cs typeface="Calibri"/>
              </a:rPr>
              <a:t> </a:t>
            </a:r>
            <a:r>
              <a:rPr sz="1150" spc="-10" dirty="0">
                <a:solidFill>
                  <a:srgbClr val="04056C"/>
                </a:solidFill>
                <a:latin typeface="Calibri"/>
                <a:cs typeface="Calibri"/>
              </a:rPr>
              <a:t>testing</a:t>
            </a:r>
            <a:endParaRPr sz="1150">
              <a:latin typeface="Calibri"/>
              <a:cs typeface="Calibri"/>
            </a:endParaRPr>
          </a:p>
        </p:txBody>
      </p:sp>
      <p:grpSp>
        <p:nvGrpSpPr>
          <p:cNvPr id="47" name="object 47"/>
          <p:cNvGrpSpPr/>
          <p:nvPr/>
        </p:nvGrpSpPr>
        <p:grpSpPr>
          <a:xfrm>
            <a:off x="6816966" y="1062223"/>
            <a:ext cx="1899285" cy="3438525"/>
            <a:chOff x="6816966" y="1062223"/>
            <a:chExt cx="1899285" cy="3438525"/>
          </a:xfrm>
        </p:grpSpPr>
        <p:pic>
          <p:nvPicPr>
            <p:cNvPr id="48" name="object 48"/>
            <p:cNvPicPr/>
            <p:nvPr/>
          </p:nvPicPr>
          <p:blipFill>
            <a:blip r:embed="rId5" cstate="print"/>
            <a:stretch>
              <a:fillRect/>
            </a:stretch>
          </p:blipFill>
          <p:spPr>
            <a:xfrm>
              <a:off x="6816966" y="1062223"/>
              <a:ext cx="126377" cy="128046"/>
            </a:xfrm>
            <a:prstGeom prst="rect">
              <a:avLst/>
            </a:prstGeom>
          </p:spPr>
        </p:pic>
        <p:pic>
          <p:nvPicPr>
            <p:cNvPr id="49" name="object 49"/>
            <p:cNvPicPr/>
            <p:nvPr/>
          </p:nvPicPr>
          <p:blipFill>
            <a:blip r:embed="rId9" cstate="print"/>
            <a:stretch>
              <a:fillRect/>
            </a:stretch>
          </p:blipFill>
          <p:spPr>
            <a:xfrm>
              <a:off x="6816966" y="1266442"/>
              <a:ext cx="126377" cy="126518"/>
            </a:xfrm>
            <a:prstGeom prst="rect">
              <a:avLst/>
            </a:prstGeom>
          </p:spPr>
        </p:pic>
        <p:pic>
          <p:nvPicPr>
            <p:cNvPr id="50" name="object 50"/>
            <p:cNvPicPr/>
            <p:nvPr/>
          </p:nvPicPr>
          <p:blipFill>
            <a:blip r:embed="rId5" cstate="print"/>
            <a:stretch>
              <a:fillRect/>
            </a:stretch>
          </p:blipFill>
          <p:spPr>
            <a:xfrm>
              <a:off x="6816966" y="1469131"/>
              <a:ext cx="126377" cy="128046"/>
            </a:xfrm>
            <a:prstGeom prst="rect">
              <a:avLst/>
            </a:prstGeom>
          </p:spPr>
        </p:pic>
        <p:pic>
          <p:nvPicPr>
            <p:cNvPr id="51" name="object 51"/>
            <p:cNvPicPr/>
            <p:nvPr/>
          </p:nvPicPr>
          <p:blipFill>
            <a:blip r:embed="rId5" cstate="print"/>
            <a:stretch>
              <a:fillRect/>
            </a:stretch>
          </p:blipFill>
          <p:spPr>
            <a:xfrm>
              <a:off x="6816966" y="1671823"/>
              <a:ext cx="126377" cy="128046"/>
            </a:xfrm>
            <a:prstGeom prst="rect">
              <a:avLst/>
            </a:prstGeom>
          </p:spPr>
        </p:pic>
        <p:sp>
          <p:nvSpPr>
            <p:cNvPr id="52" name="object 52"/>
            <p:cNvSpPr/>
            <p:nvPr/>
          </p:nvSpPr>
          <p:spPr>
            <a:xfrm>
              <a:off x="8705849" y="3417570"/>
              <a:ext cx="0" cy="1073150"/>
            </a:xfrm>
            <a:custGeom>
              <a:avLst/>
              <a:gdLst/>
              <a:ahLst/>
              <a:cxnLst/>
              <a:rect l="l" t="t" r="r" b="b"/>
              <a:pathLst>
                <a:path h="1073150">
                  <a:moveTo>
                    <a:pt x="0" y="1072895"/>
                  </a:moveTo>
                  <a:lnTo>
                    <a:pt x="0" y="0"/>
                  </a:lnTo>
                </a:path>
              </a:pathLst>
            </a:custGeom>
            <a:ln w="19812">
              <a:solidFill>
                <a:srgbClr val="FFA8B6"/>
              </a:solidFill>
              <a:prstDash val="sysDash"/>
            </a:ln>
          </p:spPr>
          <p:txBody>
            <a:bodyPr wrap="square" lIns="0" tIns="0" rIns="0" bIns="0" rtlCol="0"/>
            <a:lstStyle/>
            <a:p>
              <a:endParaRPr/>
            </a:p>
          </p:txBody>
        </p:sp>
      </p:grpSp>
      <p:sp>
        <p:nvSpPr>
          <p:cNvPr id="53" name="object 53"/>
          <p:cNvSpPr txBox="1"/>
          <p:nvPr/>
        </p:nvSpPr>
        <p:spPr>
          <a:xfrm>
            <a:off x="8711945" y="3526587"/>
            <a:ext cx="2458085" cy="1106170"/>
          </a:xfrm>
          <a:prstGeom prst="rect">
            <a:avLst/>
          </a:prstGeom>
        </p:spPr>
        <p:txBody>
          <a:bodyPr vert="horz" wrap="square" lIns="0" tIns="45720" rIns="0" bIns="0" rtlCol="0">
            <a:spAutoFit/>
          </a:bodyPr>
          <a:lstStyle/>
          <a:p>
            <a:pPr marL="143510" indent="-131445">
              <a:lnSpc>
                <a:spcPct val="100000"/>
              </a:lnSpc>
              <a:spcBef>
                <a:spcPts val="360"/>
              </a:spcBef>
              <a:buFont typeface="Arial"/>
              <a:buChar char="•"/>
              <a:tabLst>
                <a:tab pos="144145" algn="l"/>
              </a:tabLst>
            </a:pPr>
            <a:r>
              <a:rPr sz="1200" dirty="0">
                <a:solidFill>
                  <a:srgbClr val="04056C"/>
                </a:solidFill>
                <a:latin typeface="Calibri"/>
                <a:cs typeface="Calibri"/>
              </a:rPr>
              <a:t>Mobile health</a:t>
            </a:r>
            <a:r>
              <a:rPr sz="1200" spc="25" dirty="0">
                <a:solidFill>
                  <a:srgbClr val="04056C"/>
                </a:solidFill>
                <a:latin typeface="Calibri"/>
                <a:cs typeface="Calibri"/>
              </a:rPr>
              <a:t> </a:t>
            </a:r>
            <a:r>
              <a:rPr sz="1200" dirty="0">
                <a:solidFill>
                  <a:srgbClr val="04056C"/>
                </a:solidFill>
                <a:latin typeface="Calibri"/>
                <a:cs typeface="Calibri"/>
              </a:rPr>
              <a:t>and</a:t>
            </a:r>
            <a:r>
              <a:rPr sz="1200" spc="10" dirty="0">
                <a:solidFill>
                  <a:srgbClr val="04056C"/>
                </a:solidFill>
                <a:latin typeface="Calibri"/>
                <a:cs typeface="Calibri"/>
              </a:rPr>
              <a:t> </a:t>
            </a:r>
            <a:r>
              <a:rPr sz="1200" dirty="0">
                <a:solidFill>
                  <a:srgbClr val="04056C"/>
                </a:solidFill>
                <a:latin typeface="Calibri"/>
                <a:cs typeface="Calibri"/>
              </a:rPr>
              <a:t>Xpress</a:t>
            </a:r>
            <a:r>
              <a:rPr sz="1200" spc="10" dirty="0">
                <a:solidFill>
                  <a:srgbClr val="04056C"/>
                </a:solidFill>
                <a:latin typeface="Calibri"/>
                <a:cs typeface="Calibri"/>
              </a:rPr>
              <a:t> </a:t>
            </a:r>
            <a:r>
              <a:rPr sz="1200" spc="-10" dirty="0">
                <a:solidFill>
                  <a:srgbClr val="04056C"/>
                </a:solidFill>
                <a:latin typeface="Calibri"/>
                <a:cs typeface="Calibri"/>
              </a:rPr>
              <a:t>service</a:t>
            </a:r>
            <a:endParaRPr sz="1200">
              <a:latin typeface="Calibri"/>
              <a:cs typeface="Calibri"/>
            </a:endParaRPr>
          </a:p>
          <a:p>
            <a:pPr marL="143510" marR="5080" indent="-131445">
              <a:lnSpc>
                <a:spcPct val="118300"/>
              </a:lnSpc>
              <a:buFont typeface="Arial"/>
              <a:buChar char="•"/>
              <a:tabLst>
                <a:tab pos="144145" algn="l"/>
              </a:tabLst>
            </a:pPr>
            <a:r>
              <a:rPr sz="1200" dirty="0">
                <a:solidFill>
                  <a:srgbClr val="04056C"/>
                </a:solidFill>
                <a:latin typeface="Calibri"/>
                <a:cs typeface="Calibri"/>
              </a:rPr>
              <a:t>ART</a:t>
            </a:r>
            <a:r>
              <a:rPr sz="1200" spc="15" dirty="0">
                <a:solidFill>
                  <a:srgbClr val="04056C"/>
                </a:solidFill>
                <a:latin typeface="Calibri"/>
                <a:cs typeface="Calibri"/>
              </a:rPr>
              <a:t> </a:t>
            </a:r>
            <a:r>
              <a:rPr sz="1200" dirty="0">
                <a:solidFill>
                  <a:srgbClr val="04056C"/>
                </a:solidFill>
                <a:latin typeface="Calibri"/>
                <a:cs typeface="Calibri"/>
              </a:rPr>
              <a:t>adherence</a:t>
            </a:r>
            <a:r>
              <a:rPr sz="1200" spc="15" dirty="0">
                <a:solidFill>
                  <a:srgbClr val="04056C"/>
                </a:solidFill>
                <a:latin typeface="Calibri"/>
                <a:cs typeface="Calibri"/>
              </a:rPr>
              <a:t> </a:t>
            </a:r>
            <a:r>
              <a:rPr sz="1200" dirty="0">
                <a:solidFill>
                  <a:srgbClr val="04056C"/>
                </a:solidFill>
                <a:latin typeface="Calibri"/>
                <a:cs typeface="Calibri"/>
              </a:rPr>
              <a:t>support</a:t>
            </a:r>
            <a:r>
              <a:rPr sz="1200" spc="35" dirty="0">
                <a:solidFill>
                  <a:srgbClr val="04056C"/>
                </a:solidFill>
                <a:latin typeface="Calibri"/>
                <a:cs typeface="Calibri"/>
              </a:rPr>
              <a:t> </a:t>
            </a:r>
            <a:r>
              <a:rPr sz="1200" dirty="0">
                <a:solidFill>
                  <a:srgbClr val="04056C"/>
                </a:solidFill>
                <a:latin typeface="Calibri"/>
                <a:cs typeface="Calibri"/>
              </a:rPr>
              <a:t>multi-</a:t>
            </a:r>
            <a:r>
              <a:rPr sz="1200" spc="-20" dirty="0">
                <a:solidFill>
                  <a:srgbClr val="04056C"/>
                </a:solidFill>
                <a:latin typeface="Calibri"/>
                <a:cs typeface="Calibri"/>
              </a:rPr>
              <a:t>month </a:t>
            </a:r>
            <a:r>
              <a:rPr sz="1200" dirty="0">
                <a:solidFill>
                  <a:srgbClr val="04056C"/>
                </a:solidFill>
                <a:latin typeface="Calibri"/>
                <a:cs typeface="Calibri"/>
              </a:rPr>
              <a:t>scripting,</a:t>
            </a:r>
            <a:r>
              <a:rPr sz="1200" spc="10" dirty="0">
                <a:solidFill>
                  <a:srgbClr val="04056C"/>
                </a:solidFill>
                <a:latin typeface="Calibri"/>
                <a:cs typeface="Calibri"/>
              </a:rPr>
              <a:t> </a:t>
            </a:r>
            <a:r>
              <a:rPr sz="1200" dirty="0">
                <a:solidFill>
                  <a:srgbClr val="04056C"/>
                </a:solidFill>
                <a:latin typeface="Calibri"/>
                <a:cs typeface="Calibri"/>
              </a:rPr>
              <a:t>VL</a:t>
            </a:r>
            <a:r>
              <a:rPr sz="1200" spc="20" dirty="0">
                <a:solidFill>
                  <a:srgbClr val="04056C"/>
                </a:solidFill>
                <a:latin typeface="Calibri"/>
                <a:cs typeface="Calibri"/>
              </a:rPr>
              <a:t> </a:t>
            </a:r>
            <a:r>
              <a:rPr sz="1200" dirty="0">
                <a:solidFill>
                  <a:srgbClr val="04056C"/>
                </a:solidFill>
                <a:latin typeface="Calibri"/>
                <a:cs typeface="Calibri"/>
              </a:rPr>
              <a:t>navigation/</a:t>
            </a:r>
            <a:r>
              <a:rPr sz="1200" spc="15" dirty="0">
                <a:solidFill>
                  <a:srgbClr val="04056C"/>
                </a:solidFill>
                <a:latin typeface="Calibri"/>
                <a:cs typeface="Calibri"/>
              </a:rPr>
              <a:t> </a:t>
            </a:r>
            <a:r>
              <a:rPr sz="1200" dirty="0">
                <a:solidFill>
                  <a:srgbClr val="04056C"/>
                </a:solidFill>
                <a:latin typeface="Calibri"/>
                <a:cs typeface="Calibri"/>
              </a:rPr>
              <a:t>U=U </a:t>
            </a:r>
            <a:r>
              <a:rPr sz="1200" spc="-10" dirty="0">
                <a:solidFill>
                  <a:srgbClr val="04056C"/>
                </a:solidFill>
                <a:latin typeface="Calibri"/>
                <a:cs typeface="Calibri"/>
              </a:rPr>
              <a:t>literacy</a:t>
            </a:r>
            <a:endParaRPr sz="1200">
              <a:latin typeface="Calibri"/>
              <a:cs typeface="Calibri"/>
            </a:endParaRPr>
          </a:p>
          <a:p>
            <a:pPr marL="143510" marR="57785" indent="-131445">
              <a:lnSpc>
                <a:spcPts val="1700"/>
              </a:lnSpc>
              <a:spcBef>
                <a:spcPts val="95"/>
              </a:spcBef>
              <a:buFont typeface="Arial"/>
              <a:buChar char="•"/>
              <a:tabLst>
                <a:tab pos="144145" algn="l"/>
              </a:tabLst>
            </a:pPr>
            <a:r>
              <a:rPr sz="1200" dirty="0">
                <a:solidFill>
                  <a:srgbClr val="04056C"/>
                </a:solidFill>
                <a:latin typeface="Calibri"/>
                <a:cs typeface="Calibri"/>
              </a:rPr>
              <a:t>PrEP adherence</a:t>
            </a:r>
            <a:r>
              <a:rPr sz="1200" spc="10" dirty="0">
                <a:solidFill>
                  <a:srgbClr val="04056C"/>
                </a:solidFill>
                <a:latin typeface="Calibri"/>
                <a:cs typeface="Calibri"/>
              </a:rPr>
              <a:t> </a:t>
            </a:r>
            <a:r>
              <a:rPr sz="1200" dirty="0">
                <a:solidFill>
                  <a:srgbClr val="04056C"/>
                </a:solidFill>
                <a:latin typeface="Calibri"/>
                <a:cs typeface="Calibri"/>
              </a:rPr>
              <a:t>support,</a:t>
            </a:r>
            <a:r>
              <a:rPr sz="1200" spc="15" dirty="0">
                <a:solidFill>
                  <a:srgbClr val="04056C"/>
                </a:solidFill>
                <a:latin typeface="Calibri"/>
                <a:cs typeface="Calibri"/>
              </a:rPr>
              <a:t> </a:t>
            </a:r>
            <a:r>
              <a:rPr sz="1200" dirty="0">
                <a:solidFill>
                  <a:srgbClr val="04056C"/>
                </a:solidFill>
                <a:latin typeface="Calibri"/>
                <a:cs typeface="Calibri"/>
              </a:rPr>
              <a:t>repeat</a:t>
            </a:r>
            <a:r>
              <a:rPr sz="1200" spc="25" dirty="0">
                <a:solidFill>
                  <a:srgbClr val="04056C"/>
                </a:solidFill>
                <a:latin typeface="Calibri"/>
                <a:cs typeface="Calibri"/>
              </a:rPr>
              <a:t> </a:t>
            </a:r>
            <a:r>
              <a:rPr sz="1200" spc="-25" dirty="0">
                <a:solidFill>
                  <a:srgbClr val="04056C"/>
                </a:solidFill>
                <a:latin typeface="Calibri"/>
                <a:cs typeface="Calibri"/>
              </a:rPr>
              <a:t>HIV </a:t>
            </a:r>
            <a:r>
              <a:rPr sz="1200" spc="-10" dirty="0">
                <a:solidFill>
                  <a:srgbClr val="04056C"/>
                </a:solidFill>
                <a:latin typeface="Calibri"/>
                <a:cs typeface="Calibri"/>
              </a:rPr>
              <a:t>testing</a:t>
            </a:r>
            <a:endParaRPr sz="1200">
              <a:latin typeface="Calibri"/>
              <a:cs typeface="Calibri"/>
            </a:endParaRPr>
          </a:p>
        </p:txBody>
      </p:sp>
      <p:grpSp>
        <p:nvGrpSpPr>
          <p:cNvPr id="54" name="object 54"/>
          <p:cNvGrpSpPr/>
          <p:nvPr/>
        </p:nvGrpSpPr>
        <p:grpSpPr>
          <a:xfrm>
            <a:off x="8653384" y="3604259"/>
            <a:ext cx="134620" cy="972819"/>
            <a:chOff x="8653384" y="3604259"/>
            <a:chExt cx="134620" cy="972819"/>
          </a:xfrm>
        </p:grpSpPr>
        <p:pic>
          <p:nvPicPr>
            <p:cNvPr id="55" name="object 55"/>
            <p:cNvPicPr/>
            <p:nvPr/>
          </p:nvPicPr>
          <p:blipFill>
            <a:blip r:embed="rId6" cstate="print"/>
            <a:stretch>
              <a:fillRect/>
            </a:stretch>
          </p:blipFill>
          <p:spPr>
            <a:xfrm>
              <a:off x="8653384" y="3604259"/>
              <a:ext cx="127902" cy="126518"/>
            </a:xfrm>
            <a:prstGeom prst="rect">
              <a:avLst/>
            </a:prstGeom>
          </p:spPr>
        </p:pic>
        <p:pic>
          <p:nvPicPr>
            <p:cNvPr id="56" name="object 56"/>
            <p:cNvPicPr/>
            <p:nvPr/>
          </p:nvPicPr>
          <p:blipFill>
            <a:blip r:embed="rId5" cstate="print"/>
            <a:stretch>
              <a:fillRect/>
            </a:stretch>
          </p:blipFill>
          <p:spPr>
            <a:xfrm>
              <a:off x="8653384" y="3845047"/>
              <a:ext cx="127902" cy="128046"/>
            </a:xfrm>
            <a:prstGeom prst="rect">
              <a:avLst/>
            </a:prstGeom>
          </p:spPr>
        </p:pic>
        <p:pic>
          <p:nvPicPr>
            <p:cNvPr id="57" name="object 57"/>
            <p:cNvPicPr/>
            <p:nvPr/>
          </p:nvPicPr>
          <p:blipFill>
            <a:blip r:embed="rId5" cstate="print"/>
            <a:stretch>
              <a:fillRect/>
            </a:stretch>
          </p:blipFill>
          <p:spPr>
            <a:xfrm>
              <a:off x="8659480" y="4448551"/>
              <a:ext cx="127902" cy="128046"/>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C:\Users\THALACOM\AppData\Local\Microsoft\Windows\INetCache\Content.Word\IMG_2875.jpg">
            <a:extLst>
              <a:ext uri="{FF2B5EF4-FFF2-40B4-BE49-F238E27FC236}">
                <a16:creationId xmlns:a16="http://schemas.microsoft.com/office/drawing/2014/main" id="{4D4925F9-7AAC-4230-A648-0FD6FE99C85C}"/>
              </a:ext>
            </a:extLst>
          </p:cNvPr>
          <p:cNvPicPr>
            <a:picLocks/>
          </p:cNvPicPr>
          <p:nvPr/>
        </p:nvPicPr>
        <p:blipFill>
          <a:blip r:embed="rId2"/>
          <a:srcRect/>
          <a:stretch>
            <a:fillRect/>
          </a:stretch>
        </p:blipFill>
        <p:spPr>
          <a:xfrm>
            <a:off x="219919" y="127322"/>
            <a:ext cx="11887200" cy="6654478"/>
          </a:xfrm>
          <a:prstGeom prst="rect">
            <a:avLst/>
          </a:prstGeom>
        </p:spPr>
      </p:pic>
      <p:sp>
        <p:nvSpPr>
          <p:cNvPr id="5" name="TextBox 4">
            <a:extLst>
              <a:ext uri="{FF2B5EF4-FFF2-40B4-BE49-F238E27FC236}">
                <a16:creationId xmlns:a16="http://schemas.microsoft.com/office/drawing/2014/main" id="{E8A7EE58-DAEA-40BF-B241-791D4EA6D9B7}"/>
              </a:ext>
            </a:extLst>
          </p:cNvPr>
          <p:cNvSpPr txBox="1"/>
          <p:nvPr/>
        </p:nvSpPr>
        <p:spPr>
          <a:xfrm>
            <a:off x="2644314" y="269060"/>
            <a:ext cx="6903371" cy="784830"/>
          </a:xfrm>
          <a:prstGeom prst="rect">
            <a:avLst/>
          </a:prstGeom>
          <a:noFill/>
        </p:spPr>
        <p:txBody>
          <a:bodyPr wrap="square" rtlCol="0">
            <a:spAutoFit/>
          </a:bodyPr>
          <a:lstStyle/>
          <a:p>
            <a:r>
              <a:rPr lang="en-US" sz="4500" dirty="0">
                <a:solidFill>
                  <a:srgbClr val="0000FF"/>
                </a:solidFill>
                <a:latin typeface="Phetsarath OT" panose="02000500000000000001" pitchFamily="2" charset="2"/>
                <a:ea typeface="Phetsarath OT" panose="02000500000000000001" pitchFamily="2" charset="2"/>
                <a:cs typeface="Phetsarath OT" panose="02000500000000000001" pitchFamily="2" charset="2"/>
              </a:rPr>
              <a:t>THANK YOU - </a:t>
            </a:r>
            <a:r>
              <a:rPr lang="en-US" sz="4500" dirty="0" err="1">
                <a:solidFill>
                  <a:srgbClr val="0000FF"/>
                </a:solidFill>
                <a:latin typeface="Phetsarath OT" panose="02000500000000000001" pitchFamily="2" charset="2"/>
                <a:ea typeface="Phetsarath OT" panose="02000500000000000001" pitchFamily="2" charset="2"/>
                <a:cs typeface="Phetsarath OT" panose="02000500000000000001" pitchFamily="2" charset="2"/>
              </a:rPr>
              <a:t>Khob</a:t>
            </a:r>
            <a:r>
              <a:rPr lang="en-US" sz="4500" dirty="0">
                <a:solidFill>
                  <a:srgbClr val="0000FF"/>
                </a:solidFill>
                <a:latin typeface="Phetsarath OT" panose="02000500000000000001" pitchFamily="2" charset="2"/>
                <a:ea typeface="Phetsarath OT" panose="02000500000000000001" pitchFamily="2" charset="2"/>
                <a:cs typeface="Phetsarath OT" panose="02000500000000000001" pitchFamily="2" charset="2"/>
              </a:rPr>
              <a:t> Jai</a:t>
            </a:r>
          </a:p>
        </p:txBody>
      </p:sp>
    </p:spTree>
    <p:extLst>
      <p:ext uri="{BB962C8B-B14F-4D97-AF65-F5344CB8AC3E}">
        <p14:creationId xmlns:p14="http://schemas.microsoft.com/office/powerpoint/2010/main" val="388974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545021" y="10510"/>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3600" b="1" dirty="0"/>
              <a:t>HIV transmission route</a:t>
            </a:r>
            <a:endParaRPr lang="en-PH" sz="3200" b="1" i="1" dirty="0"/>
          </a:p>
        </p:txBody>
      </p:sp>
      <p:sp>
        <p:nvSpPr>
          <p:cNvPr id="2" name="TextBox 1"/>
          <p:cNvSpPr txBox="1"/>
          <p:nvPr/>
        </p:nvSpPr>
        <p:spPr>
          <a:xfrm>
            <a:off x="1752600" y="990600"/>
            <a:ext cx="8915400" cy="2677656"/>
          </a:xfrm>
          <a:prstGeom prst="rect">
            <a:avLst/>
          </a:prstGeom>
          <a:noFill/>
        </p:spPr>
        <p:txBody>
          <a:bodyPr wrap="square" rtlCol="0">
            <a:spAutoFit/>
          </a:bodyPr>
          <a:lstStyle/>
          <a:p>
            <a:r>
              <a:rPr lang="en-PH" sz="2400" dirty="0"/>
              <a:t>HIV transmission is occurring through:</a:t>
            </a:r>
          </a:p>
          <a:p>
            <a:pPr marL="800100" lvl="1" indent="-342900">
              <a:buFontTx/>
              <a:buChar char="-"/>
            </a:pPr>
            <a:r>
              <a:rPr lang="en-PH" sz="2400" dirty="0"/>
              <a:t>Sexual transmission (between male – female, and between males)</a:t>
            </a:r>
          </a:p>
          <a:p>
            <a:pPr marL="800100" lvl="1" indent="-342900">
              <a:buFontTx/>
              <a:buChar char="-"/>
            </a:pPr>
            <a:r>
              <a:rPr lang="en-PH" sz="2400" dirty="0"/>
              <a:t>Mother to child transmission</a:t>
            </a:r>
          </a:p>
          <a:p>
            <a:pPr marL="800100" lvl="1" indent="-342900">
              <a:buFontTx/>
              <a:buChar char="-"/>
            </a:pPr>
            <a:r>
              <a:rPr lang="en-PH" sz="2400" dirty="0"/>
              <a:t>Sharing of infected needles among drug users</a:t>
            </a:r>
          </a:p>
          <a:p>
            <a:pPr marL="800100" lvl="1" indent="-342900">
              <a:buFontTx/>
              <a:buChar char="-"/>
            </a:pPr>
            <a:r>
              <a:rPr lang="en-PH" sz="2400" dirty="0"/>
              <a:t>No record of HIV transmission due to blood transfusion</a:t>
            </a:r>
          </a:p>
          <a:p>
            <a:pPr lvl="1"/>
            <a:r>
              <a:rPr lang="en-PH" sz="2400" dirty="0"/>
              <a:t> </a:t>
            </a:r>
          </a:p>
        </p:txBody>
      </p:sp>
      <p:sp>
        <p:nvSpPr>
          <p:cNvPr id="3" name="Isosceles Triangle 2"/>
          <p:cNvSpPr/>
          <p:nvPr/>
        </p:nvSpPr>
        <p:spPr>
          <a:xfrm rot="5400000">
            <a:off x="5059476" y="4731215"/>
            <a:ext cx="2671730" cy="609600"/>
          </a:xfrm>
          <a:prstGeom prst="triangl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88760"/>
            <a:ext cx="4570377" cy="341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9">
            <a:extLst>
              <a:ext uri="{FF2B5EF4-FFF2-40B4-BE49-F238E27FC236}">
                <a16:creationId xmlns:a16="http://schemas.microsoft.com/office/drawing/2014/main" id="{905EA00E-DD3A-B41A-B11C-63471AF96A3E}"/>
              </a:ext>
            </a:extLst>
          </p:cNvPr>
          <p:cNvGraphicFramePr>
            <a:graphicFrameLocks/>
          </p:cNvGraphicFramePr>
          <p:nvPr/>
        </p:nvGraphicFramePr>
        <p:xfrm>
          <a:off x="5715000" y="3485636"/>
          <a:ext cx="6705600" cy="3219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07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12AA3EA-B54A-AEF0-6F42-878401191AC7}"/>
              </a:ext>
            </a:extLst>
          </p:cNvPr>
          <p:cNvGrpSpPr/>
          <p:nvPr/>
        </p:nvGrpSpPr>
        <p:grpSpPr>
          <a:xfrm>
            <a:off x="976841" y="706334"/>
            <a:ext cx="10515600" cy="6012354"/>
            <a:chOff x="173263" y="693248"/>
            <a:chExt cx="9013371" cy="6012354"/>
          </a:xfrm>
        </p:grpSpPr>
        <p:sp>
          <p:nvSpPr>
            <p:cNvPr id="5" name="Rounded Rectangle 4">
              <a:extLst>
                <a:ext uri="{FF2B5EF4-FFF2-40B4-BE49-F238E27FC236}">
                  <a16:creationId xmlns:a16="http://schemas.microsoft.com/office/drawing/2014/main" id="{5212C04C-F874-7C4D-9A94-DBCAF85EF818}"/>
                </a:ext>
              </a:extLst>
            </p:cNvPr>
            <p:cNvSpPr/>
            <p:nvPr/>
          </p:nvSpPr>
          <p:spPr>
            <a:xfrm>
              <a:off x="446316" y="1911666"/>
              <a:ext cx="8621483" cy="13546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1C0DE3"/>
                  </a:solidFill>
                  <a:latin typeface="Phetsarath OT" panose="02000500000000000001" pitchFamily="2" charset="2"/>
                  <a:ea typeface="Phetsarath OT" panose="02000500000000000001" pitchFamily="2" charset="2"/>
                  <a:cs typeface="Phetsarath OT" panose="02000500000000000001" pitchFamily="2" charset="2"/>
                </a:rPr>
                <a:t>Strategic </a:t>
              </a:r>
            </a:p>
            <a:p>
              <a:r>
                <a:rPr lang="en-US" sz="2400" b="1" dirty="0">
                  <a:solidFill>
                    <a:srgbClr val="1C0DE3"/>
                  </a:solidFill>
                  <a:latin typeface="Phetsarath OT" panose="02000500000000000001" pitchFamily="2" charset="2"/>
                  <a:ea typeface="Phetsarath OT" panose="02000500000000000001" pitchFamily="2" charset="2"/>
                  <a:cs typeface="Phetsarath OT" panose="02000500000000000001" pitchFamily="2" charset="2"/>
                </a:rPr>
                <a:t>objectives</a:t>
              </a:r>
            </a:p>
          </p:txBody>
        </p:sp>
        <p:sp>
          <p:nvSpPr>
            <p:cNvPr id="6" name="Rounded Rectangle 5">
              <a:extLst>
                <a:ext uri="{FF2B5EF4-FFF2-40B4-BE49-F238E27FC236}">
                  <a16:creationId xmlns:a16="http://schemas.microsoft.com/office/drawing/2014/main" id="{263ACFAE-9895-DF43-981A-E1B1532A2ADD}"/>
                </a:ext>
              </a:extLst>
            </p:cNvPr>
            <p:cNvSpPr/>
            <p:nvPr/>
          </p:nvSpPr>
          <p:spPr>
            <a:xfrm>
              <a:off x="173263" y="3450450"/>
              <a:ext cx="9013371" cy="3255152"/>
            </a:xfrm>
            <a:prstGeom prst="roundRect">
              <a:avLst>
                <a:gd name="adj" fmla="val 897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o-LA" sz="2400" b="1" dirty="0">
                  <a:solidFill>
                    <a:srgbClr val="1C0DE3"/>
                  </a:solidFill>
                  <a:latin typeface="Phetsarath OT" panose="02000500000000000001" pitchFamily="2" charset="2"/>
                  <a:ea typeface="Phetsarath OT" panose="02000500000000000001" pitchFamily="2" charset="2"/>
                  <a:cs typeface="Phetsarath OT" panose="02000500000000000001" pitchFamily="2" charset="2"/>
                </a:rPr>
                <a:t>   </a:t>
              </a:r>
              <a:r>
                <a:rPr lang="en-US" sz="2400" b="1" dirty="0">
                  <a:solidFill>
                    <a:srgbClr val="1C0DE3"/>
                  </a:solidFill>
                  <a:latin typeface="Phetsarath OT" panose="02000500000000000001" pitchFamily="2" charset="2"/>
                  <a:ea typeface="Phetsarath OT" panose="02000500000000000001" pitchFamily="2" charset="2"/>
                  <a:cs typeface="Phetsarath OT" panose="02000500000000000001" pitchFamily="2" charset="2"/>
                </a:rPr>
                <a:t>Strategic </a:t>
              </a:r>
            </a:p>
            <a:p>
              <a:r>
                <a:rPr lang="en-US" sz="2400" b="1" dirty="0">
                  <a:solidFill>
                    <a:srgbClr val="1C0DE3"/>
                  </a:solidFill>
                  <a:latin typeface="Phetsarath OT" panose="02000500000000000001" pitchFamily="2" charset="2"/>
                  <a:ea typeface="Phetsarath OT" panose="02000500000000000001" pitchFamily="2" charset="2"/>
                  <a:cs typeface="Phetsarath OT" panose="02000500000000000001" pitchFamily="2" charset="2"/>
                </a:rPr>
                <a:t>Interventions</a:t>
              </a:r>
            </a:p>
          </p:txBody>
        </p:sp>
        <p:sp>
          <p:nvSpPr>
            <p:cNvPr id="10" name="Rounded Rectangle 9">
              <a:extLst>
                <a:ext uri="{FF2B5EF4-FFF2-40B4-BE49-F238E27FC236}">
                  <a16:creationId xmlns:a16="http://schemas.microsoft.com/office/drawing/2014/main" id="{26F71FB5-0086-6841-853B-B92CA5691610}"/>
                </a:ext>
              </a:extLst>
            </p:cNvPr>
            <p:cNvSpPr/>
            <p:nvPr/>
          </p:nvSpPr>
          <p:spPr>
            <a:xfrm>
              <a:off x="6647913" y="2057400"/>
              <a:ext cx="2267487" cy="1016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GB" sz="1600" b="1" dirty="0"/>
                <a:t>3. </a:t>
              </a:r>
              <a:r>
                <a:rPr kumimoji="0" lang="x-none" sz="1600" b="1" i="0" u="none" strike="noStrike" kern="1200" cap="none" spc="0" normalizeH="0" baseline="0" noProof="0" dirty="0">
                  <a:ln>
                    <a:noFill/>
                  </a:ln>
                  <a:solidFill>
                    <a:prstClr val="black"/>
                  </a:solidFill>
                  <a:effectLst/>
                  <a:uLnTx/>
                  <a:uFillTx/>
                  <a:latin typeface="Calibri" panose="020F0502020204030204"/>
                  <a:ea typeface="+mn-ea"/>
                  <a:cs typeface="+mn-cs"/>
                </a:rPr>
                <a:t>Increase access to quality testing, treatment, and care services</a:t>
              </a:r>
              <a:endParaRPr lang="en-US" sz="1600" b="1" dirty="0">
                <a:solidFill>
                  <a:srgbClr val="C00000"/>
                </a:solidFill>
              </a:endParaRPr>
            </a:p>
          </p:txBody>
        </p:sp>
        <p:sp>
          <p:nvSpPr>
            <p:cNvPr id="11" name="Rounded Rectangle 10">
              <a:extLst>
                <a:ext uri="{FF2B5EF4-FFF2-40B4-BE49-F238E27FC236}">
                  <a16:creationId xmlns:a16="http://schemas.microsoft.com/office/drawing/2014/main" id="{EFA64727-B95F-6A4E-8D07-DDD8B1D80407}"/>
                </a:ext>
              </a:extLst>
            </p:cNvPr>
            <p:cNvSpPr/>
            <p:nvPr/>
          </p:nvSpPr>
          <p:spPr>
            <a:xfrm>
              <a:off x="1875953" y="2122603"/>
              <a:ext cx="2459563" cy="9743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l"/>
              <a:r>
                <a:rPr lang="en-GB" sz="1400" b="1" dirty="0">
                  <a:solidFill>
                    <a:schemeClr val="tx1"/>
                  </a:solidFill>
                </a:rPr>
                <a:t>1. </a:t>
              </a:r>
              <a:r>
                <a:rPr lang="en-US" sz="1600" b="1" dirty="0">
                  <a:solidFill>
                    <a:schemeClr val="tx1"/>
                  </a:solidFill>
                  <a:effectLst/>
                  <a:latin typeface="Calibri" panose="020F0502020204030204" pitchFamily="34" charset="0"/>
                  <a:ea typeface="Calibri" panose="020F0502020204030204" pitchFamily="34" charset="0"/>
                  <a:cs typeface="DokChampa" panose="020B0604020202020204" pitchFamily="34" charset="-34"/>
                </a:rPr>
                <a:t>Strengthen an enabling environment for an effective HIV/AIDS response</a:t>
              </a:r>
              <a:endParaRPr lang="en-GB" sz="1400" dirty="0">
                <a:solidFill>
                  <a:schemeClr val="tx1"/>
                </a:solidFill>
              </a:endParaRPr>
            </a:p>
          </p:txBody>
        </p:sp>
        <p:sp>
          <p:nvSpPr>
            <p:cNvPr id="12" name="Rounded Rectangle 11">
              <a:extLst>
                <a:ext uri="{FF2B5EF4-FFF2-40B4-BE49-F238E27FC236}">
                  <a16:creationId xmlns:a16="http://schemas.microsoft.com/office/drawing/2014/main" id="{3278ACF8-99B1-2645-87E8-3A7CB9DD10B6}"/>
                </a:ext>
              </a:extLst>
            </p:cNvPr>
            <p:cNvSpPr/>
            <p:nvPr/>
          </p:nvSpPr>
          <p:spPr>
            <a:xfrm>
              <a:off x="4399018" y="2057400"/>
              <a:ext cx="2154182" cy="1016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l" rtl="0"/>
              <a:endParaRPr lang="en-GB" sz="1600" b="1" dirty="0"/>
            </a:p>
            <a:p>
              <a:pPr algn="l" rtl="0"/>
              <a:r>
                <a:rPr lang="en-GB" sz="1600" b="1" dirty="0"/>
                <a:t>2.</a:t>
              </a:r>
              <a:r>
                <a:rPr lang="lo-LA" altLang="en-US" sz="1600" b="1" kern="1200" dirty="0">
                  <a:solidFill>
                    <a:prstClr val="black"/>
                  </a:solidFill>
                  <a:latin typeface="Phetsarath OT" panose="02000500000000000001" pitchFamily="2" charset="2"/>
                  <a:ea typeface="Phetsarath OT" panose="02000500000000000001" pitchFamily="2" charset="2"/>
                  <a:cs typeface="Phetsarath OT" panose="02000500000000000001" pitchFamily="2" charset="2"/>
                </a:rPr>
                <a:t> </a:t>
              </a:r>
              <a:r>
                <a:rPr kumimoji="0" lang="x-none" sz="1600" b="1" i="0" u="none" strike="noStrike" kern="1200" cap="none" spc="0" normalizeH="0" baseline="0" noProof="0" dirty="0">
                  <a:ln>
                    <a:noFill/>
                  </a:ln>
                  <a:solidFill>
                    <a:prstClr val="black"/>
                  </a:solidFill>
                  <a:effectLst/>
                  <a:uLnTx/>
                  <a:uFillTx/>
                  <a:latin typeface="Calibri" panose="020F0502020204030204"/>
                  <a:ea typeface="+mn-ea"/>
                  <a:cs typeface="+mn-cs"/>
                </a:rPr>
                <a:t>Improve access to quality prevention and testing services</a:t>
              </a:r>
            </a:p>
            <a:p>
              <a:endParaRPr lang="lo-LA" sz="1600" dirty="0">
                <a:latin typeface="Calibri" panose="020F0502020204030204" pitchFamily="34" charset="0"/>
                <a:ea typeface="Calibri" panose="020F0502020204030204" pitchFamily="34" charset="0"/>
                <a:cs typeface="Phetsarath OT" panose="02000500000000000001" pitchFamily="2" charset="2"/>
              </a:endParaRPr>
            </a:p>
          </p:txBody>
        </p:sp>
        <p:sp>
          <p:nvSpPr>
            <p:cNvPr id="13" name="Rounded Rectangle 12">
              <a:extLst>
                <a:ext uri="{FF2B5EF4-FFF2-40B4-BE49-F238E27FC236}">
                  <a16:creationId xmlns:a16="http://schemas.microsoft.com/office/drawing/2014/main" id="{AE5EF64E-54C8-1040-8297-E57E2DF28315}"/>
                </a:ext>
              </a:extLst>
            </p:cNvPr>
            <p:cNvSpPr/>
            <p:nvPr/>
          </p:nvSpPr>
          <p:spPr>
            <a:xfrm>
              <a:off x="6837418" y="3505200"/>
              <a:ext cx="2154182" cy="3193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gn="l" rtl="0">
                <a:buFont typeface="Symbol"/>
                <a:buChar char=""/>
                <a:defRPr/>
              </a:pPr>
              <a:endParaRPr lang="en-GB" sz="1200" dirty="0">
                <a:solidFill>
                  <a:srgbClr val="C00000"/>
                </a:solidFill>
              </a:endParaRPr>
            </a:p>
          </p:txBody>
        </p:sp>
        <p:sp>
          <p:nvSpPr>
            <p:cNvPr id="15" name="Rounded Rectangle 14">
              <a:extLst>
                <a:ext uri="{FF2B5EF4-FFF2-40B4-BE49-F238E27FC236}">
                  <a16:creationId xmlns:a16="http://schemas.microsoft.com/office/drawing/2014/main" id="{3B0A526B-9C10-5947-8D94-4516CB7BF227}"/>
                </a:ext>
              </a:extLst>
            </p:cNvPr>
            <p:cNvSpPr/>
            <p:nvPr/>
          </p:nvSpPr>
          <p:spPr>
            <a:xfrm>
              <a:off x="1960618" y="3505200"/>
              <a:ext cx="2194940" cy="32004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R="0" indent="0">
                <a:spcBef>
                  <a:spcPts val="0"/>
                </a:spcBef>
                <a:spcAft>
                  <a:spcPts val="0"/>
                </a:spcAft>
                <a:buNone/>
              </a:pPr>
              <a:r>
                <a:rPr lang="en-US" sz="14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1.1: Law, policy and advocacy </a:t>
              </a:r>
              <a:endParaRPr lang="en-US" sz="14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4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1.2: Human resources</a:t>
              </a:r>
              <a:endParaRPr lang="en-US" sz="14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4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1.3: Sustainability and investment</a:t>
              </a:r>
              <a:endParaRPr lang="en-US" sz="14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4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1.4: Governance and management</a:t>
              </a:r>
              <a:endParaRPr lang="en-US" sz="14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4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1.5: Strategic information</a:t>
              </a:r>
              <a:endParaRPr lang="en-US" sz="14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4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1.6: Stigma and discrimination</a:t>
              </a:r>
              <a:endParaRPr lang="en-US" sz="14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4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1.7: International and cross-border cooperation</a:t>
              </a:r>
              <a:endParaRPr lang="en-US" sz="1400" dirty="0">
                <a:solidFill>
                  <a:prstClr val="black"/>
                </a:solidFill>
                <a:latin typeface="Calibri" panose="020F0502020204030204"/>
              </a:endParaRPr>
            </a:p>
          </p:txBody>
        </p:sp>
        <p:sp>
          <p:nvSpPr>
            <p:cNvPr id="16" name="Rounded Rectangle 15">
              <a:extLst>
                <a:ext uri="{FF2B5EF4-FFF2-40B4-BE49-F238E27FC236}">
                  <a16:creationId xmlns:a16="http://schemas.microsoft.com/office/drawing/2014/main" id="{0A5ABF23-53CD-4549-8BF5-8D4FCD887159}"/>
                </a:ext>
              </a:extLst>
            </p:cNvPr>
            <p:cNvSpPr/>
            <p:nvPr/>
          </p:nvSpPr>
          <p:spPr>
            <a:xfrm>
              <a:off x="4231758" y="3505200"/>
              <a:ext cx="2550042" cy="32004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R="0" indent="0">
                <a:spcBef>
                  <a:spcPts val="0"/>
                </a:spcBef>
                <a:spcAft>
                  <a:spcPts val="0"/>
                </a:spcAft>
                <a:buNone/>
              </a:pPr>
              <a:endPar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2.1. Female sex workers</a:t>
              </a:r>
              <a:endParaRPr lang="en-US" sz="13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latin typeface="Calibri" panose="020F0502020204030204" pitchFamily="34" charset="0"/>
                  <a:ea typeface="Calibri" panose="020F0502020204030204" pitchFamily="34" charset="0"/>
                  <a:cs typeface="DokChampa" panose="020B0604020202020204" pitchFamily="34" charset="-34"/>
                </a:rPr>
                <a:t>2</a:t>
              </a: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 Men who have sex with men and transgenders</a:t>
              </a:r>
              <a:endParaRPr lang="en-US" sz="13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2.3: People who inject drugs</a:t>
              </a: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2.4: General population</a:t>
              </a:r>
              <a:endParaRPr lang="en-US" sz="13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2.5: Pregnant women</a:t>
              </a:r>
              <a:endParaRPr lang="en-US" sz="13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2.6: Prisoners</a:t>
              </a:r>
              <a:endParaRPr lang="en-US" sz="13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2.7: Victims of human trafficking</a:t>
              </a:r>
              <a:endParaRPr lang="en-US" sz="1300" dirty="0">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2.8: Condoms</a:t>
              </a:r>
              <a:endParaRPr lang="en-US" sz="1300" dirty="0">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2.9: STI services</a:t>
              </a:r>
              <a:endParaRPr lang="en-US" sz="1300" dirty="0">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2.10: Blood safety</a:t>
              </a:r>
              <a:endParaRPr lang="en-US" sz="1300" dirty="0">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2.11: Online and social media</a:t>
              </a:r>
              <a:endParaRPr lang="en-US" sz="1300" dirty="0">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r>
                <a:rPr lang="en-US" sz="1300"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2.12: Pre-exposure prophylaxis</a:t>
              </a:r>
              <a:endParaRPr lang="en-US" sz="1300" dirty="0">
                <a:effectLst/>
                <a:latin typeface="Calibri" panose="020F0502020204030204" pitchFamily="34" charset="0"/>
                <a:ea typeface="Calibri" panose="020F0502020204030204" pitchFamily="34" charset="0"/>
                <a:cs typeface="DokChampa" panose="020B0604020202020204" pitchFamily="34" charset="-34"/>
              </a:endParaRPr>
            </a:p>
            <a:p>
              <a:pPr marR="0" indent="0">
                <a:spcBef>
                  <a:spcPts val="0"/>
                </a:spcBef>
                <a:spcAft>
                  <a:spcPts val="0"/>
                </a:spcAft>
                <a:buNone/>
              </a:pPr>
              <a:endParaRPr lang="en-US" sz="1300" dirty="0">
                <a:latin typeface="Calibri" panose="020F0502020204030204" pitchFamily="34" charset="0"/>
                <a:ea typeface="Calibri" panose="020F0502020204030204" pitchFamily="34" charset="0"/>
                <a:cs typeface="DokChampa" panose="020B0604020202020204" pitchFamily="34" charset="-34"/>
              </a:endParaRPr>
            </a:p>
            <a:p>
              <a:pPr algn="l" rtl="0">
                <a:defRPr/>
              </a:pPr>
              <a:endParaRPr lang="en-US" sz="1300" b="1" kern="1200" dirty="0">
                <a:solidFill>
                  <a:srgbClr val="0070C0"/>
                </a:solidFill>
                <a:latin typeface="Phetsarath OT" panose="02000500000000000001" pitchFamily="2" charset="2"/>
                <a:ea typeface="Phetsarath OT" panose="02000500000000000001" pitchFamily="2" charset="2"/>
                <a:cs typeface="Phetsarath OT" panose="02000500000000000001" pitchFamily="2" charset="2"/>
              </a:endParaRPr>
            </a:p>
          </p:txBody>
        </p:sp>
        <p:cxnSp>
          <p:nvCxnSpPr>
            <p:cNvPr id="17" name="Straight Arrow Connector 16">
              <a:extLst>
                <a:ext uri="{FF2B5EF4-FFF2-40B4-BE49-F238E27FC236}">
                  <a16:creationId xmlns:a16="http://schemas.microsoft.com/office/drawing/2014/main" id="{87E6C7F5-43D2-D24D-B2A4-5B5D4E8A7825}"/>
                </a:ext>
              </a:extLst>
            </p:cNvPr>
            <p:cNvCxnSpPr/>
            <p:nvPr/>
          </p:nvCxnSpPr>
          <p:spPr>
            <a:xfrm flipV="1">
              <a:off x="3158359" y="3048000"/>
              <a:ext cx="0" cy="4155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C7AE08-61AE-D844-9EDE-F246DE7EA94C}"/>
                </a:ext>
              </a:extLst>
            </p:cNvPr>
            <p:cNvCxnSpPr/>
            <p:nvPr/>
          </p:nvCxnSpPr>
          <p:spPr>
            <a:xfrm flipV="1">
              <a:off x="5401735" y="3048000"/>
              <a:ext cx="0" cy="4571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7DB6EE3-A6DA-864A-9E5B-29E5D1A146D3}"/>
                </a:ext>
              </a:extLst>
            </p:cNvPr>
            <p:cNvCxnSpPr/>
            <p:nvPr/>
          </p:nvCxnSpPr>
          <p:spPr>
            <a:xfrm flipV="1">
              <a:off x="7924800" y="3048000"/>
              <a:ext cx="0" cy="4155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CD83E06-0B93-6A09-400F-AA526CD2AD71}"/>
                </a:ext>
              </a:extLst>
            </p:cNvPr>
            <p:cNvGrpSpPr/>
            <p:nvPr/>
          </p:nvGrpSpPr>
          <p:grpSpPr>
            <a:xfrm>
              <a:off x="903513" y="693248"/>
              <a:ext cx="7680770" cy="1395089"/>
              <a:chOff x="903513" y="693248"/>
              <a:chExt cx="7680770" cy="1395089"/>
            </a:xfrm>
          </p:grpSpPr>
          <p:sp>
            <p:nvSpPr>
              <p:cNvPr id="3" name="Rounded Rectangle 2">
                <a:extLst>
                  <a:ext uri="{FF2B5EF4-FFF2-40B4-BE49-F238E27FC236}">
                    <a16:creationId xmlns:a16="http://schemas.microsoft.com/office/drawing/2014/main" id="{C122F08E-612E-AE4C-BF1D-2784140CA710}"/>
                  </a:ext>
                </a:extLst>
              </p:cNvPr>
              <p:cNvSpPr/>
              <p:nvPr/>
            </p:nvSpPr>
            <p:spPr>
              <a:xfrm>
                <a:off x="903513" y="693248"/>
                <a:ext cx="7680770" cy="79021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3333CC"/>
                    </a:solidFill>
                    <a:latin typeface="Phetsarath OT" panose="02000500000000000001" pitchFamily="2" charset="2"/>
                    <a:ea typeface="Phetsarath OT" panose="02000500000000000001" pitchFamily="2" charset="2"/>
                    <a:cs typeface="Phetsarath OT" panose="02000500000000000001" pitchFamily="2" charset="2"/>
                  </a:rPr>
                  <a:t>Goal</a:t>
                </a:r>
              </a:p>
            </p:txBody>
          </p:sp>
          <p:grpSp>
            <p:nvGrpSpPr>
              <p:cNvPr id="21" name="Group 20">
                <a:extLst>
                  <a:ext uri="{FF2B5EF4-FFF2-40B4-BE49-F238E27FC236}">
                    <a16:creationId xmlns:a16="http://schemas.microsoft.com/office/drawing/2014/main" id="{A9BFB430-F8C3-9A9B-6424-3284791BAF83}"/>
                  </a:ext>
                </a:extLst>
              </p:cNvPr>
              <p:cNvGrpSpPr/>
              <p:nvPr/>
            </p:nvGrpSpPr>
            <p:grpSpPr>
              <a:xfrm>
                <a:off x="1993900" y="736600"/>
                <a:ext cx="6134100" cy="1351737"/>
                <a:chOff x="1993900" y="799714"/>
                <a:chExt cx="6134100" cy="1351737"/>
              </a:xfrm>
            </p:grpSpPr>
            <p:sp>
              <p:nvSpPr>
                <p:cNvPr id="4" name="Rounded Rectangle 3">
                  <a:extLst>
                    <a:ext uri="{FF2B5EF4-FFF2-40B4-BE49-F238E27FC236}">
                      <a16:creationId xmlns:a16="http://schemas.microsoft.com/office/drawing/2014/main" id="{4BE026BA-4C11-784B-AD19-B7A3A72C741E}"/>
                    </a:ext>
                  </a:extLst>
                </p:cNvPr>
                <p:cNvSpPr/>
                <p:nvPr/>
              </p:nvSpPr>
              <p:spPr>
                <a:xfrm>
                  <a:off x="1993900" y="799714"/>
                  <a:ext cx="6134100" cy="6504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DokChampa" panose="020B0604020202020204" pitchFamily="34" charset="-34"/>
                    </a:rPr>
                    <a:t>End the transmission and impact of HIV/AIDS and STI in Lao PDR </a:t>
                  </a:r>
                </a:p>
                <a:p>
                  <a:pPr marL="0" marR="0" lvl="0" indent="0" algn="ctr" defTabSz="914400" rtl="0" eaLnBrk="1" fontAlgn="auto" latinLnBrk="0" hangingPunct="1">
                    <a:lnSpc>
                      <a:spcPct val="90000"/>
                    </a:lnSpc>
                    <a:spcBef>
                      <a:spcPts val="0"/>
                    </a:spcBef>
                    <a:spcAft>
                      <a:spcPts val="0"/>
                    </a:spcAft>
                    <a:buClrTx/>
                    <a:buSz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DokChampa" panose="020B0604020202020204" pitchFamily="34" charset="-34"/>
                    </a:rPr>
                    <a:t>by 2030.</a:t>
                  </a:r>
                </a:p>
              </p:txBody>
            </p:sp>
            <p:cxnSp>
              <p:nvCxnSpPr>
                <p:cNvPr id="20" name="Straight Arrow Connector 19">
                  <a:extLst>
                    <a:ext uri="{FF2B5EF4-FFF2-40B4-BE49-F238E27FC236}">
                      <a16:creationId xmlns:a16="http://schemas.microsoft.com/office/drawing/2014/main" id="{284C7A5A-F865-AE47-A9E7-7C4734539867}"/>
                    </a:ext>
                  </a:extLst>
                </p:cNvPr>
                <p:cNvCxnSpPr>
                  <a:cxnSpLocks/>
                </p:cNvCxnSpPr>
                <p:nvPr/>
              </p:nvCxnSpPr>
              <p:spPr>
                <a:xfrm flipV="1">
                  <a:off x="5335053" y="1398131"/>
                  <a:ext cx="6359" cy="3413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B1D2FCF-6509-5647-AD4B-F50FBD5574A0}"/>
                    </a:ext>
                  </a:extLst>
                </p:cNvPr>
                <p:cNvCxnSpPr>
                  <a:cxnSpLocks/>
                </p:cNvCxnSpPr>
                <p:nvPr/>
              </p:nvCxnSpPr>
              <p:spPr>
                <a:xfrm>
                  <a:off x="3158359" y="1739514"/>
                  <a:ext cx="4474636" cy="0"/>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947096-9794-FDEA-5A43-72EF7D51C702}"/>
                    </a:ext>
                  </a:extLst>
                </p:cNvPr>
                <p:cNvCxnSpPr/>
                <p:nvPr/>
              </p:nvCxnSpPr>
              <p:spPr>
                <a:xfrm flipV="1">
                  <a:off x="3176961" y="1732176"/>
                  <a:ext cx="0" cy="4119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967F95-436C-72A0-5D3B-EE7B3D16E7E3}"/>
                    </a:ext>
                  </a:extLst>
                </p:cNvPr>
                <p:cNvCxnSpPr/>
                <p:nvPr/>
              </p:nvCxnSpPr>
              <p:spPr>
                <a:xfrm flipV="1">
                  <a:off x="5342782" y="1718155"/>
                  <a:ext cx="0" cy="4119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D327D2-265E-DC3A-F126-97253A6FFBCC}"/>
                    </a:ext>
                  </a:extLst>
                </p:cNvPr>
                <p:cNvCxnSpPr/>
                <p:nvPr/>
              </p:nvCxnSpPr>
              <p:spPr>
                <a:xfrm flipV="1">
                  <a:off x="7641777" y="1739514"/>
                  <a:ext cx="0" cy="411937"/>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sp>
        <p:nvSpPr>
          <p:cNvPr id="9" name="object 2">
            <a:extLst>
              <a:ext uri="{FF2B5EF4-FFF2-40B4-BE49-F238E27FC236}">
                <a16:creationId xmlns:a16="http://schemas.microsoft.com/office/drawing/2014/main" id="{922E1704-3357-1F95-4D71-88EC4E9734DB}"/>
              </a:ext>
            </a:extLst>
          </p:cNvPr>
          <p:cNvSpPr>
            <a:spLocks noGrp="1"/>
          </p:cNvSpPr>
          <p:nvPr>
            <p:ph type="title"/>
          </p:nvPr>
        </p:nvSpPr>
        <p:spPr>
          <a:xfrm>
            <a:off x="66675" y="55602"/>
            <a:ext cx="11980863" cy="553998"/>
          </a:xfrm>
          <a:custGeom>
            <a:avLst/>
            <a:gdLst/>
            <a:ahLst/>
            <a:cxnLst/>
            <a:rect l="l" t="t" r="r" b="b"/>
            <a:pathLst>
              <a:path w="12192000" h="777240">
                <a:moveTo>
                  <a:pt x="12192000" y="0"/>
                </a:moveTo>
                <a:lnTo>
                  <a:pt x="0" y="0"/>
                </a:lnTo>
                <a:lnTo>
                  <a:pt x="0" y="777239"/>
                </a:lnTo>
                <a:lnTo>
                  <a:pt x="12192000" y="777239"/>
                </a:lnTo>
                <a:lnTo>
                  <a:pt x="12192000" y="0"/>
                </a:lnTo>
                <a:close/>
              </a:path>
            </a:pathLst>
          </a:custGeom>
          <a:solidFill>
            <a:srgbClr val="16527E"/>
          </a:solidFill>
        </p:spPr>
        <p:txBody>
          <a:bodyPr wrap="square" lIns="0" tIns="0" rIns="0" bIns="0" rtlCol="0"/>
          <a:lstStyle/>
          <a:p>
            <a:pPr algn="ctr"/>
            <a:r>
              <a:rPr lang="en-US" sz="3600" b="1" dirty="0">
                <a:solidFill>
                  <a:schemeClr val="bg1"/>
                </a:solidFill>
              </a:rPr>
              <a:t>National</a:t>
            </a:r>
            <a:r>
              <a:rPr lang="en-US" sz="3600" b="1" spc="-150" dirty="0">
                <a:solidFill>
                  <a:schemeClr val="bg1"/>
                </a:solidFill>
              </a:rPr>
              <a:t> Strategic </a:t>
            </a:r>
            <a:r>
              <a:rPr lang="en-US" sz="3600" b="1" spc="-10" dirty="0">
                <a:solidFill>
                  <a:schemeClr val="bg1"/>
                </a:solidFill>
              </a:rPr>
              <a:t>response</a:t>
            </a:r>
            <a:r>
              <a:rPr lang="en-US" sz="3600" b="1" spc="-145" dirty="0">
                <a:solidFill>
                  <a:schemeClr val="bg1"/>
                </a:solidFill>
              </a:rPr>
              <a:t> </a:t>
            </a:r>
            <a:r>
              <a:rPr lang="en-US" sz="3600" b="1" dirty="0">
                <a:solidFill>
                  <a:schemeClr val="bg1"/>
                </a:solidFill>
              </a:rPr>
              <a:t>to</a:t>
            </a:r>
            <a:r>
              <a:rPr lang="en-US" sz="3600" b="1" spc="-150" dirty="0">
                <a:solidFill>
                  <a:schemeClr val="bg1"/>
                </a:solidFill>
              </a:rPr>
              <a:t> </a:t>
            </a:r>
            <a:r>
              <a:rPr lang="en-US" sz="3600" b="1" spc="-25" dirty="0">
                <a:solidFill>
                  <a:schemeClr val="bg1"/>
                </a:solidFill>
              </a:rPr>
              <a:t>HIV 2021-2030</a:t>
            </a:r>
            <a:endParaRPr lang="en-US" b="1" dirty="0">
              <a:solidFill>
                <a:schemeClr val="bg1"/>
              </a:solidFill>
            </a:endParaRPr>
          </a:p>
        </p:txBody>
      </p:sp>
      <p:sp>
        <p:nvSpPr>
          <p:cNvPr id="28" name="TextBox 27">
            <a:extLst>
              <a:ext uri="{FF2B5EF4-FFF2-40B4-BE49-F238E27FC236}">
                <a16:creationId xmlns:a16="http://schemas.microsoft.com/office/drawing/2014/main" id="{C2E91A2E-4A68-050B-FF1B-E8706261D87D}"/>
              </a:ext>
            </a:extLst>
          </p:cNvPr>
          <p:cNvSpPr txBox="1"/>
          <p:nvPr/>
        </p:nvSpPr>
        <p:spPr>
          <a:xfrm>
            <a:off x="8840591" y="3728152"/>
            <a:ext cx="2513208" cy="2677656"/>
          </a:xfrm>
          <a:prstGeom prst="rect">
            <a:avLst/>
          </a:prstGeom>
          <a:noFill/>
        </p:spPr>
        <p:txBody>
          <a:bodyPr wrap="square">
            <a:spAutoFit/>
          </a:bodyPr>
          <a:lstStyle/>
          <a:p>
            <a:pPr marL="0" marR="0" lvl="0" indent="0" algn="l" defTabSz="914400" rtl="0" eaLnBrk="1" fontAlgn="auto" latinLnBrk="0" hangingPunct="1">
              <a:spcAft>
                <a:spcPts val="0"/>
              </a:spcAft>
              <a:buClrTx/>
              <a:buSzTx/>
              <a:buFont typeface="Arial" panose="020B0604020202020204" pitchFamily="34" charset="0"/>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3.1: Increase access to quality testing, treatment, and care services.</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3.2:  Expand coverage and improve the quality of HIV testing services, increase access to HIV testing services, and improve HIV case finding</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3.3: Expand coverage of, and increase access to, quality HIV/AIDS treatment</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3.4: Improve joint management of HIV and TB</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3.5: Increase access to HIV/AIDS care and support at home and in the community</a:t>
            </a:r>
          </a:p>
        </p:txBody>
      </p:sp>
    </p:spTree>
    <p:extLst>
      <p:ext uri="{BB962C8B-B14F-4D97-AF65-F5344CB8AC3E}">
        <p14:creationId xmlns:p14="http://schemas.microsoft.com/office/powerpoint/2010/main" val="147123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7D4D70-C44E-44D4-8DD2-94696DE4135E}" type="slidenum">
              <a:rPr lang="en-US" smtClean="0"/>
              <a:pPr/>
              <a:t>6</a:t>
            </a:fld>
            <a:endParaRPr lang="en-US" altLang="en-US"/>
          </a:p>
        </p:txBody>
      </p:sp>
      <p:graphicFrame>
        <p:nvGraphicFramePr>
          <p:cNvPr id="6" name="Chart 5"/>
          <p:cNvGraphicFramePr>
            <a:graphicFrameLocks/>
          </p:cNvGraphicFramePr>
          <p:nvPr/>
        </p:nvGraphicFramePr>
        <p:xfrm>
          <a:off x="700709" y="1461044"/>
          <a:ext cx="10972800" cy="524357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914400" y="219981"/>
            <a:ext cx="10653091" cy="646331"/>
          </a:xfrm>
          <a:prstGeom prst="rect">
            <a:avLst/>
          </a:prstGeom>
        </p:spPr>
        <p:txBody>
          <a:bodyPr wrap="square">
            <a:spAutoFit/>
          </a:bodyPr>
          <a:lstStyle/>
          <a:p>
            <a:pPr algn="ctr">
              <a:defRPr sz="1920" b="0" i="0" u="none" strike="noStrike" kern="1200" spc="0" baseline="0">
                <a:solidFill>
                  <a:prstClr val="black">
                    <a:lumMod val="65000"/>
                    <a:lumOff val="35000"/>
                  </a:prstClr>
                </a:solidFill>
                <a:latin typeface="Phetsarath OT" panose="02000500000000000001" pitchFamily="2" charset="2"/>
                <a:ea typeface="Phetsarath OT" panose="02000500000000000001" pitchFamily="2" charset="2"/>
                <a:cs typeface="Phetsarath OT" panose="02000500000000000001" pitchFamily="2" charset="2"/>
              </a:defRPr>
            </a:pPr>
            <a:r>
              <a:rPr lang="en-US" sz="3600" b="1" dirty="0">
                <a:solidFill>
                  <a:srgbClr val="080808"/>
                </a:solidFill>
              </a:rPr>
              <a:t>HIV Continuum of Care in Laos</a:t>
            </a:r>
          </a:p>
        </p:txBody>
      </p:sp>
      <p:pic>
        <p:nvPicPr>
          <p:cNvPr id="17" name="Content Placeholder 4">
            <a:extLst>
              <a:ext uri="{FF2B5EF4-FFF2-40B4-BE49-F238E27FC236}">
                <a16:creationId xmlns:a16="http://schemas.microsoft.com/office/drawing/2014/main" id="{62FD2B48-5533-AD30-E533-3449B02A890B}"/>
              </a:ext>
            </a:extLst>
          </p:cNvPr>
          <p:cNvPicPr>
            <a:picLocks noGrp="1" noChangeAspect="1"/>
          </p:cNvPicPr>
          <p:nvPr/>
        </p:nvPicPr>
        <p:blipFill rotWithShape="1">
          <a:blip r:embed="rId4"/>
          <a:srcRect l="58698" t="27742" r="1490" b="18959"/>
          <a:stretch/>
        </p:blipFill>
        <p:spPr>
          <a:xfrm>
            <a:off x="7620000" y="2702107"/>
            <a:ext cx="3352693" cy="2761448"/>
          </a:xfrm>
          <a:prstGeom prst="rect">
            <a:avLst/>
          </a:prstGeom>
        </p:spPr>
      </p:pic>
      <p:sp>
        <p:nvSpPr>
          <p:cNvPr id="3" name="Rectangle 2">
            <a:extLst>
              <a:ext uri="{FF2B5EF4-FFF2-40B4-BE49-F238E27FC236}">
                <a16:creationId xmlns:a16="http://schemas.microsoft.com/office/drawing/2014/main" id="{F2D2A8E5-B827-F113-48EB-A966305430BA}"/>
              </a:ext>
            </a:extLst>
          </p:cNvPr>
          <p:cNvSpPr/>
          <p:nvPr/>
        </p:nvSpPr>
        <p:spPr>
          <a:xfrm>
            <a:off x="-1828800" y="1563212"/>
            <a:ext cx="10653091" cy="461665"/>
          </a:xfrm>
          <a:prstGeom prst="rect">
            <a:avLst/>
          </a:prstGeom>
        </p:spPr>
        <p:txBody>
          <a:bodyPr wrap="square">
            <a:spAutoFit/>
          </a:bodyPr>
          <a:lstStyle/>
          <a:p>
            <a:pPr algn="ctr">
              <a:defRPr sz="1920" b="0" i="0" u="none" strike="noStrike" kern="1200" spc="0" baseline="0">
                <a:solidFill>
                  <a:prstClr val="black">
                    <a:lumMod val="65000"/>
                    <a:lumOff val="35000"/>
                  </a:prstClr>
                </a:solidFill>
                <a:latin typeface="Phetsarath OT" panose="02000500000000000001" pitchFamily="2" charset="2"/>
                <a:ea typeface="Phetsarath OT" panose="02000500000000000001" pitchFamily="2" charset="2"/>
                <a:cs typeface="Phetsarath OT" panose="02000500000000000001" pitchFamily="2" charset="2"/>
              </a:defRPr>
            </a:pPr>
            <a:r>
              <a:rPr lang="en-US" sz="2400" dirty="0">
                <a:solidFill>
                  <a:schemeClr val="tx2">
                    <a:lumMod val="75000"/>
                  </a:schemeClr>
                </a:solidFill>
              </a:rPr>
              <a:t>HIV cascade in 2022</a:t>
            </a:r>
          </a:p>
        </p:txBody>
      </p:sp>
    </p:spTree>
    <p:extLst>
      <p:ext uri="{BB962C8B-B14F-4D97-AF65-F5344CB8AC3E}">
        <p14:creationId xmlns:p14="http://schemas.microsoft.com/office/powerpoint/2010/main" val="16213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948099" y="2235200"/>
            <a:ext cx="10615615" cy="2387600"/>
          </a:xfrm>
          <a:prstGeom prst="rect">
            <a:avLst/>
          </a:prstGeom>
          <a:noFill/>
          <a:ln>
            <a:noFill/>
          </a:ln>
        </p:spPr>
        <p:txBody>
          <a:bodyPr spcFirstLastPara="1" wrap="square" lIns="91425" tIns="45700" rIns="91425" bIns="45700" anchor="b" anchorCtr="0">
            <a:normAutofit fontScale="90000"/>
          </a:bodyPr>
          <a:lstStyle/>
          <a:p>
            <a:pPr marL="0" lvl="0" indent="0" rtl="0">
              <a:lnSpc>
                <a:spcPct val="90000"/>
              </a:lnSpc>
              <a:spcBef>
                <a:spcPts val="0"/>
              </a:spcBef>
              <a:spcAft>
                <a:spcPts val="0"/>
              </a:spcAft>
              <a:buClr>
                <a:srgbClr val="1F3864"/>
              </a:buClr>
              <a:buSzPct val="100000"/>
              <a:buFont typeface="Franklin Gothic"/>
              <a:buNone/>
            </a:pPr>
            <a:r>
              <a:rPr kumimoji="0" lang="en-US" sz="5300" b="1" i="0" u="none" strike="noStrike" kern="0" cap="none" spc="0" normalizeH="0" baseline="0" noProof="0" dirty="0">
                <a:ln>
                  <a:noFill/>
                </a:ln>
                <a:solidFill>
                  <a:schemeClr val="accent1">
                    <a:lumMod val="50000"/>
                  </a:schemeClr>
                </a:solidFill>
                <a:effectLst/>
                <a:uLnTx/>
                <a:uFillTx/>
                <a:latin typeface="Franklin Gothic Demi" panose="020B0703020102020204" pitchFamily="34" charset="0"/>
                <a:ea typeface="Ebrima" panose="02000000000000000000" pitchFamily="2" charset="0"/>
                <a:cs typeface="Ebrima" panose="02000000000000000000" pitchFamily="2" charset="0"/>
                <a:sym typeface="Roboto Condensed"/>
              </a:rPr>
              <a:t>Health and Nutrition Services Access Project</a:t>
            </a:r>
            <a:r>
              <a:rPr kumimoji="0" lang="en-US" sz="5300" b="1" i="1" u="none" strike="noStrike" kern="0" cap="none" spc="0" normalizeH="0" baseline="0" noProof="0" dirty="0">
                <a:ln>
                  <a:noFill/>
                </a:ln>
                <a:solidFill>
                  <a:schemeClr val="accent1">
                    <a:lumMod val="50000"/>
                  </a:schemeClr>
                </a:solidFill>
                <a:effectLst/>
                <a:uLnTx/>
                <a:uFillTx/>
                <a:latin typeface="Franklin Gothic Demi" panose="020B0703020102020204" pitchFamily="34" charset="0"/>
                <a:ea typeface="Ebrima" panose="02000000000000000000" pitchFamily="2" charset="0"/>
                <a:cs typeface="Ebrima" panose="02000000000000000000" pitchFamily="2" charset="0"/>
                <a:sym typeface="Roboto Condensed"/>
              </a:rPr>
              <a:t> </a:t>
            </a:r>
            <a:r>
              <a:rPr kumimoji="0" lang="en-US" sz="5300" b="1" u="none" strike="noStrike" kern="0" cap="none" spc="0" normalizeH="0" baseline="0" noProof="0" dirty="0">
                <a:ln>
                  <a:noFill/>
                </a:ln>
                <a:solidFill>
                  <a:schemeClr val="accent1">
                    <a:lumMod val="50000"/>
                  </a:schemeClr>
                </a:solidFill>
                <a:effectLst/>
                <a:uLnTx/>
                <a:uFillTx/>
                <a:latin typeface="Franklin Gothic Demi" panose="020B0703020102020204" pitchFamily="34" charset="0"/>
                <a:ea typeface="Ebrima" panose="02000000000000000000" pitchFamily="2" charset="0"/>
                <a:cs typeface="Ebrima" panose="02000000000000000000" pitchFamily="2" charset="0"/>
                <a:sym typeface="Roboto Condensed"/>
              </a:rPr>
              <a:t>Phase 1 </a:t>
            </a:r>
            <a:r>
              <a:rPr lang="en-US" sz="530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rPr>
              <a:t>(HANSA1)</a:t>
            </a:r>
            <a:br>
              <a:rPr lang="en-US" sz="530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rPr>
            </a:br>
            <a:br>
              <a:rPr lang="en-US" sz="530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rPr>
            </a:br>
            <a:r>
              <a:rPr lang="en-US" sz="5600" dirty="0">
                <a:solidFill>
                  <a:srgbClr val="FF0000"/>
                </a:solidFill>
                <a:latin typeface="Franklin Gothic Demi" panose="020B0703020102020204" pitchFamily="34" charset="0"/>
                <a:ea typeface="Ebrima" panose="02000000000000000000" pitchFamily="2" charset="0"/>
                <a:cs typeface="Ebrima" panose="02000000000000000000" pitchFamily="2" charset="0"/>
              </a:rPr>
              <a:t>HIV – DLI.K</a:t>
            </a:r>
            <a:br>
              <a:rPr lang="en-US" sz="5500" dirty="0">
                <a:solidFill>
                  <a:srgbClr val="FF0000"/>
                </a:solidFill>
              </a:rPr>
            </a:br>
            <a:endParaRPr lang="en-US" sz="5500" dirty="0">
              <a:solidFill>
                <a:srgbClr val="FF0000"/>
              </a:solidFill>
            </a:endParaRPr>
          </a:p>
        </p:txBody>
      </p:sp>
      <p:pic>
        <p:nvPicPr>
          <p:cNvPr id="90" name="Google Shape;90;p1" descr="Department of Foreign Affairs and Trade (DFAT), Government of Australia |  CHS Alliance"/>
          <p:cNvPicPr preferRelativeResize="0"/>
          <p:nvPr/>
        </p:nvPicPr>
        <p:blipFill rotWithShape="1">
          <a:blip r:embed="rId3">
            <a:alphaModFix/>
          </a:blip>
          <a:srcRect l="6530" t="7679" r="4435" b="3694"/>
          <a:stretch/>
        </p:blipFill>
        <p:spPr>
          <a:xfrm>
            <a:off x="9121985" y="5260069"/>
            <a:ext cx="1601400" cy="965400"/>
          </a:xfrm>
          <a:prstGeom prst="roundRect">
            <a:avLst>
              <a:gd name="adj" fmla="val 8594"/>
            </a:avLst>
          </a:prstGeom>
          <a:solidFill>
            <a:srgbClr val="ECECEC"/>
          </a:solidFill>
          <a:ln>
            <a:noFill/>
          </a:ln>
          <a:effectLst>
            <a:reflection stA="38000" endPos="28000" dist="5000" dir="5400000" sy="-100000" algn="bl" rotWithShape="0"/>
          </a:effectLst>
        </p:spPr>
      </p:pic>
      <p:pic>
        <p:nvPicPr>
          <p:cNvPr id="91" name="Google Shape;91;p1" descr="The Global Fund | UNICEF Chad"/>
          <p:cNvPicPr preferRelativeResize="0"/>
          <p:nvPr/>
        </p:nvPicPr>
        <p:blipFill rotWithShape="1">
          <a:blip r:embed="rId4">
            <a:alphaModFix/>
          </a:blip>
          <a:srcRect l="10395" r="8438"/>
          <a:stretch/>
        </p:blipFill>
        <p:spPr>
          <a:xfrm>
            <a:off x="6096000" y="5260069"/>
            <a:ext cx="1441200" cy="954600"/>
          </a:xfrm>
          <a:prstGeom prst="roundRect">
            <a:avLst>
              <a:gd name="adj" fmla="val 8594"/>
            </a:avLst>
          </a:prstGeom>
          <a:solidFill>
            <a:srgbClr val="ECECEC"/>
          </a:solidFill>
          <a:ln>
            <a:noFill/>
          </a:ln>
          <a:effectLst>
            <a:reflection stA="38000" endPos="28000" dist="5000" dir="5400000" sy="-100000" algn="bl" rotWithShape="0"/>
          </a:effectLst>
        </p:spPr>
      </p:pic>
      <p:pic>
        <p:nvPicPr>
          <p:cNvPr id="92" name="Google Shape;92;p1" descr="World Bank | Info"/>
          <p:cNvPicPr preferRelativeResize="0"/>
          <p:nvPr/>
        </p:nvPicPr>
        <p:blipFill rotWithShape="1">
          <a:blip r:embed="rId5">
            <a:alphaModFix/>
          </a:blip>
          <a:srcRect/>
          <a:stretch/>
        </p:blipFill>
        <p:spPr>
          <a:xfrm>
            <a:off x="3136074" y="5321419"/>
            <a:ext cx="1537500" cy="83190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FE3F-A6CA-7107-5A2F-E94593CA6B42}"/>
              </a:ext>
            </a:extLst>
          </p:cNvPr>
          <p:cNvSpPr>
            <a:spLocks noGrp="1"/>
          </p:cNvSpPr>
          <p:nvPr>
            <p:ph type="title"/>
          </p:nvPr>
        </p:nvSpPr>
        <p:spPr>
          <a:xfrm>
            <a:off x="386443" y="2659024"/>
            <a:ext cx="7345101" cy="1325563"/>
          </a:xfrm>
        </p:spPr>
        <p:txBody>
          <a:bodyPr>
            <a:normAutofit/>
          </a:bodyPr>
          <a:lstStyle/>
          <a:p>
            <a:pPr algn="ctr"/>
            <a:r>
              <a:rPr lang="en-US" b="1"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Budget and Areas of Implementation</a:t>
            </a:r>
          </a:p>
        </p:txBody>
      </p:sp>
      <p:pic>
        <p:nvPicPr>
          <p:cNvPr id="3" name="Picture 2">
            <a:extLst>
              <a:ext uri="{FF2B5EF4-FFF2-40B4-BE49-F238E27FC236}">
                <a16:creationId xmlns:a16="http://schemas.microsoft.com/office/drawing/2014/main" id="{F515AA12-35D4-D003-13E2-F58A8ECA09BD}"/>
              </a:ext>
            </a:extLst>
          </p:cNvPr>
          <p:cNvPicPr>
            <a:picLocks noChangeAspect="1"/>
          </p:cNvPicPr>
          <p:nvPr/>
        </p:nvPicPr>
        <p:blipFill rotWithShape="1">
          <a:blip r:embed="rId2"/>
          <a:srcRect l="60085" t="3691" r="3136" b="3929"/>
          <a:stretch/>
        </p:blipFill>
        <p:spPr>
          <a:xfrm>
            <a:off x="7274379" y="253092"/>
            <a:ext cx="4531178" cy="6335487"/>
          </a:xfrm>
          <a:prstGeom prst="rect">
            <a:avLst/>
          </a:prstGeom>
        </p:spPr>
      </p:pic>
    </p:spTree>
    <p:extLst>
      <p:ext uri="{BB962C8B-B14F-4D97-AF65-F5344CB8AC3E}">
        <p14:creationId xmlns:p14="http://schemas.microsoft.com/office/powerpoint/2010/main" val="157303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46722C3-FA4F-4A71-A916-502423FDC8E2}"/>
              </a:ext>
            </a:extLst>
          </p:cNvPr>
          <p:cNvCxnSpPr/>
          <p:nvPr/>
        </p:nvCxnSpPr>
        <p:spPr>
          <a:xfrm>
            <a:off x="0" y="1313891"/>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epartment of Foreign Affairs and Trade (DFAT), Government of Australia |  CHS Alliance">
            <a:extLst>
              <a:ext uri="{FF2B5EF4-FFF2-40B4-BE49-F238E27FC236}">
                <a16:creationId xmlns:a16="http://schemas.microsoft.com/office/drawing/2014/main" id="{6C056C1D-AF89-423E-8BD9-18F409FF9F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30" t="7679" r="4436" b="3695"/>
          <a:stretch/>
        </p:blipFill>
        <p:spPr bwMode="auto">
          <a:xfrm>
            <a:off x="8111170" y="1545112"/>
            <a:ext cx="3572829" cy="2393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The Global Fund | UNICEF Chad">
            <a:extLst>
              <a:ext uri="{FF2B5EF4-FFF2-40B4-BE49-F238E27FC236}">
                <a16:creationId xmlns:a16="http://schemas.microsoft.com/office/drawing/2014/main" id="{1458737D-05B6-4C55-8DC1-ACE4F7822B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96" r="8438"/>
          <a:stretch/>
        </p:blipFill>
        <p:spPr bwMode="auto">
          <a:xfrm>
            <a:off x="4694356" y="1426377"/>
            <a:ext cx="3041758" cy="2366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World Bank | Info">
            <a:extLst>
              <a:ext uri="{FF2B5EF4-FFF2-40B4-BE49-F238E27FC236}">
                <a16:creationId xmlns:a16="http://schemas.microsoft.com/office/drawing/2014/main" id="{B5998EC2-17FF-41F0-861A-5CEDC2BBA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86" y="1615062"/>
            <a:ext cx="3811299" cy="2179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a:extLst>
              <a:ext uri="{FF2B5EF4-FFF2-40B4-BE49-F238E27FC236}">
                <a16:creationId xmlns:a16="http://schemas.microsoft.com/office/drawing/2014/main" id="{9148F2C1-0782-43C4-9963-22D36E6F9CB7}"/>
              </a:ext>
            </a:extLst>
          </p:cNvPr>
          <p:cNvSpPr>
            <a:spLocks noGrp="1"/>
          </p:cNvSpPr>
          <p:nvPr>
            <p:ph type="sldNum" sz="quarter" idx="12"/>
          </p:nvPr>
        </p:nvSpPr>
        <p:spPr/>
        <p:txBody>
          <a:bodyPr/>
          <a:lstStyle/>
          <a:p>
            <a:fld id="{D50F053A-9E31-435A-911A-19F925B353B1}" type="slidenum">
              <a:rPr lang="en-US" smtClean="0"/>
              <a:t>9</a:t>
            </a:fld>
            <a:endParaRPr lang="en-US"/>
          </a:p>
        </p:txBody>
      </p:sp>
      <p:sp>
        <p:nvSpPr>
          <p:cNvPr id="5" name="TextBox 4">
            <a:extLst>
              <a:ext uri="{FF2B5EF4-FFF2-40B4-BE49-F238E27FC236}">
                <a16:creationId xmlns:a16="http://schemas.microsoft.com/office/drawing/2014/main" id="{F52345D3-D05A-72AB-863E-8C1D14C29F13}"/>
              </a:ext>
            </a:extLst>
          </p:cNvPr>
          <p:cNvSpPr txBox="1"/>
          <p:nvPr/>
        </p:nvSpPr>
        <p:spPr>
          <a:xfrm>
            <a:off x="493486" y="5099261"/>
            <a:ext cx="3811299" cy="646331"/>
          </a:xfrm>
          <a:prstGeom prst="rect">
            <a:avLst/>
          </a:prstGeom>
          <a:noFill/>
        </p:spPr>
        <p:txBody>
          <a:bodyPr wrap="square">
            <a:spAutoFit/>
          </a:bodyPr>
          <a:lstStyle/>
          <a:p>
            <a:pPr algn="ctr"/>
            <a:r>
              <a:rPr lang="en-US" sz="1800" dirty="0">
                <a:latin typeface="Phetsarath OT" panose="02000500000000000000" pitchFamily="2" charset="0"/>
                <a:cs typeface="Phetsarath OT" panose="02000500000000000000" pitchFamily="2" charset="0"/>
              </a:rPr>
              <a:t>23 </a:t>
            </a:r>
            <a:r>
              <a:rPr lang="lo-LA" sz="1800" dirty="0">
                <a:latin typeface="Phetsarath OT" panose="02000500000000000000" pitchFamily="2" charset="0"/>
                <a:cs typeface="Phetsarath OT" panose="02000500000000000000" pitchFamily="2" charset="0"/>
              </a:rPr>
              <a:t> </a:t>
            </a:r>
            <a:r>
              <a:rPr lang="en-US" dirty="0">
                <a:latin typeface="Phetsarath OT" panose="02000500000000000000" pitchFamily="2" charset="0"/>
                <a:cs typeface="Phetsarath OT" panose="02000500000000000000" pitchFamily="2" charset="0"/>
              </a:rPr>
              <a:t>Million USD</a:t>
            </a:r>
            <a:endParaRPr lang="lo-LA" sz="1800" dirty="0">
              <a:latin typeface="Phetsarath OT" panose="02000500000000000000" pitchFamily="2" charset="0"/>
              <a:cs typeface="Phetsarath OT" panose="02000500000000000000" pitchFamily="2" charset="0"/>
            </a:endParaRPr>
          </a:p>
          <a:p>
            <a:pPr algn="ctr"/>
            <a:r>
              <a:rPr lang="lo-LA" sz="1800" dirty="0">
                <a:latin typeface="Phetsarath OT" panose="02000500000000000000" pitchFamily="2" charset="0"/>
                <a:cs typeface="Phetsarath OT" panose="02000500000000000000" pitchFamily="2" charset="0"/>
              </a:rPr>
              <a:t>(</a:t>
            </a:r>
            <a:r>
              <a:rPr lang="en-US" dirty="0">
                <a:latin typeface="Phetsarath OT" panose="02000500000000000000" pitchFamily="2" charset="0"/>
                <a:cs typeface="Phetsarath OT" panose="02000500000000000000" pitchFamily="2" charset="0"/>
              </a:rPr>
              <a:t>Loan</a:t>
            </a:r>
            <a:r>
              <a:rPr lang="lo-LA" sz="1800" dirty="0">
                <a:latin typeface="Phetsarath OT" panose="02000500000000000000" pitchFamily="2" charset="0"/>
                <a:cs typeface="Phetsarath OT" panose="02000500000000000000" pitchFamily="2" charset="0"/>
              </a:rPr>
              <a:t>)</a:t>
            </a:r>
            <a:endParaRPr lang="en-US" dirty="0"/>
          </a:p>
        </p:txBody>
      </p:sp>
      <p:sp>
        <p:nvSpPr>
          <p:cNvPr id="8" name="TextBox 7">
            <a:extLst>
              <a:ext uri="{FF2B5EF4-FFF2-40B4-BE49-F238E27FC236}">
                <a16:creationId xmlns:a16="http://schemas.microsoft.com/office/drawing/2014/main" id="{1177CCFB-DB77-8CF8-3A54-9286A6C6A647}"/>
              </a:ext>
            </a:extLst>
          </p:cNvPr>
          <p:cNvSpPr txBox="1"/>
          <p:nvPr/>
        </p:nvSpPr>
        <p:spPr>
          <a:xfrm>
            <a:off x="4959350" y="5085360"/>
            <a:ext cx="2495550" cy="646331"/>
          </a:xfrm>
          <a:prstGeom prst="rect">
            <a:avLst/>
          </a:prstGeom>
          <a:noFill/>
        </p:spPr>
        <p:txBody>
          <a:bodyPr wrap="square">
            <a:spAutoFit/>
          </a:bodyPr>
          <a:lstStyle/>
          <a:p>
            <a:pPr algn="ctr"/>
            <a:r>
              <a:rPr lang="lo-LA" sz="1800" b="1" dirty="0">
                <a:solidFill>
                  <a:srgbClr val="FF0000"/>
                </a:solidFill>
                <a:latin typeface="Phetsarath OT" panose="02000500000000000000" pitchFamily="2" charset="0"/>
                <a:cs typeface="Phetsarath OT" panose="02000500000000000000" pitchFamily="2" charset="0"/>
              </a:rPr>
              <a:t>10 </a:t>
            </a:r>
            <a:r>
              <a:rPr lang="en-US" b="1" dirty="0">
                <a:solidFill>
                  <a:srgbClr val="FF0000"/>
                </a:solidFill>
                <a:latin typeface="Phetsarath OT" panose="02000500000000000000" pitchFamily="2" charset="0"/>
                <a:cs typeface="Phetsarath OT" panose="02000500000000000000" pitchFamily="2" charset="0"/>
              </a:rPr>
              <a:t>million USD</a:t>
            </a:r>
            <a:endParaRPr lang="lo-LA" sz="1800" b="1" dirty="0">
              <a:solidFill>
                <a:srgbClr val="FF0000"/>
              </a:solidFill>
              <a:latin typeface="Phetsarath OT" panose="02000500000000000000" pitchFamily="2" charset="0"/>
              <a:cs typeface="Phetsarath OT" panose="02000500000000000000" pitchFamily="2" charset="0"/>
            </a:endParaRPr>
          </a:p>
          <a:p>
            <a:pPr algn="ctr"/>
            <a:r>
              <a:rPr lang="lo-LA" sz="1800" b="1" dirty="0">
                <a:solidFill>
                  <a:srgbClr val="FF0000"/>
                </a:solidFill>
                <a:latin typeface="Phetsarath OT" panose="02000500000000000000" pitchFamily="2" charset="0"/>
                <a:cs typeface="Phetsarath OT" panose="02000500000000000000" pitchFamily="2" charset="0"/>
              </a:rPr>
              <a:t> (</a:t>
            </a:r>
            <a:r>
              <a:rPr lang="en-US" b="1" dirty="0">
                <a:solidFill>
                  <a:srgbClr val="FF0000"/>
                </a:solidFill>
                <a:latin typeface="Phetsarath OT" panose="02000500000000000000" pitchFamily="2" charset="0"/>
                <a:cs typeface="Phetsarath OT" panose="02000500000000000000" pitchFamily="2" charset="0"/>
              </a:rPr>
              <a:t>Grant</a:t>
            </a:r>
            <a:r>
              <a:rPr lang="lo-LA" sz="1800" b="1" dirty="0">
                <a:solidFill>
                  <a:srgbClr val="FF0000"/>
                </a:solidFill>
                <a:latin typeface="Phetsarath OT" panose="02000500000000000000" pitchFamily="2" charset="0"/>
                <a:cs typeface="Phetsarath OT" panose="02000500000000000000" pitchFamily="2" charset="0"/>
              </a:rPr>
              <a:t>)</a:t>
            </a:r>
            <a:endParaRPr lang="en-US" dirty="0"/>
          </a:p>
        </p:txBody>
      </p:sp>
      <p:sp>
        <p:nvSpPr>
          <p:cNvPr id="10" name="TextBox 9">
            <a:extLst>
              <a:ext uri="{FF2B5EF4-FFF2-40B4-BE49-F238E27FC236}">
                <a16:creationId xmlns:a16="http://schemas.microsoft.com/office/drawing/2014/main" id="{F050BDD8-4033-5BEA-2749-D96339E5179E}"/>
              </a:ext>
            </a:extLst>
          </p:cNvPr>
          <p:cNvSpPr txBox="1"/>
          <p:nvPr/>
        </p:nvSpPr>
        <p:spPr>
          <a:xfrm>
            <a:off x="8782050" y="5073177"/>
            <a:ext cx="2769115" cy="646331"/>
          </a:xfrm>
          <a:prstGeom prst="rect">
            <a:avLst/>
          </a:prstGeom>
          <a:noFill/>
        </p:spPr>
        <p:txBody>
          <a:bodyPr wrap="square">
            <a:spAutoFit/>
          </a:bodyPr>
          <a:lstStyle/>
          <a:p>
            <a:pPr algn="ctr"/>
            <a:r>
              <a:rPr lang="lo-LA" dirty="0">
                <a:latin typeface="Phetsarath OT" panose="02000500000000000000" pitchFamily="2" charset="0"/>
                <a:cs typeface="Phetsarath OT" panose="02000500000000000000" pitchFamily="2" charset="0"/>
              </a:rPr>
              <a:t>3 </a:t>
            </a:r>
            <a:r>
              <a:rPr lang="en-US" dirty="0">
                <a:latin typeface="Phetsarath OT" panose="02000500000000000000" pitchFamily="2" charset="0"/>
                <a:cs typeface="Phetsarath OT" panose="02000500000000000000" pitchFamily="2" charset="0"/>
              </a:rPr>
              <a:t>million USD</a:t>
            </a:r>
            <a:endParaRPr lang="lo-LA" sz="1800" dirty="0">
              <a:latin typeface="Phetsarath OT" panose="02000500000000000000" pitchFamily="2" charset="0"/>
              <a:cs typeface="Phetsarath OT" panose="02000500000000000000" pitchFamily="2" charset="0"/>
            </a:endParaRPr>
          </a:p>
          <a:p>
            <a:pPr algn="ctr"/>
            <a:r>
              <a:rPr lang="lo-LA" sz="1800" dirty="0">
                <a:latin typeface="Phetsarath OT" panose="02000500000000000000" pitchFamily="2" charset="0"/>
                <a:cs typeface="Phetsarath OT" panose="02000500000000000000" pitchFamily="2" charset="0"/>
              </a:rPr>
              <a:t>(</a:t>
            </a:r>
            <a:r>
              <a:rPr lang="en-US">
                <a:latin typeface="Phetsarath OT" panose="02000500000000000000" pitchFamily="2" charset="0"/>
                <a:cs typeface="Phetsarath OT" panose="02000500000000000000" pitchFamily="2" charset="0"/>
              </a:rPr>
              <a:t>Grant</a:t>
            </a:r>
            <a:r>
              <a:rPr lang="en-US" sz="1800">
                <a:latin typeface="Phetsarath OT" panose="02000500000000000000" pitchFamily="2" charset="0"/>
                <a:cs typeface="Phetsarath OT" panose="02000500000000000000" pitchFamily="2" charset="0"/>
              </a:rPr>
              <a:t>)</a:t>
            </a:r>
            <a:endParaRPr lang="en-US" dirty="0"/>
          </a:p>
        </p:txBody>
      </p:sp>
      <p:sp>
        <p:nvSpPr>
          <p:cNvPr id="11" name="Title 1">
            <a:extLst>
              <a:ext uri="{FF2B5EF4-FFF2-40B4-BE49-F238E27FC236}">
                <a16:creationId xmlns:a16="http://schemas.microsoft.com/office/drawing/2014/main" id="{74A33775-D48F-C148-BDE5-F61376B73F62}"/>
              </a:ext>
            </a:extLst>
          </p:cNvPr>
          <p:cNvSpPr txBox="1">
            <a:spLocks/>
          </p:cNvSpPr>
          <p:nvPr/>
        </p:nvSpPr>
        <p:spPr>
          <a:xfrm>
            <a:off x="228600" y="151766"/>
            <a:ext cx="11738500" cy="1099986"/>
          </a:xfrm>
          <a:prstGeom prst="rect">
            <a:avLst/>
          </a:prstGeom>
          <a:solidFill>
            <a:schemeClr val="accent5">
              <a:lumMod val="20000"/>
              <a:lumOff val="8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4800" b="1" kern="0" dirty="0">
                <a:solidFill>
                  <a:schemeClr val="accent1">
                    <a:lumMod val="50000"/>
                  </a:schemeClr>
                </a:solidFill>
                <a:latin typeface="Phetsarath OT" panose="02000500000000000001" pitchFamily="2" charset="2"/>
                <a:ea typeface="Phetsarath OT" panose="02000500000000000001" pitchFamily="2" charset="2"/>
                <a:cs typeface="Phetsarath OT" panose="02000500000000000001" pitchFamily="2" charset="2"/>
                <a:sym typeface="Roboto Condensed"/>
              </a:rPr>
              <a:t>Sources of Fund</a:t>
            </a:r>
            <a:endParaRPr lang="en-US" sz="4800" b="1" kern="0" dirty="0">
              <a:solidFill>
                <a:schemeClr val="accent1">
                  <a:lumMod val="50000"/>
                </a:schemeClr>
              </a:solidFill>
              <a:latin typeface="Franklin Gothic Demi" panose="020B0703020102020204" pitchFamily="34" charset="0"/>
              <a:ea typeface="Ebrima" panose="02000000000000000000" pitchFamily="2" charset="0"/>
              <a:cs typeface="Ebrima" panose="02000000000000000000" pitchFamily="2" charset="0"/>
              <a:sym typeface="Roboto Condensed"/>
            </a:endParaRPr>
          </a:p>
        </p:txBody>
      </p:sp>
    </p:spTree>
    <p:extLst>
      <p:ext uri="{BB962C8B-B14F-4D97-AF65-F5344CB8AC3E}">
        <p14:creationId xmlns:p14="http://schemas.microsoft.com/office/powerpoint/2010/main" val="3680738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9444</TotalTime>
  <Words>3936</Words>
  <Application>Microsoft Office PowerPoint</Application>
  <PresentationFormat>Widescreen</PresentationFormat>
  <Paragraphs>793</Paragraphs>
  <Slides>36</Slides>
  <Notes>4</Notes>
  <HiddenSlides>12</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Arial</vt:lpstr>
      <vt:lpstr>Arial Black</vt:lpstr>
      <vt:lpstr>Arial Bold</vt:lpstr>
      <vt:lpstr>Arial Narrow</vt:lpstr>
      <vt:lpstr>Arial Nova Cond</vt:lpstr>
      <vt:lpstr>Calibri</vt:lpstr>
      <vt:lpstr>Calibri Light</vt:lpstr>
      <vt:lpstr>Franklin Gothic</vt:lpstr>
      <vt:lpstr>Franklin Gothic Demi</vt:lpstr>
      <vt:lpstr>Phetsarath OT</vt:lpstr>
      <vt:lpstr>Symbol</vt:lpstr>
      <vt:lpstr>Times New Roman</vt:lpstr>
      <vt:lpstr>Wingdings</vt:lpstr>
      <vt:lpstr>Office Theme</vt:lpstr>
      <vt:lpstr>Progress of the implementation DLI-K HANSA1 (HIV/AIDS)</vt:lpstr>
      <vt:lpstr>PowerPoint Presentation</vt:lpstr>
      <vt:lpstr>HIV epidemic updates</vt:lpstr>
      <vt:lpstr>PowerPoint Presentation</vt:lpstr>
      <vt:lpstr>National Strategic response to HIV 2021-2030</vt:lpstr>
      <vt:lpstr>PowerPoint Presentation</vt:lpstr>
      <vt:lpstr>Health and Nutrition Services Access Project Phase 1 (HANSA1)  HIV – DLI.K </vt:lpstr>
      <vt:lpstr>Budget and Areas of Implementation</vt:lpstr>
      <vt:lpstr>PowerPoint Presentation</vt:lpstr>
      <vt:lpstr>PowerPoint Presentation</vt:lpstr>
      <vt:lpstr>PowerPoint Presentation</vt:lpstr>
      <vt:lpstr>DLI-K:   Increased coverage of a) HIV testing among key populations (female service women (FSW)) and men having sex with men (MSM)); b) and HIV treatment among people living with HIV.</vt:lpstr>
      <vt:lpstr>PowerPoint Presentation</vt:lpstr>
      <vt:lpstr>PowerPoint Presentation</vt:lpstr>
      <vt:lpstr>Areas of Implementation</vt:lpstr>
      <vt:lpstr>Results of DLI-K Y1, Y2 and Y3 HANSA 1</vt:lpstr>
      <vt:lpstr>DLI K-1: FSW  HIV testing coverage (%) among FSW in the past 12 months  was increased 2% comparing to the past year</vt:lpstr>
      <vt:lpstr>Results  DLI-K FSW Y3</vt:lpstr>
      <vt:lpstr>DLI K-2: MSM HIV testing coverage (%) among MSM in the past 12 months  was increased 8% comparing to the past year</vt:lpstr>
      <vt:lpstr>Results  DLI-K MSM Y3</vt:lpstr>
      <vt:lpstr>DLI K-3: Treatment coverage (%) for PLWHA was increased in the past 12 months 5% comparing to the past year</vt:lpstr>
      <vt:lpstr>Result  DLI-K ARV Y3</vt:lpstr>
      <vt:lpstr>Challenges</vt:lpstr>
      <vt:lpstr>Challenges in HANSA implementation</vt:lpstr>
      <vt:lpstr>PowerPoint Presentation</vt:lpstr>
      <vt:lpstr>ຮ້ານ Spa &amp; Beauty Massage</vt:lpstr>
      <vt:lpstr>Challenges on financial issues –  Budget delay transferred</vt:lpstr>
      <vt:lpstr>PowerPoint Presentation</vt:lpstr>
      <vt:lpstr>HIV challenges based on HANSA Evaluation</vt:lpstr>
      <vt:lpstr>Solutions</vt:lpstr>
      <vt:lpstr>PowerPoint Presentation</vt:lpstr>
      <vt:lpstr>PowerPoint Presentation</vt:lpstr>
      <vt:lpstr>PowerPoint Presentation</vt:lpstr>
      <vt:lpstr>PowerPoint Presentation</vt:lpstr>
      <vt:lpstr>Strategies to bridge the gaps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ບົດລາຍງານ  ຄວາມຄືບໜ້າ, ຂໍ້ຄົງຄ້າງ ແລະ ສິ່ງທ້າທາຍ ຂອງການຈັດຕັ້ງປະຕິບັດ DLI-K ໂຄງການເຂົ້າເຖິງການບໍລິການສຸຂະພາບ ແລະ ໂພຊະນາການ</dc:title>
  <dc:creator>Thanaphone Insixiengmay</dc:creator>
  <cp:lastModifiedBy>chanvilay</cp:lastModifiedBy>
  <cp:revision>120</cp:revision>
  <cp:lastPrinted>2022-12-12T03:46:29Z</cp:lastPrinted>
  <dcterms:created xsi:type="dcterms:W3CDTF">2022-11-24T01:09:42Z</dcterms:created>
  <dcterms:modified xsi:type="dcterms:W3CDTF">2023-10-25T04:06:31Z</dcterms:modified>
</cp:coreProperties>
</file>