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4.xml" ContentType="application/vnd.openxmlformats-officedocument.drawingml.chartshapes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15"/>
  </p:notesMasterIdLst>
  <p:sldIdLst>
    <p:sldId id="260" r:id="rId2"/>
    <p:sldId id="319" r:id="rId3"/>
    <p:sldId id="257" r:id="rId4"/>
    <p:sldId id="309" r:id="rId5"/>
    <p:sldId id="314" r:id="rId6"/>
    <p:sldId id="320" r:id="rId7"/>
    <p:sldId id="310" r:id="rId8"/>
    <p:sldId id="315" r:id="rId9"/>
    <p:sldId id="312" r:id="rId10"/>
    <p:sldId id="317" r:id="rId11"/>
    <p:sldId id="318" r:id="rId12"/>
    <p:sldId id="316" r:id="rId13"/>
    <p:sldId id="269" r:id="rId14"/>
  </p:sldIdLst>
  <p:sldSz cx="12192000" cy="6858000"/>
  <p:notesSz cx="6858000" cy="9144000"/>
  <p:defaultTextStyle>
    <a:defPPr>
      <a:defRPr lang="en-L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6" autoAdjust="0"/>
    <p:restoredTop sz="94808"/>
  </p:normalViewPr>
  <p:slideViewPr>
    <p:cSldViewPr snapToGrid="0">
      <p:cViewPr varScale="1">
        <p:scale>
          <a:sx n="83" d="100"/>
          <a:sy n="83" d="100"/>
        </p:scale>
        <p:origin x="1488" y="2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4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AppData\Roaming\Microsoft\Excel\Book2%20(version%201).xlsb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/Users/macbook/Dropbox/LaoTB%202003/LaoTB%20reports/chart%202021-%202026%20(TB%20tracker_HANSA1%20and%202)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4B-C74B-A08E-99C2DB9267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44B-C74B-A08E-99C2DB9267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44B-C74B-A08E-99C2DB926770}"/>
              </c:ext>
            </c:extLst>
          </c:dPt>
          <c:dLbls>
            <c:dLbl>
              <c:idx val="0"/>
              <c:layout>
                <c:manualLayout>
                  <c:x val="-0.10967195084449678"/>
                  <c:y val="6.04066269332232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4B-C74B-A08E-99C2DB926770}"/>
                </c:ext>
              </c:extLst>
            </c:dLbl>
            <c:dLbl>
              <c:idx val="1"/>
              <c:layout>
                <c:manualLayout>
                  <c:x val="9.9521926982561112E-3"/>
                  <c:y val="-0.2457096390896397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44B-C74B-A08E-99C2DB926770}"/>
                </c:ext>
              </c:extLst>
            </c:dLbl>
            <c:dLbl>
              <c:idx val="2"/>
              <c:layout>
                <c:manualLayout>
                  <c:x val="9.1119643484225202E-2"/>
                  <c:y val="0.128876295775668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44B-C74B-A08E-99C2DB92677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Sheet1!$B$2:$B$4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Sheet1!$C$2:$C$4</c:f>
              <c:numCache>
                <c:formatCode>_(* #,##0_);_(* \(#,##0\);_(* "-"_);_(@_)</c:formatCode>
                <c:ptCount val="3"/>
                <c:pt idx="0">
                  <c:v>8725</c:v>
                </c:pt>
                <c:pt idx="1">
                  <c:v>8647</c:v>
                </c:pt>
                <c:pt idx="2">
                  <c:v>8569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44B-C74B-A08E-99C2DB926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144819237936666"/>
          <c:y val="0.8792369776318153"/>
          <c:w val="0.35059592477072865"/>
          <c:h val="8.451369242561493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L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584129403917356"/>
          <c:y val="2.30880230880230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22050795809225329"/>
          <c:y val="0.13020372453443319"/>
          <c:w val="0.46829742358198434"/>
          <c:h val="0.76005431139289392"/>
        </c:manualLayout>
      </c:layout>
      <c:pieChart>
        <c:varyColors val="1"/>
        <c:ser>
          <c:idx val="0"/>
          <c:order val="0"/>
          <c:tx>
            <c:strRef>
              <c:f>Sheet2!$C$2</c:f>
              <c:strCache>
                <c:ptCount val="1"/>
                <c:pt idx="0">
                  <c:v>GF Input Based Y2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3CB-4807-9194-515781DD484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3CB-4807-9194-515781DD484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3CB-4807-9194-515781DD484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3CB-4807-9194-515781DD484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3CB-4807-9194-515781DD484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3CB-4807-9194-515781DD484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3CB-4807-9194-515781DD4849}"/>
              </c:ext>
            </c:extLst>
          </c:dPt>
          <c:dLbls>
            <c:dLbl>
              <c:idx val="0"/>
              <c:layout>
                <c:manualLayout>
                  <c:x val="-7.8250013695193991E-4"/>
                  <c:y val="-4.76880019912699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CB-4807-9194-515781DD4849}"/>
                </c:ext>
              </c:extLst>
            </c:dLbl>
            <c:dLbl>
              <c:idx val="2"/>
              <c:layout>
                <c:manualLayout>
                  <c:x val="6.7570645577028979E-3"/>
                  <c:y val="1.8091659128576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CB-4807-9194-515781DD4849}"/>
                </c:ext>
              </c:extLst>
            </c:dLbl>
            <c:dLbl>
              <c:idx val="4"/>
              <c:layout>
                <c:manualLayout>
                  <c:x val="-2.4715932844535042E-2"/>
                  <c:y val="1.80817027786715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CB-4807-9194-515781DD4849}"/>
                </c:ext>
              </c:extLst>
            </c:dLbl>
            <c:dLbl>
              <c:idx val="6"/>
              <c:layout>
                <c:manualLayout>
                  <c:x val="9.578497497397144E-2"/>
                  <c:y val="-0.318110236220472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86D344-7E76-428C-8EAA-804B1724088F}" type="VALUE">
                      <a:rPr lang="en-US" sz="130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>
                        <a:defRPr sz="1050" b="1"/>
                      </a:pPr>
                      <a:t>[VALUE]</a:t>
                    </a:fld>
                    <a:endParaRPr lang="en-LA"/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A3CB-4807-9194-515781DD48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Sheet2!$C$3:$C$9</c:f>
              <c:numCache>
                <c:formatCode>_("$"* #,##0_);_("$"* \(#,##0\);_("$"* "-"??_);_(@_)</c:formatCode>
                <c:ptCount val="7"/>
                <c:pt idx="0">
                  <c:v>865322.47</c:v>
                </c:pt>
                <c:pt idx="1">
                  <c:v>0</c:v>
                </c:pt>
                <c:pt idx="2">
                  <c:v>64289.75</c:v>
                </c:pt>
                <c:pt idx="3">
                  <c:v>0</c:v>
                </c:pt>
                <c:pt idx="4">
                  <c:v>276564</c:v>
                </c:pt>
                <c:pt idx="5">
                  <c:v>0</c:v>
                </c:pt>
                <c:pt idx="6">
                  <c:v>1206176.22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3CB-4807-9194-515781DD4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9253188494619445"/>
          <c:y val="3.21637426900584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23092144376039522"/>
          <c:y val="0.15012156375189945"/>
          <c:w val="0.53065657525132515"/>
          <c:h val="0.74536307961504822"/>
        </c:manualLayout>
      </c:layout>
      <c:pieChart>
        <c:varyColors val="1"/>
        <c:ser>
          <c:idx val="0"/>
          <c:order val="0"/>
          <c:tx>
            <c:strRef>
              <c:f>Sheet2!$D$2</c:f>
              <c:strCache>
                <c:ptCount val="1"/>
                <c:pt idx="0">
                  <c:v>GF Input Based Y3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973-4389-B0CB-FA8D2E8EE2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973-4389-B0CB-FA8D2E8EE2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973-4389-B0CB-FA8D2E8EE2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973-4389-B0CB-FA8D2E8EE2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973-4389-B0CB-FA8D2E8EE2E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973-4389-B0CB-FA8D2E8EE2E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973-4389-B0CB-FA8D2E8EE2E4}"/>
              </c:ext>
            </c:extLst>
          </c:dPt>
          <c:dLbls>
            <c:dLbl>
              <c:idx val="0"/>
              <c:layout>
                <c:manualLayout>
                  <c:x val="-2.9391405632378984E-3"/>
                  <c:y val="-4.4590643274853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973-4389-B0CB-FA8D2E8EE2E4}"/>
                </c:ext>
              </c:extLst>
            </c:dLbl>
            <c:dLbl>
              <c:idx val="2"/>
              <c:layout>
                <c:manualLayout>
                  <c:x val="1.2386276142963046E-2"/>
                  <c:y val="3.4945085167315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973-4389-B0CB-FA8D2E8EE2E4}"/>
                </c:ext>
              </c:extLst>
            </c:dLbl>
            <c:dLbl>
              <c:idx val="4"/>
              <c:layout>
                <c:manualLayout>
                  <c:x val="-9.8316718043832303E-3"/>
                  <c:y val="3.47135879085729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973-4389-B0CB-FA8D2E8EE2E4}"/>
                </c:ext>
              </c:extLst>
            </c:dLbl>
            <c:dLbl>
              <c:idx val="6"/>
              <c:layout>
                <c:manualLayout>
                  <c:x val="0.10318037268453142"/>
                  <c:y val="-0.2991377722521527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7A0EF19-C02B-495A-BDD6-FD5321A4304C}" type="VALUE">
                      <a:rPr lang="en-US" sz="1300" b="1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>
                        <a:defRPr sz="1050" b="1">
                          <a:solidFill>
                            <a:schemeClr val="accent2">
                              <a:lumMod val="75000"/>
                            </a:schemeClr>
                          </a:solidFill>
                        </a:defRPr>
                      </a:pPr>
                      <a:t>[VALUE]</a:t>
                    </a:fld>
                    <a:endParaRPr lang="en-LA"/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A973-4389-B0CB-FA8D2E8EE2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Sheet2!$D$3:$D$9</c:f>
              <c:numCache>
                <c:formatCode>_("$"* #,##0_);_("$"* \(#,##0\);_("$"* "-"??_);_(@_)</c:formatCode>
                <c:ptCount val="7"/>
                <c:pt idx="0">
                  <c:v>677891.13500000001</c:v>
                </c:pt>
                <c:pt idx="1">
                  <c:v>0</c:v>
                </c:pt>
                <c:pt idx="2">
                  <c:v>72538.835000000006</c:v>
                </c:pt>
                <c:pt idx="3">
                  <c:v>0</c:v>
                </c:pt>
                <c:pt idx="4">
                  <c:v>253964</c:v>
                </c:pt>
                <c:pt idx="5">
                  <c:v>0</c:v>
                </c:pt>
                <c:pt idx="6">
                  <c:v>1004393.97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973-4389-B0CB-FA8D2E8EE2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2810982048574443"/>
          <c:y val="1.98730316701014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3.0400601983886118E-2"/>
          <c:y val="0.12660077443969961"/>
          <c:w val="0.25070882771121406"/>
          <c:h val="0.5242533573339746"/>
        </c:manualLayout>
      </c:layout>
      <c:pieChart>
        <c:varyColors val="1"/>
        <c:ser>
          <c:idx val="0"/>
          <c:order val="0"/>
          <c:tx>
            <c:strRef>
              <c:f>Sheet3!$F$2</c:f>
              <c:strCache>
                <c:ptCount val="1"/>
                <c:pt idx="0">
                  <c:v>Co-Financing Y1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6E2-4E93-B1F8-41F897F151C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6E2-4E93-B1F8-41F897F151C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6E2-4E93-B1F8-41F897F151C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6E2-4E93-B1F8-41F897F151C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6E2-4E93-B1F8-41F897F151C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6E2-4E93-B1F8-41F897F151C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6E2-4E93-B1F8-41F897F151CC}"/>
              </c:ext>
            </c:extLst>
          </c:dPt>
          <c:dLbls>
            <c:dLbl>
              <c:idx val="0"/>
              <c:layout>
                <c:manualLayout>
                  <c:x val="-1.5531138455601794E-3"/>
                  <c:y val="-4.22735481667794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E2-4E93-B1F8-41F897F151CC}"/>
                </c:ext>
              </c:extLst>
            </c:dLbl>
            <c:dLbl>
              <c:idx val="1"/>
              <c:layout>
                <c:manualLayout>
                  <c:x val="6.8089777751165134E-3"/>
                  <c:y val="-7.17101521609214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6E2-4E93-B1F8-41F897F151CC}"/>
                </c:ext>
              </c:extLst>
            </c:dLbl>
            <c:dLbl>
              <c:idx val="2"/>
              <c:layout>
                <c:manualLayout>
                  <c:x val="1.351922264469793E-2"/>
                  <c:y val="-4.224176314908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627376425855515E-2"/>
                      <c:h val="4.75396163469557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6E2-4E93-B1F8-41F897F151CC}"/>
                </c:ext>
              </c:extLst>
            </c:dLbl>
            <c:dLbl>
              <c:idx val="4"/>
              <c:layout>
                <c:manualLayout>
                  <c:x val="2.0662455215911698E-2"/>
                  <c:y val="5.29238932706389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6E2-4E93-B1F8-41F897F151CC}"/>
                </c:ext>
              </c:extLst>
            </c:dLbl>
            <c:dLbl>
              <c:idx val="5"/>
              <c:layout>
                <c:manualLayout>
                  <c:x val="-2.6377986021709262E-2"/>
                  <c:y val="5.60427652965397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6E2-4E93-B1F8-41F897F151CC}"/>
                </c:ext>
              </c:extLst>
            </c:dLbl>
            <c:dLbl>
              <c:idx val="6"/>
              <c:layout>
                <c:manualLayout>
                  <c:x val="5.5228695673864405E-3"/>
                  <c:y val="-0.2329979954839709"/>
                </c:manualLayout>
              </c:layout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6E2-4E93-B1F8-41F897F151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Sheet3!$B$3:$B$9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Sheet3!$F$3:$F$9</c:f>
              <c:numCache>
                <c:formatCode>_("$"* #,##0_);_("$"* \(#,##0\);_("$"* "-"??_);_(@_)</c:formatCode>
                <c:ptCount val="7"/>
                <c:pt idx="0">
                  <c:v>453061.75013706519</c:v>
                </c:pt>
                <c:pt idx="1">
                  <c:v>28000</c:v>
                </c:pt>
                <c:pt idx="2">
                  <c:v>0</c:v>
                </c:pt>
                <c:pt idx="3">
                  <c:v>0</c:v>
                </c:pt>
                <c:pt idx="4">
                  <c:v>7946.3349870728816</c:v>
                </c:pt>
                <c:pt idx="5">
                  <c:v>516192.72477886558</c:v>
                </c:pt>
                <c:pt idx="6">
                  <c:v>1005200.8099030036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6E2-4E93-B1F8-41F897F151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6"/>
        <c:delete val="1"/>
      </c:legendEntry>
      <c:layout>
        <c:manualLayout>
          <c:xMode val="edge"/>
          <c:yMode val="edge"/>
          <c:x val="0.05"/>
          <c:y val="0.84791584405703313"/>
          <c:w val="0.9"/>
          <c:h val="0.138835468162899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1096006442166649"/>
          <c:y val="5.45661170192578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21897898078183045"/>
          <c:y val="0.20030777581489337"/>
          <c:w val="0.45824383196573015"/>
          <c:h val="0.73607257150345407"/>
        </c:manualLayout>
      </c:layout>
      <c:pieChart>
        <c:varyColors val="1"/>
        <c:ser>
          <c:idx val="0"/>
          <c:order val="0"/>
          <c:tx>
            <c:strRef>
              <c:f>Sheet3!$C$2</c:f>
              <c:strCache>
                <c:ptCount val="1"/>
                <c:pt idx="0">
                  <c:v>Co-Financing Y2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298-42B9-8706-38C132ADE8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298-42B9-8706-38C132ADE8B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298-42B9-8706-38C132ADE8B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298-42B9-8706-38C132ADE8B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298-42B9-8706-38C132ADE8B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298-42B9-8706-38C132ADE8B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298-42B9-8706-38C132ADE8BF}"/>
              </c:ext>
            </c:extLst>
          </c:dPt>
          <c:dLbls>
            <c:dLbl>
              <c:idx val="0"/>
              <c:layout>
                <c:manualLayout>
                  <c:x val="2.5882324276251716E-3"/>
                  <c:y val="-4.5931902347822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98-42B9-8706-38C132ADE8BF}"/>
                </c:ext>
              </c:extLst>
            </c:dLbl>
            <c:dLbl>
              <c:idx val="5"/>
              <c:layout>
                <c:manualLayout>
                  <c:x val="-5.6869154893544448E-3"/>
                  <c:y val="3.0022219825261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298-42B9-8706-38C132ADE8BF}"/>
                </c:ext>
              </c:extLst>
            </c:dLbl>
            <c:dLbl>
              <c:idx val="6"/>
              <c:layout>
                <c:manualLayout>
                  <c:x val="9.386301598668409E-2"/>
                  <c:y val="-0.3228442743649289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6B64B21-17EC-4FF6-9D31-B0046DD47FA4}" type="VALUE">
                      <a:rPr lang="en-US" sz="130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>
                        <a:defRPr sz="1100" b="1"/>
                      </a:pPr>
                      <a:t>[VALUE]</a:t>
                    </a:fld>
                    <a:endParaRPr lang="en-LA"/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F298-42B9-8706-38C132ADE8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Sheet3!$B$3:$B$9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Sheet3!$C$3:$C$9</c:f>
              <c:numCache>
                <c:formatCode>_("$"* #,##0_);_("$"* \(#,##0\);_("$"* "-"??_);_(@_)</c:formatCode>
                <c:ptCount val="7"/>
                <c:pt idx="0">
                  <c:v>697717.29918805719</c:v>
                </c:pt>
                <c:pt idx="1">
                  <c:v>10000</c:v>
                </c:pt>
                <c:pt idx="2">
                  <c:v>0</c:v>
                </c:pt>
                <c:pt idx="3">
                  <c:v>0</c:v>
                </c:pt>
                <c:pt idx="4">
                  <c:v>40628.188107050526</c:v>
                </c:pt>
                <c:pt idx="5">
                  <c:v>453431.93622460664</c:v>
                </c:pt>
                <c:pt idx="6">
                  <c:v>1201777.4235197143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298-42B9-8706-38C132ADE8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29013943184469931"/>
          <c:y val="0.17785388399823698"/>
          <c:w val="0.51462558495716226"/>
          <c:h val="0.7219162090366541"/>
        </c:manualLayout>
      </c:layout>
      <c:pieChart>
        <c:varyColors val="1"/>
        <c:ser>
          <c:idx val="0"/>
          <c:order val="0"/>
          <c:tx>
            <c:strRef>
              <c:f>Sheet3!$C$2</c:f>
              <c:strCache>
                <c:ptCount val="1"/>
                <c:pt idx="0">
                  <c:v>Co-Financing Y3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D4-4B8F-B0B7-E61B5FB88ED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AD4-4B8F-B0B7-E61B5FB88ED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AD4-4B8F-B0B7-E61B5FB88ED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AD4-4B8F-B0B7-E61B5FB88ED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AD4-4B8F-B0B7-E61B5FB88ED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AD4-4B8F-B0B7-E61B5FB88ED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AD4-4B8F-B0B7-E61B5FB88EDD}"/>
              </c:ext>
            </c:extLst>
          </c:dPt>
          <c:dLbls>
            <c:dLbl>
              <c:idx val="0"/>
              <c:layout>
                <c:manualLayout>
                  <c:x val="-2.6414519080637307E-2"/>
                  <c:y val="-0.110565887435276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D4-4B8F-B0B7-E61B5FB88ED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2AD4-4B8F-B0B7-E61B5FB88EDD}"/>
                </c:ext>
              </c:extLst>
            </c:dLbl>
            <c:dLbl>
              <c:idx val="4"/>
              <c:layout>
                <c:manualLayout>
                  <c:x val="-3.6429125463794634E-2"/>
                  <c:y val="5.80042280707129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D4-4B8F-B0B7-E61B5FB88EDD}"/>
                </c:ext>
              </c:extLst>
            </c:dLbl>
            <c:dLbl>
              <c:idx val="5"/>
              <c:layout>
                <c:manualLayout>
                  <c:x val="-6.0552087705454664E-2"/>
                  <c:y val="3.887055363215784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AD4-4B8F-B0B7-E61B5FB88EDD}"/>
                </c:ext>
              </c:extLst>
            </c:dLbl>
            <c:dLbl>
              <c:idx val="6"/>
              <c:layout>
                <c:manualLayout>
                  <c:x val="0.10176955379703731"/>
                  <c:y val="-0.30741682251897029"/>
                </c:manualLayout>
              </c:layout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AD4-4B8F-B0B7-E61B5FB88E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Sheet3!$B$3:$B$9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Sheet3!$C$3:$C$9</c:f>
              <c:numCache>
                <c:formatCode>_("$"* #,##0_);_("$"* \(#,##0\);_("$"* "-"??_);_(@_)</c:formatCode>
                <c:ptCount val="7"/>
                <c:pt idx="0">
                  <c:v>669696.95459377661</c:v>
                </c:pt>
                <c:pt idx="1">
                  <c:v>10000</c:v>
                </c:pt>
                <c:pt idx="2">
                  <c:v>0</c:v>
                </c:pt>
                <c:pt idx="3">
                  <c:v>0</c:v>
                </c:pt>
                <c:pt idx="4">
                  <c:v>7946.3349870728816</c:v>
                </c:pt>
                <c:pt idx="5">
                  <c:v>206822.192670697</c:v>
                </c:pt>
                <c:pt idx="6">
                  <c:v>894465.48225154646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AD4-4B8F-B0B7-E61B5FB88E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Feb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01 Vientiane Capital</c:v>
                </c:pt>
                <c:pt idx="1">
                  <c:v>02 Phongsali</c:v>
                </c:pt>
                <c:pt idx="2">
                  <c:v>03 Louangnamtha</c:v>
                </c:pt>
                <c:pt idx="3">
                  <c:v>04 Oudomxai</c:v>
                </c:pt>
                <c:pt idx="4">
                  <c:v>05 Bokeo</c:v>
                </c:pt>
                <c:pt idx="5">
                  <c:v>06 Louangphabang</c:v>
                </c:pt>
                <c:pt idx="6">
                  <c:v>07 Houaphan</c:v>
                </c:pt>
                <c:pt idx="7">
                  <c:v>08 Xainyabouli</c:v>
                </c:pt>
                <c:pt idx="8">
                  <c:v>09 Xiangkhouang</c:v>
                </c:pt>
                <c:pt idx="9">
                  <c:v>10 Vientiane</c:v>
                </c:pt>
                <c:pt idx="10">
                  <c:v>11 Bolikhamxai</c:v>
                </c:pt>
                <c:pt idx="11">
                  <c:v>12 Khammouan</c:v>
                </c:pt>
                <c:pt idx="12">
                  <c:v>13 Savannakhet</c:v>
                </c:pt>
                <c:pt idx="13">
                  <c:v>14 Salavan</c:v>
                </c:pt>
                <c:pt idx="14">
                  <c:v>15 Xekong</c:v>
                </c:pt>
                <c:pt idx="15">
                  <c:v>16 Champasak</c:v>
                </c:pt>
                <c:pt idx="16">
                  <c:v>17 Attapu</c:v>
                </c:pt>
                <c:pt idx="17">
                  <c:v>18 Xaisomboun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101</c:v>
                </c:pt>
                <c:pt idx="1">
                  <c:v>8</c:v>
                </c:pt>
                <c:pt idx="2">
                  <c:v>22</c:v>
                </c:pt>
                <c:pt idx="3">
                  <c:v>163</c:v>
                </c:pt>
                <c:pt idx="4">
                  <c:v>7</c:v>
                </c:pt>
                <c:pt idx="5">
                  <c:v>28</c:v>
                </c:pt>
                <c:pt idx="6">
                  <c:v>35</c:v>
                </c:pt>
                <c:pt idx="7">
                  <c:v>11</c:v>
                </c:pt>
                <c:pt idx="8">
                  <c:v>21</c:v>
                </c:pt>
                <c:pt idx="9">
                  <c:v>19</c:v>
                </c:pt>
                <c:pt idx="10">
                  <c:v>2</c:v>
                </c:pt>
                <c:pt idx="11">
                  <c:v>26</c:v>
                </c:pt>
                <c:pt idx="12">
                  <c:v>59</c:v>
                </c:pt>
                <c:pt idx="13">
                  <c:v>40</c:v>
                </c:pt>
                <c:pt idx="14">
                  <c:v>8</c:v>
                </c:pt>
                <c:pt idx="15">
                  <c:v>63</c:v>
                </c:pt>
                <c:pt idx="16">
                  <c:v>5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0A-E042-AD07-BA1E36D4081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01 Vientiane Capital</c:v>
                </c:pt>
                <c:pt idx="1">
                  <c:v>02 Phongsali</c:v>
                </c:pt>
                <c:pt idx="2">
                  <c:v>03 Louangnamtha</c:v>
                </c:pt>
                <c:pt idx="3">
                  <c:v>04 Oudomxai</c:v>
                </c:pt>
                <c:pt idx="4">
                  <c:v>05 Bokeo</c:v>
                </c:pt>
                <c:pt idx="5">
                  <c:v>06 Louangphabang</c:v>
                </c:pt>
                <c:pt idx="6">
                  <c:v>07 Houaphan</c:v>
                </c:pt>
                <c:pt idx="7">
                  <c:v>08 Xainyabouli</c:v>
                </c:pt>
                <c:pt idx="8">
                  <c:v>09 Xiangkhouang</c:v>
                </c:pt>
                <c:pt idx="9">
                  <c:v>10 Vientiane</c:v>
                </c:pt>
                <c:pt idx="10">
                  <c:v>11 Bolikhamxai</c:v>
                </c:pt>
                <c:pt idx="11">
                  <c:v>12 Khammouan</c:v>
                </c:pt>
                <c:pt idx="12">
                  <c:v>13 Savannakhet</c:v>
                </c:pt>
                <c:pt idx="13">
                  <c:v>14 Salavan</c:v>
                </c:pt>
                <c:pt idx="14">
                  <c:v>15 Xekong</c:v>
                </c:pt>
                <c:pt idx="15">
                  <c:v>16 Champasak</c:v>
                </c:pt>
                <c:pt idx="16">
                  <c:v>17 Attapu</c:v>
                </c:pt>
                <c:pt idx="17">
                  <c:v>18 Xaisomboun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8"/>
                <c:pt idx="0">
                  <c:v>12</c:v>
                </c:pt>
                <c:pt idx="1">
                  <c:v>49</c:v>
                </c:pt>
                <c:pt idx="2">
                  <c:v>4</c:v>
                </c:pt>
                <c:pt idx="3">
                  <c:v>37</c:v>
                </c:pt>
                <c:pt idx="4">
                  <c:v>3</c:v>
                </c:pt>
                <c:pt idx="5">
                  <c:v>6</c:v>
                </c:pt>
                <c:pt idx="6">
                  <c:v>1</c:v>
                </c:pt>
                <c:pt idx="7">
                  <c:v>4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  <c:pt idx="11">
                  <c:v>6</c:v>
                </c:pt>
                <c:pt idx="12">
                  <c:v>10</c:v>
                </c:pt>
                <c:pt idx="13">
                  <c:v>17</c:v>
                </c:pt>
                <c:pt idx="14">
                  <c:v>8</c:v>
                </c:pt>
                <c:pt idx="15">
                  <c:v>14</c:v>
                </c:pt>
                <c:pt idx="16">
                  <c:v>2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0A-E042-AD07-BA1E36D4081F}"/>
            </c:ext>
          </c:extLst>
        </c:ser>
        <c:ser>
          <c:idx val="0"/>
          <c:order val="0"/>
          <c:tx>
            <c:strRef>
              <c:f>Sheet1!$B$1</c:f>
              <c:strCache>
                <c:ptCount val="1"/>
                <c:pt idx="0">
                  <c:v>Jan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01 Vientiane Capital</c:v>
                </c:pt>
                <c:pt idx="1">
                  <c:v>02 Phongsali</c:v>
                </c:pt>
                <c:pt idx="2">
                  <c:v>03 Louangnamtha</c:v>
                </c:pt>
                <c:pt idx="3">
                  <c:v>04 Oudomxai</c:v>
                </c:pt>
                <c:pt idx="4">
                  <c:v>05 Bokeo</c:v>
                </c:pt>
                <c:pt idx="5">
                  <c:v>06 Louangphabang</c:v>
                </c:pt>
                <c:pt idx="6">
                  <c:v>07 Houaphan</c:v>
                </c:pt>
                <c:pt idx="7">
                  <c:v>08 Xainyabouli</c:v>
                </c:pt>
                <c:pt idx="8">
                  <c:v>09 Xiangkhouang</c:v>
                </c:pt>
                <c:pt idx="9">
                  <c:v>10 Vientiane</c:v>
                </c:pt>
                <c:pt idx="10">
                  <c:v>11 Bolikhamxai</c:v>
                </c:pt>
                <c:pt idx="11">
                  <c:v>12 Khammouan</c:v>
                </c:pt>
                <c:pt idx="12">
                  <c:v>13 Savannakhet</c:v>
                </c:pt>
                <c:pt idx="13">
                  <c:v>14 Salavan</c:v>
                </c:pt>
                <c:pt idx="14">
                  <c:v>15 Xekong</c:v>
                </c:pt>
                <c:pt idx="15">
                  <c:v>16 Champasak</c:v>
                </c:pt>
                <c:pt idx="16">
                  <c:v>17 Attapu</c:v>
                </c:pt>
                <c:pt idx="17">
                  <c:v>18 Xaisomboun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95</c:v>
                </c:pt>
                <c:pt idx="1">
                  <c:v>18</c:v>
                </c:pt>
                <c:pt idx="2">
                  <c:v>26</c:v>
                </c:pt>
                <c:pt idx="3">
                  <c:v>40</c:v>
                </c:pt>
                <c:pt idx="4">
                  <c:v>15</c:v>
                </c:pt>
                <c:pt idx="5">
                  <c:v>36</c:v>
                </c:pt>
                <c:pt idx="6">
                  <c:v>8</c:v>
                </c:pt>
                <c:pt idx="7">
                  <c:v>21</c:v>
                </c:pt>
                <c:pt idx="8">
                  <c:v>3</c:v>
                </c:pt>
                <c:pt idx="9">
                  <c:v>12</c:v>
                </c:pt>
                <c:pt idx="10">
                  <c:v>5</c:v>
                </c:pt>
                <c:pt idx="11">
                  <c:v>34</c:v>
                </c:pt>
                <c:pt idx="12">
                  <c:v>71</c:v>
                </c:pt>
                <c:pt idx="13">
                  <c:v>37</c:v>
                </c:pt>
                <c:pt idx="14">
                  <c:v>8</c:v>
                </c:pt>
                <c:pt idx="15">
                  <c:v>70</c:v>
                </c:pt>
                <c:pt idx="16">
                  <c:v>11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0A-E042-AD07-BA1E36D40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765767984"/>
        <c:axId val="1759662192"/>
      </c:barChart>
      <c:catAx>
        <c:axId val="176576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A"/>
          </a:p>
        </c:txPr>
        <c:crossAx val="1759662192"/>
        <c:crosses val="autoZero"/>
        <c:auto val="1"/>
        <c:lblAlgn val="ctr"/>
        <c:lblOffset val="100"/>
        <c:noMultiLvlLbl val="0"/>
      </c:catAx>
      <c:valAx>
        <c:axId val="1759662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A"/>
          </a:p>
        </c:txPr>
        <c:crossAx val="1765767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TB!$B$1</c:f>
              <c:strCache>
                <c:ptCount val="1"/>
                <c:pt idx="0">
                  <c:v>Registered TB Cases New and Relapse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TB!$AE$2:$AN$2</c:f>
              <c:numCache>
                <c:formatCode>mmm\-yy</c:formatCode>
                <c:ptCount val="10"/>
                <c:pt idx="0">
                  <c:v>45078</c:v>
                </c:pt>
                <c:pt idx="1">
                  <c:v>45108</c:v>
                </c:pt>
                <c:pt idx="2">
                  <c:v>45139</c:v>
                </c:pt>
                <c:pt idx="3">
                  <c:v>45170</c:v>
                </c:pt>
                <c:pt idx="4">
                  <c:v>45200</c:v>
                </c:pt>
                <c:pt idx="5">
                  <c:v>45231</c:v>
                </c:pt>
                <c:pt idx="6">
                  <c:v>45261</c:v>
                </c:pt>
                <c:pt idx="7">
                  <c:v>45292</c:v>
                </c:pt>
                <c:pt idx="8">
                  <c:v>45323</c:v>
                </c:pt>
                <c:pt idx="9">
                  <c:v>45352</c:v>
                </c:pt>
              </c:numCache>
            </c:numRef>
          </c:cat>
          <c:val>
            <c:numRef>
              <c:f>TB!$AE$21:$AN$21</c:f>
              <c:numCache>
                <c:formatCode>General</c:formatCode>
                <c:ptCount val="10"/>
                <c:pt idx="0">
                  <c:v>631</c:v>
                </c:pt>
                <c:pt idx="1">
                  <c:v>517</c:v>
                </c:pt>
                <c:pt idx="2">
                  <c:v>743</c:v>
                </c:pt>
                <c:pt idx="3">
                  <c:v>699</c:v>
                </c:pt>
                <c:pt idx="4">
                  <c:v>876</c:v>
                </c:pt>
                <c:pt idx="5">
                  <c:v>592</c:v>
                </c:pt>
                <c:pt idx="6">
                  <c:v>698</c:v>
                </c:pt>
                <c:pt idx="7">
                  <c:v>514</c:v>
                </c:pt>
                <c:pt idx="8">
                  <c:v>628</c:v>
                </c:pt>
                <c:pt idx="9">
                  <c:v>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E1-2C4C-B885-7FB9C6EBC8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0410255"/>
        <c:axId val="1"/>
      </c:lineChart>
      <c:dateAx>
        <c:axId val="1340410255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A"/>
          </a:p>
        </c:txPr>
        <c:crossAx val="1"/>
        <c:crosses val="autoZero"/>
        <c:auto val="1"/>
        <c:lblOffset val="100"/>
        <c:baseTimeUnit val="months"/>
      </c:dateAx>
      <c:valAx>
        <c:axId val="1"/>
        <c:scaling>
          <c:orientation val="minMax"/>
          <c:min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/>
              <a:lstStyle/>
              <a:p>
                <a:pPr>
                  <a:defRPr b="0"/>
                </a:pPr>
                <a:r>
                  <a:rPr lang="en-US" b="0"/>
                  <a:t>Registered TB Cases New and Relapse</a:t>
                </a:r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A"/>
          </a:p>
        </c:txPr>
        <c:crossAx val="1340410255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 rot="-1980000"/>
    <a:lstStyle/>
    <a:p>
      <a:pPr>
        <a:defRPr/>
      </a:pPr>
      <a:endParaRPr lang="en-L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 i="0" u="none" strike="noStrike" baseline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n-US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Number of household contact eligible received Tuberculosis Preventive Treatment  (TPT)</a:t>
            </a:r>
            <a:r>
              <a:rPr lang="en-L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 sz="1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800" b="1" i="0" u="none" strike="noStrike" baseline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5.576696239351437E-2"/>
          <c:y val="0.10868041542105485"/>
          <c:w val="0.93162234765911922"/>
          <c:h val="0.813118050216494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Sheet1!$C$7</c:f>
              <c:strCache>
                <c:ptCount val="1"/>
                <c:pt idx="0">
                  <c:v>Percentage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Sheet1!$B$8:$B$10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Sheet1!$C$8:$C$10</c:f>
              <c:numCache>
                <c:formatCode>0%</c:formatCode>
                <c:ptCount val="3"/>
                <c:pt idx="0">
                  <c:v>0.5</c:v>
                </c:pt>
                <c:pt idx="1">
                  <c:v>0.6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83-674F-BE6C-AE7F9FD278C7}"/>
            </c:ext>
          </c:extLst>
        </c:ser>
        <c:ser>
          <c:idx val="1"/>
          <c:order val="1"/>
          <c:tx>
            <c:strRef>
              <c:f>Sheet1!$D$7</c:f>
              <c:strCache>
                <c:ptCount val="1"/>
                <c:pt idx="0">
                  <c:v>Number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854348336503801E-3"/>
                  <c:y val="0.114222162972594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83-674F-BE6C-AE7F9FD278C7}"/>
                </c:ext>
              </c:extLst>
            </c:dLbl>
            <c:dLbl>
              <c:idx val="1"/>
              <c:layout>
                <c:manualLayout>
                  <c:x val="-8.4070295128552625E-17"/>
                  <c:y val="8.8959055057716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83-674F-BE6C-AE7F9FD278C7}"/>
                </c:ext>
              </c:extLst>
            </c:dLbl>
            <c:dLbl>
              <c:idx val="2"/>
              <c:layout>
                <c:manualLayout>
                  <c:x val="-2.4271844660194173E-3"/>
                  <c:y val="0.197894736842105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83-674F-BE6C-AE7F9FD27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Sheet1!$B$8:$B$10</c:f>
              <c:strCache>
                <c:ptCount val="3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</c:strCache>
            </c:strRef>
          </c:cat>
          <c:val>
            <c:numRef>
              <c:f>Sheet1!$D$8:$D$10</c:f>
              <c:numCache>
                <c:formatCode>_(* #,##0_);_(* \(#,##0\);_(* "-"_);_(@_)</c:formatCode>
                <c:ptCount val="3"/>
                <c:pt idx="0">
                  <c:v>1436</c:v>
                </c:pt>
                <c:pt idx="1">
                  <c:v>1708</c:v>
                </c:pt>
                <c:pt idx="2">
                  <c:v>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983-674F-BE6C-AE7F9FD27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98811840"/>
        <c:axId val="99089232"/>
      </c:barChart>
      <c:catAx>
        <c:axId val="9881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LA"/>
          </a:p>
        </c:txPr>
        <c:crossAx val="99089232"/>
        <c:crosses val="autoZero"/>
        <c:auto val="1"/>
        <c:lblAlgn val="ctr"/>
        <c:lblOffset val="100"/>
        <c:noMultiLvlLbl val="0"/>
      </c:catAx>
      <c:valAx>
        <c:axId val="99089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A"/>
          </a:p>
        </c:txPr>
        <c:crossAx val="9881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01 Vientiane Capital</c:v>
                </c:pt>
                <c:pt idx="1">
                  <c:v>02 Phongsali</c:v>
                </c:pt>
                <c:pt idx="2">
                  <c:v>03 Louangnamtha</c:v>
                </c:pt>
                <c:pt idx="3">
                  <c:v>04 Oudomxai</c:v>
                </c:pt>
                <c:pt idx="4">
                  <c:v>05 Bokeo</c:v>
                </c:pt>
                <c:pt idx="5">
                  <c:v>06 Louangphabang</c:v>
                </c:pt>
                <c:pt idx="6">
                  <c:v>07 Houaphan</c:v>
                </c:pt>
                <c:pt idx="7">
                  <c:v>08 Xainyabouli</c:v>
                </c:pt>
                <c:pt idx="8">
                  <c:v>09 Xiangkhouang</c:v>
                </c:pt>
                <c:pt idx="9">
                  <c:v>10 Vientiane</c:v>
                </c:pt>
                <c:pt idx="10">
                  <c:v>11 Bolikhamxai</c:v>
                </c:pt>
                <c:pt idx="11">
                  <c:v>12 Khammouan</c:v>
                </c:pt>
                <c:pt idx="12">
                  <c:v>13 Savannakhet</c:v>
                </c:pt>
                <c:pt idx="13">
                  <c:v>14 Salavan</c:v>
                </c:pt>
                <c:pt idx="14">
                  <c:v>15 Xekong</c:v>
                </c:pt>
                <c:pt idx="15">
                  <c:v>16 Champasak</c:v>
                </c:pt>
                <c:pt idx="16">
                  <c:v>17 Attapu</c:v>
                </c:pt>
                <c:pt idx="17">
                  <c:v>18 Xaisomboun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3</c:v>
                </c:pt>
                <c:pt idx="2">
                  <c:v>3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9">
                  <c:v>1</c:v>
                </c:pt>
                <c:pt idx="11">
                  <c:v>1</c:v>
                </c:pt>
                <c:pt idx="13">
                  <c:v>2</c:v>
                </c:pt>
                <c:pt idx="14">
                  <c:v>1</c:v>
                </c:pt>
                <c:pt idx="15">
                  <c:v>5</c:v>
                </c:pt>
                <c:pt idx="1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88-2541-BFC0-4110E5D2C35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01 Vientiane Capital</c:v>
                </c:pt>
                <c:pt idx="1">
                  <c:v>02 Phongsali</c:v>
                </c:pt>
                <c:pt idx="2">
                  <c:v>03 Louangnamtha</c:v>
                </c:pt>
                <c:pt idx="3">
                  <c:v>04 Oudomxai</c:v>
                </c:pt>
                <c:pt idx="4">
                  <c:v>05 Bokeo</c:v>
                </c:pt>
                <c:pt idx="5">
                  <c:v>06 Louangphabang</c:v>
                </c:pt>
                <c:pt idx="6">
                  <c:v>07 Houaphan</c:v>
                </c:pt>
                <c:pt idx="7">
                  <c:v>08 Xainyabouli</c:v>
                </c:pt>
                <c:pt idx="8">
                  <c:v>09 Xiangkhouang</c:v>
                </c:pt>
                <c:pt idx="9">
                  <c:v>10 Vientiane</c:v>
                </c:pt>
                <c:pt idx="10">
                  <c:v>11 Bolikhamxai</c:v>
                </c:pt>
                <c:pt idx="11">
                  <c:v>12 Khammouan</c:v>
                </c:pt>
                <c:pt idx="12">
                  <c:v>13 Savannakhet</c:v>
                </c:pt>
                <c:pt idx="13">
                  <c:v>14 Salavan</c:v>
                </c:pt>
                <c:pt idx="14">
                  <c:v>15 Xekong</c:v>
                </c:pt>
                <c:pt idx="15">
                  <c:v>16 Champasak</c:v>
                </c:pt>
                <c:pt idx="16">
                  <c:v>17 Attapu</c:v>
                </c:pt>
                <c:pt idx="17">
                  <c:v>18 Xaisomboun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1</c:v>
                </c:pt>
                <c:pt idx="2">
                  <c:v>1</c:v>
                </c:pt>
                <c:pt idx="3">
                  <c:v>9</c:v>
                </c:pt>
                <c:pt idx="4">
                  <c:v>3</c:v>
                </c:pt>
                <c:pt idx="5">
                  <c:v>2</c:v>
                </c:pt>
                <c:pt idx="6">
                  <c:v>6</c:v>
                </c:pt>
                <c:pt idx="7">
                  <c:v>1</c:v>
                </c:pt>
                <c:pt idx="9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3</c:v>
                </c:pt>
                <c:pt idx="15">
                  <c:v>4</c:v>
                </c:pt>
                <c:pt idx="1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88-2541-BFC0-4110E5D2C35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01 Vientiane Capital</c:v>
                </c:pt>
                <c:pt idx="1">
                  <c:v>02 Phongsali</c:v>
                </c:pt>
                <c:pt idx="2">
                  <c:v>03 Louangnamtha</c:v>
                </c:pt>
                <c:pt idx="3">
                  <c:v>04 Oudomxai</c:v>
                </c:pt>
                <c:pt idx="4">
                  <c:v>05 Bokeo</c:v>
                </c:pt>
                <c:pt idx="5">
                  <c:v>06 Louangphabang</c:v>
                </c:pt>
                <c:pt idx="6">
                  <c:v>07 Houaphan</c:v>
                </c:pt>
                <c:pt idx="7">
                  <c:v>08 Xainyabouli</c:v>
                </c:pt>
                <c:pt idx="8">
                  <c:v>09 Xiangkhouang</c:v>
                </c:pt>
                <c:pt idx="9">
                  <c:v>10 Vientiane</c:v>
                </c:pt>
                <c:pt idx="10">
                  <c:v>11 Bolikhamxai</c:v>
                </c:pt>
                <c:pt idx="11">
                  <c:v>12 Khammouan</c:v>
                </c:pt>
                <c:pt idx="12">
                  <c:v>13 Savannakhet</c:v>
                </c:pt>
                <c:pt idx="13">
                  <c:v>14 Salavan</c:v>
                </c:pt>
                <c:pt idx="14">
                  <c:v>15 Xekong</c:v>
                </c:pt>
                <c:pt idx="15">
                  <c:v>16 Champasak</c:v>
                </c:pt>
                <c:pt idx="16">
                  <c:v>17 Attapu</c:v>
                </c:pt>
                <c:pt idx="17">
                  <c:v>18 Xaisomboun</c:v>
                </c:pt>
              </c:strCache>
            </c:strRef>
          </c:cat>
          <c:val>
            <c:numRef>
              <c:f>Sheet1!$D$2:$D$19</c:f>
              <c:numCache>
                <c:formatCode>General</c:formatCode>
                <c:ptCount val="18"/>
                <c:pt idx="0">
                  <c:v>2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88-2541-BFC0-4110E5D2C3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65016176"/>
        <c:axId val="1765491472"/>
      </c:barChart>
      <c:catAx>
        <c:axId val="176501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A"/>
          </a:p>
        </c:txPr>
        <c:crossAx val="1765491472"/>
        <c:crosses val="autoZero"/>
        <c:auto val="1"/>
        <c:lblAlgn val="ctr"/>
        <c:lblOffset val="100"/>
        <c:noMultiLvlLbl val="0"/>
      </c:catAx>
      <c:valAx>
        <c:axId val="1765491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LA"/>
          </a:p>
        </c:txPr>
        <c:crossAx val="176501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Budget Y1</a:t>
            </a:r>
          </a:p>
        </c:rich>
      </c:tx>
      <c:layout>
        <c:manualLayout>
          <c:xMode val="edge"/>
          <c:yMode val="edge"/>
          <c:x val="0.11382287888171282"/>
          <c:y val="4.02969247083775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2.3108572102644474E-2"/>
          <c:y val="0.13467322417147484"/>
          <c:w val="0.25866027982457251"/>
          <c:h val="0.51265754293968824"/>
        </c:manualLayout>
      </c:layout>
      <c:pieChart>
        <c:varyColors val="1"/>
        <c:ser>
          <c:idx val="0"/>
          <c:order val="0"/>
          <c:tx>
            <c:strRef>
              <c:f>Sheet1!$B$2</c:f>
              <c:strCache>
                <c:ptCount val="1"/>
                <c:pt idx="0">
                  <c:v>Total budget Y1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AB7-4AF4-A6E2-A72D397F0D9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AB7-4AF4-A6E2-A72D397F0D9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AB7-4AF4-A6E2-A72D397F0D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AB7-4AF4-A6E2-A72D397F0D9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AB7-4AF4-A6E2-A72D397F0D9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AB7-4AF4-A6E2-A72D397F0D9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5AB7-4AF4-A6E2-A72D397F0D9A}"/>
              </c:ext>
            </c:extLst>
          </c:dPt>
          <c:dLbls>
            <c:dLbl>
              <c:idx val="0"/>
              <c:layout>
                <c:manualLayout>
                  <c:x val="8.1392030778168322E-3"/>
                  <c:y val="-2.0596837160060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B7-4AF4-A6E2-A72D397F0D9A}"/>
                </c:ext>
              </c:extLst>
            </c:dLbl>
            <c:dLbl>
              <c:idx val="1"/>
              <c:layout>
                <c:manualLayout>
                  <c:x val="-2.3415612374295909E-4"/>
                  <c:y val="-6.5914112273611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B7-4AF4-A6E2-A72D397F0D9A}"/>
                </c:ext>
              </c:extLst>
            </c:dLbl>
            <c:dLbl>
              <c:idx val="2"/>
              <c:layout>
                <c:manualLayout>
                  <c:x val="1.5392739409038894E-2"/>
                  <c:y val="-1.428703764970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B7-4AF4-A6E2-A72D397F0D9A}"/>
                </c:ext>
              </c:extLst>
            </c:dLbl>
            <c:dLbl>
              <c:idx val="3"/>
              <c:layout>
                <c:manualLayout>
                  <c:x val="3.7374917391380632E-3"/>
                  <c:y val="2.0650874523037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AB7-4AF4-A6E2-A72D397F0D9A}"/>
                </c:ext>
              </c:extLst>
            </c:dLbl>
            <c:dLbl>
              <c:idx val="4"/>
              <c:layout>
                <c:manualLayout>
                  <c:x val="7.3881104021553297E-3"/>
                  <c:y val="4.23853635942565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AB7-4AF4-A6E2-A72D397F0D9A}"/>
                </c:ext>
              </c:extLst>
            </c:dLbl>
            <c:dLbl>
              <c:idx val="5"/>
              <c:layout>
                <c:manualLayout>
                  <c:x val="-1.8303809731865486E-2"/>
                  <c:y val="2.6794940400933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AB7-4AF4-A6E2-A72D397F0D9A}"/>
                </c:ext>
              </c:extLst>
            </c:dLbl>
            <c:dLbl>
              <c:idx val="6"/>
              <c:layout>
                <c:manualLayout>
                  <c:x val="5.5115582462304559E-3"/>
                  <c:y val="-0.2418286420454071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47B8825-9C8C-47A2-82BA-C8DF660FDE47}" type="VALUE">
                      <a:rPr lang="en-US" sz="1400" b="1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>
                        <a:defRPr sz="1400" b="1">
                          <a:solidFill>
                            <a:schemeClr val="accent2">
                              <a:lumMod val="75000"/>
                            </a:schemeClr>
                          </a:solidFill>
                        </a:defRPr>
                      </a:pPr>
                      <a:t>[VALUE]</a:t>
                    </a:fld>
                    <a:endParaRPr lang="en-LA"/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5AB7-4AF4-A6E2-A72D397F0D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Sheet1!$B$3:$B$9</c:f>
              <c:numCache>
                <c:formatCode>_("$"* #,##0_);_("$"* \(#,##0\);_("$"* "-"??_);_(@_)</c:formatCode>
                <c:ptCount val="7"/>
                <c:pt idx="0">
                  <c:v>331217.01763554267</c:v>
                </c:pt>
                <c:pt idx="1">
                  <c:v>378166.13330899505</c:v>
                </c:pt>
                <c:pt idx="2">
                  <c:v>105521.37396426123</c:v>
                </c:pt>
                <c:pt idx="3">
                  <c:v>15256.796432191089</c:v>
                </c:pt>
                <c:pt idx="4">
                  <c:v>94127.865837266145</c:v>
                </c:pt>
                <c:pt idx="5">
                  <c:v>99999.799898646583</c:v>
                </c:pt>
                <c:pt idx="6">
                  <c:v>1024288.9870769028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AB7-4AF4-A6E2-A72D397F0D9A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Total budget Y2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5AB7-4AF4-A6E2-A72D397F0D9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5AB7-4AF4-A6E2-A72D397F0D9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4-5AB7-4AF4-A6E2-A72D397F0D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6-5AB7-4AF4-A6E2-A72D397F0D9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8-5AB7-4AF4-A6E2-A72D397F0D9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A-5AB7-4AF4-A6E2-A72D397F0D9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C-5AB7-4AF4-A6E2-A72D397F0D9A}"/>
              </c:ext>
            </c:extLst>
          </c:dPt>
          <c:cat>
            <c:strRef>
              <c:f>Sheet1!$A$3:$A$9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Sheet1!$C$3:$C$9</c:f>
              <c:numCache>
                <c:formatCode>_("$"* #,##0_);_("$"* \(#,##0\);_("$"* "-"??_);_(@_)</c:formatCode>
                <c:ptCount val="7"/>
                <c:pt idx="0">
                  <c:v>280419.67583770683</c:v>
                </c:pt>
                <c:pt idx="1">
                  <c:v>355073.51997809554</c:v>
                </c:pt>
                <c:pt idx="2">
                  <c:v>98308.389276398666</c:v>
                </c:pt>
                <c:pt idx="3">
                  <c:v>15256.796432191089</c:v>
                </c:pt>
                <c:pt idx="4">
                  <c:v>95675.865837266145</c:v>
                </c:pt>
                <c:pt idx="5">
                  <c:v>99999.799898646583</c:v>
                </c:pt>
                <c:pt idx="6">
                  <c:v>944734.04726030468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5AB7-4AF4-A6E2-A72D397F0D9A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Total budget Y3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5AB7-4AF4-A6E2-A72D397F0D9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5AB7-4AF4-A6E2-A72D397F0D9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5AB7-4AF4-A6E2-A72D397F0D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5AB7-4AF4-A6E2-A72D397F0D9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5AB7-4AF4-A6E2-A72D397F0D9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5AB7-4AF4-A6E2-A72D397F0D9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B-5AB7-4AF4-A6E2-A72D397F0D9A}"/>
              </c:ext>
            </c:extLst>
          </c:dPt>
          <c:cat>
            <c:strRef>
              <c:f>Sheet1!$A$3:$A$9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Sheet1!$D$3:$D$9</c:f>
              <c:numCache>
                <c:formatCode>_("$"* #,##0_);_("$"* \(#,##0\);_("$"* "-"??_);_(@_)</c:formatCode>
                <c:ptCount val="7"/>
                <c:pt idx="0">
                  <c:v>419166.97551855532</c:v>
                </c:pt>
                <c:pt idx="1">
                  <c:v>245610.22371197172</c:v>
                </c:pt>
                <c:pt idx="2">
                  <c:v>127419.02521810771</c:v>
                </c:pt>
                <c:pt idx="3">
                  <c:v>11131.469300224013</c:v>
                </c:pt>
                <c:pt idx="4">
                  <c:v>97270.305837266147</c:v>
                </c:pt>
                <c:pt idx="5">
                  <c:v>99999.799898646583</c:v>
                </c:pt>
                <c:pt idx="6">
                  <c:v>1000597.7994847714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5AB7-4AF4-A6E2-A72D397F0D9A}"/>
            </c:ext>
          </c:extLst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Grand Total of 3years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E-5AB7-4AF4-A6E2-A72D397F0D9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0-5AB7-4AF4-A6E2-A72D397F0D9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2-5AB7-4AF4-A6E2-A72D397F0D9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4-5AB7-4AF4-A6E2-A72D397F0D9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6-5AB7-4AF4-A6E2-A72D397F0D9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8-5AB7-4AF4-A6E2-A72D397F0D9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A-5AB7-4AF4-A6E2-A72D397F0D9A}"/>
              </c:ext>
            </c:extLst>
          </c:dPt>
          <c:cat>
            <c:strRef>
              <c:f>Sheet1!$A$3:$A$9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Sheet1!$E$3:$E$9</c:f>
              <c:numCache>
                <c:formatCode>_("$"* #,##0_);_("$"* \(#,##0\);_("$"* "-"??_);_(@_)</c:formatCode>
                <c:ptCount val="7"/>
                <c:pt idx="0">
                  <c:v>1030803.6689918048</c:v>
                </c:pt>
                <c:pt idx="1">
                  <c:v>978849.87699906225</c:v>
                </c:pt>
                <c:pt idx="2">
                  <c:v>331248.78845876758</c:v>
                </c:pt>
                <c:pt idx="3">
                  <c:v>41645.062164606192</c:v>
                </c:pt>
                <c:pt idx="4">
                  <c:v>287074.03751179844</c:v>
                </c:pt>
                <c:pt idx="5">
                  <c:v>300000</c:v>
                </c:pt>
                <c:pt idx="6">
                  <c:v>2969621.4341260395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B-5AB7-4AF4-A6E2-A72D397F0D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986175511576443E-2"/>
          <c:y val="0.8687696328520973"/>
          <c:w val="0.93514826030839948"/>
          <c:h val="0.118505022503152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Budget Y2</a:t>
            </a:r>
          </a:p>
        </c:rich>
      </c:tx>
      <c:layout>
        <c:manualLayout>
          <c:xMode val="edge"/>
          <c:yMode val="edge"/>
          <c:x val="0.35873246723872265"/>
          <c:y val="3.31389722516298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23660294886837532"/>
          <c:y val="0.13915736127643591"/>
          <c:w val="0.35444210407271803"/>
          <c:h val="0.68717115771559345"/>
        </c:manualLayout>
      </c:layout>
      <c:pieChart>
        <c:varyColors val="1"/>
        <c:ser>
          <c:idx val="0"/>
          <c:order val="0"/>
          <c:tx>
            <c:strRef>
              <c:f>Sheet1!$C$2</c:f>
              <c:strCache>
                <c:ptCount val="1"/>
                <c:pt idx="0">
                  <c:v>Total budget Y2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011-4F99-9930-92D3EAFA64F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011-4F99-9930-92D3EAFA64F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011-4F99-9930-92D3EAFA64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011-4F99-9930-92D3EAFA64F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011-4F99-9930-92D3EAFA64F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011-4F99-9930-92D3EAFA64F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011-4F99-9930-92D3EAFA64F0}"/>
              </c:ext>
            </c:extLst>
          </c:dPt>
          <c:dLbls>
            <c:dLbl>
              <c:idx val="0"/>
              <c:layout>
                <c:manualLayout>
                  <c:x val="2.4884943242058834E-2"/>
                  <c:y val="-2.933959292824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011-4F99-9930-92D3EAFA64F0}"/>
                </c:ext>
              </c:extLst>
            </c:dLbl>
            <c:dLbl>
              <c:idx val="1"/>
              <c:layout>
                <c:manualLayout>
                  <c:x val="4.8956304160364152E-3"/>
                  <c:y val="-9.6235008672655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011-4F99-9930-92D3EAFA64F0}"/>
                </c:ext>
              </c:extLst>
            </c:dLbl>
            <c:dLbl>
              <c:idx val="2"/>
              <c:layout>
                <c:manualLayout>
                  <c:x val="1.2672387226282531E-2"/>
                  <c:y val="-1.4209835091368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011-4F99-9930-92D3EAFA64F0}"/>
                </c:ext>
              </c:extLst>
            </c:dLbl>
            <c:dLbl>
              <c:idx val="3"/>
              <c:layout>
                <c:manualLayout>
                  <c:x val="1.4091462983644101E-2"/>
                  <c:y val="1.531849650869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011-4F99-9930-92D3EAFA64F0}"/>
                </c:ext>
              </c:extLst>
            </c:dLbl>
            <c:dLbl>
              <c:idx val="4"/>
              <c:layout>
                <c:manualLayout>
                  <c:x val="-1.1922023212089513E-2"/>
                  <c:y val="3.4521586688456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011-4F99-9930-92D3EAFA64F0}"/>
                </c:ext>
              </c:extLst>
            </c:dLbl>
            <c:dLbl>
              <c:idx val="5"/>
              <c:layout>
                <c:manualLayout>
                  <c:x val="-2.1760782595173809E-2"/>
                  <c:y val="2.1065993165948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011-4F99-9930-92D3EAFA64F0}"/>
                </c:ext>
              </c:extLst>
            </c:dLbl>
            <c:dLbl>
              <c:idx val="6"/>
              <c:layout>
                <c:manualLayout>
                  <c:x val="6.1342003703756059E-2"/>
                  <c:y val="-0.2647807323443882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62FE7DB-ABC5-4DD6-B74B-9418836AFBFE}" type="VALUE">
                      <a:rPr lang="en-US" sz="1400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>
                        <a:defRPr sz="1100" b="1">
                          <a:solidFill>
                            <a:schemeClr val="accent2">
                              <a:lumMod val="75000"/>
                            </a:schemeClr>
                          </a:solidFill>
                        </a:defRPr>
                      </a:pPr>
                      <a:t>[VALUE]</a:t>
                    </a:fld>
                    <a:endParaRPr lang="en-LA"/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7011-4F99-9930-92D3EAFA64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Sheet1!$C$3:$C$9</c:f>
              <c:numCache>
                <c:formatCode>_("$"* #,##0_);_("$"* \(#,##0\);_("$"* "-"??_);_(@_)</c:formatCode>
                <c:ptCount val="7"/>
                <c:pt idx="0">
                  <c:v>280419.67583770683</c:v>
                </c:pt>
                <c:pt idx="1">
                  <c:v>355073.51997809554</c:v>
                </c:pt>
                <c:pt idx="2">
                  <c:v>98308.389276398666</c:v>
                </c:pt>
                <c:pt idx="3">
                  <c:v>15256.796432191089</c:v>
                </c:pt>
                <c:pt idx="4">
                  <c:v>95675.865837266145</c:v>
                </c:pt>
                <c:pt idx="5">
                  <c:v>99999.799898646583</c:v>
                </c:pt>
                <c:pt idx="6">
                  <c:v>944734.04726030468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011-4F99-9930-92D3EAFA64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Budget Y3</a:t>
            </a:r>
          </a:p>
        </c:rich>
      </c:tx>
      <c:layout>
        <c:manualLayout>
          <c:xMode val="edge"/>
          <c:yMode val="edge"/>
          <c:x val="0.3735168635063571"/>
          <c:y val="1.629617514540604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0.14610952439329572"/>
          <c:y val="0.10916417351219707"/>
          <c:w val="0.65512166506418856"/>
          <c:h val="0.74295340863209602"/>
        </c:manualLayout>
      </c:layout>
      <c:pieChart>
        <c:varyColors val="1"/>
        <c:ser>
          <c:idx val="0"/>
          <c:order val="0"/>
          <c:tx>
            <c:strRef>
              <c:f>Sheet1!$D$2</c:f>
              <c:strCache>
                <c:ptCount val="1"/>
                <c:pt idx="0">
                  <c:v>Total budget Y3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FC8-4B2B-93EE-CA8EFCDB0A0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FC8-4B2B-93EE-CA8EFCDB0A0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FC8-4B2B-93EE-CA8EFCDB0A0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FC8-4B2B-93EE-CA8EFCDB0A0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FC8-4B2B-93EE-CA8EFCDB0A0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FC8-4B2B-93EE-CA8EFCDB0A0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FC8-4B2B-93EE-CA8EFCDB0A05}"/>
              </c:ext>
            </c:extLst>
          </c:dPt>
          <c:dLbls>
            <c:dLbl>
              <c:idx val="0"/>
              <c:layout>
                <c:manualLayout>
                  <c:x val="8.9482138123608088E-3"/>
                  <c:y val="3.6532026863621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FC8-4B2B-93EE-CA8EFCDB0A05}"/>
                </c:ext>
              </c:extLst>
            </c:dLbl>
            <c:dLbl>
              <c:idx val="1"/>
              <c:layout>
                <c:manualLayout>
                  <c:x val="-3.3740223167634804E-3"/>
                  <c:y val="-6.288494399627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FC8-4B2B-93EE-CA8EFCDB0A05}"/>
                </c:ext>
              </c:extLst>
            </c:dLbl>
            <c:dLbl>
              <c:idx val="2"/>
              <c:layout>
                <c:manualLayout>
                  <c:x val="1.2288518125398978E-2"/>
                  <c:y val="-2.8214522932290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FC8-4B2B-93EE-CA8EFCDB0A05}"/>
                </c:ext>
              </c:extLst>
            </c:dLbl>
            <c:dLbl>
              <c:idx val="3"/>
              <c:layout>
                <c:manualLayout>
                  <c:x val="2.015536722850008E-2"/>
                  <c:y val="1.42908560366507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FC8-4B2B-93EE-CA8EFCDB0A05}"/>
                </c:ext>
              </c:extLst>
            </c:dLbl>
            <c:dLbl>
              <c:idx val="4"/>
              <c:layout>
                <c:manualLayout>
                  <c:x val="-1.4417307345769851E-2"/>
                  <c:y val="2.72823575495745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FC8-4B2B-93EE-CA8EFCDB0A05}"/>
                </c:ext>
              </c:extLst>
            </c:dLbl>
            <c:dLbl>
              <c:idx val="5"/>
              <c:layout>
                <c:manualLayout>
                  <c:x val="-1.6957989478205281E-2"/>
                  <c:y val="2.3387018944189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FC8-4B2B-93EE-CA8EFCDB0A05}"/>
                </c:ext>
              </c:extLst>
            </c:dLbl>
            <c:dLbl>
              <c:idx val="6"/>
              <c:layout>
                <c:manualLayout>
                  <c:x val="7.5781170055510924E-2"/>
                  <c:y val="-0.3118493341544635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2353EA-CB61-47B1-9F6C-47F285BBDE09}" type="VALUE">
                      <a:rPr lang="en-US" sz="140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>
                        <a:defRPr sz="1100" b="1"/>
                      </a:pPr>
                      <a:t>[VALUE]</a:t>
                    </a:fld>
                    <a:endParaRPr lang="en-LA"/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AFC8-4B2B-93EE-CA8EFCDB0A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Sheet1!$A$3:$A$9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Sheet1!$D$3:$D$9</c:f>
              <c:numCache>
                <c:formatCode>_("$"* #,##0_);_("$"* \(#,##0\);_("$"* "-"??_);_(@_)</c:formatCode>
                <c:ptCount val="7"/>
                <c:pt idx="0">
                  <c:v>419166.97551855532</c:v>
                </c:pt>
                <c:pt idx="1">
                  <c:v>245610.22371197172</c:v>
                </c:pt>
                <c:pt idx="2">
                  <c:v>127419.02521810771</c:v>
                </c:pt>
                <c:pt idx="3">
                  <c:v>11131.469300224013</c:v>
                </c:pt>
                <c:pt idx="4">
                  <c:v>97270.305837266147</c:v>
                </c:pt>
                <c:pt idx="5">
                  <c:v>99999.799898646583</c:v>
                </c:pt>
                <c:pt idx="6">
                  <c:v>1000597.7994847714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FC8-4B2B-93EE-CA8EFCDB0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0162022536406404"/>
          <c:y val="2.92130286992814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title>
    <c:autoTitleDeleted val="0"/>
    <c:plotArea>
      <c:layout>
        <c:manualLayout>
          <c:layoutTarget val="inner"/>
          <c:xMode val="edge"/>
          <c:yMode val="edge"/>
          <c:x val="2.4353294982342739E-2"/>
          <c:y val="0.10958822770104557"/>
          <c:w val="0.27258794314736012"/>
          <c:h val="0.5639442364786369"/>
        </c:manualLayout>
      </c:layout>
      <c:pieChart>
        <c:varyColors val="1"/>
        <c:ser>
          <c:idx val="0"/>
          <c:order val="0"/>
          <c:tx>
            <c:strRef>
              <c:f>Sheet2!$B$2</c:f>
              <c:strCache>
                <c:ptCount val="1"/>
                <c:pt idx="0">
                  <c:v>GF Input Based Y1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950-40FC-8199-D737B1998A4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950-40FC-8199-D737B1998A4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950-40FC-8199-D737B1998A4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950-40FC-8199-D737B1998A4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950-40FC-8199-D737B1998A4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950-40FC-8199-D737B1998A4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950-40FC-8199-D737B1998A4A}"/>
              </c:ext>
            </c:extLst>
          </c:dPt>
          <c:dLbls>
            <c:dLbl>
              <c:idx val="0"/>
              <c:layout>
                <c:manualLayout>
                  <c:x val="-7.9048729700980265E-3"/>
                  <c:y val="-6.0071382969020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50-40FC-8199-D737B1998A4A}"/>
                </c:ext>
              </c:extLst>
            </c:dLbl>
            <c:dLbl>
              <c:idx val="1"/>
              <c:layout>
                <c:manualLayout>
                  <c:x val="2.688471633353523E-2"/>
                  <c:y val="6.19463107652084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950-40FC-8199-D737B1998A4A}"/>
                </c:ext>
              </c:extLst>
            </c:dLbl>
            <c:dLbl>
              <c:idx val="2"/>
              <c:layout>
                <c:manualLayout>
                  <c:x val="2.0789932831300682E-2"/>
                  <c:y val="2.55913416228376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950-40FC-8199-D737B1998A4A}"/>
                </c:ext>
              </c:extLst>
            </c:dLbl>
            <c:dLbl>
              <c:idx val="4"/>
              <c:layout>
                <c:manualLayout>
                  <c:x val="-1.3804749722013796E-2"/>
                  <c:y val="2.08681482382269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950-40FC-8199-D737B1998A4A}"/>
                </c:ext>
              </c:extLst>
            </c:dLbl>
            <c:dLbl>
              <c:idx val="6"/>
              <c:layout>
                <c:manualLayout>
                  <c:x val="3.4087458560548393E-3"/>
                  <c:y val="-0.250783873327309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DC67E49-7135-4B84-9445-213794130083}" type="VALUE">
                      <a:rPr lang="en-US" sz="130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pPr>
                        <a:defRPr sz="1050" b="1"/>
                      </a:pPr>
                      <a:t>[VALUE]</a:t>
                    </a:fld>
                    <a:endParaRPr lang="en-LA"/>
                  </a:p>
                </c:rich>
              </c:tx>
              <c:spPr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LA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6950-40FC-8199-D737B1998A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L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Sheet2!$A$3:$A$9</c:f>
              <c:strCache>
                <c:ptCount val="7"/>
                <c:pt idx="0">
                  <c:v>1. TB care and prevention</c:v>
                </c:pt>
                <c:pt idx="1">
                  <c:v>2. Key and vulnerable populations - TB/DR-TB</c:v>
                </c:pt>
                <c:pt idx="2">
                  <c:v>3. MDR-TB</c:v>
                </c:pt>
                <c:pt idx="3">
                  <c:v>4. TB/HIV</c:v>
                </c:pt>
                <c:pt idx="4">
                  <c:v>5. Program management</c:v>
                </c:pt>
                <c:pt idx="5">
                  <c:v>6. Collaboration with other providers and sectors</c:v>
                </c:pt>
                <c:pt idx="6">
                  <c:v>Grand Total</c:v>
                </c:pt>
              </c:strCache>
            </c:strRef>
          </c:cat>
          <c:val>
            <c:numRef>
              <c:f>Sheet2!$B$3:$B$9</c:f>
              <c:numCache>
                <c:formatCode>_("$"* #,##0_);_("$"* \(#,##0\);_("$"* "-"??_);_(@_)</c:formatCode>
                <c:ptCount val="7"/>
                <c:pt idx="0">
                  <c:v>1524583.675</c:v>
                </c:pt>
                <c:pt idx="1">
                  <c:v>242460</c:v>
                </c:pt>
                <c:pt idx="2">
                  <c:v>48569.525000000001</c:v>
                </c:pt>
                <c:pt idx="3">
                  <c:v>0</c:v>
                </c:pt>
                <c:pt idx="4">
                  <c:v>287864</c:v>
                </c:pt>
                <c:pt idx="5">
                  <c:v>0</c:v>
                </c:pt>
                <c:pt idx="6">
                  <c:v>2103477.2000000002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950-40FC-8199-D737B1998A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000014733852113E-2"/>
          <c:y val="0.86475384019620494"/>
          <c:w val="0.89999997053229575"/>
          <c:h val="0.122131405705434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LA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LA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0.55774</cdr:x>
      <cdr:y>0.63067</cdr:y>
    </cdr:from>
    <cdr:to>
      <cdr:x>0.63554</cdr:x>
      <cdr:y>0.77188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A7D14542-01EA-FC40-AEBC-39309190E08D}"/>
            </a:ext>
          </a:extLst>
        </cdr:cNvPr>
        <cdr:cNvSpPr/>
      </cdr:nvSpPr>
      <cdr:spPr>
        <a:xfrm xmlns:a="http://schemas.openxmlformats.org/drawingml/2006/main">
          <a:off x="6178570" y="3453464"/>
          <a:ext cx="861849" cy="7732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LA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Children under 5-year-old</a:t>
          </a:r>
          <a:endParaRPr lang="en-LA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0.36276</cdr:x>
      <cdr:y>0.7667</cdr:y>
    </cdr:from>
    <cdr:to>
      <cdr:x>0.66881</cdr:x>
      <cdr:y>0.86532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05300" y="4591050"/>
          <a:ext cx="3632200" cy="59055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 b="1" dirty="0">
              <a:solidFill>
                <a:schemeClr val="accent2">
                  <a:lumMod val="75000"/>
                </a:schemeClr>
              </a:solidFill>
            </a:rPr>
            <a:t>Total HANSA-2 TB Allocation Budget 2024-2026</a:t>
          </a:r>
        </a:p>
        <a:p xmlns:a="http://schemas.openxmlformats.org/drawingml/2006/main">
          <a:pPr algn="ctr"/>
          <a:r>
            <a:rPr lang="en-US" sz="1800" b="1" dirty="0">
              <a:solidFill>
                <a:schemeClr val="accent2">
                  <a:lumMod val="75000"/>
                </a:schemeClr>
              </a:solidFill>
            </a:rPr>
            <a:t>2.969.621US$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0.33333</cdr:x>
      <cdr:y>0.75628</cdr:y>
    </cdr:from>
    <cdr:to>
      <cdr:x>0.64659</cdr:x>
      <cdr:y>0.85792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06850" y="4394200"/>
          <a:ext cx="3765550" cy="59055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accent2">
                  <a:lumMod val="75000"/>
                </a:schemeClr>
              </a:solidFill>
            </a:rPr>
            <a:t>Total HANSA-2 GF Input Based Budget 2024-2026</a:t>
          </a:r>
        </a:p>
        <a:p xmlns:a="http://schemas.openxmlformats.org/drawingml/2006/main">
          <a:pPr algn="ctr"/>
          <a:r>
            <a:rPr lang="en-US" sz="1800" b="1" dirty="0">
              <a:solidFill>
                <a:schemeClr val="accent2">
                  <a:lumMod val="75000"/>
                </a:schemeClr>
              </a:solidFill>
            </a:rPr>
            <a:t>4.314.407US$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0.33052</cdr:x>
      <cdr:y>0.73089</cdr:y>
    </cdr:from>
    <cdr:to>
      <cdr:x>0.64361</cdr:x>
      <cdr:y>0.83356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75100" y="4203700"/>
          <a:ext cx="3765550" cy="59055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20000"/>
            <a:lumOff val="80000"/>
          </a:schemeClr>
        </a:solidFill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accent2">
                  <a:lumMod val="75000"/>
                </a:schemeClr>
              </a:solidFill>
            </a:rPr>
            <a:t>Total HANSA-2 Co-Financing Budget 2024-2026</a:t>
          </a:r>
        </a:p>
        <a:p xmlns:a="http://schemas.openxmlformats.org/drawingml/2006/main">
          <a:pPr algn="ctr"/>
          <a:r>
            <a:rPr lang="en-US" sz="1800" b="1" dirty="0">
              <a:solidFill>
                <a:schemeClr val="accent2">
                  <a:lumMod val="75000"/>
                </a:schemeClr>
              </a:solidFill>
            </a:rPr>
            <a:t>3.101.443US$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EBB84-1D04-3E4D-9346-F73E649EC0EA}" type="datetimeFigureOut">
              <a:rPr lang="en-LA" smtClean="0"/>
              <a:t>19/3/2024</a:t>
            </a:fld>
            <a:endParaRPr lang="en-L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7BB83-353F-3345-81E2-53FC7A6E3D3B}" type="slidenum">
              <a:rPr lang="en-LA" smtClean="0"/>
              <a:t>‹#›</a:t>
            </a:fld>
            <a:endParaRPr lang="en-LA"/>
          </a:p>
        </p:txBody>
      </p:sp>
    </p:spTree>
    <p:extLst>
      <p:ext uri="{BB962C8B-B14F-4D97-AF65-F5344CB8AC3E}">
        <p14:creationId xmlns:p14="http://schemas.microsoft.com/office/powerpoint/2010/main" val="14122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483B9A-CF63-1946-B33C-74F6F191BFC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529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4F23C-54B3-094C-9169-A8DBB46826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418C89-CAAE-864F-BC71-1928FF91F0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1B39F-3565-9448-A4DB-96B696BE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B1976-FCEB-4C49-AF92-81AAE84FE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55986-EB69-1E45-853E-A45788B5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022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BC70F-BF7A-AF49-B6A9-D17C255B6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ADBF03-E9C4-B941-99CC-9FF9290A1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1BF14-6288-8E48-9736-A7DF68AEF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8CD4A-055F-B248-9E3D-3B8EC5E20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724D-E72F-8642-84E6-167C0E29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04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FF5885-FB44-714C-A036-A230E7909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F69968-3E63-794F-B081-B7598E3DE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6461B-053B-E741-9606-6772821CC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24E01-12CC-9A49-AD72-10D23FF24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22FC0-AB1C-9E42-9949-333BCEE1F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04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EAA2-3484-D64E-A108-56EC6EAB5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E5579-8177-E342-A5B0-C06EC8D55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AC3E6-3771-5246-9C3A-83345551E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953FC-B19A-0841-9FED-5C20F93A8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F3D84-D2F0-4A47-97BF-30AA1C6F2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A7C2C-6D69-6945-8149-E5F453C9E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EE29F4-DEC7-F142-A712-676D3DE0B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EFBBF-3BAA-1247-ABA4-A21E1525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DD6C2-C7E0-A743-8014-635CF258D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260A9-DE6D-7844-8B53-7BA90D56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02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4A4B3-8341-2944-B8F7-07692E036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7E6FF-82D1-9D48-9D1B-C3131B5271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F36D7-97BC-1742-84D5-08282CA98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4367E2-2853-FE44-B99B-F39167170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120D82-F253-5E45-8968-F434B0588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6D1B4E-E05D-5643-AA4A-EFCF7163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3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5A7DA-AA67-2643-972E-51A68588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074C5-9DFB-3F4D-98FF-C27BA3A38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6A7B3C-1EBA-2E46-BD17-1DF12FD86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9494BE-CE8A-0A45-BF94-86D61B96E8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6CE27-6B35-B747-BB2E-0E3D536D1B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C44ADD-28DF-5F4E-BF47-EB4FC1A82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E12157-FB3C-8F48-9661-B6804A72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8BCD4B-D2FF-4649-9BAA-3253BB196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053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98204-DBD4-0941-942D-59F5D1172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70FD8A-F593-774C-A474-3894BDAB6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C4CCB1-B00C-3B48-B5DF-F4A74BD37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67B2CB-12F9-2A46-AD7C-CB6E2B6C2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32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C27FBA-BB41-F541-A6E5-EEC262FEE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69A3C1-733B-9A45-BC3A-28884AADF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BED4C9-BA1A-4F4A-A951-15A471405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88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50D52-049B-0643-82B9-758EBF4AF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54969-E9FC-C149-9FE3-98AAE0B8C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F3B5E-5487-5545-86AC-3AED1423B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342F20-010F-3746-A60A-28C37AE14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96411-F132-A744-BCBB-D41301DC8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C664-EE73-5B42-BF46-4C36D0CEC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66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B073A-0493-0041-9ED0-38AF9CFE6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061990-076A-9342-AA16-6F36D08E93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L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2889F7-0492-F14A-956E-16D018D12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B5EFC1-8255-FC4C-9AE8-5A12532BF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43ED96-790D-0B43-B5E1-DE72801C9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0AFB5-E036-2547-AD9E-1AB3803F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80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4EF001-175C-4A4C-A0B1-AD0BFEC92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L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50131-C664-2D48-9912-F7F18DD9F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L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7B37F-9BCE-1240-A7F4-438CE5B7D8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3/19/24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FD22E-0FD7-2E45-8605-920825390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7F87A-BE6D-884F-9D9D-0A0126A88A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92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831" y="1599515"/>
            <a:ext cx="11420338" cy="2633818"/>
          </a:xfr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GB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TB Center (NTC)</a:t>
            </a:r>
            <a:br>
              <a:rPr lang="en-GB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339" y="4558620"/>
            <a:ext cx="10492033" cy="1463573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OC meeting Ex-Com, 19</a:t>
            </a:r>
            <a:r>
              <a:rPr lang="en-US" b="1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 2024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1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52" y="103281"/>
            <a:ext cx="1843704" cy="16689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512" y="107512"/>
            <a:ext cx="2284984" cy="178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107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E6A3661-5754-4DA1-A225-75A5C50A7C21}"/>
              </a:ext>
            </a:extLst>
          </p:cNvPr>
          <p:cNvGraphicFramePr>
            <a:graphicFrameLocks noGrp="1"/>
          </p:cNvGraphicFramePr>
          <p:nvPr/>
        </p:nvGraphicFramePr>
        <p:xfrm>
          <a:off x="156424" y="124690"/>
          <a:ext cx="11879149" cy="73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9149">
                  <a:extLst>
                    <a:ext uri="{9D8B030D-6E8A-4147-A177-3AD203B41FA5}">
                      <a16:colId xmlns:a16="http://schemas.microsoft.com/office/drawing/2014/main" val="3955052135"/>
                    </a:ext>
                  </a:extLst>
                </a:gridCol>
              </a:tblGrid>
              <a:tr h="739181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32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 HANSA-2 TB Budget 2024-2026 (GF Input Based)</a:t>
                      </a:r>
                      <a:endParaRPr lang="lo-LA" sz="3200" dirty="0"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64394"/>
                  </a:ext>
                </a:extLst>
              </a:tr>
            </a:tbl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63500" y="977901"/>
          <a:ext cx="12020550" cy="5810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2903536" y="1060450"/>
          <a:ext cx="7142164" cy="440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7062787" y="1047750"/>
          <a:ext cx="6100763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44917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E6A3661-5754-4DA1-A225-75A5C50A7C21}"/>
              </a:ext>
            </a:extLst>
          </p:cNvPr>
          <p:cNvGraphicFramePr>
            <a:graphicFrameLocks noGrp="1"/>
          </p:cNvGraphicFramePr>
          <p:nvPr/>
        </p:nvGraphicFramePr>
        <p:xfrm>
          <a:off x="156424" y="124690"/>
          <a:ext cx="11879149" cy="73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9149">
                  <a:extLst>
                    <a:ext uri="{9D8B030D-6E8A-4147-A177-3AD203B41FA5}">
                      <a16:colId xmlns:a16="http://schemas.microsoft.com/office/drawing/2014/main" val="3955052135"/>
                    </a:ext>
                  </a:extLst>
                </a:gridCol>
              </a:tblGrid>
              <a:tr h="739181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32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 HANSA-2 Co-Financing Budget 2024 – 2026</a:t>
                      </a:r>
                      <a:endParaRPr lang="lo-LA" sz="3200" dirty="0"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64394"/>
                  </a:ext>
                </a:extLst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44450" y="1030287"/>
          <a:ext cx="12026900" cy="57515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2916237" y="935037"/>
          <a:ext cx="6729413" cy="4189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6716713" y="1085850"/>
          <a:ext cx="5888038" cy="4197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75218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9EF77D-F382-B742-983D-EE36E318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A8E5E-5608-45BE-92C4-F08F36AB479D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id="{7563ED82-F982-3849-9FFA-B940ADDA25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0025010"/>
              </p:ext>
            </p:extLst>
          </p:nvPr>
        </p:nvGraphicFramePr>
        <p:xfrm>
          <a:off x="141403" y="1153211"/>
          <a:ext cx="5622088" cy="54034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2088">
                  <a:extLst>
                    <a:ext uri="{9D8B030D-6E8A-4147-A177-3AD203B41FA5}">
                      <a16:colId xmlns:a16="http://schemas.microsoft.com/office/drawing/2014/main" val="1373917845"/>
                    </a:ext>
                  </a:extLst>
                </a:gridCol>
              </a:tblGrid>
              <a:tr h="656189">
                <a:tc>
                  <a:txBody>
                    <a:bodyPr/>
                    <a:lstStyle/>
                    <a:p>
                      <a:r>
                        <a:rPr lang="en-GB" sz="2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Challenges</a:t>
                      </a:r>
                      <a:endParaRPr lang="en-GB" sz="2800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455111"/>
                  </a:ext>
                </a:extLst>
              </a:tr>
              <a:tr h="460297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Delays in the budget are affecting the implementation of activities to meet PBC criteria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turnover of staff responsible for TB.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Xpert</a:t>
                      </a:r>
                      <a:r>
                        <a:rPr lang="en-US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machines are not available at the district level.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Delay in data entry and Data quality improvement</a:t>
                      </a:r>
                      <a:endParaRPr lang="en-US" sz="24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61432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06A5D3-7F86-4CD8-9BE6-11B0E1423ED2}"/>
              </a:ext>
            </a:extLst>
          </p:cNvPr>
          <p:cNvSpPr txBox="1"/>
          <p:nvPr/>
        </p:nvSpPr>
        <p:spPr>
          <a:xfrm>
            <a:off x="141403" y="122550"/>
            <a:ext cx="11909194" cy="707886"/>
          </a:xfrm>
          <a:prstGeom prst="rect">
            <a:avLst/>
          </a:prstGeom>
          <a:solidFill>
            <a:srgbClr val="00B0F0"/>
          </a:solidFill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Gaps/Challenges</a:t>
            </a: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7FC0C022-3D70-364E-ADBB-2242592037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8079648"/>
              </p:ext>
            </p:extLst>
          </p:nvPr>
        </p:nvGraphicFramePr>
        <p:xfrm>
          <a:off x="5912427" y="1153211"/>
          <a:ext cx="6138170" cy="5380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8170">
                  <a:extLst>
                    <a:ext uri="{9D8B030D-6E8A-4147-A177-3AD203B41FA5}">
                      <a16:colId xmlns:a16="http://schemas.microsoft.com/office/drawing/2014/main" val="1373917845"/>
                    </a:ext>
                  </a:extLst>
                </a:gridCol>
              </a:tblGrid>
              <a:tr h="671426">
                <a:tc>
                  <a:txBody>
                    <a:bodyPr/>
                    <a:lstStyle/>
                    <a:p>
                      <a:r>
                        <a:rPr lang="en-GB" sz="2800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Solutions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455111"/>
                  </a:ext>
                </a:extLst>
              </a:tr>
              <a:tr h="458774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Need more clear timeline for</a:t>
                      </a:r>
                      <a:r>
                        <a:rPr lang="en-US" sz="2400" b="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Ebrima" panose="02000000000000000000" pitchFamily="2" charset="0"/>
                          <a:cs typeface="Times New Roman" panose="02020603050405020304" pitchFamily="18" charset="0"/>
                        </a:rPr>
                        <a:t>disbursement from related departments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More capacity-building is needed for local health providers at the district and health center levels.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GB" sz="24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 burden districts might require </a:t>
                      </a:r>
                      <a:r>
                        <a:rPr lang="en-US" sz="2400" b="0" i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Xpert</a:t>
                      </a:r>
                      <a:r>
                        <a:rPr lang="en-US" sz="24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machines.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24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4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Retraining is needed for data quality improvement.</a:t>
                      </a:r>
                      <a:endParaRPr lang="en-US" sz="24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Ebrima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6143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7816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56843" y="2076872"/>
            <a:ext cx="5375644" cy="15696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lo-LA" sz="9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Phetsarath OT" panose="02000500000000000000" pitchFamily="2" charset="0"/>
                <a:cs typeface="Phetsarath OT" panose="02000500000000000000" pitchFamily="2" charset="0"/>
              </a:rPr>
              <a:t>ຂອບໃຈ</a:t>
            </a:r>
            <a:endParaRPr lang="en-US" sz="96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Phetsarath OT" panose="02000500000000000000" pitchFamily="2" charset="0"/>
              <a:cs typeface="Phetsarath OT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61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4" y="100331"/>
            <a:ext cx="11782097" cy="992745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endParaRPr lang="en-US" sz="4000" b="1" strike="sngStrik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133" y="1838960"/>
            <a:ext cx="11107395" cy="412369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HANSA-2 proposed NTC workplan 2024-2026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HANSA-2 TB Budget 2024 - 2026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2.1 HANSA-2 TB Budget 2024 – 2026 (TB Allocation Budget)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2.2 HANSA-2 TB Budget 2024 – 2026 (GF Input Based)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HANSA-2 Co - Financing Budget 2024 - 2026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Gaps and challenges with solutions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00684-656D-4CEB-935F-E1D3605A5F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34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7179E-401C-BD44-8961-DF655E2C6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350"/>
            <a:ext cx="12105504" cy="869071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HANSA 2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PBC 7 )</a:t>
            </a:r>
            <a:endParaRPr lang="en-LA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2C1FD-FF88-5447-81CB-333205A4B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95" y="733120"/>
            <a:ext cx="12105504" cy="605852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lo-LA" sz="3200" dirty="0">
                <a:effectLst/>
                <a:latin typeface="Phetsarath OT" panose="02000500000000020004" pitchFamily="2" charset="0"/>
                <a:cs typeface="Phetsarath OT" panose="02000500000000020004" pitchFamily="2" charset="0"/>
              </a:rPr>
              <a:t>							</a:t>
            </a:r>
            <a:endParaRPr lang="en-LA" sz="3200" dirty="0">
              <a:effectLst/>
              <a:latin typeface="Phetsarath OT" panose="02000500000000020004" pitchFamily="2" charset="0"/>
              <a:cs typeface="Phetsarath OT" panose="02000500000000020004" pitchFamily="2" charset="0"/>
            </a:endParaRPr>
          </a:p>
          <a:p>
            <a:pPr marL="0" indent="0">
              <a:lnSpc>
                <a:spcPct val="110000"/>
              </a:lnSpc>
              <a:buNone/>
            </a:pPr>
            <a:endParaRPr lang="en-LA" sz="3200" dirty="0">
              <a:latin typeface="Phetsarath OT" panose="02000500000000020004" pitchFamily="2" charset="0"/>
              <a:cs typeface="Phetsarath OT" panose="02000500000000020004" pitchFamily="2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A2784B-CACF-474A-A7DB-9A31CFEB22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982588"/>
              </p:ext>
            </p:extLst>
          </p:nvPr>
        </p:nvGraphicFramePr>
        <p:xfrm>
          <a:off x="336332" y="1263535"/>
          <a:ext cx="11592910" cy="5147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92910">
                  <a:extLst>
                    <a:ext uri="{9D8B030D-6E8A-4147-A177-3AD203B41FA5}">
                      <a16:colId xmlns:a16="http://schemas.microsoft.com/office/drawing/2014/main" val="2579472182"/>
                    </a:ext>
                  </a:extLst>
                </a:gridCol>
              </a:tblGrid>
              <a:tr h="51477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lang="en-LA" sz="3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PBC 7 </a:t>
                      </a:r>
                      <a:r>
                        <a:rPr lang="lo-LA" sz="32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Phetsarath OT" panose="02000500000000020004" pitchFamily="2" charset="0"/>
                        </a:rPr>
                        <a:t>: </a:t>
                      </a:r>
                      <a:r>
                        <a:rPr lang="lo-LA" sz="3200" dirty="0">
                          <a:latin typeface="Times New Roman" panose="02020603050405020304" pitchFamily="18" charset="0"/>
                          <a:cs typeface="Phetsarath OT" panose="02000500000000020004" pitchFamily="2" charset="0"/>
                        </a:rPr>
                        <a:t> </a:t>
                      </a:r>
                      <a:r>
                        <a:rPr lang="en-US" sz="3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Reaching the unreached to End TB</a:t>
                      </a:r>
                      <a:r>
                        <a:rPr lang="en-LA" sz="32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</a:tabLst>
                        <a:defRPr/>
                      </a:pPr>
                      <a:endParaRPr lang="en-GB" sz="3200" u="sng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3600" u="sng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PBC Condition 1</a:t>
                      </a:r>
                      <a:r>
                        <a:rPr lang="en-GB" sz="36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lvl="0" algn="l">
                        <a:lnSpc>
                          <a:spcPct val="150000"/>
                        </a:lnSpc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notified TB cases of all forms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(New and</a:t>
                      </a:r>
                      <a:r>
                        <a:rPr lang="lo-LA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Relapse)</a:t>
                      </a:r>
                      <a:endParaRPr lang="en-LA" sz="3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en-GB" sz="3600" u="sng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PBC Condition 2</a:t>
                      </a:r>
                      <a:r>
                        <a:rPr lang="en-GB" sz="36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lvl="0" algn="l">
                        <a:lnSpc>
                          <a:spcPct val="150000"/>
                        </a:lnSpc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household contact children under 5-year-old received Tuberculosis Preventive Treatment</a:t>
                      </a:r>
                      <a:r>
                        <a:rPr lang="en-LA" sz="4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4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0948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816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ADF31-0191-294F-B9E4-1ECBF884E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0104"/>
            <a:ext cx="12191999" cy="1339303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ctr"/>
            <a:b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HANSA 2 PBC Condition 1: </a:t>
            </a:r>
            <a:b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notified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 cases of all forms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(new and relapse)</a:t>
            </a:r>
            <a:br>
              <a:rPr lang="en-LA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LA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B5C36B9-B6B1-D04F-9FCC-51B7BF1D53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3261542"/>
              </p:ext>
            </p:extLst>
          </p:nvPr>
        </p:nvGraphicFramePr>
        <p:xfrm>
          <a:off x="241737" y="1545021"/>
          <a:ext cx="11866179" cy="5076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9098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6598A-F80F-64F6-A04C-8E9BB64AE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468" y="365125"/>
            <a:ext cx="11897532" cy="1587661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PBC.7</a:t>
            </a:r>
            <a:r>
              <a:rPr lang="lo-LA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o-LA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notified TB cases of all forms (i.e. bacteriologically confirmed and clinically diagnosed new and relapse cases)</a:t>
            </a:r>
            <a:r>
              <a:rPr lang="lo-LA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HANSA 2, Year 1 ( Jan– Mar 2024)</a:t>
            </a:r>
            <a:br>
              <a:rPr lang="en-LA" sz="2800" dirty="0">
                <a:solidFill>
                  <a:srgbClr val="FF0000"/>
                </a:solidFill>
              </a:rPr>
            </a:br>
            <a:endParaRPr lang="en-LA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0887F11-6C05-F54A-E210-EF580BEA3F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69916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681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328BE-9180-6E42-9755-F8C707D18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05661" cy="1848058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PBC.7</a:t>
            </a:r>
            <a:r>
              <a:rPr lang="lo-LA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lo-LA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notified TB cases of all forms (i.e. bacteriologically confirmed and clinically diagnosed new and relapse cases)</a:t>
            </a:r>
            <a:r>
              <a:rPr lang="lo-LA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HANSA 2, Year 1 (Jun 2023 – Mar 2024) total 6,120 cases </a:t>
            </a:r>
            <a:b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evaluation period June 2023 to May 2024</a:t>
            </a:r>
            <a:b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which yearly evaluation period should be considered?</a:t>
            </a:r>
            <a:endParaRPr lang="en-GB" sz="24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C6FF60F-B4BB-B74A-BAD2-2AA7A34857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973498"/>
              </p:ext>
            </p:extLst>
          </p:nvPr>
        </p:nvGraphicFramePr>
        <p:xfrm>
          <a:off x="980845" y="2213183"/>
          <a:ext cx="9965267" cy="373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0175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8255E8C-D76C-8847-AAB9-40E374DB47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9607398"/>
              </p:ext>
            </p:extLst>
          </p:nvPr>
        </p:nvGraphicFramePr>
        <p:xfrm>
          <a:off x="609599" y="1051034"/>
          <a:ext cx="11077903" cy="5475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90B5C08A-574B-634E-8BE7-20E47AC0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14" y="66352"/>
            <a:ext cx="11989890" cy="702575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HANSA 2 </a:t>
            </a:r>
            <a:r>
              <a:rPr lang="en-GB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PBC Condition 2</a:t>
            </a:r>
            <a:endParaRPr lang="en-LA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50C489-B3FA-B648-B6F3-E8B092946288}"/>
              </a:ext>
            </a:extLst>
          </p:cNvPr>
          <p:cNvSpPr/>
          <p:nvPr/>
        </p:nvSpPr>
        <p:spPr>
          <a:xfrm>
            <a:off x="3363548" y="4891132"/>
            <a:ext cx="861849" cy="7732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Children under 5-year-old</a:t>
            </a:r>
            <a:endParaRPr lang="en-LA" sz="1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89B8D4-FDDD-044C-8990-935D40B508A0}"/>
              </a:ext>
            </a:extLst>
          </p:cNvPr>
          <p:cNvSpPr/>
          <p:nvPr/>
        </p:nvSpPr>
        <p:spPr>
          <a:xfrm>
            <a:off x="9944098" y="3614704"/>
            <a:ext cx="1544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eligible (number to be defined at end of Y2)</a:t>
            </a:r>
            <a:endParaRPr lang="lo-LA" sz="1400" b="1" dirty="0">
              <a:latin typeface="Times New Roman" panose="02020603050405020304" pitchFamily="18" charset="0"/>
              <a:cs typeface="Phetsarath OT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176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49F1-C108-EF87-23FA-E908A4169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0316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PBC.7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 </a:t>
            </a:r>
            <a:r>
              <a:rPr lang="lo-LA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household contact children under 5-year-old received Tuberculosis Preventive Treatment</a:t>
            </a:r>
            <a:r>
              <a:rPr lang="en-LA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HANSA 2, Year 1 (Jan – Mar 2024)</a:t>
            </a:r>
            <a:br>
              <a:rPr lang="en-LA" sz="2800" dirty="0">
                <a:solidFill>
                  <a:srgbClr val="FF0000"/>
                </a:solidFill>
              </a:rPr>
            </a:br>
            <a:endParaRPr lang="en-LA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D90E1EC-3230-5F21-5FF6-2BD59DE74F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3834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9462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E6A3661-5754-4DA1-A225-75A5C50A7C21}"/>
              </a:ext>
            </a:extLst>
          </p:cNvPr>
          <p:cNvGraphicFramePr>
            <a:graphicFrameLocks noGrp="1"/>
          </p:cNvGraphicFramePr>
          <p:nvPr/>
        </p:nvGraphicFramePr>
        <p:xfrm>
          <a:off x="156424" y="124690"/>
          <a:ext cx="11879149" cy="73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79149">
                  <a:extLst>
                    <a:ext uri="{9D8B030D-6E8A-4147-A177-3AD203B41FA5}">
                      <a16:colId xmlns:a16="http://schemas.microsoft.com/office/drawing/2014/main" val="3955052135"/>
                    </a:ext>
                  </a:extLst>
                </a:gridCol>
              </a:tblGrid>
              <a:tr h="739181"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3200" b="1" baseline="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 HANSA-2 TB Budget 2024-2026 (TB Allocation Budget)</a:t>
                      </a:r>
                      <a:endParaRPr lang="lo-LA" sz="3200" dirty="0"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264394"/>
                  </a:ext>
                </a:extLst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0" y="869950"/>
          <a:ext cx="11868150" cy="598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2112962" y="971550"/>
          <a:ext cx="8842375" cy="4618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0"/>
          <p:cNvGraphicFramePr>
            <a:graphicFrameLocks/>
          </p:cNvGraphicFramePr>
          <p:nvPr/>
        </p:nvGraphicFramePr>
        <p:xfrm>
          <a:off x="7513367" y="1149350"/>
          <a:ext cx="4935065" cy="4561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58584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</TotalTime>
  <Words>495</Words>
  <Application>Microsoft Macintosh PowerPoint</Application>
  <PresentationFormat>Widescreen</PresentationFormat>
  <Paragraphs>78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Phetsarath OT</vt:lpstr>
      <vt:lpstr>Times New Roman</vt:lpstr>
      <vt:lpstr>Wingdings</vt:lpstr>
      <vt:lpstr>Office Theme</vt:lpstr>
      <vt:lpstr>National TB Center (NTC) </vt:lpstr>
      <vt:lpstr>Contents</vt:lpstr>
      <vt:lpstr>HANSA 2 ( PBC 7 )</vt:lpstr>
      <vt:lpstr> HANSA 2 PBC Condition 1:  Number of notified TB cases of all forms (new and relapse) </vt:lpstr>
      <vt:lpstr>PBC.7.1 Number of notified TB cases of all forms (i.e. bacteriologically confirmed and clinically diagnosed new and relapse cases)   HANSA 2, Year 1 ( Jan– Mar 2024) </vt:lpstr>
      <vt:lpstr>PBC.7.1 Number of notified TB cases of all forms (i.e. bacteriologically confirmed and clinically diagnosed new and relapse cases)   HANSA 2, Year 1 (Jun 2023 – Mar 2024) total 6,120 cases  if evaluation period June 2023 to May 2024 Or which yearly evaluation period should be considered?</vt:lpstr>
      <vt:lpstr> HANSA 2 PBC Condition 2</vt:lpstr>
      <vt:lpstr>PBC.7.2  Number of household contact children under 5-year-old received Tuberculosis Preventive Treatment  HANSA 2, Year 1 (Jan – Mar 2024)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</dc:creator>
  <cp:lastModifiedBy>xaysomvangkeodavong@gmail.com</cp:lastModifiedBy>
  <cp:revision>67</cp:revision>
  <dcterms:created xsi:type="dcterms:W3CDTF">2023-10-23T02:36:18Z</dcterms:created>
  <dcterms:modified xsi:type="dcterms:W3CDTF">2024-03-19T05:39:34Z</dcterms:modified>
</cp:coreProperties>
</file>