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sldIdLst>
    <p:sldId id="256" r:id="rId9"/>
    <p:sldId id="258" r:id="rId10"/>
    <p:sldId id="259" r:id="rId11"/>
    <p:sldId id="260" r:id="rId12"/>
    <p:sldId id="261" r:id="rId13"/>
    <p:sldId id="262" r:id="rId14"/>
    <p:sldId id="263" r:id="rId15"/>
    <p:sldId id="264" r:id="rId16"/>
    <p:sldId id="273" r:id="rId17"/>
    <p:sldId id="266" r:id="rId18"/>
    <p:sldId id="267" r:id="rId19"/>
    <p:sldId id="268" r:id="rId20"/>
    <p:sldId id="269" r:id="rId21"/>
    <p:sldId id="270" r:id="rId22"/>
    <p:sldId id="271" r:id="rId23"/>
    <p:sldId id="272" r:id="rId24"/>
    <p:sldId id="265" r:id="rId25"/>
    <p:sldId id="274" r:id="rId26"/>
    <p:sldId id="275" r:id="rId27"/>
  </p:sldIdLst>
  <p:sldSz cx="9144000" cy="6858000" type="screen4x3"/>
  <p:notesSz cx="6735763" cy="9799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136226-5354-4501-AFF2-73C923F0AFD3}"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634F0-1D2B-4D67-8D81-BA6B290597BA}" type="slidenum">
              <a:rPr lang="en-US" smtClean="0"/>
              <a:t>‹#›</a:t>
            </a:fld>
            <a:endParaRPr lang="en-US"/>
          </a:p>
        </p:txBody>
      </p:sp>
    </p:spTree>
    <p:extLst>
      <p:ext uri="{BB962C8B-B14F-4D97-AF65-F5344CB8AC3E}">
        <p14:creationId xmlns:p14="http://schemas.microsoft.com/office/powerpoint/2010/main" val="1894719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136226-5354-4501-AFF2-73C923F0AFD3}"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634F0-1D2B-4D67-8D81-BA6B290597BA}" type="slidenum">
              <a:rPr lang="en-US" smtClean="0"/>
              <a:t>‹#›</a:t>
            </a:fld>
            <a:endParaRPr lang="en-US"/>
          </a:p>
        </p:txBody>
      </p:sp>
    </p:spTree>
    <p:extLst>
      <p:ext uri="{BB962C8B-B14F-4D97-AF65-F5344CB8AC3E}">
        <p14:creationId xmlns:p14="http://schemas.microsoft.com/office/powerpoint/2010/main" val="639008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136226-5354-4501-AFF2-73C923F0AFD3}"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634F0-1D2B-4D67-8D81-BA6B290597BA}" type="slidenum">
              <a:rPr lang="en-US" smtClean="0"/>
              <a:t>‹#›</a:t>
            </a:fld>
            <a:endParaRPr lang="en-US"/>
          </a:p>
        </p:txBody>
      </p:sp>
    </p:spTree>
    <p:extLst>
      <p:ext uri="{BB962C8B-B14F-4D97-AF65-F5344CB8AC3E}">
        <p14:creationId xmlns:p14="http://schemas.microsoft.com/office/powerpoint/2010/main" val="3976172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6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984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509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720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532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262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530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94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136226-5354-4501-AFF2-73C923F0AFD3}"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634F0-1D2B-4D67-8D81-BA6B290597BA}" type="slidenum">
              <a:rPr lang="en-US" smtClean="0"/>
              <a:t>‹#›</a:t>
            </a:fld>
            <a:endParaRPr lang="en-US"/>
          </a:p>
        </p:txBody>
      </p:sp>
    </p:spTree>
    <p:extLst>
      <p:ext uri="{BB962C8B-B14F-4D97-AF65-F5344CB8AC3E}">
        <p14:creationId xmlns:p14="http://schemas.microsoft.com/office/powerpoint/2010/main" val="1506087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985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117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679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692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586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449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876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844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160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136226-5354-4501-AFF2-73C923F0AFD3}"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634F0-1D2B-4D67-8D81-BA6B290597BA}" type="slidenum">
              <a:rPr lang="en-US" smtClean="0"/>
              <a:t>‹#›</a:t>
            </a:fld>
            <a:endParaRPr lang="en-US"/>
          </a:p>
        </p:txBody>
      </p:sp>
    </p:spTree>
    <p:extLst>
      <p:ext uri="{BB962C8B-B14F-4D97-AF65-F5344CB8AC3E}">
        <p14:creationId xmlns:p14="http://schemas.microsoft.com/office/powerpoint/2010/main" val="21214679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7420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427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241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457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21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948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878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9483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6874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135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136226-5354-4501-AFF2-73C923F0AFD3}"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634F0-1D2B-4D67-8D81-BA6B290597BA}" type="slidenum">
              <a:rPr lang="en-US" smtClean="0"/>
              <a:t>‹#›</a:t>
            </a:fld>
            <a:endParaRPr lang="en-US"/>
          </a:p>
        </p:txBody>
      </p:sp>
    </p:spTree>
    <p:extLst>
      <p:ext uri="{BB962C8B-B14F-4D97-AF65-F5344CB8AC3E}">
        <p14:creationId xmlns:p14="http://schemas.microsoft.com/office/powerpoint/2010/main" val="806995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965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9400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619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7440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8214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4005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9370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157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6663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955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136226-5354-4501-AFF2-73C923F0AFD3}" type="datetimeFigureOut">
              <a:rPr lang="en-US" smtClean="0"/>
              <a:t>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7634F0-1D2B-4D67-8D81-BA6B290597BA}" type="slidenum">
              <a:rPr lang="en-US" smtClean="0"/>
              <a:t>‹#›</a:t>
            </a:fld>
            <a:endParaRPr lang="en-US"/>
          </a:p>
        </p:txBody>
      </p:sp>
    </p:spTree>
    <p:extLst>
      <p:ext uri="{BB962C8B-B14F-4D97-AF65-F5344CB8AC3E}">
        <p14:creationId xmlns:p14="http://schemas.microsoft.com/office/powerpoint/2010/main" val="592128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4049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4951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217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3839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128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58772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3565377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0400" y="6019800"/>
            <a:ext cx="1943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228600" y="6302375"/>
          <a:ext cx="2819400" cy="447675"/>
        </p:xfrm>
        <a:graphic>
          <a:graphicData uri="http://schemas.openxmlformats.org/drawingml/2006/table">
            <a:tbl>
              <a:tblPr/>
              <a:tblGrid>
                <a:gridCol w="2819400"/>
              </a:tblGrid>
              <a:tr h="4476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900" b="0" i="0" u="none" strike="noStrike" cap="none" normalizeH="0" baseline="0" smtClean="0">
                          <a:ln>
                            <a:noFill/>
                          </a:ln>
                          <a:solidFill>
                            <a:srgbClr val="000000"/>
                          </a:solidFill>
                          <a:effectLst/>
                          <a:latin typeface="Arial Narrow" pitchFamily="34" charset="0"/>
                          <a:cs typeface="Arial" charset="0"/>
                        </a:rPr>
                        <a:t>Inter-country workshop on optimizing HIV treatment through the Treatment 2.0 Initiative, Yangon, Sept 13-14, 2012</a:t>
                      </a:r>
                      <a:endParaRPr kumimoji="0" lang="en-US" sz="900" b="0" i="0" u="none" strike="noStrike" cap="none" normalizeH="0" baseline="0" smtClean="0">
                        <a:ln>
                          <a:noFill/>
                        </a:ln>
                        <a:solidFill>
                          <a:srgbClr val="000000"/>
                        </a:solidFill>
                        <a:effectLst/>
                        <a:latin typeface="Arial Narrow" pitchFamily="34" charset="0"/>
                        <a:ea typeface="Calibri" pitchFamily="34" charset="0"/>
                        <a:cs typeface="Arial" charset="0"/>
                      </a:endParaRP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0400" y="6019800"/>
            <a:ext cx="1943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228600" y="6302375"/>
          <a:ext cx="2819400" cy="447675"/>
        </p:xfrm>
        <a:graphic>
          <a:graphicData uri="http://schemas.openxmlformats.org/drawingml/2006/table">
            <a:tbl>
              <a:tblPr/>
              <a:tblGrid>
                <a:gridCol w="2819400"/>
              </a:tblGrid>
              <a:tr h="4476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900" b="0" i="0" u="none" strike="noStrike" cap="none" normalizeH="0" baseline="0" smtClean="0">
                          <a:ln>
                            <a:noFill/>
                          </a:ln>
                          <a:solidFill>
                            <a:srgbClr val="000000"/>
                          </a:solidFill>
                          <a:effectLst/>
                          <a:latin typeface="Arial Narrow" pitchFamily="34" charset="0"/>
                          <a:cs typeface="Arial" charset="0"/>
                        </a:rPr>
                        <a:t>Inter-country workshop on optimizing HIV treatment through the Treatment 2.0 Initiative, Yangon, Sept 13-14, 2012</a:t>
                      </a:r>
                      <a:endParaRPr kumimoji="0" lang="en-US" sz="900" b="0" i="0" u="none" strike="noStrike" cap="none" normalizeH="0" baseline="0" smtClean="0">
                        <a:ln>
                          <a:noFill/>
                        </a:ln>
                        <a:solidFill>
                          <a:srgbClr val="000000"/>
                        </a:solidFill>
                        <a:effectLst/>
                        <a:latin typeface="Arial Narrow" pitchFamily="34" charset="0"/>
                        <a:ea typeface="Calibri" pitchFamily="34" charset="0"/>
                        <a:cs typeface="Arial" charset="0"/>
                      </a:endParaRP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0303104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0400" y="6019800"/>
            <a:ext cx="1943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228600" y="6302375"/>
          <a:ext cx="2819400" cy="447675"/>
        </p:xfrm>
        <a:graphic>
          <a:graphicData uri="http://schemas.openxmlformats.org/drawingml/2006/table">
            <a:tbl>
              <a:tblPr/>
              <a:tblGrid>
                <a:gridCol w="2819400"/>
              </a:tblGrid>
              <a:tr h="4476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900" b="0" i="0" u="none" strike="noStrike" cap="none" normalizeH="0" baseline="0" smtClean="0">
                          <a:ln>
                            <a:noFill/>
                          </a:ln>
                          <a:solidFill>
                            <a:srgbClr val="000000"/>
                          </a:solidFill>
                          <a:effectLst/>
                          <a:latin typeface="Arial Narrow" pitchFamily="34" charset="0"/>
                          <a:cs typeface="Arial" charset="0"/>
                        </a:rPr>
                        <a:t>Inter-country workshop on optimizing HIV treatment through the Treatment 2.0 Initiative, Yangon, Sept 13-14, 2012</a:t>
                      </a:r>
                      <a:endParaRPr kumimoji="0" lang="en-US" sz="900" b="0" i="0" u="none" strike="noStrike" cap="none" normalizeH="0" baseline="0" smtClean="0">
                        <a:ln>
                          <a:noFill/>
                        </a:ln>
                        <a:solidFill>
                          <a:srgbClr val="000000"/>
                        </a:solidFill>
                        <a:effectLst/>
                        <a:latin typeface="Arial Narrow" pitchFamily="34" charset="0"/>
                        <a:ea typeface="Calibri" pitchFamily="34" charset="0"/>
                        <a:cs typeface="Arial" charset="0"/>
                      </a:endParaRP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pic>
        <p:nvPicPr>
          <p:cNvPr id="7"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0400" y="6019800"/>
            <a:ext cx="1943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nvGraphicFramePr>
        <p:xfrm>
          <a:off x="228600" y="6302375"/>
          <a:ext cx="2819400" cy="447675"/>
        </p:xfrm>
        <a:graphic>
          <a:graphicData uri="http://schemas.openxmlformats.org/drawingml/2006/table">
            <a:tbl>
              <a:tblPr/>
              <a:tblGrid>
                <a:gridCol w="2819400"/>
              </a:tblGrid>
              <a:tr h="4476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900" b="0" i="0" u="none" strike="noStrike" cap="none" normalizeH="0" baseline="0" smtClean="0">
                          <a:ln>
                            <a:noFill/>
                          </a:ln>
                          <a:solidFill>
                            <a:srgbClr val="000000"/>
                          </a:solidFill>
                          <a:effectLst/>
                          <a:latin typeface="Arial Narrow" pitchFamily="34" charset="0"/>
                          <a:cs typeface="Arial" charset="0"/>
                        </a:rPr>
                        <a:t>Inter-country workshop on optimizing HIV treatment through the Treatment 2.0 Initiative, Yangon, Sept 13-14, 2012</a:t>
                      </a:r>
                      <a:endParaRPr kumimoji="0" lang="en-US" sz="900" b="0" i="0" u="none" strike="noStrike" cap="none" normalizeH="0" baseline="0" smtClean="0">
                        <a:ln>
                          <a:noFill/>
                        </a:ln>
                        <a:solidFill>
                          <a:srgbClr val="000000"/>
                        </a:solidFill>
                        <a:effectLst/>
                        <a:latin typeface="Arial Narrow" pitchFamily="34" charset="0"/>
                        <a:ea typeface="Calibri" pitchFamily="34" charset="0"/>
                        <a:cs typeface="Arial" charset="0"/>
                      </a:endParaRP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10310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0400" y="6019800"/>
            <a:ext cx="1943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nvGraphicFramePr>
        <p:xfrm>
          <a:off x="228600" y="6302375"/>
          <a:ext cx="2819400" cy="447675"/>
        </p:xfrm>
        <a:graphic>
          <a:graphicData uri="http://schemas.openxmlformats.org/drawingml/2006/table">
            <a:tbl>
              <a:tblPr/>
              <a:tblGrid>
                <a:gridCol w="2819400"/>
              </a:tblGrid>
              <a:tr h="4476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900" b="0" i="0" u="none" strike="noStrike" cap="none" normalizeH="0" baseline="0" smtClean="0">
                          <a:ln>
                            <a:noFill/>
                          </a:ln>
                          <a:solidFill>
                            <a:srgbClr val="000000"/>
                          </a:solidFill>
                          <a:effectLst/>
                          <a:latin typeface="Arial Narrow" pitchFamily="34" charset="0"/>
                          <a:cs typeface="Arial" charset="0"/>
                        </a:rPr>
                        <a:t>Inter-country workshop on optimizing HIV treatment through the Treatment 2.0 Initiative, Yangon, Sept 13-14, 2012</a:t>
                      </a:r>
                      <a:endParaRPr kumimoji="0" lang="en-US" sz="900" b="0" i="0" u="none" strike="noStrike" cap="none" normalizeH="0" baseline="0" smtClean="0">
                        <a:ln>
                          <a:noFill/>
                        </a:ln>
                        <a:solidFill>
                          <a:srgbClr val="000000"/>
                        </a:solidFill>
                        <a:effectLst/>
                        <a:latin typeface="Arial Narrow" pitchFamily="34" charset="0"/>
                        <a:ea typeface="Calibri" pitchFamily="34" charset="0"/>
                        <a:cs typeface="Arial" charset="0"/>
                      </a:endParaRP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pic>
        <p:nvPicPr>
          <p:cNvPr id="9"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0400" y="6019800"/>
            <a:ext cx="1943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nvGraphicFramePr>
        <p:xfrm>
          <a:off x="228600" y="6302375"/>
          <a:ext cx="2819400" cy="447675"/>
        </p:xfrm>
        <a:graphic>
          <a:graphicData uri="http://schemas.openxmlformats.org/drawingml/2006/table">
            <a:tbl>
              <a:tblPr/>
              <a:tblGrid>
                <a:gridCol w="2819400"/>
              </a:tblGrid>
              <a:tr h="4476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900" b="0" i="0" u="none" strike="noStrike" cap="none" normalizeH="0" baseline="0" smtClean="0">
                          <a:ln>
                            <a:noFill/>
                          </a:ln>
                          <a:solidFill>
                            <a:srgbClr val="000000"/>
                          </a:solidFill>
                          <a:effectLst/>
                          <a:latin typeface="Arial Narrow" pitchFamily="34" charset="0"/>
                          <a:cs typeface="Arial" charset="0"/>
                        </a:rPr>
                        <a:t>Inter-country workshop on optimizing HIV treatment through the Treatment 2.0 Initiative, Yangon, Sept 13-14, 2012</a:t>
                      </a:r>
                      <a:endParaRPr kumimoji="0" lang="en-US" sz="900" b="0" i="0" u="none" strike="noStrike" cap="none" normalizeH="0" baseline="0" smtClean="0">
                        <a:ln>
                          <a:noFill/>
                        </a:ln>
                        <a:solidFill>
                          <a:srgbClr val="000000"/>
                        </a:solidFill>
                        <a:effectLst/>
                        <a:latin typeface="Arial Narrow" pitchFamily="34" charset="0"/>
                        <a:ea typeface="Calibri" pitchFamily="34" charset="0"/>
                        <a:cs typeface="Arial" charset="0"/>
                      </a:endParaRP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187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136226-5354-4501-AFF2-73C923F0AFD3}" type="datetimeFigureOut">
              <a:rPr lang="en-US" smtClean="0"/>
              <a:t>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7634F0-1D2B-4D67-8D81-BA6B290597BA}" type="slidenum">
              <a:rPr lang="en-US" smtClean="0"/>
              <a:t>‹#›</a:t>
            </a:fld>
            <a:endParaRPr lang="en-US"/>
          </a:p>
        </p:txBody>
      </p:sp>
    </p:spTree>
    <p:extLst>
      <p:ext uri="{BB962C8B-B14F-4D97-AF65-F5344CB8AC3E}">
        <p14:creationId xmlns:p14="http://schemas.microsoft.com/office/powerpoint/2010/main" val="12654740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9588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0400" y="6019800"/>
            <a:ext cx="1943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228600" y="6302375"/>
          <a:ext cx="2819400" cy="447675"/>
        </p:xfrm>
        <a:graphic>
          <a:graphicData uri="http://schemas.openxmlformats.org/drawingml/2006/table">
            <a:tbl>
              <a:tblPr/>
              <a:tblGrid>
                <a:gridCol w="2819400"/>
              </a:tblGrid>
              <a:tr h="4476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900" b="0" i="0" u="none" strike="noStrike" cap="none" normalizeH="0" baseline="0" smtClean="0">
                          <a:ln>
                            <a:noFill/>
                          </a:ln>
                          <a:solidFill>
                            <a:srgbClr val="000000"/>
                          </a:solidFill>
                          <a:effectLst/>
                          <a:latin typeface="Arial Narrow" pitchFamily="34" charset="0"/>
                          <a:cs typeface="Arial" charset="0"/>
                        </a:rPr>
                        <a:t>Inter-country workshop on optimizing HIV treatment through the Treatment 2.0 Initiative, Yangon, Sept 13-14, 2012</a:t>
                      </a:r>
                      <a:endParaRPr kumimoji="0" lang="en-US" sz="900" b="0" i="0" u="none" strike="noStrike" cap="none" normalizeH="0" baseline="0" smtClean="0">
                        <a:ln>
                          <a:noFill/>
                        </a:ln>
                        <a:solidFill>
                          <a:srgbClr val="000000"/>
                        </a:solidFill>
                        <a:effectLst/>
                        <a:latin typeface="Arial Narrow" pitchFamily="34" charset="0"/>
                        <a:ea typeface="Calibri" pitchFamily="34" charset="0"/>
                        <a:cs typeface="Arial" charset="0"/>
                      </a:endParaRP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sz="1800">
                <a:latin typeface="Arial" charset="0"/>
              </a:defRPr>
            </a:lvl1pPr>
          </a:lstStyle>
          <a:p>
            <a:pPr fontAlgn="base">
              <a:spcAft>
                <a:spcPct val="0"/>
              </a:spcAft>
              <a:defRPr/>
            </a:pPr>
            <a:fld id="{4E182474-1F31-4DF4-BC41-52A1C35CEA4D}" type="datetimeFigureOut">
              <a:rPr lang="en-US">
                <a:solidFill>
                  <a:prstClr val="black"/>
                </a:solidFill>
              </a:rPr>
              <a:pPr fontAlgn="base">
                <a:spcAft>
                  <a:spcPct val="0"/>
                </a:spcAft>
                <a:defRPr/>
              </a:pPr>
              <a:t>1/10/2017</a:t>
            </a:fld>
            <a:endParaRPr lang="en-US">
              <a:solidFill>
                <a:prstClr val="black"/>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sz="1800">
                <a:latin typeface="Arial" charset="0"/>
              </a:defRPr>
            </a:lvl1pPr>
          </a:lstStyle>
          <a:p>
            <a:pPr fontAlgn="base">
              <a:spcAft>
                <a:spcPct val="0"/>
              </a:spcAft>
              <a:defRPr/>
            </a:pPr>
            <a:endParaRPr lang="en-US">
              <a:solidFill>
                <a:prstClr val="black"/>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sz="1800">
                <a:latin typeface="Arial" charset="0"/>
              </a:defRPr>
            </a:lvl1pPr>
          </a:lstStyle>
          <a:p>
            <a:pPr fontAlgn="base">
              <a:spcAft>
                <a:spcPct val="0"/>
              </a:spcAft>
              <a:defRPr/>
            </a:pPr>
            <a:fld id="{10E34072-A7B1-460C-9ACD-E2EE532D3DA7}" type="slidenum">
              <a:rPr lang="en-US">
                <a:solidFill>
                  <a:prstClr val="black"/>
                </a:solidFill>
              </a:rPr>
              <a:pPr fontAlgn="base">
                <a:spcAft>
                  <a:spcPct val="0"/>
                </a:spcAft>
                <a:defRPr/>
              </a:pPr>
              <a:t>‹#›</a:t>
            </a:fld>
            <a:endParaRPr lang="en-US">
              <a:solidFill>
                <a:prstClr val="black"/>
              </a:solidFill>
            </a:endParaRPr>
          </a:p>
        </p:txBody>
      </p:sp>
    </p:spTree>
    <p:extLst>
      <p:ext uri="{BB962C8B-B14F-4D97-AF65-F5344CB8AC3E}">
        <p14:creationId xmlns:p14="http://schemas.microsoft.com/office/powerpoint/2010/main" val="24604885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0400" y="6019800"/>
            <a:ext cx="1943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228600" y="6302375"/>
          <a:ext cx="2819400" cy="447675"/>
        </p:xfrm>
        <a:graphic>
          <a:graphicData uri="http://schemas.openxmlformats.org/drawingml/2006/table">
            <a:tbl>
              <a:tblPr/>
              <a:tblGrid>
                <a:gridCol w="2819400"/>
              </a:tblGrid>
              <a:tr h="4476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900" b="0" i="0" u="none" strike="noStrike" cap="none" normalizeH="0" baseline="0" smtClean="0">
                          <a:ln>
                            <a:noFill/>
                          </a:ln>
                          <a:solidFill>
                            <a:srgbClr val="000000"/>
                          </a:solidFill>
                          <a:effectLst/>
                          <a:latin typeface="Arial Narrow" pitchFamily="34" charset="0"/>
                          <a:cs typeface="Arial" charset="0"/>
                        </a:rPr>
                        <a:t>Inter-country workshop on optimizing HIV treatment through the Treatment 2.0 Initiative, Yangon, Sept 13-14, 2012</a:t>
                      </a:r>
                      <a:endParaRPr kumimoji="0" lang="en-US" sz="900" b="0" i="0" u="none" strike="noStrike" cap="none" normalizeH="0" baseline="0" smtClean="0">
                        <a:ln>
                          <a:noFill/>
                        </a:ln>
                        <a:solidFill>
                          <a:srgbClr val="000000"/>
                        </a:solidFill>
                        <a:effectLst/>
                        <a:latin typeface="Arial Narrow" pitchFamily="34" charset="0"/>
                        <a:ea typeface="Calibri" pitchFamily="34" charset="0"/>
                        <a:cs typeface="Arial" charset="0"/>
                      </a:endParaRP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sz="1800">
                <a:latin typeface="Arial" charset="0"/>
              </a:defRPr>
            </a:lvl1pPr>
          </a:lstStyle>
          <a:p>
            <a:pPr fontAlgn="base">
              <a:spcAft>
                <a:spcPct val="0"/>
              </a:spcAft>
              <a:defRPr/>
            </a:pPr>
            <a:fld id="{2F65454D-E8F0-443B-AA01-2095927DE057}" type="datetimeFigureOut">
              <a:rPr lang="en-US">
                <a:solidFill>
                  <a:prstClr val="black"/>
                </a:solidFill>
              </a:rPr>
              <a:pPr fontAlgn="base">
                <a:spcAft>
                  <a:spcPct val="0"/>
                </a:spcAft>
                <a:defRPr/>
              </a:pPr>
              <a:t>1/10/2017</a:t>
            </a:fld>
            <a:endParaRPr lang="en-US">
              <a:solidFill>
                <a:prstClr val="black"/>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sz="1800">
                <a:latin typeface="Arial" charset="0"/>
              </a:defRPr>
            </a:lvl1pPr>
          </a:lstStyle>
          <a:p>
            <a:pPr fontAlgn="base">
              <a:spcAft>
                <a:spcPct val="0"/>
              </a:spcAft>
              <a:defRPr/>
            </a:pPr>
            <a:endParaRPr lang="en-US">
              <a:solidFill>
                <a:prstClr val="black"/>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sz="1800">
                <a:latin typeface="Arial" charset="0"/>
              </a:defRPr>
            </a:lvl1pPr>
          </a:lstStyle>
          <a:p>
            <a:pPr fontAlgn="base">
              <a:spcAft>
                <a:spcPct val="0"/>
              </a:spcAft>
              <a:defRPr/>
            </a:pPr>
            <a:fld id="{58C8C65C-4BED-464E-AE39-0340ACE6CD9E}" type="slidenum">
              <a:rPr lang="en-US">
                <a:solidFill>
                  <a:prstClr val="black"/>
                </a:solidFill>
              </a:rPr>
              <a:pPr fontAlgn="base">
                <a:spcAft>
                  <a:spcPct val="0"/>
                </a:spcAft>
                <a:defRPr/>
              </a:pPr>
              <a:t>‹#›</a:t>
            </a:fld>
            <a:endParaRPr lang="en-US">
              <a:solidFill>
                <a:prstClr val="black"/>
              </a:solidFill>
            </a:endParaRPr>
          </a:p>
        </p:txBody>
      </p:sp>
    </p:spTree>
    <p:extLst>
      <p:ext uri="{BB962C8B-B14F-4D97-AF65-F5344CB8AC3E}">
        <p14:creationId xmlns:p14="http://schemas.microsoft.com/office/powerpoint/2010/main" val="2408831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0400" y="6019800"/>
            <a:ext cx="1943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228600" y="6302375"/>
          <a:ext cx="2819400" cy="447675"/>
        </p:xfrm>
        <a:graphic>
          <a:graphicData uri="http://schemas.openxmlformats.org/drawingml/2006/table">
            <a:tbl>
              <a:tblPr/>
              <a:tblGrid>
                <a:gridCol w="2819400"/>
              </a:tblGrid>
              <a:tr h="4476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900" b="0" i="0" u="none" strike="noStrike" cap="none" normalizeH="0" baseline="0" smtClean="0">
                          <a:ln>
                            <a:noFill/>
                          </a:ln>
                          <a:solidFill>
                            <a:srgbClr val="000000"/>
                          </a:solidFill>
                          <a:effectLst/>
                          <a:latin typeface="Arial Narrow" pitchFamily="34" charset="0"/>
                          <a:cs typeface="Arial" charset="0"/>
                        </a:rPr>
                        <a:t>Inter-country workshop on optimizing HIV treatment through the Treatment 2.0 Initiative, Yangon, Sept 13-14, 2012</a:t>
                      </a:r>
                      <a:endParaRPr kumimoji="0" lang="en-US" sz="900" b="0" i="0" u="none" strike="noStrike" cap="none" normalizeH="0" baseline="0" smtClean="0">
                        <a:ln>
                          <a:noFill/>
                        </a:ln>
                        <a:solidFill>
                          <a:srgbClr val="000000"/>
                        </a:solidFill>
                        <a:effectLst/>
                        <a:latin typeface="Arial Narrow" pitchFamily="34" charset="0"/>
                        <a:ea typeface="Calibri" pitchFamily="34" charset="0"/>
                        <a:cs typeface="Arial" charset="0"/>
                      </a:endParaRP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sz="1800">
                <a:latin typeface="Arial" charset="0"/>
              </a:defRPr>
            </a:lvl1pPr>
          </a:lstStyle>
          <a:p>
            <a:pPr fontAlgn="base">
              <a:spcAft>
                <a:spcPct val="0"/>
              </a:spcAft>
              <a:defRPr/>
            </a:pPr>
            <a:fld id="{0E433A2E-20AB-4D6D-86B2-F6D7C72D0BE5}" type="datetimeFigureOut">
              <a:rPr lang="en-US">
                <a:solidFill>
                  <a:prstClr val="black"/>
                </a:solidFill>
              </a:rPr>
              <a:pPr fontAlgn="base">
                <a:spcAft>
                  <a:spcPct val="0"/>
                </a:spcAft>
                <a:defRPr/>
              </a:pPr>
              <a:t>1/10/2017</a:t>
            </a:fld>
            <a:endParaRPr lang="en-US">
              <a:solidFill>
                <a:prstClr val="black"/>
              </a:solidFill>
            </a:endParaRPr>
          </a:p>
        </p:txBody>
      </p:sp>
      <p:sp>
        <p:nvSpPr>
          <p:cNvPr id="7"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sz="1800">
                <a:latin typeface="Arial" charset="0"/>
              </a:defRPr>
            </a:lvl1pPr>
          </a:lstStyle>
          <a:p>
            <a:pPr fontAlgn="base">
              <a:spcAft>
                <a:spcPct val="0"/>
              </a:spcAft>
              <a:defRPr/>
            </a:pPr>
            <a:endParaRPr lang="en-US">
              <a:solidFill>
                <a:prstClr val="black"/>
              </a:solidFill>
            </a:endParaRPr>
          </a:p>
        </p:txBody>
      </p:sp>
      <p:sp>
        <p:nvSpPr>
          <p:cNvPr id="8"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sz="1800">
                <a:latin typeface="Arial" charset="0"/>
              </a:defRPr>
            </a:lvl1pPr>
          </a:lstStyle>
          <a:p>
            <a:pPr fontAlgn="base">
              <a:spcAft>
                <a:spcPct val="0"/>
              </a:spcAft>
              <a:defRPr/>
            </a:pPr>
            <a:fld id="{C0969C95-2069-446B-B5A6-CC7DBD720496}" type="slidenum">
              <a:rPr lang="en-US">
                <a:solidFill>
                  <a:prstClr val="black"/>
                </a:solidFill>
              </a:rPr>
              <a:pPr fontAlgn="base">
                <a:spcAft>
                  <a:spcPct val="0"/>
                </a:spcAft>
                <a:defRPr/>
              </a:pPr>
              <a:t>‹#›</a:t>
            </a:fld>
            <a:endParaRPr lang="en-US">
              <a:solidFill>
                <a:prstClr val="black"/>
              </a:solidFill>
            </a:endParaRPr>
          </a:p>
        </p:txBody>
      </p:sp>
    </p:spTree>
    <p:extLst>
      <p:ext uri="{BB962C8B-B14F-4D97-AF65-F5344CB8AC3E}">
        <p14:creationId xmlns:p14="http://schemas.microsoft.com/office/powerpoint/2010/main" val="32515563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0400" y="6019800"/>
            <a:ext cx="1943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228600" y="6302375"/>
          <a:ext cx="2819400" cy="447675"/>
        </p:xfrm>
        <a:graphic>
          <a:graphicData uri="http://schemas.openxmlformats.org/drawingml/2006/table">
            <a:tbl>
              <a:tblPr/>
              <a:tblGrid>
                <a:gridCol w="2819400"/>
              </a:tblGrid>
              <a:tr h="4476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900" b="0" i="0" u="none" strike="noStrike" cap="none" normalizeH="0" baseline="0" smtClean="0">
                          <a:ln>
                            <a:noFill/>
                          </a:ln>
                          <a:solidFill>
                            <a:srgbClr val="000000"/>
                          </a:solidFill>
                          <a:effectLst/>
                          <a:latin typeface="Arial Narrow" pitchFamily="34" charset="0"/>
                          <a:cs typeface="Arial" charset="0"/>
                        </a:rPr>
                        <a:t>Inter-country workshop on optimizing HIV treatment through the Treatment 2.0 Initiative, Yangon, Sept 13-14, 2012</a:t>
                      </a:r>
                      <a:endParaRPr kumimoji="0" lang="en-US" sz="900" b="0" i="0" u="none" strike="noStrike" cap="none" normalizeH="0" baseline="0" smtClean="0">
                        <a:ln>
                          <a:noFill/>
                        </a:ln>
                        <a:solidFill>
                          <a:srgbClr val="000000"/>
                        </a:solidFill>
                        <a:effectLst/>
                        <a:latin typeface="Arial Narrow" pitchFamily="34" charset="0"/>
                        <a:ea typeface="Calibri" pitchFamily="34" charset="0"/>
                        <a:cs typeface="Arial" charset="0"/>
                      </a:endParaRP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sz="1800">
                <a:latin typeface="Arial" charset="0"/>
              </a:defRPr>
            </a:lvl1pPr>
          </a:lstStyle>
          <a:p>
            <a:pPr fontAlgn="base">
              <a:spcAft>
                <a:spcPct val="0"/>
              </a:spcAft>
              <a:defRPr/>
            </a:pPr>
            <a:fld id="{7795EB43-6AF8-4E8D-80C1-76F6F105EB68}" type="datetimeFigureOut">
              <a:rPr lang="en-US">
                <a:solidFill>
                  <a:prstClr val="black"/>
                </a:solidFill>
              </a:rPr>
              <a:pPr fontAlgn="base">
                <a:spcAft>
                  <a:spcPct val="0"/>
                </a:spcAft>
                <a:defRPr/>
              </a:pPr>
              <a:t>1/10/2017</a:t>
            </a:fld>
            <a:endParaRPr lang="en-US">
              <a:solidFill>
                <a:prstClr val="black"/>
              </a:solidFill>
            </a:endParaRPr>
          </a:p>
        </p:txBody>
      </p:sp>
      <p:sp>
        <p:nvSpPr>
          <p:cNvPr id="7"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sz="1800">
                <a:latin typeface="Arial" charset="0"/>
              </a:defRPr>
            </a:lvl1pPr>
          </a:lstStyle>
          <a:p>
            <a:pPr fontAlgn="base">
              <a:spcAft>
                <a:spcPct val="0"/>
              </a:spcAft>
              <a:defRPr/>
            </a:pPr>
            <a:endParaRPr lang="en-US">
              <a:solidFill>
                <a:prstClr val="black"/>
              </a:solidFill>
            </a:endParaRPr>
          </a:p>
        </p:txBody>
      </p:sp>
      <p:sp>
        <p:nvSpPr>
          <p:cNvPr id="8"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sz="1800">
                <a:latin typeface="Arial" charset="0"/>
              </a:defRPr>
            </a:lvl1pPr>
          </a:lstStyle>
          <a:p>
            <a:pPr fontAlgn="base">
              <a:spcAft>
                <a:spcPct val="0"/>
              </a:spcAft>
              <a:defRPr/>
            </a:pPr>
            <a:fld id="{6B7FA6A9-7736-4B51-A953-FA697712726A}" type="slidenum">
              <a:rPr lang="en-US">
                <a:solidFill>
                  <a:prstClr val="black"/>
                </a:solidFill>
              </a:rPr>
              <a:pPr fontAlgn="base">
                <a:spcAft>
                  <a:spcPct val="0"/>
                </a:spcAft>
                <a:defRPr/>
              </a:pPr>
              <a:t>‹#›</a:t>
            </a:fld>
            <a:endParaRPr lang="en-US">
              <a:solidFill>
                <a:prstClr val="black"/>
              </a:solidFill>
            </a:endParaRPr>
          </a:p>
        </p:txBody>
      </p:sp>
    </p:spTree>
    <p:extLst>
      <p:ext uri="{BB962C8B-B14F-4D97-AF65-F5344CB8AC3E}">
        <p14:creationId xmlns:p14="http://schemas.microsoft.com/office/powerpoint/2010/main" val="1134740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chart" preserve="1">
  <p:cSld name="1_Title and Chart">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0400" y="6019800"/>
            <a:ext cx="1943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228600" y="6302375"/>
          <a:ext cx="2819400" cy="447675"/>
        </p:xfrm>
        <a:graphic>
          <a:graphicData uri="http://schemas.openxmlformats.org/drawingml/2006/table">
            <a:tbl>
              <a:tblPr/>
              <a:tblGrid>
                <a:gridCol w="2819400"/>
              </a:tblGrid>
              <a:tr h="4476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900" b="0" i="0" u="none" strike="noStrike" cap="none" normalizeH="0" baseline="0" smtClean="0">
                          <a:ln>
                            <a:noFill/>
                          </a:ln>
                          <a:solidFill>
                            <a:srgbClr val="000000"/>
                          </a:solidFill>
                          <a:effectLst/>
                          <a:latin typeface="Arial Narrow" pitchFamily="34" charset="0"/>
                          <a:cs typeface="Arial" charset="0"/>
                        </a:rPr>
                        <a:t>Inter-country workshop on optimizing HIV treatment through the Treatment 2.0 Initiative, Yangon, Sept 13-14, 2012</a:t>
                      </a:r>
                      <a:endParaRPr kumimoji="0" lang="en-US" sz="900" b="0" i="0" u="none" strike="noStrike" cap="none" normalizeH="0" baseline="0" smtClean="0">
                        <a:ln>
                          <a:noFill/>
                        </a:ln>
                        <a:solidFill>
                          <a:srgbClr val="000000"/>
                        </a:solidFill>
                        <a:effectLst/>
                        <a:latin typeface="Arial Narrow" pitchFamily="34" charset="0"/>
                        <a:ea typeface="Calibri" pitchFamily="34" charset="0"/>
                        <a:cs typeface="Arial" charset="0"/>
                      </a:endParaRP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6"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sz="1800">
                <a:latin typeface="Arial" charset="0"/>
              </a:defRPr>
            </a:lvl1pPr>
          </a:lstStyle>
          <a:p>
            <a:pPr fontAlgn="base">
              <a:spcAft>
                <a:spcPct val="0"/>
              </a:spcAft>
              <a:defRPr/>
            </a:pPr>
            <a:fld id="{3DFA1B75-2B6E-413E-AC1B-02BC2EB822B1}" type="datetimeFigureOut">
              <a:rPr lang="en-US">
                <a:solidFill>
                  <a:prstClr val="black"/>
                </a:solidFill>
              </a:rPr>
              <a:pPr fontAlgn="base">
                <a:spcAft>
                  <a:spcPct val="0"/>
                </a:spcAft>
                <a:defRPr/>
              </a:pPr>
              <a:t>1/10/2017</a:t>
            </a:fld>
            <a:endParaRPr lang="en-US">
              <a:solidFill>
                <a:prstClr val="black"/>
              </a:solidFill>
            </a:endParaRPr>
          </a:p>
        </p:txBody>
      </p:sp>
      <p:sp>
        <p:nvSpPr>
          <p:cNvPr id="7"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sz="1800">
                <a:latin typeface="Arial" charset="0"/>
              </a:defRPr>
            </a:lvl1pPr>
          </a:lstStyle>
          <a:p>
            <a:pPr fontAlgn="base">
              <a:spcAft>
                <a:spcPct val="0"/>
              </a:spcAft>
              <a:defRPr/>
            </a:pPr>
            <a:endParaRPr lang="en-US">
              <a:solidFill>
                <a:prstClr val="black"/>
              </a:solidFill>
            </a:endParaRPr>
          </a:p>
        </p:txBody>
      </p:sp>
      <p:sp>
        <p:nvSpPr>
          <p:cNvPr id="8"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sz="1800">
                <a:latin typeface="Arial" charset="0"/>
              </a:defRPr>
            </a:lvl1pPr>
          </a:lstStyle>
          <a:p>
            <a:pPr fontAlgn="base">
              <a:spcAft>
                <a:spcPct val="0"/>
              </a:spcAft>
              <a:defRPr/>
            </a:pPr>
            <a:fld id="{3C36266C-67F6-4DF8-B736-6AA5003ED82A}" type="slidenum">
              <a:rPr lang="en-US">
                <a:solidFill>
                  <a:prstClr val="black"/>
                </a:solidFill>
              </a:rPr>
              <a:pPr fontAlgn="base">
                <a:spcAft>
                  <a:spcPct val="0"/>
                </a:spcAft>
                <a:defRPr/>
              </a:pPr>
              <a:t>‹#›</a:t>
            </a:fld>
            <a:endParaRPr lang="en-US">
              <a:solidFill>
                <a:prstClr val="black"/>
              </a:solidFill>
            </a:endParaRPr>
          </a:p>
        </p:txBody>
      </p:sp>
    </p:spTree>
    <p:extLst>
      <p:ext uri="{BB962C8B-B14F-4D97-AF65-F5344CB8AC3E}">
        <p14:creationId xmlns:p14="http://schemas.microsoft.com/office/powerpoint/2010/main" val="9127739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buFont typeface="Arial" charset="0"/>
              <a:buChar char="•"/>
              <a:defRPr/>
            </a:pPr>
            <a:r>
              <a:rPr lang="en-US" sz="2400">
                <a:solidFill>
                  <a:srgbClr val="FFFFFF"/>
                </a:solidFill>
              </a:rPr>
              <a:t> </a:t>
            </a:r>
            <a:endParaRPr lang="th-TH" sz="2400">
              <a:solidFill>
                <a:srgbClr val="FFFFFF"/>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4" name="Slide Number Placeholder 5"/>
          <p:cNvSpPr>
            <a:spLocks noGrp="1"/>
          </p:cNvSpPr>
          <p:nvPr>
            <p:ph type="sldNum" sz="quarter" idx="10"/>
          </p:nvPr>
        </p:nvSpPr>
        <p:spPr>
          <a:xfrm>
            <a:off x="8143875" y="6357938"/>
            <a:ext cx="542925" cy="365125"/>
          </a:xfrm>
          <a:prstGeom prst="rect">
            <a:avLst/>
          </a:prstGeom>
        </p:spPr>
        <p:txBody>
          <a:bodyPr vert="horz" wrap="square" lIns="91440" tIns="45720" rIns="91440" bIns="45720" numCol="1" anchor="t" anchorCtr="0" compatLnSpc="1">
            <a:prstTxWarp prst="textNoShape">
              <a:avLst/>
            </a:prstTxWarp>
          </a:bodyPr>
          <a:lstStyle>
            <a:lvl1pPr>
              <a:buFont typeface="Arial" charset="0"/>
              <a:buChar char="•"/>
              <a:defRPr/>
            </a:lvl1pPr>
          </a:lstStyle>
          <a:p>
            <a:pPr eaLnBrk="0" fontAlgn="base" hangingPunct="0">
              <a:spcBef>
                <a:spcPct val="20000"/>
              </a:spcBef>
              <a:spcAft>
                <a:spcPct val="0"/>
              </a:spcAft>
              <a:defRPr/>
            </a:pPr>
            <a:fld id="{3D3AC8E5-C115-4BB6-9ACB-0296CF95F990}" type="slidenum">
              <a:rPr lang="th-TH" sz="2400">
                <a:solidFill>
                  <a:prstClr val="black"/>
                </a:solidFill>
              </a:rPr>
              <a:pPr eaLnBrk="0" fontAlgn="base" hangingPunct="0">
                <a:spcBef>
                  <a:spcPct val="20000"/>
                </a:spcBef>
                <a:spcAft>
                  <a:spcPct val="0"/>
                </a:spcAft>
                <a:defRPr/>
              </a:pPr>
              <a:t>‹#›</a:t>
            </a:fld>
            <a:endParaRPr lang="th-TH" sz="2400">
              <a:solidFill>
                <a:prstClr val="black"/>
              </a:solidFill>
            </a:endParaRPr>
          </a:p>
        </p:txBody>
      </p:sp>
    </p:spTree>
    <p:extLst>
      <p:ext uri="{BB962C8B-B14F-4D97-AF65-F5344CB8AC3E}">
        <p14:creationId xmlns:p14="http://schemas.microsoft.com/office/powerpoint/2010/main" val="2297530515"/>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3501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03666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574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136226-5354-4501-AFF2-73C923F0AFD3}" type="datetimeFigureOut">
              <a:rPr lang="en-US" smtClean="0"/>
              <a:t>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7634F0-1D2B-4D67-8D81-BA6B290597BA}" type="slidenum">
              <a:rPr lang="en-US" smtClean="0"/>
              <a:t>‹#›</a:t>
            </a:fld>
            <a:endParaRPr lang="en-US"/>
          </a:p>
        </p:txBody>
      </p:sp>
    </p:spTree>
    <p:extLst>
      <p:ext uri="{BB962C8B-B14F-4D97-AF65-F5344CB8AC3E}">
        <p14:creationId xmlns:p14="http://schemas.microsoft.com/office/powerpoint/2010/main" val="32234981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2752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0041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8676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3493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2412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54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5952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A6871-811F-6F46-83C9-B24CED3A0658}"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853C15-19C4-B040-9273-98FE4EBA3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7136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F05830-ED44-4C39-B45A-5248607FCC13}"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6CFA96-4F9B-4370-B606-A51244B417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4408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05830-ED44-4C39-B45A-5248607FCC13}"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6CFA96-4F9B-4370-B606-A51244B417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32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36226-5354-4501-AFF2-73C923F0AFD3}"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634F0-1D2B-4D67-8D81-BA6B290597BA}" type="slidenum">
              <a:rPr lang="en-US" smtClean="0"/>
              <a:t>‹#›</a:t>
            </a:fld>
            <a:endParaRPr lang="en-US"/>
          </a:p>
        </p:txBody>
      </p:sp>
    </p:spTree>
    <p:extLst>
      <p:ext uri="{BB962C8B-B14F-4D97-AF65-F5344CB8AC3E}">
        <p14:creationId xmlns:p14="http://schemas.microsoft.com/office/powerpoint/2010/main" val="27851875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F05830-ED44-4C39-B45A-5248607FCC13}"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6CFA96-4F9B-4370-B606-A51244B417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6734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F05830-ED44-4C39-B45A-5248607FCC13}" type="datetimeFigureOut">
              <a:rPr lang="en-US" smtClean="0">
                <a:solidFill>
                  <a:prstClr val="black">
                    <a:tint val="75000"/>
                  </a:prstClr>
                </a:solidFill>
              </a:rPr>
              <a:pPr/>
              <a:t>1/10/2017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6CFA96-4F9B-4370-B606-A51244B417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7800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F05830-ED44-4C39-B45A-5248607FCC13}" type="datetimeFigureOut">
              <a:rPr lang="en-US" smtClean="0">
                <a:solidFill>
                  <a:prstClr val="black">
                    <a:tint val="75000"/>
                  </a:prstClr>
                </a:solidFill>
              </a:rPr>
              <a:pPr/>
              <a:t>1/10/2017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6CFA96-4F9B-4370-B606-A51244B417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0785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F05830-ED44-4C39-B45A-5248607FCC13}" type="datetimeFigureOut">
              <a:rPr lang="en-US" smtClean="0">
                <a:solidFill>
                  <a:prstClr val="black">
                    <a:tint val="75000"/>
                  </a:prstClr>
                </a:solidFill>
              </a:rPr>
              <a:pPr/>
              <a:t>1/10/2017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6CFA96-4F9B-4370-B606-A51244B417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78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F05830-ED44-4C39-B45A-5248607FCC13}" type="datetimeFigureOut">
              <a:rPr lang="en-US" smtClean="0">
                <a:solidFill>
                  <a:prstClr val="black">
                    <a:tint val="75000"/>
                  </a:prstClr>
                </a:solidFill>
              </a:rPr>
              <a:pPr/>
              <a:t>1/10/2017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6CFA96-4F9B-4370-B606-A51244B417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55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05830-ED44-4C39-B45A-5248607FCC13}" type="datetimeFigureOut">
              <a:rPr lang="en-US" smtClean="0">
                <a:solidFill>
                  <a:prstClr val="black">
                    <a:tint val="75000"/>
                  </a:prstClr>
                </a:solidFill>
              </a:rPr>
              <a:pPr/>
              <a:t>1/10/2017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6CFA96-4F9B-4370-B606-A51244B417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1324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05830-ED44-4C39-B45A-5248607FCC13}" type="datetimeFigureOut">
              <a:rPr lang="en-US" smtClean="0">
                <a:solidFill>
                  <a:prstClr val="black">
                    <a:tint val="75000"/>
                  </a:prstClr>
                </a:solidFill>
              </a:rPr>
              <a:pPr/>
              <a:t>1/10/2017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6CFA96-4F9B-4370-B606-A51244B417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6940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05830-ED44-4C39-B45A-5248607FCC13}"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6CFA96-4F9B-4370-B606-A51244B417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1160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05830-ED44-4C39-B45A-5248607FCC13}"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6CFA96-4F9B-4370-B606-A51244B417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81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36226-5354-4501-AFF2-73C923F0AFD3}"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634F0-1D2B-4D67-8D81-BA6B290597BA}" type="slidenum">
              <a:rPr lang="en-US" smtClean="0"/>
              <a:t>‹#›</a:t>
            </a:fld>
            <a:endParaRPr lang="en-US"/>
          </a:p>
        </p:txBody>
      </p:sp>
    </p:spTree>
    <p:extLst>
      <p:ext uri="{BB962C8B-B14F-4D97-AF65-F5344CB8AC3E}">
        <p14:creationId xmlns:p14="http://schemas.microsoft.com/office/powerpoint/2010/main" val="256054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36226-5354-4501-AFF2-73C923F0AFD3}" type="datetimeFigureOut">
              <a:rPr lang="en-US" smtClean="0"/>
              <a:t>1/10/2017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634F0-1D2B-4D67-8D81-BA6B290597BA}" type="slidenum">
              <a:rPr lang="en-US" smtClean="0"/>
              <a:t>‹#›</a:t>
            </a:fld>
            <a:endParaRPr lang="en-US"/>
          </a:p>
        </p:txBody>
      </p:sp>
    </p:spTree>
    <p:extLst>
      <p:ext uri="{BB962C8B-B14F-4D97-AF65-F5344CB8AC3E}">
        <p14:creationId xmlns:p14="http://schemas.microsoft.com/office/powerpoint/2010/main" val="3942817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C6A6871-811F-6F46-83C9-B24CED3A0658}" type="datetimeFigureOut">
              <a:rPr lang="en-US" smtClean="0">
                <a:solidFill>
                  <a:prstClr val="black">
                    <a:tint val="75000"/>
                  </a:prstClr>
                </a:solidFill>
              </a:rPr>
              <a:pPr defTabSz="457200"/>
              <a:t>1/10/2017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6853C15-19C4-B040-9273-98FE4EBA3C6D}"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849564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C6A6871-811F-6F46-83C9-B24CED3A0658}" type="datetimeFigureOut">
              <a:rPr lang="en-US" smtClean="0">
                <a:solidFill>
                  <a:prstClr val="black">
                    <a:tint val="75000"/>
                  </a:prstClr>
                </a:solidFill>
              </a:rPr>
              <a:pPr defTabSz="457200"/>
              <a:t>1/10/2017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6853C15-19C4-B040-9273-98FE4EBA3C6D}"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8771283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C6A6871-811F-6F46-83C9-B24CED3A0658}" type="datetimeFigureOut">
              <a:rPr lang="en-US" smtClean="0">
                <a:solidFill>
                  <a:prstClr val="black">
                    <a:tint val="75000"/>
                  </a:prstClr>
                </a:solidFill>
              </a:rPr>
              <a:pPr defTabSz="457200"/>
              <a:t>1/10/2017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6853C15-19C4-B040-9273-98FE4EBA3C6D}"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343947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C6A6871-811F-6F46-83C9-B24CED3A0658}" type="datetimeFigureOut">
              <a:rPr lang="en-US" smtClean="0">
                <a:solidFill>
                  <a:prstClr val="black">
                    <a:tint val="75000"/>
                  </a:prstClr>
                </a:solidFill>
              </a:rPr>
              <a:pPr defTabSz="457200"/>
              <a:t>1/10/2017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6853C15-19C4-B040-9273-98FE4EBA3C6D}"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5542405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1684597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C6A6871-811F-6F46-83C9-B24CED3A0658}" type="datetimeFigureOut">
              <a:rPr lang="en-US" smtClean="0">
                <a:solidFill>
                  <a:prstClr val="black">
                    <a:tint val="75000"/>
                  </a:prstClr>
                </a:solidFill>
              </a:rPr>
              <a:pPr defTabSz="457200"/>
              <a:t>1/10/2017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6853C15-19C4-B040-9273-98FE4EBA3C6D}"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74214171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05830-ED44-4C39-B45A-5248607FCC13}"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CFA96-4F9B-4370-B606-A51244B417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63015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60.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smtClean="0">
                <a:solidFill>
                  <a:srgbClr val="002060"/>
                </a:solidFill>
              </a:rPr>
              <a:t>HIV Proposed activities </a:t>
            </a:r>
            <a:br>
              <a:rPr lang="en-US" sz="5400" dirty="0" smtClean="0">
                <a:solidFill>
                  <a:srgbClr val="002060"/>
                </a:solidFill>
              </a:rPr>
            </a:br>
            <a:r>
              <a:rPr lang="en-US" sz="5400" dirty="0" smtClean="0">
                <a:solidFill>
                  <a:srgbClr val="002060"/>
                </a:solidFill>
              </a:rPr>
              <a:t>for GF NFC 2018-2020</a:t>
            </a:r>
            <a:endParaRPr lang="en-US" sz="5400" dirty="0">
              <a:solidFill>
                <a:srgbClr val="002060"/>
              </a:solidFill>
            </a:endParaRPr>
          </a:p>
        </p:txBody>
      </p:sp>
      <p:sp>
        <p:nvSpPr>
          <p:cNvPr id="3" name="Subtitle 2"/>
          <p:cNvSpPr>
            <a:spLocks noGrp="1"/>
          </p:cNvSpPr>
          <p:nvPr>
            <p:ph type="subTitle" idx="1"/>
          </p:nvPr>
        </p:nvSpPr>
        <p:spPr/>
        <p:txBody>
          <a:bodyPr>
            <a:normAutofit/>
          </a:bodyPr>
          <a:lstStyle/>
          <a:p>
            <a:r>
              <a:rPr lang="en-US" sz="6000" dirty="0" smtClean="0">
                <a:solidFill>
                  <a:srgbClr val="C00000"/>
                </a:solidFill>
              </a:rPr>
              <a:t>Lao PDR</a:t>
            </a:r>
            <a:endParaRPr lang="en-US" sz="6000" dirty="0">
              <a:solidFill>
                <a:srgbClr val="C00000"/>
              </a:solidFill>
            </a:endParaRPr>
          </a:p>
        </p:txBody>
      </p:sp>
      <p:pic>
        <p:nvPicPr>
          <p:cNvPr id="4" name="Picture 30"/>
          <p:cNvPicPr>
            <a:picLocks noChangeAspect="1" noChangeArrowheads="1"/>
          </p:cNvPicPr>
          <p:nvPr/>
        </p:nvPicPr>
        <p:blipFill>
          <a:blip r:embed="rId2"/>
          <a:srcRect/>
          <a:stretch>
            <a:fillRect/>
          </a:stretch>
        </p:blipFill>
        <p:spPr bwMode="auto">
          <a:xfrm>
            <a:off x="3581400" y="152400"/>
            <a:ext cx="1523999" cy="1592262"/>
          </a:xfrm>
          <a:prstGeom prst="rect">
            <a:avLst/>
          </a:prstGeom>
          <a:noFill/>
          <a:ln w="9525">
            <a:noFill/>
            <a:miter lim="800000"/>
            <a:headEnd/>
            <a:tailEnd/>
          </a:ln>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038600"/>
            <a:ext cx="2667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87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827" y="-255914"/>
            <a:ext cx="7816241" cy="722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048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786"/>
            <a:ext cx="8229600" cy="501041"/>
          </a:xfrm>
        </p:spPr>
        <p:txBody>
          <a:bodyPr>
            <a:normAutofit fontScale="90000"/>
          </a:bodyPr>
          <a:lstStyle/>
          <a:p>
            <a:r>
              <a:rPr lang="en-US" sz="2800" b="1" dirty="0">
                <a:solidFill>
                  <a:srgbClr val="C00000"/>
                </a:solidFill>
              </a:rPr>
              <a:t>Key Program Outcomes and impact on the </a:t>
            </a:r>
            <a:r>
              <a:rPr lang="en-US" sz="2800" b="1" dirty="0" smtClean="0">
                <a:solidFill>
                  <a:srgbClr val="C00000"/>
                </a:solidFill>
              </a:rPr>
              <a:t>country</a:t>
            </a:r>
            <a:endParaRPr lang="en-US" sz="28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8561082"/>
              </p:ext>
            </p:extLst>
          </p:nvPr>
        </p:nvGraphicFramePr>
        <p:xfrm>
          <a:off x="152399" y="819665"/>
          <a:ext cx="8763001" cy="5428615"/>
        </p:xfrm>
        <a:graphic>
          <a:graphicData uri="http://schemas.openxmlformats.org/drawingml/2006/table">
            <a:tbl>
              <a:tblPr firstRow="1" bandRow="1">
                <a:tableStyleId>{5C22544A-7EE6-4342-B048-85BDC9FD1C3A}</a:tableStyleId>
              </a:tblPr>
              <a:tblGrid>
                <a:gridCol w="3894667"/>
                <a:gridCol w="1363134"/>
                <a:gridCol w="1502228"/>
                <a:gridCol w="2002972"/>
              </a:tblGrid>
              <a:tr h="438664">
                <a:tc>
                  <a:txBody>
                    <a:bodyPr/>
                    <a:lstStyle/>
                    <a:p>
                      <a:r>
                        <a:rPr lang="en-US" sz="1200" dirty="0" smtClean="0"/>
                        <a:t>Indicators</a:t>
                      </a:r>
                      <a:endParaRPr lang="en-US" sz="1200" dirty="0"/>
                    </a:p>
                  </a:txBody>
                  <a:tcPr/>
                </a:tc>
                <a:tc>
                  <a:txBody>
                    <a:bodyPr/>
                    <a:lstStyle/>
                    <a:p>
                      <a:r>
                        <a:rPr lang="en-US" sz="1200" dirty="0" smtClean="0"/>
                        <a:t>Target 2015</a:t>
                      </a:r>
                      <a:endParaRPr lang="en-US" sz="1200" dirty="0"/>
                    </a:p>
                  </a:txBody>
                  <a:tcPr/>
                </a:tc>
                <a:tc>
                  <a:txBody>
                    <a:bodyPr/>
                    <a:lstStyle/>
                    <a:p>
                      <a:r>
                        <a:rPr lang="en-US" sz="1200" dirty="0" smtClean="0"/>
                        <a:t>Target</a:t>
                      </a:r>
                    </a:p>
                    <a:p>
                      <a:r>
                        <a:rPr lang="en-US" sz="1200" dirty="0" smtClean="0"/>
                        <a:t>2020</a:t>
                      </a:r>
                      <a:endParaRPr lang="en-US" sz="1200" dirty="0"/>
                    </a:p>
                  </a:txBody>
                  <a:tcPr/>
                </a:tc>
                <a:tc>
                  <a:txBody>
                    <a:bodyPr/>
                    <a:lstStyle/>
                    <a:p>
                      <a:r>
                        <a:rPr lang="en-US" sz="1200" dirty="0" smtClean="0"/>
                        <a:t>Status</a:t>
                      </a:r>
                      <a:endParaRPr lang="en-US" sz="1200" dirty="0"/>
                    </a:p>
                  </a:txBody>
                  <a:tcPr/>
                </a:tc>
              </a:tr>
              <a:tr h="590562">
                <a:tc>
                  <a:txBody>
                    <a:bodyPr/>
                    <a:lstStyle/>
                    <a:p>
                      <a:r>
                        <a:rPr lang="en-US" sz="1400" dirty="0" smtClean="0"/>
                        <a:t>HIV prevalence amongst sex workers</a:t>
                      </a:r>
                    </a:p>
                    <a:p>
                      <a:endParaRPr lang="en-US" sz="1400" dirty="0"/>
                    </a:p>
                  </a:txBody>
                  <a:tcPr/>
                </a:tc>
                <a:tc>
                  <a:txBody>
                    <a:bodyPr/>
                    <a:lstStyle/>
                    <a:p>
                      <a:r>
                        <a:rPr lang="en-US" sz="1400" dirty="0" smtClean="0"/>
                        <a:t>&lt; 5%</a:t>
                      </a:r>
                      <a:endParaRPr lang="en-US" sz="1400" dirty="0"/>
                    </a:p>
                  </a:txBody>
                  <a:tcPr/>
                </a:tc>
                <a:tc>
                  <a:txBody>
                    <a:bodyPr/>
                    <a:lstStyle/>
                    <a:p>
                      <a:r>
                        <a:rPr lang="en-US" sz="1400" dirty="0" smtClean="0"/>
                        <a:t>&lt;</a:t>
                      </a:r>
                      <a:r>
                        <a:rPr lang="en-US" sz="1400" baseline="0" dirty="0" smtClean="0"/>
                        <a:t> 2%</a:t>
                      </a:r>
                      <a:endParaRPr lang="en-US" sz="1400" dirty="0"/>
                    </a:p>
                  </a:txBody>
                  <a:tcPr/>
                </a:tc>
                <a:tc>
                  <a:txBody>
                    <a:bodyPr/>
                    <a:lstStyle/>
                    <a:p>
                      <a:r>
                        <a:rPr lang="en-US" sz="1400" dirty="0" smtClean="0"/>
                        <a:t>IBBS 2014: 1.40%</a:t>
                      </a:r>
                    </a:p>
                    <a:p>
                      <a:r>
                        <a:rPr lang="en-US" sz="1400" dirty="0" smtClean="0"/>
                        <a:t>IBBS 2011: 1.0%</a:t>
                      </a:r>
                      <a:endParaRPr lang="en-US" sz="1400" dirty="0"/>
                    </a:p>
                  </a:txBody>
                  <a:tcPr/>
                </a:tc>
              </a:tr>
              <a:tr h="590562">
                <a:tc>
                  <a:txBody>
                    <a:bodyPr/>
                    <a:lstStyle/>
                    <a:p>
                      <a:r>
                        <a:rPr lang="en-US" sz="1400" dirty="0" smtClean="0"/>
                        <a:t>Sex workers report consistent condom use with most recent clients</a:t>
                      </a:r>
                      <a:endParaRPr lang="en-US" sz="1400" dirty="0"/>
                    </a:p>
                  </a:txBody>
                  <a:tcPr/>
                </a:tc>
                <a:tc>
                  <a:txBody>
                    <a:bodyPr/>
                    <a:lstStyle/>
                    <a:p>
                      <a:r>
                        <a:rPr lang="en-US" sz="1400" dirty="0" smtClean="0"/>
                        <a:t>80%</a:t>
                      </a:r>
                      <a:endParaRPr lang="en-US" sz="1400" dirty="0"/>
                    </a:p>
                  </a:txBody>
                  <a:tcPr/>
                </a:tc>
                <a:tc>
                  <a:txBody>
                    <a:bodyPr/>
                    <a:lstStyle/>
                    <a:p>
                      <a:r>
                        <a:rPr lang="en-US" sz="1400" dirty="0" smtClean="0"/>
                        <a:t>90%</a:t>
                      </a:r>
                      <a:endParaRPr lang="en-US" sz="1400" dirty="0"/>
                    </a:p>
                  </a:txBody>
                  <a:tcPr/>
                </a:tc>
                <a:tc>
                  <a:txBody>
                    <a:bodyPr/>
                    <a:lstStyle/>
                    <a:p>
                      <a:r>
                        <a:rPr lang="en-US" sz="1400" dirty="0" smtClean="0"/>
                        <a:t>IBBS 2014: 92.7%</a:t>
                      </a:r>
                      <a:endParaRPr lang="en-US" sz="1400" dirty="0"/>
                    </a:p>
                  </a:txBody>
                  <a:tcPr/>
                </a:tc>
              </a:tr>
              <a:tr h="584383">
                <a:tc>
                  <a:txBody>
                    <a:bodyPr/>
                    <a:lstStyle/>
                    <a:p>
                      <a:r>
                        <a:rPr kumimoji="0" lang="en-US" sz="1400" b="0" i="0" u="none" strike="noStrike" kern="1200" cap="none" spc="0" normalizeH="0" baseline="0" noProof="0" dirty="0" smtClean="0">
                          <a:ln>
                            <a:noFill/>
                          </a:ln>
                          <a:solidFill>
                            <a:prstClr val="black"/>
                          </a:solidFill>
                          <a:effectLst/>
                          <a:uLnTx/>
                          <a:uFillTx/>
                          <a:latin typeface="+mn-lt"/>
                          <a:ea typeface="+mn-ea"/>
                          <a:cs typeface="+mn-cs"/>
                        </a:rPr>
                        <a:t>HIV prevalence amongst MSM</a:t>
                      </a:r>
                      <a:endParaRPr lang="en-US" sz="1400" dirty="0"/>
                    </a:p>
                  </a:txBody>
                  <a:tcPr/>
                </a:tc>
                <a:tc>
                  <a:txBody>
                    <a:bodyPr/>
                    <a:lstStyle/>
                    <a:p>
                      <a:r>
                        <a:rPr lang="en-US" sz="1400" dirty="0" smtClean="0"/>
                        <a:t>&lt;5%</a:t>
                      </a:r>
                      <a:endParaRPr lang="en-US" sz="1400" dirty="0"/>
                    </a:p>
                  </a:txBody>
                  <a:tcPr/>
                </a:tc>
                <a:tc>
                  <a:txBody>
                    <a:bodyPr/>
                    <a:lstStyle/>
                    <a:p>
                      <a:r>
                        <a:rPr lang="en-US" sz="1400" dirty="0" smtClean="0"/>
                        <a:t>&lt; 3%</a:t>
                      </a:r>
                      <a:endParaRPr lang="en-US" sz="1400" dirty="0"/>
                    </a:p>
                  </a:txBody>
                  <a:tcPr/>
                </a:tc>
                <a:tc>
                  <a:txBody>
                    <a:bodyPr/>
                    <a:lstStyle/>
                    <a:p>
                      <a:r>
                        <a:rPr lang="en-US" sz="1400" dirty="0" smtClean="0"/>
                        <a:t>IBBS 2014: 1.60% </a:t>
                      </a:r>
                    </a:p>
                    <a:p>
                      <a:r>
                        <a:rPr lang="en-US" sz="1400" dirty="0" smtClean="0"/>
                        <a:t>IBBS 2007: 5.6%</a:t>
                      </a:r>
                      <a:endParaRPr lang="en-US" sz="1400" dirty="0"/>
                    </a:p>
                  </a:txBody>
                  <a:tcPr/>
                </a:tc>
              </a:tr>
              <a:tr h="843660">
                <a:tc>
                  <a:txBody>
                    <a:bodyPr/>
                    <a:lstStyle/>
                    <a:p>
                      <a:r>
                        <a:rPr lang="en-US" sz="1400" dirty="0" smtClean="0"/>
                        <a:t>High-risk MSM report consistent condom use	 during last anal sex with a male partner</a:t>
                      </a:r>
                    </a:p>
                    <a:p>
                      <a:endParaRPr lang="en-US" sz="1400" dirty="0"/>
                    </a:p>
                  </a:txBody>
                  <a:tcPr/>
                </a:tc>
                <a:tc>
                  <a:txBody>
                    <a:bodyPr/>
                    <a:lstStyle/>
                    <a:p>
                      <a:r>
                        <a:rPr lang="en-US" sz="1400" dirty="0" smtClean="0"/>
                        <a:t>75%</a:t>
                      </a:r>
                      <a:endParaRPr lang="en-US" sz="1400" dirty="0"/>
                    </a:p>
                  </a:txBody>
                  <a:tcPr/>
                </a:tc>
                <a:tc>
                  <a:txBody>
                    <a:bodyPr/>
                    <a:lstStyle/>
                    <a:p>
                      <a:r>
                        <a:rPr lang="en-US" sz="1400" dirty="0" smtClean="0"/>
                        <a:t>75%</a:t>
                      </a:r>
                      <a:endParaRPr lang="en-US" sz="1400" dirty="0"/>
                    </a:p>
                  </a:txBody>
                  <a:tcPr/>
                </a:tc>
                <a:tc>
                  <a:txBody>
                    <a:bodyPr/>
                    <a:lstStyle/>
                    <a:p>
                      <a:r>
                        <a:rPr lang="en-US" sz="1400" dirty="0" smtClean="0"/>
                        <a:t>IBBS 2014: 46.2%</a:t>
                      </a:r>
                      <a:endParaRPr lang="en-US" sz="1400" dirty="0"/>
                    </a:p>
                  </a:txBody>
                  <a:tcPr/>
                </a:tc>
              </a:tr>
              <a:tr h="590562">
                <a:tc>
                  <a:txBody>
                    <a:bodyPr/>
                    <a:lstStyle/>
                    <a:p>
                      <a:r>
                        <a:rPr lang="en-US" sz="1400" dirty="0" smtClean="0"/>
                        <a:t>Free condoms distributed annually </a:t>
                      </a:r>
                      <a:endParaRPr lang="en-US" sz="1400" dirty="0"/>
                    </a:p>
                  </a:txBody>
                  <a:tcPr/>
                </a:tc>
                <a:tc>
                  <a:txBody>
                    <a:bodyPr/>
                    <a:lstStyle/>
                    <a:p>
                      <a:r>
                        <a:rPr lang="en-US" sz="1400" dirty="0" smtClean="0"/>
                        <a:t>2</a:t>
                      </a:r>
                      <a:r>
                        <a:rPr lang="en-US" sz="1400" baseline="0" dirty="0" smtClean="0"/>
                        <a:t>  million/year</a:t>
                      </a:r>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2  million/year</a:t>
                      </a:r>
                    </a:p>
                    <a:p>
                      <a:endParaRPr lang="en-US" sz="1400" dirty="0"/>
                    </a:p>
                  </a:txBody>
                  <a:tcPr/>
                </a:tc>
                <a:tc>
                  <a:txBody>
                    <a:bodyPr/>
                    <a:lstStyle/>
                    <a:p>
                      <a:r>
                        <a:rPr lang="en-US" sz="1400" dirty="0" smtClean="0"/>
                        <a:t>2.6</a:t>
                      </a:r>
                      <a:r>
                        <a:rPr lang="en-US" sz="1400" baseline="0" dirty="0" smtClean="0"/>
                        <a:t> million</a:t>
                      </a:r>
                      <a:r>
                        <a:rPr lang="en-US" sz="1400" dirty="0" smtClean="0"/>
                        <a:t> for the past 3 years (43%)</a:t>
                      </a:r>
                      <a:endParaRPr lang="en-US" sz="1400" dirty="0"/>
                    </a:p>
                  </a:txBody>
                  <a:tcPr/>
                </a:tc>
              </a:tr>
              <a:tr h="590562">
                <a:tc>
                  <a:txBody>
                    <a:bodyPr/>
                    <a:lstStyle/>
                    <a:p>
                      <a:r>
                        <a:rPr lang="en-US" sz="1400" dirty="0" smtClean="0"/>
                        <a:t>Condoms sold under CSM annually </a:t>
                      </a:r>
                      <a:endParaRPr lang="en-US" sz="1400" dirty="0"/>
                    </a:p>
                  </a:txBody>
                  <a:tcPr/>
                </a:tc>
                <a:tc>
                  <a:txBody>
                    <a:bodyPr/>
                    <a:lstStyle/>
                    <a:p>
                      <a:r>
                        <a:rPr lang="en-US" sz="1400" dirty="0" smtClean="0"/>
                        <a:t>4 million /year</a:t>
                      </a:r>
                      <a:endParaRPr lang="en-US" sz="1400" dirty="0"/>
                    </a:p>
                  </a:txBody>
                  <a:tcPr/>
                </a:tc>
                <a:tc>
                  <a:txBody>
                    <a:bodyPr/>
                    <a:lstStyle/>
                    <a:p>
                      <a:r>
                        <a:rPr lang="en-US" sz="1400" dirty="0" smtClean="0"/>
                        <a:t>?</a:t>
                      </a:r>
                      <a:endParaRPr lang="en-US" sz="1400" dirty="0"/>
                    </a:p>
                  </a:txBody>
                  <a:tcPr/>
                </a:tc>
                <a:tc>
                  <a:txBody>
                    <a:bodyPr/>
                    <a:lstStyle/>
                    <a:p>
                      <a:r>
                        <a:rPr lang="en-US" sz="1400" dirty="0" smtClean="0"/>
                        <a:t>14,055,343 for the past 3.5 years</a:t>
                      </a:r>
                      <a:r>
                        <a:rPr lang="en-US" sz="1400" baseline="0" dirty="0" smtClean="0"/>
                        <a:t> (&gt;100%)</a:t>
                      </a:r>
                      <a:endParaRPr lang="en-US" sz="1400" dirty="0"/>
                    </a:p>
                  </a:txBody>
                  <a:tcPr/>
                </a:tc>
              </a:tr>
              <a:tr h="590562">
                <a:tc>
                  <a:txBody>
                    <a:bodyPr/>
                    <a:lstStyle/>
                    <a:p>
                      <a:r>
                        <a:rPr lang="en-US" sz="1400" dirty="0" smtClean="0"/>
                        <a:t>Blood units screened for HIV with quality assurance</a:t>
                      </a:r>
                      <a:endParaRPr lang="en-US" sz="1400" dirty="0"/>
                    </a:p>
                  </a:txBody>
                  <a:tcPr/>
                </a:tc>
                <a:tc>
                  <a:txBody>
                    <a:bodyPr/>
                    <a:lstStyle/>
                    <a:p>
                      <a:r>
                        <a:rPr lang="en-US" sz="1400" dirty="0" smtClean="0"/>
                        <a:t>100%</a:t>
                      </a:r>
                      <a:endParaRPr lang="en-US" sz="1400" dirty="0"/>
                    </a:p>
                  </a:txBody>
                  <a:tcPr/>
                </a:tc>
                <a:tc>
                  <a:txBody>
                    <a:bodyPr/>
                    <a:lstStyle/>
                    <a:p>
                      <a:r>
                        <a:rPr lang="en-US" sz="1400" dirty="0" smtClean="0"/>
                        <a:t>100%</a:t>
                      </a:r>
                      <a:endParaRPr lang="en-US" sz="1400" dirty="0"/>
                    </a:p>
                  </a:txBody>
                  <a:tcPr/>
                </a:tc>
                <a:tc>
                  <a:txBody>
                    <a:bodyPr/>
                    <a:lstStyle/>
                    <a:p>
                      <a:r>
                        <a:rPr lang="en-US" sz="1400" dirty="0" smtClean="0"/>
                        <a:t>100%</a:t>
                      </a:r>
                      <a:endParaRPr lang="en-US" sz="1400" dirty="0"/>
                    </a:p>
                  </a:txBody>
                  <a:tcPr/>
                </a:tc>
              </a:tr>
              <a:tr h="590562">
                <a:tc>
                  <a:txBody>
                    <a:bodyPr/>
                    <a:lstStyle/>
                    <a:p>
                      <a:r>
                        <a:rPr lang="en-US" sz="1400" dirty="0" smtClean="0"/>
                        <a:t> HIV patients tested for TB by using PICT approach</a:t>
                      </a:r>
                      <a:endParaRPr lang="en-US" sz="1400" dirty="0"/>
                    </a:p>
                  </a:txBody>
                  <a:tcPr/>
                </a:tc>
                <a:tc>
                  <a:txBody>
                    <a:bodyPr/>
                    <a:lstStyle/>
                    <a:p>
                      <a:r>
                        <a:rPr lang="en-US" sz="1400" dirty="0" smtClean="0"/>
                        <a:t>100%</a:t>
                      </a:r>
                      <a:endParaRPr lang="en-US" sz="1400" dirty="0"/>
                    </a:p>
                  </a:txBody>
                  <a:tcPr/>
                </a:tc>
                <a:tc>
                  <a:txBody>
                    <a:bodyPr/>
                    <a:lstStyle/>
                    <a:p>
                      <a:r>
                        <a:rPr lang="en-US" sz="1400" dirty="0" smtClean="0"/>
                        <a:t>100% </a:t>
                      </a:r>
                      <a:endParaRPr lang="en-US" sz="1400" dirty="0"/>
                    </a:p>
                  </a:txBody>
                  <a:tcPr/>
                </a:tc>
                <a:tc>
                  <a:txBody>
                    <a:bodyPr/>
                    <a:lstStyle/>
                    <a:p>
                      <a:r>
                        <a:rPr lang="en-US" sz="1400" dirty="0" smtClean="0"/>
                        <a:t>100%</a:t>
                      </a:r>
                      <a:endParaRPr lang="en-US" sz="1400" dirty="0"/>
                    </a:p>
                  </a:txBody>
                  <a:tcPr/>
                </a:tc>
              </a:tr>
            </a:tbl>
          </a:graphicData>
        </a:graphic>
      </p:graphicFrame>
    </p:spTree>
    <p:extLst>
      <p:ext uri="{BB962C8B-B14F-4D97-AF65-F5344CB8AC3E}">
        <p14:creationId xmlns:p14="http://schemas.microsoft.com/office/powerpoint/2010/main" val="342665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50520" y="162838"/>
            <a:ext cx="8705589" cy="6425852"/>
          </a:xfrm>
          <a:prstGeom prst="rect">
            <a:avLst/>
          </a:prstGeom>
          <a:ln w="9525" cap="sq" cmpd="sng">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55016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37994" y="0"/>
            <a:ext cx="8755693" cy="6626268"/>
          </a:xfrm>
          <a:prstGeom prst="rect">
            <a:avLst/>
          </a:prstGeom>
          <a:ln w="12700" cap="sq" cmpd="sng">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9654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Chart 3"/>
          <p:cNvGraphicFramePr>
            <a:graphicFrameLocks/>
          </p:cNvGraphicFramePr>
          <p:nvPr/>
        </p:nvGraphicFramePr>
        <p:xfrm>
          <a:off x="25400" y="1462088"/>
          <a:ext cx="9017000" cy="4913312"/>
        </p:xfrm>
        <a:graphic>
          <a:graphicData uri="http://schemas.openxmlformats.org/presentationml/2006/ole">
            <mc:AlternateContent xmlns:mc="http://schemas.openxmlformats.org/markup-compatibility/2006">
              <mc:Choice xmlns:v="urn:schemas-microsoft-com:vml" Requires="v">
                <p:oleObj spid="_x0000_s1031" r:id="rId3" imgW="9016765" imgH="4913802" progId="Excel.Chart.8">
                  <p:embed/>
                </p:oleObj>
              </mc:Choice>
              <mc:Fallback>
                <p:oleObj r:id="rId3" imgW="9016765" imgH="4913802"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1462088"/>
                        <a:ext cx="9017000"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3" name="Rectangle 2"/>
          <p:cNvSpPr txBox="1">
            <a:spLocks noChangeArrowheads="1"/>
          </p:cNvSpPr>
          <p:nvPr/>
        </p:nvSpPr>
        <p:spPr bwMode="auto">
          <a:xfrm>
            <a:off x="28575" y="79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9pPr>
          </a:lstStyle>
          <a:p>
            <a:pPr algn="ctr" fontAlgn="base">
              <a:spcBef>
                <a:spcPct val="0"/>
              </a:spcBef>
              <a:spcAft>
                <a:spcPct val="0"/>
              </a:spcAft>
              <a:buFont typeface="Arial" pitchFamily="34" charset="0"/>
              <a:buNone/>
            </a:pPr>
            <a:r>
              <a:rPr lang="en-US" sz="3200" b="1" i="1" smtClean="0">
                <a:solidFill>
                  <a:srgbClr val="17375E"/>
                </a:solidFill>
              </a:rPr>
              <a:t>Scenario: failure to sustain prevention</a:t>
            </a:r>
          </a:p>
          <a:p>
            <a:pPr algn="ctr" fontAlgn="base">
              <a:spcBef>
                <a:spcPct val="0"/>
              </a:spcBef>
              <a:spcAft>
                <a:spcPct val="0"/>
              </a:spcAft>
              <a:buFont typeface="Arial" pitchFamily="34" charset="0"/>
              <a:buNone/>
            </a:pPr>
            <a:r>
              <a:rPr lang="en-US" sz="3200" b="1" i="1" smtClean="0">
                <a:solidFill>
                  <a:srgbClr val="17375E"/>
                </a:solidFill>
              </a:rPr>
              <a:t>Rapid and serious epidemic rebound</a:t>
            </a:r>
            <a:r>
              <a:rPr lang="en-US" sz="3200" smtClean="0">
                <a:solidFill>
                  <a:srgbClr val="17375E"/>
                </a:solidFill>
              </a:rPr>
              <a:t/>
            </a:r>
            <a:br>
              <a:rPr lang="en-US" sz="3200" smtClean="0">
                <a:solidFill>
                  <a:srgbClr val="17375E"/>
                </a:solidFill>
              </a:rPr>
            </a:br>
            <a:r>
              <a:rPr lang="en-US" smtClean="0">
                <a:solidFill>
                  <a:prstClr val="white"/>
                </a:solidFill>
              </a:rPr>
              <a:t>What might be a scenario if condom use declines</a:t>
            </a:r>
            <a:endParaRPr lang="en-US" sz="2000" smtClean="0">
              <a:solidFill>
                <a:prstClr val="white"/>
              </a:solidFill>
            </a:endParaRPr>
          </a:p>
        </p:txBody>
      </p:sp>
      <p:sp>
        <p:nvSpPr>
          <p:cNvPr id="5124" name="TextBox 1"/>
          <p:cNvSpPr txBox="1">
            <a:spLocks noChangeArrowheads="1"/>
          </p:cNvSpPr>
          <p:nvPr/>
        </p:nvSpPr>
        <p:spPr bwMode="auto">
          <a:xfrm>
            <a:off x="7369175" y="6167438"/>
            <a:ext cx="1255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9pPr>
          </a:lstStyle>
          <a:p>
            <a:pPr eaLnBrk="0" fontAlgn="base" hangingPunct="0">
              <a:spcBef>
                <a:spcPct val="20000"/>
              </a:spcBef>
              <a:spcAft>
                <a:spcPct val="0"/>
              </a:spcAft>
              <a:buFont typeface="Arial" pitchFamily="34" charset="0"/>
              <a:buNone/>
            </a:pPr>
            <a:r>
              <a:rPr lang="en-GB" sz="2000" i="1" smtClean="0">
                <a:solidFill>
                  <a:prstClr val="black"/>
                </a:solidFill>
              </a:rPr>
              <a:t>AEM 2013</a:t>
            </a:r>
          </a:p>
        </p:txBody>
      </p:sp>
    </p:spTree>
    <p:extLst>
      <p:ext uri="{BB962C8B-B14F-4D97-AF65-F5344CB8AC3E}">
        <p14:creationId xmlns:p14="http://schemas.microsoft.com/office/powerpoint/2010/main" val="1433449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786"/>
            <a:ext cx="8229600" cy="839244"/>
          </a:xfrm>
        </p:spPr>
        <p:txBody>
          <a:bodyPr>
            <a:normAutofit/>
          </a:bodyPr>
          <a:lstStyle/>
          <a:p>
            <a:r>
              <a:rPr lang="en-US" dirty="0">
                <a:solidFill>
                  <a:srgbClr val="C00000"/>
                </a:solidFill>
              </a:rPr>
              <a:t>Key issues and challenges</a:t>
            </a:r>
          </a:p>
        </p:txBody>
      </p:sp>
      <p:sp>
        <p:nvSpPr>
          <p:cNvPr id="3" name="Content Placeholder 2"/>
          <p:cNvSpPr>
            <a:spLocks noGrp="1"/>
          </p:cNvSpPr>
          <p:nvPr>
            <p:ph idx="1"/>
          </p:nvPr>
        </p:nvSpPr>
        <p:spPr>
          <a:xfrm>
            <a:off x="457200" y="977030"/>
            <a:ext cx="8229600" cy="5611660"/>
          </a:xfrm>
        </p:spPr>
        <p:txBody>
          <a:bodyPr>
            <a:normAutofit fontScale="85000" lnSpcReduction="20000"/>
          </a:bodyPr>
          <a:lstStyle/>
          <a:p>
            <a:pPr marR="21590" lvl="0" algn="just">
              <a:lnSpc>
                <a:spcPct val="115000"/>
              </a:lnSpc>
              <a:spcBef>
                <a:spcPts val="600"/>
              </a:spcBef>
              <a:spcAft>
                <a:spcPts val="600"/>
              </a:spcAft>
              <a:buFont typeface="+mj-lt"/>
              <a:buAutoNum type="alphaLcPeriod"/>
            </a:pPr>
            <a:r>
              <a:rPr lang="en-GB" dirty="0">
                <a:latin typeface="DokChampa"/>
                <a:ea typeface="Calibri"/>
                <a:cs typeface="Arial"/>
              </a:rPr>
              <a:t>The current and evolving epidemiology of the disease(s</a:t>
            </a:r>
            <a:r>
              <a:rPr lang="en-GB" dirty="0" smtClean="0">
                <a:latin typeface="DokChampa"/>
                <a:ea typeface="Calibri"/>
                <a:cs typeface="Arial"/>
              </a:rPr>
              <a:t>) and </a:t>
            </a:r>
            <a:r>
              <a:rPr lang="en-GB" dirty="0">
                <a:latin typeface="DokChampa"/>
                <a:ea typeface="Calibri"/>
                <a:cs typeface="Arial"/>
              </a:rPr>
              <a:t>any significant geographic variations in disease risk or prevalence.</a:t>
            </a:r>
            <a:endParaRPr lang="en-US" b="1" dirty="0">
              <a:latin typeface="Georgia"/>
              <a:ea typeface="Calibri"/>
              <a:cs typeface="Arial"/>
            </a:endParaRPr>
          </a:p>
          <a:p>
            <a:pPr lvl="0" algn="just">
              <a:lnSpc>
                <a:spcPct val="115000"/>
              </a:lnSpc>
              <a:spcBef>
                <a:spcPts val="600"/>
              </a:spcBef>
              <a:spcAft>
                <a:spcPts val="600"/>
              </a:spcAft>
              <a:buFont typeface="+mj-lt"/>
              <a:buAutoNum type="alphaLcPeriod"/>
            </a:pPr>
            <a:r>
              <a:rPr lang="en-GB" dirty="0">
                <a:latin typeface="DokChampa"/>
                <a:ea typeface="Calibri"/>
                <a:cs typeface="Arial"/>
              </a:rPr>
              <a:t>Key populations that may have disproportionately low access to prevention and treatment services (and for HIV and TB, the availability of care and support services), and the contributing factors to this inequality. </a:t>
            </a:r>
            <a:endParaRPr lang="en-US" b="1" dirty="0">
              <a:latin typeface="Georgia"/>
              <a:ea typeface="Calibri"/>
              <a:cs typeface="Arial"/>
            </a:endParaRPr>
          </a:p>
          <a:p>
            <a:pPr lvl="0" algn="just">
              <a:lnSpc>
                <a:spcPct val="115000"/>
              </a:lnSpc>
              <a:spcBef>
                <a:spcPts val="600"/>
              </a:spcBef>
              <a:spcAft>
                <a:spcPts val="600"/>
              </a:spcAft>
              <a:buFont typeface="+mj-lt"/>
              <a:buAutoNum type="alphaLcPeriod"/>
            </a:pPr>
            <a:r>
              <a:rPr lang="en-GB" dirty="0">
                <a:latin typeface="DokChampa"/>
                <a:ea typeface="Calibri"/>
                <a:cs typeface="Arial"/>
              </a:rPr>
              <a:t>Key human rights barriers and gender inequalities that may impede access to health services. </a:t>
            </a:r>
            <a:endParaRPr lang="en-US" b="1" dirty="0" smtClean="0">
              <a:latin typeface="Georgia"/>
              <a:ea typeface="Calibri"/>
              <a:cs typeface="Arial"/>
            </a:endParaRPr>
          </a:p>
          <a:p>
            <a:pPr lvl="0" algn="just">
              <a:lnSpc>
                <a:spcPct val="115000"/>
              </a:lnSpc>
              <a:spcBef>
                <a:spcPts val="600"/>
              </a:spcBef>
              <a:spcAft>
                <a:spcPts val="600"/>
              </a:spcAft>
              <a:buFont typeface="+mj-lt"/>
              <a:buAutoNum type="alphaLcPeriod"/>
            </a:pPr>
            <a:r>
              <a:rPr lang="en-GB" dirty="0" smtClean="0">
                <a:latin typeface="DokChampa"/>
                <a:ea typeface="Calibri"/>
              </a:rPr>
              <a:t>The </a:t>
            </a:r>
            <a:r>
              <a:rPr lang="en-GB" dirty="0">
                <a:latin typeface="DokChampa"/>
                <a:ea typeface="Calibri"/>
              </a:rPr>
              <a:t>health systems and community systems context in the country, including any constraints.</a:t>
            </a:r>
            <a:endParaRPr lang="en-US" dirty="0"/>
          </a:p>
        </p:txBody>
      </p:sp>
    </p:spTree>
    <p:extLst>
      <p:ext uri="{BB962C8B-B14F-4D97-AF65-F5344CB8AC3E}">
        <p14:creationId xmlns:p14="http://schemas.microsoft.com/office/powerpoint/2010/main" val="3467034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38" y="125260"/>
            <a:ext cx="8523962" cy="538619"/>
          </a:xfrm>
        </p:spPr>
        <p:txBody>
          <a:bodyPr>
            <a:normAutofit fontScale="90000"/>
          </a:bodyPr>
          <a:lstStyle/>
          <a:p>
            <a:pPr lvl="0" indent="-342900">
              <a:lnSpc>
                <a:spcPct val="115000"/>
              </a:lnSpc>
              <a:spcBef>
                <a:spcPts val="0"/>
              </a:spcBef>
              <a:spcAft>
                <a:spcPts val="1000"/>
              </a:spcAft>
            </a:pPr>
            <a:r>
              <a:rPr lang="en-GB" sz="2200" dirty="0" smtClean="0">
                <a:solidFill>
                  <a:prstClr val="black"/>
                </a:solidFill>
                <a:latin typeface="Arial"/>
                <a:ea typeface="Calibri"/>
                <a:cs typeface="Arial"/>
              </a:rPr>
              <a:t/>
            </a:r>
            <a:br>
              <a:rPr lang="en-GB" sz="2200" dirty="0" smtClean="0">
                <a:solidFill>
                  <a:prstClr val="black"/>
                </a:solidFill>
                <a:latin typeface="Arial"/>
                <a:ea typeface="Calibri"/>
                <a:cs typeface="Arial"/>
              </a:rPr>
            </a:br>
            <a:r>
              <a:rPr lang="en-GB" sz="2200" dirty="0">
                <a:solidFill>
                  <a:prstClr val="black"/>
                </a:solidFill>
                <a:latin typeface="Arial"/>
                <a:ea typeface="Calibri"/>
                <a:cs typeface="Arial"/>
              </a:rPr>
              <a:t/>
            </a:r>
            <a:br>
              <a:rPr lang="en-GB" sz="2200" dirty="0">
                <a:solidFill>
                  <a:prstClr val="black"/>
                </a:solidFill>
                <a:latin typeface="Arial"/>
                <a:ea typeface="Calibri"/>
                <a:cs typeface="Arial"/>
              </a:rPr>
            </a:br>
            <a:r>
              <a:rPr lang="en-GB" sz="2000" b="1" dirty="0">
                <a:solidFill>
                  <a:srgbClr val="C00000"/>
                </a:solidFill>
                <a:latin typeface="Arial"/>
                <a:ea typeface="Calibri"/>
                <a:cs typeface="Arial"/>
              </a:rPr>
              <a:t>M</a:t>
            </a:r>
            <a:r>
              <a:rPr lang="en-GB" sz="2000" b="1" dirty="0" smtClean="0">
                <a:solidFill>
                  <a:srgbClr val="C00000"/>
                </a:solidFill>
                <a:latin typeface="Arial"/>
                <a:ea typeface="Calibri"/>
                <a:cs typeface="Arial"/>
              </a:rPr>
              <a:t>odel </a:t>
            </a:r>
            <a:r>
              <a:rPr lang="en-GB" sz="2000" b="1" dirty="0">
                <a:solidFill>
                  <a:srgbClr val="C00000"/>
                </a:solidFill>
                <a:latin typeface="Arial"/>
                <a:ea typeface="Calibri"/>
                <a:cs typeface="Arial"/>
              </a:rPr>
              <a:t>for the HIV prevention-to-care continuum </a:t>
            </a:r>
            <a:r>
              <a:rPr lang="en-GB" sz="2000" b="1" dirty="0" smtClean="0">
                <a:solidFill>
                  <a:srgbClr val="C00000"/>
                </a:solidFill>
                <a:latin typeface="Arial"/>
                <a:ea typeface="Calibri"/>
                <a:cs typeface="Arial"/>
              </a:rPr>
              <a:t>for FSW and MSM-TG</a:t>
            </a:r>
            <a:r>
              <a:rPr lang="en-US" sz="2000" b="1" dirty="0">
                <a:solidFill>
                  <a:srgbClr val="C00000"/>
                </a:solidFill>
                <a:latin typeface="Georgia"/>
                <a:ea typeface="Calibri"/>
                <a:cs typeface="Arial"/>
              </a:rPr>
              <a:t/>
            </a:r>
            <a:br>
              <a:rPr lang="en-US" sz="2000" b="1" dirty="0">
                <a:solidFill>
                  <a:srgbClr val="C00000"/>
                </a:solidFill>
                <a:latin typeface="Georgia"/>
                <a:ea typeface="Calibri"/>
                <a:cs typeface="Arial"/>
              </a:rPr>
            </a:br>
            <a:endParaRPr lang="en-US" sz="2000" b="1" dirty="0">
              <a:solidFill>
                <a:srgbClr val="C00000"/>
              </a:solidFill>
            </a:endParaRPr>
          </a:p>
        </p:txBody>
      </p:sp>
      <p:sp>
        <p:nvSpPr>
          <p:cNvPr id="3" name="Content Placeholder 2"/>
          <p:cNvSpPr>
            <a:spLocks noGrp="1"/>
          </p:cNvSpPr>
          <p:nvPr>
            <p:ph idx="1"/>
          </p:nvPr>
        </p:nvSpPr>
        <p:spPr>
          <a:xfrm>
            <a:off x="457200" y="851770"/>
            <a:ext cx="8229600" cy="5274393"/>
          </a:xfrm>
        </p:spPr>
        <p:txBody>
          <a:bodyPr>
            <a:normAutofit fontScale="85000" lnSpcReduction="20000"/>
          </a:bodyPr>
          <a:lstStyle/>
          <a:p>
            <a:pPr lvl="0" algn="just">
              <a:lnSpc>
                <a:spcPct val="115000"/>
              </a:lnSpc>
              <a:spcBef>
                <a:spcPts val="0"/>
              </a:spcBef>
              <a:spcAft>
                <a:spcPts val="1000"/>
              </a:spcAft>
              <a:buFont typeface="+mj-lt"/>
              <a:buAutoNum type="arabicPeriod"/>
            </a:pPr>
            <a:r>
              <a:rPr lang="en-GB" sz="2000" dirty="0" smtClean="0">
                <a:latin typeface="Arial"/>
                <a:ea typeface="Calibri"/>
                <a:cs typeface="Arial"/>
              </a:rPr>
              <a:t>Behaviour </a:t>
            </a:r>
            <a:r>
              <a:rPr lang="en-GB" sz="2000" dirty="0">
                <a:latin typeface="Arial"/>
                <a:ea typeface="Calibri"/>
                <a:cs typeface="Arial"/>
              </a:rPr>
              <a:t>Change Communication- promoting behaviour change will be done through community mobilisation and health </a:t>
            </a:r>
            <a:r>
              <a:rPr lang="en-GB" sz="2000" dirty="0" smtClean="0">
                <a:latin typeface="Arial"/>
                <a:ea typeface="Calibri"/>
                <a:cs typeface="Arial"/>
              </a:rPr>
              <a:t>education.</a:t>
            </a:r>
          </a:p>
          <a:p>
            <a:pPr lvl="0" algn="just">
              <a:lnSpc>
                <a:spcPct val="115000"/>
              </a:lnSpc>
              <a:spcBef>
                <a:spcPts val="0"/>
              </a:spcBef>
              <a:spcAft>
                <a:spcPts val="1000"/>
              </a:spcAft>
              <a:buFont typeface="+mj-lt"/>
              <a:buAutoNum type="arabicPeriod"/>
            </a:pPr>
            <a:r>
              <a:rPr lang="en-GB" sz="2000" dirty="0">
                <a:latin typeface="Arial"/>
                <a:ea typeface="Calibri"/>
              </a:rPr>
              <a:t>Provision of condoms- condoms will be provided during the outreach </a:t>
            </a:r>
            <a:r>
              <a:rPr lang="en-GB" sz="2000" dirty="0" smtClean="0">
                <a:latin typeface="Arial"/>
                <a:ea typeface="Calibri"/>
              </a:rPr>
              <a:t>activities.</a:t>
            </a:r>
          </a:p>
          <a:p>
            <a:pPr lvl="0" algn="just">
              <a:lnSpc>
                <a:spcPct val="115000"/>
              </a:lnSpc>
              <a:spcBef>
                <a:spcPts val="0"/>
              </a:spcBef>
              <a:spcAft>
                <a:spcPts val="1000"/>
              </a:spcAft>
              <a:buFont typeface="+mj-lt"/>
              <a:buAutoNum type="arabicPeriod"/>
            </a:pPr>
            <a:r>
              <a:rPr lang="en-GB" sz="2000" dirty="0">
                <a:latin typeface="Arial"/>
                <a:ea typeface="Calibri"/>
              </a:rPr>
              <a:t>Providing STI diagnosis and treatment through accessible clinical services that reduce MSM level rates of STI and reducing susceptibility to HIV </a:t>
            </a:r>
            <a:r>
              <a:rPr lang="en-GB" sz="2000" dirty="0" smtClean="0">
                <a:latin typeface="Arial"/>
                <a:ea typeface="Calibri"/>
              </a:rPr>
              <a:t>infection.</a:t>
            </a:r>
          </a:p>
          <a:p>
            <a:pPr lvl="0" algn="just">
              <a:lnSpc>
                <a:spcPct val="115000"/>
              </a:lnSpc>
              <a:spcBef>
                <a:spcPts val="0"/>
              </a:spcBef>
              <a:spcAft>
                <a:spcPts val="1000"/>
              </a:spcAft>
              <a:buFont typeface="+mj-lt"/>
              <a:buAutoNum type="arabicPeriod"/>
            </a:pPr>
            <a:r>
              <a:rPr lang="en-GB" sz="2000" dirty="0">
                <a:latin typeface="Arial"/>
                <a:ea typeface="Calibri"/>
              </a:rPr>
              <a:t>HIV testing and </a:t>
            </a:r>
            <a:r>
              <a:rPr lang="en-GB" sz="2000" dirty="0" err="1">
                <a:latin typeface="Arial"/>
                <a:ea typeface="Calibri"/>
              </a:rPr>
              <a:t>counseling</a:t>
            </a:r>
            <a:r>
              <a:rPr lang="en-GB" sz="2000" dirty="0">
                <a:latin typeface="Arial"/>
                <a:ea typeface="Calibri"/>
              </a:rPr>
              <a:t> (HTC) </a:t>
            </a:r>
            <a:r>
              <a:rPr lang="en-GB" sz="2000" dirty="0" smtClean="0">
                <a:latin typeface="Arial"/>
                <a:ea typeface="Calibri"/>
              </a:rPr>
              <a:t>. </a:t>
            </a:r>
            <a:r>
              <a:rPr lang="en-GB" sz="2000" dirty="0">
                <a:latin typeface="Arial"/>
                <a:ea typeface="Calibri"/>
              </a:rPr>
              <a:t>All MSMs reached during the intervention will referred to the closest VCT site in their areas through referral system</a:t>
            </a:r>
            <a:r>
              <a:rPr lang="en-GB" sz="2000" dirty="0" smtClean="0">
                <a:latin typeface="Arial"/>
                <a:ea typeface="Calibri"/>
              </a:rPr>
              <a:t>.</a:t>
            </a:r>
          </a:p>
          <a:p>
            <a:pPr lvl="0" algn="just">
              <a:lnSpc>
                <a:spcPct val="115000"/>
              </a:lnSpc>
              <a:spcBef>
                <a:spcPts val="0"/>
              </a:spcBef>
              <a:spcAft>
                <a:spcPts val="1000"/>
              </a:spcAft>
              <a:buFont typeface="+mj-lt"/>
              <a:buAutoNum type="arabicPeriod"/>
            </a:pPr>
            <a:r>
              <a:rPr lang="en-GB" sz="2000" dirty="0">
                <a:latin typeface="Arial"/>
                <a:ea typeface="Calibri"/>
              </a:rPr>
              <a:t>ART referral will be provided for all the MSMs found to be HIV positive. </a:t>
            </a:r>
            <a:endParaRPr lang="en-GB" sz="2000" dirty="0" smtClean="0">
              <a:latin typeface="Arial"/>
              <a:ea typeface="Calibri"/>
            </a:endParaRPr>
          </a:p>
          <a:p>
            <a:pPr marL="0" lvl="0" indent="0" algn="just">
              <a:lnSpc>
                <a:spcPct val="115000"/>
              </a:lnSpc>
              <a:spcBef>
                <a:spcPts val="0"/>
              </a:spcBef>
              <a:spcAft>
                <a:spcPts val="1000"/>
              </a:spcAft>
              <a:buNone/>
            </a:pPr>
            <a:r>
              <a:rPr lang="en-GB" sz="2000" b="1" dirty="0" smtClean="0">
                <a:solidFill>
                  <a:srgbClr val="C00000"/>
                </a:solidFill>
                <a:latin typeface="Arial"/>
                <a:ea typeface="Calibri"/>
                <a:cs typeface="Arial"/>
              </a:rPr>
              <a:t>New model:</a:t>
            </a:r>
          </a:p>
          <a:p>
            <a:pPr lvl="0" algn="just">
              <a:lnSpc>
                <a:spcPct val="115000"/>
              </a:lnSpc>
              <a:spcBef>
                <a:spcPts val="0"/>
              </a:spcBef>
              <a:spcAft>
                <a:spcPts val="1000"/>
              </a:spcAft>
            </a:pPr>
            <a:r>
              <a:rPr lang="en-GB" sz="2000" dirty="0" smtClean="0">
                <a:latin typeface="Arial"/>
                <a:ea typeface="Calibri"/>
                <a:cs typeface="Arial"/>
              </a:rPr>
              <a:t>Enhanced Peer </a:t>
            </a:r>
            <a:r>
              <a:rPr lang="en-GB" sz="2000" dirty="0">
                <a:latin typeface="Arial"/>
                <a:ea typeface="Calibri"/>
                <a:cs typeface="Arial"/>
              </a:rPr>
              <a:t>Mobilizer (EPM</a:t>
            </a:r>
            <a:r>
              <a:rPr lang="en-GB" sz="2000" dirty="0" smtClean="0">
                <a:latin typeface="Arial"/>
                <a:ea typeface="Calibri"/>
                <a:cs typeface="Arial"/>
              </a:rPr>
              <a:t>).</a:t>
            </a:r>
          </a:p>
          <a:p>
            <a:pPr lvl="0" algn="just">
              <a:lnSpc>
                <a:spcPct val="115000"/>
              </a:lnSpc>
              <a:spcBef>
                <a:spcPts val="0"/>
              </a:spcBef>
              <a:spcAft>
                <a:spcPts val="1000"/>
              </a:spcAft>
            </a:pPr>
            <a:r>
              <a:rPr lang="en-GB" sz="2000" dirty="0" smtClean="0">
                <a:latin typeface="Arial"/>
                <a:ea typeface="Calibri"/>
                <a:cs typeface="Arial"/>
              </a:rPr>
              <a:t>Social </a:t>
            </a:r>
            <a:r>
              <a:rPr lang="en-GB" sz="2000" dirty="0">
                <a:latin typeface="Arial"/>
                <a:ea typeface="Calibri"/>
                <a:cs typeface="Arial"/>
              </a:rPr>
              <a:t>Network Strategy M</a:t>
            </a:r>
            <a:r>
              <a:rPr lang="en-GB" sz="2000" dirty="0" smtClean="0">
                <a:latin typeface="Arial"/>
                <a:ea typeface="Calibri"/>
                <a:cs typeface="Arial"/>
              </a:rPr>
              <a:t>odel</a:t>
            </a:r>
            <a:r>
              <a:rPr lang="en-GB" sz="2000" dirty="0">
                <a:latin typeface="Arial"/>
                <a:ea typeface="Calibri"/>
                <a:cs typeface="Arial"/>
              </a:rPr>
              <a:t>.</a:t>
            </a:r>
            <a:endParaRPr lang="en-GB" sz="2000" dirty="0" smtClean="0">
              <a:latin typeface="Arial"/>
              <a:ea typeface="Calibri"/>
              <a:cs typeface="Arial"/>
            </a:endParaRPr>
          </a:p>
          <a:p>
            <a:pPr lvl="0" algn="just">
              <a:lnSpc>
                <a:spcPct val="115000"/>
              </a:lnSpc>
              <a:spcBef>
                <a:spcPts val="0"/>
              </a:spcBef>
              <a:spcAft>
                <a:spcPts val="1000"/>
              </a:spcAft>
            </a:pPr>
            <a:r>
              <a:rPr lang="en-GB" sz="2000" dirty="0" smtClean="0">
                <a:latin typeface="Arial"/>
                <a:ea typeface="Calibri"/>
                <a:cs typeface="Arial"/>
              </a:rPr>
              <a:t>Mobile phone </a:t>
            </a:r>
            <a:r>
              <a:rPr lang="en-GB" sz="2000" dirty="0">
                <a:latin typeface="Arial"/>
                <a:ea typeface="Calibri"/>
                <a:cs typeface="Arial"/>
              </a:rPr>
              <a:t>application using </a:t>
            </a:r>
            <a:r>
              <a:rPr lang="en-GB" sz="2000" dirty="0" err="1">
                <a:latin typeface="Arial"/>
                <a:ea typeface="Calibri"/>
                <a:cs typeface="Arial"/>
              </a:rPr>
              <a:t>CommCare</a:t>
            </a:r>
            <a:r>
              <a:rPr lang="en-GB" sz="2000" dirty="0">
                <a:latin typeface="Arial"/>
                <a:ea typeface="Calibri"/>
                <a:cs typeface="Arial"/>
              </a:rPr>
              <a:t> </a:t>
            </a:r>
            <a:r>
              <a:rPr lang="en-GB" sz="2000" dirty="0" smtClean="0">
                <a:latin typeface="Arial"/>
                <a:ea typeface="Calibri"/>
                <a:cs typeface="Arial"/>
              </a:rPr>
              <a:t>Platform. </a:t>
            </a:r>
          </a:p>
          <a:p>
            <a:pPr lvl="0" algn="just">
              <a:lnSpc>
                <a:spcPct val="115000"/>
              </a:lnSpc>
              <a:spcBef>
                <a:spcPts val="0"/>
              </a:spcBef>
              <a:spcAft>
                <a:spcPts val="1000"/>
              </a:spcAft>
            </a:pPr>
            <a:r>
              <a:rPr lang="en-GB" sz="2000" dirty="0" smtClean="0">
                <a:latin typeface="Arial"/>
                <a:ea typeface="Calibri"/>
                <a:cs typeface="Arial"/>
              </a:rPr>
              <a:t>Rapid </a:t>
            </a:r>
            <a:r>
              <a:rPr lang="en-GB" sz="2000" dirty="0">
                <a:latin typeface="Arial"/>
                <a:ea typeface="Calibri"/>
                <a:cs typeface="Arial"/>
              </a:rPr>
              <a:t>oral </a:t>
            </a:r>
            <a:r>
              <a:rPr lang="en-GB" sz="2000" dirty="0" smtClean="0">
                <a:latin typeface="Arial"/>
                <a:ea typeface="Calibri"/>
                <a:cs typeface="Arial"/>
              </a:rPr>
              <a:t>HIV testing </a:t>
            </a:r>
            <a:r>
              <a:rPr lang="en-GB" sz="2000" dirty="0">
                <a:latin typeface="Arial"/>
                <a:ea typeface="Calibri"/>
                <a:cs typeface="Arial"/>
              </a:rPr>
              <a:t>(</a:t>
            </a:r>
            <a:r>
              <a:rPr lang="en-GB" sz="2000" dirty="0" err="1">
                <a:latin typeface="Arial"/>
                <a:ea typeface="Calibri"/>
                <a:cs typeface="Arial"/>
              </a:rPr>
              <a:t>Ora</a:t>
            </a:r>
            <a:r>
              <a:rPr lang="en-GB" sz="2000" dirty="0">
                <a:latin typeface="Arial"/>
                <a:ea typeface="Calibri"/>
                <a:cs typeface="Arial"/>
              </a:rPr>
              <a:t>-Quick). </a:t>
            </a:r>
            <a:endParaRPr lang="en-GB" sz="2000" dirty="0" smtClean="0">
              <a:latin typeface="Arial"/>
              <a:ea typeface="Calibri"/>
              <a:cs typeface="Arial"/>
            </a:endParaRPr>
          </a:p>
          <a:p>
            <a:pPr lvl="0" algn="just">
              <a:lnSpc>
                <a:spcPct val="115000"/>
              </a:lnSpc>
              <a:spcBef>
                <a:spcPts val="0"/>
              </a:spcBef>
              <a:spcAft>
                <a:spcPts val="1000"/>
              </a:spcAft>
            </a:pPr>
            <a:r>
              <a:rPr lang="en-GB" sz="2000" dirty="0" smtClean="0">
                <a:latin typeface="Arial"/>
                <a:ea typeface="Calibri"/>
                <a:cs typeface="Arial"/>
              </a:rPr>
              <a:t>High quality supervision. </a:t>
            </a:r>
          </a:p>
          <a:p>
            <a:pPr lvl="0" algn="just">
              <a:lnSpc>
                <a:spcPct val="115000"/>
              </a:lnSpc>
              <a:spcBef>
                <a:spcPts val="0"/>
              </a:spcBef>
              <a:spcAft>
                <a:spcPts val="1000"/>
              </a:spcAft>
            </a:pPr>
            <a:r>
              <a:rPr lang="en-GB" sz="2000" dirty="0" smtClean="0">
                <a:latin typeface="Arial"/>
                <a:ea typeface="Calibri"/>
                <a:cs typeface="Arial"/>
              </a:rPr>
              <a:t>Quarterly </a:t>
            </a:r>
            <a:r>
              <a:rPr lang="en-GB" sz="2000" dirty="0">
                <a:latin typeface="Arial"/>
                <a:ea typeface="Calibri"/>
                <a:cs typeface="Arial"/>
              </a:rPr>
              <a:t>update and HIV cascade data </a:t>
            </a:r>
            <a:r>
              <a:rPr lang="en-GB" sz="2000" dirty="0" smtClean="0">
                <a:latin typeface="Arial"/>
                <a:ea typeface="Calibri"/>
                <a:cs typeface="Arial"/>
              </a:rPr>
              <a:t>usage meetings</a:t>
            </a:r>
            <a:r>
              <a:rPr lang="en-GB" sz="2000" dirty="0">
                <a:latin typeface="Arial"/>
                <a:ea typeface="Calibri"/>
                <a:cs typeface="Arial"/>
              </a:rPr>
              <a:t>.</a:t>
            </a:r>
            <a:endParaRPr lang="en-US" dirty="0"/>
          </a:p>
        </p:txBody>
      </p:sp>
    </p:spTree>
    <p:extLst>
      <p:ext uri="{BB962C8B-B14F-4D97-AF65-F5344CB8AC3E}">
        <p14:creationId xmlns:p14="http://schemas.microsoft.com/office/powerpoint/2010/main" val="3470274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Proposed activities </a:t>
            </a:r>
            <a:endParaRPr lang="en-US" dirty="0">
              <a:solidFill>
                <a:srgbClr val="C00000"/>
              </a:solidFill>
            </a:endParaRPr>
          </a:p>
        </p:txBody>
      </p:sp>
      <p:sp>
        <p:nvSpPr>
          <p:cNvPr id="3" name="Content Placeholder 2"/>
          <p:cNvSpPr>
            <a:spLocks noGrp="1"/>
          </p:cNvSpPr>
          <p:nvPr>
            <p:ph idx="1"/>
          </p:nvPr>
        </p:nvSpPr>
        <p:spPr>
          <a:xfrm>
            <a:off x="457200" y="1219200"/>
            <a:ext cx="8229600" cy="5410200"/>
          </a:xfrm>
        </p:spPr>
        <p:txBody>
          <a:bodyPr>
            <a:normAutofit fontScale="85000" lnSpcReduction="20000"/>
          </a:bodyPr>
          <a:lstStyle/>
          <a:p>
            <a:pPr marL="0" marR="0" indent="0" algn="just">
              <a:spcBef>
                <a:spcPts val="0"/>
              </a:spcBef>
              <a:spcAft>
                <a:spcPts val="0"/>
              </a:spcAft>
              <a:buNone/>
            </a:pPr>
            <a:r>
              <a:rPr lang="en-US" dirty="0" smtClean="0">
                <a:solidFill>
                  <a:srgbClr val="002060"/>
                </a:solidFill>
                <a:latin typeface="GothamNarrow-Book"/>
              </a:rPr>
              <a:t>Component I: </a:t>
            </a:r>
            <a:r>
              <a:rPr lang="en-GB" dirty="0" smtClean="0">
                <a:solidFill>
                  <a:srgbClr val="002060"/>
                </a:solidFill>
                <a:latin typeface="Arial"/>
                <a:ea typeface="Calibri"/>
                <a:cs typeface="Cordia New"/>
              </a:rPr>
              <a:t>To </a:t>
            </a:r>
            <a:r>
              <a:rPr lang="en-GB" dirty="0">
                <a:solidFill>
                  <a:srgbClr val="002060"/>
                </a:solidFill>
                <a:latin typeface="Arial"/>
                <a:ea typeface="Calibri"/>
                <a:cs typeface="Cordia New"/>
              </a:rPr>
              <a:t>create an enabling environment for an effective HIV response</a:t>
            </a:r>
            <a:endParaRPr lang="en-US" sz="2800" dirty="0">
              <a:solidFill>
                <a:srgbClr val="002060"/>
              </a:solidFill>
              <a:ea typeface="Calibri"/>
              <a:cs typeface="Cordia New"/>
            </a:endParaRPr>
          </a:p>
          <a:p>
            <a:pPr marL="0" lvl="0" indent="0" algn="just">
              <a:spcBef>
                <a:spcPts val="0"/>
              </a:spcBef>
              <a:buNone/>
            </a:pPr>
            <a:endParaRPr lang="en-GB" dirty="0">
              <a:latin typeface="Arial"/>
              <a:ea typeface="Calibri"/>
              <a:cs typeface="Cordia New"/>
            </a:endParaRPr>
          </a:p>
          <a:p>
            <a:pPr marL="0" lvl="0" indent="0" algn="just">
              <a:spcBef>
                <a:spcPts val="0"/>
              </a:spcBef>
              <a:buNone/>
            </a:pPr>
            <a:r>
              <a:rPr lang="en-GB" u="sng" dirty="0" smtClean="0">
                <a:solidFill>
                  <a:srgbClr val="C00000"/>
                </a:solidFill>
                <a:latin typeface="Arial"/>
                <a:ea typeface="Calibri"/>
                <a:cs typeface="Cordia New"/>
              </a:rPr>
              <a:t>Module 1:</a:t>
            </a:r>
            <a:r>
              <a:rPr lang="en-GB" dirty="0" smtClean="0">
                <a:latin typeface="Arial"/>
                <a:ea typeface="Calibri"/>
                <a:cs typeface="Cordia New"/>
              </a:rPr>
              <a:t> Strengthen governance</a:t>
            </a:r>
            <a:r>
              <a:rPr lang="en-US" sz="2800" dirty="0" smtClean="0">
                <a:ea typeface="Calibri"/>
                <a:cs typeface="Cordia New"/>
              </a:rPr>
              <a:t>, </a:t>
            </a:r>
            <a:r>
              <a:rPr lang="en-GB" dirty="0" smtClean="0">
                <a:latin typeface="Arial"/>
                <a:ea typeface="Calibri"/>
                <a:cs typeface="Cordia New"/>
              </a:rPr>
              <a:t>policy</a:t>
            </a:r>
            <a:r>
              <a:rPr lang="en-GB" dirty="0">
                <a:latin typeface="Arial"/>
                <a:ea typeface="Calibri"/>
                <a:cs typeface="Cordia New"/>
              </a:rPr>
              <a:t>, legal and </a:t>
            </a:r>
            <a:r>
              <a:rPr lang="en-GB" dirty="0" smtClean="0">
                <a:latin typeface="Arial"/>
                <a:ea typeface="Calibri"/>
                <a:cs typeface="Cordia New"/>
              </a:rPr>
              <a:t>advocacy. </a:t>
            </a:r>
            <a:endParaRPr lang="en-US" sz="2800" dirty="0">
              <a:ea typeface="Calibri"/>
              <a:cs typeface="Cordia New"/>
            </a:endParaRPr>
          </a:p>
          <a:p>
            <a:pPr marL="0" lvl="0" indent="0" algn="just">
              <a:spcBef>
                <a:spcPts val="0"/>
              </a:spcBef>
              <a:buNone/>
            </a:pPr>
            <a:endParaRPr lang="en-GB" dirty="0" smtClean="0">
              <a:latin typeface="Arial"/>
              <a:ea typeface="Calibri"/>
              <a:cs typeface="Cordia New"/>
            </a:endParaRPr>
          </a:p>
          <a:p>
            <a:pPr marL="0" lvl="0" indent="0" algn="just">
              <a:spcBef>
                <a:spcPts val="0"/>
              </a:spcBef>
              <a:buNone/>
            </a:pPr>
            <a:r>
              <a:rPr lang="en-GB" u="sng" dirty="0" smtClean="0">
                <a:solidFill>
                  <a:srgbClr val="C00000"/>
                </a:solidFill>
                <a:latin typeface="Arial"/>
                <a:ea typeface="Calibri"/>
                <a:cs typeface="Cordia New"/>
              </a:rPr>
              <a:t>Module 2</a:t>
            </a:r>
            <a:r>
              <a:rPr lang="en-GB" dirty="0" smtClean="0">
                <a:latin typeface="Arial"/>
                <a:ea typeface="Calibri"/>
                <a:cs typeface="Cordia New"/>
              </a:rPr>
              <a:t>: Improve </a:t>
            </a:r>
            <a:r>
              <a:rPr lang="en-GB" dirty="0">
                <a:latin typeface="Arial"/>
                <a:ea typeface="Calibri"/>
                <a:cs typeface="Cordia New"/>
              </a:rPr>
              <a:t>evidence-based and strategic </a:t>
            </a:r>
            <a:r>
              <a:rPr lang="en-GB" dirty="0" smtClean="0">
                <a:latin typeface="Arial"/>
                <a:ea typeface="Calibri"/>
                <a:cs typeface="Cordia New"/>
              </a:rPr>
              <a:t>information</a:t>
            </a:r>
            <a:r>
              <a:rPr lang="en-US" sz="2800" dirty="0" smtClean="0">
                <a:ea typeface="Calibri"/>
                <a:cs typeface="Cordia New"/>
              </a:rPr>
              <a:t>, </a:t>
            </a:r>
            <a:r>
              <a:rPr lang="en-GB" dirty="0" smtClean="0">
                <a:latin typeface="Arial"/>
                <a:ea typeface="Calibri"/>
                <a:cs typeface="Cordia New"/>
              </a:rPr>
              <a:t>Eliminate </a:t>
            </a:r>
            <a:r>
              <a:rPr lang="en-GB" dirty="0">
                <a:latin typeface="Arial"/>
                <a:ea typeface="Calibri"/>
                <a:cs typeface="Cordia New"/>
              </a:rPr>
              <a:t>the negative impact of stigma and discrimination and legal and human rights issues on people’s </a:t>
            </a:r>
            <a:r>
              <a:rPr lang="en-GB" dirty="0" smtClean="0">
                <a:latin typeface="Arial"/>
                <a:ea typeface="Calibri"/>
                <a:cs typeface="Cordia New"/>
              </a:rPr>
              <a:t>health</a:t>
            </a:r>
            <a:r>
              <a:rPr lang="en-GB" smtClean="0">
                <a:latin typeface="Arial"/>
                <a:ea typeface="Calibri"/>
                <a:cs typeface="Cordia New"/>
              </a:rPr>
              <a:t>, gender.</a:t>
            </a:r>
            <a:endParaRPr lang="en-US" sz="2800" dirty="0" smtClean="0">
              <a:ea typeface="Calibri"/>
              <a:cs typeface="Cordia New"/>
            </a:endParaRPr>
          </a:p>
          <a:p>
            <a:pPr marL="0" lvl="0" indent="0" algn="just">
              <a:spcBef>
                <a:spcPts val="0"/>
              </a:spcBef>
              <a:buNone/>
            </a:pPr>
            <a:endParaRPr lang="en-US" sz="2800" dirty="0">
              <a:latin typeface="Arial"/>
              <a:ea typeface="Calibri"/>
              <a:cs typeface="Cordia New"/>
            </a:endParaRPr>
          </a:p>
          <a:p>
            <a:pPr marL="0" lvl="0" indent="0" algn="just">
              <a:spcBef>
                <a:spcPts val="0"/>
              </a:spcBef>
              <a:buNone/>
            </a:pPr>
            <a:r>
              <a:rPr lang="en-US" sz="2800" u="sng" dirty="0" smtClean="0">
                <a:solidFill>
                  <a:srgbClr val="C00000"/>
                </a:solidFill>
                <a:latin typeface="Arial"/>
                <a:ea typeface="Calibri"/>
                <a:cs typeface="Cordia New"/>
              </a:rPr>
              <a:t>Module 3</a:t>
            </a:r>
            <a:r>
              <a:rPr lang="en-US" sz="2800" dirty="0" smtClean="0">
                <a:latin typeface="Arial"/>
                <a:ea typeface="Calibri"/>
                <a:cs typeface="Cordia New"/>
              </a:rPr>
              <a:t>:  </a:t>
            </a:r>
            <a:r>
              <a:rPr lang="en-GB" dirty="0" smtClean="0">
                <a:latin typeface="Arial"/>
                <a:ea typeface="Calibri"/>
                <a:cs typeface="Cordia New"/>
              </a:rPr>
              <a:t>Link </a:t>
            </a:r>
            <a:r>
              <a:rPr lang="en-GB" dirty="0">
                <a:latin typeface="Arial"/>
                <a:ea typeface="Calibri"/>
                <a:cs typeface="Cordia New"/>
              </a:rPr>
              <a:t>and embed the Lao HIV response firmly in on-going processes of </a:t>
            </a:r>
            <a:r>
              <a:rPr lang="en-US" dirty="0" smtClean="0">
                <a:latin typeface="Arial"/>
                <a:ea typeface="Calibri"/>
                <a:cs typeface="Cordia New"/>
              </a:rPr>
              <a:t>Resilient Sustainable Systems for </a:t>
            </a:r>
            <a:r>
              <a:rPr lang="en-US" dirty="0" smtClean="0">
                <a:latin typeface="Arial"/>
                <a:ea typeface="Calibri"/>
                <a:cs typeface="Cordia New"/>
              </a:rPr>
              <a:t>Health (RSSH).  Transition plan.</a:t>
            </a:r>
            <a:endParaRPr lang="en-US" sz="2800" dirty="0">
              <a:ea typeface="Calibri"/>
              <a:cs typeface="Cordia New"/>
            </a:endParaRPr>
          </a:p>
          <a:p>
            <a:pPr marL="0" marR="0" indent="0" algn="just">
              <a:spcBef>
                <a:spcPts val="0"/>
              </a:spcBef>
              <a:spcAft>
                <a:spcPts val="0"/>
              </a:spcAft>
              <a:buNone/>
            </a:pPr>
            <a:r>
              <a:rPr lang="en-GB" dirty="0">
                <a:latin typeface="Arial"/>
                <a:ea typeface="Calibri"/>
                <a:cs typeface="Cordia New"/>
              </a:rPr>
              <a:t> </a:t>
            </a:r>
            <a:endParaRPr lang="en-US" sz="2800" dirty="0">
              <a:ea typeface="Calibri"/>
              <a:cs typeface="Cordia New"/>
            </a:endParaRPr>
          </a:p>
          <a:p>
            <a:pPr marL="0" indent="0">
              <a:buNone/>
            </a:pPr>
            <a:endParaRPr lang="en-US" dirty="0">
              <a:solidFill>
                <a:srgbClr val="2F464B"/>
              </a:solidFill>
              <a:latin typeface="GothamNarrow-Book"/>
            </a:endParaRPr>
          </a:p>
        </p:txBody>
      </p:sp>
    </p:spTree>
    <p:extLst>
      <p:ext uri="{BB962C8B-B14F-4D97-AF65-F5344CB8AC3E}">
        <p14:creationId xmlns:p14="http://schemas.microsoft.com/office/powerpoint/2010/main" val="2453542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92500" lnSpcReduction="20000"/>
          </a:bodyPr>
          <a:lstStyle/>
          <a:p>
            <a:pPr marL="0" marR="0" indent="0" algn="just">
              <a:spcBef>
                <a:spcPts val="0"/>
              </a:spcBef>
              <a:spcAft>
                <a:spcPts val="0"/>
              </a:spcAft>
              <a:buNone/>
            </a:pPr>
            <a:r>
              <a:rPr lang="en-GB" dirty="0" smtClean="0">
                <a:solidFill>
                  <a:srgbClr val="002060"/>
                </a:solidFill>
                <a:latin typeface="Arial"/>
                <a:ea typeface="Calibri"/>
                <a:cs typeface="Cordia New"/>
              </a:rPr>
              <a:t>Component II: To </a:t>
            </a:r>
            <a:r>
              <a:rPr lang="en-GB" dirty="0">
                <a:solidFill>
                  <a:srgbClr val="002060"/>
                </a:solidFill>
                <a:latin typeface="Arial"/>
                <a:ea typeface="Calibri"/>
                <a:cs typeface="Cordia New"/>
              </a:rPr>
              <a:t>prevent and reduce the further transmission of HIV </a:t>
            </a:r>
            <a:r>
              <a:rPr lang="en-GB" dirty="0" smtClean="0">
                <a:solidFill>
                  <a:srgbClr val="002060"/>
                </a:solidFill>
                <a:latin typeface="Arial"/>
                <a:ea typeface="Calibri"/>
                <a:cs typeface="Cordia New"/>
              </a:rPr>
              <a:t>infection</a:t>
            </a:r>
            <a:endParaRPr lang="en-US" sz="2800" dirty="0">
              <a:solidFill>
                <a:srgbClr val="002060"/>
              </a:solidFill>
              <a:ea typeface="Calibri"/>
              <a:cs typeface="Cordia New"/>
            </a:endParaRPr>
          </a:p>
          <a:p>
            <a:pPr marL="0" lvl="0" indent="0">
              <a:buNone/>
            </a:pPr>
            <a:endParaRPr lang="en-GB" sz="2600" dirty="0" smtClean="0">
              <a:latin typeface="Arial" pitchFamily="34" charset="0"/>
              <a:ea typeface="Calibri"/>
              <a:cs typeface="Arial" pitchFamily="34" charset="0"/>
            </a:endParaRPr>
          </a:p>
          <a:p>
            <a:pPr marL="0" lvl="0" indent="0">
              <a:buNone/>
            </a:pPr>
            <a:r>
              <a:rPr lang="en-GB" sz="2600" u="sng" dirty="0" smtClean="0">
                <a:solidFill>
                  <a:srgbClr val="C00000"/>
                </a:solidFill>
                <a:latin typeface="Arial" pitchFamily="34" charset="0"/>
                <a:ea typeface="Calibri"/>
                <a:cs typeface="Arial" pitchFamily="34" charset="0"/>
              </a:rPr>
              <a:t>Module 1</a:t>
            </a:r>
            <a:r>
              <a:rPr lang="en-GB" sz="2600" dirty="0" smtClean="0">
                <a:latin typeface="Arial" pitchFamily="34" charset="0"/>
                <a:ea typeface="Calibri"/>
                <a:cs typeface="Arial" pitchFamily="34" charset="0"/>
              </a:rPr>
              <a:t>: </a:t>
            </a:r>
            <a:r>
              <a:rPr lang="en-GB" sz="2600" dirty="0">
                <a:latin typeface="Arial" pitchFamily="34" charset="0"/>
                <a:ea typeface="Calibri"/>
                <a:cs typeface="Arial" pitchFamily="34" charset="0"/>
              </a:rPr>
              <a:t> </a:t>
            </a:r>
            <a:r>
              <a:rPr lang="en-US" sz="2600" dirty="0">
                <a:solidFill>
                  <a:prstClr val="black"/>
                </a:solidFill>
                <a:latin typeface="Arial" pitchFamily="34" charset="0"/>
                <a:cs typeface="Arial" pitchFamily="34" charset="0"/>
              </a:rPr>
              <a:t>People who inject drugs(PWID)</a:t>
            </a:r>
          </a:p>
          <a:p>
            <a:pPr marL="0" lvl="0" indent="0">
              <a:buNone/>
            </a:pPr>
            <a:r>
              <a:rPr lang="en-US" sz="2600" u="sng" dirty="0" smtClean="0">
                <a:solidFill>
                  <a:srgbClr val="C00000"/>
                </a:solidFill>
                <a:latin typeface="Arial" pitchFamily="34" charset="0"/>
                <a:cs typeface="Arial" pitchFamily="34" charset="0"/>
              </a:rPr>
              <a:t>Module 2</a:t>
            </a:r>
            <a:r>
              <a:rPr lang="en-US" sz="2600" dirty="0" smtClean="0">
                <a:solidFill>
                  <a:prstClr val="black"/>
                </a:solidFill>
                <a:latin typeface="Arial" pitchFamily="34" charset="0"/>
                <a:cs typeface="Arial" pitchFamily="34" charset="0"/>
              </a:rPr>
              <a:t>: Sex </a:t>
            </a:r>
            <a:r>
              <a:rPr lang="en-US" sz="2600" dirty="0">
                <a:solidFill>
                  <a:prstClr val="black"/>
                </a:solidFill>
                <a:latin typeface="Arial" pitchFamily="34" charset="0"/>
                <a:cs typeface="Arial" pitchFamily="34" charset="0"/>
              </a:rPr>
              <a:t>workers  (SW) </a:t>
            </a:r>
          </a:p>
          <a:p>
            <a:pPr marL="0" lvl="0" indent="0">
              <a:buNone/>
            </a:pPr>
            <a:r>
              <a:rPr lang="en-US" sz="2600" u="sng" dirty="0" smtClean="0">
                <a:solidFill>
                  <a:srgbClr val="C00000"/>
                </a:solidFill>
                <a:latin typeface="Arial" pitchFamily="34" charset="0"/>
                <a:cs typeface="Arial" pitchFamily="34" charset="0"/>
              </a:rPr>
              <a:t>Module 3</a:t>
            </a:r>
            <a:r>
              <a:rPr lang="en-US" sz="2600" dirty="0" smtClean="0">
                <a:solidFill>
                  <a:prstClr val="black"/>
                </a:solidFill>
                <a:latin typeface="Arial" pitchFamily="34" charset="0"/>
                <a:cs typeface="Arial" pitchFamily="34" charset="0"/>
              </a:rPr>
              <a:t>:  MSM </a:t>
            </a:r>
            <a:r>
              <a:rPr lang="en-US" sz="2600" dirty="0">
                <a:solidFill>
                  <a:prstClr val="black"/>
                </a:solidFill>
                <a:latin typeface="Arial" pitchFamily="34" charset="0"/>
                <a:cs typeface="Arial" pitchFamily="34" charset="0"/>
              </a:rPr>
              <a:t>and TG people	</a:t>
            </a:r>
          </a:p>
          <a:p>
            <a:pPr marL="0" lvl="0" indent="0">
              <a:buNone/>
            </a:pPr>
            <a:r>
              <a:rPr lang="en-US" sz="2600" u="sng" dirty="0" smtClean="0">
                <a:solidFill>
                  <a:srgbClr val="C00000"/>
                </a:solidFill>
                <a:latin typeface="Arial" pitchFamily="34" charset="0"/>
                <a:cs typeface="Arial" pitchFamily="34" charset="0"/>
              </a:rPr>
              <a:t>Module 4</a:t>
            </a:r>
            <a:r>
              <a:rPr lang="en-US" sz="2600" dirty="0" smtClean="0">
                <a:solidFill>
                  <a:prstClr val="black"/>
                </a:solidFill>
                <a:latin typeface="Arial" pitchFamily="34" charset="0"/>
                <a:cs typeface="Arial" pitchFamily="34" charset="0"/>
              </a:rPr>
              <a:t>: Sexually </a:t>
            </a:r>
            <a:r>
              <a:rPr lang="en-US" sz="2600" dirty="0">
                <a:solidFill>
                  <a:prstClr val="black"/>
                </a:solidFill>
                <a:latin typeface="Arial" pitchFamily="34" charset="0"/>
                <a:cs typeface="Arial" pitchFamily="34" charset="0"/>
              </a:rPr>
              <a:t>transmitted infections (STI)	</a:t>
            </a:r>
            <a:endParaRPr lang="en-US" sz="2600" dirty="0" smtClean="0">
              <a:solidFill>
                <a:prstClr val="black"/>
              </a:solidFill>
              <a:latin typeface="Arial" pitchFamily="34" charset="0"/>
              <a:cs typeface="Arial" pitchFamily="34" charset="0"/>
            </a:endParaRPr>
          </a:p>
          <a:p>
            <a:pPr marL="0" lvl="0" indent="0">
              <a:buNone/>
            </a:pPr>
            <a:r>
              <a:rPr lang="en-US" sz="2600" dirty="0" smtClean="0">
                <a:solidFill>
                  <a:prstClr val="black"/>
                </a:solidFill>
                <a:latin typeface="Arial" pitchFamily="34" charset="0"/>
                <a:cs typeface="Arial" pitchFamily="34" charset="0"/>
              </a:rPr>
              <a:t>Module   : Condom programming</a:t>
            </a:r>
            <a:endParaRPr lang="en-US" sz="2600" dirty="0">
              <a:solidFill>
                <a:prstClr val="black"/>
              </a:solidFill>
              <a:latin typeface="Arial" pitchFamily="34" charset="0"/>
              <a:cs typeface="Arial" pitchFamily="34" charset="0"/>
            </a:endParaRPr>
          </a:p>
          <a:p>
            <a:pPr marL="0" lvl="0" indent="0">
              <a:buNone/>
            </a:pPr>
            <a:r>
              <a:rPr lang="en-US" sz="2600" u="sng" dirty="0">
                <a:solidFill>
                  <a:srgbClr val="C00000"/>
                </a:solidFill>
                <a:latin typeface="Arial" pitchFamily="34" charset="0"/>
                <a:cs typeface="Arial" pitchFamily="34" charset="0"/>
              </a:rPr>
              <a:t>Module </a:t>
            </a:r>
            <a:r>
              <a:rPr lang="en-US" sz="2600" u="sng" dirty="0" smtClean="0">
                <a:solidFill>
                  <a:srgbClr val="C00000"/>
                </a:solidFill>
                <a:latin typeface="Arial" pitchFamily="34" charset="0"/>
                <a:cs typeface="Arial" pitchFamily="34" charset="0"/>
              </a:rPr>
              <a:t>5</a:t>
            </a:r>
            <a:r>
              <a:rPr lang="en-US" sz="2600" dirty="0" smtClean="0">
                <a:solidFill>
                  <a:prstClr val="black"/>
                </a:solidFill>
                <a:latin typeface="Arial" pitchFamily="34" charset="0"/>
                <a:cs typeface="Arial" pitchFamily="34" charset="0"/>
              </a:rPr>
              <a:t>: TB/HIV </a:t>
            </a:r>
            <a:r>
              <a:rPr lang="en-US" sz="2600" dirty="0">
                <a:solidFill>
                  <a:prstClr val="black"/>
                </a:solidFill>
                <a:latin typeface="Arial" pitchFamily="34" charset="0"/>
                <a:cs typeface="Arial" pitchFamily="34" charset="0"/>
              </a:rPr>
              <a:t>co-infection	</a:t>
            </a:r>
          </a:p>
          <a:p>
            <a:pPr marL="0" lvl="0" indent="0">
              <a:buNone/>
            </a:pPr>
            <a:r>
              <a:rPr lang="en-US" sz="2600" u="sng" dirty="0">
                <a:solidFill>
                  <a:srgbClr val="C00000"/>
                </a:solidFill>
                <a:latin typeface="Arial" pitchFamily="34" charset="0"/>
                <a:cs typeface="Arial" pitchFamily="34" charset="0"/>
              </a:rPr>
              <a:t>Module </a:t>
            </a:r>
            <a:r>
              <a:rPr lang="en-US" sz="2600" u="sng" dirty="0" smtClean="0">
                <a:solidFill>
                  <a:srgbClr val="C00000"/>
                </a:solidFill>
                <a:latin typeface="Arial" pitchFamily="34" charset="0"/>
                <a:cs typeface="Arial" pitchFamily="34" charset="0"/>
              </a:rPr>
              <a:t>6</a:t>
            </a:r>
            <a:r>
              <a:rPr lang="en-US" sz="2600" dirty="0" smtClean="0">
                <a:solidFill>
                  <a:prstClr val="black"/>
                </a:solidFill>
                <a:latin typeface="Arial" pitchFamily="34" charset="0"/>
                <a:cs typeface="Arial" pitchFamily="34" charset="0"/>
              </a:rPr>
              <a:t>: Prevention </a:t>
            </a:r>
            <a:r>
              <a:rPr lang="en-US" sz="2600" dirty="0">
                <a:solidFill>
                  <a:prstClr val="black"/>
                </a:solidFill>
                <a:latin typeface="Arial" pitchFamily="34" charset="0"/>
                <a:cs typeface="Arial" pitchFamily="34" charset="0"/>
              </a:rPr>
              <a:t>of Mother-to-Child Transmission </a:t>
            </a:r>
            <a:r>
              <a:rPr lang="en-US" sz="2600" u="sng" dirty="0" smtClean="0">
                <a:solidFill>
                  <a:srgbClr val="C00000"/>
                </a:solidFill>
                <a:latin typeface="Arial" pitchFamily="34" charset="0"/>
                <a:cs typeface="Arial" pitchFamily="34" charset="0"/>
              </a:rPr>
              <a:t>Module 7</a:t>
            </a:r>
            <a:r>
              <a:rPr lang="en-US" sz="2600" dirty="0" smtClean="0">
                <a:solidFill>
                  <a:prstClr val="black"/>
                </a:solidFill>
                <a:latin typeface="Arial" pitchFamily="34" charset="0"/>
                <a:cs typeface="Arial" pitchFamily="34" charset="0"/>
              </a:rPr>
              <a:t>: Interventions </a:t>
            </a:r>
            <a:r>
              <a:rPr lang="en-US" sz="2600" dirty="0">
                <a:solidFill>
                  <a:prstClr val="black"/>
                </a:solidFill>
                <a:latin typeface="Arial" pitchFamily="34" charset="0"/>
                <a:cs typeface="Arial" pitchFamily="34" charset="0"/>
              </a:rPr>
              <a:t>for people most vulnerable to start </a:t>
            </a:r>
            <a:endParaRPr lang="en-US" sz="2600" dirty="0" smtClean="0">
              <a:solidFill>
                <a:prstClr val="black"/>
              </a:solidFill>
              <a:latin typeface="Arial" pitchFamily="34" charset="0"/>
              <a:cs typeface="Arial" pitchFamily="34" charset="0"/>
            </a:endParaRPr>
          </a:p>
          <a:p>
            <a:pPr marL="0" lvl="0" indent="0">
              <a:buNone/>
            </a:pPr>
            <a:r>
              <a:rPr lang="en-US" sz="2600" dirty="0" smtClean="0">
                <a:solidFill>
                  <a:prstClr val="black"/>
                </a:solidFill>
                <a:latin typeface="Arial" pitchFamily="34" charset="0"/>
                <a:cs typeface="Arial" pitchFamily="34" charset="0"/>
              </a:rPr>
              <a:t>                 engaging </a:t>
            </a:r>
            <a:r>
              <a:rPr lang="en-US" sz="2600" dirty="0">
                <a:solidFill>
                  <a:prstClr val="black"/>
                </a:solidFill>
                <a:latin typeface="Arial" pitchFamily="34" charset="0"/>
                <a:cs typeface="Arial" pitchFamily="34" charset="0"/>
              </a:rPr>
              <a:t>in risk </a:t>
            </a:r>
            <a:r>
              <a:rPr lang="en-US" sz="2600" dirty="0" err="1">
                <a:solidFill>
                  <a:prstClr val="black"/>
                </a:solidFill>
                <a:latin typeface="Arial" pitchFamily="34" charset="0"/>
                <a:cs typeface="Arial" pitchFamily="34" charset="0"/>
              </a:rPr>
              <a:t>behaviours</a:t>
            </a:r>
            <a:r>
              <a:rPr lang="en-US" sz="2600" dirty="0">
                <a:solidFill>
                  <a:prstClr val="black"/>
                </a:solidFill>
                <a:latin typeface="Arial" pitchFamily="34" charset="0"/>
                <a:cs typeface="Arial" pitchFamily="34" charset="0"/>
              </a:rPr>
              <a:t>	</a:t>
            </a:r>
          </a:p>
          <a:p>
            <a:pPr lvl="1">
              <a:buFont typeface="Arial" pitchFamily="34" charset="0"/>
              <a:buChar char="•"/>
            </a:pPr>
            <a:r>
              <a:rPr lang="en-US" sz="2600" dirty="0" smtClean="0">
                <a:solidFill>
                  <a:prstClr val="black"/>
                </a:solidFill>
                <a:latin typeface="Arial" pitchFamily="34" charset="0"/>
                <a:cs typeface="Arial" pitchFamily="34" charset="0"/>
              </a:rPr>
              <a:t>Key </a:t>
            </a:r>
            <a:r>
              <a:rPr lang="en-US" sz="2600" dirty="0">
                <a:solidFill>
                  <a:prstClr val="black"/>
                </a:solidFill>
                <a:latin typeface="Arial" pitchFamily="34" charset="0"/>
                <a:cs typeface="Arial" pitchFamily="34" charset="0"/>
              </a:rPr>
              <a:t>activities: Migrants and mobile populations	</a:t>
            </a:r>
          </a:p>
          <a:p>
            <a:pPr lvl="1">
              <a:buFont typeface="Arial" pitchFamily="34" charset="0"/>
              <a:buChar char="•"/>
            </a:pPr>
            <a:r>
              <a:rPr lang="en-US" sz="2600" dirty="0">
                <a:solidFill>
                  <a:prstClr val="black"/>
                </a:solidFill>
                <a:latin typeface="Arial" pitchFamily="34" charset="0"/>
                <a:cs typeface="Arial" pitchFamily="34" charset="0"/>
              </a:rPr>
              <a:t>Key activities:  </a:t>
            </a:r>
            <a:r>
              <a:rPr lang="en-US" sz="2600" dirty="0" smtClean="0">
                <a:solidFill>
                  <a:prstClr val="black"/>
                </a:solidFill>
                <a:latin typeface="Arial" pitchFamily="34" charset="0"/>
                <a:cs typeface="Arial" pitchFamily="34" charset="0"/>
              </a:rPr>
              <a:t>Adolescent women, young girls </a:t>
            </a:r>
            <a:r>
              <a:rPr lang="en-US" sz="2600" dirty="0">
                <a:solidFill>
                  <a:prstClr val="black"/>
                </a:solidFill>
                <a:latin typeface="Arial" pitchFamily="34" charset="0"/>
                <a:cs typeface="Arial" pitchFamily="34" charset="0"/>
              </a:rPr>
              <a:t>	</a:t>
            </a:r>
          </a:p>
          <a:p>
            <a:pPr marL="0" lvl="0" indent="0">
              <a:buNone/>
            </a:pPr>
            <a:r>
              <a:rPr lang="en-US" sz="2600" u="sng" dirty="0" smtClean="0">
                <a:solidFill>
                  <a:srgbClr val="C00000"/>
                </a:solidFill>
                <a:latin typeface="Arial" pitchFamily="34" charset="0"/>
                <a:cs typeface="Arial" pitchFamily="34" charset="0"/>
              </a:rPr>
              <a:t>Module 8</a:t>
            </a:r>
            <a:r>
              <a:rPr lang="en-US" sz="2600" dirty="0" smtClean="0">
                <a:solidFill>
                  <a:prstClr val="black"/>
                </a:solidFill>
                <a:latin typeface="Arial" pitchFamily="34" charset="0"/>
                <a:cs typeface="Arial" pitchFamily="34" charset="0"/>
              </a:rPr>
              <a:t>: Blood </a:t>
            </a:r>
            <a:r>
              <a:rPr lang="en-US" sz="2600" dirty="0">
                <a:solidFill>
                  <a:prstClr val="black"/>
                </a:solidFill>
                <a:latin typeface="Arial" pitchFamily="34" charset="0"/>
                <a:cs typeface="Arial" pitchFamily="34" charset="0"/>
              </a:rPr>
              <a:t>Safety: main activities	</a:t>
            </a:r>
          </a:p>
          <a:p>
            <a:pPr marL="0" marR="0" indent="0" algn="just">
              <a:spcBef>
                <a:spcPts val="0"/>
              </a:spcBef>
              <a:spcAft>
                <a:spcPts val="0"/>
              </a:spcAft>
              <a:buNone/>
            </a:pPr>
            <a:endParaRPr lang="en-US" sz="2800" dirty="0">
              <a:ea typeface="Calibri"/>
              <a:cs typeface="Cordia New"/>
            </a:endParaRPr>
          </a:p>
          <a:p>
            <a:endParaRPr lang="en-US" dirty="0"/>
          </a:p>
        </p:txBody>
      </p:sp>
    </p:spTree>
    <p:extLst>
      <p:ext uri="{BB962C8B-B14F-4D97-AF65-F5344CB8AC3E}">
        <p14:creationId xmlns:p14="http://schemas.microsoft.com/office/powerpoint/2010/main" val="3781115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lvl="0" indent="0">
              <a:buNone/>
            </a:pPr>
            <a:r>
              <a:rPr lang="en-US" sz="2800" b="1" dirty="0">
                <a:solidFill>
                  <a:srgbClr val="002060"/>
                </a:solidFill>
                <a:ea typeface="+mj-ea"/>
                <a:cs typeface="+mj-cs"/>
              </a:rPr>
              <a:t>Component </a:t>
            </a:r>
            <a:r>
              <a:rPr lang="en-US" sz="2800" b="1" dirty="0" smtClean="0">
                <a:solidFill>
                  <a:srgbClr val="002060"/>
                </a:solidFill>
                <a:ea typeface="+mj-ea"/>
                <a:cs typeface="+mj-cs"/>
              </a:rPr>
              <a:t>III :  </a:t>
            </a:r>
            <a:r>
              <a:rPr lang="en-US" sz="2800" b="1" dirty="0">
                <a:solidFill>
                  <a:srgbClr val="002060"/>
                </a:solidFill>
                <a:ea typeface="+mj-ea"/>
                <a:cs typeface="+mj-cs"/>
              </a:rPr>
              <a:t>Expand coverage and improve quality of treatment, care and </a:t>
            </a:r>
            <a:r>
              <a:rPr lang="en-US" sz="2800" b="1" dirty="0" smtClean="0">
                <a:solidFill>
                  <a:srgbClr val="002060"/>
                </a:solidFill>
                <a:ea typeface="+mj-ea"/>
                <a:cs typeface="+mj-cs"/>
              </a:rPr>
              <a:t>support</a:t>
            </a:r>
            <a:endParaRPr lang="en-US" sz="2800" dirty="0" smtClean="0">
              <a:solidFill>
                <a:srgbClr val="C00000"/>
              </a:solidFill>
              <a:ea typeface="+mj-ea"/>
              <a:cs typeface="+mj-cs"/>
            </a:endParaRPr>
          </a:p>
          <a:p>
            <a:pPr marL="0" lvl="0" indent="0">
              <a:buNone/>
            </a:pPr>
            <a:endParaRPr lang="en-US" sz="3600" dirty="0">
              <a:solidFill>
                <a:srgbClr val="002060"/>
              </a:solidFill>
              <a:ea typeface="+mj-ea"/>
              <a:cs typeface="+mj-cs"/>
            </a:endParaRPr>
          </a:p>
          <a:p>
            <a:pPr marL="0" lvl="0" indent="0">
              <a:buNone/>
            </a:pPr>
            <a:r>
              <a:rPr lang="en-US" sz="3600" u="sng" dirty="0" smtClean="0">
                <a:solidFill>
                  <a:srgbClr val="C00000"/>
                </a:solidFill>
                <a:ea typeface="+mj-ea"/>
                <a:cs typeface="+mj-cs"/>
              </a:rPr>
              <a:t>Module 1</a:t>
            </a:r>
            <a:r>
              <a:rPr lang="en-US" sz="3600" dirty="0" smtClean="0">
                <a:solidFill>
                  <a:srgbClr val="002060"/>
                </a:solidFill>
                <a:ea typeface="+mj-ea"/>
                <a:cs typeface="+mj-cs"/>
              </a:rPr>
              <a:t>: </a:t>
            </a:r>
            <a:r>
              <a:rPr lang="en-US" dirty="0" smtClean="0">
                <a:solidFill>
                  <a:prstClr val="black"/>
                </a:solidFill>
              </a:rPr>
              <a:t>HIV </a:t>
            </a:r>
            <a:r>
              <a:rPr lang="en-US" dirty="0">
                <a:solidFill>
                  <a:prstClr val="black"/>
                </a:solidFill>
              </a:rPr>
              <a:t>testing and </a:t>
            </a:r>
            <a:r>
              <a:rPr lang="en-US" dirty="0" err="1">
                <a:solidFill>
                  <a:prstClr val="black"/>
                </a:solidFill>
              </a:rPr>
              <a:t>counselling</a:t>
            </a:r>
            <a:r>
              <a:rPr lang="en-US" dirty="0">
                <a:solidFill>
                  <a:prstClr val="black"/>
                </a:solidFill>
              </a:rPr>
              <a:t> (HTC).	</a:t>
            </a:r>
          </a:p>
          <a:p>
            <a:pPr marL="0" lvl="0" indent="0">
              <a:buNone/>
            </a:pPr>
            <a:r>
              <a:rPr lang="en-US" u="sng" dirty="0" smtClean="0">
                <a:solidFill>
                  <a:srgbClr val="C00000"/>
                </a:solidFill>
              </a:rPr>
              <a:t>Module 2</a:t>
            </a:r>
            <a:r>
              <a:rPr lang="en-US" dirty="0" smtClean="0">
                <a:solidFill>
                  <a:prstClr val="black"/>
                </a:solidFill>
              </a:rPr>
              <a:t>: Antiretroviral </a:t>
            </a:r>
            <a:r>
              <a:rPr lang="en-US" dirty="0">
                <a:solidFill>
                  <a:prstClr val="black"/>
                </a:solidFill>
              </a:rPr>
              <a:t>treatment (ARV) and opportunistic infection  (OI) management.	</a:t>
            </a:r>
          </a:p>
          <a:p>
            <a:pPr lvl="0">
              <a:buNone/>
            </a:pPr>
            <a:endParaRPr lang="en-US" dirty="0">
              <a:solidFill>
                <a:prstClr val="black"/>
              </a:solidFill>
            </a:endParaRPr>
          </a:p>
          <a:p>
            <a:pPr marL="0" lvl="0" indent="0">
              <a:buNone/>
            </a:pPr>
            <a:r>
              <a:rPr lang="en-US" u="sng" dirty="0" smtClean="0">
                <a:solidFill>
                  <a:srgbClr val="C00000"/>
                </a:solidFill>
              </a:rPr>
              <a:t>Module 3</a:t>
            </a:r>
            <a:r>
              <a:rPr lang="en-US" dirty="0" smtClean="0">
                <a:solidFill>
                  <a:prstClr val="black"/>
                </a:solidFill>
              </a:rPr>
              <a:t>: Access </a:t>
            </a:r>
            <a:r>
              <a:rPr lang="en-US" dirty="0">
                <a:solidFill>
                  <a:prstClr val="black"/>
                </a:solidFill>
              </a:rPr>
              <a:t>to care and support for PLHIV.</a:t>
            </a:r>
          </a:p>
          <a:p>
            <a:pPr marL="0" indent="0">
              <a:buNone/>
            </a:pPr>
            <a:endParaRPr lang="en-US" dirty="0">
              <a:solidFill>
                <a:srgbClr val="002060"/>
              </a:solidFill>
            </a:endParaRPr>
          </a:p>
        </p:txBody>
      </p:sp>
    </p:spTree>
    <p:extLst>
      <p:ext uri="{BB962C8B-B14F-4D97-AF65-F5344CB8AC3E}">
        <p14:creationId xmlns:p14="http://schemas.microsoft.com/office/powerpoint/2010/main" val="3697222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pPr marL="342900" lvl="0" indent="-342900">
              <a:spcBef>
                <a:spcPct val="20000"/>
              </a:spcBef>
            </a:pPr>
            <a:r>
              <a:rPr lang="en-US" sz="4500" dirty="0">
                <a:solidFill>
                  <a:srgbClr val="2F464B"/>
                </a:solidFill>
                <a:latin typeface="GothamNarrow-Light"/>
                <a:ea typeface="+mn-ea"/>
                <a:cs typeface="+mn-cs"/>
              </a:rPr>
              <a:t>How does it </a:t>
            </a:r>
            <a:r>
              <a:rPr lang="en-US" sz="4500" dirty="0">
                <a:solidFill>
                  <a:srgbClr val="C00000"/>
                </a:solidFill>
                <a:latin typeface="GothamNarrow-Book"/>
                <a:ea typeface="+mn-ea"/>
                <a:cs typeface="+mn-cs"/>
              </a:rPr>
              <a:t>work?</a:t>
            </a:r>
            <a:br>
              <a:rPr lang="en-US" sz="4500" dirty="0">
                <a:solidFill>
                  <a:srgbClr val="C00000"/>
                </a:solidFill>
                <a:latin typeface="GothamNarrow-Book"/>
                <a:ea typeface="+mn-ea"/>
                <a:cs typeface="+mn-cs"/>
              </a:rPr>
            </a:br>
            <a:endParaRPr lang="en-US"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r>
              <a:rPr lang="en-US" sz="4800" dirty="0" smtClean="0">
                <a:solidFill>
                  <a:srgbClr val="C00000"/>
                </a:solidFill>
                <a:latin typeface="GothamNarrow-Book"/>
              </a:rPr>
              <a:t>ALLOCATION</a:t>
            </a:r>
            <a:r>
              <a:rPr lang="en-US" sz="4800" dirty="0">
                <a:solidFill>
                  <a:srgbClr val="404040"/>
                </a:solidFill>
                <a:latin typeface="GothamNarrow-Book"/>
              </a:rPr>
              <a:t>: </a:t>
            </a:r>
            <a:r>
              <a:rPr lang="en-US" dirty="0">
                <a:solidFill>
                  <a:srgbClr val="2F464B"/>
                </a:solidFill>
                <a:latin typeface="GothamNarrow-Book"/>
              </a:rPr>
              <a:t>The Global Fund communicates to each eligible applicant their available allocation </a:t>
            </a:r>
            <a:r>
              <a:rPr lang="en-US" dirty="0" smtClean="0">
                <a:solidFill>
                  <a:srgbClr val="2F464B"/>
                </a:solidFill>
                <a:latin typeface="GothamNarrow-Book"/>
              </a:rPr>
              <a:t>of funding </a:t>
            </a:r>
            <a:r>
              <a:rPr lang="en-US" dirty="0">
                <a:solidFill>
                  <a:srgbClr val="2F464B"/>
                </a:solidFill>
                <a:latin typeface="GothamNarrow-Book"/>
              </a:rPr>
              <a:t>as well as the application approaches they are eligible for</a:t>
            </a:r>
            <a:r>
              <a:rPr lang="en-US" dirty="0" smtClean="0">
                <a:solidFill>
                  <a:srgbClr val="2F464B"/>
                </a:solidFill>
                <a:latin typeface="GothamNarrow-Book"/>
              </a:rPr>
              <a:t>.</a:t>
            </a:r>
          </a:p>
          <a:p>
            <a:pPr marL="0" indent="0">
              <a:buNone/>
            </a:pPr>
            <a:endParaRPr lang="en-US" dirty="0">
              <a:solidFill>
                <a:srgbClr val="2F464B"/>
              </a:solidFill>
              <a:latin typeface="GothamNarrow-Book"/>
            </a:endParaRPr>
          </a:p>
          <a:p>
            <a:r>
              <a:rPr lang="en-US" sz="4800" dirty="0">
                <a:solidFill>
                  <a:srgbClr val="C00000"/>
                </a:solidFill>
                <a:latin typeface="GothamNarrow-Book"/>
              </a:rPr>
              <a:t>NATIONAL STRATEGIES</a:t>
            </a:r>
            <a:r>
              <a:rPr lang="en-US" sz="4800" dirty="0">
                <a:solidFill>
                  <a:srgbClr val="66FFFF"/>
                </a:solidFill>
                <a:latin typeface="GothamNarrow-Book"/>
              </a:rPr>
              <a:t>: </a:t>
            </a:r>
            <a:r>
              <a:rPr lang="en-US" dirty="0">
                <a:solidFill>
                  <a:srgbClr val="2F464B"/>
                </a:solidFill>
                <a:latin typeface="GothamNarrow-Book"/>
              </a:rPr>
              <a:t>Countries are requested to use their national strategies as the basis </a:t>
            </a:r>
            <a:r>
              <a:rPr lang="en-US" dirty="0" smtClean="0">
                <a:solidFill>
                  <a:srgbClr val="2F464B"/>
                </a:solidFill>
                <a:latin typeface="GothamNarrow-Book"/>
              </a:rPr>
              <a:t>for developing </a:t>
            </a:r>
            <a:r>
              <a:rPr lang="en-US" dirty="0">
                <a:solidFill>
                  <a:srgbClr val="2F464B"/>
                </a:solidFill>
                <a:latin typeface="GothamNarrow-Book"/>
              </a:rPr>
              <a:t>their funding requests to the Global Fund</a:t>
            </a:r>
            <a:r>
              <a:rPr lang="en-US" dirty="0" smtClean="0">
                <a:solidFill>
                  <a:srgbClr val="2F464B"/>
                </a:solidFill>
                <a:latin typeface="GothamNarrow-Book"/>
              </a:rPr>
              <a:t>.</a:t>
            </a:r>
          </a:p>
          <a:p>
            <a:pPr marL="0" indent="0">
              <a:buNone/>
            </a:pPr>
            <a:endParaRPr lang="en-US" dirty="0">
              <a:solidFill>
                <a:srgbClr val="2F464B"/>
              </a:solidFill>
              <a:latin typeface="GothamNarrow-Book"/>
            </a:endParaRPr>
          </a:p>
          <a:p>
            <a:r>
              <a:rPr lang="en-US" sz="4800" dirty="0">
                <a:solidFill>
                  <a:srgbClr val="C00000"/>
                </a:solidFill>
                <a:latin typeface="GothamNarrow-Book"/>
              </a:rPr>
              <a:t>COUNTRY DIALOGUE</a:t>
            </a:r>
            <a:r>
              <a:rPr lang="en-US" sz="4800" dirty="0">
                <a:solidFill>
                  <a:srgbClr val="66FFFF"/>
                </a:solidFill>
                <a:latin typeface="GothamNarrow-Book"/>
              </a:rPr>
              <a:t>: </a:t>
            </a:r>
            <a:r>
              <a:rPr lang="en-US" dirty="0">
                <a:solidFill>
                  <a:srgbClr val="2F464B"/>
                </a:solidFill>
                <a:latin typeface="GothamNarrow-Book"/>
              </a:rPr>
              <a:t>All those involved in the response to the diseases, together with </a:t>
            </a:r>
            <a:r>
              <a:rPr lang="en-US" dirty="0" smtClean="0">
                <a:solidFill>
                  <a:srgbClr val="2F464B"/>
                </a:solidFill>
                <a:latin typeface="GothamNarrow-Book"/>
              </a:rPr>
              <a:t>the communities </a:t>
            </a:r>
            <a:r>
              <a:rPr lang="en-US" dirty="0">
                <a:solidFill>
                  <a:srgbClr val="2F464B"/>
                </a:solidFill>
                <a:latin typeface="GothamNarrow-Book"/>
              </a:rPr>
              <a:t>affected by the diseases, participate in an ongoing conversation about the best way </a:t>
            </a:r>
            <a:r>
              <a:rPr lang="en-US" dirty="0" smtClean="0">
                <a:solidFill>
                  <a:srgbClr val="2F464B"/>
                </a:solidFill>
                <a:latin typeface="GothamNarrow-Book"/>
              </a:rPr>
              <a:t>to invest </a:t>
            </a:r>
            <a:r>
              <a:rPr lang="en-US" dirty="0">
                <a:solidFill>
                  <a:srgbClr val="2F464B"/>
                </a:solidFill>
                <a:latin typeface="GothamNarrow-Book"/>
              </a:rPr>
              <a:t>the available funds.</a:t>
            </a:r>
            <a:endParaRPr lang="en-US" dirty="0"/>
          </a:p>
        </p:txBody>
      </p:sp>
    </p:spTree>
    <p:extLst>
      <p:ext uri="{BB962C8B-B14F-4D97-AF65-F5344CB8AC3E}">
        <p14:creationId xmlns:p14="http://schemas.microsoft.com/office/powerpoint/2010/main" val="1596317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553200"/>
          </a:xfrm>
        </p:spPr>
        <p:txBody>
          <a:bodyPr>
            <a:normAutofit fontScale="55000" lnSpcReduction="20000"/>
          </a:bodyPr>
          <a:lstStyle/>
          <a:p>
            <a:pPr marL="0" indent="0">
              <a:buNone/>
            </a:pPr>
            <a:r>
              <a:rPr lang="en-US" sz="4800" dirty="0">
                <a:solidFill>
                  <a:srgbClr val="C00000"/>
                </a:solidFill>
                <a:latin typeface="GothamNarrow-Book"/>
              </a:rPr>
              <a:t>FUNDING REQUEST: </a:t>
            </a:r>
            <a:endParaRPr lang="en-US" sz="4800" dirty="0" smtClean="0">
              <a:solidFill>
                <a:srgbClr val="C00000"/>
              </a:solidFill>
              <a:latin typeface="GothamNarrow-Book"/>
            </a:endParaRPr>
          </a:p>
          <a:p>
            <a:r>
              <a:rPr lang="en-US" dirty="0" smtClean="0">
                <a:solidFill>
                  <a:srgbClr val="2F464B"/>
                </a:solidFill>
                <a:latin typeface="GothamNarrow-Book"/>
              </a:rPr>
              <a:t>Applicants </a:t>
            </a:r>
            <a:r>
              <a:rPr lang="en-US" dirty="0">
                <a:solidFill>
                  <a:srgbClr val="2F464B"/>
                </a:solidFill>
                <a:latin typeface="GothamNarrow-Book"/>
              </a:rPr>
              <a:t>can submit their funding </a:t>
            </a:r>
            <a:r>
              <a:rPr lang="en-US" dirty="0">
                <a:solidFill>
                  <a:srgbClr val="C00000"/>
                </a:solidFill>
                <a:latin typeface="GothamNarrow-Book"/>
              </a:rPr>
              <a:t>requests separately for each program (</a:t>
            </a:r>
            <a:r>
              <a:rPr lang="en-US" dirty="0" smtClean="0">
                <a:solidFill>
                  <a:srgbClr val="C00000"/>
                </a:solidFill>
                <a:latin typeface="GothamNarrow-Book"/>
              </a:rPr>
              <a:t>HIV, TB</a:t>
            </a:r>
            <a:r>
              <a:rPr lang="en-US" dirty="0">
                <a:solidFill>
                  <a:srgbClr val="C00000"/>
                </a:solidFill>
                <a:latin typeface="GothamNarrow-Book"/>
              </a:rPr>
              <a:t>, malaria) or as a complete package</a:t>
            </a:r>
            <a:r>
              <a:rPr lang="en-US" dirty="0">
                <a:solidFill>
                  <a:srgbClr val="2F464B"/>
                </a:solidFill>
                <a:latin typeface="GothamNarrow-Book"/>
              </a:rPr>
              <a:t>. This can also include investments for building resilient and </a:t>
            </a:r>
            <a:r>
              <a:rPr lang="en-US" dirty="0" smtClean="0">
                <a:solidFill>
                  <a:srgbClr val="2F464B"/>
                </a:solidFill>
                <a:latin typeface="GothamNarrow-Book"/>
              </a:rPr>
              <a:t>sustainable systems </a:t>
            </a:r>
            <a:r>
              <a:rPr lang="en-US" dirty="0">
                <a:solidFill>
                  <a:srgbClr val="2F464B"/>
                </a:solidFill>
                <a:latin typeface="GothamNarrow-Book"/>
              </a:rPr>
              <a:t>for health. </a:t>
            </a:r>
            <a:endParaRPr lang="en-US" dirty="0" smtClean="0">
              <a:solidFill>
                <a:srgbClr val="2F464B"/>
              </a:solidFill>
              <a:latin typeface="GothamNarrow-Book"/>
            </a:endParaRPr>
          </a:p>
          <a:p>
            <a:r>
              <a:rPr lang="en-US" dirty="0" smtClean="0">
                <a:solidFill>
                  <a:srgbClr val="2F464B"/>
                </a:solidFill>
                <a:latin typeface="GothamNarrow-Book"/>
              </a:rPr>
              <a:t>For </a:t>
            </a:r>
            <a:r>
              <a:rPr lang="en-US" dirty="0">
                <a:solidFill>
                  <a:srgbClr val="2F464B"/>
                </a:solidFill>
                <a:latin typeface="GothamNarrow-Book"/>
              </a:rPr>
              <a:t>countries with high </a:t>
            </a:r>
            <a:r>
              <a:rPr lang="en-US" dirty="0">
                <a:solidFill>
                  <a:srgbClr val="C00000"/>
                </a:solidFill>
                <a:latin typeface="GothamNarrow-Book"/>
              </a:rPr>
              <a:t>TB and HIV co-infection rates, a joint funding request should </a:t>
            </a:r>
            <a:r>
              <a:rPr lang="en-US" dirty="0" smtClean="0">
                <a:solidFill>
                  <a:srgbClr val="C00000"/>
                </a:solidFill>
                <a:latin typeface="GothamNarrow-Book"/>
              </a:rPr>
              <a:t>be submitted</a:t>
            </a:r>
            <a:r>
              <a:rPr lang="en-US" dirty="0">
                <a:solidFill>
                  <a:srgbClr val="2F464B"/>
                </a:solidFill>
                <a:latin typeface="GothamNarrow-Book"/>
              </a:rPr>
              <a:t>. During the 2017-2019 cycle there are a number of opportunities for </a:t>
            </a:r>
            <a:r>
              <a:rPr lang="en-US" dirty="0" smtClean="0">
                <a:solidFill>
                  <a:srgbClr val="2F464B"/>
                </a:solidFill>
                <a:latin typeface="GothamNarrow-Book"/>
              </a:rPr>
              <a:t>countries to </a:t>
            </a:r>
            <a:r>
              <a:rPr lang="en-US" dirty="0">
                <a:solidFill>
                  <a:srgbClr val="2F464B"/>
                </a:solidFill>
                <a:latin typeface="GothamNarrow-Book"/>
              </a:rPr>
              <a:t>submit their funding requests</a:t>
            </a:r>
            <a:r>
              <a:rPr lang="en-US" dirty="0" smtClean="0">
                <a:solidFill>
                  <a:srgbClr val="2F464B"/>
                </a:solidFill>
                <a:latin typeface="GothamNarrow-Book"/>
              </a:rPr>
              <a:t>.</a:t>
            </a:r>
          </a:p>
          <a:p>
            <a:pPr marL="0" indent="0">
              <a:buNone/>
            </a:pPr>
            <a:endParaRPr lang="en-US" dirty="0">
              <a:solidFill>
                <a:srgbClr val="2F464B"/>
              </a:solidFill>
              <a:latin typeface="GothamNarrow-Book"/>
            </a:endParaRPr>
          </a:p>
          <a:p>
            <a:pPr marL="0" indent="0">
              <a:buNone/>
            </a:pPr>
            <a:r>
              <a:rPr lang="en-US" sz="4800" dirty="0">
                <a:solidFill>
                  <a:srgbClr val="C00000"/>
                </a:solidFill>
                <a:latin typeface="GothamNarrow-Book"/>
              </a:rPr>
              <a:t>REVIEW: </a:t>
            </a:r>
            <a:endParaRPr lang="en-US" sz="4800" dirty="0" smtClean="0">
              <a:solidFill>
                <a:srgbClr val="C00000"/>
              </a:solidFill>
              <a:latin typeface="GothamNarrow-Book"/>
            </a:endParaRPr>
          </a:p>
          <a:p>
            <a:r>
              <a:rPr lang="en-US" dirty="0" smtClean="0">
                <a:solidFill>
                  <a:srgbClr val="2F464B"/>
                </a:solidFill>
                <a:latin typeface="GothamNarrow-Book"/>
              </a:rPr>
              <a:t>Completed </a:t>
            </a:r>
            <a:r>
              <a:rPr lang="en-US" dirty="0">
                <a:solidFill>
                  <a:srgbClr val="2F464B"/>
                </a:solidFill>
                <a:latin typeface="GothamNarrow-Book"/>
              </a:rPr>
              <a:t>funding requests go to the Technical Review Panel, an independent body that </a:t>
            </a:r>
            <a:r>
              <a:rPr lang="en-US" dirty="0" smtClean="0">
                <a:solidFill>
                  <a:srgbClr val="2F464B"/>
                </a:solidFill>
                <a:latin typeface="GothamNarrow-Book"/>
              </a:rPr>
              <a:t>assesses the </a:t>
            </a:r>
            <a:r>
              <a:rPr lang="en-US" dirty="0">
                <a:solidFill>
                  <a:srgbClr val="2F464B"/>
                </a:solidFill>
                <a:latin typeface="GothamNarrow-Book"/>
              </a:rPr>
              <a:t>quality of the proposal. They may ask for changes, or make recommendations for grant-making </a:t>
            </a:r>
            <a:r>
              <a:rPr lang="en-US" dirty="0" smtClean="0">
                <a:solidFill>
                  <a:srgbClr val="2F464B"/>
                </a:solidFill>
                <a:latin typeface="GothamNarrow-Book"/>
              </a:rPr>
              <a:t>or implementation.</a:t>
            </a:r>
          </a:p>
          <a:p>
            <a:pPr marL="0" indent="0">
              <a:buNone/>
            </a:pPr>
            <a:endParaRPr lang="en-US" dirty="0">
              <a:solidFill>
                <a:srgbClr val="2F464B"/>
              </a:solidFill>
              <a:latin typeface="GothamNarrow-Book"/>
            </a:endParaRPr>
          </a:p>
          <a:p>
            <a:pPr marL="0" indent="0">
              <a:buNone/>
            </a:pPr>
            <a:r>
              <a:rPr lang="en-US" sz="4800" dirty="0">
                <a:solidFill>
                  <a:srgbClr val="C00000"/>
                </a:solidFill>
                <a:latin typeface="GothamNarrow-Book"/>
              </a:rPr>
              <a:t>GRANT-MAKING:</a:t>
            </a:r>
            <a:r>
              <a:rPr lang="en-US" sz="4800" dirty="0">
                <a:solidFill>
                  <a:srgbClr val="1AFFCD"/>
                </a:solidFill>
                <a:latin typeface="GothamNarrow-Book"/>
              </a:rPr>
              <a:t> </a:t>
            </a:r>
            <a:endParaRPr lang="en-US" sz="4800" dirty="0" smtClean="0">
              <a:solidFill>
                <a:srgbClr val="1AFFCD"/>
              </a:solidFill>
              <a:latin typeface="GothamNarrow-Book"/>
            </a:endParaRPr>
          </a:p>
          <a:p>
            <a:r>
              <a:rPr lang="en-US" dirty="0" smtClean="0">
                <a:solidFill>
                  <a:srgbClr val="2F464B"/>
                </a:solidFill>
                <a:latin typeface="GothamNarrow-Book"/>
              </a:rPr>
              <a:t>Once </a:t>
            </a:r>
            <a:r>
              <a:rPr lang="en-US" dirty="0">
                <a:solidFill>
                  <a:srgbClr val="2F464B"/>
                </a:solidFill>
                <a:latin typeface="GothamNarrow-Book"/>
              </a:rPr>
              <a:t>the funding request has been evaluated, it moves to the </a:t>
            </a:r>
            <a:r>
              <a:rPr lang="en-US" dirty="0" smtClean="0">
                <a:solidFill>
                  <a:srgbClr val="2F464B"/>
                </a:solidFill>
                <a:latin typeface="GothamNarrow-Book"/>
              </a:rPr>
              <a:t>grant-making stage, during </a:t>
            </a:r>
            <a:r>
              <a:rPr lang="en-US" dirty="0">
                <a:solidFill>
                  <a:srgbClr val="2F464B"/>
                </a:solidFill>
                <a:latin typeface="GothamNarrow-Book"/>
              </a:rPr>
              <a:t>which details are worked out with the grant implementer</a:t>
            </a:r>
            <a:r>
              <a:rPr lang="en-US" dirty="0" smtClean="0">
                <a:solidFill>
                  <a:srgbClr val="2F464B"/>
                </a:solidFill>
                <a:latin typeface="GothamNarrow-Book"/>
              </a:rPr>
              <a:t>.</a:t>
            </a:r>
          </a:p>
          <a:p>
            <a:pPr marL="0" indent="0">
              <a:buNone/>
            </a:pPr>
            <a:endParaRPr lang="en-US" dirty="0">
              <a:solidFill>
                <a:srgbClr val="2F464B"/>
              </a:solidFill>
              <a:latin typeface="GothamNarrow-Book"/>
            </a:endParaRPr>
          </a:p>
          <a:p>
            <a:pPr marL="0" indent="0">
              <a:buNone/>
            </a:pPr>
            <a:r>
              <a:rPr lang="en-US" sz="4800" dirty="0">
                <a:solidFill>
                  <a:srgbClr val="C00000"/>
                </a:solidFill>
                <a:latin typeface="GothamNarrow-Book"/>
              </a:rPr>
              <a:t>APPROVAL: </a:t>
            </a:r>
            <a:endParaRPr lang="en-US" sz="4800" dirty="0" smtClean="0">
              <a:solidFill>
                <a:srgbClr val="C00000"/>
              </a:solidFill>
              <a:latin typeface="GothamNarrow-Book"/>
            </a:endParaRPr>
          </a:p>
          <a:p>
            <a:r>
              <a:rPr lang="en-US" dirty="0" smtClean="0">
                <a:solidFill>
                  <a:srgbClr val="2F464B"/>
                </a:solidFill>
                <a:latin typeface="GothamNarrow-Book"/>
              </a:rPr>
              <a:t>The </a:t>
            </a:r>
            <a:r>
              <a:rPr lang="en-US" dirty="0">
                <a:solidFill>
                  <a:srgbClr val="2F464B"/>
                </a:solidFill>
                <a:latin typeface="GothamNarrow-Book"/>
              </a:rPr>
              <a:t>funding request is then presented to the Global Fund’s Grant Approvals Committee, </a:t>
            </a:r>
            <a:r>
              <a:rPr lang="en-US" dirty="0" smtClean="0">
                <a:solidFill>
                  <a:srgbClr val="2F464B"/>
                </a:solidFill>
                <a:latin typeface="GothamNarrow-Book"/>
              </a:rPr>
              <a:t>which confirms </a:t>
            </a:r>
            <a:r>
              <a:rPr lang="en-US" dirty="0">
                <a:solidFill>
                  <a:srgbClr val="2F464B"/>
                </a:solidFill>
                <a:latin typeface="GothamNarrow-Book"/>
              </a:rPr>
              <a:t>the grant is ready to be disbursed. As a final step, the Board of the Global Fund </a:t>
            </a:r>
            <a:r>
              <a:rPr lang="en-US" dirty="0" smtClean="0">
                <a:solidFill>
                  <a:srgbClr val="2F464B"/>
                </a:solidFill>
                <a:latin typeface="GothamNarrow-Book"/>
              </a:rPr>
              <a:t>approves the </a:t>
            </a:r>
            <a:r>
              <a:rPr lang="en-US" dirty="0">
                <a:solidFill>
                  <a:srgbClr val="2F464B"/>
                </a:solidFill>
                <a:latin typeface="GothamNarrow-Book"/>
              </a:rPr>
              <a:t>grant and the first tranche of funding is disbursed.</a:t>
            </a:r>
            <a:endParaRPr lang="en-US" dirty="0"/>
          </a:p>
        </p:txBody>
      </p:sp>
    </p:spTree>
    <p:extLst>
      <p:ext uri="{BB962C8B-B14F-4D97-AF65-F5344CB8AC3E}">
        <p14:creationId xmlns:p14="http://schemas.microsoft.com/office/powerpoint/2010/main" val="2777394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2F464B"/>
                </a:solidFill>
                <a:latin typeface="GothamNarrow-Light"/>
              </a:rPr>
              <a:t/>
            </a:r>
            <a:br>
              <a:rPr lang="en-US" dirty="0" smtClean="0">
                <a:solidFill>
                  <a:srgbClr val="2F464B"/>
                </a:solidFill>
                <a:latin typeface="GothamNarrow-Light"/>
              </a:rPr>
            </a:br>
            <a:r>
              <a:rPr lang="en-US" dirty="0" smtClean="0">
                <a:solidFill>
                  <a:srgbClr val="2F464B"/>
                </a:solidFill>
                <a:latin typeface="GothamNarrow-Light"/>
              </a:rPr>
              <a:t>What’s </a:t>
            </a:r>
            <a:r>
              <a:rPr lang="en-US" dirty="0">
                <a:solidFill>
                  <a:srgbClr val="2F464B"/>
                </a:solidFill>
                <a:latin typeface="GothamNarrow-Light"/>
              </a:rPr>
              <a:t>new about this </a:t>
            </a:r>
            <a:r>
              <a:rPr lang="en-US" sz="3600" dirty="0">
                <a:solidFill>
                  <a:srgbClr val="C00000"/>
                </a:solidFill>
                <a:latin typeface="GothamNarrow-Book"/>
              </a:rPr>
              <a:t>funding cycle?</a:t>
            </a:r>
            <a:r>
              <a:rPr lang="en-US" dirty="0">
                <a:solidFill>
                  <a:srgbClr val="1AFFCD"/>
                </a:solidFill>
                <a:latin typeface="GothamNarrow-Book"/>
              </a:rPr>
              <a:t/>
            </a:r>
            <a:br>
              <a:rPr lang="en-US" dirty="0">
                <a:solidFill>
                  <a:srgbClr val="1AFFCD"/>
                </a:solidFill>
                <a:latin typeface="GothamNarrow-Book"/>
              </a:rPr>
            </a:br>
            <a:endParaRPr lang="en-US" dirty="0"/>
          </a:p>
        </p:txBody>
      </p:sp>
      <p:sp>
        <p:nvSpPr>
          <p:cNvPr id="3" name="Content Placeholder 2"/>
          <p:cNvSpPr>
            <a:spLocks noGrp="1"/>
          </p:cNvSpPr>
          <p:nvPr>
            <p:ph idx="1"/>
          </p:nvPr>
        </p:nvSpPr>
        <p:spPr>
          <a:xfrm>
            <a:off x="457200" y="1752600"/>
            <a:ext cx="8229600" cy="4983163"/>
          </a:xfrm>
        </p:spPr>
        <p:txBody>
          <a:bodyPr>
            <a:normAutofit/>
          </a:bodyPr>
          <a:lstStyle/>
          <a:p>
            <a:r>
              <a:rPr lang="en-US" dirty="0">
                <a:solidFill>
                  <a:srgbClr val="2F464B"/>
                </a:solidFill>
                <a:latin typeface="GothamNarrow-Book"/>
              </a:rPr>
              <a:t>Because the needs and the capabilities differ from one country to another, the Global Fund has “right-sized” </a:t>
            </a:r>
            <a:r>
              <a:rPr lang="en-US" dirty="0" smtClean="0">
                <a:solidFill>
                  <a:srgbClr val="2F464B"/>
                </a:solidFill>
                <a:latin typeface="GothamNarrow-Book"/>
              </a:rPr>
              <a:t>the funding </a:t>
            </a:r>
            <a:r>
              <a:rPr lang="en-US" dirty="0">
                <a:solidFill>
                  <a:srgbClr val="2F464B"/>
                </a:solidFill>
                <a:latin typeface="GothamNarrow-Book"/>
              </a:rPr>
              <a:t>request and review processes. </a:t>
            </a:r>
            <a:endParaRPr lang="en-US" dirty="0" smtClean="0">
              <a:solidFill>
                <a:srgbClr val="2F464B"/>
              </a:solidFill>
              <a:latin typeface="GothamNarrow-Book"/>
            </a:endParaRPr>
          </a:p>
          <a:p>
            <a:r>
              <a:rPr lang="en-US" dirty="0" smtClean="0">
                <a:solidFill>
                  <a:srgbClr val="2F464B"/>
                </a:solidFill>
                <a:latin typeface="GothamNarrow-Book"/>
              </a:rPr>
              <a:t>There </a:t>
            </a:r>
            <a:r>
              <a:rPr lang="en-US" u="sng" dirty="0">
                <a:solidFill>
                  <a:srgbClr val="C00000"/>
                </a:solidFill>
                <a:latin typeface="GothamNarrow-Book"/>
              </a:rPr>
              <a:t>are now three types of funding requests, </a:t>
            </a:r>
            <a:r>
              <a:rPr lang="en-US" dirty="0">
                <a:solidFill>
                  <a:srgbClr val="2F464B"/>
                </a:solidFill>
                <a:latin typeface="GothamNarrow-Book"/>
              </a:rPr>
              <a:t>and which one your </a:t>
            </a:r>
            <a:r>
              <a:rPr lang="en-US" dirty="0" smtClean="0">
                <a:solidFill>
                  <a:srgbClr val="2F464B"/>
                </a:solidFill>
                <a:latin typeface="GothamNarrow-Book"/>
              </a:rPr>
              <a:t>country will </a:t>
            </a:r>
            <a:r>
              <a:rPr lang="en-US" dirty="0">
                <a:solidFill>
                  <a:srgbClr val="2F464B"/>
                </a:solidFill>
                <a:latin typeface="GothamNarrow-Book"/>
              </a:rPr>
              <a:t>submit will depend on country circumstances</a:t>
            </a:r>
            <a:r>
              <a:rPr lang="en-US" dirty="0" smtClean="0">
                <a:solidFill>
                  <a:srgbClr val="2F464B"/>
                </a:solidFill>
                <a:latin typeface="GothamNarrow-Book"/>
              </a:rPr>
              <a:t>.</a:t>
            </a:r>
            <a:endParaRPr lang="en-US" dirty="0">
              <a:solidFill>
                <a:srgbClr val="2F464B"/>
              </a:solidFill>
              <a:latin typeface="GothamNarrow-Book"/>
            </a:endParaRPr>
          </a:p>
        </p:txBody>
      </p:sp>
    </p:spTree>
    <p:extLst>
      <p:ext uri="{BB962C8B-B14F-4D97-AF65-F5344CB8AC3E}">
        <p14:creationId xmlns:p14="http://schemas.microsoft.com/office/powerpoint/2010/main" val="1263972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a:solidFill>
                  <a:srgbClr val="C00000"/>
                </a:solidFill>
                <a:latin typeface="GothamNarrow-Medium"/>
                <a:ea typeface="+mn-ea"/>
                <a:cs typeface="+mn-cs"/>
              </a:rPr>
              <a:t>FUNDING </a:t>
            </a:r>
            <a:r>
              <a:rPr lang="en-US" sz="3600" dirty="0" smtClean="0">
                <a:solidFill>
                  <a:srgbClr val="C00000"/>
                </a:solidFill>
                <a:latin typeface="GothamNarrow-Medium"/>
                <a:ea typeface="+mn-ea"/>
                <a:cs typeface="+mn-cs"/>
              </a:rPr>
              <a:t>REQUEST</a:t>
            </a:r>
            <a:endParaRPr lang="en-US" sz="3600" dirty="0">
              <a:solidFill>
                <a:srgbClr val="C00000"/>
              </a:solidFill>
            </a:endParaRPr>
          </a:p>
        </p:txBody>
      </p:sp>
      <p:sp>
        <p:nvSpPr>
          <p:cNvPr id="3" name="Content Placeholder 2"/>
          <p:cNvSpPr>
            <a:spLocks noGrp="1"/>
          </p:cNvSpPr>
          <p:nvPr>
            <p:ph idx="1"/>
          </p:nvPr>
        </p:nvSpPr>
        <p:spPr>
          <a:xfrm>
            <a:off x="457200" y="762000"/>
            <a:ext cx="8229600" cy="5867400"/>
          </a:xfrm>
        </p:spPr>
        <p:txBody>
          <a:bodyPr>
            <a:normAutofit fontScale="47500" lnSpcReduction="20000"/>
          </a:bodyPr>
          <a:lstStyle/>
          <a:p>
            <a:pPr lvl="0"/>
            <a:endParaRPr lang="en-US" sz="2600" dirty="0">
              <a:solidFill>
                <a:srgbClr val="1AFFCD"/>
              </a:solidFill>
              <a:latin typeface="GothamNarrow-Medium"/>
            </a:endParaRPr>
          </a:p>
          <a:p>
            <a:pPr marL="0" lvl="0" indent="0">
              <a:buNone/>
            </a:pPr>
            <a:r>
              <a:rPr lang="en-US" sz="3800" b="1" dirty="0">
                <a:solidFill>
                  <a:srgbClr val="C00000"/>
                </a:solidFill>
                <a:latin typeface="GothamNarrow-Light"/>
              </a:rPr>
              <a:t>PROGRAM CONTINUATION</a:t>
            </a:r>
          </a:p>
          <a:p>
            <a:pPr lvl="0"/>
            <a:r>
              <a:rPr lang="en-US" sz="3800" b="1" dirty="0">
                <a:solidFill>
                  <a:srgbClr val="2F464B"/>
                </a:solidFill>
                <a:latin typeface="GothamNarrow-Bold"/>
              </a:rPr>
              <a:t>Simplifies and streamlines </a:t>
            </a:r>
            <a:r>
              <a:rPr lang="en-US" sz="3800" dirty="0">
                <a:solidFill>
                  <a:srgbClr val="2F464B"/>
                </a:solidFill>
                <a:latin typeface="GothamNarrow-Book"/>
              </a:rPr>
              <a:t>the funding application process so a group of pre-defined programs can continue </a:t>
            </a:r>
            <a:r>
              <a:rPr lang="en-US" sz="3800" dirty="0" smtClean="0">
                <a:solidFill>
                  <a:srgbClr val="2F464B"/>
                </a:solidFill>
                <a:latin typeface="GothamNarrow-Book"/>
              </a:rPr>
              <a:t>with minimal </a:t>
            </a:r>
            <a:r>
              <a:rPr lang="en-US" sz="3800" dirty="0">
                <a:solidFill>
                  <a:srgbClr val="2F464B"/>
                </a:solidFill>
                <a:latin typeface="GothamNarrow-Book"/>
              </a:rPr>
              <a:t>interruption</a:t>
            </a:r>
            <a:r>
              <a:rPr lang="en-US" sz="3800" dirty="0" smtClean="0">
                <a:solidFill>
                  <a:srgbClr val="2F464B"/>
                </a:solidFill>
                <a:latin typeface="GothamNarrow-Book"/>
              </a:rPr>
              <a:t>.</a:t>
            </a:r>
          </a:p>
          <a:p>
            <a:pPr marL="0" lvl="0" indent="0">
              <a:buNone/>
            </a:pPr>
            <a:endParaRPr lang="en-US" sz="3800" dirty="0">
              <a:solidFill>
                <a:srgbClr val="2F464B"/>
              </a:solidFill>
              <a:latin typeface="GothamNarrow-Book"/>
            </a:endParaRPr>
          </a:p>
          <a:p>
            <a:pPr marL="0" lvl="0" indent="0">
              <a:buNone/>
            </a:pPr>
            <a:r>
              <a:rPr lang="en-US" sz="3800" b="1" dirty="0">
                <a:solidFill>
                  <a:srgbClr val="C00000"/>
                </a:solidFill>
                <a:latin typeface="GothamNarrow-Light"/>
              </a:rPr>
              <a:t>TAILORED </a:t>
            </a:r>
            <a:r>
              <a:rPr lang="en-US" sz="3800" b="1" dirty="0" smtClean="0">
                <a:solidFill>
                  <a:srgbClr val="C00000"/>
                </a:solidFill>
                <a:latin typeface="GothamNarrow-Light"/>
              </a:rPr>
              <a:t> APPLICATIONS</a:t>
            </a:r>
            <a:endParaRPr lang="en-US" sz="3800" b="1" dirty="0">
              <a:solidFill>
                <a:srgbClr val="C00000"/>
              </a:solidFill>
              <a:latin typeface="GothamNarrow-Light"/>
            </a:endParaRPr>
          </a:p>
          <a:p>
            <a:pPr lvl="0"/>
            <a:r>
              <a:rPr lang="en-US" sz="3800" dirty="0">
                <a:solidFill>
                  <a:srgbClr val="2F464B"/>
                </a:solidFill>
                <a:latin typeface="GothamNarrow-Book"/>
              </a:rPr>
              <a:t>Funding application requirements are </a:t>
            </a:r>
            <a:r>
              <a:rPr lang="en-US" sz="3800" b="1" dirty="0">
                <a:solidFill>
                  <a:srgbClr val="2F464B"/>
                </a:solidFill>
                <a:latin typeface="GothamNarrow-Bold"/>
              </a:rPr>
              <a:t>tailored </a:t>
            </a:r>
            <a:r>
              <a:rPr lang="en-US" sz="3800" dirty="0">
                <a:solidFill>
                  <a:srgbClr val="2F464B"/>
                </a:solidFill>
                <a:latin typeface="GothamNarrow-Book"/>
              </a:rPr>
              <a:t>for challenging operating environments, programs preparing </a:t>
            </a:r>
            <a:r>
              <a:rPr lang="en-US" sz="3800" dirty="0" smtClean="0">
                <a:solidFill>
                  <a:srgbClr val="2F464B"/>
                </a:solidFill>
                <a:latin typeface="GothamNarrow-Book"/>
              </a:rPr>
              <a:t>for transition </a:t>
            </a:r>
            <a:r>
              <a:rPr lang="en-US" sz="3800" dirty="0">
                <a:solidFill>
                  <a:srgbClr val="2F464B"/>
                </a:solidFill>
                <a:latin typeface="GothamNarrow-Book"/>
              </a:rPr>
              <a:t>to national funding, countries identified for unique national strategy-based approaches, and </a:t>
            </a:r>
            <a:r>
              <a:rPr lang="en-US" sz="3800" dirty="0" smtClean="0">
                <a:solidFill>
                  <a:srgbClr val="2F464B"/>
                </a:solidFill>
                <a:latin typeface="GothamNarrow-Book"/>
              </a:rPr>
              <a:t>countries seeking </a:t>
            </a:r>
            <a:r>
              <a:rPr lang="en-US" sz="3800" dirty="0">
                <a:solidFill>
                  <a:srgbClr val="2F464B"/>
                </a:solidFill>
                <a:latin typeface="GothamNarrow-Book"/>
              </a:rPr>
              <a:t>program changes in defined areas</a:t>
            </a:r>
            <a:r>
              <a:rPr lang="en-US" sz="3800" dirty="0" smtClean="0">
                <a:solidFill>
                  <a:srgbClr val="2F464B"/>
                </a:solidFill>
                <a:latin typeface="GothamNarrow-Book"/>
              </a:rPr>
              <a:t>.</a:t>
            </a:r>
          </a:p>
          <a:p>
            <a:pPr marL="0" lvl="0" indent="0">
              <a:buNone/>
            </a:pPr>
            <a:endParaRPr lang="en-US" sz="3800" dirty="0">
              <a:solidFill>
                <a:srgbClr val="2F464B"/>
              </a:solidFill>
              <a:latin typeface="GothamNarrow-Book"/>
            </a:endParaRPr>
          </a:p>
          <a:p>
            <a:pPr marL="0" lvl="0" indent="0">
              <a:buNone/>
            </a:pPr>
            <a:r>
              <a:rPr lang="en-US" sz="3800" b="1" dirty="0">
                <a:solidFill>
                  <a:srgbClr val="C00000"/>
                </a:solidFill>
                <a:latin typeface="GothamNarrow-Light"/>
              </a:rPr>
              <a:t>FULL </a:t>
            </a:r>
            <a:r>
              <a:rPr lang="en-US" sz="3800" b="1" dirty="0" smtClean="0">
                <a:solidFill>
                  <a:srgbClr val="C00000"/>
                </a:solidFill>
                <a:latin typeface="GothamNarrow-Light"/>
              </a:rPr>
              <a:t> APPLICATIONS</a:t>
            </a:r>
            <a:endParaRPr lang="en-US" sz="3800" b="1" dirty="0">
              <a:solidFill>
                <a:srgbClr val="C00000"/>
              </a:solidFill>
            </a:endParaRPr>
          </a:p>
          <a:p>
            <a:r>
              <a:rPr lang="en-US" sz="3800" dirty="0">
                <a:solidFill>
                  <a:srgbClr val="2F464B"/>
                </a:solidFill>
                <a:latin typeface="GothamNarrow-Book"/>
              </a:rPr>
              <a:t>These applications reflect a </a:t>
            </a:r>
            <a:r>
              <a:rPr lang="en-US" sz="3800" b="1" dirty="0">
                <a:solidFill>
                  <a:srgbClr val="2F464B"/>
                </a:solidFill>
                <a:latin typeface="GothamNarrow-Bold"/>
              </a:rPr>
              <a:t>complete review </a:t>
            </a:r>
            <a:r>
              <a:rPr lang="en-US" sz="3800" dirty="0">
                <a:solidFill>
                  <a:srgbClr val="2F464B"/>
                </a:solidFill>
                <a:latin typeface="GothamNarrow-Book"/>
              </a:rPr>
              <a:t>of a program’s approach and strategic priorities to </a:t>
            </a:r>
            <a:r>
              <a:rPr lang="en-US" sz="3800" dirty="0" smtClean="0">
                <a:solidFill>
                  <a:srgbClr val="2F464B"/>
                </a:solidFill>
                <a:latin typeface="GothamNarrow-Book"/>
              </a:rPr>
              <a:t>ensure programs </a:t>
            </a:r>
            <a:r>
              <a:rPr lang="en-US" sz="3800" dirty="0">
                <a:solidFill>
                  <a:srgbClr val="2F464B"/>
                </a:solidFill>
                <a:latin typeface="GothamNarrow-Book"/>
              </a:rPr>
              <a:t>have the greatest impact</a:t>
            </a:r>
            <a:r>
              <a:rPr lang="en-US" sz="3800" dirty="0" smtClean="0">
                <a:solidFill>
                  <a:srgbClr val="2F464B"/>
                </a:solidFill>
                <a:latin typeface="GothamNarrow-Book"/>
              </a:rPr>
              <a:t>.</a:t>
            </a:r>
          </a:p>
          <a:p>
            <a:r>
              <a:rPr lang="en-US" sz="3800" dirty="0" smtClean="0">
                <a:solidFill>
                  <a:srgbClr val="2F464B"/>
                </a:solidFill>
                <a:latin typeface="GothamNarrow-Book"/>
              </a:rPr>
              <a:t>The </a:t>
            </a:r>
            <a:r>
              <a:rPr lang="en-US" sz="3800" dirty="0">
                <a:solidFill>
                  <a:srgbClr val="2F464B"/>
                </a:solidFill>
                <a:latin typeface="GothamNarrow-Book"/>
              </a:rPr>
              <a:t>level of detail required in the funding request will depend on the which application approach is being used.</a:t>
            </a:r>
          </a:p>
          <a:p>
            <a:r>
              <a:rPr lang="en-US" sz="3800" dirty="0">
                <a:solidFill>
                  <a:srgbClr val="2F464B"/>
                </a:solidFill>
                <a:latin typeface="GothamNarrow-Book"/>
              </a:rPr>
              <a:t>In the case of program continuation, a checklist confirming there have been no significant changes affecting the </a:t>
            </a:r>
            <a:r>
              <a:rPr lang="en-US" sz="3800" dirty="0" smtClean="0">
                <a:solidFill>
                  <a:srgbClr val="2F464B"/>
                </a:solidFill>
                <a:latin typeface="GothamNarrow-Book"/>
              </a:rPr>
              <a:t>program is </a:t>
            </a:r>
            <a:r>
              <a:rPr lang="en-US" sz="3800" dirty="0">
                <a:solidFill>
                  <a:srgbClr val="2F464B"/>
                </a:solidFill>
                <a:latin typeface="GothamNarrow-Book"/>
              </a:rPr>
              <a:t>required</a:t>
            </a:r>
            <a:r>
              <a:rPr lang="en-US" sz="3800" dirty="0" smtClean="0">
                <a:solidFill>
                  <a:srgbClr val="2F464B"/>
                </a:solidFill>
                <a:latin typeface="GothamNarrow-Book"/>
              </a:rPr>
              <a:t>.</a:t>
            </a:r>
          </a:p>
          <a:p>
            <a:r>
              <a:rPr lang="en-US" sz="3800" dirty="0" smtClean="0">
                <a:solidFill>
                  <a:srgbClr val="2F464B"/>
                </a:solidFill>
                <a:latin typeface="GothamNarrow-Book"/>
              </a:rPr>
              <a:t> </a:t>
            </a:r>
            <a:r>
              <a:rPr lang="en-US" sz="3800" dirty="0">
                <a:solidFill>
                  <a:srgbClr val="2F464B"/>
                </a:solidFill>
                <a:latin typeface="GothamNarrow-Book"/>
              </a:rPr>
              <a:t>For tailored review, the documentation required will depend on factors such as if a country is a </a:t>
            </a:r>
            <a:r>
              <a:rPr lang="en-US" sz="3800" dirty="0" smtClean="0">
                <a:solidFill>
                  <a:srgbClr val="2F464B"/>
                </a:solidFill>
                <a:latin typeface="GothamNarrow-Book"/>
              </a:rPr>
              <a:t>challenging operating </a:t>
            </a:r>
            <a:r>
              <a:rPr lang="en-US" sz="3800" dirty="0">
                <a:solidFill>
                  <a:srgbClr val="2F464B"/>
                </a:solidFill>
                <a:latin typeface="GothamNarrow-Book"/>
              </a:rPr>
              <a:t>environment or has programs approaching transition. A full application includes a higher level of detail.</a:t>
            </a:r>
            <a:endParaRPr lang="en-US" sz="3800" dirty="0"/>
          </a:p>
        </p:txBody>
      </p:sp>
    </p:spTree>
    <p:extLst>
      <p:ext uri="{BB962C8B-B14F-4D97-AF65-F5344CB8AC3E}">
        <p14:creationId xmlns:p14="http://schemas.microsoft.com/office/powerpoint/2010/main" val="1429222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47500" lnSpcReduction="20000"/>
          </a:bodyPr>
          <a:lstStyle/>
          <a:p>
            <a:pPr marL="0" lvl="0" indent="0">
              <a:buNone/>
            </a:pPr>
            <a:endParaRPr lang="en-US" sz="6200" dirty="0" smtClean="0">
              <a:solidFill>
                <a:srgbClr val="C00000"/>
              </a:solidFill>
              <a:latin typeface="GothamNarrow-Medium"/>
            </a:endParaRPr>
          </a:p>
          <a:p>
            <a:pPr marL="0" lvl="0" indent="0">
              <a:buNone/>
            </a:pPr>
            <a:r>
              <a:rPr lang="en-US" sz="6200" dirty="0" smtClean="0">
                <a:solidFill>
                  <a:srgbClr val="C00000"/>
                </a:solidFill>
                <a:latin typeface="GothamNarrow-Medium"/>
              </a:rPr>
              <a:t>REVIEW</a:t>
            </a:r>
            <a:r>
              <a:rPr lang="en-US" sz="6200" dirty="0">
                <a:solidFill>
                  <a:srgbClr val="C00000"/>
                </a:solidFill>
                <a:latin typeface="GothamNarrow-Medium"/>
              </a:rPr>
              <a:t>:</a:t>
            </a:r>
          </a:p>
          <a:p>
            <a:pPr marL="0" indent="0">
              <a:buNone/>
            </a:pPr>
            <a:endParaRPr lang="en-US" sz="4800" dirty="0" smtClean="0">
              <a:solidFill>
                <a:srgbClr val="2F464B"/>
              </a:solidFill>
              <a:latin typeface="GothamNarrow-Book"/>
            </a:endParaRPr>
          </a:p>
          <a:p>
            <a:r>
              <a:rPr lang="en-US" sz="4800" dirty="0" smtClean="0">
                <a:solidFill>
                  <a:srgbClr val="2F464B"/>
                </a:solidFill>
                <a:latin typeface="GothamNarrow-Book"/>
              </a:rPr>
              <a:t>The </a:t>
            </a:r>
            <a:r>
              <a:rPr lang="en-US" sz="4800" dirty="0">
                <a:solidFill>
                  <a:srgbClr val="2F464B"/>
                </a:solidFill>
                <a:latin typeface="GothamNarrow-Book"/>
              </a:rPr>
              <a:t>review process has also been modified for the 2017-2019 funding cycle. The Technical Review panel will tailor</a:t>
            </a:r>
          </a:p>
          <a:p>
            <a:pPr lvl="0"/>
            <a:r>
              <a:rPr lang="en-US" sz="4800" dirty="0">
                <a:solidFill>
                  <a:srgbClr val="2F464B"/>
                </a:solidFill>
                <a:latin typeface="GothamNarrow-Book"/>
              </a:rPr>
              <a:t>the depth of its review to the type of funding request submitted</a:t>
            </a:r>
            <a:r>
              <a:rPr lang="en-US" sz="4800" dirty="0" smtClean="0">
                <a:solidFill>
                  <a:srgbClr val="2F464B"/>
                </a:solidFill>
                <a:latin typeface="GothamNarrow-Book"/>
              </a:rPr>
              <a:t>.</a:t>
            </a:r>
            <a:r>
              <a:rPr lang="en-US" sz="6400" dirty="0">
                <a:solidFill>
                  <a:srgbClr val="404040"/>
                </a:solidFill>
                <a:latin typeface="GothamNarrow-Light"/>
              </a:rPr>
              <a:t> </a:t>
            </a:r>
            <a:endParaRPr lang="en-US" sz="6400" dirty="0" smtClean="0">
              <a:solidFill>
                <a:srgbClr val="404040"/>
              </a:solidFill>
              <a:latin typeface="GothamNarrow-Light"/>
            </a:endParaRPr>
          </a:p>
          <a:p>
            <a:pPr marL="0" lvl="0" indent="0">
              <a:buNone/>
            </a:pPr>
            <a:endParaRPr lang="en-US" sz="6400" dirty="0" smtClean="0">
              <a:solidFill>
                <a:srgbClr val="404040"/>
              </a:solidFill>
              <a:latin typeface="GothamNarrow-Light"/>
            </a:endParaRPr>
          </a:p>
          <a:p>
            <a:pPr marL="0" lvl="0" indent="0">
              <a:buNone/>
            </a:pPr>
            <a:r>
              <a:rPr lang="en-US" sz="5800" dirty="0" smtClean="0">
                <a:solidFill>
                  <a:srgbClr val="C00000"/>
                </a:solidFill>
                <a:latin typeface="GothamNarrow-Light"/>
              </a:rPr>
              <a:t>REPROGRAMMING </a:t>
            </a:r>
            <a:r>
              <a:rPr lang="en-US" sz="5800" dirty="0">
                <a:solidFill>
                  <a:srgbClr val="C00000"/>
                </a:solidFill>
                <a:latin typeface="GothamNarrow-Light"/>
              </a:rPr>
              <a:t>FUNDS</a:t>
            </a:r>
            <a:endParaRPr lang="en-US" sz="5800" dirty="0">
              <a:solidFill>
                <a:srgbClr val="C00000"/>
              </a:solidFill>
            </a:endParaRPr>
          </a:p>
          <a:p>
            <a:endParaRPr lang="en-US" sz="4800" dirty="0">
              <a:solidFill>
                <a:srgbClr val="2F464B"/>
              </a:solidFill>
              <a:latin typeface="GothamNarrow-Book"/>
            </a:endParaRPr>
          </a:p>
          <a:p>
            <a:r>
              <a:rPr lang="en-US" sz="4800" dirty="0" smtClean="0">
                <a:solidFill>
                  <a:srgbClr val="2F464B"/>
                </a:solidFill>
                <a:latin typeface="GothamNarrow-Book"/>
              </a:rPr>
              <a:t>Conditions </a:t>
            </a:r>
            <a:r>
              <a:rPr lang="en-US" sz="4800" dirty="0">
                <a:solidFill>
                  <a:srgbClr val="2F464B"/>
                </a:solidFill>
                <a:latin typeface="GothamNarrow-Book"/>
              </a:rPr>
              <a:t>in countries change and programs needs to be able to change with them. Countries can </a:t>
            </a:r>
            <a:r>
              <a:rPr lang="en-US" sz="4800" dirty="0" smtClean="0">
                <a:solidFill>
                  <a:srgbClr val="2F464B"/>
                </a:solidFill>
                <a:latin typeface="GothamNarrow-Book"/>
              </a:rPr>
              <a:t>revise their </a:t>
            </a:r>
            <a:r>
              <a:rPr lang="en-US" sz="4800" dirty="0">
                <a:solidFill>
                  <a:srgbClr val="2F464B"/>
                </a:solidFill>
                <a:latin typeface="GothamNarrow-Book"/>
              </a:rPr>
              <a:t>programs during the application process, during grant-making, or during implementation</a:t>
            </a:r>
            <a:r>
              <a:rPr lang="en-US" sz="4800" dirty="0" smtClean="0">
                <a:solidFill>
                  <a:srgbClr val="2F464B"/>
                </a:solidFill>
                <a:latin typeface="GothamNarrow-Book"/>
              </a:rPr>
              <a:t>.</a:t>
            </a:r>
            <a:endParaRPr lang="en-US" sz="4800" dirty="0">
              <a:solidFill>
                <a:srgbClr val="2F464B"/>
              </a:solidFill>
              <a:latin typeface="GothamNarrow-Book"/>
            </a:endParaRPr>
          </a:p>
        </p:txBody>
      </p:sp>
    </p:spTree>
    <p:extLst>
      <p:ext uri="{BB962C8B-B14F-4D97-AF65-F5344CB8AC3E}">
        <p14:creationId xmlns:p14="http://schemas.microsoft.com/office/powerpoint/2010/main" val="3206648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rgbClr val="C00000"/>
                </a:solidFill>
                <a:latin typeface="GothamNarrow-Book"/>
              </a:rPr>
              <a:t>Practical </a:t>
            </a:r>
            <a:r>
              <a:rPr lang="en-US" dirty="0">
                <a:solidFill>
                  <a:srgbClr val="C00000"/>
                </a:solidFill>
                <a:latin typeface="GothamNarrow-Light"/>
              </a:rPr>
              <a:t>suggestions</a:t>
            </a:r>
            <a:endParaRPr lang="en-US" dirty="0">
              <a:solidFill>
                <a:srgbClr val="C00000"/>
              </a:solidFill>
            </a:endParaRPr>
          </a:p>
        </p:txBody>
      </p:sp>
      <p:sp>
        <p:nvSpPr>
          <p:cNvPr id="3" name="Content Placeholder 2"/>
          <p:cNvSpPr>
            <a:spLocks noGrp="1"/>
          </p:cNvSpPr>
          <p:nvPr>
            <p:ph idx="1"/>
          </p:nvPr>
        </p:nvSpPr>
        <p:spPr>
          <a:xfrm>
            <a:off x="457200" y="1219200"/>
            <a:ext cx="8229600" cy="4906963"/>
          </a:xfrm>
        </p:spPr>
        <p:txBody>
          <a:bodyPr>
            <a:normAutofit fontScale="70000" lnSpcReduction="20000"/>
          </a:bodyPr>
          <a:lstStyle/>
          <a:p>
            <a:pPr marL="514350" indent="-514350">
              <a:buAutoNum type="arabicPeriod"/>
            </a:pPr>
            <a:r>
              <a:rPr lang="en-US" sz="3100" dirty="0" smtClean="0">
                <a:solidFill>
                  <a:srgbClr val="2F464B"/>
                </a:solidFill>
                <a:latin typeface="Arial" pitchFamily="34" charset="0"/>
                <a:cs typeface="Arial" pitchFamily="34" charset="0"/>
              </a:rPr>
              <a:t>Be </a:t>
            </a:r>
            <a:r>
              <a:rPr lang="en-US" sz="3100" dirty="0">
                <a:solidFill>
                  <a:srgbClr val="2F464B"/>
                </a:solidFill>
                <a:latin typeface="Arial" pitchFamily="34" charset="0"/>
                <a:cs typeface="Arial" pitchFamily="34" charset="0"/>
              </a:rPr>
              <a:t>familiar with your </a:t>
            </a:r>
            <a:r>
              <a:rPr lang="en-US" sz="3100" dirty="0">
                <a:solidFill>
                  <a:srgbClr val="C00000"/>
                </a:solidFill>
                <a:latin typeface="Arial" pitchFamily="34" charset="0"/>
                <a:cs typeface="Arial" pitchFamily="34" charset="0"/>
              </a:rPr>
              <a:t>country’s </a:t>
            </a:r>
            <a:r>
              <a:rPr lang="en-US" sz="3100" dirty="0" smtClean="0">
                <a:solidFill>
                  <a:srgbClr val="C00000"/>
                </a:solidFill>
                <a:latin typeface="Arial" pitchFamily="34" charset="0"/>
                <a:cs typeface="Arial" pitchFamily="34" charset="0"/>
              </a:rPr>
              <a:t>national strategic </a:t>
            </a:r>
            <a:r>
              <a:rPr lang="en-US" sz="3100" dirty="0">
                <a:solidFill>
                  <a:srgbClr val="C00000"/>
                </a:solidFill>
                <a:latin typeface="Arial" pitchFamily="34" charset="0"/>
                <a:cs typeface="Arial" pitchFamily="34" charset="0"/>
              </a:rPr>
              <a:t>plans </a:t>
            </a:r>
            <a:r>
              <a:rPr lang="en-US" sz="3100" dirty="0">
                <a:solidFill>
                  <a:srgbClr val="2F464B"/>
                </a:solidFill>
                <a:latin typeface="Arial" pitchFamily="34" charset="0"/>
                <a:cs typeface="Arial" pitchFamily="34" charset="0"/>
              </a:rPr>
              <a:t>to </a:t>
            </a:r>
            <a:r>
              <a:rPr lang="en-US" sz="3100" dirty="0" smtClean="0">
                <a:solidFill>
                  <a:srgbClr val="2F464B"/>
                </a:solidFill>
                <a:latin typeface="Arial" pitchFamily="34" charset="0"/>
                <a:cs typeface="Arial" pitchFamily="34" charset="0"/>
              </a:rPr>
              <a:t>fight </a:t>
            </a:r>
            <a:r>
              <a:rPr lang="en-US" sz="3100" dirty="0">
                <a:solidFill>
                  <a:srgbClr val="2F464B"/>
                </a:solidFill>
                <a:latin typeface="Arial" pitchFamily="34" charset="0"/>
                <a:cs typeface="Arial" pitchFamily="34" charset="0"/>
              </a:rPr>
              <a:t>HIV, TB </a:t>
            </a:r>
            <a:r>
              <a:rPr lang="en-US" sz="3100" dirty="0" smtClean="0">
                <a:solidFill>
                  <a:srgbClr val="2F464B"/>
                </a:solidFill>
                <a:latin typeface="Arial" pitchFamily="34" charset="0"/>
                <a:cs typeface="Arial" pitchFamily="34" charset="0"/>
              </a:rPr>
              <a:t>and malaria</a:t>
            </a:r>
            <a:r>
              <a:rPr lang="en-US" sz="3100" dirty="0">
                <a:solidFill>
                  <a:srgbClr val="2F464B"/>
                </a:solidFill>
                <a:latin typeface="Arial" pitchFamily="34" charset="0"/>
                <a:cs typeface="Arial" pitchFamily="34" charset="0"/>
              </a:rPr>
              <a:t>. If your country is in the </a:t>
            </a:r>
            <a:r>
              <a:rPr lang="en-US" sz="3100" dirty="0" smtClean="0">
                <a:solidFill>
                  <a:srgbClr val="2F464B"/>
                </a:solidFill>
                <a:latin typeface="Arial" pitchFamily="34" charset="0"/>
                <a:cs typeface="Arial" pitchFamily="34" charset="0"/>
              </a:rPr>
              <a:t>process of </a:t>
            </a:r>
            <a:r>
              <a:rPr lang="en-US" sz="3100" dirty="0">
                <a:solidFill>
                  <a:srgbClr val="2F464B"/>
                </a:solidFill>
                <a:latin typeface="Arial" pitchFamily="34" charset="0"/>
                <a:cs typeface="Arial" pitchFamily="34" charset="0"/>
              </a:rPr>
              <a:t>updating or revising its </a:t>
            </a:r>
            <a:r>
              <a:rPr lang="en-US" sz="3100" dirty="0" smtClean="0">
                <a:solidFill>
                  <a:srgbClr val="2F464B"/>
                </a:solidFill>
                <a:latin typeface="Arial" pitchFamily="34" charset="0"/>
                <a:cs typeface="Arial" pitchFamily="34" charset="0"/>
              </a:rPr>
              <a:t>national strategic </a:t>
            </a:r>
            <a:r>
              <a:rPr lang="en-US" sz="3100" dirty="0">
                <a:solidFill>
                  <a:srgbClr val="2F464B"/>
                </a:solidFill>
                <a:latin typeface="Arial" pitchFamily="34" charset="0"/>
                <a:cs typeface="Arial" pitchFamily="34" charset="0"/>
              </a:rPr>
              <a:t>plan, ask that key and </a:t>
            </a:r>
            <a:r>
              <a:rPr lang="en-US" sz="3100" dirty="0" smtClean="0">
                <a:solidFill>
                  <a:srgbClr val="2F464B"/>
                </a:solidFill>
                <a:latin typeface="Arial" pitchFamily="34" charset="0"/>
                <a:cs typeface="Arial" pitchFamily="34" charset="0"/>
              </a:rPr>
              <a:t>vulnerable populations </a:t>
            </a:r>
            <a:r>
              <a:rPr lang="en-US" sz="3100" dirty="0">
                <a:solidFill>
                  <a:srgbClr val="2F464B"/>
                </a:solidFill>
                <a:latin typeface="Arial" pitchFamily="34" charset="0"/>
                <a:cs typeface="Arial" pitchFamily="34" charset="0"/>
              </a:rPr>
              <a:t>be included in the </a:t>
            </a:r>
            <a:r>
              <a:rPr lang="en-US" sz="3100" dirty="0" smtClean="0">
                <a:solidFill>
                  <a:srgbClr val="2F464B"/>
                </a:solidFill>
                <a:latin typeface="Arial" pitchFamily="34" charset="0"/>
                <a:cs typeface="Arial" pitchFamily="34" charset="0"/>
              </a:rPr>
              <a:t>process.</a:t>
            </a:r>
          </a:p>
          <a:p>
            <a:pPr marL="514350" indent="-514350">
              <a:buAutoNum type="arabicPeriod"/>
            </a:pPr>
            <a:endParaRPr lang="en-US" sz="3100" dirty="0" smtClean="0">
              <a:solidFill>
                <a:srgbClr val="2F464B"/>
              </a:solidFill>
              <a:latin typeface="Arial" pitchFamily="34" charset="0"/>
              <a:cs typeface="Arial" pitchFamily="34" charset="0"/>
            </a:endParaRPr>
          </a:p>
          <a:p>
            <a:pPr marL="514350" lvl="0" indent="-514350">
              <a:buAutoNum type="arabicPeriod" startAt="2"/>
            </a:pPr>
            <a:r>
              <a:rPr lang="en-US" sz="3100" dirty="0" smtClean="0">
                <a:solidFill>
                  <a:srgbClr val="C00000"/>
                </a:solidFill>
                <a:latin typeface="Arial" pitchFamily="34" charset="0"/>
                <a:cs typeface="Arial" pitchFamily="34" charset="0"/>
              </a:rPr>
              <a:t>Prepare </a:t>
            </a:r>
            <a:r>
              <a:rPr lang="en-US" sz="3100" dirty="0">
                <a:solidFill>
                  <a:srgbClr val="C00000"/>
                </a:solidFill>
                <a:latin typeface="Arial" pitchFamily="34" charset="0"/>
                <a:cs typeface="Arial" pitchFamily="34" charset="0"/>
              </a:rPr>
              <a:t>a strong case for funding </a:t>
            </a:r>
            <a:r>
              <a:rPr lang="en-US" sz="3100" dirty="0" smtClean="0">
                <a:solidFill>
                  <a:srgbClr val="C00000"/>
                </a:solidFill>
                <a:latin typeface="Arial" pitchFamily="34" charset="0"/>
                <a:cs typeface="Arial" pitchFamily="34" charset="0"/>
              </a:rPr>
              <a:t>your activities</a:t>
            </a:r>
            <a:r>
              <a:rPr lang="en-US" sz="3100" dirty="0" smtClean="0">
                <a:solidFill>
                  <a:srgbClr val="2F464B"/>
                </a:solidFill>
                <a:latin typeface="Arial" pitchFamily="34" charset="0"/>
                <a:cs typeface="Arial" pitchFamily="34" charset="0"/>
              </a:rPr>
              <a:t>,</a:t>
            </a:r>
          </a:p>
          <a:p>
            <a:pPr marL="0" lvl="0" indent="0">
              <a:buNone/>
            </a:pPr>
            <a:r>
              <a:rPr lang="en-US" sz="3100" dirty="0">
                <a:solidFill>
                  <a:srgbClr val="2F464B"/>
                </a:solidFill>
                <a:latin typeface="Arial" pitchFamily="34" charset="0"/>
                <a:cs typeface="Arial" pitchFamily="34" charset="0"/>
              </a:rPr>
              <a:t> </a:t>
            </a:r>
            <a:r>
              <a:rPr lang="en-US" sz="3100" dirty="0" smtClean="0">
                <a:solidFill>
                  <a:srgbClr val="2F464B"/>
                </a:solidFill>
                <a:latin typeface="Arial" pitchFamily="34" charset="0"/>
                <a:cs typeface="Arial" pitchFamily="34" charset="0"/>
              </a:rPr>
              <a:t>     and </a:t>
            </a:r>
            <a:r>
              <a:rPr lang="en-US" sz="3100" dirty="0">
                <a:solidFill>
                  <a:srgbClr val="2F464B"/>
                </a:solidFill>
                <a:latin typeface="Arial" pitchFamily="34" charset="0"/>
                <a:cs typeface="Arial" pitchFamily="34" charset="0"/>
              </a:rPr>
              <a:t>demonstrate how </a:t>
            </a:r>
            <a:r>
              <a:rPr lang="en-US" sz="3100" dirty="0" smtClean="0">
                <a:solidFill>
                  <a:srgbClr val="2F464B"/>
                </a:solidFill>
                <a:latin typeface="Arial" pitchFamily="34" charset="0"/>
                <a:cs typeface="Arial" pitchFamily="34" charset="0"/>
              </a:rPr>
              <a:t>your planned </a:t>
            </a:r>
            <a:r>
              <a:rPr lang="en-US" sz="3100" dirty="0">
                <a:solidFill>
                  <a:srgbClr val="2F464B"/>
                </a:solidFill>
                <a:latin typeface="Arial" pitchFamily="34" charset="0"/>
                <a:cs typeface="Arial" pitchFamily="34" charset="0"/>
              </a:rPr>
              <a:t>activities will </a:t>
            </a:r>
            <a:r>
              <a:rPr lang="en-US" sz="3100" dirty="0" smtClean="0">
                <a:solidFill>
                  <a:srgbClr val="2F464B"/>
                </a:solidFill>
                <a:latin typeface="Arial" pitchFamily="34" charset="0"/>
                <a:cs typeface="Arial" pitchFamily="34" charset="0"/>
              </a:rPr>
              <a:t>fit </a:t>
            </a:r>
          </a:p>
          <a:p>
            <a:pPr marL="0" lvl="0" indent="0">
              <a:buNone/>
            </a:pPr>
            <a:r>
              <a:rPr lang="en-US" sz="3100" dirty="0">
                <a:solidFill>
                  <a:srgbClr val="2F464B"/>
                </a:solidFill>
                <a:latin typeface="Arial" pitchFamily="34" charset="0"/>
                <a:cs typeface="Arial" pitchFamily="34" charset="0"/>
              </a:rPr>
              <a:t> </a:t>
            </a:r>
            <a:r>
              <a:rPr lang="en-US" sz="3100" dirty="0" smtClean="0">
                <a:solidFill>
                  <a:srgbClr val="2F464B"/>
                </a:solidFill>
                <a:latin typeface="Arial" pitchFamily="34" charset="0"/>
                <a:cs typeface="Arial" pitchFamily="34" charset="0"/>
              </a:rPr>
              <a:t>     into </a:t>
            </a:r>
            <a:r>
              <a:rPr lang="en-US" sz="3100" dirty="0">
                <a:solidFill>
                  <a:srgbClr val="2F464B"/>
                </a:solidFill>
                <a:latin typeface="Arial" pitchFamily="34" charset="0"/>
                <a:cs typeface="Arial" pitchFamily="34" charset="0"/>
              </a:rPr>
              <a:t>the </a:t>
            </a:r>
            <a:r>
              <a:rPr lang="en-US" sz="3100" dirty="0" smtClean="0">
                <a:solidFill>
                  <a:srgbClr val="2F464B"/>
                </a:solidFill>
                <a:latin typeface="Arial" pitchFamily="34" charset="0"/>
                <a:cs typeface="Arial" pitchFamily="34" charset="0"/>
              </a:rPr>
              <a:t>national strategic </a:t>
            </a:r>
            <a:r>
              <a:rPr lang="en-US" sz="3100" dirty="0">
                <a:solidFill>
                  <a:srgbClr val="2F464B"/>
                </a:solidFill>
                <a:latin typeface="Arial" pitchFamily="34" charset="0"/>
                <a:cs typeface="Arial" pitchFamily="34" charset="0"/>
              </a:rPr>
              <a:t>plans and support </a:t>
            </a:r>
            <a:r>
              <a:rPr lang="en-US" sz="3100" dirty="0" smtClean="0">
                <a:solidFill>
                  <a:srgbClr val="2F464B"/>
                </a:solidFill>
                <a:latin typeface="Arial" pitchFamily="34" charset="0"/>
                <a:cs typeface="Arial" pitchFamily="34" charset="0"/>
              </a:rPr>
              <a:t>national  </a:t>
            </a:r>
          </a:p>
          <a:p>
            <a:pPr marL="0" lvl="0" indent="0">
              <a:buNone/>
            </a:pPr>
            <a:r>
              <a:rPr lang="en-US" sz="3100" dirty="0">
                <a:solidFill>
                  <a:srgbClr val="2F464B"/>
                </a:solidFill>
                <a:latin typeface="Arial" pitchFamily="34" charset="0"/>
                <a:cs typeface="Arial" pitchFamily="34" charset="0"/>
              </a:rPr>
              <a:t> </a:t>
            </a:r>
            <a:r>
              <a:rPr lang="en-US" sz="3100" dirty="0" smtClean="0">
                <a:solidFill>
                  <a:srgbClr val="2F464B"/>
                </a:solidFill>
                <a:latin typeface="Arial" pitchFamily="34" charset="0"/>
                <a:cs typeface="Arial" pitchFamily="34" charset="0"/>
              </a:rPr>
              <a:t>      priorities.</a:t>
            </a:r>
          </a:p>
          <a:p>
            <a:pPr marL="0" lvl="0" indent="0">
              <a:buNone/>
            </a:pPr>
            <a:r>
              <a:rPr lang="en-US" sz="3100" dirty="0" smtClean="0">
                <a:solidFill>
                  <a:prstClr val="black"/>
                </a:solidFill>
                <a:latin typeface="Arial" pitchFamily="34" charset="0"/>
                <a:cs typeface="Arial" pitchFamily="34" charset="0"/>
              </a:rPr>
              <a:t> </a:t>
            </a:r>
            <a:endParaRPr lang="en-US" sz="3100" dirty="0">
              <a:solidFill>
                <a:prstClr val="black"/>
              </a:solidFill>
              <a:latin typeface="Arial" pitchFamily="34" charset="0"/>
              <a:cs typeface="Arial" pitchFamily="34" charset="0"/>
            </a:endParaRPr>
          </a:p>
          <a:p>
            <a:pPr marL="0" lvl="0" indent="0">
              <a:buNone/>
            </a:pPr>
            <a:r>
              <a:rPr lang="en-US" sz="3100" dirty="0" smtClean="0">
                <a:solidFill>
                  <a:prstClr val="black"/>
                </a:solidFill>
                <a:latin typeface="Arial" pitchFamily="34" charset="0"/>
                <a:cs typeface="Arial" pitchFamily="34" charset="0"/>
              </a:rPr>
              <a:t> 3.  </a:t>
            </a:r>
            <a:r>
              <a:rPr lang="en-US" sz="3100" dirty="0" smtClean="0">
                <a:solidFill>
                  <a:srgbClr val="C00000"/>
                </a:solidFill>
                <a:latin typeface="Arial" pitchFamily="34" charset="0"/>
                <a:cs typeface="Arial" pitchFamily="34" charset="0"/>
              </a:rPr>
              <a:t>Make </a:t>
            </a:r>
            <a:r>
              <a:rPr lang="en-US" sz="3100" dirty="0">
                <a:solidFill>
                  <a:srgbClr val="C00000"/>
                </a:solidFill>
                <a:latin typeface="Arial" pitchFamily="34" charset="0"/>
                <a:cs typeface="Arial" pitchFamily="34" charset="0"/>
              </a:rPr>
              <a:t>sure your organization is prepared to </a:t>
            </a:r>
            <a:r>
              <a:rPr lang="en-US" sz="3100" dirty="0" smtClean="0">
                <a:solidFill>
                  <a:srgbClr val="C00000"/>
                </a:solidFill>
                <a:latin typeface="Arial" pitchFamily="34" charset="0"/>
                <a:cs typeface="Arial" pitchFamily="34" charset="0"/>
              </a:rPr>
              <a:t> undergo</a:t>
            </a:r>
            <a:r>
              <a:rPr lang="en-US" sz="3100" dirty="0" smtClean="0">
                <a:solidFill>
                  <a:srgbClr val="2F464B"/>
                </a:solidFill>
                <a:latin typeface="Arial" pitchFamily="34" charset="0"/>
                <a:cs typeface="Arial" pitchFamily="34" charset="0"/>
              </a:rPr>
              <a:t>, </a:t>
            </a:r>
          </a:p>
          <a:p>
            <a:pPr marL="0" lvl="0" indent="0">
              <a:buNone/>
            </a:pPr>
            <a:r>
              <a:rPr lang="en-US" sz="3100" dirty="0">
                <a:solidFill>
                  <a:srgbClr val="2F464B"/>
                </a:solidFill>
                <a:latin typeface="Arial" pitchFamily="34" charset="0"/>
                <a:cs typeface="Arial" pitchFamily="34" charset="0"/>
              </a:rPr>
              <a:t> </a:t>
            </a:r>
            <a:r>
              <a:rPr lang="en-US" sz="3100" dirty="0" smtClean="0">
                <a:solidFill>
                  <a:srgbClr val="2F464B"/>
                </a:solidFill>
                <a:latin typeface="Arial" pitchFamily="34" charset="0"/>
                <a:cs typeface="Arial" pitchFamily="34" charset="0"/>
              </a:rPr>
              <a:t>      rigorous </a:t>
            </a:r>
            <a:r>
              <a:rPr lang="en-US" sz="3100" dirty="0">
                <a:solidFill>
                  <a:srgbClr val="2F464B"/>
                </a:solidFill>
                <a:latin typeface="Arial" pitchFamily="34" charset="0"/>
                <a:cs typeface="Arial" pitchFamily="34" charset="0"/>
              </a:rPr>
              <a:t>screening to serve as an </a:t>
            </a:r>
            <a:r>
              <a:rPr lang="en-US" sz="3100" dirty="0" smtClean="0">
                <a:solidFill>
                  <a:srgbClr val="2F464B"/>
                </a:solidFill>
                <a:latin typeface="Arial" pitchFamily="34" charset="0"/>
                <a:cs typeface="Arial" pitchFamily="34" charset="0"/>
              </a:rPr>
              <a:t> implementer</a:t>
            </a:r>
            <a:r>
              <a:rPr lang="en-US" sz="3100" dirty="0">
                <a:solidFill>
                  <a:srgbClr val="2F464B"/>
                </a:solidFill>
                <a:latin typeface="Arial" pitchFamily="34" charset="0"/>
                <a:cs typeface="Arial" pitchFamily="34" charset="0"/>
              </a:rPr>
              <a:t>, based on </a:t>
            </a:r>
            <a:endParaRPr lang="en-US" sz="3100" dirty="0" smtClean="0">
              <a:solidFill>
                <a:srgbClr val="2F464B"/>
              </a:solidFill>
              <a:latin typeface="Arial" pitchFamily="34" charset="0"/>
              <a:cs typeface="Arial" pitchFamily="34" charset="0"/>
            </a:endParaRPr>
          </a:p>
          <a:p>
            <a:pPr marL="0" lvl="0" indent="0">
              <a:buNone/>
            </a:pPr>
            <a:r>
              <a:rPr lang="en-US" sz="3100" dirty="0">
                <a:solidFill>
                  <a:srgbClr val="2F464B"/>
                </a:solidFill>
                <a:latin typeface="Arial" pitchFamily="34" charset="0"/>
                <a:cs typeface="Arial" pitchFamily="34" charset="0"/>
              </a:rPr>
              <a:t> </a:t>
            </a:r>
            <a:r>
              <a:rPr lang="en-US" sz="3100" dirty="0" smtClean="0">
                <a:solidFill>
                  <a:srgbClr val="2F464B"/>
                </a:solidFill>
                <a:latin typeface="Arial" pitchFamily="34" charset="0"/>
                <a:cs typeface="Arial" pitchFamily="34" charset="0"/>
              </a:rPr>
              <a:t>      the </a:t>
            </a:r>
            <a:r>
              <a:rPr lang="en-US" sz="3100" dirty="0">
                <a:solidFill>
                  <a:srgbClr val="2F464B"/>
                </a:solidFill>
                <a:latin typeface="Arial" pitchFamily="34" charset="0"/>
                <a:cs typeface="Arial" pitchFamily="34" charset="0"/>
              </a:rPr>
              <a:t>Global Fund’s minimum </a:t>
            </a:r>
            <a:r>
              <a:rPr lang="en-US" sz="3100" dirty="0" smtClean="0">
                <a:solidFill>
                  <a:srgbClr val="2F464B"/>
                </a:solidFill>
                <a:latin typeface="Arial" pitchFamily="34" charset="0"/>
                <a:cs typeface="Arial" pitchFamily="34" charset="0"/>
              </a:rPr>
              <a:t> standards </a:t>
            </a:r>
            <a:r>
              <a:rPr lang="en-US" sz="3100" dirty="0">
                <a:solidFill>
                  <a:srgbClr val="2F464B"/>
                </a:solidFill>
                <a:latin typeface="Arial" pitchFamily="34" charset="0"/>
                <a:cs typeface="Arial" pitchFamily="34" charset="0"/>
              </a:rPr>
              <a:t>for Principal </a:t>
            </a:r>
            <a:endParaRPr lang="en-US" sz="3100" dirty="0" smtClean="0">
              <a:solidFill>
                <a:srgbClr val="2F464B"/>
              </a:solidFill>
              <a:latin typeface="Arial" pitchFamily="34" charset="0"/>
              <a:cs typeface="Arial" pitchFamily="34" charset="0"/>
            </a:endParaRPr>
          </a:p>
          <a:p>
            <a:pPr marL="0" lvl="0" indent="0">
              <a:buNone/>
            </a:pPr>
            <a:r>
              <a:rPr lang="en-US" sz="3100" dirty="0">
                <a:solidFill>
                  <a:srgbClr val="2F464B"/>
                </a:solidFill>
                <a:latin typeface="Arial" pitchFamily="34" charset="0"/>
                <a:cs typeface="Arial" pitchFamily="34" charset="0"/>
              </a:rPr>
              <a:t> </a:t>
            </a:r>
            <a:r>
              <a:rPr lang="en-US" sz="3100" dirty="0" smtClean="0">
                <a:solidFill>
                  <a:srgbClr val="2F464B"/>
                </a:solidFill>
                <a:latin typeface="Arial" pitchFamily="34" charset="0"/>
                <a:cs typeface="Arial" pitchFamily="34" charset="0"/>
              </a:rPr>
              <a:t>      Recipients</a:t>
            </a:r>
            <a:r>
              <a:rPr lang="en-US" sz="3100" dirty="0">
                <a:solidFill>
                  <a:srgbClr val="2F464B"/>
                </a:solidFill>
                <a:latin typeface="Arial" pitchFamily="34" charset="0"/>
                <a:cs typeface="Arial" pitchFamily="34" charset="0"/>
              </a:rPr>
              <a:t>. </a:t>
            </a:r>
          </a:p>
          <a:p>
            <a:pPr marL="0" lvl="0" indent="0">
              <a:buNone/>
            </a:pPr>
            <a:endParaRPr lang="en-US" dirty="0">
              <a:solidFill>
                <a:srgbClr val="2F464B"/>
              </a:solidFill>
              <a:latin typeface="GothamNarrow-Book"/>
            </a:endParaRPr>
          </a:p>
          <a:p>
            <a:pPr marL="0" lvl="0" indent="0">
              <a:buNone/>
            </a:pPr>
            <a:endParaRPr lang="en-US" sz="2800" dirty="0" smtClean="0">
              <a:solidFill>
                <a:srgbClr val="2F464B"/>
              </a:solidFill>
              <a:latin typeface="GothamNarrow-Book"/>
            </a:endParaRPr>
          </a:p>
          <a:p>
            <a:pPr marL="0" lvl="0" indent="0">
              <a:buNone/>
            </a:pPr>
            <a:endParaRPr lang="en-US" sz="2800" dirty="0">
              <a:solidFill>
                <a:srgbClr val="2F464B"/>
              </a:solidFill>
              <a:latin typeface="GothamNarrow-Book"/>
            </a:endParaRPr>
          </a:p>
          <a:p>
            <a:pPr marL="0" indent="0">
              <a:buNone/>
            </a:pPr>
            <a:endParaRPr lang="en-US" dirty="0"/>
          </a:p>
        </p:txBody>
      </p:sp>
    </p:spTree>
    <p:extLst>
      <p:ext uri="{BB962C8B-B14F-4D97-AF65-F5344CB8AC3E}">
        <p14:creationId xmlns:p14="http://schemas.microsoft.com/office/powerpoint/2010/main" val="805515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20000"/>
          </a:bodyPr>
          <a:lstStyle/>
          <a:p>
            <a:pPr marL="0" indent="0">
              <a:buNone/>
            </a:pPr>
            <a:endParaRPr lang="en-US" dirty="0" smtClean="0">
              <a:solidFill>
                <a:srgbClr val="2F464B"/>
              </a:solidFill>
              <a:latin typeface="GothamNarrow-Book"/>
            </a:endParaRPr>
          </a:p>
          <a:p>
            <a:pPr marL="0" indent="0">
              <a:buNone/>
            </a:pPr>
            <a:r>
              <a:rPr lang="en-US" dirty="0" smtClean="0">
                <a:latin typeface="GothamNarrow-Light"/>
              </a:rPr>
              <a:t>4. </a:t>
            </a:r>
            <a:r>
              <a:rPr lang="en-US" dirty="0" smtClean="0">
                <a:solidFill>
                  <a:srgbClr val="2F464B"/>
                </a:solidFill>
                <a:latin typeface="GothamNarrow-Book"/>
              </a:rPr>
              <a:t>Include </a:t>
            </a:r>
            <a:r>
              <a:rPr lang="en-US" u="sng" dirty="0" smtClean="0">
                <a:solidFill>
                  <a:srgbClr val="C00000"/>
                </a:solidFill>
                <a:latin typeface="GothamNarrow-Book"/>
              </a:rPr>
              <a:t>any need for technical assistance </a:t>
            </a:r>
            <a:r>
              <a:rPr lang="en-US" dirty="0" smtClean="0">
                <a:solidFill>
                  <a:srgbClr val="2F464B"/>
                </a:solidFill>
                <a:latin typeface="GothamNarrow-Book"/>
              </a:rPr>
              <a:t>or capacity building in your proposal.</a:t>
            </a:r>
          </a:p>
          <a:p>
            <a:pPr marL="0" lvl="0" indent="0">
              <a:buNone/>
            </a:pPr>
            <a:endParaRPr lang="en-US" sz="3500" dirty="0" smtClean="0">
              <a:solidFill>
                <a:prstClr val="black"/>
              </a:solidFill>
              <a:latin typeface="GothamNarrow-Light"/>
            </a:endParaRPr>
          </a:p>
          <a:p>
            <a:pPr marL="0" lvl="0" indent="0">
              <a:buNone/>
            </a:pPr>
            <a:r>
              <a:rPr lang="en-US" sz="3500" dirty="0" smtClean="0">
                <a:solidFill>
                  <a:prstClr val="black"/>
                </a:solidFill>
                <a:latin typeface="GothamNarrow-Light"/>
              </a:rPr>
              <a:t>5.</a:t>
            </a:r>
            <a:r>
              <a:rPr lang="en-US" sz="3500" dirty="0" smtClean="0">
                <a:solidFill>
                  <a:prstClr val="black"/>
                </a:solidFill>
                <a:latin typeface="GothamNarrow-Book"/>
              </a:rPr>
              <a:t>M</a:t>
            </a:r>
            <a:r>
              <a:rPr lang="en-US" sz="3000" dirty="0" smtClean="0">
                <a:solidFill>
                  <a:srgbClr val="2F464B"/>
                </a:solidFill>
                <a:latin typeface="GothamNarrow-Book"/>
              </a:rPr>
              <a:t>ake </a:t>
            </a:r>
            <a:r>
              <a:rPr lang="en-US" sz="3000" dirty="0">
                <a:solidFill>
                  <a:srgbClr val="2F464B"/>
                </a:solidFill>
                <a:latin typeface="GothamNarrow-Book"/>
              </a:rPr>
              <a:t>sure </a:t>
            </a:r>
            <a:r>
              <a:rPr lang="en-US" sz="3000" dirty="0">
                <a:solidFill>
                  <a:srgbClr val="C00000"/>
                </a:solidFill>
                <a:latin typeface="GothamNarrow-Book"/>
              </a:rPr>
              <a:t>your Country Coordinating Mechanism knows you would like </a:t>
            </a:r>
            <a:r>
              <a:rPr lang="en-US" sz="3000" u="sng" dirty="0">
                <a:solidFill>
                  <a:srgbClr val="C00000"/>
                </a:solidFill>
                <a:latin typeface="GothamNarrow-Book"/>
              </a:rPr>
              <a:t>to participate in the country dialogue</a:t>
            </a:r>
            <a:r>
              <a:rPr lang="en-US" sz="3000" dirty="0">
                <a:solidFill>
                  <a:srgbClr val="C00000"/>
                </a:solidFill>
                <a:latin typeface="GothamNarrow-Book"/>
              </a:rPr>
              <a:t>, which will be the basis for preparing the funding request</a:t>
            </a:r>
            <a:r>
              <a:rPr lang="en-US" sz="3000" dirty="0">
                <a:solidFill>
                  <a:srgbClr val="2F464B"/>
                </a:solidFill>
                <a:latin typeface="GothamNarrow-Book"/>
              </a:rPr>
              <a:t>. </a:t>
            </a:r>
          </a:p>
          <a:p>
            <a:pPr marL="0" lvl="0" indent="0">
              <a:buNone/>
            </a:pPr>
            <a:endParaRPr lang="en-US" sz="3000" dirty="0">
              <a:solidFill>
                <a:srgbClr val="2F464B"/>
              </a:solidFill>
              <a:latin typeface="GothamNarrow-Book"/>
            </a:endParaRPr>
          </a:p>
          <a:p>
            <a:pPr marL="0" lvl="0" indent="0">
              <a:buNone/>
            </a:pPr>
            <a:r>
              <a:rPr lang="en-US" sz="3500" dirty="0">
                <a:solidFill>
                  <a:prstClr val="black"/>
                </a:solidFill>
                <a:latin typeface="GothamNarrow-Light"/>
              </a:rPr>
              <a:t>6. </a:t>
            </a:r>
            <a:r>
              <a:rPr lang="en-US" sz="3000" u="sng" dirty="0">
                <a:solidFill>
                  <a:srgbClr val="C00000"/>
                </a:solidFill>
                <a:latin typeface="GothamNarrow-Book"/>
              </a:rPr>
              <a:t>Download the Global Fund funding request</a:t>
            </a:r>
          </a:p>
          <a:p>
            <a:pPr marL="0" lvl="0" indent="0">
              <a:buNone/>
            </a:pPr>
            <a:r>
              <a:rPr lang="en-US" sz="3000" u="sng" dirty="0">
                <a:solidFill>
                  <a:srgbClr val="C00000"/>
                </a:solidFill>
                <a:latin typeface="GothamNarrow-Book"/>
              </a:rPr>
              <a:t>templates</a:t>
            </a:r>
            <a:r>
              <a:rPr lang="en-US" sz="3000" dirty="0">
                <a:solidFill>
                  <a:srgbClr val="C00000"/>
                </a:solidFill>
                <a:latin typeface="GothamNarrow-Book"/>
              </a:rPr>
              <a:t> and information from the website </a:t>
            </a:r>
            <a:r>
              <a:rPr lang="en-US" sz="3000" dirty="0">
                <a:solidFill>
                  <a:srgbClr val="2F464B"/>
                </a:solidFill>
                <a:latin typeface="GothamNarrow-Book"/>
              </a:rPr>
              <a:t>to become familiar with standard interventions and minimum standards for Principal Recipients.</a:t>
            </a:r>
          </a:p>
          <a:p>
            <a:pPr marL="0" indent="0">
              <a:buNone/>
            </a:pPr>
            <a:endParaRPr lang="en-US" dirty="0" smtClean="0">
              <a:solidFill>
                <a:srgbClr val="2F464B"/>
              </a:solidFill>
              <a:latin typeface="GothamNarrow-Book"/>
            </a:endParaRPr>
          </a:p>
          <a:p>
            <a:pPr marL="0" indent="0">
              <a:buNone/>
            </a:pPr>
            <a:endParaRPr lang="en-US" dirty="0"/>
          </a:p>
        </p:txBody>
      </p:sp>
    </p:spTree>
    <p:extLst>
      <p:ext uri="{BB962C8B-B14F-4D97-AF65-F5344CB8AC3E}">
        <p14:creationId xmlns:p14="http://schemas.microsoft.com/office/powerpoint/2010/main" val="2129297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solidFill>
                  <a:srgbClr val="002060"/>
                </a:solidFill>
              </a:rPr>
              <a:t>National Strategy and Action Plan to Prevent and Control of HIV and AIDS in Lao PDR</a:t>
            </a:r>
          </a:p>
          <a:p>
            <a:pPr marL="0" indent="0" algn="ctr">
              <a:buNone/>
            </a:pPr>
            <a:r>
              <a:rPr lang="en-US" dirty="0" smtClean="0">
                <a:solidFill>
                  <a:srgbClr val="002060"/>
                </a:solidFill>
              </a:rPr>
              <a:t>2016-2020</a:t>
            </a:r>
            <a:endParaRPr lang="en-US" dirty="0">
              <a:solidFill>
                <a:srgbClr val="002060"/>
              </a:solidFill>
            </a:endParaRPr>
          </a:p>
        </p:txBody>
      </p:sp>
    </p:spTree>
    <p:extLst>
      <p:ext uri="{BB962C8B-B14F-4D97-AF65-F5344CB8AC3E}">
        <p14:creationId xmlns:p14="http://schemas.microsoft.com/office/powerpoint/2010/main" val="3058993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1281</Words>
  <Application>Microsoft Office PowerPoint</Application>
  <PresentationFormat>On-screen Show (4:3)</PresentationFormat>
  <Paragraphs>157</Paragraphs>
  <Slides>19</Slides>
  <Notes>0</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19</vt:i4>
      </vt:variant>
    </vt:vector>
  </HeadingPairs>
  <TitlesOfParts>
    <vt:vector size="28" baseType="lpstr">
      <vt:lpstr>Office Theme</vt:lpstr>
      <vt:lpstr>1_Office Theme</vt:lpstr>
      <vt:lpstr>2_Office Theme</vt:lpstr>
      <vt:lpstr>3_Office Theme</vt:lpstr>
      <vt:lpstr>4_Office Theme</vt:lpstr>
      <vt:lpstr>5_Office Theme</vt:lpstr>
      <vt:lpstr>6_Office Theme</vt:lpstr>
      <vt:lpstr>7_Office Theme</vt:lpstr>
      <vt:lpstr>Microsoft Excel Chart</vt:lpstr>
      <vt:lpstr>HIV Proposed activities  for GF NFC 2018-2020</vt:lpstr>
      <vt:lpstr>How does it work? </vt:lpstr>
      <vt:lpstr>PowerPoint Presentation</vt:lpstr>
      <vt:lpstr> What’s new about this funding cycle? </vt:lpstr>
      <vt:lpstr>FUNDING REQUEST</vt:lpstr>
      <vt:lpstr>PowerPoint Presentation</vt:lpstr>
      <vt:lpstr>Practical suggestions</vt:lpstr>
      <vt:lpstr>PowerPoint Presentation</vt:lpstr>
      <vt:lpstr>PowerPoint Presentation</vt:lpstr>
      <vt:lpstr>PowerPoint Presentation</vt:lpstr>
      <vt:lpstr>Key Program Outcomes and impact on the country</vt:lpstr>
      <vt:lpstr>PowerPoint Presentation</vt:lpstr>
      <vt:lpstr>PowerPoint Presentation</vt:lpstr>
      <vt:lpstr>PowerPoint Presentation</vt:lpstr>
      <vt:lpstr>Key issues and challenges</vt:lpstr>
      <vt:lpstr>  Model for the HIV prevention-to-care continuum for FSW and MSM-TG </vt:lpstr>
      <vt:lpstr>Proposed activities </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Proposed activities  for GF NFC 2018-2020</dc:title>
  <dc:creator>dell</dc:creator>
  <cp:lastModifiedBy>dell</cp:lastModifiedBy>
  <cp:revision>16</cp:revision>
  <cp:lastPrinted>2017-01-10T04:42:52Z</cp:lastPrinted>
  <dcterms:created xsi:type="dcterms:W3CDTF">2017-01-09T18:01:47Z</dcterms:created>
  <dcterms:modified xsi:type="dcterms:W3CDTF">2017-01-10T09:02:00Z</dcterms:modified>
</cp:coreProperties>
</file>