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notesMasterIdLst>
    <p:notesMasterId r:id="rId33"/>
  </p:notesMasterIdLst>
  <p:sldIdLst>
    <p:sldId id="256" r:id="rId2"/>
    <p:sldId id="685" r:id="rId3"/>
    <p:sldId id="686" r:id="rId4"/>
    <p:sldId id="687" r:id="rId5"/>
    <p:sldId id="743" r:id="rId6"/>
    <p:sldId id="744" r:id="rId7"/>
    <p:sldId id="745" r:id="rId8"/>
    <p:sldId id="746" r:id="rId9"/>
    <p:sldId id="747" r:id="rId10"/>
    <p:sldId id="748" r:id="rId11"/>
    <p:sldId id="749" r:id="rId12"/>
    <p:sldId id="750" r:id="rId13"/>
    <p:sldId id="751" r:id="rId14"/>
    <p:sldId id="752" r:id="rId15"/>
    <p:sldId id="753" r:id="rId16"/>
    <p:sldId id="754" r:id="rId17"/>
    <p:sldId id="755" r:id="rId18"/>
    <p:sldId id="756" r:id="rId19"/>
    <p:sldId id="757" r:id="rId20"/>
    <p:sldId id="760" r:id="rId21"/>
    <p:sldId id="761" r:id="rId22"/>
    <p:sldId id="762" r:id="rId23"/>
    <p:sldId id="764" r:id="rId24"/>
    <p:sldId id="765" r:id="rId25"/>
    <p:sldId id="766" r:id="rId26"/>
    <p:sldId id="767" r:id="rId27"/>
    <p:sldId id="768" r:id="rId28"/>
    <p:sldId id="710" r:id="rId29"/>
    <p:sldId id="711" r:id="rId30"/>
    <p:sldId id="712" r:id="rId31"/>
    <p:sldId id="71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8561830-69C1-4DFC-A518-A73354D67098}">
          <p14:sldIdLst>
            <p14:sldId id="256"/>
            <p14:sldId id="685"/>
            <p14:sldId id="686"/>
            <p14:sldId id="687"/>
            <p14:sldId id="743"/>
            <p14:sldId id="744"/>
            <p14:sldId id="745"/>
            <p14:sldId id="746"/>
            <p14:sldId id="747"/>
            <p14:sldId id="748"/>
            <p14:sldId id="749"/>
            <p14:sldId id="750"/>
            <p14:sldId id="751"/>
            <p14:sldId id="752"/>
            <p14:sldId id="753"/>
            <p14:sldId id="754"/>
            <p14:sldId id="755"/>
            <p14:sldId id="756"/>
            <p14:sldId id="757"/>
            <p14:sldId id="760"/>
            <p14:sldId id="761"/>
            <p14:sldId id="762"/>
            <p14:sldId id="764"/>
            <p14:sldId id="765"/>
            <p14:sldId id="766"/>
            <p14:sldId id="767"/>
          </p14:sldIdLst>
        </p14:section>
        <p14:section name="Untitled Section" id="{D7298A9F-7301-468D-BA49-F8DC83B583F1}">
          <p14:sldIdLst>
            <p14:sldId id="768"/>
            <p14:sldId id="710"/>
            <p14:sldId id="711"/>
            <p14:sldId id="712"/>
            <p14:sldId id="71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ED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1" d="100"/>
          <a:sy n="91" d="100"/>
        </p:scale>
        <p:origin x="126"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2B6B41-40EB-42A5-B9C4-EFAFF180BAF7}" type="datetimeFigureOut">
              <a:rPr lang="en-US" smtClean="0"/>
              <a:t>4/5/2021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5ED36-A805-4E6C-98E5-C6F5B842CEDB}" type="slidenum">
              <a:rPr lang="en-US" smtClean="0"/>
              <a:t>‹#›</a:t>
            </a:fld>
            <a:endParaRPr lang="en-US"/>
          </a:p>
        </p:txBody>
      </p:sp>
    </p:spTree>
    <p:extLst>
      <p:ext uri="{BB962C8B-B14F-4D97-AF65-F5344CB8AC3E}">
        <p14:creationId xmlns:p14="http://schemas.microsoft.com/office/powerpoint/2010/main" val="387729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10645D-AF97-407F-AD99-75A2C6BB4D62}"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85070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193BE1-359D-41F3-8BEB-3E753FB7281A}"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163331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FC0B87-80BB-4A0B-B153-08EA399929B0}"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5731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FEF3615-21F9-4604-B750-76BF25E95B2C}"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343051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CE86D12-BD11-4B47-9B5E-79CBD1ABEEEF}"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16504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5061715-F066-4B57-AEE0-07C4162759E7}"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021111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4A5232-0D91-4F75-A2C8-8B0F45FA0862}"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794129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D294A7-4BC8-4D22-81B1-6107370CC6FF}"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684712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23DD0B-6A91-4810-9DF8-9F18675E5CAD}"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187663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107858-3F14-4D60-8348-D786C053F87E}"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615481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8DAAEE-0CB6-4F91-9523-BB602DA572F7}"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47317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C7977B-BEFC-43A5-8C02-2C3D53C7658B}" type="datetime1">
              <a:rPr lang="en-US" smtClean="0"/>
              <a:t>4/5/2021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39846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AA0526-991A-488E-B7E3-D0391E91112E}" type="datetime1">
              <a:rPr lang="en-US" smtClean="0"/>
              <a:t>4/5/2021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340597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47A7F5-26C1-43A3-8C57-F2C495EB89DC}" type="datetime1">
              <a:rPr lang="en-US" smtClean="0"/>
              <a:t>4/5/2021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7180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C849350-A123-4900-80C3-C44CBF772D82}"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366350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56DC676-44E4-48D3-A996-95EE7F0EA060}"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4052939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4654009-BF91-4C74-998C-3BD03117FF4A}" type="datetime1">
              <a:rPr lang="en-US" smtClean="0"/>
              <a:t>4/5/2021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844FFDA-8C2C-4CDD-9B52-550DAAD6F220}" type="slidenum">
              <a:rPr lang="en-US" smtClean="0"/>
              <a:t>‹#›</a:t>
            </a:fld>
            <a:endParaRPr lang="en-US" dirty="0"/>
          </a:p>
        </p:txBody>
      </p:sp>
    </p:spTree>
    <p:extLst>
      <p:ext uri="{BB962C8B-B14F-4D97-AF65-F5344CB8AC3E}">
        <p14:creationId xmlns:p14="http://schemas.microsoft.com/office/powerpoint/2010/main" val="81714730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 id="2147483797" r:id="rId15"/>
    <p:sldLayoutId id="2147483798"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1579" y="1261241"/>
            <a:ext cx="10058400" cy="4720038"/>
          </a:xfrm>
        </p:spPr>
        <p:txBody>
          <a:bodyPr>
            <a:normAutofit fontScale="90000"/>
          </a:bodyPr>
          <a:lstStyle/>
          <a:p>
            <a:pPr algn="ctr"/>
            <a:r>
              <a:rPr lang="en-US" sz="3600" b="1" dirty="0" smtClean="0">
                <a:latin typeface="Calibri" panose="020F0502020204030204" pitchFamily="34" charset="0"/>
                <a:cs typeface="Calibri" panose="020F0502020204030204" pitchFamily="34" charset="0"/>
              </a:rPr>
              <a:t/>
            </a:r>
            <a:br>
              <a:rPr lang="en-US" sz="3600" b="1" dirty="0" smtClean="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
            </a:r>
            <a:br>
              <a:rPr lang="en-US" sz="3600" b="1" dirty="0">
                <a:latin typeface="Calibri" panose="020F0502020204030204" pitchFamily="34" charset="0"/>
                <a:cs typeface="Calibri" panose="020F0502020204030204" pitchFamily="34" charset="0"/>
              </a:rPr>
            </a:br>
            <a:r>
              <a:rPr lang="en-US" sz="3600" b="1" dirty="0" smtClean="0">
                <a:latin typeface="Calibri" panose="020F0502020204030204" pitchFamily="34" charset="0"/>
                <a:cs typeface="Calibri" panose="020F0502020204030204" pitchFamily="34" charset="0"/>
              </a:rPr>
              <a:t/>
            </a:r>
            <a:br>
              <a:rPr lang="en-US" sz="3600" b="1" dirty="0" smtClean="0">
                <a:latin typeface="Calibri" panose="020F0502020204030204" pitchFamily="34" charset="0"/>
                <a:cs typeface="Calibri" panose="020F0502020204030204" pitchFamily="34" charset="0"/>
              </a:rPr>
            </a:br>
            <a:r>
              <a:rPr lang="en-US" sz="3600" b="1" dirty="0" smtClean="0">
                <a:latin typeface="+mn-lt"/>
                <a:cs typeface="Calibri" panose="020F0502020204030204" pitchFamily="34" charset="0"/>
              </a:rPr>
              <a:t>CCM Meeting 6 April 2021</a:t>
            </a:r>
            <a:r>
              <a:rPr lang="en-US" sz="3600" b="1" dirty="0">
                <a:latin typeface="+mn-lt"/>
                <a:cs typeface="Calibri" panose="020F0502020204030204" pitchFamily="34" charset="0"/>
              </a:rPr>
              <a:t/>
            </a:r>
            <a:br>
              <a:rPr lang="en-US" sz="3600" b="1" dirty="0">
                <a:latin typeface="+mn-lt"/>
                <a:cs typeface="Calibri" panose="020F0502020204030204" pitchFamily="34" charset="0"/>
              </a:rPr>
            </a:br>
            <a:r>
              <a:rPr lang="en-US" sz="3600" b="1" dirty="0">
                <a:latin typeface="+mn-lt"/>
                <a:cs typeface="Calibri" panose="020F0502020204030204" pitchFamily="34" charset="0"/>
              </a:rPr>
              <a:t/>
            </a:r>
            <a:br>
              <a:rPr lang="en-US" sz="3600" b="1" dirty="0">
                <a:latin typeface="+mn-lt"/>
                <a:cs typeface="Calibri" panose="020F0502020204030204" pitchFamily="34" charset="0"/>
              </a:rPr>
            </a:br>
            <a:r>
              <a:rPr lang="en-US" sz="3600" b="1" dirty="0">
                <a:latin typeface="+mn-lt"/>
                <a:cs typeface="Calibri" panose="020F0502020204030204" pitchFamily="34" charset="0"/>
              </a:rPr>
              <a:t>PMU </a:t>
            </a:r>
            <a:r>
              <a:rPr lang="en-US" sz="3600" b="1" dirty="0" smtClean="0">
                <a:latin typeface="+mn-lt"/>
                <a:cs typeface="Calibri" panose="020F0502020204030204" pitchFamily="34" charset="0"/>
              </a:rPr>
              <a:t>UPDATE:</a:t>
            </a:r>
            <a:br>
              <a:rPr lang="en-US" sz="3600" b="1" dirty="0" smtClean="0">
                <a:latin typeface="+mn-lt"/>
                <a:cs typeface="Calibri" panose="020F0502020204030204" pitchFamily="34" charset="0"/>
              </a:rPr>
            </a:br>
            <a:r>
              <a:rPr lang="en-US" sz="3600" b="1" dirty="0" smtClean="0">
                <a:latin typeface="+mn-lt"/>
                <a:cs typeface="Calibri" panose="020F0502020204030204" pitchFamily="34" charset="0"/>
              </a:rPr>
              <a:t/>
            </a:r>
            <a:br>
              <a:rPr lang="en-US" sz="3600" b="1" dirty="0" smtClean="0">
                <a:latin typeface="+mn-lt"/>
                <a:cs typeface="Calibri" panose="020F0502020204030204" pitchFamily="34" charset="0"/>
              </a:rPr>
            </a:br>
            <a:r>
              <a:rPr lang="en-US" sz="3100" b="1" dirty="0" smtClean="0">
                <a:latin typeface="+mn-lt"/>
                <a:cs typeface="Calibri" panose="020F0502020204030204" pitchFamily="34" charset="0"/>
              </a:rPr>
              <a:t>PU 2020 Report for HIV Country Grant ( 2018-2020)</a:t>
            </a:r>
            <a:br>
              <a:rPr lang="en-US" sz="3100" b="1" dirty="0" smtClean="0">
                <a:latin typeface="+mn-lt"/>
                <a:cs typeface="Calibri" panose="020F0502020204030204" pitchFamily="34" charset="0"/>
              </a:rPr>
            </a:br>
            <a:r>
              <a:rPr lang="en-US" sz="3100" b="1" dirty="0">
                <a:latin typeface="+mn-lt"/>
                <a:cs typeface="Calibri" panose="020F0502020204030204" pitchFamily="34" charset="0"/>
              </a:rPr>
              <a:t/>
            </a:r>
            <a:br>
              <a:rPr lang="en-US" sz="3100" b="1" dirty="0">
                <a:latin typeface="+mn-lt"/>
                <a:cs typeface="Calibri" panose="020F0502020204030204" pitchFamily="34" charset="0"/>
              </a:rPr>
            </a:br>
            <a:r>
              <a:rPr lang="en-US" sz="3600" b="1" dirty="0" smtClean="0">
                <a:latin typeface="Calibri" panose="020F0502020204030204" pitchFamily="34" charset="0"/>
                <a:cs typeface="Calibri" panose="020F0502020204030204" pitchFamily="34" charset="0"/>
              </a:rPr>
              <a:t> </a:t>
            </a:r>
            <a:r>
              <a:rPr lang="en-US" sz="3600" dirty="0">
                <a:latin typeface="Calibri" panose="020F0502020204030204" pitchFamily="34" charset="0"/>
                <a:cs typeface="Calibri" panose="020F0502020204030204" pitchFamily="34" charset="0"/>
              </a:rPr>
              <a:t/>
            </a:r>
            <a:br>
              <a:rPr lang="en-US" sz="3600" dirty="0">
                <a:latin typeface="Calibri" panose="020F0502020204030204" pitchFamily="34" charset="0"/>
                <a:cs typeface="Calibri" panose="020F0502020204030204" pitchFamily="34" charset="0"/>
              </a:rPr>
            </a:br>
            <a:endParaRPr lang="en-US" sz="3600" dirty="0">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fld id="{C844FFDA-8C2C-4CDD-9B52-550DAAD6F220}" type="slidenum">
              <a:rPr lang="en-US" smtClean="0"/>
              <a:t>1</a:t>
            </a:fld>
            <a:endParaRPr lang="en-US" dirty="0"/>
          </a:p>
        </p:txBody>
      </p:sp>
    </p:spTree>
    <p:extLst>
      <p:ext uri="{BB962C8B-B14F-4D97-AF65-F5344CB8AC3E}">
        <p14:creationId xmlns:p14="http://schemas.microsoft.com/office/powerpoint/2010/main" val="1599273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Module intervention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01068625"/>
              </p:ext>
            </p:extLst>
          </p:nvPr>
        </p:nvGraphicFramePr>
        <p:xfrm>
          <a:off x="371192" y="1152907"/>
          <a:ext cx="11820808" cy="5601280"/>
        </p:xfrm>
        <a:graphic>
          <a:graphicData uri="http://schemas.openxmlformats.org/drawingml/2006/table">
            <a:tbl>
              <a:tblPr>
                <a:tableStyleId>{5C22544A-7EE6-4342-B048-85BDC9FD1C3A}</a:tableStyleId>
              </a:tblPr>
              <a:tblGrid>
                <a:gridCol w="2184847">
                  <a:extLst>
                    <a:ext uri="{9D8B030D-6E8A-4147-A177-3AD203B41FA5}">
                      <a16:colId xmlns:a16="http://schemas.microsoft.com/office/drawing/2014/main" val="3619125369"/>
                    </a:ext>
                  </a:extLst>
                </a:gridCol>
                <a:gridCol w="1069162">
                  <a:extLst>
                    <a:ext uri="{9D8B030D-6E8A-4147-A177-3AD203B41FA5}">
                      <a16:colId xmlns:a16="http://schemas.microsoft.com/office/drawing/2014/main" val="3546805774"/>
                    </a:ext>
                  </a:extLst>
                </a:gridCol>
                <a:gridCol w="1342004">
                  <a:extLst>
                    <a:ext uri="{9D8B030D-6E8A-4147-A177-3AD203B41FA5}">
                      <a16:colId xmlns:a16="http://schemas.microsoft.com/office/drawing/2014/main" val="1571948647"/>
                    </a:ext>
                  </a:extLst>
                </a:gridCol>
                <a:gridCol w="1192527">
                  <a:extLst>
                    <a:ext uri="{9D8B030D-6E8A-4147-A177-3AD203B41FA5}">
                      <a16:colId xmlns:a16="http://schemas.microsoft.com/office/drawing/2014/main" val="2230605201"/>
                    </a:ext>
                  </a:extLst>
                </a:gridCol>
                <a:gridCol w="1215039">
                  <a:extLst>
                    <a:ext uri="{9D8B030D-6E8A-4147-A177-3AD203B41FA5}">
                      <a16:colId xmlns:a16="http://schemas.microsoft.com/office/drawing/2014/main" val="2886744219"/>
                    </a:ext>
                  </a:extLst>
                </a:gridCol>
                <a:gridCol w="4817229">
                  <a:extLst>
                    <a:ext uri="{9D8B030D-6E8A-4147-A177-3AD203B41FA5}">
                      <a16:colId xmlns:a16="http://schemas.microsoft.com/office/drawing/2014/main" val="3234278176"/>
                    </a:ext>
                  </a:extLst>
                </a:gridCol>
              </a:tblGrid>
              <a:tr h="694000">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1.Comprehensive prevention programs for sex workers and their clients/Behavioral intervention for sex workers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$236,621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$265,421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-$28,800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112.2%</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negative balance includes : CHAS: -$24.3k - budget adjustment for overspending on IBBS survey among FSW (bl#79); and CHAS: -$6k - conducted more activities on Lab test for OI diagnosis."</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2.Comprehensive prevention programs for MSM/HIV testing services for MSM</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$15,806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$17,633</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-$1,827</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111.6%</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Small negative balance is from LaoPHA overspending on  Referral of MSM/TGs to HTC - Travel cost to refer target group for HIV testing in KM and VTP (</a:t>
                      </a:r>
                      <a:r>
                        <a:rPr lang="en-US" sz="1400" b="1" i="0" u="none" strike="noStrike" dirty="0" err="1" smtClean="0">
                          <a:solidFill>
                            <a:srgbClr val="000000"/>
                          </a:solidFill>
                          <a:effectLst/>
                          <a:latin typeface="+mn-lt"/>
                        </a:rPr>
                        <a:t>bl</a:t>
                      </a:r>
                      <a:r>
                        <a:rPr lang="en-US" sz="1400" b="1" i="0" u="none" strike="noStrike" dirty="0" smtClean="0">
                          <a:solidFill>
                            <a:srgbClr val="000000"/>
                          </a:solidFill>
                          <a:effectLst/>
                          <a:latin typeface="+mn-lt"/>
                        </a:rPr>
                        <a:t># 03)</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3.Program management/Grant management</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$541,429</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$451,959</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$89,470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83.5%</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includes :</a:t>
                      </a:r>
                      <a:r>
                        <a:rPr lang="en-US" sz="1400" b="1" i="0" u="none" strike="noStrike" dirty="0" err="1" smtClean="0">
                          <a:solidFill>
                            <a:srgbClr val="000000"/>
                          </a:solidFill>
                          <a:effectLst/>
                          <a:latin typeface="+mn-lt"/>
                        </a:rPr>
                        <a:t>i</a:t>
                      </a:r>
                      <a:r>
                        <a:rPr lang="en-US" sz="1400" b="1" i="0" u="none" strike="noStrike" dirty="0" smtClean="0">
                          <a:solidFill>
                            <a:srgbClr val="000000"/>
                          </a:solidFill>
                          <a:effectLst/>
                          <a:latin typeface="+mn-lt"/>
                        </a:rPr>
                        <a:t>) $9.6k- financial obligation for audit fee 2020;ii) $48.8k - approved grant closure budget for some staff extension during grant close out period Jan-Jun 2021;ii) remaining $31k -saving from overbidding for audit fee (error in the budget revision) and gain on different exchange rate."</a:t>
                      </a: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smtClean="0">
                          <a:solidFill>
                            <a:srgbClr val="000000"/>
                          </a:solidFill>
                          <a:effectLst/>
                          <a:latin typeface="+mn-lt"/>
                        </a:rPr>
                        <a:t>4.Program management/ other Program management Intervention</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$13,157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$67,048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-$53,891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509.6%</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There is a negative balance because the expenditure covers PSI program income expenditure for condom social marketing =$54.1k. It moved out this amount, the actual expenditure vs this line is only $12.9k. Completed.</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10</a:t>
            </a:fld>
            <a:endParaRPr lang="en-US" dirty="0"/>
          </a:p>
        </p:txBody>
      </p:sp>
    </p:spTree>
    <p:extLst>
      <p:ext uri="{BB962C8B-B14F-4D97-AF65-F5344CB8AC3E}">
        <p14:creationId xmlns:p14="http://schemas.microsoft.com/office/powerpoint/2010/main" val="28000161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Module intervention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27868368"/>
              </p:ext>
            </p:extLst>
          </p:nvPr>
        </p:nvGraphicFramePr>
        <p:xfrm>
          <a:off x="531812" y="1152907"/>
          <a:ext cx="11497732" cy="4974624"/>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707424">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5.Comprehensive prevention programs for MSM/Diagnostic and treatment</a:t>
                      </a:r>
                      <a:r>
                        <a:rPr lang="en-US" sz="1400" b="1" i="0" u="none" strike="noStrike" baseline="0" dirty="0" smtClean="0">
                          <a:solidFill>
                            <a:srgbClr val="000000"/>
                          </a:solidFill>
                          <a:effectLst/>
                          <a:latin typeface="+mn-lt"/>
                        </a:rPr>
                        <a:t> of STIs and other sexual health services for MSM</a:t>
                      </a:r>
                      <a:endParaRPr lang="en-US" sz="1400" b="1" i="0" u="none" strike="noStrike" dirty="0" smtClean="0">
                        <a:solidFill>
                          <a:srgbClr val="000000"/>
                        </a:solidFill>
                        <a:effectLst/>
                        <a:latin typeface="+mn-lt"/>
                      </a:endParaRP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$1,054</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$318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$736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30.2%</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LaoPHA: under spending in the current reporting period. Saving</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6.Treatment, care and support/Counselling and psychosocial support</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$43,377</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$46,119</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-$2,742</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106.3%</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smtClean="0">
                        <a:solidFill>
                          <a:srgbClr val="000000"/>
                        </a:solidFill>
                        <a:effectLst/>
                        <a:latin typeface="+mn-lt"/>
                      </a:endParaRPr>
                    </a:p>
                    <a:p>
                      <a:pPr algn="l" fontAlgn="ctr"/>
                      <a:r>
                        <a:rPr lang="en-US" sz="1400" b="1" i="0" u="none" strike="noStrike" dirty="0" smtClean="0">
                          <a:solidFill>
                            <a:srgbClr val="000000"/>
                          </a:solidFill>
                          <a:effectLst/>
                          <a:latin typeface="+mn-lt"/>
                        </a:rPr>
                        <a:t>small negative balance is from LaoPHA </a:t>
                      </a:r>
                      <a:r>
                        <a:rPr lang="en-US" sz="1400" b="1" i="0" u="none" strike="noStrike" dirty="0" err="1" smtClean="0">
                          <a:solidFill>
                            <a:srgbClr val="000000"/>
                          </a:solidFill>
                          <a:effectLst/>
                          <a:latin typeface="+mn-lt"/>
                        </a:rPr>
                        <a:t>bl</a:t>
                      </a:r>
                      <a:r>
                        <a:rPr lang="en-US" sz="1400" b="1" i="0" u="none" strike="noStrike" dirty="0" smtClean="0">
                          <a:solidFill>
                            <a:srgbClr val="000000"/>
                          </a:solidFill>
                          <a:effectLst/>
                          <a:latin typeface="+mn-lt"/>
                        </a:rPr>
                        <a:t># 19, 38 and 39</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7.Treatment, care and support/Prevention, diagnosis and treatment of opportunistic infections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$79,015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$65,082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$13,933</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82.4%</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relates to DRD procurement (bl#30), which is not full payment has been completed comparing to the signed PQ. </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smtClean="0">
                          <a:solidFill>
                            <a:srgbClr val="000000"/>
                          </a:solidFill>
                          <a:effectLst/>
                          <a:latin typeface="+mn-lt"/>
                        </a:rPr>
                        <a:t>8.Treatment, care and support/HIV Care</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$21,400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$17,580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$3,821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82.1%</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CHAS: small balance from underspending for in con</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11</a:t>
            </a:fld>
            <a:endParaRPr lang="en-US" dirty="0"/>
          </a:p>
        </p:txBody>
      </p:sp>
    </p:spTree>
    <p:extLst>
      <p:ext uri="{BB962C8B-B14F-4D97-AF65-F5344CB8AC3E}">
        <p14:creationId xmlns:p14="http://schemas.microsoft.com/office/powerpoint/2010/main" val="14597011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Module intervention (3)</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25843989"/>
              </p:ext>
            </p:extLst>
          </p:nvPr>
        </p:nvGraphicFramePr>
        <p:xfrm>
          <a:off x="531812" y="1152907"/>
          <a:ext cx="11497732" cy="5527062"/>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684946">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9.Program management / Policy, Planning, coordination and management of</a:t>
                      </a:r>
                      <a:r>
                        <a:rPr lang="en-US" sz="1400" b="1" i="0" u="none" strike="noStrike" baseline="0" dirty="0" smtClean="0">
                          <a:solidFill>
                            <a:srgbClr val="000000"/>
                          </a:solidFill>
                          <a:effectLst/>
                          <a:latin typeface="+mn-lt"/>
                        </a:rPr>
                        <a:t> national Program</a:t>
                      </a:r>
                      <a:endParaRPr lang="en-US" sz="1400" b="1" i="0" u="none" strike="noStrike" dirty="0" smtClean="0">
                        <a:solidFill>
                          <a:srgbClr val="000000"/>
                        </a:solidFill>
                        <a:effectLst/>
                        <a:latin typeface="+mn-lt"/>
                      </a:endParaRP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$18,711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$18,943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-$232</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101.2%</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10. Comprehensive prevention programs for MSM/other </a:t>
                      </a:r>
                    </a:p>
                  </a:txBody>
                  <a:tcPr marL="0" marR="0" marT="0" marB="0"/>
                </a:tc>
                <a:tc>
                  <a:txBody>
                    <a:bodyPr/>
                    <a:lstStyle/>
                    <a:p>
                      <a:pPr algn="r" fontAlgn="ctr"/>
                      <a:r>
                        <a:rPr lang="en-US" sz="1400" b="1" i="0" u="none" strike="noStrike" dirty="0" smtClean="0">
                          <a:solidFill>
                            <a:srgbClr val="000000"/>
                          </a:solidFill>
                          <a:effectLst/>
                          <a:latin typeface="+mn-lt"/>
                        </a:rPr>
                        <a:t>$53,640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$52,490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$1,151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97.9%</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11. Comprehensive prevention programs for sex workers and their clients/HIV testing services for sex workers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$40,469</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$38,400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$2,069</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94.9%</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smtClean="0">
                          <a:solidFill>
                            <a:srgbClr val="000000"/>
                          </a:solidFill>
                          <a:effectLst/>
                          <a:latin typeface="+mn-lt"/>
                        </a:rPr>
                        <a:t>12.Comprehensive prevention programs for sex workers and their clients/ Addressing stigma, discrimination and violence against</a:t>
                      </a:r>
                      <a:r>
                        <a:rPr lang="en-US" sz="1400" b="1" i="0" u="none" strike="noStrike" baseline="0" dirty="0" smtClean="0">
                          <a:solidFill>
                            <a:srgbClr val="000000"/>
                          </a:solidFill>
                          <a:effectLst/>
                          <a:latin typeface="+mn-lt"/>
                        </a:rPr>
                        <a:t> sex workers</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$18,776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$18,355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$421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97.8%</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12</a:t>
            </a:fld>
            <a:endParaRPr lang="en-US" dirty="0"/>
          </a:p>
        </p:txBody>
      </p:sp>
    </p:spTree>
    <p:extLst>
      <p:ext uri="{BB962C8B-B14F-4D97-AF65-F5344CB8AC3E}">
        <p14:creationId xmlns:p14="http://schemas.microsoft.com/office/powerpoint/2010/main" val="6013074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Module intervention (4)</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59943059"/>
              </p:ext>
            </p:extLst>
          </p:nvPr>
        </p:nvGraphicFramePr>
        <p:xfrm>
          <a:off x="531812" y="1152907"/>
          <a:ext cx="11497732" cy="5142269"/>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875069">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5.</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13.Comprehensive prevention programs for sex workers and their clients/ Prevention and management of co-infection</a:t>
                      </a:r>
                      <a:r>
                        <a:rPr lang="en-US" sz="1400" b="1" i="0" u="none" strike="noStrike" baseline="0" dirty="0" smtClean="0">
                          <a:solidFill>
                            <a:srgbClr val="000000"/>
                          </a:solidFill>
                          <a:effectLst/>
                          <a:latin typeface="+mn-lt"/>
                        </a:rPr>
                        <a:t> and morbidities for sex workers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$1,337</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$89</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$1,248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6.6%</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PSI: the balance is due to some patients refused to go to ART sites because they live far away from the sites and faced with difficulty on travelling. COVID19 also impacted as the activity was not carried out during the period of lockdown. </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14.Comprehensive prevention programs for sex workers and their clients/other interventions for sex worker and their clients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$35,796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$157,504</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-$121,708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440.0%</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expenditure includes PSI PI expenditure as condom procurement for social marketing = $125.8k. If moved out this amount the actual expenditure will be only $31.7k. Small balance of $4k is mainly from the gain on different exchange.</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15. Treatment, care and support/Differentiated ART services delivery</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$1,394,173</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$1,170,919</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$223,254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84.0%</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CHAS: Relates to the ARV procurement which is completed. The balance is due to over budgeting for PSM costs $210k (bl#21)</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13</a:t>
            </a:fld>
            <a:endParaRPr lang="en-US" dirty="0"/>
          </a:p>
        </p:txBody>
      </p:sp>
    </p:spTree>
    <p:extLst>
      <p:ext uri="{BB962C8B-B14F-4D97-AF65-F5344CB8AC3E}">
        <p14:creationId xmlns:p14="http://schemas.microsoft.com/office/powerpoint/2010/main" val="39502491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Module intervention (5)</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05946718"/>
              </p:ext>
            </p:extLst>
          </p:nvPr>
        </p:nvGraphicFramePr>
        <p:xfrm>
          <a:off x="531812" y="1152907"/>
          <a:ext cx="11497732" cy="5163717"/>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748321">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err="1" smtClean="0">
                          <a:solidFill>
                            <a:schemeClr val="lt1"/>
                          </a:solidFill>
                          <a:latin typeface="+mn-lt"/>
                          <a:ea typeface="+mn-ea"/>
                          <a:cs typeface="Calibri" panose="020F0502020204030204" pitchFamily="34" charset="0"/>
                        </a:rPr>
                        <a:t>AbsorptionRate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16. HIV Testing Services/Differentiated HIV testing services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$361,535</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$315,826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$45,709</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87.4%</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CHAS: it's mainly from underspending for Viral Load testing ,EID testing, MDR testing $42k (</a:t>
                      </a:r>
                      <a:r>
                        <a:rPr lang="en-US" sz="1400" b="1" i="0" u="none" strike="noStrike" dirty="0" err="1" smtClean="0">
                          <a:solidFill>
                            <a:srgbClr val="000000"/>
                          </a:solidFill>
                          <a:effectLst/>
                          <a:latin typeface="+mn-lt"/>
                        </a:rPr>
                        <a:t>bl</a:t>
                      </a:r>
                      <a:r>
                        <a:rPr lang="en-US" sz="1400" b="1" i="0" u="none" strike="noStrike" dirty="0" smtClean="0">
                          <a:solidFill>
                            <a:srgbClr val="000000"/>
                          </a:solidFill>
                          <a:effectLst/>
                          <a:latin typeface="+mn-lt"/>
                        </a:rPr>
                        <a:t># 29)</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1"/>
                  </a:ext>
                </a:extLst>
              </a:tr>
              <a:tr h="736967">
                <a:tc>
                  <a:txBody>
                    <a:bodyPr/>
                    <a:lstStyle/>
                    <a:p>
                      <a:pPr algn="l" fontAlgn="t"/>
                      <a:r>
                        <a:rPr lang="en-US" sz="1400" b="1" i="0" u="none" strike="noStrike" dirty="0" smtClean="0">
                          <a:solidFill>
                            <a:srgbClr val="000000"/>
                          </a:solidFill>
                          <a:effectLst/>
                          <a:latin typeface="+mn-lt"/>
                        </a:rPr>
                        <a:t>17. Comprehensive prevention programs for sex workers and their clients/Diagnosis and treatment of STIs and other productive health services for sex workers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$807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$151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$656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18.7%</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small balance</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18. TB/HIV/Key populations(TB/HIV)-others</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$1,964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$2,270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-$305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115.5%</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small </a:t>
                      </a:r>
                      <a:r>
                        <a:rPr lang="en-US" sz="1400" b="1" i="0" u="none" strike="noStrike" dirty="0" smtClean="0">
                          <a:solidFill>
                            <a:srgbClr val="000000"/>
                          </a:solidFill>
                          <a:effectLst/>
                          <a:latin typeface="+mn-lt"/>
                        </a:rPr>
                        <a:t>negative </a:t>
                      </a:r>
                      <a:r>
                        <a:rPr lang="en-US" sz="1400" b="1" i="0" u="none" strike="noStrike" dirty="0" smtClean="0">
                          <a:solidFill>
                            <a:srgbClr val="000000"/>
                          </a:solidFill>
                          <a:effectLst/>
                          <a:latin typeface="+mn-lt"/>
                        </a:rPr>
                        <a:t>balance from PSI (bl#56)</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19. Comprehensive prevention programs for MSM/behavioral interventions for MSM</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$113,453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$141,241</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-$27,788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124.5%</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expenditure includes approved budget adjustment for National survey (IBBS among MSM) bl#80.</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14</a:t>
            </a:fld>
            <a:endParaRPr lang="en-US" dirty="0"/>
          </a:p>
        </p:txBody>
      </p:sp>
    </p:spTree>
    <p:extLst>
      <p:ext uri="{BB962C8B-B14F-4D97-AF65-F5344CB8AC3E}">
        <p14:creationId xmlns:p14="http://schemas.microsoft.com/office/powerpoint/2010/main" val="3836115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Module intervention (6)</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71489253"/>
              </p:ext>
            </p:extLst>
          </p:nvPr>
        </p:nvGraphicFramePr>
        <p:xfrm>
          <a:off x="531812" y="1152907"/>
          <a:ext cx="11497732" cy="4348114"/>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748321">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err="1" smtClean="0">
                          <a:solidFill>
                            <a:schemeClr val="lt1"/>
                          </a:solidFill>
                          <a:latin typeface="+mn-lt"/>
                          <a:ea typeface="+mn-ea"/>
                          <a:cs typeface="Calibri" panose="020F0502020204030204" pitchFamily="34" charset="0"/>
                        </a:rPr>
                        <a:t>AbsorptionRate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399393">
                <a:tc>
                  <a:txBody>
                    <a:bodyPr/>
                    <a:lstStyle/>
                    <a:p>
                      <a:pPr algn="l" fontAlgn="t"/>
                      <a:r>
                        <a:rPr lang="en-US" sz="1400" b="1" i="0" u="none" strike="noStrike" dirty="0" smtClean="0">
                          <a:solidFill>
                            <a:srgbClr val="000000"/>
                          </a:solidFill>
                          <a:effectLst/>
                          <a:latin typeface="+mn-lt"/>
                        </a:rPr>
                        <a:t>20. COVID-19/Risk mitigations for disease program</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$1,123,631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$240,153</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$883,478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21.4%</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includes 4472.5k - financial obligations for Covid 19 health commodities and products procurement (bl#104, 105, 107, 108, 109, 123 &amp;124); $324k carried over for Covid 19 activities and lab reagent (</a:t>
                      </a:r>
                      <a:r>
                        <a:rPr lang="en-US" sz="1400" b="1" i="0" u="none" strike="noStrike" dirty="0" err="1" smtClean="0">
                          <a:solidFill>
                            <a:srgbClr val="000000"/>
                          </a:solidFill>
                          <a:effectLst/>
                          <a:latin typeface="+mn-lt"/>
                        </a:rPr>
                        <a:t>bl</a:t>
                      </a:r>
                      <a:r>
                        <a:rPr lang="en-US" sz="1400" b="1" i="0" u="none" strike="noStrike" dirty="0" smtClean="0">
                          <a:solidFill>
                            <a:srgbClr val="000000"/>
                          </a:solidFill>
                          <a:effectLst/>
                          <a:latin typeface="+mn-lt"/>
                        </a:rPr>
                        <a:t># 106, 108, 110, 111, 115,120); estimated savings from this line = $87k are from lower cost of local procuring for Covid 19 health commodities and products."</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1"/>
                  </a:ext>
                </a:extLst>
              </a:tr>
              <a:tr h="399393">
                <a:tc>
                  <a:txBody>
                    <a:bodyPr/>
                    <a:lstStyle/>
                    <a:p>
                      <a:pPr algn="l" fontAlgn="t"/>
                      <a:r>
                        <a:rPr lang="en-US" sz="1400" b="1" i="0" u="none" strike="noStrike" dirty="0" smtClean="0">
                          <a:solidFill>
                            <a:srgbClr val="000000"/>
                          </a:solidFill>
                          <a:effectLst/>
                          <a:latin typeface="+mn-lt"/>
                        </a:rPr>
                        <a:t>21. COVID-19/COVID 19 Control and containment including health system strengthening</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$820,065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$5,111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$814,955</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0.6%</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includes $391.7 - financial obligations for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19 health product procurements and $392k is carried over for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activities and pending procurement.</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r h="191631">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l" fontAlgn="ctr"/>
                      <a:endParaRPr lang="en-US" sz="14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10003"/>
                  </a:ext>
                </a:extLst>
              </a:tr>
              <a:tr h="399393">
                <a:tc>
                  <a:txBody>
                    <a:bodyPr/>
                    <a:lstStyle/>
                    <a:p>
                      <a:pPr algn="l" fontAlgn="t"/>
                      <a:r>
                        <a:rPr lang="en-US" sz="1400" b="1" i="0" u="none" strike="noStrike" dirty="0" smtClean="0">
                          <a:solidFill>
                            <a:srgbClr val="000000"/>
                          </a:solidFill>
                          <a:effectLst/>
                          <a:latin typeface="+mn-lt"/>
                        </a:rPr>
                        <a:t>Grand Total</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$4,936,217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$3,092,611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$1,843,606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62.7%</a:t>
                      </a: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4"/>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15</a:t>
            </a:fld>
            <a:endParaRPr lang="en-US" dirty="0"/>
          </a:p>
        </p:txBody>
      </p:sp>
    </p:spTree>
    <p:extLst>
      <p:ext uri="{BB962C8B-B14F-4D97-AF65-F5344CB8AC3E}">
        <p14:creationId xmlns:p14="http://schemas.microsoft.com/office/powerpoint/2010/main" val="14188099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Implementing Entity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75451407"/>
              </p:ext>
            </p:extLst>
          </p:nvPr>
        </p:nvGraphicFramePr>
        <p:xfrm>
          <a:off x="516048" y="1152907"/>
          <a:ext cx="11513496" cy="5637494"/>
        </p:xfrm>
        <a:graphic>
          <a:graphicData uri="http://schemas.openxmlformats.org/drawingml/2006/table">
            <a:tbl>
              <a:tblPr>
                <a:tableStyleId>{5C22544A-7EE6-4342-B048-85BDC9FD1C3A}</a:tableStyleId>
              </a:tblPr>
              <a:tblGrid>
                <a:gridCol w="2140897">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730214">
                <a:tc>
                  <a:txBody>
                    <a:bodyPr/>
                    <a:lstStyle/>
                    <a:p>
                      <a:pPr marL="0" algn="ctr" defTabSz="457200" rtl="0" eaLnBrk="1" fontAlgn="b" latinLnBrk="0" hangingPunct="1"/>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CHAS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$3,247,234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$2,344,783</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$902,451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72.2%</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includes as </a:t>
                      </a:r>
                      <a:r>
                        <a:rPr lang="en-US" sz="1400" b="1" i="0" u="none" strike="noStrike" dirty="0" err="1" smtClean="0">
                          <a:solidFill>
                            <a:srgbClr val="000000"/>
                          </a:solidFill>
                          <a:effectLst/>
                          <a:latin typeface="+mn-lt"/>
                        </a:rPr>
                        <a:t>follows:i</a:t>
                      </a:r>
                      <a:r>
                        <a:rPr lang="en-US" sz="1400" b="1" i="0" u="none" strike="noStrike" dirty="0" smtClean="0">
                          <a:solidFill>
                            <a:srgbClr val="000000"/>
                          </a:solidFill>
                          <a:effectLst/>
                          <a:latin typeface="+mn-lt"/>
                        </a:rPr>
                        <a:t>) $184.9 - finance obligation relates to the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19 health commodities, products and equipment which are now under process (bl#104,105; 107 and 109);ii) $446.4k - carried over for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activities $436.6k (bl#106, 110, 111, 114, 116, 117, 118, 129, 126 &amp; 130) and approved grant closure budget for some staff extension Jan-Mar 2021 = $9.7k;iii) the balance/estimated saving of$271.1k- That is mainly from under spending for Viral Load testing EID, testing, MDR testing; over budgeting for PSM cost of ARV drugs; and lower costs of local procuring for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19 health commodities, products and equipment."</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36967">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PSI</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$110,796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$279,788</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-$168,993</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252.5%</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negative balance is due to PSI expenditure covers program income expenditure (condom procurement and condom social marketing) in amount of $180k reported in the current reporting period. It moved out this amount, total PSM expenditures </a:t>
                      </a:r>
                      <a:r>
                        <a:rPr lang="en-US" sz="1400" b="1" i="0" u="none" strike="noStrike" dirty="0" err="1" smtClean="0">
                          <a:solidFill>
                            <a:srgbClr val="000000"/>
                          </a:solidFill>
                          <a:effectLst/>
                          <a:latin typeface="+mn-lt"/>
                        </a:rPr>
                        <a:t>vs</a:t>
                      </a:r>
                      <a:r>
                        <a:rPr lang="en-US" sz="1400" b="1" i="0" u="none" strike="noStrike" dirty="0" smtClean="0">
                          <a:solidFill>
                            <a:srgbClr val="000000"/>
                          </a:solidFill>
                          <a:effectLst/>
                          <a:latin typeface="+mn-lt"/>
                        </a:rPr>
                        <a:t> budget of a year will be only $99.8k. However, PSI will need to report in the final grant close out report the actual expenditure </a:t>
                      </a:r>
                      <a:r>
                        <a:rPr lang="en-US" sz="1400" b="1" i="0" u="none" strike="noStrike" dirty="0" err="1" smtClean="0">
                          <a:solidFill>
                            <a:srgbClr val="000000"/>
                          </a:solidFill>
                          <a:effectLst/>
                          <a:latin typeface="+mn-lt"/>
                        </a:rPr>
                        <a:t>vs</a:t>
                      </a:r>
                      <a:r>
                        <a:rPr lang="en-US" sz="1400" b="1" i="0" u="none" strike="noStrike" dirty="0" smtClean="0">
                          <a:solidFill>
                            <a:srgbClr val="000000"/>
                          </a:solidFill>
                          <a:effectLst/>
                          <a:latin typeface="+mn-lt"/>
                        </a:rPr>
                        <a:t> approved budget for grant closure activities ($3.1k)"</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16</a:t>
            </a:fld>
            <a:endParaRPr lang="en-US" dirty="0"/>
          </a:p>
        </p:txBody>
      </p:sp>
    </p:spTree>
    <p:extLst>
      <p:ext uri="{BB962C8B-B14F-4D97-AF65-F5344CB8AC3E}">
        <p14:creationId xmlns:p14="http://schemas.microsoft.com/office/powerpoint/2010/main" val="11823250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Implementing Entity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28856213"/>
              </p:ext>
            </p:extLst>
          </p:nvPr>
        </p:nvGraphicFramePr>
        <p:xfrm>
          <a:off x="516048" y="1152907"/>
          <a:ext cx="11513496" cy="5650597"/>
        </p:xfrm>
        <a:graphic>
          <a:graphicData uri="http://schemas.openxmlformats.org/drawingml/2006/table">
            <a:tbl>
              <a:tblPr>
                <a:tableStyleId>{5C22544A-7EE6-4342-B048-85BDC9FD1C3A}</a:tableStyleId>
              </a:tblPr>
              <a:tblGrid>
                <a:gridCol w="2140897">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567251">
                <a:tc>
                  <a:txBody>
                    <a:bodyPr/>
                    <a:lstStyle/>
                    <a:p>
                      <a:pPr marL="0" algn="ctr" defTabSz="457200" rtl="0" eaLnBrk="1" fontAlgn="b" latinLnBrk="0" hangingPunct="1"/>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PEDA</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$105,533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$98,418</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$7,114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93.3%</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is mainly from underspending of peer educators' transportation and communications (bl#93 &amp; 94, actual payment is made based on PE's performance) and some savings are from gain on different exchange rate. As per approved grant closure budget, $2.9k is carried over for some staff extension from Jan-Mar to prepare the closeout of the grant. "</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36967">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LAOPHA</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$253,752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$203,418</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$50,334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80.2%</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Balance includes  mainly two Covid activities carried over in amount of $52k. </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r h="736967">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Ministry of Health of the Lao People's Democratic Republic</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$575,051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$166,203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$408,847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28.9%</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includes: </a:t>
                      </a:r>
                      <a:r>
                        <a:rPr lang="en-US" sz="1400" b="1" i="0" u="none" strike="noStrike" dirty="0" err="1" smtClean="0">
                          <a:solidFill>
                            <a:srgbClr val="000000"/>
                          </a:solidFill>
                          <a:effectLst/>
                          <a:latin typeface="+mn-lt"/>
                        </a:rPr>
                        <a:t>i</a:t>
                      </a:r>
                      <a:r>
                        <a:rPr lang="en-US" sz="1400" b="1" i="0" u="none" strike="noStrike" dirty="0" smtClean="0">
                          <a:solidFill>
                            <a:srgbClr val="000000"/>
                          </a:solidFill>
                          <a:effectLst/>
                          <a:latin typeface="+mn-lt"/>
                        </a:rPr>
                        <a:t>) $199k - financial obligations for ongoing Covid health commodities and product procurement $1,889.4k (bl#108, 112, 113) ; for 2020 audit fee $9.6k (bl#16);ii) $175.1 k - carried over for </a:t>
                      </a:r>
                      <a:r>
                        <a:rPr lang="en-US" sz="1400" b="1" i="0" u="none" strike="noStrike" dirty="0" err="1" smtClean="0">
                          <a:solidFill>
                            <a:srgbClr val="000000"/>
                          </a:solidFill>
                          <a:effectLst/>
                          <a:latin typeface="+mn-lt"/>
                        </a:rPr>
                        <a:t>Xpert</a:t>
                      </a:r>
                      <a:r>
                        <a:rPr lang="en-US" sz="1400" b="1" i="0" u="none" strike="noStrike" dirty="0" smtClean="0">
                          <a:solidFill>
                            <a:srgbClr val="000000"/>
                          </a:solidFill>
                          <a:effectLst/>
                          <a:latin typeface="+mn-lt"/>
                        </a:rPr>
                        <a:t> Xpress SARS-CoV-2 cartridges and PSM costs (new item pending procurement moved from TB Covid flexibility budget as per GF recommendation) = $145.1k and approved grant closure budget for some PMU staff extension during grant closure preparation Jan-Jun 2021 =$30k (bl#101).if added up both financial obligations and Covid activities carried over, then the total expenditure will reach 94%."</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17</a:t>
            </a:fld>
            <a:endParaRPr lang="en-US" dirty="0"/>
          </a:p>
        </p:txBody>
      </p:sp>
    </p:spTree>
    <p:extLst>
      <p:ext uri="{BB962C8B-B14F-4D97-AF65-F5344CB8AC3E}">
        <p14:creationId xmlns:p14="http://schemas.microsoft.com/office/powerpoint/2010/main" val="3216107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Implementing Entity (3)</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46325431"/>
              </p:ext>
            </p:extLst>
          </p:nvPr>
        </p:nvGraphicFramePr>
        <p:xfrm>
          <a:off x="516048" y="1152907"/>
          <a:ext cx="11513496" cy="4690214"/>
        </p:xfrm>
        <a:graphic>
          <a:graphicData uri="http://schemas.openxmlformats.org/drawingml/2006/table">
            <a:tbl>
              <a:tblPr>
                <a:tableStyleId>{5C22544A-7EE6-4342-B048-85BDC9FD1C3A}</a:tableStyleId>
              </a:tblPr>
              <a:tblGrid>
                <a:gridCol w="2140897">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a:t>
                      </a:r>
                      <a:r>
                        <a:rPr lang="en-US" sz="1400" b="1" kern="1200" dirty="0" smtClean="0">
                          <a:solidFill>
                            <a:schemeClr val="lt1"/>
                          </a:solidFill>
                          <a:latin typeface="Calibri" panose="020F0502020204030204" pitchFamily="34" charset="0"/>
                          <a:ea typeface="+mn-ea"/>
                          <a:cs typeface="Calibri" panose="020F0502020204030204" pitchFamily="34" charset="0"/>
                        </a:rPr>
                        <a:t> for Reporting Period</a:t>
                      </a:r>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CMPE</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$156,000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$156,000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0.0%</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It relates to the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budget as ongoing procurement of Malaria RDTs @$0.50 x 200,000 tests (bl#124) and 20,000 Malaria LLINs through Wambo.</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36967">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NTC</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$487,852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$487,852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0.0%</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"Of the balance, - $350.3k (bl#119, 122 &amp;123) are reported as financial obligations including prepayment made to Cepheid for 5 Gene </a:t>
                      </a:r>
                      <a:r>
                        <a:rPr lang="en-US" sz="1400" b="1" i="0" u="none" strike="noStrike" dirty="0" err="1" smtClean="0">
                          <a:solidFill>
                            <a:srgbClr val="000000"/>
                          </a:solidFill>
                          <a:effectLst/>
                          <a:latin typeface="+mn-lt"/>
                        </a:rPr>
                        <a:t>Xpert</a:t>
                      </a:r>
                      <a:r>
                        <a:rPr lang="en-US" sz="1400" b="1" i="0" u="none" strike="noStrike" dirty="0" smtClean="0">
                          <a:solidFill>
                            <a:srgbClr val="000000"/>
                          </a:solidFill>
                          <a:effectLst/>
                          <a:latin typeface="+mn-lt"/>
                        </a:rPr>
                        <a:t> machines $87.5k (bl#123); - $82.1k carried over for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activities and - $55.3k savings identified from lower costs of some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health products and equipment comparing to the initial budget."</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r h="275967">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l" fontAlgn="ctr"/>
                      <a:endParaRPr lang="en-US" sz="14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10003"/>
                  </a:ext>
                </a:extLst>
              </a:tr>
              <a:tr h="736967">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Grand Total</a:t>
                      </a:r>
                      <a:endParaRPr lang="en-US" sz="1400" b="1" i="0" u="none" strike="noStrike" dirty="0">
                        <a:solidFill>
                          <a:srgbClr val="000000"/>
                        </a:solidFill>
                        <a:effectLst/>
                        <a:latin typeface="+mn-lt"/>
                      </a:endParaRP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$4,936,217</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$3,092,611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$1,843,606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62.7%</a:t>
                      </a: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4"/>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18</a:t>
            </a:fld>
            <a:endParaRPr lang="en-US" dirty="0"/>
          </a:p>
        </p:txBody>
      </p:sp>
    </p:spTree>
    <p:extLst>
      <p:ext uri="{BB962C8B-B14F-4D97-AF65-F5344CB8AC3E}">
        <p14:creationId xmlns:p14="http://schemas.microsoft.com/office/powerpoint/2010/main" val="40789695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 Jan 2018-31 Dec 2020_ By Cost grouping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6898905"/>
              </p:ext>
            </p:extLst>
          </p:nvPr>
        </p:nvGraphicFramePr>
        <p:xfrm>
          <a:off x="1311579" y="1381443"/>
          <a:ext cx="10258749" cy="4748217"/>
        </p:xfrm>
        <a:graphic>
          <a:graphicData uri="http://schemas.openxmlformats.org/drawingml/2006/table">
            <a:tbl>
              <a:tblPr>
                <a:tableStyleId>{5C22544A-7EE6-4342-B048-85BDC9FD1C3A}</a:tableStyleId>
              </a:tblPr>
              <a:tblGrid>
                <a:gridCol w="3200336">
                  <a:extLst>
                    <a:ext uri="{9D8B030D-6E8A-4147-A177-3AD203B41FA5}">
                      <a16:colId xmlns:a16="http://schemas.microsoft.com/office/drawing/2014/main" val="3619125369"/>
                    </a:ext>
                  </a:extLst>
                </a:gridCol>
                <a:gridCol w="1566093">
                  <a:extLst>
                    <a:ext uri="{9D8B030D-6E8A-4147-A177-3AD203B41FA5}">
                      <a16:colId xmlns:a16="http://schemas.microsoft.com/office/drawing/2014/main" val="3546805774"/>
                    </a:ext>
                  </a:extLst>
                </a:gridCol>
                <a:gridCol w="1965750">
                  <a:extLst>
                    <a:ext uri="{9D8B030D-6E8A-4147-A177-3AD203B41FA5}">
                      <a16:colId xmlns:a16="http://schemas.microsoft.com/office/drawing/2014/main" val="1571948647"/>
                    </a:ext>
                  </a:extLst>
                </a:gridCol>
                <a:gridCol w="1634262">
                  <a:extLst>
                    <a:ext uri="{9D8B030D-6E8A-4147-A177-3AD203B41FA5}">
                      <a16:colId xmlns:a16="http://schemas.microsoft.com/office/drawing/2014/main" val="2230605201"/>
                    </a:ext>
                  </a:extLst>
                </a:gridCol>
                <a:gridCol w="1892308">
                  <a:extLst>
                    <a:ext uri="{9D8B030D-6E8A-4147-A177-3AD203B41FA5}">
                      <a16:colId xmlns:a16="http://schemas.microsoft.com/office/drawing/2014/main" val="2886744219"/>
                    </a:ext>
                  </a:extLst>
                </a:gridCol>
              </a:tblGrid>
              <a:tr h="1035832">
                <a:tc>
                  <a:txBody>
                    <a:bodyPr/>
                    <a:lstStyle/>
                    <a:p>
                      <a:pPr marL="0" algn="ctr" defTabSz="457200" rtl="0" eaLnBrk="1" fontAlgn="b" latinLnBrk="0" hangingPunct="1"/>
                      <a:endParaRPr lang="en-US" sz="1400" b="1" kern="1200" dirty="0">
                        <a:solidFill>
                          <a:schemeClr val="lt1"/>
                        </a:solidFill>
                        <a:latin typeface="+mn-lt"/>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Budget</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570535">
                <a:tc>
                  <a:txBody>
                    <a:bodyPr/>
                    <a:lstStyle/>
                    <a:p>
                      <a:pPr algn="l" fontAlgn="ctr"/>
                      <a:r>
                        <a:rPr lang="en-US" sz="1400" b="1" i="0" u="none" strike="noStrike" dirty="0" smtClean="0">
                          <a:solidFill>
                            <a:srgbClr val="000000"/>
                          </a:solidFill>
                          <a:effectLst/>
                          <a:latin typeface="+mn-lt"/>
                        </a:rPr>
                        <a:t>1. Human Resources</a:t>
                      </a:r>
                      <a:endParaRPr lang="en-US" sz="1400" b="1" i="0" u="none" strike="noStrike" dirty="0">
                        <a:solidFill>
                          <a:srgbClr val="000000"/>
                        </a:solidFill>
                        <a:effectLst/>
                        <a:latin typeface="+mn-lt"/>
                      </a:endParaRPr>
                    </a:p>
                  </a:txBody>
                  <a:tcPr marL="6350" marR="6350" marT="6350" marB="0" anchor="ctr"/>
                </a:tc>
                <a:tc>
                  <a:txBody>
                    <a:bodyPr/>
                    <a:lstStyle/>
                    <a:p>
                      <a:pPr algn="r"/>
                      <a:r>
                        <a:rPr lang="en-US" sz="1400" b="1" dirty="0" smtClean="0"/>
                        <a:t>$1,182,387</a:t>
                      </a:r>
                    </a:p>
                  </a:txBody>
                  <a:tcPr marL="0" marR="0" marT="0" marB="0" anchor="ctr"/>
                </a:tc>
                <a:tc>
                  <a:txBody>
                    <a:bodyPr/>
                    <a:lstStyle/>
                    <a:p>
                      <a:pPr algn="r"/>
                      <a:r>
                        <a:rPr lang="en-US" sz="1400" b="1" dirty="0" smtClean="0"/>
                        <a:t>$1,145,441</a:t>
                      </a:r>
                      <a:endParaRPr lang="en-US" sz="1400" b="1" dirty="0"/>
                    </a:p>
                  </a:txBody>
                  <a:tcPr marL="0" marR="0" marT="0" marB="0" anchor="ctr"/>
                </a:tc>
                <a:tc>
                  <a:txBody>
                    <a:bodyPr/>
                    <a:lstStyle/>
                    <a:p>
                      <a:pPr algn="r"/>
                      <a:r>
                        <a:rPr lang="en-US" sz="1400" b="1" dirty="0" smtClean="0"/>
                        <a:t>$36,946</a:t>
                      </a:r>
                      <a:endParaRPr lang="en-US" sz="1400" b="1" dirty="0"/>
                    </a:p>
                  </a:txBody>
                  <a:tcPr marL="0" marR="0" marT="0" marB="0" anchor="ctr"/>
                </a:tc>
                <a:tc>
                  <a:txBody>
                    <a:bodyPr/>
                    <a:lstStyle/>
                    <a:p>
                      <a:pPr algn="r"/>
                      <a:r>
                        <a:rPr lang="en-US" sz="1400" b="1" dirty="0" smtClean="0"/>
                        <a:t>96.9%</a:t>
                      </a:r>
                      <a:endParaRPr lang="en-US" sz="1400" b="1" dirty="0"/>
                    </a:p>
                  </a:txBody>
                  <a:tcPr marL="0" marR="0" marT="0" marB="0" anchor="ctr"/>
                </a:tc>
                <a:extLst>
                  <a:ext uri="{0D108BD9-81ED-4DB2-BD59-A6C34878D82A}">
                    <a16:rowId xmlns:a16="http://schemas.microsoft.com/office/drawing/2014/main" val="4140609697"/>
                  </a:ext>
                </a:extLst>
              </a:tr>
              <a:tr h="500354">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2.Travel </a:t>
                      </a:r>
                      <a:r>
                        <a:rPr lang="en-US" sz="1400" b="1" i="0" u="none" strike="noStrike" dirty="0">
                          <a:solidFill>
                            <a:srgbClr val="000000"/>
                          </a:solidFill>
                          <a:effectLst/>
                          <a:latin typeface="+mn-lt"/>
                        </a:rPr>
                        <a:t>related costs (TRC)</a:t>
                      </a:r>
                    </a:p>
                  </a:txBody>
                  <a:tcPr marL="0" marR="0" marT="0" marB="0"/>
                </a:tc>
                <a:tc>
                  <a:txBody>
                    <a:bodyPr/>
                    <a:lstStyle/>
                    <a:p>
                      <a:pPr algn="r"/>
                      <a:endParaRPr lang="en-US" sz="1400" b="1" dirty="0" smtClean="0"/>
                    </a:p>
                    <a:p>
                      <a:pPr algn="r"/>
                      <a:r>
                        <a:rPr lang="en-US" sz="1400" b="1" dirty="0" smtClean="0"/>
                        <a:t>$1,270,307</a:t>
                      </a:r>
                    </a:p>
                    <a:p>
                      <a:pPr algn="r"/>
                      <a:endParaRPr lang="en-US" sz="1400" b="1" dirty="0"/>
                    </a:p>
                  </a:txBody>
                  <a:tcPr marL="0" marR="0" marT="0" marB="0" anchor="ctr"/>
                </a:tc>
                <a:tc>
                  <a:txBody>
                    <a:bodyPr/>
                    <a:lstStyle/>
                    <a:p>
                      <a:pPr algn="r"/>
                      <a:endParaRPr lang="en-US" sz="1400" b="1" dirty="0" smtClean="0"/>
                    </a:p>
                    <a:p>
                      <a:pPr algn="r"/>
                      <a:r>
                        <a:rPr lang="en-US" sz="1400" b="1" dirty="0" smtClean="0"/>
                        <a:t>$1,142,382</a:t>
                      </a:r>
                    </a:p>
                    <a:p>
                      <a:pPr algn="r"/>
                      <a:endParaRPr lang="en-US" sz="1400" b="1" dirty="0"/>
                    </a:p>
                  </a:txBody>
                  <a:tcPr marL="0" marR="0" marT="0" marB="0" anchor="ctr"/>
                </a:tc>
                <a:tc>
                  <a:txBody>
                    <a:bodyPr/>
                    <a:lstStyle/>
                    <a:p>
                      <a:pPr algn="r"/>
                      <a:r>
                        <a:rPr lang="en-US" sz="1400" b="1" dirty="0" smtClean="0"/>
                        <a:t>$127,925</a:t>
                      </a:r>
                      <a:endParaRPr lang="en-US" sz="1400" b="1" dirty="0"/>
                    </a:p>
                  </a:txBody>
                  <a:tcPr marL="0" marR="0" marT="0" marB="0" anchor="ctr"/>
                </a:tc>
                <a:tc>
                  <a:txBody>
                    <a:bodyPr/>
                    <a:lstStyle/>
                    <a:p>
                      <a:pPr algn="r"/>
                      <a:r>
                        <a:rPr lang="en-US" sz="1400" b="1" dirty="0" smtClean="0"/>
                        <a:t>89.9%</a:t>
                      </a:r>
                      <a:endParaRPr lang="en-US" sz="1400" b="1" dirty="0"/>
                    </a:p>
                  </a:txBody>
                  <a:tcPr marL="0" marR="0" marT="0" marB="0" anchor="ctr"/>
                </a:tc>
                <a:extLst>
                  <a:ext uri="{0D108BD9-81ED-4DB2-BD59-A6C34878D82A}">
                    <a16:rowId xmlns:a16="http://schemas.microsoft.com/office/drawing/2014/main" val="2067476982"/>
                  </a:ext>
                </a:extLst>
              </a:tr>
              <a:tr h="500354">
                <a:tc>
                  <a:txBody>
                    <a:bodyPr/>
                    <a:lstStyle/>
                    <a:p>
                      <a:pPr algn="l" fontAlgn="t"/>
                      <a:r>
                        <a:rPr lang="en-US" sz="1400" b="1" i="0" u="none" strike="noStrike" dirty="0" smtClean="0">
                          <a:solidFill>
                            <a:srgbClr val="000000"/>
                          </a:solidFill>
                          <a:effectLst/>
                          <a:latin typeface="+mn-lt"/>
                        </a:rPr>
                        <a:t>3.External Professional services (EPS)</a:t>
                      </a:r>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$211,761</a:t>
                      </a:r>
                    </a:p>
                    <a:p>
                      <a:pPr algn="r"/>
                      <a:endParaRPr lang="en-US" sz="1400" b="1" dirty="0"/>
                    </a:p>
                  </a:txBody>
                  <a:tcPr marL="0" marR="0" marT="0" marB="0" anchor="ctr"/>
                </a:tc>
                <a:tc>
                  <a:txBody>
                    <a:bodyPr/>
                    <a:lstStyle/>
                    <a:p>
                      <a:pPr algn="r"/>
                      <a:r>
                        <a:rPr lang="en-US" sz="1400" b="1" dirty="0" smtClean="0"/>
                        <a:t>$175,689</a:t>
                      </a:r>
                    </a:p>
                    <a:p>
                      <a:pPr algn="r"/>
                      <a:endParaRPr lang="en-US" sz="1400" b="1" dirty="0"/>
                    </a:p>
                  </a:txBody>
                  <a:tcPr marL="0" marR="0" marT="0" marB="0" anchor="ctr"/>
                </a:tc>
                <a:tc>
                  <a:txBody>
                    <a:bodyPr/>
                    <a:lstStyle/>
                    <a:p>
                      <a:pPr algn="r"/>
                      <a:r>
                        <a:rPr lang="en-US" sz="1400" b="1" dirty="0" smtClean="0"/>
                        <a:t>$36,072</a:t>
                      </a:r>
                      <a:endParaRPr lang="en-US" sz="1400" b="1" dirty="0"/>
                    </a:p>
                  </a:txBody>
                  <a:tcPr marL="0" marR="0" marT="0" marB="0" anchor="ctr"/>
                </a:tc>
                <a:tc>
                  <a:txBody>
                    <a:bodyPr/>
                    <a:lstStyle/>
                    <a:p>
                      <a:pPr algn="r"/>
                      <a:r>
                        <a:rPr lang="en-US" sz="1400" b="1" dirty="0" smtClean="0"/>
                        <a:t>83.0%</a:t>
                      </a:r>
                      <a:endParaRPr lang="en-US" sz="1400" b="1" dirty="0"/>
                    </a:p>
                  </a:txBody>
                  <a:tcPr marL="0" marR="0" marT="0" marB="0" anchor="ctr"/>
                </a:tc>
                <a:extLst>
                  <a:ext uri="{0D108BD9-81ED-4DB2-BD59-A6C34878D82A}">
                    <a16:rowId xmlns:a16="http://schemas.microsoft.com/office/drawing/2014/main" val="10003"/>
                  </a:ext>
                </a:extLst>
              </a:tr>
              <a:tr h="500354">
                <a:tc>
                  <a:txBody>
                    <a:bodyPr/>
                    <a:lstStyle/>
                    <a:p>
                      <a:pPr algn="l" fontAlgn="t"/>
                      <a:r>
                        <a:rPr lang="en-US" sz="1400" b="1" i="0" u="none" strike="noStrike" dirty="0" smtClean="0">
                          <a:solidFill>
                            <a:srgbClr val="000000"/>
                          </a:solidFill>
                          <a:effectLst/>
                          <a:latin typeface="+mn-lt"/>
                        </a:rPr>
                        <a:t>4. Health Products - Pharmaceutical Products (HPPP</a:t>
                      </a:r>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$2,172,018</a:t>
                      </a:r>
                      <a:endParaRPr lang="en-US" sz="1400" b="1" dirty="0"/>
                    </a:p>
                  </a:txBody>
                  <a:tcPr marL="0" marR="0" marT="0" marB="0" anchor="ctr"/>
                </a:tc>
                <a:tc>
                  <a:txBody>
                    <a:bodyPr/>
                    <a:lstStyle/>
                    <a:p>
                      <a:pPr algn="r"/>
                      <a:r>
                        <a:rPr lang="en-US" sz="1400" b="1" dirty="0" smtClean="0"/>
                        <a:t>$2,151,819</a:t>
                      </a:r>
                      <a:endParaRPr lang="en-US" sz="1400" b="1" dirty="0"/>
                    </a:p>
                  </a:txBody>
                  <a:tcPr marL="0" marR="0" marT="0" marB="0" anchor="ctr"/>
                </a:tc>
                <a:tc>
                  <a:txBody>
                    <a:bodyPr/>
                    <a:lstStyle/>
                    <a:p>
                      <a:pPr algn="r"/>
                      <a:r>
                        <a:rPr lang="en-US" sz="1400" b="1" dirty="0" smtClean="0"/>
                        <a:t>$20,199</a:t>
                      </a:r>
                      <a:endParaRPr lang="en-US" sz="1400" b="1" dirty="0"/>
                    </a:p>
                  </a:txBody>
                  <a:tcPr marL="0" marR="0" marT="0" marB="0" anchor="ctr"/>
                </a:tc>
                <a:tc>
                  <a:txBody>
                    <a:bodyPr/>
                    <a:lstStyle/>
                    <a:p>
                      <a:pPr algn="r"/>
                      <a:r>
                        <a:rPr lang="en-US" sz="1400" b="1" dirty="0" smtClean="0"/>
                        <a:t>99.1%</a:t>
                      </a:r>
                      <a:endParaRPr lang="en-US" sz="1400" b="1" dirty="0"/>
                    </a:p>
                  </a:txBody>
                  <a:tcPr marL="0" marR="0" marT="0" marB="0" anchor="ctr"/>
                </a:tc>
                <a:extLst>
                  <a:ext uri="{0D108BD9-81ED-4DB2-BD59-A6C34878D82A}">
                    <a16:rowId xmlns:a16="http://schemas.microsoft.com/office/drawing/2014/main" val="10004"/>
                  </a:ext>
                </a:extLst>
              </a:tr>
              <a:tr h="500354">
                <a:tc>
                  <a:txBody>
                    <a:bodyPr/>
                    <a:lstStyle/>
                    <a:p>
                      <a:pPr algn="l" fontAlgn="t"/>
                      <a:r>
                        <a:rPr lang="en-US" sz="1400" b="1" i="0" u="none" strike="noStrike" dirty="0" smtClean="0">
                          <a:solidFill>
                            <a:srgbClr val="000000"/>
                          </a:solidFill>
                          <a:effectLst/>
                          <a:latin typeface="+mn-lt"/>
                        </a:rPr>
                        <a:t>5. Health Products - Non-Pharmaceuticals (HPNP)</a:t>
                      </a:r>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$682,734</a:t>
                      </a:r>
                      <a:endParaRPr lang="en-US" sz="1400" b="1" dirty="0"/>
                    </a:p>
                  </a:txBody>
                  <a:tcPr marL="0" marR="0" marT="0" marB="0" anchor="ctr"/>
                </a:tc>
                <a:tc>
                  <a:txBody>
                    <a:bodyPr/>
                    <a:lstStyle/>
                    <a:p>
                      <a:pPr algn="r"/>
                      <a:r>
                        <a:rPr lang="en-US" sz="1400" b="1" dirty="0" smtClean="0"/>
                        <a:t>$517,075</a:t>
                      </a:r>
                      <a:endParaRPr lang="en-US" sz="1400" b="1" dirty="0"/>
                    </a:p>
                  </a:txBody>
                  <a:tcPr marL="0" marR="0" marT="0" marB="0" anchor="ctr"/>
                </a:tc>
                <a:tc>
                  <a:txBody>
                    <a:bodyPr/>
                    <a:lstStyle/>
                    <a:p>
                      <a:pPr algn="r"/>
                      <a:r>
                        <a:rPr lang="en-US" sz="1400" b="1" dirty="0" smtClean="0"/>
                        <a:t>$165,658</a:t>
                      </a:r>
                      <a:endParaRPr lang="en-US" sz="1400" b="1" dirty="0"/>
                    </a:p>
                  </a:txBody>
                  <a:tcPr marL="0" marR="0" marT="0" marB="0" anchor="ctr"/>
                </a:tc>
                <a:tc>
                  <a:txBody>
                    <a:bodyPr/>
                    <a:lstStyle/>
                    <a:p>
                      <a:pPr algn="r"/>
                      <a:r>
                        <a:rPr lang="en-US" sz="1400" b="1" dirty="0" smtClean="0"/>
                        <a:t>75.7%</a:t>
                      </a:r>
                      <a:endParaRPr lang="en-US" sz="1400" b="1" dirty="0"/>
                    </a:p>
                  </a:txBody>
                  <a:tcPr marL="0" marR="0" marT="0" marB="0" anchor="ctr"/>
                </a:tc>
                <a:extLst>
                  <a:ext uri="{0D108BD9-81ED-4DB2-BD59-A6C34878D82A}">
                    <a16:rowId xmlns:a16="http://schemas.microsoft.com/office/drawing/2014/main" val="10005"/>
                  </a:ext>
                </a:extLst>
              </a:tr>
              <a:tr h="500354">
                <a:tc>
                  <a:txBody>
                    <a:bodyPr/>
                    <a:lstStyle/>
                    <a:p>
                      <a:pPr algn="l" fontAlgn="t"/>
                      <a:r>
                        <a:rPr lang="en-US" sz="1400" b="1" i="0" u="none" strike="noStrike" dirty="0" smtClean="0">
                          <a:solidFill>
                            <a:srgbClr val="000000"/>
                          </a:solidFill>
                          <a:effectLst/>
                          <a:latin typeface="+mn-lt"/>
                        </a:rPr>
                        <a:t>6. Health Products - Equipment (HPE)</a:t>
                      </a:r>
                    </a:p>
                    <a:p>
                      <a:pPr algn="l" fontAlgn="t"/>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$1,557,445</a:t>
                      </a:r>
                    </a:p>
                    <a:p>
                      <a:pPr algn="r"/>
                      <a:endParaRPr lang="en-US" sz="1400" b="1" dirty="0"/>
                    </a:p>
                  </a:txBody>
                  <a:tcPr marL="0" marR="0" marT="0" marB="0" anchor="ctr"/>
                </a:tc>
                <a:tc>
                  <a:txBody>
                    <a:bodyPr/>
                    <a:lstStyle/>
                    <a:p>
                      <a:pPr algn="r"/>
                      <a:r>
                        <a:rPr lang="en-US" sz="1400" b="1" dirty="0" smtClean="0"/>
                        <a:t>$914,516</a:t>
                      </a:r>
                      <a:endParaRPr lang="en-US" sz="1400" b="1" dirty="0"/>
                    </a:p>
                  </a:txBody>
                  <a:tcPr marL="0" marR="0" marT="0" marB="0" anchor="ctr"/>
                </a:tc>
                <a:tc>
                  <a:txBody>
                    <a:bodyPr/>
                    <a:lstStyle/>
                    <a:p>
                      <a:pPr algn="r"/>
                      <a:r>
                        <a:rPr lang="en-US" sz="1400" b="1" dirty="0" smtClean="0"/>
                        <a:t>$642,929</a:t>
                      </a:r>
                      <a:endParaRPr lang="en-US" sz="1400" b="1" dirty="0"/>
                    </a:p>
                  </a:txBody>
                  <a:tcPr marL="0" marR="0" marT="0" marB="0" anchor="ctr"/>
                </a:tc>
                <a:tc>
                  <a:txBody>
                    <a:bodyPr/>
                    <a:lstStyle/>
                    <a:p>
                      <a:pPr algn="r"/>
                      <a:r>
                        <a:rPr lang="en-US" sz="1400" b="1" dirty="0" smtClean="0"/>
                        <a:t>58.7%</a:t>
                      </a:r>
                      <a:endParaRPr lang="en-US" sz="1400" b="1" dirty="0"/>
                    </a:p>
                  </a:txBody>
                  <a:tcPr marL="0" marR="0" marT="0" marB="0" anchor="ctr"/>
                </a:tc>
                <a:extLst>
                  <a:ext uri="{0D108BD9-81ED-4DB2-BD59-A6C34878D82A}">
                    <a16:rowId xmlns:a16="http://schemas.microsoft.com/office/drawing/2014/main" val="10006"/>
                  </a:ext>
                </a:extLst>
              </a:tr>
              <a:tr h="500354">
                <a:tc>
                  <a:txBody>
                    <a:bodyPr/>
                    <a:lstStyle/>
                    <a:p>
                      <a:pPr algn="l" fontAlgn="t"/>
                      <a:r>
                        <a:rPr lang="en-US" sz="1400" b="1" i="0" u="none" strike="noStrike" dirty="0" smtClean="0">
                          <a:solidFill>
                            <a:srgbClr val="000000"/>
                          </a:solidFill>
                          <a:effectLst/>
                          <a:latin typeface="+mn-lt"/>
                        </a:rPr>
                        <a:t>7.Procurement and Supply-Chain Management costs (PSM)</a:t>
                      </a:r>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$716,264</a:t>
                      </a:r>
                      <a:endParaRPr lang="en-US" sz="1400" b="1" dirty="0"/>
                    </a:p>
                  </a:txBody>
                  <a:tcPr marL="0" marR="0" marT="0" marB="0" anchor="ctr"/>
                </a:tc>
                <a:tc>
                  <a:txBody>
                    <a:bodyPr/>
                    <a:lstStyle/>
                    <a:p>
                      <a:pPr algn="r"/>
                      <a:r>
                        <a:rPr lang="en-US" sz="1400" b="1" dirty="0" smtClean="0"/>
                        <a:t>$343,186</a:t>
                      </a:r>
                      <a:endParaRPr lang="en-US" sz="1400" b="1" dirty="0"/>
                    </a:p>
                  </a:txBody>
                  <a:tcPr marL="0" marR="0" marT="0" marB="0" anchor="ctr"/>
                </a:tc>
                <a:tc>
                  <a:txBody>
                    <a:bodyPr/>
                    <a:lstStyle/>
                    <a:p>
                      <a:pPr algn="r"/>
                      <a:r>
                        <a:rPr lang="en-US" sz="1400" b="1" dirty="0" smtClean="0"/>
                        <a:t>$373,079</a:t>
                      </a:r>
                      <a:endParaRPr lang="en-US" sz="1400" b="1" dirty="0"/>
                    </a:p>
                  </a:txBody>
                  <a:tcPr marL="0" marR="0" marT="0" marB="0" anchor="ctr"/>
                </a:tc>
                <a:tc>
                  <a:txBody>
                    <a:bodyPr/>
                    <a:lstStyle/>
                    <a:p>
                      <a:pPr algn="r"/>
                      <a:r>
                        <a:rPr lang="en-US" sz="1400" b="1" dirty="0" smtClean="0"/>
                        <a:t>47.9%</a:t>
                      </a:r>
                    </a:p>
                    <a:p>
                      <a:pPr algn="r"/>
                      <a:endParaRPr lang="en-US" sz="1400" b="1" dirty="0"/>
                    </a:p>
                  </a:txBody>
                  <a:tcPr marL="0" marR="0" marT="0" marB="0" anchor="ctr"/>
                </a:tc>
                <a:extLst>
                  <a:ext uri="{0D108BD9-81ED-4DB2-BD59-A6C34878D82A}">
                    <a16:rowId xmlns:a16="http://schemas.microsoft.com/office/drawing/2014/main" val="10007"/>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19</a:t>
            </a:fld>
            <a:endParaRPr lang="en-US" dirty="0"/>
          </a:p>
        </p:txBody>
      </p:sp>
    </p:spTree>
    <p:extLst>
      <p:ext uri="{BB962C8B-B14F-4D97-AF65-F5344CB8AC3E}">
        <p14:creationId xmlns:p14="http://schemas.microsoft.com/office/powerpoint/2010/main" val="4183550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6801" y="245738"/>
            <a:ext cx="8911687" cy="542044"/>
          </a:xfrm>
        </p:spPr>
        <p:txBody>
          <a:bodyPr>
            <a:normAutofit fontScale="90000"/>
          </a:bodyPr>
          <a:lstStyle/>
          <a:p>
            <a:r>
              <a:rPr lang="en-US" dirty="0" smtClean="0">
                <a:latin typeface="+mn-lt"/>
              </a:rPr>
              <a:t>Key Population reached _ CSWs</a:t>
            </a:r>
            <a:endParaRPr lang="en-US"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73144410"/>
              </p:ext>
            </p:extLst>
          </p:nvPr>
        </p:nvGraphicFramePr>
        <p:xfrm>
          <a:off x="531812" y="1079714"/>
          <a:ext cx="11323726" cy="5616641"/>
        </p:xfrm>
        <a:graphic>
          <a:graphicData uri="http://schemas.openxmlformats.org/drawingml/2006/table">
            <a:tbl>
              <a:tblPr firstRow="1" bandRow="1">
                <a:tableStyleId>{5C22544A-7EE6-4342-B048-85BDC9FD1C3A}</a:tableStyleId>
              </a:tblPr>
              <a:tblGrid>
                <a:gridCol w="1879308">
                  <a:extLst>
                    <a:ext uri="{9D8B030D-6E8A-4147-A177-3AD203B41FA5}">
                      <a16:colId xmlns:a16="http://schemas.microsoft.com/office/drawing/2014/main" val="3511023746"/>
                    </a:ext>
                  </a:extLst>
                </a:gridCol>
                <a:gridCol w="872066">
                  <a:extLst>
                    <a:ext uri="{9D8B030D-6E8A-4147-A177-3AD203B41FA5}">
                      <a16:colId xmlns:a16="http://schemas.microsoft.com/office/drawing/2014/main" val="3929240649"/>
                    </a:ext>
                  </a:extLst>
                </a:gridCol>
                <a:gridCol w="1303867">
                  <a:extLst>
                    <a:ext uri="{9D8B030D-6E8A-4147-A177-3AD203B41FA5}">
                      <a16:colId xmlns:a16="http://schemas.microsoft.com/office/drawing/2014/main" val="3163461601"/>
                    </a:ext>
                  </a:extLst>
                </a:gridCol>
                <a:gridCol w="1560250">
                  <a:extLst>
                    <a:ext uri="{9D8B030D-6E8A-4147-A177-3AD203B41FA5}">
                      <a16:colId xmlns:a16="http://schemas.microsoft.com/office/drawing/2014/main" val="3447015041"/>
                    </a:ext>
                  </a:extLst>
                </a:gridCol>
                <a:gridCol w="5708235">
                  <a:extLst>
                    <a:ext uri="{9D8B030D-6E8A-4147-A177-3AD203B41FA5}">
                      <a16:colId xmlns:a16="http://schemas.microsoft.com/office/drawing/2014/main" val="1419904396"/>
                    </a:ext>
                  </a:extLst>
                </a:gridCol>
              </a:tblGrid>
              <a:tr h="739841">
                <a:tc>
                  <a:txBody>
                    <a:bodyPr/>
                    <a:lstStyle/>
                    <a:p>
                      <a:endParaRPr lang="en-US" dirty="0"/>
                    </a:p>
                  </a:txBody>
                  <a:tcPr/>
                </a:tc>
                <a:tc>
                  <a:txBody>
                    <a:bodyPr/>
                    <a:lstStyle/>
                    <a:p>
                      <a:r>
                        <a:rPr lang="en-US" sz="1600" dirty="0" smtClean="0"/>
                        <a:t>Target</a:t>
                      </a:r>
                      <a:endParaRPr lang="en-US" sz="1600" dirty="0"/>
                    </a:p>
                  </a:txBody>
                  <a:tcPr/>
                </a:tc>
                <a:tc>
                  <a:txBody>
                    <a:bodyPr/>
                    <a:lstStyle/>
                    <a:p>
                      <a:r>
                        <a:rPr lang="en-US" sz="1600" dirty="0" smtClean="0"/>
                        <a:t>Result</a:t>
                      </a:r>
                      <a:endParaRPr lang="en-US" sz="1600" dirty="0"/>
                    </a:p>
                  </a:txBody>
                  <a:tcPr/>
                </a:tc>
                <a:tc>
                  <a:txBody>
                    <a:bodyPr/>
                    <a:lstStyle/>
                    <a:p>
                      <a:r>
                        <a:rPr lang="en-US" sz="1600" dirty="0" smtClean="0"/>
                        <a:t>Achievement Ratio</a:t>
                      </a:r>
                      <a:endParaRPr lang="en-US" sz="1600" dirty="0"/>
                    </a:p>
                  </a:txBody>
                  <a:tcPr/>
                </a:tc>
                <a:tc>
                  <a:txBody>
                    <a:bodyPr/>
                    <a:lstStyle/>
                    <a:p>
                      <a:r>
                        <a:rPr lang="en-US" sz="1600" dirty="0" smtClean="0"/>
                        <a:t>Comments</a:t>
                      </a:r>
                      <a:endParaRPr lang="en-US" sz="1600" dirty="0"/>
                    </a:p>
                  </a:txBody>
                  <a:tcPr/>
                </a:tc>
                <a:extLst>
                  <a:ext uri="{0D108BD9-81ED-4DB2-BD59-A6C34878D82A}">
                    <a16:rowId xmlns:a16="http://schemas.microsoft.com/office/drawing/2014/main" val="2914893140"/>
                  </a:ext>
                </a:extLst>
              </a:tr>
              <a:tr h="2237138">
                <a:tc>
                  <a:txBody>
                    <a:bodyPr/>
                    <a:lstStyle/>
                    <a:p>
                      <a:pPr algn="l" fontAlgn="ctr"/>
                      <a:r>
                        <a:rPr lang="en-US" sz="1400" b="1" i="0" u="none" strike="noStrike" dirty="0">
                          <a:solidFill>
                            <a:srgbClr val="000000"/>
                          </a:solidFill>
                          <a:effectLst/>
                          <a:latin typeface="+mn-lt"/>
                        </a:rPr>
                        <a:t>KP-1c(M): Percentage of sex workers reached with HIV prevention programs - defined package of services</a:t>
                      </a:r>
                    </a:p>
                  </a:txBody>
                  <a:tcPr marL="0" marR="0" marT="0" marB="0" anchor="ctr"/>
                </a:tc>
                <a:tc>
                  <a:txBody>
                    <a:bodyPr/>
                    <a:lstStyle/>
                    <a:p>
                      <a:pPr algn="l" fontAlgn="ctr"/>
                      <a:r>
                        <a:rPr lang="en-US" sz="1400" b="1" i="0" u="none" strike="noStrike" dirty="0" smtClean="0">
                          <a:solidFill>
                            <a:srgbClr val="000000"/>
                          </a:solidFill>
                          <a:effectLst/>
                          <a:latin typeface="+mn-lt"/>
                        </a:rPr>
                        <a:t>10,200</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10,108</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a:solidFill>
                            <a:srgbClr val="000000"/>
                          </a:solidFill>
                          <a:effectLst/>
                          <a:latin typeface="+mn-lt"/>
                        </a:rPr>
                        <a:t>99%</a:t>
                      </a:r>
                    </a:p>
                  </a:txBody>
                  <a:tcPr marL="0" marR="0" marT="0" marB="0" anchor="ctr"/>
                </a:tc>
                <a:tc>
                  <a:txBody>
                    <a:bodyPr/>
                    <a:lstStyle/>
                    <a:p>
                      <a:r>
                        <a:rPr lang="en-US" sz="1400" b="1" dirty="0" smtClean="0">
                          <a:latin typeface="+mn-lt"/>
                        </a:rPr>
                        <a:t>This indicator is implemented by PEDA and PSI in five targeted provinces together with CHAS/PCCA and DCCA.  Peers provided HIV prevention service package  to each FSW including HIV &amp; STI information, BCC, provision of condom and referral to HTC.                                                                                                                               The achievement rate is 99% due to the C-19 pandemic in the country. PEDA reached this number of the target population in three provinces, KM (1331), SVK (1427), and CPS (1109). PSI reached this number of the target population in two provinces, VTC (4816) and VTP (1425).                                                                                                  In the Year 2020, total 10,108 FSW has received the HIV prevention package and this indicator attained 99% Achievement Ratio.</a:t>
                      </a:r>
                      <a:endParaRPr lang="en-US" sz="1400" b="1" dirty="0">
                        <a:latin typeface="+mn-lt"/>
                      </a:endParaRPr>
                    </a:p>
                  </a:txBody>
                  <a:tcPr/>
                </a:tc>
                <a:extLst>
                  <a:ext uri="{0D108BD9-81ED-4DB2-BD59-A6C34878D82A}">
                    <a16:rowId xmlns:a16="http://schemas.microsoft.com/office/drawing/2014/main" val="2075280289"/>
                  </a:ext>
                </a:extLst>
              </a:tr>
              <a:tr h="1655835">
                <a:tc>
                  <a:txBody>
                    <a:bodyPr/>
                    <a:lstStyle/>
                    <a:p>
                      <a:pPr algn="l" fontAlgn="ctr"/>
                      <a:r>
                        <a:rPr lang="en-US" sz="1400" b="1" i="0" u="none" strike="noStrike" dirty="0">
                          <a:solidFill>
                            <a:srgbClr val="000000"/>
                          </a:solidFill>
                          <a:effectLst/>
                          <a:latin typeface="+mn-lt"/>
                        </a:rPr>
                        <a:t>KP-3c(M): Percentage of sex workers that have received an HIV test during the reporting period and know their results</a:t>
                      </a:r>
                    </a:p>
                  </a:txBody>
                  <a:tcPr marL="0" marR="0" marT="0" marB="0" anchor="ctr"/>
                </a:tc>
                <a:tc>
                  <a:txBody>
                    <a:bodyPr/>
                    <a:lstStyle/>
                    <a:p>
                      <a:pPr algn="l" fontAlgn="ctr"/>
                      <a:r>
                        <a:rPr lang="en-US" sz="1400" b="1" i="0" u="none" strike="noStrike" dirty="0" smtClean="0">
                          <a:solidFill>
                            <a:srgbClr val="000000"/>
                          </a:solidFill>
                          <a:effectLst/>
                          <a:latin typeface="+mn-lt"/>
                        </a:rPr>
                        <a:t>9,180</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9,099</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a:solidFill>
                            <a:srgbClr val="000000"/>
                          </a:solidFill>
                          <a:effectLst/>
                          <a:latin typeface="+mn-lt"/>
                        </a:rPr>
                        <a:t>99%</a:t>
                      </a:r>
                    </a:p>
                  </a:txBody>
                  <a:tcPr marL="0" marR="0" marT="0" marB="0" anchor="ctr"/>
                </a:tc>
                <a:tc>
                  <a:txBody>
                    <a:bodyPr/>
                    <a:lstStyle/>
                    <a:p>
                      <a:r>
                        <a:rPr lang="en-US" sz="1400" b="1" dirty="0" smtClean="0">
                          <a:latin typeface="+mn-lt"/>
                        </a:rPr>
                        <a:t>This indicator is implemented by PEDA and PSI in five targeted provinces together with CHAS/PCCA and DCCA  in </a:t>
                      </a:r>
                      <a:r>
                        <a:rPr lang="en-US" sz="1400" b="1" dirty="0" err="1" smtClean="0">
                          <a:latin typeface="+mn-lt"/>
                        </a:rPr>
                        <a:t>fivs</a:t>
                      </a:r>
                      <a:r>
                        <a:rPr lang="en-US" sz="1400" b="1" dirty="0" smtClean="0">
                          <a:latin typeface="+mn-lt"/>
                        </a:rPr>
                        <a:t> targeted provinces. The achievement rate is 99%. PEDA in collaboration with provincial health staff tested this number of the target population in three provinces, KM (1138), SVK (1219) and CPS (1099). PSI in collaboration with provincial health staff tested this number of the target population in two provinces, VTC (4315) and VTP (1328). However, we can say that this indicator is slidely achievement. </a:t>
                      </a:r>
                      <a:endParaRPr lang="en-US" sz="1400" b="1" dirty="0">
                        <a:latin typeface="+mn-lt"/>
                      </a:endParaRPr>
                    </a:p>
                  </a:txBody>
                  <a:tcPr/>
                </a:tc>
                <a:extLst>
                  <a:ext uri="{0D108BD9-81ED-4DB2-BD59-A6C34878D82A}">
                    <a16:rowId xmlns:a16="http://schemas.microsoft.com/office/drawing/2014/main" val="1469526822"/>
                  </a:ext>
                </a:extLst>
              </a:tr>
            </a:tbl>
          </a:graphicData>
        </a:graphic>
      </p:graphicFrame>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44FFDA-8C2C-4CDD-9B52-550DAAD6F220}"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11638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 Jan 2018-31 Dec 2020_ By Cost grouping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1505831"/>
              </p:ext>
            </p:extLst>
          </p:nvPr>
        </p:nvGraphicFramePr>
        <p:xfrm>
          <a:off x="1311579" y="1257109"/>
          <a:ext cx="10068627" cy="5179905"/>
        </p:xfrm>
        <a:graphic>
          <a:graphicData uri="http://schemas.openxmlformats.org/drawingml/2006/table">
            <a:tbl>
              <a:tblPr>
                <a:tableStyleId>{5C22544A-7EE6-4342-B048-85BDC9FD1C3A}</a:tableStyleId>
              </a:tblPr>
              <a:tblGrid>
                <a:gridCol w="3141025">
                  <a:extLst>
                    <a:ext uri="{9D8B030D-6E8A-4147-A177-3AD203B41FA5}">
                      <a16:colId xmlns:a16="http://schemas.microsoft.com/office/drawing/2014/main" val="3619125369"/>
                    </a:ext>
                  </a:extLst>
                </a:gridCol>
                <a:gridCol w="1537069">
                  <a:extLst>
                    <a:ext uri="{9D8B030D-6E8A-4147-A177-3AD203B41FA5}">
                      <a16:colId xmlns:a16="http://schemas.microsoft.com/office/drawing/2014/main" val="3546805774"/>
                    </a:ext>
                  </a:extLst>
                </a:gridCol>
                <a:gridCol w="1929320">
                  <a:extLst>
                    <a:ext uri="{9D8B030D-6E8A-4147-A177-3AD203B41FA5}">
                      <a16:colId xmlns:a16="http://schemas.microsoft.com/office/drawing/2014/main" val="1571948647"/>
                    </a:ext>
                  </a:extLst>
                </a:gridCol>
                <a:gridCol w="1603974">
                  <a:extLst>
                    <a:ext uri="{9D8B030D-6E8A-4147-A177-3AD203B41FA5}">
                      <a16:colId xmlns:a16="http://schemas.microsoft.com/office/drawing/2014/main" val="2230605201"/>
                    </a:ext>
                  </a:extLst>
                </a:gridCol>
                <a:gridCol w="1857239">
                  <a:extLst>
                    <a:ext uri="{9D8B030D-6E8A-4147-A177-3AD203B41FA5}">
                      <a16:colId xmlns:a16="http://schemas.microsoft.com/office/drawing/2014/main" val="2886744219"/>
                    </a:ext>
                  </a:extLst>
                </a:gridCol>
              </a:tblGrid>
              <a:tr h="906669">
                <a:tc>
                  <a:txBody>
                    <a:bodyPr/>
                    <a:lstStyle/>
                    <a:p>
                      <a:pPr marL="0" algn="ctr" defTabSz="457200" rtl="0" eaLnBrk="1" fontAlgn="b" latinLnBrk="0" hangingPunct="1"/>
                      <a:endParaRPr lang="en-US" sz="1400" b="1" kern="1200" dirty="0">
                        <a:solidFill>
                          <a:schemeClr val="lt1"/>
                        </a:solidFill>
                        <a:latin typeface="+mn-lt"/>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561315">
                <a:tc>
                  <a:txBody>
                    <a:bodyPr/>
                    <a:lstStyle/>
                    <a:p>
                      <a:pPr algn="l" fontAlgn="ctr"/>
                      <a:r>
                        <a:rPr lang="en-US" sz="1400" b="1" i="0" u="none" strike="noStrike" dirty="0" smtClean="0">
                          <a:solidFill>
                            <a:srgbClr val="000000"/>
                          </a:solidFill>
                          <a:effectLst/>
                          <a:latin typeface="+mn-lt"/>
                        </a:rPr>
                        <a:t>8.Infrastructure (INF)</a:t>
                      </a:r>
                      <a:endParaRPr lang="en-US" sz="1400" b="1" i="0" u="none" strike="noStrike" dirty="0">
                        <a:solidFill>
                          <a:srgbClr val="000000"/>
                        </a:solidFill>
                        <a:effectLst/>
                        <a:latin typeface="+mn-lt"/>
                      </a:endParaRPr>
                    </a:p>
                  </a:txBody>
                  <a:tcPr marL="6350" marR="6350" marT="6350" marB="0" anchor="ctr"/>
                </a:tc>
                <a:tc>
                  <a:txBody>
                    <a:bodyPr/>
                    <a:lstStyle/>
                    <a:p>
                      <a:pPr algn="r"/>
                      <a:r>
                        <a:rPr lang="en-US" sz="1400" b="1" dirty="0" smtClean="0"/>
                        <a:t>$0</a:t>
                      </a:r>
                      <a:endParaRPr lang="en-US" sz="1400" b="1" dirty="0"/>
                    </a:p>
                  </a:txBody>
                  <a:tcPr marL="0" marR="0" marT="0" marB="0" anchor="ctr"/>
                </a:tc>
                <a:tc>
                  <a:txBody>
                    <a:bodyPr/>
                    <a:lstStyle/>
                    <a:p>
                      <a:pPr algn="r"/>
                      <a:endParaRPr lang="en-US" sz="1400" b="1" dirty="0" smtClean="0"/>
                    </a:p>
                    <a:p>
                      <a:pPr algn="r"/>
                      <a:r>
                        <a:rPr lang="en-US" sz="1400" b="1" dirty="0" smtClean="0"/>
                        <a:t>$0</a:t>
                      </a:r>
                    </a:p>
                    <a:p>
                      <a:pPr algn="r"/>
                      <a:endParaRPr lang="en-US" sz="1400" b="1" dirty="0"/>
                    </a:p>
                  </a:txBody>
                  <a:tcPr marL="0" marR="0" marT="0" marB="0" anchor="ctr"/>
                </a:tc>
                <a:tc>
                  <a:txBody>
                    <a:bodyPr/>
                    <a:lstStyle/>
                    <a:p>
                      <a:pPr algn="r"/>
                      <a:endParaRPr lang="en-US" sz="1400" b="1" dirty="0" smtClean="0"/>
                    </a:p>
                    <a:p>
                      <a:pPr algn="r"/>
                      <a:r>
                        <a:rPr lang="en-US" sz="1400" b="1" dirty="0" smtClean="0"/>
                        <a:t>$0</a:t>
                      </a:r>
                    </a:p>
                    <a:p>
                      <a:pPr algn="r"/>
                      <a:endParaRPr lang="en-US" sz="1400" b="1" dirty="0"/>
                    </a:p>
                  </a:txBody>
                  <a:tcPr marL="0" marR="0" marT="0" marB="0" anchor="ctr"/>
                </a:tc>
                <a:tc>
                  <a:txBody>
                    <a:bodyPr/>
                    <a:lstStyle/>
                    <a:p>
                      <a:pPr algn="r"/>
                      <a:r>
                        <a:rPr lang="en-US" sz="1400" b="1" dirty="0" smtClean="0"/>
                        <a:t>N/A</a:t>
                      </a:r>
                      <a:endParaRPr lang="en-US" sz="1400" b="1" dirty="0"/>
                    </a:p>
                  </a:txBody>
                  <a:tcPr marL="0" marR="0" marT="0" marB="0" anchor="ctr"/>
                </a:tc>
                <a:extLst>
                  <a:ext uri="{0D108BD9-81ED-4DB2-BD59-A6C34878D82A}">
                    <a16:rowId xmlns:a16="http://schemas.microsoft.com/office/drawing/2014/main" val="4140609697"/>
                  </a:ext>
                </a:extLst>
              </a:tr>
              <a:tr h="609298">
                <a:tc>
                  <a:txBody>
                    <a:bodyPr/>
                    <a:lstStyle/>
                    <a:p>
                      <a:pPr algn="l" fontAlgn="t"/>
                      <a:r>
                        <a:rPr lang="en-US" sz="1400" b="1" i="0" u="none" strike="noStrike" dirty="0" smtClean="0">
                          <a:solidFill>
                            <a:srgbClr val="000000"/>
                          </a:solidFill>
                          <a:effectLst/>
                          <a:latin typeface="+mn-lt"/>
                        </a:rPr>
                        <a:t>9.Non-health equipment (NHP)</a:t>
                      </a:r>
                    </a:p>
                  </a:txBody>
                  <a:tcPr marL="0" marR="0" marT="0" marB="0"/>
                </a:tc>
                <a:tc>
                  <a:txBody>
                    <a:bodyPr/>
                    <a:lstStyle/>
                    <a:p>
                      <a:pPr algn="r"/>
                      <a:r>
                        <a:rPr lang="en-US" sz="1400" b="1" dirty="0" smtClean="0"/>
                        <a:t>$18,471</a:t>
                      </a:r>
                      <a:endParaRPr lang="en-US" sz="1400" b="1" dirty="0"/>
                    </a:p>
                  </a:txBody>
                  <a:tcPr marL="0" marR="0" marT="0" marB="0" anchor="ctr"/>
                </a:tc>
                <a:tc>
                  <a:txBody>
                    <a:bodyPr/>
                    <a:lstStyle/>
                    <a:p>
                      <a:pPr algn="r"/>
                      <a:r>
                        <a:rPr lang="en-US" sz="1400" b="1" dirty="0" smtClean="0"/>
                        <a:t>$16,758</a:t>
                      </a:r>
                    </a:p>
                    <a:p>
                      <a:pPr algn="r"/>
                      <a:endParaRPr lang="en-US" sz="1400" b="1" dirty="0"/>
                    </a:p>
                  </a:txBody>
                  <a:tcPr marL="0" marR="0" marT="0" marB="0" anchor="ctr"/>
                </a:tc>
                <a:tc>
                  <a:txBody>
                    <a:bodyPr/>
                    <a:lstStyle/>
                    <a:p>
                      <a:pPr algn="r"/>
                      <a:r>
                        <a:rPr lang="en-US" sz="1400" b="1" dirty="0" smtClean="0"/>
                        <a:t>$1,713</a:t>
                      </a:r>
                    </a:p>
                    <a:p>
                      <a:pPr algn="r"/>
                      <a:endParaRPr lang="en-US" sz="1400" b="1" dirty="0"/>
                    </a:p>
                  </a:txBody>
                  <a:tcPr marL="0" marR="0" marT="0" marB="0" anchor="ctr"/>
                </a:tc>
                <a:tc>
                  <a:txBody>
                    <a:bodyPr/>
                    <a:lstStyle/>
                    <a:p>
                      <a:pPr algn="r"/>
                      <a:r>
                        <a:rPr lang="en-US" sz="1400" b="1" dirty="0" smtClean="0"/>
                        <a:t>90.7%</a:t>
                      </a:r>
                      <a:endParaRPr lang="en-US" sz="1400" b="1" dirty="0"/>
                    </a:p>
                  </a:txBody>
                  <a:tcPr marL="0" marR="0" marT="0" marB="0" anchor="ctr"/>
                </a:tc>
                <a:extLst>
                  <a:ext uri="{0D108BD9-81ED-4DB2-BD59-A6C34878D82A}">
                    <a16:rowId xmlns:a16="http://schemas.microsoft.com/office/drawing/2014/main" val="2067476982"/>
                  </a:ext>
                </a:extLst>
              </a:tr>
              <a:tr h="609298">
                <a:tc>
                  <a:txBody>
                    <a:bodyPr/>
                    <a:lstStyle/>
                    <a:p>
                      <a:pPr algn="l" fontAlgn="t"/>
                      <a:r>
                        <a:rPr lang="en-US" sz="1400" b="1" i="0" u="none" strike="noStrike" dirty="0" smtClean="0">
                          <a:solidFill>
                            <a:srgbClr val="000000"/>
                          </a:solidFill>
                          <a:effectLst/>
                          <a:latin typeface="+mn-lt"/>
                        </a:rPr>
                        <a:t>10. Communication Material and Publications (CMP)</a:t>
                      </a:r>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$94,206</a:t>
                      </a:r>
                    </a:p>
                    <a:p>
                      <a:pPr algn="r"/>
                      <a:endParaRPr lang="en-US" sz="1400" b="1" dirty="0"/>
                    </a:p>
                  </a:txBody>
                  <a:tcPr marL="0" marR="0" marT="0" marB="0" anchor="ctr"/>
                </a:tc>
                <a:tc>
                  <a:txBody>
                    <a:bodyPr/>
                    <a:lstStyle/>
                    <a:p>
                      <a:pPr algn="r"/>
                      <a:r>
                        <a:rPr lang="en-US" sz="1400" b="1" dirty="0" smtClean="0"/>
                        <a:t>$5,111</a:t>
                      </a:r>
                      <a:endParaRPr lang="en-US" sz="1400" b="1" dirty="0"/>
                    </a:p>
                  </a:txBody>
                  <a:tcPr marL="0" marR="0" marT="0" marB="0" anchor="ctr"/>
                </a:tc>
                <a:tc>
                  <a:txBody>
                    <a:bodyPr/>
                    <a:lstStyle/>
                    <a:p>
                      <a:pPr algn="r"/>
                      <a:r>
                        <a:rPr lang="en-US" sz="1400" b="1" dirty="0" smtClean="0"/>
                        <a:t>$89,095</a:t>
                      </a:r>
                    </a:p>
                    <a:p>
                      <a:pPr algn="r"/>
                      <a:endParaRPr lang="en-US" sz="1400" b="1" dirty="0"/>
                    </a:p>
                  </a:txBody>
                  <a:tcPr marL="0" marR="0" marT="0" marB="0" anchor="ctr"/>
                </a:tc>
                <a:tc>
                  <a:txBody>
                    <a:bodyPr/>
                    <a:lstStyle/>
                    <a:p>
                      <a:pPr algn="r"/>
                      <a:r>
                        <a:rPr lang="en-US" sz="1400" b="1" dirty="0" smtClean="0"/>
                        <a:t>5.4%</a:t>
                      </a:r>
                      <a:endParaRPr lang="en-US" sz="1400" b="1" dirty="0"/>
                    </a:p>
                  </a:txBody>
                  <a:tcPr marL="0" marR="0" marT="0" marB="0" anchor="ctr"/>
                </a:tc>
                <a:extLst>
                  <a:ext uri="{0D108BD9-81ED-4DB2-BD59-A6C34878D82A}">
                    <a16:rowId xmlns:a16="http://schemas.microsoft.com/office/drawing/2014/main" val="10003"/>
                  </a:ext>
                </a:extLst>
              </a:tr>
              <a:tr h="609298">
                <a:tc>
                  <a:txBody>
                    <a:bodyPr/>
                    <a:lstStyle/>
                    <a:p>
                      <a:pPr algn="l" fontAlgn="t"/>
                      <a:r>
                        <a:rPr lang="en-US" sz="1400" b="1" i="0" u="none" strike="noStrike" dirty="0" smtClean="0">
                          <a:solidFill>
                            <a:srgbClr val="000000"/>
                          </a:solidFill>
                          <a:effectLst/>
                          <a:latin typeface="+mn-lt"/>
                        </a:rPr>
                        <a:t>11. Indirect and Overhead Costs</a:t>
                      </a:r>
                    </a:p>
                    <a:p>
                      <a:pPr algn="l" fontAlgn="t"/>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$424,709</a:t>
                      </a:r>
                    </a:p>
                    <a:p>
                      <a:pPr algn="r"/>
                      <a:endParaRPr lang="en-US" sz="1400" b="1" dirty="0"/>
                    </a:p>
                  </a:txBody>
                  <a:tcPr marL="0" marR="0" marT="0" marB="0" anchor="ctr"/>
                </a:tc>
                <a:tc>
                  <a:txBody>
                    <a:bodyPr/>
                    <a:lstStyle/>
                    <a:p>
                      <a:pPr algn="r"/>
                      <a:r>
                        <a:rPr lang="en-US" sz="1400" b="1" dirty="0" smtClean="0"/>
                        <a:t>$391,364</a:t>
                      </a:r>
                    </a:p>
                    <a:p>
                      <a:pPr algn="r"/>
                      <a:endParaRPr lang="en-US" sz="1400" b="1" dirty="0"/>
                    </a:p>
                  </a:txBody>
                  <a:tcPr marL="0" marR="0" marT="0" marB="0" anchor="ctr"/>
                </a:tc>
                <a:tc>
                  <a:txBody>
                    <a:bodyPr/>
                    <a:lstStyle/>
                    <a:p>
                      <a:pPr algn="r"/>
                      <a:r>
                        <a:rPr lang="en-US" sz="1400" b="1" dirty="0" smtClean="0"/>
                        <a:t>$33,345</a:t>
                      </a:r>
                      <a:endParaRPr lang="en-US" sz="1400" b="1" dirty="0"/>
                    </a:p>
                  </a:txBody>
                  <a:tcPr marL="0" marR="0" marT="0" marB="0" anchor="ctr"/>
                </a:tc>
                <a:tc>
                  <a:txBody>
                    <a:bodyPr/>
                    <a:lstStyle/>
                    <a:p>
                      <a:pPr algn="r"/>
                      <a:r>
                        <a:rPr lang="en-US" sz="1400" b="1" dirty="0" smtClean="0"/>
                        <a:t>92.1%</a:t>
                      </a:r>
                    </a:p>
                    <a:p>
                      <a:pPr algn="r"/>
                      <a:endParaRPr lang="en-US" sz="1400" b="1" dirty="0"/>
                    </a:p>
                  </a:txBody>
                  <a:tcPr marL="0" marR="0" marT="0" marB="0" anchor="ctr"/>
                </a:tc>
                <a:extLst>
                  <a:ext uri="{0D108BD9-81ED-4DB2-BD59-A6C34878D82A}">
                    <a16:rowId xmlns:a16="http://schemas.microsoft.com/office/drawing/2014/main" val="10004"/>
                  </a:ext>
                </a:extLst>
              </a:tr>
              <a:tr h="609298">
                <a:tc>
                  <a:txBody>
                    <a:bodyPr/>
                    <a:lstStyle/>
                    <a:p>
                      <a:pPr algn="l" fontAlgn="t"/>
                      <a:r>
                        <a:rPr lang="en-US" sz="1400" b="1" i="0" u="none" strike="noStrike" dirty="0" smtClean="0">
                          <a:solidFill>
                            <a:srgbClr val="000000"/>
                          </a:solidFill>
                          <a:effectLst/>
                          <a:latin typeface="+mn-lt"/>
                        </a:rPr>
                        <a:t>12. Living support to client/ target population (LSCTP)</a:t>
                      </a:r>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$275,856</a:t>
                      </a:r>
                    </a:p>
                    <a:p>
                      <a:pPr algn="r"/>
                      <a:endParaRPr lang="en-US" sz="1400" b="1" dirty="0"/>
                    </a:p>
                  </a:txBody>
                  <a:tcPr marL="0" marR="0" marT="0" marB="0" anchor="ctr"/>
                </a:tc>
                <a:tc>
                  <a:txBody>
                    <a:bodyPr/>
                    <a:lstStyle/>
                    <a:p>
                      <a:pPr algn="r"/>
                      <a:r>
                        <a:rPr lang="en-US" sz="1400" b="1" dirty="0" smtClean="0"/>
                        <a:t>$282,443</a:t>
                      </a:r>
                      <a:endParaRPr lang="en-US" sz="1400" b="1" dirty="0"/>
                    </a:p>
                  </a:txBody>
                  <a:tcPr marL="0" marR="0" marT="0" marB="0" anchor="ctr"/>
                </a:tc>
                <a:tc>
                  <a:txBody>
                    <a:bodyPr/>
                    <a:lstStyle/>
                    <a:p>
                      <a:pPr algn="r"/>
                      <a:r>
                        <a:rPr lang="en-US" sz="1400" b="1" dirty="0" smtClean="0"/>
                        <a:t>-$6,587</a:t>
                      </a:r>
                      <a:endParaRPr lang="en-US" sz="1400" b="1" dirty="0"/>
                    </a:p>
                  </a:txBody>
                  <a:tcPr marL="0" marR="0" marT="0" marB="0" anchor="ctr"/>
                </a:tc>
                <a:tc>
                  <a:txBody>
                    <a:bodyPr/>
                    <a:lstStyle/>
                    <a:p>
                      <a:pPr algn="r"/>
                      <a:r>
                        <a:rPr lang="en-US" sz="1400" b="1" dirty="0" smtClean="0"/>
                        <a:t>102.4%</a:t>
                      </a:r>
                    </a:p>
                    <a:p>
                      <a:pPr algn="r"/>
                      <a:endParaRPr lang="en-US" sz="1400" b="1" dirty="0"/>
                    </a:p>
                  </a:txBody>
                  <a:tcPr marL="0" marR="0" marT="0" marB="0" anchor="ctr"/>
                </a:tc>
                <a:extLst>
                  <a:ext uri="{0D108BD9-81ED-4DB2-BD59-A6C34878D82A}">
                    <a16:rowId xmlns:a16="http://schemas.microsoft.com/office/drawing/2014/main" val="10005"/>
                  </a:ext>
                </a:extLst>
              </a:tr>
              <a:tr h="609298">
                <a:tc>
                  <a:txBody>
                    <a:bodyPr/>
                    <a:lstStyle/>
                    <a:p>
                      <a:pPr algn="l" fontAlgn="t"/>
                      <a:r>
                        <a:rPr lang="en-US" sz="1400" b="1" i="0" u="none" strike="noStrike" dirty="0" smtClean="0">
                          <a:solidFill>
                            <a:srgbClr val="000000"/>
                          </a:solidFill>
                          <a:effectLst/>
                          <a:latin typeface="+mn-lt"/>
                        </a:rPr>
                        <a:t>13. Payment for Results</a:t>
                      </a:r>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$21,150</a:t>
                      </a:r>
                      <a:endParaRPr lang="en-US" sz="1400" b="1" dirty="0"/>
                    </a:p>
                  </a:txBody>
                  <a:tcPr marL="0" marR="0" marT="0" marB="0" anchor="ctr"/>
                </a:tc>
                <a:tc>
                  <a:txBody>
                    <a:bodyPr/>
                    <a:lstStyle/>
                    <a:p>
                      <a:pPr algn="r"/>
                      <a:r>
                        <a:rPr lang="en-US" sz="1400" b="1" dirty="0" smtClean="0"/>
                        <a:t>$19,778</a:t>
                      </a:r>
                    </a:p>
                    <a:p>
                      <a:pPr algn="r"/>
                      <a:endParaRPr lang="en-US" sz="1400" b="1" dirty="0"/>
                    </a:p>
                  </a:txBody>
                  <a:tcPr marL="0" marR="0" marT="0" marB="0" anchor="ctr"/>
                </a:tc>
                <a:tc>
                  <a:txBody>
                    <a:bodyPr/>
                    <a:lstStyle/>
                    <a:p>
                      <a:pPr algn="r"/>
                      <a:r>
                        <a:rPr lang="en-US" sz="1400" b="1" dirty="0" smtClean="0"/>
                        <a:t>$1,373</a:t>
                      </a:r>
                      <a:endParaRPr lang="en-US" sz="1400" b="1" dirty="0"/>
                    </a:p>
                  </a:txBody>
                  <a:tcPr marL="0" marR="0" marT="0" marB="0" anchor="ctr"/>
                </a:tc>
                <a:tc>
                  <a:txBody>
                    <a:bodyPr/>
                    <a:lstStyle/>
                    <a:p>
                      <a:pPr algn="r"/>
                      <a:r>
                        <a:rPr lang="en-US" sz="1400" b="1" dirty="0" smtClean="0"/>
                        <a:t>93.5%</a:t>
                      </a:r>
                    </a:p>
                    <a:p>
                      <a:pPr algn="r"/>
                      <a:endParaRPr lang="en-US" sz="1400" b="1" dirty="0"/>
                    </a:p>
                  </a:txBody>
                  <a:tcPr marL="0" marR="0" marT="0" marB="0" anchor="ctr"/>
                </a:tc>
                <a:extLst>
                  <a:ext uri="{0D108BD9-81ED-4DB2-BD59-A6C34878D82A}">
                    <a16:rowId xmlns:a16="http://schemas.microsoft.com/office/drawing/2014/main" val="10006"/>
                  </a:ext>
                </a:extLst>
              </a:tr>
              <a:tr h="133993">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a:endParaRPr lang="en-US" sz="1400" b="1"/>
                    </a:p>
                  </a:txBody>
                  <a:tcPr marL="0" marR="0" marT="0" marB="0" anchor="ctr">
                    <a:solidFill>
                      <a:srgbClr val="92D050"/>
                    </a:solidFill>
                  </a:tcPr>
                </a:tc>
                <a:tc>
                  <a:txBody>
                    <a:bodyPr/>
                    <a:lstStyle/>
                    <a:p>
                      <a:pPr algn="r"/>
                      <a:endParaRPr lang="en-US" sz="1400" b="1"/>
                    </a:p>
                  </a:txBody>
                  <a:tcPr marL="0" marR="0" marT="0" marB="0" anchor="ctr">
                    <a:solidFill>
                      <a:srgbClr val="92D050"/>
                    </a:solidFill>
                  </a:tcPr>
                </a:tc>
                <a:tc>
                  <a:txBody>
                    <a:bodyPr/>
                    <a:lstStyle/>
                    <a:p>
                      <a:pPr algn="r"/>
                      <a:endParaRPr lang="en-US" sz="1400" b="1"/>
                    </a:p>
                  </a:txBody>
                  <a:tcPr marL="0" marR="0" marT="0" marB="0" anchor="ctr">
                    <a:solidFill>
                      <a:srgbClr val="92D050"/>
                    </a:solidFill>
                  </a:tcPr>
                </a:tc>
                <a:tc>
                  <a:txBody>
                    <a:bodyPr/>
                    <a:lstStyle/>
                    <a:p>
                      <a:pPr algn="r"/>
                      <a:endParaRPr lang="en-US" sz="1400" b="1" dirty="0"/>
                    </a:p>
                  </a:txBody>
                  <a:tcPr marL="0" marR="0" marT="0" marB="0" anchor="ctr">
                    <a:solidFill>
                      <a:srgbClr val="92D050"/>
                    </a:solidFill>
                  </a:tcPr>
                </a:tc>
                <a:extLst>
                  <a:ext uri="{0D108BD9-81ED-4DB2-BD59-A6C34878D82A}">
                    <a16:rowId xmlns:a16="http://schemas.microsoft.com/office/drawing/2014/main" val="10007"/>
                  </a:ext>
                </a:extLst>
              </a:tr>
              <a:tr h="373306">
                <a:tc>
                  <a:txBody>
                    <a:bodyPr/>
                    <a:lstStyle/>
                    <a:p>
                      <a:pPr algn="l" fontAlgn="t"/>
                      <a:r>
                        <a:rPr lang="en-US" sz="1400" b="1" i="0" u="none" strike="noStrike" dirty="0" smtClean="0">
                          <a:solidFill>
                            <a:srgbClr val="000000"/>
                          </a:solidFill>
                          <a:effectLst/>
                          <a:latin typeface="+mn-lt"/>
                        </a:rPr>
                        <a:t>Grand Total</a:t>
                      </a:r>
                      <a:endParaRPr lang="en-US" sz="1400" b="1" i="0" u="none" strike="noStrike" dirty="0">
                        <a:solidFill>
                          <a:srgbClr val="000000"/>
                        </a:solidFill>
                        <a:effectLst/>
                        <a:latin typeface="+mn-lt"/>
                      </a:endParaRPr>
                    </a:p>
                  </a:txBody>
                  <a:tcPr marL="0" marR="0" marT="0" marB="0"/>
                </a:tc>
                <a:tc>
                  <a:txBody>
                    <a:bodyPr/>
                    <a:lstStyle/>
                    <a:p>
                      <a:pPr algn="r"/>
                      <a:r>
                        <a:rPr lang="en-US" sz="1400" b="1" dirty="0" smtClean="0"/>
                        <a:t>$8,627,308</a:t>
                      </a:r>
                      <a:endParaRPr lang="en-US" sz="1400" b="1" dirty="0"/>
                    </a:p>
                  </a:txBody>
                  <a:tcPr marL="0" marR="0" marT="0" marB="0" anchor="ctr"/>
                </a:tc>
                <a:tc>
                  <a:txBody>
                    <a:bodyPr/>
                    <a:lstStyle/>
                    <a:p>
                      <a:pPr algn="r"/>
                      <a:r>
                        <a:rPr lang="en-US" sz="1400" b="1" dirty="0" smtClean="0"/>
                        <a:t>$7,105,562</a:t>
                      </a:r>
                      <a:endParaRPr lang="en-US" sz="1400" b="1" dirty="0"/>
                    </a:p>
                  </a:txBody>
                  <a:tcPr marL="0" marR="0" marT="0" marB="0" anchor="ctr"/>
                </a:tc>
                <a:tc>
                  <a:txBody>
                    <a:bodyPr/>
                    <a:lstStyle/>
                    <a:p>
                      <a:pPr algn="r"/>
                      <a:r>
                        <a:rPr lang="en-US" sz="1400" b="1" dirty="0" smtClean="0"/>
                        <a:t>$1,521,746</a:t>
                      </a:r>
                      <a:endParaRPr lang="en-US" sz="1400" b="1" dirty="0"/>
                    </a:p>
                  </a:txBody>
                  <a:tcPr marL="0" marR="0" marT="0" marB="0" anchor="ctr"/>
                </a:tc>
                <a:tc>
                  <a:txBody>
                    <a:bodyPr/>
                    <a:lstStyle/>
                    <a:p>
                      <a:pPr algn="r"/>
                      <a:r>
                        <a:rPr lang="en-US" sz="1400" b="1" dirty="0" smtClean="0"/>
                        <a:t>82.4%</a:t>
                      </a:r>
                      <a:endParaRPr lang="en-US" sz="1400" b="1" dirty="0"/>
                    </a:p>
                  </a:txBody>
                  <a:tcPr marL="0" marR="0" marT="0" marB="0" anchor="ctr"/>
                </a:tc>
                <a:extLst>
                  <a:ext uri="{0D108BD9-81ED-4DB2-BD59-A6C34878D82A}">
                    <a16:rowId xmlns:a16="http://schemas.microsoft.com/office/drawing/2014/main" val="10008"/>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20</a:t>
            </a:fld>
            <a:endParaRPr lang="en-US" dirty="0"/>
          </a:p>
        </p:txBody>
      </p:sp>
    </p:spTree>
    <p:extLst>
      <p:ext uri="{BB962C8B-B14F-4D97-AF65-F5344CB8AC3E}">
        <p14:creationId xmlns:p14="http://schemas.microsoft.com/office/powerpoint/2010/main" val="28319865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 Jan 2018-31 Dec 2020_ By Module intervention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6621143"/>
              </p:ext>
            </p:extLst>
          </p:nvPr>
        </p:nvGraphicFramePr>
        <p:xfrm>
          <a:off x="597530" y="1192846"/>
          <a:ext cx="11208189" cy="5369428"/>
        </p:xfrm>
        <a:graphic>
          <a:graphicData uri="http://schemas.openxmlformats.org/drawingml/2006/table">
            <a:tbl>
              <a:tblPr>
                <a:tableStyleId>{5C22544A-7EE6-4342-B048-85BDC9FD1C3A}</a:tableStyleId>
              </a:tblPr>
              <a:tblGrid>
                <a:gridCol w="3496524">
                  <a:extLst>
                    <a:ext uri="{9D8B030D-6E8A-4147-A177-3AD203B41FA5}">
                      <a16:colId xmlns:a16="http://schemas.microsoft.com/office/drawing/2014/main" val="3619125369"/>
                    </a:ext>
                  </a:extLst>
                </a:gridCol>
                <a:gridCol w="1711034">
                  <a:extLst>
                    <a:ext uri="{9D8B030D-6E8A-4147-A177-3AD203B41FA5}">
                      <a16:colId xmlns:a16="http://schemas.microsoft.com/office/drawing/2014/main" val="3546805774"/>
                    </a:ext>
                  </a:extLst>
                </a:gridCol>
                <a:gridCol w="2147679">
                  <a:extLst>
                    <a:ext uri="{9D8B030D-6E8A-4147-A177-3AD203B41FA5}">
                      <a16:colId xmlns:a16="http://schemas.microsoft.com/office/drawing/2014/main" val="1571948647"/>
                    </a:ext>
                  </a:extLst>
                </a:gridCol>
                <a:gridCol w="1908463">
                  <a:extLst>
                    <a:ext uri="{9D8B030D-6E8A-4147-A177-3AD203B41FA5}">
                      <a16:colId xmlns:a16="http://schemas.microsoft.com/office/drawing/2014/main" val="2230605201"/>
                    </a:ext>
                  </a:extLst>
                </a:gridCol>
                <a:gridCol w="1944489">
                  <a:extLst>
                    <a:ext uri="{9D8B030D-6E8A-4147-A177-3AD203B41FA5}">
                      <a16:colId xmlns:a16="http://schemas.microsoft.com/office/drawing/2014/main" val="2886744219"/>
                    </a:ext>
                  </a:extLst>
                </a:gridCol>
              </a:tblGrid>
              <a:tr h="527312">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Budget</a:t>
                      </a:r>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1.Comprehensive prevention programs for sex workers and their clients/Behavioral intervention for sex workers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$438,111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$466,911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-$28,800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106.6%</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2.Comprehensive prevention programs for MSM/HIV testing services for MSM</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$48,910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$50,737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-$1,827</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103.7%</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3.Program management/Grant management</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$1,475,818</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$1,386,348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$89,470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93.9%</a:t>
                      </a:r>
                    </a:p>
                    <a:p>
                      <a:pPr algn="r"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smtClean="0">
                          <a:solidFill>
                            <a:srgbClr val="000000"/>
                          </a:solidFill>
                          <a:effectLst/>
                          <a:latin typeface="+mn-lt"/>
                        </a:rPr>
                        <a:t>4.Program management/ other Program management Intervention</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$40,548</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$185,316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-$144,768</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457.0%</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r h="399393">
                <a:tc>
                  <a:txBody>
                    <a:bodyPr/>
                    <a:lstStyle/>
                    <a:p>
                      <a:pPr algn="l" fontAlgn="t"/>
                      <a:r>
                        <a:rPr lang="en-US" sz="1400" b="1" i="0" u="none" strike="noStrike" dirty="0" smtClean="0">
                          <a:solidFill>
                            <a:srgbClr val="000000"/>
                          </a:solidFill>
                          <a:effectLst/>
                          <a:latin typeface="+mn-lt"/>
                        </a:rPr>
                        <a:t>5.Comprehensive prevention programs for MSM/Diagnostic and treatment of STIs and other sexual health services for MSM</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$1,269</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$533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$736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42.0%</a:t>
                      </a:r>
                    </a:p>
                    <a:p>
                      <a:pPr algn="r"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r h="399393">
                <a:tc>
                  <a:txBody>
                    <a:bodyPr/>
                    <a:lstStyle/>
                    <a:p>
                      <a:pPr algn="l" fontAlgn="t"/>
                      <a:r>
                        <a:rPr lang="en-US" sz="1400" b="1" i="0" u="none" strike="noStrike" dirty="0" smtClean="0">
                          <a:solidFill>
                            <a:srgbClr val="000000"/>
                          </a:solidFill>
                          <a:effectLst/>
                          <a:latin typeface="+mn-lt"/>
                        </a:rPr>
                        <a:t>6.Treatment, care and support/Counselling and psychosocial support</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$134,885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$137,627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-$2,742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102.0%</a:t>
                      </a:r>
                    </a:p>
                    <a:p>
                      <a:pPr algn="r"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21</a:t>
            </a:fld>
            <a:endParaRPr lang="en-US" dirty="0"/>
          </a:p>
        </p:txBody>
      </p:sp>
    </p:spTree>
    <p:extLst>
      <p:ext uri="{BB962C8B-B14F-4D97-AF65-F5344CB8AC3E}">
        <p14:creationId xmlns:p14="http://schemas.microsoft.com/office/powerpoint/2010/main" val="25586991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 Jan 2018-31 Dec 2020_ By Module intervention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50422553"/>
              </p:ext>
            </p:extLst>
          </p:nvPr>
        </p:nvGraphicFramePr>
        <p:xfrm>
          <a:off x="531812" y="1071425"/>
          <a:ext cx="11355388" cy="5526865"/>
        </p:xfrm>
        <a:graphic>
          <a:graphicData uri="http://schemas.openxmlformats.org/drawingml/2006/table">
            <a:tbl>
              <a:tblPr>
                <a:tableStyleId>{5C22544A-7EE6-4342-B048-85BDC9FD1C3A}</a:tableStyleId>
              </a:tblPr>
              <a:tblGrid>
                <a:gridCol w="3542444">
                  <a:extLst>
                    <a:ext uri="{9D8B030D-6E8A-4147-A177-3AD203B41FA5}">
                      <a16:colId xmlns:a16="http://schemas.microsoft.com/office/drawing/2014/main" val="3619125369"/>
                    </a:ext>
                  </a:extLst>
                </a:gridCol>
                <a:gridCol w="1733506">
                  <a:extLst>
                    <a:ext uri="{9D8B030D-6E8A-4147-A177-3AD203B41FA5}">
                      <a16:colId xmlns:a16="http://schemas.microsoft.com/office/drawing/2014/main" val="3546805774"/>
                    </a:ext>
                  </a:extLst>
                </a:gridCol>
                <a:gridCol w="2175885">
                  <a:extLst>
                    <a:ext uri="{9D8B030D-6E8A-4147-A177-3AD203B41FA5}">
                      <a16:colId xmlns:a16="http://schemas.microsoft.com/office/drawing/2014/main" val="1571948647"/>
                    </a:ext>
                  </a:extLst>
                </a:gridCol>
                <a:gridCol w="1933527">
                  <a:extLst>
                    <a:ext uri="{9D8B030D-6E8A-4147-A177-3AD203B41FA5}">
                      <a16:colId xmlns:a16="http://schemas.microsoft.com/office/drawing/2014/main" val="2230605201"/>
                    </a:ext>
                  </a:extLst>
                </a:gridCol>
                <a:gridCol w="1970026">
                  <a:extLst>
                    <a:ext uri="{9D8B030D-6E8A-4147-A177-3AD203B41FA5}">
                      <a16:colId xmlns:a16="http://schemas.microsoft.com/office/drawing/2014/main" val="2886744219"/>
                    </a:ext>
                  </a:extLst>
                </a:gridCol>
              </a:tblGrid>
              <a:tr h="820749">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Budget</a:t>
                      </a:r>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7.Treatment, care and support/Prevention, diagnosis and treatment of opportunistic infections</a:t>
                      </a:r>
                    </a:p>
                  </a:txBody>
                  <a:tcPr marL="0" marR="0" marT="0" marB="0"/>
                </a:tc>
                <a:tc>
                  <a:txBody>
                    <a:bodyPr/>
                    <a:lstStyle/>
                    <a:p>
                      <a:pPr algn="r" fontAlgn="ctr"/>
                      <a:r>
                        <a:rPr lang="en-US" sz="1400" b="1" i="0" u="none" strike="noStrike" dirty="0" smtClean="0">
                          <a:solidFill>
                            <a:srgbClr val="000000"/>
                          </a:solidFill>
                          <a:effectLst/>
                          <a:latin typeface="+mn-lt"/>
                        </a:rPr>
                        <a:t>$267,926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$253,992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$13,933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94.8%</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555389">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8.Treatment, care and support/HIV Care</a:t>
                      </a:r>
                    </a:p>
                  </a:txBody>
                  <a:tcPr marL="0" marR="0" marT="0" marB="0"/>
                </a:tc>
                <a:tc>
                  <a:txBody>
                    <a:bodyPr/>
                    <a:lstStyle/>
                    <a:p>
                      <a:pPr algn="r" fontAlgn="ctr"/>
                      <a:r>
                        <a:rPr lang="en-US" sz="1400" b="1" i="0" u="none" strike="noStrike" dirty="0" smtClean="0">
                          <a:solidFill>
                            <a:srgbClr val="000000"/>
                          </a:solidFill>
                          <a:effectLst/>
                          <a:latin typeface="+mn-lt"/>
                        </a:rPr>
                        <a:t>$55,260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$51,439</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$3,821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93.1%</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9.Program management / Policy, Planning, coordination and management of national Program</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$125,481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$125,713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-$232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100.2%</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smtClean="0">
                          <a:solidFill>
                            <a:srgbClr val="000000"/>
                          </a:solidFill>
                          <a:effectLst/>
                          <a:latin typeface="+mn-lt"/>
                        </a:rPr>
                        <a:t>10. Comprehensive prevention programs for MSM/other interventions for MSM</a:t>
                      </a:r>
                    </a:p>
                    <a:p>
                      <a:pPr algn="l" fontAlgn="t"/>
                      <a:endParaRPr lang="en-US" sz="1400" b="1" i="0" u="none" strike="noStrike" dirty="0" smtClean="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$165,043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$163,892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$1,151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99.3%</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r h="399393">
                <a:tc>
                  <a:txBody>
                    <a:bodyPr/>
                    <a:lstStyle/>
                    <a:p>
                      <a:pPr algn="l" fontAlgn="t"/>
                      <a:r>
                        <a:rPr lang="en-US" sz="1400" b="1" i="0" u="none" strike="noStrike" dirty="0" smtClean="0">
                          <a:solidFill>
                            <a:srgbClr val="000000"/>
                          </a:solidFill>
                          <a:effectLst/>
                          <a:latin typeface="+mn-lt"/>
                        </a:rPr>
                        <a:t>11. Comprehensive prevention programs for sex workers and their clients/HIV testing services for sex workers</a:t>
                      </a:r>
                    </a:p>
                    <a:p>
                      <a:pPr algn="l" fontAlgn="t"/>
                      <a:endParaRPr lang="en-US" sz="1400" b="1" i="0" u="none" strike="noStrike" dirty="0" smtClean="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$119,255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$117,185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$2,069</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98.3%</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r h="399393">
                <a:tc>
                  <a:txBody>
                    <a:bodyPr/>
                    <a:lstStyle/>
                    <a:p>
                      <a:pPr algn="l" fontAlgn="t"/>
                      <a:r>
                        <a:rPr lang="en-US" sz="1400" b="1" i="0" u="none" strike="noStrike" dirty="0" smtClean="0">
                          <a:solidFill>
                            <a:srgbClr val="000000"/>
                          </a:solidFill>
                          <a:effectLst/>
                          <a:latin typeface="+mn-lt"/>
                        </a:rPr>
                        <a:t>12.Comprehensive prevention programs for sex workers and their clients/ Addressing stigma, discrimination and violence against sex workers</a:t>
                      </a:r>
                    </a:p>
                    <a:p>
                      <a:pPr algn="l" fontAlgn="t"/>
                      <a:endParaRPr lang="en-US" sz="1400" b="1" i="0" u="none" strike="noStrike" dirty="0" smtClean="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$59,926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$59,504</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$421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99.3%</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22</a:t>
            </a:fld>
            <a:endParaRPr lang="en-US" dirty="0"/>
          </a:p>
        </p:txBody>
      </p:sp>
    </p:spTree>
    <p:extLst>
      <p:ext uri="{BB962C8B-B14F-4D97-AF65-F5344CB8AC3E}">
        <p14:creationId xmlns:p14="http://schemas.microsoft.com/office/powerpoint/2010/main" val="21963298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 Jan 2018-31 Dec 2020_ By Module intervention (3)</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8910357"/>
              </p:ext>
            </p:extLst>
          </p:nvPr>
        </p:nvGraphicFramePr>
        <p:xfrm>
          <a:off x="624688" y="1324922"/>
          <a:ext cx="11208191" cy="5324546"/>
        </p:xfrm>
        <a:graphic>
          <a:graphicData uri="http://schemas.openxmlformats.org/drawingml/2006/table">
            <a:tbl>
              <a:tblPr>
                <a:tableStyleId>{5C22544A-7EE6-4342-B048-85BDC9FD1C3A}</a:tableStyleId>
              </a:tblPr>
              <a:tblGrid>
                <a:gridCol w="3496524">
                  <a:extLst>
                    <a:ext uri="{9D8B030D-6E8A-4147-A177-3AD203B41FA5}">
                      <a16:colId xmlns:a16="http://schemas.microsoft.com/office/drawing/2014/main" val="3619125369"/>
                    </a:ext>
                  </a:extLst>
                </a:gridCol>
                <a:gridCol w="1711035">
                  <a:extLst>
                    <a:ext uri="{9D8B030D-6E8A-4147-A177-3AD203B41FA5}">
                      <a16:colId xmlns:a16="http://schemas.microsoft.com/office/drawing/2014/main" val="3546805774"/>
                    </a:ext>
                  </a:extLst>
                </a:gridCol>
                <a:gridCol w="2147680">
                  <a:extLst>
                    <a:ext uri="{9D8B030D-6E8A-4147-A177-3AD203B41FA5}">
                      <a16:colId xmlns:a16="http://schemas.microsoft.com/office/drawing/2014/main" val="1571948647"/>
                    </a:ext>
                  </a:extLst>
                </a:gridCol>
                <a:gridCol w="1908463">
                  <a:extLst>
                    <a:ext uri="{9D8B030D-6E8A-4147-A177-3AD203B41FA5}">
                      <a16:colId xmlns:a16="http://schemas.microsoft.com/office/drawing/2014/main" val="2230605201"/>
                    </a:ext>
                  </a:extLst>
                </a:gridCol>
                <a:gridCol w="1944489">
                  <a:extLst>
                    <a:ext uri="{9D8B030D-6E8A-4147-A177-3AD203B41FA5}">
                      <a16:colId xmlns:a16="http://schemas.microsoft.com/office/drawing/2014/main" val="2886744219"/>
                    </a:ext>
                  </a:extLst>
                </a:gridCol>
              </a:tblGrid>
              <a:tr h="630626">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Budget</a:t>
                      </a:r>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13.Comprehensive prevention programs for sex workers and their clients/ Prevention and management of co-infection and morbidities for sex workers</a:t>
                      </a:r>
                    </a:p>
                    <a:p>
                      <a:pPr algn="l" fontAlgn="t"/>
                      <a:endParaRPr lang="en-US" sz="1400" b="1" i="0" u="none" strike="noStrike" dirty="0" smtClean="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$1,550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$302</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$1,248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19.5%</a:t>
                      </a:r>
                    </a:p>
                    <a:p>
                      <a:pPr algn="r"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14.Comprehensive prevention programs for sex workers and their clients/other interventions for sex worker and their clients</a:t>
                      </a:r>
                    </a:p>
                    <a:p>
                      <a:pPr algn="l" fontAlgn="t"/>
                      <a:endParaRPr lang="en-US" sz="1400" b="1" i="0" u="none" strike="noStrike" dirty="0" smtClean="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$102,750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$455,441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-$352,691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443.2%</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15. Treatment, care and support/Differentiated ART services delivery</a:t>
                      </a:r>
                    </a:p>
                    <a:p>
                      <a:pPr algn="l" fontAlgn="t"/>
                      <a:endParaRPr lang="en-US" sz="1400" b="1" i="0" u="none" strike="noStrike" dirty="0" smtClean="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$2,566,530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$2,343,276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$223,254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91.3%</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smtClean="0">
                          <a:solidFill>
                            <a:srgbClr val="000000"/>
                          </a:solidFill>
                          <a:effectLst/>
                          <a:latin typeface="+mn-lt"/>
                        </a:rPr>
                        <a:t>16. HIV Testing Services/Differentiated HIV testing services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$960,225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$914,516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$45,709</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95.2%</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r h="399393">
                <a:tc>
                  <a:txBody>
                    <a:bodyPr/>
                    <a:lstStyle/>
                    <a:p>
                      <a:pPr algn="l" fontAlgn="t"/>
                      <a:r>
                        <a:rPr lang="en-US" sz="1400" b="1" i="0" u="none" strike="noStrike" dirty="0" smtClean="0">
                          <a:solidFill>
                            <a:srgbClr val="000000"/>
                          </a:solidFill>
                          <a:effectLst/>
                          <a:latin typeface="+mn-lt"/>
                        </a:rPr>
                        <a:t>17. Comprehensive prevention programs for sex workers and their clients/Diagnosis and treatment of STIs and other productive health services for sex workers</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$1,592</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$936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$656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58.8%</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23</a:t>
            </a:fld>
            <a:endParaRPr lang="en-US" dirty="0"/>
          </a:p>
        </p:txBody>
      </p:sp>
    </p:spTree>
    <p:extLst>
      <p:ext uri="{BB962C8B-B14F-4D97-AF65-F5344CB8AC3E}">
        <p14:creationId xmlns:p14="http://schemas.microsoft.com/office/powerpoint/2010/main" val="9658631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 Jan 2018-31 Dec 2020_ By Module intervention (5)</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91847313"/>
              </p:ext>
            </p:extLst>
          </p:nvPr>
        </p:nvGraphicFramePr>
        <p:xfrm>
          <a:off x="1247036" y="1333976"/>
          <a:ext cx="10368560" cy="4811714"/>
        </p:xfrm>
        <a:graphic>
          <a:graphicData uri="http://schemas.openxmlformats.org/drawingml/2006/table">
            <a:tbl>
              <a:tblPr>
                <a:tableStyleId>{5C22544A-7EE6-4342-B048-85BDC9FD1C3A}</a:tableStyleId>
              </a:tblPr>
              <a:tblGrid>
                <a:gridCol w="3234592">
                  <a:extLst>
                    <a:ext uri="{9D8B030D-6E8A-4147-A177-3AD203B41FA5}">
                      <a16:colId xmlns:a16="http://schemas.microsoft.com/office/drawing/2014/main" val="3619125369"/>
                    </a:ext>
                  </a:extLst>
                </a:gridCol>
                <a:gridCol w="1582857">
                  <a:extLst>
                    <a:ext uri="{9D8B030D-6E8A-4147-A177-3AD203B41FA5}">
                      <a16:colId xmlns:a16="http://schemas.microsoft.com/office/drawing/2014/main" val="3546805774"/>
                    </a:ext>
                  </a:extLst>
                </a:gridCol>
                <a:gridCol w="1986792">
                  <a:extLst>
                    <a:ext uri="{9D8B030D-6E8A-4147-A177-3AD203B41FA5}">
                      <a16:colId xmlns:a16="http://schemas.microsoft.com/office/drawing/2014/main" val="1571948647"/>
                    </a:ext>
                  </a:extLst>
                </a:gridCol>
                <a:gridCol w="1765496">
                  <a:extLst>
                    <a:ext uri="{9D8B030D-6E8A-4147-A177-3AD203B41FA5}">
                      <a16:colId xmlns:a16="http://schemas.microsoft.com/office/drawing/2014/main" val="2230605201"/>
                    </a:ext>
                  </a:extLst>
                </a:gridCol>
                <a:gridCol w="1798823">
                  <a:extLst>
                    <a:ext uri="{9D8B030D-6E8A-4147-A177-3AD203B41FA5}">
                      <a16:colId xmlns:a16="http://schemas.microsoft.com/office/drawing/2014/main" val="2886744219"/>
                    </a:ext>
                  </a:extLst>
                </a:gridCol>
              </a:tblGrid>
              <a:tr h="823038">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Budget</a:t>
                      </a:r>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88276">
                <a:tc>
                  <a:txBody>
                    <a:bodyPr/>
                    <a:lstStyle/>
                    <a:p>
                      <a:pPr algn="l" fontAlgn="t"/>
                      <a:r>
                        <a:rPr lang="en-US" sz="1400" b="1" i="0" u="none" strike="noStrike" dirty="0" smtClean="0">
                          <a:solidFill>
                            <a:srgbClr val="000000"/>
                          </a:solidFill>
                          <a:effectLst/>
                          <a:latin typeface="+mn-lt"/>
                        </a:rPr>
                        <a:t>18. TB/HIV/Key populations(TB/HIV)-others</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$5,083</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$5,388</a:t>
                      </a:r>
                    </a:p>
                    <a:p>
                      <a:pPr algn="r" fontAlgn="ctr"/>
                      <a:r>
                        <a:rPr lang="en-US" sz="1400" b="1" i="0" u="none" strike="noStrike" dirty="0" smtClean="0">
                          <a:solidFill>
                            <a:srgbClr val="000000"/>
                          </a:solidFill>
                          <a:effectLst/>
                          <a:latin typeface="+mn-lt"/>
                        </a:rPr>
                        <a:t> </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-$305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106.0%</a:t>
                      </a:r>
                    </a:p>
                    <a:p>
                      <a:pPr algn="r"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19. Comprehensive prevention programs for MSM/behavioral interventions for MSM</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$113,453</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$141,241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-$27,788</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124.5%</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smtClean="0">
                          <a:solidFill>
                            <a:srgbClr val="000000"/>
                          </a:solidFill>
                          <a:effectLst/>
                          <a:latin typeface="+mn-lt"/>
                        </a:rPr>
                        <a:t>20. COVID-19/Risk mitigations for disease program</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$1,123,631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$240,153</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$883,478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21.4%</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r h="399393">
                <a:tc>
                  <a:txBody>
                    <a:bodyPr/>
                    <a:lstStyle/>
                    <a:p>
                      <a:pPr algn="l" fontAlgn="t"/>
                      <a:r>
                        <a:rPr lang="en-US" sz="1400" b="1" i="0" u="none" strike="noStrike" dirty="0" smtClean="0">
                          <a:solidFill>
                            <a:srgbClr val="000000"/>
                          </a:solidFill>
                          <a:effectLst/>
                          <a:latin typeface="+mn-lt"/>
                        </a:rPr>
                        <a:t>21. COVID-19/COVID 19 Control and containment including health system strengthening</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$820,065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$5,111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$814,955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0.6%</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4"/>
                  </a:ext>
                </a:extLst>
              </a:tr>
              <a:tr h="177250">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10005"/>
                  </a:ext>
                </a:extLst>
              </a:tr>
              <a:tr h="399393">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Grand Total</a:t>
                      </a:r>
                      <a:endParaRPr lang="en-US" sz="1400" b="1" i="0" u="none" strike="noStrike" dirty="0">
                        <a:solidFill>
                          <a:srgbClr val="000000"/>
                        </a:solidFill>
                        <a:effectLst/>
                        <a:latin typeface="+mn-lt"/>
                      </a:endParaRP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$8,627,308</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$7,105,562</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$1,521,746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82.4%</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24</a:t>
            </a:fld>
            <a:endParaRPr lang="en-US" dirty="0"/>
          </a:p>
        </p:txBody>
      </p:sp>
    </p:spTree>
    <p:extLst>
      <p:ext uri="{BB962C8B-B14F-4D97-AF65-F5344CB8AC3E}">
        <p14:creationId xmlns:p14="http://schemas.microsoft.com/office/powerpoint/2010/main" val="24745281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a:t>
            </a:r>
            <a:r>
              <a:rPr lang="en-US" sz="2400" b="1" smtClean="0"/>
              <a:t>the Cumulative Period </a:t>
            </a:r>
            <a:r>
              <a:rPr lang="en-US" sz="2400" b="1" dirty="0" smtClean="0"/>
              <a:t>1Jan 208- 31Dec 2020_ By Implementing Entity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85084638"/>
              </p:ext>
            </p:extLst>
          </p:nvPr>
        </p:nvGraphicFramePr>
        <p:xfrm>
          <a:off x="1068309" y="1614633"/>
          <a:ext cx="9840246" cy="4661831"/>
        </p:xfrm>
        <a:graphic>
          <a:graphicData uri="http://schemas.openxmlformats.org/drawingml/2006/table">
            <a:tbl>
              <a:tblPr>
                <a:tableStyleId>{5C22544A-7EE6-4342-B048-85BDC9FD1C3A}</a:tableStyleId>
              </a:tblPr>
              <a:tblGrid>
                <a:gridCol w="3085410">
                  <a:extLst>
                    <a:ext uri="{9D8B030D-6E8A-4147-A177-3AD203B41FA5}">
                      <a16:colId xmlns:a16="http://schemas.microsoft.com/office/drawing/2014/main" val="3619125369"/>
                    </a:ext>
                  </a:extLst>
                </a:gridCol>
                <a:gridCol w="1498737">
                  <a:extLst>
                    <a:ext uri="{9D8B030D-6E8A-4147-A177-3AD203B41FA5}">
                      <a16:colId xmlns:a16="http://schemas.microsoft.com/office/drawing/2014/main" val="3546805774"/>
                    </a:ext>
                  </a:extLst>
                </a:gridCol>
                <a:gridCol w="1881205">
                  <a:extLst>
                    <a:ext uri="{9D8B030D-6E8A-4147-A177-3AD203B41FA5}">
                      <a16:colId xmlns:a16="http://schemas.microsoft.com/office/drawing/2014/main" val="1571948647"/>
                    </a:ext>
                  </a:extLst>
                </a:gridCol>
                <a:gridCol w="1671669">
                  <a:extLst>
                    <a:ext uri="{9D8B030D-6E8A-4147-A177-3AD203B41FA5}">
                      <a16:colId xmlns:a16="http://schemas.microsoft.com/office/drawing/2014/main" val="2230605201"/>
                    </a:ext>
                  </a:extLst>
                </a:gridCol>
                <a:gridCol w="1703225">
                  <a:extLst>
                    <a:ext uri="{9D8B030D-6E8A-4147-A177-3AD203B41FA5}">
                      <a16:colId xmlns:a16="http://schemas.microsoft.com/office/drawing/2014/main" val="2886744219"/>
                    </a:ext>
                  </a:extLst>
                </a:gridCol>
              </a:tblGrid>
              <a:tr h="657787">
                <a:tc>
                  <a:txBody>
                    <a:bodyPr/>
                    <a:lstStyle/>
                    <a:p>
                      <a:pPr marL="0" algn="ctr" defTabSz="457200" rtl="0" eaLnBrk="1" fontAlgn="b" latinLnBrk="0" hangingPunct="1"/>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Budget</a:t>
                      </a:r>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344031">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CHAS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$5,760,740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$4,858,289</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$902,451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84.3%</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415252">
                <a:tc>
                  <a:txBody>
                    <a:bodyPr/>
                    <a:lstStyle/>
                    <a:p>
                      <a:pPr algn="l" fontAlgn="t"/>
                      <a:r>
                        <a:rPr lang="en-US" sz="1400" b="1" i="0" u="none" strike="noStrike" dirty="0" smtClean="0">
                          <a:solidFill>
                            <a:srgbClr val="000000"/>
                          </a:solidFill>
                          <a:effectLst/>
                          <a:latin typeface="+mn-lt"/>
                        </a:rPr>
                        <a:t>PSI</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$334,795</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$825,647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-$490,852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246.6%</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r h="459312">
                <a:tc>
                  <a:txBody>
                    <a:bodyPr/>
                    <a:lstStyle/>
                    <a:p>
                      <a:pPr algn="l" fontAlgn="t"/>
                      <a:r>
                        <a:rPr lang="en-US" sz="1400" b="1" i="0" u="none" strike="noStrike" dirty="0" smtClean="0">
                          <a:solidFill>
                            <a:srgbClr val="000000"/>
                          </a:solidFill>
                          <a:effectLst/>
                          <a:latin typeface="+mn-lt"/>
                        </a:rPr>
                        <a:t>PEDA</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$317,992</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$310,878</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$7,114</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97.8%</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3"/>
                  </a:ext>
                </a:extLst>
              </a:tr>
              <a:tr h="380246">
                <a:tc>
                  <a:txBody>
                    <a:bodyPr/>
                    <a:lstStyle/>
                    <a:p>
                      <a:pPr algn="l" fontAlgn="t"/>
                      <a:r>
                        <a:rPr lang="en-US" sz="1400" b="1" i="0" u="none" strike="noStrike" dirty="0" smtClean="0">
                          <a:solidFill>
                            <a:srgbClr val="000000"/>
                          </a:solidFill>
                          <a:effectLst/>
                          <a:latin typeface="+mn-lt"/>
                        </a:rPr>
                        <a:t>LAOPHA</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$675,519</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$625,185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$50,334</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92.5%</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4"/>
                  </a:ext>
                </a:extLst>
              </a:tr>
              <a:tr h="506994">
                <a:tc>
                  <a:txBody>
                    <a:bodyPr/>
                    <a:lstStyle/>
                    <a:p>
                      <a:pPr algn="l" fontAlgn="t"/>
                      <a:r>
                        <a:rPr lang="en-US" sz="1400" b="1" i="0" u="none" strike="noStrike" dirty="0" smtClean="0">
                          <a:solidFill>
                            <a:srgbClr val="000000"/>
                          </a:solidFill>
                          <a:effectLst/>
                          <a:latin typeface="+mn-lt"/>
                        </a:rPr>
                        <a:t>Ministry of Health of the Lao People's Democratic Republic</a:t>
                      </a:r>
                    </a:p>
                  </a:txBody>
                  <a:tcPr marL="0" marR="0" marT="0" marB="0"/>
                </a:tc>
                <a:tc>
                  <a:txBody>
                    <a:bodyPr/>
                    <a:lstStyle/>
                    <a:p>
                      <a:pPr algn="r" fontAlgn="ctr"/>
                      <a:r>
                        <a:rPr lang="en-US" sz="1400" b="1" i="0" u="none" strike="noStrike" dirty="0" smtClean="0">
                          <a:solidFill>
                            <a:srgbClr val="000000"/>
                          </a:solidFill>
                          <a:effectLst/>
                          <a:latin typeface="+mn-lt"/>
                        </a:rPr>
                        <a:t>$894,411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$485,564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$408,847</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54.3%</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r h="443620">
                <a:tc>
                  <a:txBody>
                    <a:bodyPr/>
                    <a:lstStyle/>
                    <a:p>
                      <a:pPr algn="l" fontAlgn="t"/>
                      <a:r>
                        <a:rPr lang="en-US" sz="1400" b="1" i="0" u="none" strike="noStrike" dirty="0" smtClean="0">
                          <a:solidFill>
                            <a:srgbClr val="000000"/>
                          </a:solidFill>
                          <a:effectLst/>
                          <a:latin typeface="+mn-lt"/>
                        </a:rPr>
                        <a:t>CMPE</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$156,000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$156,000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0.0%</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6"/>
                  </a:ext>
                </a:extLst>
              </a:tr>
              <a:tr h="443619">
                <a:tc>
                  <a:txBody>
                    <a:bodyPr/>
                    <a:lstStyle/>
                    <a:p>
                      <a:pPr algn="l" fontAlgn="t"/>
                      <a:r>
                        <a:rPr lang="en-US" sz="1400" b="1" i="0" u="none" strike="noStrike" dirty="0" smtClean="0">
                          <a:solidFill>
                            <a:srgbClr val="000000"/>
                          </a:solidFill>
                          <a:effectLst/>
                          <a:latin typeface="+mn-lt"/>
                        </a:rPr>
                        <a:t>NTC</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$487,852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$487,852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0.0%</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7"/>
                  </a:ext>
                </a:extLst>
              </a:tr>
              <a:tr h="102305">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10008"/>
                  </a:ext>
                </a:extLst>
              </a:tr>
              <a:tr h="443619">
                <a:tc>
                  <a:txBody>
                    <a:bodyPr/>
                    <a:lstStyle/>
                    <a:p>
                      <a:pPr algn="l" fontAlgn="t"/>
                      <a:r>
                        <a:rPr lang="en-US" sz="1400" b="1" i="0" u="none" strike="noStrike" dirty="0" smtClean="0">
                          <a:solidFill>
                            <a:srgbClr val="000000"/>
                          </a:solidFill>
                          <a:effectLst/>
                          <a:latin typeface="+mn-lt"/>
                        </a:rPr>
                        <a:t>Grand Total</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$8,627,308</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$7,105,562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$1,521,746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82.4%</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25</a:t>
            </a:fld>
            <a:endParaRPr lang="en-US" dirty="0"/>
          </a:p>
        </p:txBody>
      </p:sp>
    </p:spTree>
    <p:extLst>
      <p:ext uri="{BB962C8B-B14F-4D97-AF65-F5344CB8AC3E}">
        <p14:creationId xmlns:p14="http://schemas.microsoft.com/office/powerpoint/2010/main" val="12266647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 Jan 2018- 31 Dec 2020_ By Implementing Entity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52635669"/>
              </p:ext>
            </p:extLst>
          </p:nvPr>
        </p:nvGraphicFramePr>
        <p:xfrm>
          <a:off x="651850" y="1496940"/>
          <a:ext cx="10782676" cy="4720075"/>
        </p:xfrm>
        <a:graphic>
          <a:graphicData uri="http://schemas.openxmlformats.org/drawingml/2006/table">
            <a:tbl>
              <a:tblPr>
                <a:tableStyleId>{5C22544A-7EE6-4342-B048-85BDC9FD1C3A}</a:tableStyleId>
              </a:tblPr>
              <a:tblGrid>
                <a:gridCol w="3380909">
                  <a:extLst>
                    <a:ext uri="{9D8B030D-6E8A-4147-A177-3AD203B41FA5}">
                      <a16:colId xmlns:a16="http://schemas.microsoft.com/office/drawing/2014/main" val="3619125369"/>
                    </a:ext>
                  </a:extLst>
                </a:gridCol>
                <a:gridCol w="1642275">
                  <a:extLst>
                    <a:ext uri="{9D8B030D-6E8A-4147-A177-3AD203B41FA5}">
                      <a16:colId xmlns:a16="http://schemas.microsoft.com/office/drawing/2014/main" val="3546805774"/>
                    </a:ext>
                  </a:extLst>
                </a:gridCol>
                <a:gridCol w="2061374">
                  <a:extLst>
                    <a:ext uri="{9D8B030D-6E8A-4147-A177-3AD203B41FA5}">
                      <a16:colId xmlns:a16="http://schemas.microsoft.com/office/drawing/2014/main" val="1571948647"/>
                    </a:ext>
                  </a:extLst>
                </a:gridCol>
                <a:gridCol w="1831770">
                  <a:extLst>
                    <a:ext uri="{9D8B030D-6E8A-4147-A177-3AD203B41FA5}">
                      <a16:colId xmlns:a16="http://schemas.microsoft.com/office/drawing/2014/main" val="2230605201"/>
                    </a:ext>
                  </a:extLst>
                </a:gridCol>
                <a:gridCol w="1866348">
                  <a:extLst>
                    <a:ext uri="{9D8B030D-6E8A-4147-A177-3AD203B41FA5}">
                      <a16:colId xmlns:a16="http://schemas.microsoft.com/office/drawing/2014/main" val="2886744219"/>
                    </a:ext>
                  </a:extLst>
                </a:gridCol>
              </a:tblGrid>
              <a:tr h="586025">
                <a:tc>
                  <a:txBody>
                    <a:bodyPr/>
                    <a:lstStyle/>
                    <a:p>
                      <a:pPr marL="0" algn="ctr" defTabSz="457200" rtl="0" eaLnBrk="1" fontAlgn="b" latinLnBrk="0" hangingPunct="1"/>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Budget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Cumulative 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361471">
                <a:tc>
                  <a:txBody>
                    <a:bodyPr/>
                    <a:lstStyle/>
                    <a:p>
                      <a:pPr algn="l" fontAlgn="t"/>
                      <a:r>
                        <a:rPr lang="en-US" sz="1400" b="1" i="0" u="none" strike="noStrike" dirty="0" smtClean="0">
                          <a:solidFill>
                            <a:srgbClr val="000000"/>
                          </a:solidFill>
                          <a:effectLst/>
                          <a:latin typeface="+mn-lt"/>
                        </a:rPr>
                        <a:t>CHAS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$5,760,740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$4,858,289</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$902,451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84.3%</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445668">
                <a:tc>
                  <a:txBody>
                    <a:bodyPr/>
                    <a:lstStyle/>
                    <a:p>
                      <a:pPr algn="l" fontAlgn="t"/>
                      <a:r>
                        <a:rPr lang="en-US" sz="1400" b="1" i="0" u="none" strike="noStrike" dirty="0" smtClean="0">
                          <a:solidFill>
                            <a:srgbClr val="000000"/>
                          </a:solidFill>
                          <a:effectLst/>
                          <a:latin typeface="+mn-lt"/>
                        </a:rPr>
                        <a:t>PSI</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$334,795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$825,647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-$490,852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246.6%</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r h="430643">
                <a:tc>
                  <a:txBody>
                    <a:bodyPr/>
                    <a:lstStyle/>
                    <a:p>
                      <a:pPr algn="l" fontAlgn="t"/>
                      <a:r>
                        <a:rPr lang="en-US" sz="1400" b="1" i="0" u="none" strike="noStrike" dirty="0" smtClean="0">
                          <a:solidFill>
                            <a:srgbClr val="000000"/>
                          </a:solidFill>
                          <a:effectLst/>
                          <a:latin typeface="+mn-lt"/>
                        </a:rPr>
                        <a:t>PEDA</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$317,992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$310,878</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$7,114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97.8%</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3"/>
                  </a:ext>
                </a:extLst>
              </a:tr>
              <a:tr h="389665">
                <a:tc>
                  <a:txBody>
                    <a:bodyPr/>
                    <a:lstStyle/>
                    <a:p>
                      <a:pPr algn="l" fontAlgn="t"/>
                      <a:r>
                        <a:rPr lang="en-US" sz="1400" b="1" i="0" u="none" strike="noStrike" dirty="0" smtClean="0">
                          <a:solidFill>
                            <a:srgbClr val="000000"/>
                          </a:solidFill>
                          <a:effectLst/>
                          <a:latin typeface="+mn-lt"/>
                        </a:rPr>
                        <a:t>LAOPHA</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$675,519</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$625,185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$50,334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92.5%</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4"/>
                  </a:ext>
                </a:extLst>
              </a:tr>
              <a:tr h="516047">
                <a:tc>
                  <a:txBody>
                    <a:bodyPr/>
                    <a:lstStyle/>
                    <a:p>
                      <a:pPr algn="l" fontAlgn="t"/>
                      <a:r>
                        <a:rPr lang="en-US" sz="1400" b="1" i="0" u="none" strike="noStrike" dirty="0" smtClean="0">
                          <a:solidFill>
                            <a:srgbClr val="000000"/>
                          </a:solidFill>
                          <a:effectLst/>
                          <a:latin typeface="+mn-lt"/>
                        </a:rPr>
                        <a:t>Ministry of Health of the Lao People's Democratic Republic</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$894,411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$485,564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$408,847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54.3%</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r h="464443">
                <a:tc>
                  <a:txBody>
                    <a:bodyPr/>
                    <a:lstStyle/>
                    <a:p>
                      <a:pPr algn="l" fontAlgn="t"/>
                      <a:r>
                        <a:rPr lang="en-US" sz="1400" b="1" i="0" u="none" strike="noStrike" dirty="0" smtClean="0">
                          <a:solidFill>
                            <a:srgbClr val="000000"/>
                          </a:solidFill>
                          <a:effectLst/>
                          <a:latin typeface="+mn-lt"/>
                        </a:rPr>
                        <a:t>CMPE</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$156,000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$156,000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0.0%</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6"/>
                  </a:ext>
                </a:extLst>
              </a:tr>
              <a:tr h="407405">
                <a:tc>
                  <a:txBody>
                    <a:bodyPr/>
                    <a:lstStyle/>
                    <a:p>
                      <a:pPr algn="l" fontAlgn="t"/>
                      <a:r>
                        <a:rPr lang="en-US" sz="1400" b="1" i="0" u="none" strike="noStrike" dirty="0" smtClean="0">
                          <a:solidFill>
                            <a:srgbClr val="000000"/>
                          </a:solidFill>
                          <a:effectLst/>
                          <a:latin typeface="+mn-lt"/>
                        </a:rPr>
                        <a:t>NTC</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$487,852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$487,852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0.0%</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7"/>
                  </a:ext>
                </a:extLst>
              </a:tr>
              <a:tr h="252291">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10008"/>
                  </a:ext>
                </a:extLst>
              </a:tr>
              <a:tr h="407405">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Grand Total</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$8,627,308</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$7,105,562</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$1,521,746</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82.4%</a:t>
                      </a:r>
                    </a:p>
                    <a:p>
                      <a:pPr algn="r"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26</a:t>
            </a:fld>
            <a:endParaRPr lang="en-US" dirty="0"/>
          </a:p>
        </p:txBody>
      </p:sp>
    </p:spTree>
    <p:extLst>
      <p:ext uri="{BB962C8B-B14F-4D97-AF65-F5344CB8AC3E}">
        <p14:creationId xmlns:p14="http://schemas.microsoft.com/office/powerpoint/2010/main" val="33200359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4193" y="746235"/>
            <a:ext cx="651641" cy="4309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27</a:t>
            </a:r>
            <a:endParaRPr lang="en-US" dirty="0"/>
          </a:p>
        </p:txBody>
      </p:sp>
      <p:sp>
        <p:nvSpPr>
          <p:cNvPr id="2" name="Title 1"/>
          <p:cNvSpPr>
            <a:spLocks noGrp="1"/>
          </p:cNvSpPr>
          <p:nvPr>
            <p:ph type="title"/>
          </p:nvPr>
        </p:nvSpPr>
        <p:spPr>
          <a:xfrm>
            <a:off x="1689802" y="155162"/>
            <a:ext cx="9561512" cy="391376"/>
          </a:xfrm>
        </p:spPr>
        <p:txBody>
          <a:bodyPr>
            <a:normAutofit fontScale="90000"/>
          </a:bodyPr>
          <a:lstStyle/>
          <a:p>
            <a:r>
              <a:rPr lang="en-GB" sz="2000" b="1" dirty="0">
                <a:solidFill>
                  <a:prstClr val="black">
                    <a:lumMod val="85000"/>
                    <a:lumOff val="15000"/>
                  </a:prstClr>
                </a:solidFill>
                <a:ea typeface="Times New Roman" panose="02020603050405020304" pitchFamily="18" charset="0"/>
              </a:rPr>
              <a:t>Government Co-financing committed and expended overview (in USD</a:t>
            </a:r>
            <a:r>
              <a:rPr lang="en-GB" sz="2000" b="1" dirty="0" smtClean="0">
                <a:solidFill>
                  <a:prstClr val="black">
                    <a:lumMod val="85000"/>
                    <a:lumOff val="15000"/>
                  </a:prstClr>
                </a:solidFill>
                <a:ea typeface="Times New Roman" panose="02020603050405020304" pitchFamily="18" charset="0"/>
              </a:rPr>
              <a:t>) 2018-2020</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32627309"/>
              </p:ext>
            </p:extLst>
          </p:nvPr>
        </p:nvGraphicFramePr>
        <p:xfrm>
          <a:off x="280888" y="1177158"/>
          <a:ext cx="11799571" cy="5482458"/>
        </p:xfrm>
        <a:graphic>
          <a:graphicData uri="http://schemas.openxmlformats.org/drawingml/2006/table">
            <a:tbl>
              <a:tblPr firstRow="1" bandRow="1">
                <a:tableStyleId>{5C22544A-7EE6-4342-B048-85BDC9FD1C3A}</a:tableStyleId>
              </a:tblPr>
              <a:tblGrid>
                <a:gridCol w="1232602">
                  <a:extLst>
                    <a:ext uri="{9D8B030D-6E8A-4147-A177-3AD203B41FA5}">
                      <a16:colId xmlns:a16="http://schemas.microsoft.com/office/drawing/2014/main" val="2754544392"/>
                    </a:ext>
                  </a:extLst>
                </a:gridCol>
                <a:gridCol w="1135117">
                  <a:extLst>
                    <a:ext uri="{9D8B030D-6E8A-4147-A177-3AD203B41FA5}">
                      <a16:colId xmlns:a16="http://schemas.microsoft.com/office/drawing/2014/main" val="2926980608"/>
                    </a:ext>
                  </a:extLst>
                </a:gridCol>
                <a:gridCol w="1250731">
                  <a:extLst>
                    <a:ext uri="{9D8B030D-6E8A-4147-A177-3AD203B41FA5}">
                      <a16:colId xmlns:a16="http://schemas.microsoft.com/office/drawing/2014/main" val="73074790"/>
                    </a:ext>
                  </a:extLst>
                </a:gridCol>
                <a:gridCol w="1177159">
                  <a:extLst>
                    <a:ext uri="{9D8B030D-6E8A-4147-A177-3AD203B41FA5}">
                      <a16:colId xmlns:a16="http://schemas.microsoft.com/office/drawing/2014/main" val="1325471906"/>
                    </a:ext>
                  </a:extLst>
                </a:gridCol>
                <a:gridCol w="1198179">
                  <a:extLst>
                    <a:ext uri="{9D8B030D-6E8A-4147-A177-3AD203B41FA5}">
                      <a16:colId xmlns:a16="http://schemas.microsoft.com/office/drawing/2014/main" val="3955749238"/>
                    </a:ext>
                  </a:extLst>
                </a:gridCol>
                <a:gridCol w="1156138">
                  <a:extLst>
                    <a:ext uri="{9D8B030D-6E8A-4147-A177-3AD203B41FA5}">
                      <a16:colId xmlns:a16="http://schemas.microsoft.com/office/drawing/2014/main" val="3159487140"/>
                    </a:ext>
                  </a:extLst>
                </a:gridCol>
                <a:gridCol w="4649645">
                  <a:extLst>
                    <a:ext uri="{9D8B030D-6E8A-4147-A177-3AD203B41FA5}">
                      <a16:colId xmlns:a16="http://schemas.microsoft.com/office/drawing/2014/main" val="600317623"/>
                    </a:ext>
                  </a:extLst>
                </a:gridCol>
              </a:tblGrid>
              <a:tr h="373712">
                <a:tc gridSpan="2">
                  <a:txBody>
                    <a:bodyPr/>
                    <a:lstStyle/>
                    <a:p>
                      <a:pPr algn="ctr"/>
                      <a:r>
                        <a:rPr lang="en-US" dirty="0" smtClean="0"/>
                        <a:t>2018</a:t>
                      </a:r>
                      <a:endParaRPr lang="en-US" dirty="0"/>
                    </a:p>
                  </a:txBody>
                  <a:tcPr/>
                </a:tc>
                <a:tc hMerge="1">
                  <a:txBody>
                    <a:bodyPr/>
                    <a:lstStyle/>
                    <a:p>
                      <a:endParaRPr lang="en-US" dirty="0"/>
                    </a:p>
                  </a:txBody>
                  <a:tcPr/>
                </a:tc>
                <a:tc gridSpan="2">
                  <a:txBody>
                    <a:bodyPr/>
                    <a:lstStyle/>
                    <a:p>
                      <a:pPr algn="ctr"/>
                      <a:r>
                        <a:rPr lang="en-US" dirty="0" smtClean="0"/>
                        <a:t>2019</a:t>
                      </a:r>
                      <a:endParaRPr lang="en-US" dirty="0"/>
                    </a:p>
                  </a:txBody>
                  <a:tcPr/>
                </a:tc>
                <a:tc hMerge="1">
                  <a:txBody>
                    <a:bodyPr/>
                    <a:lstStyle/>
                    <a:p>
                      <a:endParaRPr lang="en-US"/>
                    </a:p>
                  </a:txBody>
                  <a:tcPr/>
                </a:tc>
                <a:tc gridSpan="2">
                  <a:txBody>
                    <a:bodyPr/>
                    <a:lstStyle/>
                    <a:p>
                      <a:pPr algn="ctr"/>
                      <a:r>
                        <a:rPr lang="en-US" dirty="0" smtClean="0"/>
                        <a:t>2020</a:t>
                      </a:r>
                      <a:endParaRPr lang="en-US" dirty="0"/>
                    </a:p>
                  </a:txBody>
                  <a:tcPr/>
                </a:tc>
                <a:tc hMerge="1">
                  <a:txBody>
                    <a:bodyPr/>
                    <a:lstStyle/>
                    <a:p>
                      <a:endParaRPr lang="en-US" dirty="0"/>
                    </a:p>
                  </a:txBody>
                  <a:tcPr/>
                </a:tc>
                <a:tc rowSpan="2">
                  <a:txBody>
                    <a:bodyPr/>
                    <a:lstStyle/>
                    <a:p>
                      <a:r>
                        <a:rPr lang="en-US" dirty="0" smtClean="0"/>
                        <a:t>Comments</a:t>
                      </a:r>
                      <a:endParaRPr lang="en-US" dirty="0"/>
                    </a:p>
                  </a:txBody>
                  <a:tcPr/>
                </a:tc>
                <a:extLst>
                  <a:ext uri="{0D108BD9-81ED-4DB2-BD59-A6C34878D82A}">
                    <a16:rowId xmlns:a16="http://schemas.microsoft.com/office/drawing/2014/main" val="2868262191"/>
                  </a:ext>
                </a:extLst>
              </a:tr>
              <a:tr h="277212">
                <a:tc>
                  <a:txBody>
                    <a:bodyPr/>
                    <a:lstStyle/>
                    <a:p>
                      <a:pPr algn="ctr" fontAlgn="ctr"/>
                      <a:r>
                        <a:rPr lang="en-GB" sz="1400" b="1" i="0" u="none" strike="noStrike" dirty="0" smtClean="0">
                          <a:solidFill>
                            <a:srgbClr val="000000"/>
                          </a:solidFill>
                          <a:effectLst/>
                          <a:latin typeface="+mn-lt"/>
                        </a:rPr>
                        <a:t>Committed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expended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Committed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expended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Committed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expended</a:t>
                      </a:r>
                      <a:endParaRPr lang="en-US" sz="1400" b="1" i="0" u="none" strike="noStrike" dirty="0">
                        <a:solidFill>
                          <a:srgbClr val="000000"/>
                        </a:solidFill>
                        <a:effectLst/>
                        <a:latin typeface="+mn-lt"/>
                      </a:endParaRPr>
                    </a:p>
                  </a:txBody>
                  <a:tcPr/>
                </a:tc>
                <a:tc vMerge="1">
                  <a:txBody>
                    <a:bodyPr/>
                    <a:lstStyle/>
                    <a:p>
                      <a:endParaRPr lang="en-US" dirty="0"/>
                    </a:p>
                  </a:txBody>
                  <a:tcPr/>
                </a:tc>
                <a:extLst>
                  <a:ext uri="{0D108BD9-81ED-4DB2-BD59-A6C34878D82A}">
                    <a16:rowId xmlns:a16="http://schemas.microsoft.com/office/drawing/2014/main" val="2200726341"/>
                  </a:ext>
                </a:extLst>
              </a:tr>
              <a:tr h="4803946">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Arial" panose="020B0604020202020204" pitchFamily="34" charset="0"/>
                        </a:rPr>
                        <a:t>462,033</a:t>
                      </a:r>
                    </a:p>
                    <a:p>
                      <a:endParaRPr lang="en-US" sz="1400" dirty="0">
                        <a:latin typeface="+mn-lt"/>
                      </a:endParaRPr>
                    </a:p>
                  </a:txBody>
                  <a:tcPr/>
                </a:tc>
                <a:tc>
                  <a:txBody>
                    <a:bodyPr/>
                    <a:lstStyle/>
                    <a:p>
                      <a:pPr algn="ctr" fontAlgn="ctr"/>
                      <a:r>
                        <a:rPr lang="en-GB" sz="1400" b="1" i="0" u="none" strike="noStrike" dirty="0" smtClean="0">
                          <a:solidFill>
                            <a:srgbClr val="000000"/>
                          </a:solidFill>
                          <a:effectLst/>
                          <a:latin typeface="Arial" panose="020B0604020202020204" pitchFamily="34" charset="0"/>
                        </a:rPr>
                        <a:t>553,499</a:t>
                      </a:r>
                      <a:endParaRPr lang="en-US" sz="1400" b="1" i="0" u="none" strike="noStrike" dirty="0">
                        <a:solidFill>
                          <a:srgbClr val="000000"/>
                        </a:solidFill>
                        <a:effectLst/>
                        <a:latin typeface="Arial" panose="020B0604020202020204" pitchFamily="34" charset="0"/>
                      </a:endParaRPr>
                    </a:p>
                  </a:txBody>
                  <a:tcPr/>
                </a:tc>
                <a:tc>
                  <a:txBody>
                    <a:bodyPr/>
                    <a:lstStyle/>
                    <a:p>
                      <a:pPr algn="ctr" fontAlgn="ctr"/>
                      <a:r>
                        <a:rPr lang="en-US" sz="1400" b="1" i="0" u="none" strike="noStrike" dirty="0" smtClean="0">
                          <a:solidFill>
                            <a:srgbClr val="000000"/>
                          </a:solidFill>
                          <a:effectLst/>
                          <a:latin typeface="Arial" panose="020B0604020202020204" pitchFamily="34" charset="0"/>
                        </a:rPr>
                        <a:t>473,575</a:t>
                      </a:r>
                      <a:endParaRPr lang="en-US" sz="1400" b="1" i="0" u="none" strike="noStrike" dirty="0">
                        <a:solidFill>
                          <a:srgbClr val="000000"/>
                        </a:solidFill>
                        <a:effectLst/>
                        <a:latin typeface="Arial" panose="020B0604020202020204" pitchFamily="34" charset="0"/>
                      </a:endParaRPr>
                    </a:p>
                  </a:txBody>
                  <a:tcPr/>
                </a:tc>
                <a:tc>
                  <a:txBody>
                    <a:bodyPr/>
                    <a:lstStyle/>
                    <a:p>
                      <a:pPr algn="ctr" fontAlgn="ctr"/>
                      <a:r>
                        <a:rPr lang="en-US" sz="1400" b="1" i="0" u="none" strike="noStrike" dirty="0" smtClean="0">
                          <a:solidFill>
                            <a:srgbClr val="000000"/>
                          </a:solidFill>
                          <a:effectLst/>
                          <a:latin typeface="Arial" panose="020B0604020202020204" pitchFamily="34" charset="0"/>
                        </a:rPr>
                        <a:t>1,158,097</a:t>
                      </a:r>
                      <a:endParaRPr lang="en-US" sz="1400" b="1" i="0" u="none" strike="noStrike" dirty="0">
                        <a:solidFill>
                          <a:srgbClr val="000000"/>
                        </a:solidFill>
                        <a:effectLst/>
                        <a:latin typeface="Arial" panose="020B0604020202020204" pitchFamily="34" charset="0"/>
                      </a:endParaRPr>
                    </a:p>
                  </a:txBody>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Arial" panose="020B0604020202020204" pitchFamily="34" charset="0"/>
                        </a:rPr>
                        <a:t>547,334</a:t>
                      </a:r>
                    </a:p>
                    <a:p>
                      <a:pPr algn="ctr" fontAlgn="ctr"/>
                      <a:endParaRPr lang="en-US" sz="1400" b="1" i="0" u="none" strike="noStrike" dirty="0">
                        <a:solidFill>
                          <a:srgbClr val="000000"/>
                        </a:solidFill>
                        <a:effectLst/>
                        <a:latin typeface="+mn-lt"/>
                      </a:endParaRPr>
                    </a:p>
                  </a:txBody>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Arial" panose="020B0604020202020204" pitchFamily="34" charset="0"/>
                        </a:rPr>
                        <a:t>428,165</a:t>
                      </a:r>
                      <a:endParaRPr lang="en-US" sz="1400" b="1" i="0" u="none" strike="noStrike" dirty="0" smtClean="0">
                        <a:solidFill>
                          <a:srgbClr val="000000"/>
                        </a:solidFill>
                        <a:effectLst/>
                        <a:latin typeface="Arial" panose="020B0604020202020204" pitchFamily="34" charset="0"/>
                      </a:endParaRPr>
                    </a:p>
                  </a:txBody>
                  <a:tcPr/>
                </a:tc>
                <a:tc>
                  <a:txBody>
                    <a:bodyPr/>
                    <a:lstStyle/>
                    <a:p>
                      <a:pPr algn="l" fontAlgn="ctr"/>
                      <a:r>
                        <a:rPr lang="en-US" sz="1000" b="1" i="0" u="none" strike="noStrike" dirty="0" smtClean="0">
                          <a:solidFill>
                            <a:srgbClr val="000000"/>
                          </a:solidFill>
                          <a:effectLst/>
                          <a:latin typeface="+mn-lt"/>
                        </a:rPr>
                        <a:t>Reference is made to the Executive report with ref. No.0373/MOH dated 25 March 2020 of Government Co-Financing Commitment to the Global Fund supported TB and HIV Programs for the Period of 2018-2020.         The Lao Government commitment for co-financing was USD 462,033 for 2018, USD 473,575 for 2019 and USD 547,334 for 2020, in total USD 1,482,942.</a:t>
                      </a:r>
                      <a:br>
                        <a:rPr lang="en-US" sz="1000" b="1" i="0" u="none" strike="noStrike" dirty="0" smtClean="0">
                          <a:solidFill>
                            <a:srgbClr val="000000"/>
                          </a:solidFill>
                          <a:effectLst/>
                          <a:latin typeface="+mn-lt"/>
                        </a:rPr>
                      </a:br>
                      <a:r>
                        <a:rPr lang="en-US" sz="1000" b="1" i="0" u="none" strike="noStrike" dirty="0" smtClean="0">
                          <a:solidFill>
                            <a:srgbClr val="000000"/>
                          </a:solidFill>
                          <a:effectLst/>
                          <a:latin typeface="+mn-lt"/>
                        </a:rPr>
                        <a:t/>
                      </a:r>
                      <a:br>
                        <a:rPr lang="en-US" sz="1000" b="1" i="0" u="none" strike="noStrike" dirty="0" smtClean="0">
                          <a:solidFill>
                            <a:srgbClr val="000000"/>
                          </a:solidFill>
                          <a:effectLst/>
                          <a:latin typeface="+mn-lt"/>
                        </a:rPr>
                      </a:br>
                      <a:r>
                        <a:rPr lang="en-US" sz="1000" b="1" i="0" u="none" strike="noStrike" dirty="0" smtClean="0">
                          <a:solidFill>
                            <a:srgbClr val="000000"/>
                          </a:solidFill>
                          <a:effectLst/>
                          <a:latin typeface="+mn-lt"/>
                        </a:rPr>
                        <a:t> For 2018, the allocated amount by Lao PDR Government was utilized for different HIV activities such as planning and holding annual meetings, field monitoring and supervision, development of IEC materials, and condom promotion activities. The total expenditures for the HIV activities in the reporting period of 2018 were USD 553,499. </a:t>
                      </a:r>
                      <a:br>
                        <a:rPr lang="en-US" sz="1000" b="1" i="0" u="none" strike="noStrike" dirty="0" smtClean="0">
                          <a:solidFill>
                            <a:srgbClr val="000000"/>
                          </a:solidFill>
                          <a:effectLst/>
                          <a:latin typeface="+mn-lt"/>
                        </a:rPr>
                      </a:br>
                      <a:r>
                        <a:rPr lang="en-US" sz="1000" b="1" i="0" u="none" strike="noStrike" dirty="0" smtClean="0">
                          <a:solidFill>
                            <a:srgbClr val="000000"/>
                          </a:solidFill>
                          <a:effectLst/>
                          <a:latin typeface="+mn-lt"/>
                        </a:rPr>
                        <a:t/>
                      </a:r>
                      <a:br>
                        <a:rPr lang="en-US" sz="1000" b="1" i="0" u="none" strike="noStrike" dirty="0" smtClean="0">
                          <a:solidFill>
                            <a:srgbClr val="000000"/>
                          </a:solidFill>
                          <a:effectLst/>
                          <a:latin typeface="+mn-lt"/>
                        </a:rPr>
                      </a:br>
                      <a:r>
                        <a:rPr lang="en-US" sz="1000" b="1" i="0" u="none" strike="noStrike" dirty="0" smtClean="0">
                          <a:solidFill>
                            <a:srgbClr val="000000"/>
                          </a:solidFill>
                          <a:effectLst/>
                          <a:latin typeface="+mn-lt"/>
                        </a:rPr>
                        <a:t>For 2019, the allocated and expended amount by the Lao PDR Government for HIV activities was USD 492,710. </a:t>
                      </a:r>
                      <a:br>
                        <a:rPr lang="en-US" sz="1000" b="1" i="0" u="none" strike="noStrike" dirty="0" smtClean="0">
                          <a:solidFill>
                            <a:srgbClr val="000000"/>
                          </a:solidFill>
                          <a:effectLst/>
                          <a:latin typeface="+mn-lt"/>
                        </a:rPr>
                      </a:br>
                      <a:r>
                        <a:rPr lang="en-US" sz="1000" b="1" i="0" u="none" strike="noStrike" dirty="0" smtClean="0">
                          <a:solidFill>
                            <a:srgbClr val="000000"/>
                          </a:solidFill>
                          <a:effectLst/>
                          <a:latin typeface="+mn-lt"/>
                        </a:rPr>
                        <a:t>Thus, the cumulative expenditures by the government for the period of 2018-2019 were USD 1,046,209. Additionally, there was a specific financial investment in 2019 for ARV and RDTs procurement from national resources, amounted to USD 111,888.  The actual payment was made in Feb 2020. Hence, the total expenditure is USD 1,158,097</a:t>
                      </a:r>
                      <a:br>
                        <a:rPr lang="en-US" sz="1000" b="1" i="0" u="none" strike="noStrike" dirty="0" smtClean="0">
                          <a:solidFill>
                            <a:srgbClr val="000000"/>
                          </a:solidFill>
                          <a:effectLst/>
                          <a:latin typeface="+mn-lt"/>
                        </a:rPr>
                      </a:br>
                      <a:r>
                        <a:rPr lang="en-US" sz="1000" b="1" i="0" u="none" strike="noStrike" dirty="0" smtClean="0">
                          <a:solidFill>
                            <a:srgbClr val="000000"/>
                          </a:solidFill>
                          <a:effectLst/>
                          <a:latin typeface="+mn-lt"/>
                        </a:rPr>
                        <a:t> </a:t>
                      </a:r>
                    </a:p>
                    <a:p>
                      <a:pPr algn="l" fontAlgn="ctr"/>
                      <a:r>
                        <a:rPr lang="en-US" sz="1000" b="1" i="0" u="none" strike="noStrike" dirty="0" smtClean="0">
                          <a:solidFill>
                            <a:srgbClr val="000000"/>
                          </a:solidFill>
                          <a:effectLst/>
                          <a:latin typeface="+mn-lt"/>
                        </a:rPr>
                        <a:t>For 2020, the allocated amount by the Government was USD 663,318, actual expenditures incurred in current reporting period was $428,165 and the remaining of USD 235,154 the financial obligations for ongoing local procurement for OI and STI drugs= USD 103,445 and for the ARV direct procurement through </a:t>
                      </a:r>
                      <a:r>
                        <a:rPr lang="en-US" sz="1000" b="1" i="0" u="none" strike="noStrike" dirty="0" err="1" smtClean="0">
                          <a:solidFill>
                            <a:srgbClr val="000000"/>
                          </a:solidFill>
                          <a:effectLst/>
                          <a:latin typeface="+mn-lt"/>
                        </a:rPr>
                        <a:t>Wambo</a:t>
                      </a:r>
                      <a:r>
                        <a:rPr lang="en-US" sz="1000" b="1" i="0" u="none" strike="noStrike" dirty="0" smtClean="0">
                          <a:solidFill>
                            <a:srgbClr val="000000"/>
                          </a:solidFill>
                          <a:effectLst/>
                          <a:latin typeface="+mn-lt"/>
                        </a:rPr>
                        <a:t> = USD 131,709. these actual payments were made in Feb 2021.  The total cumulative expenditures from 1/2018-12/2020 (including  obligation paid in Feb 2021) is USD 1,709,528 or reaching 115% comparing to the initial committed amount.  </a:t>
                      </a:r>
                      <a:endParaRPr lang="en-US" sz="1000" b="1" i="0" u="none" strike="noStrike" dirty="0">
                        <a:solidFill>
                          <a:srgbClr val="000000"/>
                        </a:solidFill>
                        <a:effectLst/>
                        <a:latin typeface="+mn-lt"/>
                      </a:endParaRPr>
                    </a:p>
                  </a:txBody>
                  <a:tcPr/>
                </a:tc>
                <a:extLst>
                  <a:ext uri="{0D108BD9-81ED-4DB2-BD59-A6C34878D82A}">
                    <a16:rowId xmlns:a16="http://schemas.microsoft.com/office/drawing/2014/main" val="2668340350"/>
                  </a:ext>
                </a:extLst>
              </a:tr>
            </a:tbl>
          </a:graphicData>
        </a:graphic>
      </p:graphicFrame>
    </p:spTree>
    <p:extLst>
      <p:ext uri="{BB962C8B-B14F-4D97-AF65-F5344CB8AC3E}">
        <p14:creationId xmlns:p14="http://schemas.microsoft.com/office/powerpoint/2010/main" val="32424098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270" y="350841"/>
            <a:ext cx="8911687" cy="528797"/>
          </a:xfrm>
        </p:spPr>
        <p:txBody>
          <a:bodyPr/>
          <a:lstStyle/>
          <a:p>
            <a:r>
              <a:rPr lang="en-US" sz="2400" b="1" dirty="0">
                <a:solidFill>
                  <a:prstClr val="black">
                    <a:lumMod val="85000"/>
                    <a:lumOff val="15000"/>
                  </a:prstClr>
                </a:solidFill>
                <a:ea typeface="Calibri" panose="020F0502020204030204" pitchFamily="34" charset="0"/>
                <a:cs typeface="DokChampa" panose="020B0604020202020204" pitchFamily="34" charset="-34"/>
              </a:rPr>
              <a:t>LAO PDR GF Disease Grant Risk Management_ update 2020</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98165453"/>
              </p:ext>
            </p:extLst>
          </p:nvPr>
        </p:nvGraphicFramePr>
        <p:xfrm>
          <a:off x="1517158" y="1152907"/>
          <a:ext cx="10128304" cy="5370864"/>
        </p:xfrm>
        <a:graphic>
          <a:graphicData uri="http://schemas.openxmlformats.org/drawingml/2006/table">
            <a:tbl>
              <a:tblPr firstRow="1" bandRow="1">
                <a:tableStyleId>{5C22544A-7EE6-4342-B048-85BDC9FD1C3A}</a:tableStyleId>
              </a:tblPr>
              <a:tblGrid>
                <a:gridCol w="2532076">
                  <a:extLst>
                    <a:ext uri="{9D8B030D-6E8A-4147-A177-3AD203B41FA5}">
                      <a16:colId xmlns:a16="http://schemas.microsoft.com/office/drawing/2014/main" val="2395227004"/>
                    </a:ext>
                  </a:extLst>
                </a:gridCol>
                <a:gridCol w="2532076">
                  <a:extLst>
                    <a:ext uri="{9D8B030D-6E8A-4147-A177-3AD203B41FA5}">
                      <a16:colId xmlns:a16="http://schemas.microsoft.com/office/drawing/2014/main" val="3942387803"/>
                    </a:ext>
                  </a:extLst>
                </a:gridCol>
                <a:gridCol w="2532076">
                  <a:extLst>
                    <a:ext uri="{9D8B030D-6E8A-4147-A177-3AD203B41FA5}">
                      <a16:colId xmlns:a16="http://schemas.microsoft.com/office/drawing/2014/main" val="2104455418"/>
                    </a:ext>
                  </a:extLst>
                </a:gridCol>
                <a:gridCol w="2532076">
                  <a:extLst>
                    <a:ext uri="{9D8B030D-6E8A-4147-A177-3AD203B41FA5}">
                      <a16:colId xmlns:a16="http://schemas.microsoft.com/office/drawing/2014/main" val="53417706"/>
                    </a:ext>
                  </a:extLst>
                </a:gridCol>
              </a:tblGrid>
              <a:tr h="486707">
                <a:tc gridSpan="4">
                  <a:txBody>
                    <a:bodyPr/>
                    <a:lstStyle/>
                    <a:p>
                      <a:r>
                        <a:rPr lang="en-US" sz="1800" b="1" kern="1200" dirty="0" smtClean="0">
                          <a:solidFill>
                            <a:schemeClr val="lt1"/>
                          </a:solidFill>
                          <a:effectLst/>
                          <a:latin typeface="+mn-lt"/>
                          <a:ea typeface="+mn-ea"/>
                          <a:cs typeface="+mn-cs"/>
                        </a:rPr>
                        <a:t>Major risks to HIV Grant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445946776"/>
                  </a:ext>
                </a:extLst>
              </a:tr>
              <a:tr h="525517">
                <a:tc>
                  <a:txBody>
                    <a:bodyPr/>
                    <a:lstStyle/>
                    <a:p>
                      <a:r>
                        <a:rPr lang="en-US" sz="1400" b="1" kern="1200" dirty="0" smtClean="0">
                          <a:solidFill>
                            <a:schemeClr val="dk1"/>
                          </a:solidFill>
                          <a:effectLst/>
                          <a:latin typeface="+mn-lt"/>
                          <a:ea typeface="+mn-ea"/>
                          <a:cs typeface="+mn-cs"/>
                        </a:rPr>
                        <a:t>Risks</a:t>
                      </a:r>
                      <a:endParaRPr lang="en-US" sz="1400" dirty="0"/>
                    </a:p>
                  </a:txBody>
                  <a:tcPr/>
                </a:tc>
                <a:tc>
                  <a:txBody>
                    <a:bodyPr/>
                    <a:lstStyle/>
                    <a:p>
                      <a:r>
                        <a:rPr lang="en-US" sz="1400" b="1" kern="1200" dirty="0" smtClean="0">
                          <a:solidFill>
                            <a:schemeClr val="dk1"/>
                          </a:solidFill>
                          <a:effectLst/>
                          <a:latin typeface="+mn-lt"/>
                          <a:ea typeface="+mn-ea"/>
                          <a:cs typeface="+mn-cs"/>
                        </a:rPr>
                        <a:t>Risk management actions_ March 2017</a:t>
                      </a:r>
                      <a:endParaRPr lang="en-US" sz="1400" dirty="0"/>
                    </a:p>
                  </a:txBody>
                  <a:tcPr/>
                </a:tc>
                <a:tc>
                  <a:txBody>
                    <a:bodyPr/>
                    <a:lstStyle/>
                    <a:p>
                      <a:r>
                        <a:rPr lang="en-US" sz="1400" b="1" kern="1200" smtClean="0">
                          <a:solidFill>
                            <a:schemeClr val="dk1"/>
                          </a:solidFill>
                          <a:effectLst/>
                          <a:latin typeface="+mn-lt"/>
                          <a:ea typeface="+mn-ea"/>
                          <a:cs typeface="+mn-cs"/>
                        </a:rPr>
                        <a:t>Status </a:t>
                      </a:r>
                      <a:r>
                        <a:rPr lang="en-US" sz="1400" b="1" kern="1200" dirty="0" smtClean="0">
                          <a:solidFill>
                            <a:schemeClr val="dk1"/>
                          </a:solidFill>
                          <a:effectLst/>
                          <a:latin typeface="+mn-lt"/>
                          <a:ea typeface="+mn-ea"/>
                          <a:cs typeface="+mn-cs"/>
                        </a:rPr>
                        <a:t>2019</a:t>
                      </a:r>
                      <a:endParaRPr lang="en-US" sz="1400" dirty="0"/>
                    </a:p>
                  </a:txBody>
                  <a:tcPr/>
                </a:tc>
                <a:tc>
                  <a:txBody>
                    <a:bodyPr/>
                    <a:lstStyle/>
                    <a:p>
                      <a:r>
                        <a:rPr lang="en-US" sz="1400" b="1" dirty="0" smtClean="0"/>
                        <a:t>Status 2020</a:t>
                      </a:r>
                      <a:endParaRPr lang="en-US" sz="1400" b="1" dirty="0"/>
                    </a:p>
                  </a:txBody>
                  <a:tcPr/>
                </a:tc>
                <a:extLst>
                  <a:ext uri="{0D108BD9-81ED-4DB2-BD59-A6C34878D82A}">
                    <a16:rowId xmlns:a16="http://schemas.microsoft.com/office/drawing/2014/main" val="4045940061"/>
                  </a:ext>
                </a:extLst>
              </a:tr>
              <a:tr h="683172">
                <a:tc>
                  <a:txBody>
                    <a:bodyPr/>
                    <a:lstStyle/>
                    <a:p>
                      <a:r>
                        <a:rPr lang="en-GB" sz="1200" b="1" kern="1200" dirty="0" smtClean="0">
                          <a:solidFill>
                            <a:schemeClr val="dk1"/>
                          </a:solidFill>
                          <a:effectLst/>
                          <a:latin typeface="+mn-lt"/>
                          <a:ea typeface="+mn-ea"/>
                          <a:cs typeface="+mn-cs"/>
                        </a:rPr>
                        <a:t>1</a:t>
                      </a:r>
                      <a:r>
                        <a:rPr lang="en-GB" sz="1400" b="1" kern="1200" dirty="0" smtClean="0">
                          <a:solidFill>
                            <a:schemeClr val="dk1"/>
                          </a:solidFill>
                          <a:effectLst/>
                          <a:latin typeface="+mn-lt"/>
                          <a:ea typeface="+mn-ea"/>
                          <a:cs typeface="+mn-cs"/>
                        </a:rPr>
                        <a:t>. Hidden high-risk populations not being reached for VCT  and services</a:t>
                      </a:r>
                      <a:endParaRPr lang="en-US" sz="1400" b="1" dirty="0"/>
                    </a:p>
                  </a:txBody>
                  <a:tcPr/>
                </a:tc>
                <a:tc>
                  <a:txBody>
                    <a:bodyPr/>
                    <a:lstStyle/>
                    <a:p>
                      <a:r>
                        <a:rPr lang="en-GB" sz="1400" b="1" kern="1200" dirty="0" smtClean="0">
                          <a:solidFill>
                            <a:schemeClr val="dk1"/>
                          </a:solidFill>
                          <a:effectLst/>
                          <a:latin typeface="+mn-lt"/>
                          <a:ea typeface="+mn-ea"/>
                          <a:cs typeface="+mn-cs"/>
                        </a:rPr>
                        <a:t>Revise strategy to reach hidden high-risk populations, </a:t>
                      </a:r>
                      <a:r>
                        <a:rPr lang="en-US" sz="1400" b="1" kern="1200" dirty="0" smtClean="0">
                          <a:solidFill>
                            <a:schemeClr val="dk1"/>
                          </a:solidFill>
                          <a:effectLst/>
                          <a:latin typeface="+mn-lt"/>
                          <a:ea typeface="+mn-ea"/>
                          <a:cs typeface="+mn-cs"/>
                        </a:rPr>
                        <a:t>including community testing/treatment monitoring. </a:t>
                      </a:r>
                    </a:p>
                    <a:p>
                      <a:r>
                        <a:rPr lang="en-GB" sz="1400" b="1" kern="1200" dirty="0" smtClean="0">
                          <a:solidFill>
                            <a:schemeClr val="dk1"/>
                          </a:solidFill>
                          <a:effectLst/>
                          <a:latin typeface="+mn-lt"/>
                          <a:ea typeface="+mn-ea"/>
                          <a:cs typeface="+mn-cs"/>
                        </a:rPr>
                        <a:t>Include in new funding application 2018-2020</a:t>
                      </a:r>
                      <a:endParaRPr lang="en-US" sz="1400" b="1" dirty="0"/>
                    </a:p>
                  </a:txBody>
                  <a:tcPr/>
                </a:tc>
                <a:tc>
                  <a:txBody>
                    <a:bodyPr/>
                    <a:lstStyle/>
                    <a:p>
                      <a:r>
                        <a:rPr lang="en-US" sz="1400" b="1" kern="1200" dirty="0" smtClean="0">
                          <a:solidFill>
                            <a:schemeClr val="dk1"/>
                          </a:solidFill>
                          <a:effectLst/>
                          <a:latin typeface="+mn-lt"/>
                          <a:ea typeface="+mn-ea"/>
                          <a:cs typeface="+mn-cs"/>
                        </a:rPr>
                        <a:t>Two methods of EPM (Enhanced Peer Mobilization) and snowballing are planned to be compared by a TA supported from GF. Furthermore, there are some discussions at the country level to have some revisions to service provision to MSMs based on the findings from recent IBBS. </a:t>
                      </a:r>
                    </a:p>
                    <a:p>
                      <a:r>
                        <a:rPr lang="en-US" sz="1400" b="1" kern="1200" dirty="0" smtClean="0">
                          <a:solidFill>
                            <a:schemeClr val="dk1"/>
                          </a:solidFill>
                          <a:effectLst/>
                          <a:latin typeface="+mn-lt"/>
                          <a:ea typeface="+mn-ea"/>
                          <a:cs typeface="+mn-cs"/>
                        </a:rPr>
                        <a:t>In collaboration with UNAIDS, funds are mobilized to conduct trainings for peers working in MSMs, FSWs and PWIDs projects in 5 GF implementing provinces.</a:t>
                      </a:r>
                      <a:endParaRPr lang="en-US" sz="1400" b="1" dirty="0"/>
                    </a:p>
                  </a:txBody>
                  <a:tcPr/>
                </a:tc>
                <a:tc>
                  <a:txBody>
                    <a:bodyPr/>
                    <a:lstStyle/>
                    <a:p>
                      <a:r>
                        <a:rPr lang="en-US" sz="1400" b="1" kern="1200" dirty="0" smtClean="0">
                          <a:solidFill>
                            <a:schemeClr val="dk1"/>
                          </a:solidFill>
                          <a:effectLst/>
                          <a:latin typeface="+mn-lt"/>
                          <a:ea typeface="+mn-ea"/>
                          <a:cs typeface="+mn-cs"/>
                        </a:rPr>
                        <a:t>The activities have been continued under the GF support for MSM in 2 provinces and Linkages support 3 provinces .  PEDA with 5 PCCAs implemented the outreach activities and HIV testing FSW in 5 provinces. It is going on.</a:t>
                      </a:r>
                      <a:endParaRPr lang="en-US" sz="1400" b="1" dirty="0"/>
                    </a:p>
                  </a:txBody>
                  <a:tcPr/>
                </a:tc>
                <a:extLst>
                  <a:ext uri="{0D108BD9-81ED-4DB2-BD59-A6C34878D82A}">
                    <a16:rowId xmlns:a16="http://schemas.microsoft.com/office/drawing/2014/main" val="593532600"/>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28</a:t>
            </a:fld>
            <a:endParaRPr lang="en-US" dirty="0"/>
          </a:p>
        </p:txBody>
      </p:sp>
    </p:spTree>
    <p:extLst>
      <p:ext uri="{BB962C8B-B14F-4D97-AF65-F5344CB8AC3E}">
        <p14:creationId xmlns:p14="http://schemas.microsoft.com/office/powerpoint/2010/main" val="2643514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270" y="350841"/>
            <a:ext cx="8911687" cy="528797"/>
          </a:xfrm>
        </p:spPr>
        <p:txBody>
          <a:bodyPr/>
          <a:lstStyle/>
          <a:p>
            <a:r>
              <a:rPr lang="en-US" sz="2400" b="1" dirty="0">
                <a:solidFill>
                  <a:prstClr val="black">
                    <a:lumMod val="85000"/>
                    <a:lumOff val="15000"/>
                  </a:prstClr>
                </a:solidFill>
                <a:ea typeface="Calibri" panose="020F0502020204030204" pitchFamily="34" charset="0"/>
                <a:cs typeface="DokChampa" panose="020B0604020202020204" pitchFamily="34" charset="-34"/>
              </a:rPr>
              <a:t>LAO PDR GF Disease Grant Risk Management_ update 2020</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87756901"/>
              </p:ext>
            </p:extLst>
          </p:nvPr>
        </p:nvGraphicFramePr>
        <p:xfrm>
          <a:off x="1559200" y="1068825"/>
          <a:ext cx="10128304" cy="5241587"/>
        </p:xfrm>
        <a:graphic>
          <a:graphicData uri="http://schemas.openxmlformats.org/drawingml/2006/table">
            <a:tbl>
              <a:tblPr firstRow="1" bandRow="1">
                <a:tableStyleId>{5C22544A-7EE6-4342-B048-85BDC9FD1C3A}</a:tableStyleId>
              </a:tblPr>
              <a:tblGrid>
                <a:gridCol w="2532076">
                  <a:extLst>
                    <a:ext uri="{9D8B030D-6E8A-4147-A177-3AD203B41FA5}">
                      <a16:colId xmlns:a16="http://schemas.microsoft.com/office/drawing/2014/main" val="2395227004"/>
                    </a:ext>
                  </a:extLst>
                </a:gridCol>
                <a:gridCol w="2532076">
                  <a:extLst>
                    <a:ext uri="{9D8B030D-6E8A-4147-A177-3AD203B41FA5}">
                      <a16:colId xmlns:a16="http://schemas.microsoft.com/office/drawing/2014/main" val="3942387803"/>
                    </a:ext>
                  </a:extLst>
                </a:gridCol>
                <a:gridCol w="2532076">
                  <a:extLst>
                    <a:ext uri="{9D8B030D-6E8A-4147-A177-3AD203B41FA5}">
                      <a16:colId xmlns:a16="http://schemas.microsoft.com/office/drawing/2014/main" val="2104455418"/>
                    </a:ext>
                  </a:extLst>
                </a:gridCol>
                <a:gridCol w="2532076">
                  <a:extLst>
                    <a:ext uri="{9D8B030D-6E8A-4147-A177-3AD203B41FA5}">
                      <a16:colId xmlns:a16="http://schemas.microsoft.com/office/drawing/2014/main" val="53417706"/>
                    </a:ext>
                  </a:extLst>
                </a:gridCol>
              </a:tblGrid>
              <a:tr h="486707">
                <a:tc gridSpan="4">
                  <a:txBody>
                    <a:bodyPr/>
                    <a:lstStyle/>
                    <a:p>
                      <a:r>
                        <a:rPr lang="en-US" sz="1800" b="1" kern="1200" dirty="0" smtClean="0">
                          <a:solidFill>
                            <a:schemeClr val="lt1"/>
                          </a:solidFill>
                          <a:effectLst/>
                          <a:latin typeface="+mn-lt"/>
                          <a:ea typeface="+mn-ea"/>
                          <a:cs typeface="+mn-cs"/>
                        </a:rPr>
                        <a:t>Major risks to HIV Grant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445946776"/>
                  </a:ext>
                </a:extLst>
              </a:tr>
              <a:tr h="609600">
                <a:tc>
                  <a:txBody>
                    <a:bodyPr/>
                    <a:lstStyle/>
                    <a:p>
                      <a:r>
                        <a:rPr lang="en-US" sz="1400" b="1" kern="1200" dirty="0" smtClean="0">
                          <a:solidFill>
                            <a:schemeClr val="dk1"/>
                          </a:solidFill>
                          <a:effectLst/>
                          <a:latin typeface="+mn-lt"/>
                          <a:ea typeface="+mn-ea"/>
                          <a:cs typeface="+mn-cs"/>
                        </a:rPr>
                        <a:t>Risks</a:t>
                      </a:r>
                      <a:endParaRPr lang="en-US" sz="1400" dirty="0"/>
                    </a:p>
                  </a:txBody>
                  <a:tcPr/>
                </a:tc>
                <a:tc>
                  <a:txBody>
                    <a:bodyPr/>
                    <a:lstStyle/>
                    <a:p>
                      <a:r>
                        <a:rPr lang="en-US" sz="1400" b="1" kern="1200" dirty="0" smtClean="0">
                          <a:solidFill>
                            <a:schemeClr val="dk1"/>
                          </a:solidFill>
                          <a:effectLst/>
                          <a:latin typeface="+mn-lt"/>
                          <a:ea typeface="+mn-ea"/>
                          <a:cs typeface="+mn-cs"/>
                        </a:rPr>
                        <a:t>Risk management actions_ March 2017</a:t>
                      </a:r>
                      <a:endParaRPr lang="en-US" sz="1400" dirty="0"/>
                    </a:p>
                  </a:txBody>
                  <a:tcPr/>
                </a:tc>
                <a:tc>
                  <a:txBody>
                    <a:bodyPr/>
                    <a:lstStyle/>
                    <a:p>
                      <a:r>
                        <a:rPr lang="en-US" sz="1400" b="1" kern="1200" smtClean="0">
                          <a:solidFill>
                            <a:schemeClr val="dk1"/>
                          </a:solidFill>
                          <a:effectLst/>
                          <a:latin typeface="+mn-lt"/>
                          <a:ea typeface="+mn-ea"/>
                          <a:cs typeface="+mn-cs"/>
                        </a:rPr>
                        <a:t>Status </a:t>
                      </a:r>
                      <a:r>
                        <a:rPr lang="en-US" sz="1400" b="1" kern="1200" dirty="0" smtClean="0">
                          <a:solidFill>
                            <a:schemeClr val="dk1"/>
                          </a:solidFill>
                          <a:effectLst/>
                          <a:latin typeface="+mn-lt"/>
                          <a:ea typeface="+mn-ea"/>
                          <a:cs typeface="+mn-cs"/>
                        </a:rPr>
                        <a:t>2019</a:t>
                      </a:r>
                      <a:endParaRPr lang="en-US" sz="1400" dirty="0"/>
                    </a:p>
                  </a:txBody>
                  <a:tcPr/>
                </a:tc>
                <a:tc>
                  <a:txBody>
                    <a:bodyPr/>
                    <a:lstStyle/>
                    <a:p>
                      <a:r>
                        <a:rPr lang="en-US" sz="1400" b="1" dirty="0" smtClean="0"/>
                        <a:t>Status 2020</a:t>
                      </a:r>
                      <a:endParaRPr lang="en-US" sz="1400" b="1" dirty="0"/>
                    </a:p>
                  </a:txBody>
                  <a:tcPr/>
                </a:tc>
                <a:extLst>
                  <a:ext uri="{0D108BD9-81ED-4DB2-BD59-A6C34878D82A}">
                    <a16:rowId xmlns:a16="http://schemas.microsoft.com/office/drawing/2014/main" val="4045940061"/>
                  </a:ext>
                </a:extLst>
              </a:tr>
              <a:tr h="683172">
                <a:tc>
                  <a:txBody>
                    <a:bodyPr/>
                    <a:lstStyle/>
                    <a:p>
                      <a:r>
                        <a:rPr lang="en-US" sz="1400" b="1" kern="1200" dirty="0" smtClean="0">
                          <a:solidFill>
                            <a:schemeClr val="dk1"/>
                          </a:solidFill>
                          <a:effectLst/>
                          <a:latin typeface="+mn-lt"/>
                          <a:ea typeface="+mn-ea"/>
                          <a:cs typeface="+mn-cs"/>
                        </a:rPr>
                        <a:t>2.Limited data on people who inject drugs PWID</a:t>
                      </a:r>
                      <a:endParaRPr lang="en-US" sz="1400" b="1" dirty="0"/>
                    </a:p>
                  </a:txBody>
                  <a:tcPr/>
                </a:tc>
                <a:tc>
                  <a:txBody>
                    <a:bodyPr/>
                    <a:lstStyle/>
                    <a:p>
                      <a:r>
                        <a:rPr lang="en-US" sz="1400" b="1" kern="1200" dirty="0" smtClean="0">
                          <a:solidFill>
                            <a:schemeClr val="dk1"/>
                          </a:solidFill>
                          <a:effectLst/>
                          <a:latin typeface="+mn-lt"/>
                          <a:ea typeface="+mn-ea"/>
                          <a:cs typeface="+mn-cs"/>
                        </a:rPr>
                        <a:t>Research on PWID – include in new funding application </a:t>
                      </a:r>
                      <a:endParaRPr lang="en-US" sz="1400" b="1" dirty="0"/>
                    </a:p>
                  </a:txBody>
                  <a:tcPr/>
                </a:tc>
                <a:tc>
                  <a:txBody>
                    <a:bodyPr/>
                    <a:lstStyle/>
                    <a:p>
                      <a:r>
                        <a:rPr lang="en-US" sz="1400" b="1" kern="1200" dirty="0" smtClean="0">
                          <a:solidFill>
                            <a:schemeClr val="dk1"/>
                          </a:solidFill>
                          <a:effectLst/>
                          <a:latin typeface="+mn-lt"/>
                          <a:ea typeface="+mn-ea"/>
                          <a:cs typeface="+mn-cs"/>
                        </a:rPr>
                        <a:t>There is a plan to conduct an IBBS among PWIDs by the end of 2019. The fund is included in catalytic fund and the PR (AFAO) is in the process of getting approval from Ministry of Foreign Affairs for working in Lao PDR. As soon as catalytic funds gets available planning for next steps including getting approval from ethic committee will be started. This should be noted that as per these different steps the implementation of this IBBS might have some delays</a:t>
                      </a:r>
                      <a:endParaRPr lang="en-US" sz="1400" b="1" dirty="0"/>
                    </a:p>
                  </a:txBody>
                  <a:tcPr/>
                </a:tc>
                <a:tc>
                  <a:txBody>
                    <a:bodyPr/>
                    <a:lstStyle/>
                    <a:p>
                      <a:r>
                        <a:rPr lang="en-US" sz="1400" b="1" kern="1200" dirty="0" smtClean="0">
                          <a:solidFill>
                            <a:schemeClr val="dk1"/>
                          </a:solidFill>
                          <a:effectLst/>
                          <a:latin typeface="+mn-lt"/>
                          <a:ea typeface="+mn-ea"/>
                          <a:cs typeface="+mn-cs"/>
                        </a:rPr>
                        <a:t>the Catalytic Fund/GF - AFAO or SKPA Program in collaboration with French 5% and CHAS have discussed and  completed the PWID Rapid Assessment  and planned to conduct the study and field data collection in April-May 2021.  2020 is the year for preparation with the funding support from GF with the amount of 125,000 USD and French 5% 117,000 Euro.</a:t>
                      </a:r>
                      <a:endParaRPr lang="en-US" sz="1400" b="1" dirty="0"/>
                    </a:p>
                  </a:txBody>
                  <a:tcPr/>
                </a:tc>
                <a:extLst>
                  <a:ext uri="{0D108BD9-81ED-4DB2-BD59-A6C34878D82A}">
                    <a16:rowId xmlns:a16="http://schemas.microsoft.com/office/drawing/2014/main" val="593532600"/>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29</a:t>
            </a:fld>
            <a:endParaRPr lang="en-US" dirty="0"/>
          </a:p>
        </p:txBody>
      </p:sp>
    </p:spTree>
    <p:extLst>
      <p:ext uri="{BB962C8B-B14F-4D97-AF65-F5344CB8AC3E}">
        <p14:creationId xmlns:p14="http://schemas.microsoft.com/office/powerpoint/2010/main" val="3470443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6801" y="245738"/>
            <a:ext cx="8911687" cy="542044"/>
          </a:xfrm>
        </p:spPr>
        <p:txBody>
          <a:bodyPr>
            <a:normAutofit fontScale="90000"/>
          </a:bodyPr>
          <a:lstStyle/>
          <a:p>
            <a:r>
              <a:rPr lang="en-US" dirty="0">
                <a:solidFill>
                  <a:prstClr val="black">
                    <a:lumMod val="85000"/>
                    <a:lumOff val="15000"/>
                  </a:prstClr>
                </a:solidFill>
              </a:rPr>
              <a:t>Key Population reached _ </a:t>
            </a:r>
            <a:r>
              <a:rPr lang="en-US" dirty="0" smtClean="0">
                <a:solidFill>
                  <a:prstClr val="black">
                    <a:lumMod val="85000"/>
                    <a:lumOff val="15000"/>
                  </a:prstClr>
                </a:solidFill>
              </a:rPr>
              <a:t>MSM</a:t>
            </a:r>
            <a:endParaRPr lang="en-US"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12276004"/>
              </p:ext>
            </p:extLst>
          </p:nvPr>
        </p:nvGraphicFramePr>
        <p:xfrm>
          <a:off x="531812" y="1075449"/>
          <a:ext cx="11324017" cy="5455920"/>
        </p:xfrm>
        <a:graphic>
          <a:graphicData uri="http://schemas.openxmlformats.org/drawingml/2006/table">
            <a:tbl>
              <a:tblPr firstRow="1" bandRow="1">
                <a:tableStyleId>{5C22544A-7EE6-4342-B048-85BDC9FD1C3A}</a:tableStyleId>
              </a:tblPr>
              <a:tblGrid>
                <a:gridCol w="1854200">
                  <a:extLst>
                    <a:ext uri="{9D8B030D-6E8A-4147-A177-3AD203B41FA5}">
                      <a16:colId xmlns:a16="http://schemas.microsoft.com/office/drawing/2014/main" val="3511023746"/>
                    </a:ext>
                  </a:extLst>
                </a:gridCol>
                <a:gridCol w="872066">
                  <a:extLst>
                    <a:ext uri="{9D8B030D-6E8A-4147-A177-3AD203B41FA5}">
                      <a16:colId xmlns:a16="http://schemas.microsoft.com/office/drawing/2014/main" val="3929240649"/>
                    </a:ext>
                  </a:extLst>
                </a:gridCol>
                <a:gridCol w="1236134">
                  <a:extLst>
                    <a:ext uri="{9D8B030D-6E8A-4147-A177-3AD203B41FA5}">
                      <a16:colId xmlns:a16="http://schemas.microsoft.com/office/drawing/2014/main" val="3163461601"/>
                    </a:ext>
                  </a:extLst>
                </a:gridCol>
                <a:gridCol w="1676400">
                  <a:extLst>
                    <a:ext uri="{9D8B030D-6E8A-4147-A177-3AD203B41FA5}">
                      <a16:colId xmlns:a16="http://schemas.microsoft.com/office/drawing/2014/main" val="3447015041"/>
                    </a:ext>
                  </a:extLst>
                </a:gridCol>
                <a:gridCol w="5685217">
                  <a:extLst>
                    <a:ext uri="{9D8B030D-6E8A-4147-A177-3AD203B41FA5}">
                      <a16:colId xmlns:a16="http://schemas.microsoft.com/office/drawing/2014/main" val="1419904396"/>
                    </a:ext>
                  </a:extLst>
                </a:gridCol>
              </a:tblGrid>
              <a:tr h="370840">
                <a:tc>
                  <a:txBody>
                    <a:bodyPr/>
                    <a:lstStyle/>
                    <a:p>
                      <a:endParaRPr lang="en-US" dirty="0"/>
                    </a:p>
                  </a:txBody>
                  <a:tcPr/>
                </a:tc>
                <a:tc>
                  <a:txBody>
                    <a:bodyPr/>
                    <a:lstStyle/>
                    <a:p>
                      <a:r>
                        <a:rPr lang="en-US" sz="1600" dirty="0" smtClean="0"/>
                        <a:t>Target</a:t>
                      </a:r>
                      <a:endParaRPr lang="en-US" sz="1600" dirty="0"/>
                    </a:p>
                  </a:txBody>
                  <a:tcPr/>
                </a:tc>
                <a:tc>
                  <a:txBody>
                    <a:bodyPr/>
                    <a:lstStyle/>
                    <a:p>
                      <a:r>
                        <a:rPr lang="en-US" sz="1600" dirty="0" smtClean="0"/>
                        <a:t>Result</a:t>
                      </a:r>
                      <a:endParaRPr lang="en-US" sz="1600" dirty="0"/>
                    </a:p>
                  </a:txBody>
                  <a:tcPr/>
                </a:tc>
                <a:tc>
                  <a:txBody>
                    <a:bodyPr/>
                    <a:lstStyle/>
                    <a:p>
                      <a:r>
                        <a:rPr lang="en-US" sz="1600" dirty="0" smtClean="0"/>
                        <a:t>Achievement Ratio</a:t>
                      </a:r>
                      <a:endParaRPr lang="en-US" sz="1600" dirty="0"/>
                    </a:p>
                  </a:txBody>
                  <a:tcPr/>
                </a:tc>
                <a:tc>
                  <a:txBody>
                    <a:bodyPr/>
                    <a:lstStyle/>
                    <a:p>
                      <a:r>
                        <a:rPr lang="en-US" sz="1600" dirty="0" smtClean="0"/>
                        <a:t>Comments</a:t>
                      </a:r>
                      <a:endParaRPr lang="en-US" sz="1600" dirty="0"/>
                    </a:p>
                  </a:txBody>
                  <a:tcPr/>
                </a:tc>
                <a:extLst>
                  <a:ext uri="{0D108BD9-81ED-4DB2-BD59-A6C34878D82A}">
                    <a16:rowId xmlns:a16="http://schemas.microsoft.com/office/drawing/2014/main" val="2914893140"/>
                  </a:ext>
                </a:extLst>
              </a:tr>
              <a:tr h="933079">
                <a:tc>
                  <a:txBody>
                    <a:bodyPr/>
                    <a:lstStyle/>
                    <a:p>
                      <a:pPr algn="l" fontAlgn="ctr"/>
                      <a:r>
                        <a:rPr lang="en-US" sz="1400" b="1" i="0" u="none" strike="noStrike" dirty="0">
                          <a:solidFill>
                            <a:srgbClr val="000000"/>
                          </a:solidFill>
                          <a:effectLst/>
                          <a:latin typeface="+mn-lt"/>
                        </a:rPr>
                        <a:t>KP-1a(M): Percentage of men who have sex with men reached with HIV prevention programs - defined package of services</a:t>
                      </a:r>
                    </a:p>
                  </a:txBody>
                  <a:tcPr marL="0" marR="0" marT="0" marB="0" anchor="ctr"/>
                </a:tc>
                <a:tc>
                  <a:txBody>
                    <a:bodyPr/>
                    <a:lstStyle/>
                    <a:p>
                      <a:pPr algn="l" fontAlgn="ctr"/>
                      <a:r>
                        <a:rPr lang="en-US" sz="1400" b="1" i="0" u="none" strike="noStrike" dirty="0" smtClean="0">
                          <a:solidFill>
                            <a:srgbClr val="000000"/>
                          </a:solidFill>
                          <a:effectLst/>
                          <a:latin typeface="+mn-lt"/>
                        </a:rPr>
                        <a:t>1,400</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1,509</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a:solidFill>
                            <a:srgbClr val="000000"/>
                          </a:solidFill>
                          <a:effectLst/>
                          <a:latin typeface="+mn-lt"/>
                        </a:rPr>
                        <a:t>108%</a:t>
                      </a:r>
                    </a:p>
                  </a:txBody>
                  <a:tcPr marL="0" marR="0" marT="0" marB="0" anchor="ctr"/>
                </a:tc>
                <a:tc>
                  <a:txBody>
                    <a:bodyPr/>
                    <a:lstStyle/>
                    <a:p>
                      <a:r>
                        <a:rPr lang="en-US" sz="1400" b="1" dirty="0" smtClean="0">
                          <a:latin typeface="+mn-lt"/>
                        </a:rPr>
                        <a:t>This indicator is implemented by </a:t>
                      </a:r>
                      <a:r>
                        <a:rPr lang="en-US" sz="1400" b="1" dirty="0" err="1" smtClean="0">
                          <a:latin typeface="+mn-lt"/>
                        </a:rPr>
                        <a:t>CHias</a:t>
                      </a:r>
                      <a:r>
                        <a:rPr lang="en-US" sz="1400" b="1" dirty="0" smtClean="0">
                          <a:latin typeface="+mn-lt"/>
                        </a:rPr>
                        <a:t> together with CHAS/PCCAs at the targeted provinces. Peers provided HIV prevention service package  to each MSM and TG client including HIV &amp; STI information, BCC, provision of condom and referral to HTC.                                                                                                                                              This activity has been done by </a:t>
                      </a:r>
                      <a:r>
                        <a:rPr lang="en-US" sz="1400" b="1" dirty="0" err="1" smtClean="0">
                          <a:latin typeface="+mn-lt"/>
                        </a:rPr>
                        <a:t>CHias</a:t>
                      </a:r>
                      <a:r>
                        <a:rPr lang="en-US" sz="1400" b="1" dirty="0" smtClean="0">
                          <a:latin typeface="+mn-lt"/>
                        </a:rPr>
                        <a:t> (LaoPHA) in two provinces and their achievement rate is higher than 100%. </a:t>
                      </a:r>
                      <a:r>
                        <a:rPr lang="en-US" sz="1400" b="1" dirty="0" err="1" smtClean="0">
                          <a:latin typeface="+mn-lt"/>
                        </a:rPr>
                        <a:t>CHias</a:t>
                      </a:r>
                      <a:r>
                        <a:rPr lang="en-US" sz="1400" b="1" dirty="0" smtClean="0">
                          <a:latin typeface="+mn-lt"/>
                        </a:rPr>
                        <a:t> reached this number of the target population in two provinces, KM (942) and VTP (567).                                                                                                                                                               Total  1,509 MSM/TG has been reached by the HIV service package in 2020 and this indicator met 108% of the achievement ratio </a:t>
                      </a:r>
                      <a:endParaRPr lang="en-US" sz="1400" b="1" dirty="0">
                        <a:latin typeface="+mn-lt"/>
                      </a:endParaRPr>
                    </a:p>
                  </a:txBody>
                  <a:tcPr/>
                </a:tc>
                <a:extLst>
                  <a:ext uri="{0D108BD9-81ED-4DB2-BD59-A6C34878D82A}">
                    <a16:rowId xmlns:a16="http://schemas.microsoft.com/office/drawing/2014/main" val="2075280289"/>
                  </a:ext>
                </a:extLst>
              </a:tr>
              <a:tr h="370840">
                <a:tc>
                  <a:txBody>
                    <a:bodyPr/>
                    <a:lstStyle/>
                    <a:p>
                      <a:pPr algn="l" fontAlgn="ctr"/>
                      <a:r>
                        <a:rPr lang="en-US" sz="1400" b="1" i="0" u="none" strike="noStrike" dirty="0">
                          <a:solidFill>
                            <a:srgbClr val="000000"/>
                          </a:solidFill>
                          <a:effectLst/>
                          <a:latin typeface="+mn-lt"/>
                        </a:rPr>
                        <a:t>KP-3a(M): Percentage of men who have sex with men that have received an HIV test during the reporting period and know their results</a:t>
                      </a:r>
                    </a:p>
                  </a:txBody>
                  <a:tcPr marL="0" marR="0" marT="0" marB="0" anchor="ctr"/>
                </a:tc>
                <a:tc>
                  <a:txBody>
                    <a:bodyPr/>
                    <a:lstStyle/>
                    <a:p>
                      <a:pPr algn="l" fontAlgn="ctr"/>
                      <a:r>
                        <a:rPr lang="en-US" sz="1400" b="1" i="0" u="none" strike="noStrike" dirty="0" smtClean="0">
                          <a:solidFill>
                            <a:srgbClr val="000000"/>
                          </a:solidFill>
                          <a:effectLst/>
                          <a:latin typeface="+mn-lt"/>
                        </a:rPr>
                        <a:t>1,260</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1,419</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a:solidFill>
                            <a:srgbClr val="000000"/>
                          </a:solidFill>
                          <a:effectLst/>
                          <a:latin typeface="+mn-lt"/>
                        </a:rPr>
                        <a:t>113%</a:t>
                      </a:r>
                    </a:p>
                  </a:txBody>
                  <a:tcPr marL="0" marR="0" marT="0" marB="0" anchor="ctr"/>
                </a:tc>
                <a:tc>
                  <a:txBody>
                    <a:bodyPr/>
                    <a:lstStyle/>
                    <a:p>
                      <a:r>
                        <a:rPr lang="en-US" sz="1400" b="1" dirty="0" smtClean="0">
                          <a:latin typeface="+mn-lt"/>
                        </a:rPr>
                        <a:t>This indicator is implemented by </a:t>
                      </a:r>
                      <a:r>
                        <a:rPr lang="en-US" sz="1400" b="1" dirty="0" err="1" smtClean="0">
                          <a:latin typeface="+mn-lt"/>
                        </a:rPr>
                        <a:t>CHias</a:t>
                      </a:r>
                      <a:r>
                        <a:rPr lang="en-US" sz="1400" b="1" dirty="0" smtClean="0">
                          <a:latin typeface="+mn-lt"/>
                        </a:rPr>
                        <a:t> and CHAS/PCCAs from 2 provinces. The achievement rate is higher than 100%. </a:t>
                      </a:r>
                      <a:r>
                        <a:rPr lang="en-US" sz="1400" b="1" dirty="0" err="1" smtClean="0">
                          <a:latin typeface="+mn-lt"/>
                        </a:rPr>
                        <a:t>CHias</a:t>
                      </a:r>
                      <a:r>
                        <a:rPr lang="en-US" sz="1400" b="1" dirty="0" smtClean="0">
                          <a:latin typeface="+mn-lt"/>
                        </a:rPr>
                        <a:t> in collaboration with provincial health staff tested this number of the target population in two provinces, KM (909) and VTP (510).   This data reported  for the Year 2020 is  1,419 and this indicator met  113% achievement ratio. In compared with indicator target, it has been improved.  CHAS will continue to work closely with NGOs and CBOs implementing partners and peer educators to provide friendly HIV testing services to the MSM/TG community for further improvement of this indicator</a:t>
                      </a:r>
                      <a:endParaRPr lang="en-US" sz="1400" b="1" dirty="0">
                        <a:latin typeface="+mn-lt"/>
                      </a:endParaRPr>
                    </a:p>
                  </a:txBody>
                  <a:tcPr/>
                </a:tc>
                <a:extLst>
                  <a:ext uri="{0D108BD9-81ED-4DB2-BD59-A6C34878D82A}">
                    <a16:rowId xmlns:a16="http://schemas.microsoft.com/office/drawing/2014/main" val="1469526822"/>
                  </a:ext>
                </a:extLst>
              </a:tr>
            </a:tbl>
          </a:graphicData>
        </a:graphic>
      </p:graphicFrame>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44FFDA-8C2C-4CDD-9B52-550DAAD6F220}"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818238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270" y="350841"/>
            <a:ext cx="8911687" cy="528797"/>
          </a:xfrm>
        </p:spPr>
        <p:txBody>
          <a:bodyPr/>
          <a:lstStyle/>
          <a:p>
            <a:r>
              <a:rPr lang="en-US" sz="2400" b="1" dirty="0">
                <a:solidFill>
                  <a:prstClr val="black">
                    <a:lumMod val="85000"/>
                    <a:lumOff val="15000"/>
                  </a:prstClr>
                </a:solidFill>
                <a:ea typeface="Calibri" panose="020F0502020204030204" pitchFamily="34" charset="0"/>
                <a:cs typeface="DokChampa" panose="020B0604020202020204" pitchFamily="34" charset="-34"/>
              </a:rPr>
              <a:t>LAO PDR GF Disease Grant Risk Management_ update 2020</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38541025"/>
              </p:ext>
            </p:extLst>
          </p:nvPr>
        </p:nvGraphicFramePr>
        <p:xfrm>
          <a:off x="1506648" y="787782"/>
          <a:ext cx="10128304" cy="5881667"/>
        </p:xfrm>
        <a:graphic>
          <a:graphicData uri="http://schemas.openxmlformats.org/drawingml/2006/table">
            <a:tbl>
              <a:tblPr firstRow="1" bandRow="1">
                <a:tableStyleId>{5C22544A-7EE6-4342-B048-85BDC9FD1C3A}</a:tableStyleId>
              </a:tblPr>
              <a:tblGrid>
                <a:gridCol w="1919725">
                  <a:extLst>
                    <a:ext uri="{9D8B030D-6E8A-4147-A177-3AD203B41FA5}">
                      <a16:colId xmlns:a16="http://schemas.microsoft.com/office/drawing/2014/main" val="2395227004"/>
                    </a:ext>
                  </a:extLst>
                </a:gridCol>
                <a:gridCol w="2165130">
                  <a:extLst>
                    <a:ext uri="{9D8B030D-6E8A-4147-A177-3AD203B41FA5}">
                      <a16:colId xmlns:a16="http://schemas.microsoft.com/office/drawing/2014/main" val="3942387803"/>
                    </a:ext>
                  </a:extLst>
                </a:gridCol>
                <a:gridCol w="3941380">
                  <a:extLst>
                    <a:ext uri="{9D8B030D-6E8A-4147-A177-3AD203B41FA5}">
                      <a16:colId xmlns:a16="http://schemas.microsoft.com/office/drawing/2014/main" val="2104455418"/>
                    </a:ext>
                  </a:extLst>
                </a:gridCol>
                <a:gridCol w="2102069">
                  <a:extLst>
                    <a:ext uri="{9D8B030D-6E8A-4147-A177-3AD203B41FA5}">
                      <a16:colId xmlns:a16="http://schemas.microsoft.com/office/drawing/2014/main" val="53417706"/>
                    </a:ext>
                  </a:extLst>
                </a:gridCol>
              </a:tblGrid>
              <a:tr h="486707">
                <a:tc gridSpan="4">
                  <a:txBody>
                    <a:bodyPr/>
                    <a:lstStyle/>
                    <a:p>
                      <a:r>
                        <a:rPr lang="en-US" sz="1800" b="1" kern="1200" dirty="0" smtClean="0">
                          <a:solidFill>
                            <a:schemeClr val="lt1"/>
                          </a:solidFill>
                          <a:effectLst/>
                          <a:latin typeface="+mn-lt"/>
                          <a:ea typeface="+mn-ea"/>
                          <a:cs typeface="+mn-cs"/>
                        </a:rPr>
                        <a:t>Major risks to HIV Grant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445946776"/>
                  </a:ext>
                </a:extLst>
              </a:tr>
              <a:tr h="609600">
                <a:tc>
                  <a:txBody>
                    <a:bodyPr/>
                    <a:lstStyle/>
                    <a:p>
                      <a:r>
                        <a:rPr lang="en-US" sz="1400" b="1" kern="1200" dirty="0" smtClean="0">
                          <a:solidFill>
                            <a:schemeClr val="dk1"/>
                          </a:solidFill>
                          <a:effectLst/>
                          <a:latin typeface="+mn-lt"/>
                          <a:ea typeface="+mn-ea"/>
                          <a:cs typeface="+mn-cs"/>
                        </a:rPr>
                        <a:t>Risks</a:t>
                      </a:r>
                      <a:endParaRPr lang="en-US" sz="1400" dirty="0"/>
                    </a:p>
                  </a:txBody>
                  <a:tcPr/>
                </a:tc>
                <a:tc>
                  <a:txBody>
                    <a:bodyPr/>
                    <a:lstStyle/>
                    <a:p>
                      <a:r>
                        <a:rPr lang="en-US" sz="1400" b="1" kern="1200" dirty="0" smtClean="0">
                          <a:solidFill>
                            <a:schemeClr val="dk1"/>
                          </a:solidFill>
                          <a:effectLst/>
                          <a:latin typeface="+mn-lt"/>
                          <a:ea typeface="+mn-ea"/>
                          <a:cs typeface="+mn-cs"/>
                        </a:rPr>
                        <a:t>Risk management actions_ March 2017</a:t>
                      </a:r>
                      <a:endParaRPr lang="en-US" sz="1400" dirty="0"/>
                    </a:p>
                  </a:txBody>
                  <a:tcPr/>
                </a:tc>
                <a:tc>
                  <a:txBody>
                    <a:bodyPr/>
                    <a:lstStyle/>
                    <a:p>
                      <a:r>
                        <a:rPr lang="en-US" sz="1400" b="1" kern="1200" smtClean="0">
                          <a:solidFill>
                            <a:schemeClr val="dk1"/>
                          </a:solidFill>
                          <a:effectLst/>
                          <a:latin typeface="+mn-lt"/>
                          <a:ea typeface="+mn-ea"/>
                          <a:cs typeface="+mn-cs"/>
                        </a:rPr>
                        <a:t>Status </a:t>
                      </a:r>
                      <a:r>
                        <a:rPr lang="en-US" sz="1400" b="1" kern="1200" dirty="0" smtClean="0">
                          <a:solidFill>
                            <a:schemeClr val="dk1"/>
                          </a:solidFill>
                          <a:effectLst/>
                          <a:latin typeface="+mn-lt"/>
                          <a:ea typeface="+mn-ea"/>
                          <a:cs typeface="+mn-cs"/>
                        </a:rPr>
                        <a:t>2019</a:t>
                      </a:r>
                      <a:endParaRPr lang="en-US" sz="1400" dirty="0"/>
                    </a:p>
                  </a:txBody>
                  <a:tcPr/>
                </a:tc>
                <a:tc>
                  <a:txBody>
                    <a:bodyPr/>
                    <a:lstStyle/>
                    <a:p>
                      <a:r>
                        <a:rPr lang="en-US" sz="1400" b="1" dirty="0" smtClean="0"/>
                        <a:t>Status 2020</a:t>
                      </a:r>
                      <a:endParaRPr lang="en-US" sz="1400" b="1" dirty="0"/>
                    </a:p>
                  </a:txBody>
                  <a:tcPr/>
                </a:tc>
                <a:extLst>
                  <a:ext uri="{0D108BD9-81ED-4DB2-BD59-A6C34878D82A}">
                    <a16:rowId xmlns:a16="http://schemas.microsoft.com/office/drawing/2014/main" val="4045940061"/>
                  </a:ext>
                </a:extLst>
              </a:tr>
              <a:tr h="1036966">
                <a:tc>
                  <a:txBody>
                    <a:bodyPr/>
                    <a:lstStyle/>
                    <a:p>
                      <a:r>
                        <a:rPr lang="en-US" sz="1600" b="1" kern="1200" dirty="0" smtClean="0">
                          <a:solidFill>
                            <a:schemeClr val="dk1"/>
                          </a:solidFill>
                          <a:effectLst/>
                          <a:latin typeface="+mn-lt"/>
                          <a:ea typeface="+mn-ea"/>
                          <a:cs typeface="+mn-cs"/>
                        </a:rPr>
                        <a:t>3. No strategy for condom procurement and distribution</a:t>
                      </a:r>
                      <a:endParaRPr lang="en-US" sz="1600" b="1" dirty="0"/>
                    </a:p>
                  </a:txBody>
                  <a:tcPr/>
                </a:tc>
                <a:tc>
                  <a:txBody>
                    <a:bodyPr/>
                    <a:lstStyle/>
                    <a:p>
                      <a:r>
                        <a:rPr lang="en-US" sz="1400" b="1" kern="1200" dirty="0" smtClean="0">
                          <a:solidFill>
                            <a:schemeClr val="dk1"/>
                          </a:solidFill>
                          <a:effectLst/>
                          <a:latin typeface="+mn-lt"/>
                          <a:ea typeface="+mn-ea"/>
                          <a:cs typeface="+mn-cs"/>
                        </a:rPr>
                        <a:t>Commission condom market research. Include in new funding application </a:t>
                      </a:r>
                    </a:p>
                    <a:p>
                      <a:r>
                        <a:rPr lang="en-US" sz="1400" b="1" kern="1200" dirty="0" smtClean="0">
                          <a:solidFill>
                            <a:schemeClr val="dk1"/>
                          </a:solidFill>
                          <a:effectLst/>
                          <a:latin typeface="+mn-lt"/>
                          <a:ea typeface="+mn-ea"/>
                          <a:cs typeface="+mn-cs"/>
                        </a:rPr>
                        <a:t>Revive and strengthen NCC</a:t>
                      </a:r>
                      <a:endParaRPr lang="en-US" sz="1400" b="1" dirty="0"/>
                    </a:p>
                  </a:txBody>
                  <a:tcPr/>
                </a:tc>
                <a:tc>
                  <a:txBody>
                    <a:bodyPr/>
                    <a:lstStyle/>
                    <a:p>
                      <a:pPr lvl="0"/>
                      <a:r>
                        <a:rPr lang="en-US" sz="1400" b="1" kern="1200" dirty="0" smtClean="0">
                          <a:solidFill>
                            <a:schemeClr val="dk1"/>
                          </a:solidFill>
                          <a:effectLst/>
                          <a:latin typeface="+mn-lt"/>
                          <a:ea typeface="+mn-ea"/>
                          <a:cs typeface="+mn-cs"/>
                        </a:rPr>
                        <a:t>The committee has been active and distributed about 1 million condoms in 18 provinces during 2018. This number will be increased to 1.5 and 2 million in 2019 and 2020 respectively.</a:t>
                      </a:r>
                    </a:p>
                    <a:p>
                      <a:pPr lvl="0"/>
                      <a:r>
                        <a:rPr lang="en-US" sz="1400" b="1" kern="1200" dirty="0" smtClean="0">
                          <a:solidFill>
                            <a:schemeClr val="dk1"/>
                          </a:solidFill>
                          <a:effectLst/>
                          <a:latin typeface="+mn-lt"/>
                          <a:ea typeface="+mn-ea"/>
                          <a:cs typeface="+mn-cs"/>
                        </a:rPr>
                        <a:t>The committee also had some concerns about the quality of the condoms. FDD was assigned to assess the quality of the all condoms in the market. The review revealed that just “Number One” condom, imported by PSI, can meet the quality standards.</a:t>
                      </a:r>
                    </a:p>
                    <a:p>
                      <a:pPr lvl="0"/>
                      <a:r>
                        <a:rPr lang="en-US" sz="1400" b="1" kern="1200" dirty="0" smtClean="0">
                          <a:solidFill>
                            <a:schemeClr val="dk1"/>
                          </a:solidFill>
                          <a:effectLst/>
                          <a:latin typeface="+mn-lt"/>
                          <a:ea typeface="+mn-ea"/>
                          <a:cs typeface="+mn-cs"/>
                        </a:rPr>
                        <a:t>NCC requested the authorities to collect and retract all the low quality condoms from the market. In addition, provincial and district health authorities was assigned to have a close monitoring on the condom market and report about the sub-standard condoms. </a:t>
                      </a:r>
                    </a:p>
                    <a:p>
                      <a:r>
                        <a:rPr lang="en-US" sz="1400" b="1" kern="1200" dirty="0" smtClean="0">
                          <a:solidFill>
                            <a:schemeClr val="dk1"/>
                          </a:solidFill>
                          <a:effectLst/>
                          <a:latin typeface="+mn-lt"/>
                          <a:ea typeface="+mn-ea"/>
                          <a:cs typeface="+mn-cs"/>
                        </a:rPr>
                        <a:t>FDD also took relevant measures to create a ban on import for non-compliant sub-standard commercial condoms. </a:t>
                      </a:r>
                      <a:endParaRPr lang="en-US" sz="1400" b="1" dirty="0"/>
                    </a:p>
                  </a:txBody>
                  <a:tcPr/>
                </a:tc>
                <a:tc>
                  <a:txBody>
                    <a:bodyPr/>
                    <a:lstStyle/>
                    <a:p>
                      <a:r>
                        <a:rPr lang="en-US" sz="1400" b="1" kern="1200" dirty="0" smtClean="0">
                          <a:solidFill>
                            <a:schemeClr val="dk1"/>
                          </a:solidFill>
                          <a:effectLst/>
                          <a:latin typeface="+mn-lt"/>
                          <a:ea typeface="+mn-ea"/>
                          <a:cs typeface="+mn-cs"/>
                        </a:rPr>
                        <a:t>Condom Social Marketing implemented by PSI in close collaboration with CHAS</a:t>
                      </a:r>
                      <a:r>
                        <a:rPr lang="en-US" sz="1400" b="1" kern="1200" baseline="0" dirty="0" smtClean="0">
                          <a:solidFill>
                            <a:schemeClr val="dk1"/>
                          </a:solidFill>
                          <a:effectLst/>
                          <a:latin typeface="+mn-lt"/>
                          <a:ea typeface="+mn-ea"/>
                          <a:cs typeface="+mn-cs"/>
                        </a:rPr>
                        <a:t> as National AIDS Program ad FDD</a:t>
                      </a:r>
                      <a:r>
                        <a:rPr lang="en-US" sz="1400" b="1" kern="1200" dirty="0" smtClean="0">
                          <a:solidFill>
                            <a:schemeClr val="dk1"/>
                          </a:solidFill>
                          <a:effectLst/>
                          <a:latin typeface="+mn-lt"/>
                          <a:ea typeface="+mn-ea"/>
                          <a:cs typeface="+mn-cs"/>
                        </a:rPr>
                        <a:t>. It is going on.</a:t>
                      </a:r>
                      <a:endParaRPr lang="en-US" sz="1400" b="1" dirty="0"/>
                    </a:p>
                  </a:txBody>
                  <a:tcPr/>
                </a:tc>
                <a:extLst>
                  <a:ext uri="{0D108BD9-81ED-4DB2-BD59-A6C34878D82A}">
                    <a16:rowId xmlns:a16="http://schemas.microsoft.com/office/drawing/2014/main" val="182544425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30</a:t>
            </a:fld>
            <a:endParaRPr lang="en-US" dirty="0"/>
          </a:p>
        </p:txBody>
      </p:sp>
    </p:spTree>
    <p:extLst>
      <p:ext uri="{BB962C8B-B14F-4D97-AF65-F5344CB8AC3E}">
        <p14:creationId xmlns:p14="http://schemas.microsoft.com/office/powerpoint/2010/main" val="18892871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270" y="350841"/>
            <a:ext cx="8911687" cy="528797"/>
          </a:xfrm>
        </p:spPr>
        <p:txBody>
          <a:bodyPr/>
          <a:lstStyle/>
          <a:p>
            <a:r>
              <a:rPr lang="en-US" sz="2400" b="1" dirty="0">
                <a:solidFill>
                  <a:prstClr val="black">
                    <a:lumMod val="85000"/>
                    <a:lumOff val="15000"/>
                  </a:prstClr>
                </a:solidFill>
                <a:ea typeface="Calibri" panose="020F0502020204030204" pitchFamily="34" charset="0"/>
                <a:cs typeface="DokChampa" panose="020B0604020202020204" pitchFamily="34" charset="-34"/>
              </a:rPr>
              <a:t>LAO PDR GF Disease Grant Risk Management_ update 2020</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60203129"/>
              </p:ext>
            </p:extLst>
          </p:nvPr>
        </p:nvGraphicFramePr>
        <p:xfrm>
          <a:off x="1051034" y="1152907"/>
          <a:ext cx="10594428" cy="5241587"/>
        </p:xfrm>
        <a:graphic>
          <a:graphicData uri="http://schemas.openxmlformats.org/drawingml/2006/table">
            <a:tbl>
              <a:tblPr firstRow="1" bandRow="1">
                <a:tableStyleId>{5C22544A-7EE6-4342-B048-85BDC9FD1C3A}</a:tableStyleId>
              </a:tblPr>
              <a:tblGrid>
                <a:gridCol w="2008074">
                  <a:extLst>
                    <a:ext uri="{9D8B030D-6E8A-4147-A177-3AD203B41FA5}">
                      <a16:colId xmlns:a16="http://schemas.microsoft.com/office/drawing/2014/main" val="2395227004"/>
                    </a:ext>
                  </a:extLst>
                </a:gridCol>
                <a:gridCol w="2858453">
                  <a:extLst>
                    <a:ext uri="{9D8B030D-6E8A-4147-A177-3AD203B41FA5}">
                      <a16:colId xmlns:a16="http://schemas.microsoft.com/office/drawing/2014/main" val="3942387803"/>
                    </a:ext>
                  </a:extLst>
                </a:gridCol>
                <a:gridCol w="3737978">
                  <a:extLst>
                    <a:ext uri="{9D8B030D-6E8A-4147-A177-3AD203B41FA5}">
                      <a16:colId xmlns:a16="http://schemas.microsoft.com/office/drawing/2014/main" val="2104455418"/>
                    </a:ext>
                  </a:extLst>
                </a:gridCol>
                <a:gridCol w="1989923">
                  <a:extLst>
                    <a:ext uri="{9D8B030D-6E8A-4147-A177-3AD203B41FA5}">
                      <a16:colId xmlns:a16="http://schemas.microsoft.com/office/drawing/2014/main" val="53417706"/>
                    </a:ext>
                  </a:extLst>
                </a:gridCol>
              </a:tblGrid>
              <a:tr h="486707">
                <a:tc gridSpan="4">
                  <a:txBody>
                    <a:bodyPr/>
                    <a:lstStyle/>
                    <a:p>
                      <a:r>
                        <a:rPr lang="en-US" sz="1800" b="1" kern="1200" dirty="0" smtClean="0">
                          <a:solidFill>
                            <a:schemeClr val="lt1"/>
                          </a:solidFill>
                          <a:effectLst/>
                          <a:latin typeface="+mn-lt"/>
                          <a:ea typeface="+mn-ea"/>
                          <a:cs typeface="+mn-cs"/>
                        </a:rPr>
                        <a:t>Major risks to HIV Grant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445946776"/>
                  </a:ext>
                </a:extLst>
              </a:tr>
              <a:tr h="609600">
                <a:tc>
                  <a:txBody>
                    <a:bodyPr/>
                    <a:lstStyle/>
                    <a:p>
                      <a:r>
                        <a:rPr lang="en-US" sz="1400" b="1" kern="1200" dirty="0" smtClean="0">
                          <a:solidFill>
                            <a:schemeClr val="dk1"/>
                          </a:solidFill>
                          <a:effectLst/>
                          <a:latin typeface="+mn-lt"/>
                          <a:ea typeface="+mn-ea"/>
                          <a:cs typeface="+mn-cs"/>
                        </a:rPr>
                        <a:t>Risks</a:t>
                      </a:r>
                      <a:endParaRPr lang="en-US" sz="1400" dirty="0"/>
                    </a:p>
                  </a:txBody>
                  <a:tcPr/>
                </a:tc>
                <a:tc>
                  <a:txBody>
                    <a:bodyPr/>
                    <a:lstStyle/>
                    <a:p>
                      <a:r>
                        <a:rPr lang="en-US" sz="1400" b="1" kern="1200" dirty="0" smtClean="0">
                          <a:solidFill>
                            <a:schemeClr val="dk1"/>
                          </a:solidFill>
                          <a:effectLst/>
                          <a:latin typeface="+mn-lt"/>
                          <a:ea typeface="+mn-ea"/>
                          <a:cs typeface="+mn-cs"/>
                        </a:rPr>
                        <a:t>Risk management actions_ March 2017</a:t>
                      </a:r>
                      <a:endParaRPr lang="en-US" sz="1400" dirty="0"/>
                    </a:p>
                  </a:txBody>
                  <a:tcPr/>
                </a:tc>
                <a:tc>
                  <a:txBody>
                    <a:bodyPr/>
                    <a:lstStyle/>
                    <a:p>
                      <a:r>
                        <a:rPr lang="en-US" sz="1400" b="1" kern="1200" smtClean="0">
                          <a:solidFill>
                            <a:schemeClr val="dk1"/>
                          </a:solidFill>
                          <a:effectLst/>
                          <a:latin typeface="+mn-lt"/>
                          <a:ea typeface="+mn-ea"/>
                          <a:cs typeface="+mn-cs"/>
                        </a:rPr>
                        <a:t>Status </a:t>
                      </a:r>
                      <a:r>
                        <a:rPr lang="en-US" sz="1400" b="1" kern="1200" dirty="0" smtClean="0">
                          <a:solidFill>
                            <a:schemeClr val="dk1"/>
                          </a:solidFill>
                          <a:effectLst/>
                          <a:latin typeface="+mn-lt"/>
                          <a:ea typeface="+mn-ea"/>
                          <a:cs typeface="+mn-cs"/>
                        </a:rPr>
                        <a:t>2019</a:t>
                      </a:r>
                      <a:endParaRPr lang="en-US" sz="1400" dirty="0"/>
                    </a:p>
                  </a:txBody>
                  <a:tcPr/>
                </a:tc>
                <a:tc>
                  <a:txBody>
                    <a:bodyPr/>
                    <a:lstStyle/>
                    <a:p>
                      <a:r>
                        <a:rPr lang="en-US" sz="1400" b="1" dirty="0" smtClean="0"/>
                        <a:t>Status 2020</a:t>
                      </a:r>
                      <a:endParaRPr lang="en-US" sz="1400" b="1" dirty="0"/>
                    </a:p>
                  </a:txBody>
                  <a:tcPr/>
                </a:tc>
                <a:extLst>
                  <a:ext uri="{0D108BD9-81ED-4DB2-BD59-A6C34878D82A}">
                    <a16:rowId xmlns:a16="http://schemas.microsoft.com/office/drawing/2014/main" val="4045940061"/>
                  </a:ext>
                </a:extLst>
              </a:tr>
              <a:tr h="1036966">
                <a:tc>
                  <a:txBody>
                    <a:bodyPr/>
                    <a:lstStyle/>
                    <a:p>
                      <a:r>
                        <a:rPr lang="en-US" sz="1400" b="1" kern="1200" dirty="0" smtClean="0">
                          <a:solidFill>
                            <a:schemeClr val="dk1"/>
                          </a:solidFill>
                          <a:effectLst/>
                          <a:latin typeface="+mn-lt"/>
                          <a:ea typeface="+mn-ea"/>
                          <a:cs typeface="+mn-cs"/>
                        </a:rPr>
                        <a:t>4. Concerns about service quality, including discrimination against KPs by health staff/VCT staff</a:t>
                      </a:r>
                      <a:endParaRPr lang="en-US" sz="1400" b="1" dirty="0"/>
                    </a:p>
                  </a:txBody>
                  <a:tcPr/>
                </a:tc>
                <a:tc>
                  <a:txBody>
                    <a:bodyPr/>
                    <a:lstStyle/>
                    <a:p>
                      <a:r>
                        <a:rPr lang="en-US" sz="1400" b="1" kern="1200" dirty="0" smtClean="0">
                          <a:solidFill>
                            <a:schemeClr val="dk1"/>
                          </a:solidFill>
                          <a:effectLst/>
                          <a:latin typeface="+mn-lt"/>
                          <a:ea typeface="+mn-ea"/>
                          <a:cs typeface="+mn-cs"/>
                        </a:rPr>
                        <a:t>Refresher training of health staff </a:t>
                      </a:r>
                      <a:endParaRPr lang="en-US" sz="1400" b="1" kern="1200" dirty="0">
                        <a:solidFill>
                          <a:schemeClr val="dk1"/>
                        </a:solidFill>
                        <a:effectLst/>
                        <a:latin typeface="+mn-lt"/>
                        <a:ea typeface="+mn-ea"/>
                        <a:cs typeface="+mn-cs"/>
                      </a:endParaRPr>
                    </a:p>
                  </a:txBody>
                  <a:tcPr/>
                </a:tc>
                <a:tc>
                  <a:txBody>
                    <a:bodyPr/>
                    <a:lstStyle/>
                    <a:p>
                      <a:pPr lvl="0"/>
                      <a:r>
                        <a:rPr lang="en-US" sz="1400" b="1" kern="1200" dirty="0" smtClean="0">
                          <a:solidFill>
                            <a:schemeClr val="dk1"/>
                          </a:solidFill>
                          <a:effectLst/>
                          <a:latin typeface="+mn-lt"/>
                          <a:ea typeface="+mn-ea"/>
                          <a:cs typeface="+mn-cs"/>
                        </a:rPr>
                        <a:t>There is a project in the country called “Health Queal”. This project uses an electronic version of questionnaire for monitoring the stigma and discrimination situation in the hospitals. All the ARV staff and a randomly chosen of other staff who are in contact with patients fill this questionnaire on a quarterly basis.</a:t>
                      </a:r>
                    </a:p>
                    <a:p>
                      <a:pPr lvl="0"/>
                      <a:r>
                        <a:rPr lang="en-US" sz="1400" b="1" kern="1200" dirty="0" smtClean="0">
                          <a:solidFill>
                            <a:schemeClr val="dk1"/>
                          </a:solidFill>
                          <a:effectLst/>
                          <a:latin typeface="+mn-lt"/>
                          <a:ea typeface="+mn-ea"/>
                          <a:cs typeface="+mn-cs"/>
                        </a:rPr>
                        <a:t>There are core trainers in 4 hospitals who provide training about stigma and discrimination to all relevant wards. In addition, central experts do field visits quarterly and provide coaching as per the analysis of the collected data about stigma and discrimination. </a:t>
                      </a:r>
                    </a:p>
                    <a:p>
                      <a:r>
                        <a:rPr lang="en-US" sz="1400" b="1" kern="1200" dirty="0" smtClean="0">
                          <a:solidFill>
                            <a:schemeClr val="dk1"/>
                          </a:solidFill>
                          <a:effectLst/>
                          <a:latin typeface="+mn-lt"/>
                          <a:ea typeface="+mn-ea"/>
                          <a:cs typeface="+mn-cs"/>
                        </a:rPr>
                        <a:t>National training materials is also planned to be developed as per the availability of resources from catalytic fund.</a:t>
                      </a:r>
                      <a:endParaRPr lang="en-US" sz="1400" b="1" dirty="0"/>
                    </a:p>
                  </a:txBody>
                  <a:tcPr/>
                </a:tc>
                <a:tc>
                  <a:txBody>
                    <a:bodyPr/>
                    <a:lstStyle/>
                    <a:p>
                      <a:r>
                        <a:rPr lang="en-US" sz="1400" b="1" kern="1200" dirty="0" smtClean="0">
                          <a:solidFill>
                            <a:schemeClr val="dk1"/>
                          </a:solidFill>
                          <a:effectLst/>
                          <a:latin typeface="+mn-lt"/>
                          <a:ea typeface="+mn-ea"/>
                          <a:cs typeface="+mn-cs"/>
                        </a:rPr>
                        <a:t>Also continuing under the National AIDS Program in collaboration with Health Queal/UCSF, CDC/PEPFAR, GF-SKPA.  These activities were implemented at 11 ART sites and some communities where PLWH living.  Up to now it is going on.  </a:t>
                      </a:r>
                      <a:endParaRPr lang="en-US" sz="1400" b="1" dirty="0"/>
                    </a:p>
                  </a:txBody>
                  <a:tcPr/>
                </a:tc>
                <a:extLst>
                  <a:ext uri="{0D108BD9-81ED-4DB2-BD59-A6C34878D82A}">
                    <a16:rowId xmlns:a16="http://schemas.microsoft.com/office/drawing/2014/main" val="182544425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31</a:t>
            </a:fld>
            <a:endParaRPr lang="en-US" dirty="0"/>
          </a:p>
        </p:txBody>
      </p:sp>
    </p:spTree>
    <p:extLst>
      <p:ext uri="{BB962C8B-B14F-4D97-AF65-F5344CB8AC3E}">
        <p14:creationId xmlns:p14="http://schemas.microsoft.com/office/powerpoint/2010/main" val="3367005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6801" y="245738"/>
            <a:ext cx="8911687" cy="542044"/>
          </a:xfrm>
        </p:spPr>
        <p:txBody>
          <a:bodyPr>
            <a:normAutofit fontScale="90000"/>
          </a:bodyPr>
          <a:lstStyle/>
          <a:p>
            <a:pPr lvl="0" defTabSz="914400">
              <a:spcBef>
                <a:spcPts val="0"/>
              </a:spcBef>
            </a:pPr>
            <a:r>
              <a:rPr lang="en-US" sz="2700" b="1" dirty="0">
                <a:solidFill>
                  <a:prstClr val="black"/>
                </a:solidFill>
                <a:latin typeface="+mn-lt"/>
                <a:ea typeface="+mn-ea"/>
                <a:cs typeface="+mn-cs"/>
              </a:rPr>
              <a:t>Anti-Retroviral Therapy (ART) Coverage  - CHAS</a:t>
            </a:r>
            <a:br>
              <a:rPr lang="en-US" sz="2700" b="1" dirty="0">
                <a:solidFill>
                  <a:prstClr val="black"/>
                </a:solidFill>
                <a:latin typeface="+mn-lt"/>
                <a:ea typeface="+mn-ea"/>
                <a:cs typeface="+mn-cs"/>
              </a:rPr>
            </a:br>
            <a:endParaRPr lang="en-US"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54252661"/>
              </p:ext>
            </p:extLst>
          </p:nvPr>
        </p:nvGraphicFramePr>
        <p:xfrm>
          <a:off x="531811" y="2084441"/>
          <a:ext cx="11359472" cy="3230880"/>
        </p:xfrm>
        <a:graphic>
          <a:graphicData uri="http://schemas.openxmlformats.org/drawingml/2006/table">
            <a:tbl>
              <a:tblPr firstRow="1" bandRow="1">
                <a:tableStyleId>{5C22544A-7EE6-4342-B048-85BDC9FD1C3A}</a:tableStyleId>
              </a:tblPr>
              <a:tblGrid>
                <a:gridCol w="1874959">
                  <a:extLst>
                    <a:ext uri="{9D8B030D-6E8A-4147-A177-3AD203B41FA5}">
                      <a16:colId xmlns:a16="http://schemas.microsoft.com/office/drawing/2014/main" val="3511023746"/>
                    </a:ext>
                  </a:extLst>
                </a:gridCol>
                <a:gridCol w="1052422">
                  <a:extLst>
                    <a:ext uri="{9D8B030D-6E8A-4147-A177-3AD203B41FA5}">
                      <a16:colId xmlns:a16="http://schemas.microsoft.com/office/drawing/2014/main" val="3929240649"/>
                    </a:ext>
                  </a:extLst>
                </a:gridCol>
                <a:gridCol w="1259457">
                  <a:extLst>
                    <a:ext uri="{9D8B030D-6E8A-4147-A177-3AD203B41FA5}">
                      <a16:colId xmlns:a16="http://schemas.microsoft.com/office/drawing/2014/main" val="3163461601"/>
                    </a:ext>
                  </a:extLst>
                </a:gridCol>
                <a:gridCol w="1595887">
                  <a:extLst>
                    <a:ext uri="{9D8B030D-6E8A-4147-A177-3AD203B41FA5}">
                      <a16:colId xmlns:a16="http://schemas.microsoft.com/office/drawing/2014/main" val="3447015041"/>
                    </a:ext>
                  </a:extLst>
                </a:gridCol>
                <a:gridCol w="5576747">
                  <a:extLst>
                    <a:ext uri="{9D8B030D-6E8A-4147-A177-3AD203B41FA5}">
                      <a16:colId xmlns:a16="http://schemas.microsoft.com/office/drawing/2014/main" val="1419904396"/>
                    </a:ext>
                  </a:extLst>
                </a:gridCol>
              </a:tblGrid>
              <a:tr h="370840">
                <a:tc>
                  <a:txBody>
                    <a:bodyPr/>
                    <a:lstStyle/>
                    <a:p>
                      <a:endParaRPr lang="en-US" dirty="0"/>
                    </a:p>
                  </a:txBody>
                  <a:tcPr/>
                </a:tc>
                <a:tc>
                  <a:txBody>
                    <a:bodyPr/>
                    <a:lstStyle/>
                    <a:p>
                      <a:r>
                        <a:rPr lang="en-US" sz="1600" dirty="0" smtClean="0"/>
                        <a:t>Target</a:t>
                      </a:r>
                      <a:endParaRPr lang="en-US" sz="1600" dirty="0"/>
                    </a:p>
                  </a:txBody>
                  <a:tcPr/>
                </a:tc>
                <a:tc>
                  <a:txBody>
                    <a:bodyPr/>
                    <a:lstStyle/>
                    <a:p>
                      <a:r>
                        <a:rPr lang="en-US" sz="1600" dirty="0" smtClean="0"/>
                        <a:t>Result</a:t>
                      </a:r>
                      <a:endParaRPr lang="en-US" sz="1600" dirty="0"/>
                    </a:p>
                  </a:txBody>
                  <a:tcPr/>
                </a:tc>
                <a:tc>
                  <a:txBody>
                    <a:bodyPr/>
                    <a:lstStyle/>
                    <a:p>
                      <a:r>
                        <a:rPr lang="en-US" sz="1600" dirty="0" smtClean="0"/>
                        <a:t>Achievement Ratio</a:t>
                      </a:r>
                      <a:endParaRPr lang="en-US" sz="1600" dirty="0"/>
                    </a:p>
                  </a:txBody>
                  <a:tcPr/>
                </a:tc>
                <a:tc>
                  <a:txBody>
                    <a:bodyPr/>
                    <a:lstStyle/>
                    <a:p>
                      <a:r>
                        <a:rPr lang="en-US" sz="1600" dirty="0" smtClean="0"/>
                        <a:t>Comments</a:t>
                      </a:r>
                      <a:endParaRPr lang="en-US" sz="1600" dirty="0"/>
                    </a:p>
                  </a:txBody>
                  <a:tcPr/>
                </a:tc>
                <a:extLst>
                  <a:ext uri="{0D108BD9-81ED-4DB2-BD59-A6C34878D82A}">
                    <a16:rowId xmlns:a16="http://schemas.microsoft.com/office/drawing/2014/main" val="2914893140"/>
                  </a:ext>
                </a:extLst>
              </a:tr>
              <a:tr h="370840">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mn-lt"/>
                          <a:ea typeface="+mn-ea"/>
                          <a:cs typeface="+mn-cs"/>
                        </a:rPr>
                        <a:t>TCS-1(M): Percentage of people living with HIV currently receiving antiretroviral therapy</a:t>
                      </a:r>
                    </a:p>
                    <a:p>
                      <a:pPr algn="l"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7,526</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8,189</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a:solidFill>
                            <a:srgbClr val="000000"/>
                          </a:solidFill>
                          <a:effectLst/>
                          <a:latin typeface="+mn-lt"/>
                        </a:rPr>
                        <a:t>109%</a:t>
                      </a:r>
                    </a:p>
                  </a:txBody>
                  <a:tcPr marL="0" marR="0" marT="0" marB="0" anchor="ctr"/>
                </a:tc>
                <a:tc>
                  <a:txBody>
                    <a:bodyPr/>
                    <a:lstStyle/>
                    <a:p>
                      <a:r>
                        <a:rPr lang="en-US" sz="1400" b="1" dirty="0" smtClean="0">
                          <a:latin typeface="+mn-lt"/>
                        </a:rPr>
                        <a:t>At the end of the reporting period, 8189 patients were on ART  including Male: 4,658 and Female: 3,531 had reported from each ART site are as follows: SVK: 1,339  (615 female,724 male), STT: 2,675 ( 1,063 female, 1612 male), MHS: 1,360 (591 female, 769 male), LPB: 588 (267 female, 321 male), CPS: 930 (403 female, 527 male), BK: 170 (92 female, 78 male),  LNT :176 (85 female, 91 male), KM: 420 (212 female, 208 male),   TP District : 50 (25 female, 25 male),  HP: 76 (38 female, 38 male), FH:  405 (140 female, 265 male).                                                                                                       In 2020, 8,182 people living with HIV were receiving  antiretroviral therapy (ART). This indicator result reach 109% of the achievement ratio.</a:t>
                      </a:r>
                      <a:endParaRPr lang="en-US" sz="1400" b="1" dirty="0">
                        <a:latin typeface="+mn-lt"/>
                      </a:endParaRPr>
                    </a:p>
                  </a:txBody>
                  <a:tcPr/>
                </a:tc>
                <a:extLst>
                  <a:ext uri="{0D108BD9-81ED-4DB2-BD59-A6C34878D82A}">
                    <a16:rowId xmlns:a16="http://schemas.microsoft.com/office/drawing/2014/main" val="1469526822"/>
                  </a:ext>
                </a:extLst>
              </a:tr>
            </a:tbl>
          </a:graphicData>
        </a:graphic>
      </p:graphicFrame>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44FFDA-8C2C-4CDD-9B52-550DAAD6F220}"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96710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Cost grouping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39218177"/>
              </p:ext>
            </p:extLst>
          </p:nvPr>
        </p:nvGraphicFramePr>
        <p:xfrm>
          <a:off x="397934" y="1392911"/>
          <a:ext cx="11497732" cy="4898559"/>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085206">
                  <a:extLst>
                    <a:ext uri="{9D8B030D-6E8A-4147-A177-3AD203B41FA5}">
                      <a16:colId xmlns:a16="http://schemas.microsoft.com/office/drawing/2014/main" val="2230605201"/>
                    </a:ext>
                  </a:extLst>
                </a:gridCol>
                <a:gridCol w="1256558">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1431604">
                <a:tc>
                  <a:txBody>
                    <a:bodyPr/>
                    <a:lstStyle/>
                    <a:p>
                      <a:pPr marL="0" algn="ctr" defTabSz="457200" rtl="0" eaLnBrk="1" fontAlgn="b" latinLnBrk="0" hangingPunct="1"/>
                      <a:endParaRPr lang="en-US" sz="1400" b="1" kern="1200" dirty="0">
                        <a:solidFill>
                          <a:schemeClr val="lt1"/>
                        </a:solidFill>
                        <a:latin typeface="+mn-lt"/>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1981117">
                <a:tc>
                  <a:txBody>
                    <a:bodyPr/>
                    <a:lstStyle/>
                    <a:p>
                      <a:pPr algn="l" fontAlgn="ctr"/>
                      <a:r>
                        <a:rPr lang="en-US" sz="1400" b="1" i="0" u="none" strike="noStrike" dirty="0" smtClean="0">
                          <a:solidFill>
                            <a:srgbClr val="000000"/>
                          </a:solidFill>
                          <a:effectLst/>
                          <a:latin typeface="+mn-lt"/>
                        </a:rPr>
                        <a:t>1. Human Resources</a:t>
                      </a:r>
                      <a:endParaRPr lang="en-US" sz="1400" b="1" i="0" u="none" strike="noStrike" dirty="0">
                        <a:solidFill>
                          <a:srgbClr val="000000"/>
                        </a:solidFill>
                        <a:effectLst/>
                        <a:latin typeface="+mn-lt"/>
                      </a:endParaRPr>
                    </a:p>
                  </a:txBody>
                  <a:tcPr marL="6350" marR="6350" marT="6350" marB="0" anchor="ctr"/>
                </a:tc>
                <a:tc>
                  <a:txBody>
                    <a:bodyPr/>
                    <a:lstStyle/>
                    <a:p>
                      <a:pPr algn="r" fontAlgn="ctr"/>
                      <a:r>
                        <a:rPr lang="en-US" sz="1400" b="1" i="0" u="none" strike="noStrike" dirty="0" smtClean="0">
                          <a:solidFill>
                            <a:srgbClr val="000000"/>
                          </a:solidFill>
                          <a:effectLst/>
                          <a:latin typeface="+mn-lt"/>
                        </a:rPr>
                        <a:t>$409,803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$372,857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$36,946</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91.0%</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includes $29.7k _Support to lab technicians to take up TB, HIV and COVID testing (bl#121) carried over to Jan-Jun 2021. Additionally, $18k will be reported against this budget line which relates to the extension of some staffs for the grant closure activities Jan-Mar 2021 as per approved grant closure budget. </a:t>
                      </a:r>
                    </a:p>
                    <a:p>
                      <a:pPr algn="l" fontAlgn="ctr"/>
                      <a:endParaRPr lang="en-US" sz="1400" b="0"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1485838">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 2.Travel </a:t>
                      </a:r>
                      <a:r>
                        <a:rPr lang="en-US" sz="1400" b="1" i="0" u="none" strike="noStrike" dirty="0">
                          <a:solidFill>
                            <a:srgbClr val="000000"/>
                          </a:solidFill>
                          <a:effectLst/>
                          <a:latin typeface="+mn-lt"/>
                        </a:rPr>
                        <a:t>related costs (TRC)</a:t>
                      </a:r>
                    </a:p>
                  </a:txBody>
                  <a:tcPr marL="0" marR="0" marT="0" marB="0"/>
                </a:tc>
                <a:tc>
                  <a:txBody>
                    <a:bodyPr/>
                    <a:lstStyle/>
                    <a:p>
                      <a:pPr algn="r" fontAlgn="ctr"/>
                      <a:r>
                        <a:rPr lang="en-US" sz="1400" b="1" i="0" u="none" strike="noStrike" dirty="0" smtClean="0">
                          <a:solidFill>
                            <a:srgbClr val="000000"/>
                          </a:solidFill>
                          <a:effectLst/>
                          <a:latin typeface="+mn-lt"/>
                        </a:rPr>
                        <a:t>$845,425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$717,500</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$127,925</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84.9%</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includes overspending for National survey (IBBS among FSW&amp;MSM amounting to -$52.1k (approved budget adjustment bl#79 &amp;80); Without above overspending, the balance includes $170.6k carried over for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activities/ trainings (BL# 111, 114-118, 128 and 129)"</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5</a:t>
            </a:fld>
            <a:endParaRPr lang="en-US" dirty="0"/>
          </a:p>
        </p:txBody>
      </p:sp>
    </p:spTree>
    <p:extLst>
      <p:ext uri="{BB962C8B-B14F-4D97-AF65-F5344CB8AC3E}">
        <p14:creationId xmlns:p14="http://schemas.microsoft.com/office/powerpoint/2010/main" val="1893958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Cost grouping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45678173"/>
              </p:ext>
            </p:extLst>
          </p:nvPr>
        </p:nvGraphicFramePr>
        <p:xfrm>
          <a:off x="397934" y="1392911"/>
          <a:ext cx="11497732" cy="4700210"/>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400" b="1" kern="1200" dirty="0">
                        <a:solidFill>
                          <a:schemeClr val="lt1"/>
                        </a:solidFill>
                        <a:latin typeface="+mn-lt"/>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err="1" smtClean="0">
                          <a:solidFill>
                            <a:schemeClr val="lt1"/>
                          </a:solidFill>
                          <a:latin typeface="+mn-lt"/>
                          <a:ea typeface="+mn-ea"/>
                          <a:cs typeface="Calibri" panose="020F0502020204030204" pitchFamily="34" charset="0"/>
                        </a:rPr>
                        <a:t>AbsorptionRate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971621">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3.External </a:t>
                      </a:r>
                      <a:r>
                        <a:rPr lang="en-US" sz="1400" b="1" i="0" u="none" strike="noStrike" dirty="0">
                          <a:solidFill>
                            <a:srgbClr val="000000"/>
                          </a:solidFill>
                          <a:effectLst/>
                          <a:latin typeface="+mn-lt"/>
                        </a:rPr>
                        <a:t>Professional services (EPS)</a:t>
                      </a:r>
                    </a:p>
                  </a:txBody>
                  <a:tcPr marL="0" marR="0" marT="0" marB="0"/>
                </a:tc>
                <a:tc>
                  <a:txBody>
                    <a:bodyPr/>
                    <a:lstStyle/>
                    <a:p>
                      <a:pPr algn="r" fontAlgn="ctr"/>
                      <a:r>
                        <a:rPr lang="en-US" sz="1400" b="1" i="0" u="none" strike="noStrike" dirty="0" smtClean="0">
                          <a:solidFill>
                            <a:srgbClr val="000000"/>
                          </a:solidFill>
                          <a:effectLst/>
                          <a:latin typeface="+mn-lt"/>
                        </a:rPr>
                        <a:t>$97,373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$61,301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$36,072</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63.0%</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Balance includes $9.6k _a financial obligation for audit fee 2020 (bl#13), the remaining is savings (over budgeting for audit fee)</a:t>
                      </a: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a:solidFill>
                            <a:srgbClr val="000000"/>
                          </a:solidFill>
                          <a:effectLst/>
                          <a:latin typeface="+mn-lt"/>
                        </a:rPr>
                        <a:t>4. Health Products - Pharmaceutical Products (HPPP)</a:t>
                      </a:r>
                    </a:p>
                  </a:txBody>
                  <a:tcPr marL="0" marR="0" marT="0" marB="0"/>
                </a:tc>
                <a:tc>
                  <a:txBody>
                    <a:bodyPr/>
                    <a:lstStyle/>
                    <a:p>
                      <a:pPr algn="r" fontAlgn="ctr"/>
                      <a:r>
                        <a:rPr lang="en-US" sz="1400" b="1" i="0" u="none" strike="noStrike" dirty="0" smtClean="0">
                          <a:solidFill>
                            <a:srgbClr val="000000"/>
                          </a:solidFill>
                          <a:effectLst/>
                          <a:latin typeface="+mn-lt"/>
                        </a:rPr>
                        <a:t>$1,090,936</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$1,070,737</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$20,199</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98.1%</a:t>
                      </a: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5</a:t>
                      </a:r>
                      <a:r>
                        <a:rPr lang="en-US" sz="1400" b="1" i="0" u="none" strike="noStrike" dirty="0">
                          <a:solidFill>
                            <a:srgbClr val="000000"/>
                          </a:solidFill>
                          <a:effectLst/>
                          <a:latin typeface="+mn-lt"/>
                        </a:rPr>
                        <a:t>. Health Products - Non-Pharmaceuticals (HPNP)</a:t>
                      </a:r>
                    </a:p>
                  </a:txBody>
                  <a:tcPr marL="0" marR="0" marT="0" marB="0"/>
                </a:tc>
                <a:tc>
                  <a:txBody>
                    <a:bodyPr/>
                    <a:lstStyle/>
                    <a:p>
                      <a:pPr algn="r" fontAlgn="ctr"/>
                      <a:r>
                        <a:rPr lang="en-US" sz="1400" b="1" i="0" u="none" strike="noStrike" dirty="0" smtClean="0">
                          <a:solidFill>
                            <a:srgbClr val="000000"/>
                          </a:solidFill>
                          <a:effectLst/>
                          <a:latin typeface="+mn-lt"/>
                        </a:rPr>
                        <a:t>$573,232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$176,590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$396,641</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30.8%</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includes as follows: </a:t>
                      </a:r>
                      <a:r>
                        <a:rPr lang="en-US" sz="1400" b="1" i="0" u="none" strike="noStrike" dirty="0" err="1" smtClean="0">
                          <a:solidFill>
                            <a:srgbClr val="000000"/>
                          </a:solidFill>
                          <a:effectLst/>
                          <a:latin typeface="+mn-lt"/>
                        </a:rPr>
                        <a:t>i</a:t>
                      </a:r>
                      <a:r>
                        <a:rPr lang="en-US" sz="1400" b="1" i="0" u="none" strike="noStrike" dirty="0" smtClean="0">
                          <a:solidFill>
                            <a:srgbClr val="000000"/>
                          </a:solidFill>
                          <a:effectLst/>
                          <a:latin typeface="+mn-lt"/>
                        </a:rPr>
                        <a:t>) $290.1_ financial obligation for Covid 19 health commodities and products which are now under procurement processes (bl#104, 105, 107, 112, 113, 124 and 125) ii) $93k is carried over for procuring of BD Universal Viral Transport Standard Kit, 50/</a:t>
                      </a:r>
                      <a:r>
                        <a:rPr lang="en-US" sz="1400" b="1" i="0" u="none" strike="noStrike" dirty="0" err="1" smtClean="0">
                          <a:solidFill>
                            <a:srgbClr val="000000"/>
                          </a:solidFill>
                          <a:effectLst/>
                          <a:latin typeface="+mn-lt"/>
                        </a:rPr>
                        <a:t>pk</a:t>
                      </a:r>
                      <a:r>
                        <a:rPr lang="en-US" sz="1400" b="1" i="0" u="none" strike="noStrike" dirty="0" smtClean="0">
                          <a:solidFill>
                            <a:srgbClr val="000000"/>
                          </a:solidFill>
                          <a:effectLst/>
                          <a:latin typeface="+mn-lt"/>
                        </a:rPr>
                        <a:t>, cat#220221 (bl#106. All carried over amounts are expected to be completed before end of Jun 2021."</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6</a:t>
            </a:fld>
            <a:endParaRPr lang="en-US" dirty="0"/>
          </a:p>
        </p:txBody>
      </p:sp>
    </p:spTree>
    <p:extLst>
      <p:ext uri="{BB962C8B-B14F-4D97-AF65-F5344CB8AC3E}">
        <p14:creationId xmlns:p14="http://schemas.microsoft.com/office/powerpoint/2010/main" val="2355329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Cost grouping (3)</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48807710"/>
              </p:ext>
            </p:extLst>
          </p:nvPr>
        </p:nvGraphicFramePr>
        <p:xfrm>
          <a:off x="397934" y="1392911"/>
          <a:ext cx="11497732" cy="4976358"/>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98319">
                  <a:extLst>
                    <a:ext uri="{9D8B030D-6E8A-4147-A177-3AD203B41FA5}">
                      <a16:colId xmlns:a16="http://schemas.microsoft.com/office/drawing/2014/main" val="3546805774"/>
                    </a:ext>
                  </a:extLst>
                </a:gridCol>
                <a:gridCol w="1475715">
                  <a:extLst>
                    <a:ext uri="{9D8B030D-6E8A-4147-A177-3AD203B41FA5}">
                      <a16:colId xmlns:a16="http://schemas.microsoft.com/office/drawing/2014/main" val="1571948647"/>
                    </a:ext>
                  </a:extLst>
                </a:gridCol>
                <a:gridCol w="1158844">
                  <a:extLst>
                    <a:ext uri="{9D8B030D-6E8A-4147-A177-3AD203B41FA5}">
                      <a16:colId xmlns:a16="http://schemas.microsoft.com/office/drawing/2014/main" val="2230605201"/>
                    </a:ext>
                  </a:extLst>
                </a:gridCol>
                <a:gridCol w="1258431">
                  <a:extLst>
                    <a:ext uri="{9D8B030D-6E8A-4147-A177-3AD203B41FA5}">
                      <a16:colId xmlns:a16="http://schemas.microsoft.com/office/drawing/2014/main" val="2886744219"/>
                    </a:ext>
                  </a:extLst>
                </a:gridCol>
                <a:gridCol w="4381290">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1609325">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6</a:t>
                      </a:r>
                      <a:r>
                        <a:rPr lang="en-US" sz="1400" b="1" i="0" u="none" strike="noStrike" dirty="0">
                          <a:solidFill>
                            <a:srgbClr val="000000"/>
                          </a:solidFill>
                          <a:effectLst/>
                          <a:latin typeface="+mn-lt"/>
                        </a:rPr>
                        <a:t>. Health Products - Equipment (HPE)</a:t>
                      </a:r>
                    </a:p>
                  </a:txBody>
                  <a:tcPr marL="0" marR="0" marT="0" marB="0"/>
                </a:tc>
                <a:tc>
                  <a:txBody>
                    <a:bodyPr/>
                    <a:lstStyle/>
                    <a:p>
                      <a:pPr algn="r" fontAlgn="ctr"/>
                      <a:r>
                        <a:rPr lang="en-US" sz="1400" b="1" i="0" u="none" strike="noStrike" dirty="0" smtClean="0">
                          <a:solidFill>
                            <a:srgbClr val="000000"/>
                          </a:solidFill>
                          <a:effectLst/>
                          <a:latin typeface="+mn-lt"/>
                        </a:rPr>
                        <a:t>$958,755</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$315,826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$642,929</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32.9%</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similar as above, most of balance relates to the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19 health commodities and products procurements and those include $474k - financial obligation is reported (bl#109, 119, 122&amp; 123) and $155.k is for activities carried over (bl#120) and new budget line for </a:t>
                      </a:r>
                      <a:r>
                        <a:rPr lang="en-US" sz="1400" b="1" i="0" u="none" strike="noStrike" dirty="0" err="1" smtClean="0">
                          <a:solidFill>
                            <a:srgbClr val="000000"/>
                          </a:solidFill>
                          <a:effectLst/>
                          <a:latin typeface="+mn-lt"/>
                        </a:rPr>
                        <a:t>Xpert</a:t>
                      </a:r>
                      <a:r>
                        <a:rPr lang="en-US" sz="1400" b="1" i="0" u="none" strike="noStrike" dirty="0" smtClean="0">
                          <a:solidFill>
                            <a:srgbClr val="000000"/>
                          </a:solidFill>
                          <a:effectLst/>
                          <a:latin typeface="+mn-lt"/>
                        </a:rPr>
                        <a:t> Xpress SARS-CoV-2 cartridges (moved from pending procurement that was initially budgeted/</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flexibility budget under TB grant)</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1609325">
                <a:tc>
                  <a:txBody>
                    <a:bodyPr/>
                    <a:lstStyle/>
                    <a:p>
                      <a:pPr algn="l" fontAlgn="t"/>
                      <a:r>
                        <a:rPr lang="en-US" sz="1400" b="1" i="0" u="none" strike="noStrike" dirty="0" smtClean="0">
                          <a:solidFill>
                            <a:srgbClr val="000000"/>
                          </a:solidFill>
                          <a:effectLst/>
                          <a:latin typeface="+mn-lt"/>
                        </a:rPr>
                        <a:t>7.Procurement and Supply-Chain Management costs (PSM)</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$511,722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$138,643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$373,079</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27.1%</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Of the balance, $100k financial obligation for ongoing procurement of Covid health products (bl#108) and $45.5k carried over for Covid health products as well (pending from 2020 and just start procuring in 2021)</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7</a:t>
            </a:fld>
            <a:endParaRPr lang="en-US" dirty="0"/>
          </a:p>
        </p:txBody>
      </p:sp>
    </p:spTree>
    <p:extLst>
      <p:ext uri="{BB962C8B-B14F-4D97-AF65-F5344CB8AC3E}">
        <p14:creationId xmlns:p14="http://schemas.microsoft.com/office/powerpoint/2010/main" val="34255429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Cost grouping (4)</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96283447"/>
              </p:ext>
            </p:extLst>
          </p:nvPr>
        </p:nvGraphicFramePr>
        <p:xfrm>
          <a:off x="843709" y="1393015"/>
          <a:ext cx="11007277" cy="3941949"/>
        </p:xfrm>
        <a:graphic>
          <a:graphicData uri="http://schemas.openxmlformats.org/drawingml/2006/table">
            <a:tbl>
              <a:tblPr>
                <a:tableStyleId>{5C22544A-7EE6-4342-B048-85BDC9FD1C3A}</a:tableStyleId>
              </a:tblPr>
              <a:tblGrid>
                <a:gridCol w="2034482">
                  <a:extLst>
                    <a:ext uri="{9D8B030D-6E8A-4147-A177-3AD203B41FA5}">
                      <a16:colId xmlns:a16="http://schemas.microsoft.com/office/drawing/2014/main" val="3619125369"/>
                    </a:ext>
                  </a:extLst>
                </a:gridCol>
                <a:gridCol w="995580">
                  <a:extLst>
                    <a:ext uri="{9D8B030D-6E8A-4147-A177-3AD203B41FA5}">
                      <a16:colId xmlns:a16="http://schemas.microsoft.com/office/drawing/2014/main" val="3546805774"/>
                    </a:ext>
                  </a:extLst>
                </a:gridCol>
                <a:gridCol w="1249645">
                  <a:extLst>
                    <a:ext uri="{9D8B030D-6E8A-4147-A177-3AD203B41FA5}">
                      <a16:colId xmlns:a16="http://schemas.microsoft.com/office/drawing/2014/main" val="1571948647"/>
                    </a:ext>
                  </a:extLst>
                </a:gridCol>
                <a:gridCol w="1110455">
                  <a:extLst>
                    <a:ext uri="{9D8B030D-6E8A-4147-A177-3AD203B41FA5}">
                      <a16:colId xmlns:a16="http://schemas.microsoft.com/office/drawing/2014/main" val="2230605201"/>
                    </a:ext>
                  </a:extLst>
                </a:gridCol>
                <a:gridCol w="1131417">
                  <a:extLst>
                    <a:ext uri="{9D8B030D-6E8A-4147-A177-3AD203B41FA5}">
                      <a16:colId xmlns:a16="http://schemas.microsoft.com/office/drawing/2014/main" val="2886744219"/>
                    </a:ext>
                  </a:extLst>
                </a:gridCol>
                <a:gridCol w="4485698">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88276">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8.Infrastructure </a:t>
                      </a:r>
                      <a:r>
                        <a:rPr lang="en-US" sz="1400" b="1" i="0" u="none" strike="noStrike" dirty="0">
                          <a:solidFill>
                            <a:srgbClr val="000000"/>
                          </a:solidFill>
                          <a:effectLst/>
                          <a:latin typeface="+mn-lt"/>
                        </a:rPr>
                        <a:t>(INF)</a:t>
                      </a:r>
                    </a:p>
                  </a:txBody>
                  <a:tcPr marL="0" marR="0" marT="0" marB="0"/>
                </a:tc>
                <a:tc>
                  <a:txBody>
                    <a:bodyPr/>
                    <a:lstStyle/>
                    <a:p>
                      <a:pPr algn="r" fontAlgn="ctr"/>
                      <a:r>
                        <a:rPr lang="en-US" sz="1400" b="1" i="0" u="none" strike="noStrike" dirty="0" smtClean="0">
                          <a:solidFill>
                            <a:srgbClr val="000000"/>
                          </a:solidFill>
                          <a:effectLst/>
                          <a:latin typeface="+mn-lt"/>
                        </a:rPr>
                        <a:t>$0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N/A</a:t>
                      </a: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9.Non-health </a:t>
                      </a:r>
                      <a:r>
                        <a:rPr lang="en-US" sz="1400" b="1" i="0" u="none" strike="noStrike" dirty="0">
                          <a:solidFill>
                            <a:srgbClr val="000000"/>
                          </a:solidFill>
                          <a:effectLst/>
                          <a:latin typeface="+mn-lt"/>
                        </a:rPr>
                        <a:t>equipment (NHP</a:t>
                      </a:r>
                      <a:r>
                        <a:rPr lang="en-US" sz="1400" b="1" i="0" u="none" strike="noStrike" dirty="0" smtClean="0">
                          <a:solidFill>
                            <a:srgbClr val="000000"/>
                          </a:solidFill>
                          <a:effectLst/>
                          <a:latin typeface="+mn-lt"/>
                        </a:rPr>
                        <a:t>)</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$6,737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$5,024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$1,713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74.6%</a:t>
                      </a: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smtClean="0">
                          <a:solidFill>
                            <a:srgbClr val="000000"/>
                          </a:solidFill>
                          <a:effectLst/>
                          <a:latin typeface="+mn-lt"/>
                        </a:rPr>
                        <a:t>10</a:t>
                      </a:r>
                      <a:r>
                        <a:rPr lang="en-US" sz="1400" b="1" i="0" u="none" strike="noStrike" dirty="0">
                          <a:solidFill>
                            <a:srgbClr val="000000"/>
                          </a:solidFill>
                          <a:effectLst/>
                          <a:latin typeface="+mn-lt"/>
                        </a:rPr>
                        <a:t>. Communication Material and Publications (CMP)</a:t>
                      </a: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$94,206</a:t>
                      </a: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$5,111</a:t>
                      </a:r>
                    </a:p>
                  </a:txBody>
                  <a:tcPr marL="0" marR="0" marT="0" marB="0" anchor="ctr"/>
                </a:tc>
                <a:tc>
                  <a:txBody>
                    <a:bodyPr/>
                    <a:lstStyle/>
                    <a:p>
                      <a:pPr algn="r" fontAlgn="ctr"/>
                      <a:r>
                        <a:rPr lang="en-US" sz="1400" b="1" i="0" u="none" strike="noStrike" dirty="0" smtClean="0">
                          <a:solidFill>
                            <a:srgbClr val="000000"/>
                          </a:solidFill>
                          <a:effectLst/>
                          <a:latin typeface="+mn-lt"/>
                        </a:rPr>
                        <a:t>$89,095</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5.4%</a:t>
                      </a:r>
                    </a:p>
                  </a:txBody>
                  <a:tcPr marL="0" marR="0" marT="0" marB="0" anchor="ctr"/>
                </a:tc>
                <a:tc>
                  <a:txBody>
                    <a:bodyPr/>
                    <a:lstStyle/>
                    <a:p>
                      <a:pPr algn="l" fontAlgn="ctr"/>
                      <a:r>
                        <a:rPr lang="en-US" sz="1400" b="1" i="0" u="none" strike="noStrike" dirty="0" smtClean="0">
                          <a:solidFill>
                            <a:srgbClr val="000000"/>
                          </a:solidFill>
                          <a:effectLst/>
                          <a:latin typeface="+mn-lt"/>
                        </a:rPr>
                        <a:t>Of the balance, $89k is carried over for the IEC material development of radio messages and printing pamphlets; work with village chiefs to disseminate messages budgeted under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module (bl#126)</a:t>
                      </a:r>
                    </a:p>
                  </a:txBody>
                  <a:tcPr marL="0" marR="0" marT="0" marB="0" anchor="ctr"/>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8</a:t>
            </a:fld>
            <a:endParaRPr lang="en-US" dirty="0"/>
          </a:p>
        </p:txBody>
      </p:sp>
    </p:spTree>
    <p:extLst>
      <p:ext uri="{BB962C8B-B14F-4D97-AF65-F5344CB8AC3E}">
        <p14:creationId xmlns:p14="http://schemas.microsoft.com/office/powerpoint/2010/main" val="1721292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5662" y="158127"/>
            <a:ext cx="8911687" cy="756273"/>
          </a:xfrm>
        </p:spPr>
        <p:txBody>
          <a:bodyPr>
            <a:normAutofit fontScale="90000"/>
          </a:bodyPr>
          <a:lstStyle/>
          <a:p>
            <a:r>
              <a:rPr lang="en-US" sz="2400" b="1" dirty="0"/>
              <a:t>Budget vs </a:t>
            </a:r>
            <a:r>
              <a:rPr lang="en-US" sz="2400" b="1" dirty="0" smtClean="0"/>
              <a:t>Expenditure for the Reporting Period Jan-Dec 2020_ By Cost grouping (5)</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12440614"/>
              </p:ext>
            </p:extLst>
          </p:nvPr>
        </p:nvGraphicFramePr>
        <p:xfrm>
          <a:off x="462185" y="1222349"/>
          <a:ext cx="11497732" cy="5500633"/>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for Reporting Period</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Absorption 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88276">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11</a:t>
                      </a:r>
                      <a:r>
                        <a:rPr lang="en-US" sz="1400" b="1" i="0" u="none" strike="noStrike" dirty="0">
                          <a:solidFill>
                            <a:srgbClr val="000000"/>
                          </a:solidFill>
                          <a:effectLst/>
                          <a:latin typeface="+mn-lt"/>
                        </a:rPr>
                        <a:t>. Indirect and Overhead Costs</a:t>
                      </a: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$254,979</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$130,757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$124,222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51.3%</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 Expenditure of this line includes PSI program income expenditure (management cost relates to the condom social marketing) = $54.1k. If excluded this PSI PI expenditure, the grant expenditure for this line will be only $76.6k;- Actual balance without PSI's is $178.3k. Of this balance, $132.7k is carried over for the </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activities (bl#110 &amp; 130); and $30k is carried over for the PR staff extension during grant "</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12</a:t>
                      </a:r>
                      <a:r>
                        <a:rPr lang="en-US" sz="1400" b="1" i="0" u="none" strike="noStrike" dirty="0">
                          <a:solidFill>
                            <a:srgbClr val="000000"/>
                          </a:solidFill>
                          <a:effectLst/>
                          <a:latin typeface="+mn-lt"/>
                        </a:rPr>
                        <a:t>. Living support to client/ target population (LSCTP)</a:t>
                      </a:r>
                    </a:p>
                  </a:txBody>
                  <a:tcPr marL="0" marR="0" marT="0" marB="0"/>
                </a:tc>
                <a:tc>
                  <a:txBody>
                    <a:bodyPr/>
                    <a:lstStyle/>
                    <a:p>
                      <a:pPr algn="r" fontAlgn="ctr"/>
                      <a:r>
                        <a:rPr lang="en-US" sz="1400" b="1" i="0" u="none" strike="noStrike" dirty="0" smtClean="0">
                          <a:solidFill>
                            <a:srgbClr val="000000"/>
                          </a:solidFill>
                          <a:effectLst/>
                          <a:latin typeface="+mn-lt"/>
                        </a:rPr>
                        <a:t>$85,626</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$92,213</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-$6,587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107.7%</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CHAS did more activities of Lab test of OI diagnosis (bl#01), a negative balance will be reduced or less than 105% comparing to the budget in the cumulative implementation period.</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399393">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13</a:t>
                      </a:r>
                      <a:r>
                        <a:rPr lang="en-US" sz="1400" b="1" i="0" u="none" strike="noStrike" dirty="0">
                          <a:solidFill>
                            <a:srgbClr val="000000"/>
                          </a:solidFill>
                          <a:effectLst/>
                          <a:latin typeface="+mn-lt"/>
                        </a:rPr>
                        <a:t>. Payment for Results</a:t>
                      </a:r>
                    </a:p>
                  </a:txBody>
                  <a:tcPr marL="0" marR="0" marT="0" marB="0"/>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$7,424</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$6,052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$1,373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81.5%</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not major balance</a:t>
                      </a: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861914093"/>
                  </a:ext>
                </a:extLst>
              </a:tr>
              <a:tr h="87236">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l" fontAlgn="ctr"/>
                      <a:endParaRPr lang="en-US" sz="14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3902732850"/>
                  </a:ext>
                </a:extLst>
              </a:tr>
              <a:tr h="399393">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Grand </a:t>
                      </a:r>
                      <a:r>
                        <a:rPr lang="en-US" sz="1400" b="1" i="0" u="none" strike="noStrike" dirty="0">
                          <a:solidFill>
                            <a:srgbClr val="000000"/>
                          </a:solidFill>
                          <a:effectLst/>
                          <a:latin typeface="+mn-lt"/>
                        </a:rPr>
                        <a:t>Total</a:t>
                      </a:r>
                    </a:p>
                  </a:txBody>
                  <a:tcPr marL="0" marR="0" marT="0" marB="0"/>
                </a:tc>
                <a:tc>
                  <a:txBody>
                    <a:bodyPr/>
                    <a:lstStyle/>
                    <a:p>
                      <a:pPr algn="r" fontAlgn="ctr"/>
                      <a:r>
                        <a:rPr lang="en-US" sz="1400" b="1" i="0" u="none" strike="noStrike" dirty="0" smtClean="0">
                          <a:solidFill>
                            <a:srgbClr val="000000"/>
                          </a:solidFill>
                          <a:effectLst/>
                          <a:latin typeface="+mn-lt"/>
                        </a:rPr>
                        <a:t>$4,936,217</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$3,092,611</a:t>
                      </a:r>
                      <a:endParaRPr lang="en-US" sz="1400" b="1" i="0" u="none" strike="noStrike" dirty="0">
                        <a:solidFill>
                          <a:srgbClr val="000000"/>
                        </a:solidFill>
                        <a:effectLst/>
                        <a:latin typeface="+mn-lt"/>
                      </a:endParaRPr>
                    </a:p>
                  </a:txBody>
                  <a:tcPr marL="0" marR="0" marT="0" marB="0" anchor="ctr"/>
                </a:tc>
                <a:tc>
                  <a:txBody>
                    <a:bodyPr/>
                    <a:lstStyle/>
                    <a:p>
                      <a:pPr algn="r" fontAlgn="ctr"/>
                      <a:endParaRPr lang="en-US" sz="1400" b="1" i="0" u="none" strike="noStrike" dirty="0" smtClean="0">
                        <a:solidFill>
                          <a:srgbClr val="000000"/>
                        </a:solidFill>
                        <a:effectLst/>
                        <a:latin typeface="+mn-lt"/>
                      </a:endParaRPr>
                    </a:p>
                    <a:p>
                      <a:pPr algn="r" fontAlgn="ctr"/>
                      <a:r>
                        <a:rPr lang="en-US" sz="1400" b="1" i="0" u="none" strike="noStrike" dirty="0" smtClean="0">
                          <a:solidFill>
                            <a:srgbClr val="000000"/>
                          </a:solidFill>
                          <a:effectLst/>
                          <a:latin typeface="+mn-lt"/>
                        </a:rPr>
                        <a:t>$1,843,606</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62.7%</a:t>
                      </a:r>
                      <a:endParaRPr lang="en-US" sz="1400" b="1" i="0" u="none" strike="noStrike" dirty="0">
                        <a:solidFill>
                          <a:srgbClr val="000000"/>
                        </a:solidFill>
                        <a:effectLst/>
                        <a:latin typeface="+mn-lt"/>
                      </a:endParaRP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436279233"/>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9</a:t>
            </a:fld>
            <a:endParaRPr lang="en-US" dirty="0"/>
          </a:p>
        </p:txBody>
      </p:sp>
    </p:spTree>
    <p:extLst>
      <p:ext uri="{BB962C8B-B14F-4D97-AF65-F5344CB8AC3E}">
        <p14:creationId xmlns:p14="http://schemas.microsoft.com/office/powerpoint/2010/main" val="3367165170"/>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9988</TotalTime>
  <Words>5194</Words>
  <Application>Microsoft Office PowerPoint</Application>
  <PresentationFormat>Widescreen</PresentationFormat>
  <Paragraphs>865</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Century Gothic</vt:lpstr>
      <vt:lpstr>DokChampa</vt:lpstr>
      <vt:lpstr>Times New Roman</vt:lpstr>
      <vt:lpstr>Wingdings 3</vt:lpstr>
      <vt:lpstr>Wisp</vt:lpstr>
      <vt:lpstr>   CCM Meeting 6 April 2021  PMU UPDATE:  PU 2020 Report for HIV Country Grant ( 2018-2020)    </vt:lpstr>
      <vt:lpstr>Key Population reached _ CSWs</vt:lpstr>
      <vt:lpstr>Key Population reached _ MSM</vt:lpstr>
      <vt:lpstr>Anti-Retroviral Therapy (ART) Coverage  - CHAS </vt:lpstr>
      <vt:lpstr>Budget vs Expenditure for the Reporting Period Jan-Dec 2020_ By Cost grouping (1)</vt:lpstr>
      <vt:lpstr>Budget vs Expenditure for the Reporting Period Jan-Dec 2020_ By Cost grouping (2)</vt:lpstr>
      <vt:lpstr>Budget vs Expenditure for the Reporting Period Jan-Dec 2020_ By Cost grouping (3)</vt:lpstr>
      <vt:lpstr>Budget vs Expenditure for the Reporting Period Jan-Dec 2020_ By Cost grouping (4)</vt:lpstr>
      <vt:lpstr>Budget vs Expenditure for the Reporting Period Jan-Dec 2020_ By Cost grouping (5)</vt:lpstr>
      <vt:lpstr>Budget vs Expenditure for the Reporting Period Jan-Dec 2020_ By Module intervention (1)</vt:lpstr>
      <vt:lpstr>Budget vs Expenditure for the Reporting Period Jan-Dec 2020_ By Module intervention (2)</vt:lpstr>
      <vt:lpstr>Budget vs Expenditure for the Reporting Period Jan-Dec 2020_ By Module intervention (3)</vt:lpstr>
      <vt:lpstr>Budget vs Expenditure for the Reporting Period Jan-Dec 2020_ By Module intervention (4)</vt:lpstr>
      <vt:lpstr>Budget vs Expenditure for the Reporting Period Jan-Dec 2020_ By Module intervention (5)</vt:lpstr>
      <vt:lpstr>Budget vs Expenditure for the Reporting Period Jan-Dec 2020_ By Module intervention (6)</vt:lpstr>
      <vt:lpstr>Budget vs Expenditure for the Reporting Period Jan-Dec 2020_ By Implementing Entity (1)</vt:lpstr>
      <vt:lpstr>Budget vs Expenditure for the Reporting Period Jan-Dec 2020_ By Implementing Entity (2)</vt:lpstr>
      <vt:lpstr>Budget vs Expenditure for the Reporting Period Jan-Dec 2020_ By Implementing Entity (3)</vt:lpstr>
      <vt:lpstr>Budget vs Expenditure for the cumulative Period 1 Jan 2018-31 Dec 2020_ By Cost grouping (1)</vt:lpstr>
      <vt:lpstr>Budget vs Expenditure for the cumulative Period 1 Jan 2018-31 Dec 2020_ By Cost grouping (2)</vt:lpstr>
      <vt:lpstr>Budget vs Expenditure for the Cumulative Period 1 Jan 2018-31 Dec 2020_ By Module intervention (1)</vt:lpstr>
      <vt:lpstr>Budget vs Expenditure for the Cumulative Period 1 Jan 2018-31 Dec 2020_ By Module intervention (2)</vt:lpstr>
      <vt:lpstr>Budget vs Expenditure for the Cumulative Period 1 Jan 2018-31 Dec 2020_ By Module intervention (3)</vt:lpstr>
      <vt:lpstr>Budget vs Expenditure for the Cumulative Period 1 Jan 2018-31 Dec 2020_ By Module intervention (5)</vt:lpstr>
      <vt:lpstr>Budget vs Expenditure for the Cumulative Period 1Jan 208- 31Dec 2020_ By Implementing Entity (1)</vt:lpstr>
      <vt:lpstr>Budget vs Expenditure for the Cumulative Period 1 Jan 2018- 31 Dec 2020_ By Implementing Entity (1)</vt:lpstr>
      <vt:lpstr>Government Co-financing committed and expended overview (in USD) 2018-2020</vt:lpstr>
      <vt:lpstr>LAO PDR GF Disease Grant Risk Management_ update 2020</vt:lpstr>
      <vt:lpstr>LAO PDR GF Disease Grant Risk Management_ update 2020</vt:lpstr>
      <vt:lpstr>LAO PDR GF Disease Grant Risk Management_ update 2020</vt:lpstr>
      <vt:lpstr>LAO PDR GF Disease Grant Risk Management_ update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Alireza Tajlili</dc:creator>
  <cp:lastModifiedBy>Chanmy</cp:lastModifiedBy>
  <cp:revision>507</cp:revision>
  <dcterms:created xsi:type="dcterms:W3CDTF">2018-11-20T02:26:52Z</dcterms:created>
  <dcterms:modified xsi:type="dcterms:W3CDTF">2021-04-05T03:14:50Z</dcterms:modified>
</cp:coreProperties>
</file>