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3"/>
  </p:sldMasterIdLst>
  <p:notesMasterIdLst>
    <p:notesMasterId r:id="rId9"/>
  </p:notesMasterIdLst>
  <p:sldIdLst>
    <p:sldId id="261" r:id="rId4"/>
    <p:sldId id="258" r:id="rId5"/>
    <p:sldId id="260" r:id="rId6"/>
    <p:sldId id="287" r:id="rId7"/>
    <p:sldId id="288" r:id="rId8"/>
  </p:sldIdLst>
  <p:sldSz cx="12192000" cy="6858000"/>
  <p:notesSz cx="10021888" cy="688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465BCE-EAFD-4D1E-A549-C89CAD6ABC72}" v="8" dt="2024-03-25T09:35:07.5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uaphanh khamphaphongphane" userId="1faedba54038cdfe" providerId="LiveId" clId="{CA465BCE-EAFD-4D1E-A549-C89CAD6ABC72}"/>
    <pc:docChg chg="undo custSel addSld delSld modSld">
      <pc:chgData name="Bouaphanh khamphaphongphane" userId="1faedba54038cdfe" providerId="LiveId" clId="{CA465BCE-EAFD-4D1E-A549-C89CAD6ABC72}" dt="2024-03-25T09:50:57.731" v="536" actId="20577"/>
      <pc:docMkLst>
        <pc:docMk/>
      </pc:docMkLst>
      <pc:sldChg chg="modSp mod">
        <pc:chgData name="Bouaphanh khamphaphongphane" userId="1faedba54038cdfe" providerId="LiveId" clId="{CA465BCE-EAFD-4D1E-A549-C89CAD6ABC72}" dt="2024-03-25T09:47:46.937" v="523" actId="207"/>
        <pc:sldMkLst>
          <pc:docMk/>
          <pc:sldMk cId="1855892539" sldId="258"/>
        </pc:sldMkLst>
        <pc:graphicFrameChg chg="modGraphic">
          <ac:chgData name="Bouaphanh khamphaphongphane" userId="1faedba54038cdfe" providerId="LiveId" clId="{CA465BCE-EAFD-4D1E-A549-C89CAD6ABC72}" dt="2024-03-25T09:47:46.937" v="523" actId="207"/>
          <ac:graphicFrameMkLst>
            <pc:docMk/>
            <pc:sldMk cId="1855892539" sldId="258"/>
            <ac:graphicFrameMk id="3" creationId="{735755E2-6BBC-BA4F-D857-ADD2A6EC1BE2}"/>
          </ac:graphicFrameMkLst>
        </pc:graphicFrameChg>
      </pc:sldChg>
      <pc:sldChg chg="modSp mod">
        <pc:chgData name="Bouaphanh khamphaphongphane" userId="1faedba54038cdfe" providerId="LiveId" clId="{CA465BCE-EAFD-4D1E-A549-C89CAD6ABC72}" dt="2024-03-25T09:48:31.847" v="526" actId="207"/>
        <pc:sldMkLst>
          <pc:docMk/>
          <pc:sldMk cId="2690884091" sldId="260"/>
        </pc:sldMkLst>
        <pc:graphicFrameChg chg="modGraphic">
          <ac:chgData name="Bouaphanh khamphaphongphane" userId="1faedba54038cdfe" providerId="LiveId" clId="{CA465BCE-EAFD-4D1E-A549-C89CAD6ABC72}" dt="2024-03-25T09:48:31.847" v="526" actId="207"/>
          <ac:graphicFrameMkLst>
            <pc:docMk/>
            <pc:sldMk cId="2690884091" sldId="260"/>
            <ac:graphicFrameMk id="3" creationId="{735755E2-6BBC-BA4F-D857-ADD2A6EC1BE2}"/>
          </ac:graphicFrameMkLst>
        </pc:graphicFrameChg>
      </pc:sldChg>
      <pc:sldChg chg="modSp mod">
        <pc:chgData name="Bouaphanh khamphaphongphane" userId="1faedba54038cdfe" providerId="LiveId" clId="{CA465BCE-EAFD-4D1E-A549-C89CAD6ABC72}" dt="2024-03-25T05:20:41.722" v="53" actId="20577"/>
        <pc:sldMkLst>
          <pc:docMk/>
          <pc:sldMk cId="766099273" sldId="261"/>
        </pc:sldMkLst>
        <pc:spChg chg="mod">
          <ac:chgData name="Bouaphanh khamphaphongphane" userId="1faedba54038cdfe" providerId="LiveId" clId="{CA465BCE-EAFD-4D1E-A549-C89CAD6ABC72}" dt="2024-03-25T05:19:26.849" v="5" actId="20577"/>
          <ac:spMkLst>
            <pc:docMk/>
            <pc:sldMk cId="766099273" sldId="261"/>
            <ac:spMk id="2" creationId="{90077F77-913D-43C8-6B9C-1D603FFC8C57}"/>
          </ac:spMkLst>
        </pc:spChg>
        <pc:spChg chg="mod">
          <ac:chgData name="Bouaphanh khamphaphongphane" userId="1faedba54038cdfe" providerId="LiveId" clId="{CA465BCE-EAFD-4D1E-A549-C89CAD6ABC72}" dt="2024-03-25T05:20:41.722" v="53" actId="20577"/>
          <ac:spMkLst>
            <pc:docMk/>
            <pc:sldMk cId="766099273" sldId="261"/>
            <ac:spMk id="3" creationId="{35F936B1-8885-93B6-CEA3-D754B224043E}"/>
          </ac:spMkLst>
        </pc:spChg>
      </pc:sldChg>
      <pc:sldChg chg="del">
        <pc:chgData name="Bouaphanh khamphaphongphane" userId="1faedba54038cdfe" providerId="LiveId" clId="{CA465BCE-EAFD-4D1E-A549-C89CAD6ABC72}" dt="2024-03-25T05:22:02.735" v="57" actId="47"/>
        <pc:sldMkLst>
          <pc:docMk/>
          <pc:sldMk cId="1821474450" sldId="262"/>
        </pc:sldMkLst>
      </pc:sldChg>
      <pc:sldChg chg="del">
        <pc:chgData name="Bouaphanh khamphaphongphane" userId="1faedba54038cdfe" providerId="LiveId" clId="{CA465BCE-EAFD-4D1E-A549-C89CAD6ABC72}" dt="2024-03-25T05:22:15.971" v="64" actId="47"/>
        <pc:sldMkLst>
          <pc:docMk/>
          <pc:sldMk cId="4037171391" sldId="263"/>
        </pc:sldMkLst>
      </pc:sldChg>
      <pc:sldChg chg="del">
        <pc:chgData name="Bouaphanh khamphaphongphane" userId="1faedba54038cdfe" providerId="LiveId" clId="{CA465BCE-EAFD-4D1E-A549-C89CAD6ABC72}" dt="2024-03-25T05:22:05.077" v="58" actId="47"/>
        <pc:sldMkLst>
          <pc:docMk/>
          <pc:sldMk cId="3978673500" sldId="265"/>
        </pc:sldMkLst>
      </pc:sldChg>
      <pc:sldChg chg="del">
        <pc:chgData name="Bouaphanh khamphaphongphane" userId="1faedba54038cdfe" providerId="LiveId" clId="{CA465BCE-EAFD-4D1E-A549-C89CAD6ABC72}" dt="2024-03-25T05:22:06.250" v="59" actId="47"/>
        <pc:sldMkLst>
          <pc:docMk/>
          <pc:sldMk cId="1604365096" sldId="266"/>
        </pc:sldMkLst>
      </pc:sldChg>
      <pc:sldChg chg="del">
        <pc:chgData name="Bouaphanh khamphaphongphane" userId="1faedba54038cdfe" providerId="LiveId" clId="{CA465BCE-EAFD-4D1E-A549-C89CAD6ABC72}" dt="2024-03-25T05:22:08.894" v="60" actId="47"/>
        <pc:sldMkLst>
          <pc:docMk/>
          <pc:sldMk cId="2090594520" sldId="267"/>
        </pc:sldMkLst>
      </pc:sldChg>
      <pc:sldChg chg="del">
        <pc:chgData name="Bouaphanh khamphaphongphane" userId="1faedba54038cdfe" providerId="LiveId" clId="{CA465BCE-EAFD-4D1E-A549-C89CAD6ABC72}" dt="2024-03-25T05:22:10.674" v="61" actId="47"/>
        <pc:sldMkLst>
          <pc:docMk/>
          <pc:sldMk cId="1667935276" sldId="268"/>
        </pc:sldMkLst>
      </pc:sldChg>
      <pc:sldChg chg="del">
        <pc:chgData name="Bouaphanh khamphaphongphane" userId="1faedba54038cdfe" providerId="LiveId" clId="{CA465BCE-EAFD-4D1E-A549-C89CAD6ABC72}" dt="2024-03-25T05:22:13.212" v="62" actId="47"/>
        <pc:sldMkLst>
          <pc:docMk/>
          <pc:sldMk cId="21841364" sldId="269"/>
        </pc:sldMkLst>
      </pc:sldChg>
      <pc:sldChg chg="del">
        <pc:chgData name="Bouaphanh khamphaphongphane" userId="1faedba54038cdfe" providerId="LiveId" clId="{CA465BCE-EAFD-4D1E-A549-C89CAD6ABC72}" dt="2024-03-25T05:22:14.444" v="63" actId="47"/>
        <pc:sldMkLst>
          <pc:docMk/>
          <pc:sldMk cId="1511434734" sldId="270"/>
        </pc:sldMkLst>
      </pc:sldChg>
      <pc:sldChg chg="del">
        <pc:chgData name="Bouaphanh khamphaphongphane" userId="1faedba54038cdfe" providerId="LiveId" clId="{CA465BCE-EAFD-4D1E-A549-C89CAD6ABC72}" dt="2024-03-25T05:22:21.597" v="69" actId="47"/>
        <pc:sldMkLst>
          <pc:docMk/>
          <pc:sldMk cId="3471026356" sldId="272"/>
        </pc:sldMkLst>
      </pc:sldChg>
      <pc:sldChg chg="del">
        <pc:chgData name="Bouaphanh khamphaphongphane" userId="1faedba54038cdfe" providerId="LiveId" clId="{CA465BCE-EAFD-4D1E-A549-C89CAD6ABC72}" dt="2024-03-25T05:22:18.613" v="66" actId="47"/>
        <pc:sldMkLst>
          <pc:docMk/>
          <pc:sldMk cId="759219994" sldId="273"/>
        </pc:sldMkLst>
      </pc:sldChg>
      <pc:sldChg chg="del">
        <pc:chgData name="Bouaphanh khamphaphongphane" userId="1faedba54038cdfe" providerId="LiveId" clId="{CA465BCE-EAFD-4D1E-A549-C89CAD6ABC72}" dt="2024-03-25T05:22:19.448" v="67" actId="47"/>
        <pc:sldMkLst>
          <pc:docMk/>
          <pc:sldMk cId="3995033686" sldId="274"/>
        </pc:sldMkLst>
      </pc:sldChg>
      <pc:sldChg chg="del">
        <pc:chgData name="Bouaphanh khamphaphongphane" userId="1faedba54038cdfe" providerId="LiveId" clId="{CA465BCE-EAFD-4D1E-A549-C89CAD6ABC72}" dt="2024-03-25T05:22:20.365" v="68" actId="47"/>
        <pc:sldMkLst>
          <pc:docMk/>
          <pc:sldMk cId="1062059221" sldId="275"/>
        </pc:sldMkLst>
      </pc:sldChg>
      <pc:sldChg chg="del">
        <pc:chgData name="Bouaphanh khamphaphongphane" userId="1faedba54038cdfe" providerId="LiveId" clId="{CA465BCE-EAFD-4D1E-A549-C89CAD6ABC72}" dt="2024-03-25T05:22:17.663" v="65" actId="47"/>
        <pc:sldMkLst>
          <pc:docMk/>
          <pc:sldMk cId="907480065" sldId="276"/>
        </pc:sldMkLst>
      </pc:sldChg>
      <pc:sldChg chg="modSp add mod">
        <pc:chgData name="Bouaphanh khamphaphongphane" userId="1faedba54038cdfe" providerId="LiveId" clId="{CA465BCE-EAFD-4D1E-A549-C89CAD6ABC72}" dt="2024-03-25T09:34:28.086" v="478" actId="14100"/>
        <pc:sldMkLst>
          <pc:docMk/>
          <pc:sldMk cId="2944585972" sldId="287"/>
        </pc:sldMkLst>
        <pc:spChg chg="mod">
          <ac:chgData name="Bouaphanh khamphaphongphane" userId="1faedba54038cdfe" providerId="LiveId" clId="{CA465BCE-EAFD-4D1E-A549-C89CAD6ABC72}" dt="2024-03-25T09:34:28.086" v="478" actId="14100"/>
          <ac:spMkLst>
            <pc:docMk/>
            <pc:sldMk cId="2944585972" sldId="287"/>
            <ac:spMk id="2" creationId="{1DF6E622-B484-4C5E-9FA1-B84DACEEB997}"/>
          </ac:spMkLst>
        </pc:spChg>
      </pc:sldChg>
      <pc:sldChg chg="modSp new mod">
        <pc:chgData name="Bouaphanh khamphaphongphane" userId="1faedba54038cdfe" providerId="LiveId" clId="{CA465BCE-EAFD-4D1E-A549-C89CAD6ABC72}" dt="2024-03-25T09:50:57.731" v="536" actId="20577"/>
        <pc:sldMkLst>
          <pc:docMk/>
          <pc:sldMk cId="4002179628" sldId="288"/>
        </pc:sldMkLst>
        <pc:spChg chg="mod">
          <ac:chgData name="Bouaphanh khamphaphongphane" userId="1faedba54038cdfe" providerId="LiveId" clId="{CA465BCE-EAFD-4D1E-A549-C89CAD6ABC72}" dt="2024-03-25T09:37:08.870" v="519" actId="113"/>
          <ac:spMkLst>
            <pc:docMk/>
            <pc:sldMk cId="4002179628" sldId="288"/>
            <ac:spMk id="2" creationId="{6D32D2E9-9BF2-6C8B-12C8-94864168F15C}"/>
          </ac:spMkLst>
        </pc:spChg>
        <pc:spChg chg="mod">
          <ac:chgData name="Bouaphanh khamphaphongphane" userId="1faedba54038cdfe" providerId="LiveId" clId="{CA465BCE-EAFD-4D1E-A549-C89CAD6ABC72}" dt="2024-03-25T09:50:57.731" v="536" actId="20577"/>
          <ac:spMkLst>
            <pc:docMk/>
            <pc:sldMk cId="4002179628" sldId="288"/>
            <ac:spMk id="3" creationId="{1C57947D-7F9A-BF3F-FCE4-32CAC318A37F}"/>
          </ac:spMkLst>
        </pc:spChg>
      </pc:sldChg>
      <pc:sldChg chg="add del">
        <pc:chgData name="Bouaphanh khamphaphongphane" userId="1faedba54038cdfe" providerId="LiveId" clId="{CA465BCE-EAFD-4D1E-A549-C89CAD6ABC72}" dt="2024-03-25T09:33:16.208" v="384" actId="47"/>
        <pc:sldMkLst>
          <pc:docMk/>
          <pc:sldMk cId="3224825375" sldId="289"/>
        </pc:sldMkLst>
      </pc:sldChg>
      <pc:sldChg chg="new del">
        <pc:chgData name="Bouaphanh khamphaphongphane" userId="1faedba54038cdfe" providerId="LiveId" clId="{CA465BCE-EAFD-4D1E-A549-C89CAD6ABC72}" dt="2024-03-25T09:47:07.981" v="521" actId="47"/>
        <pc:sldMkLst>
          <pc:docMk/>
          <pc:sldMk cId="4170324523" sldId="28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42819" cy="345604"/>
          </a:xfrm>
          <a:prstGeom prst="rect">
            <a:avLst/>
          </a:prstGeom>
        </p:spPr>
        <p:txBody>
          <a:bodyPr vert="horz" lIns="96625" tIns="48312" rIns="96625" bIns="48312" rtlCol="0"/>
          <a:lstStyle>
            <a:lvl1pPr algn="l">
              <a:defRPr sz="1300"/>
            </a:lvl1pPr>
          </a:lstStyle>
          <a:p>
            <a:endParaRPr lang="en-LA"/>
          </a:p>
        </p:txBody>
      </p:sp>
      <p:sp>
        <p:nvSpPr>
          <p:cNvPr id="3" name="Date Placeholder 2"/>
          <p:cNvSpPr>
            <a:spLocks noGrp="1"/>
          </p:cNvSpPr>
          <p:nvPr>
            <p:ph type="dt" idx="1"/>
          </p:nvPr>
        </p:nvSpPr>
        <p:spPr>
          <a:xfrm>
            <a:off x="5676751" y="1"/>
            <a:ext cx="4342819" cy="345604"/>
          </a:xfrm>
          <a:prstGeom prst="rect">
            <a:avLst/>
          </a:prstGeom>
        </p:spPr>
        <p:txBody>
          <a:bodyPr vert="horz" lIns="96625" tIns="48312" rIns="96625" bIns="48312" rtlCol="0"/>
          <a:lstStyle>
            <a:lvl1pPr algn="r">
              <a:defRPr sz="1300"/>
            </a:lvl1pPr>
          </a:lstStyle>
          <a:p>
            <a:fld id="{C1868F5A-41E0-834F-9EDC-0E477C4AC455}" type="datetimeFigureOut">
              <a:rPr lang="en-LA" smtClean="0"/>
              <a:t>03/25/2024</a:t>
            </a:fld>
            <a:endParaRPr lang="en-LA"/>
          </a:p>
        </p:txBody>
      </p:sp>
      <p:sp>
        <p:nvSpPr>
          <p:cNvPr id="4" name="Slide Image Placeholder 3"/>
          <p:cNvSpPr>
            <a:spLocks noGrp="1" noRot="1" noChangeAspect="1"/>
          </p:cNvSpPr>
          <p:nvPr>
            <p:ph type="sldImg" idx="2"/>
          </p:nvPr>
        </p:nvSpPr>
        <p:spPr>
          <a:xfrm>
            <a:off x="2943225" y="860425"/>
            <a:ext cx="4135438" cy="2325688"/>
          </a:xfrm>
          <a:prstGeom prst="rect">
            <a:avLst/>
          </a:prstGeom>
          <a:noFill/>
          <a:ln w="12700">
            <a:solidFill>
              <a:prstClr val="black"/>
            </a:solidFill>
          </a:ln>
        </p:spPr>
        <p:txBody>
          <a:bodyPr vert="horz" lIns="96625" tIns="48312" rIns="96625" bIns="48312" rtlCol="0" anchor="ctr"/>
          <a:lstStyle/>
          <a:p>
            <a:endParaRPr lang="en-LA"/>
          </a:p>
        </p:txBody>
      </p:sp>
      <p:sp>
        <p:nvSpPr>
          <p:cNvPr id="5" name="Notes Placeholder 4"/>
          <p:cNvSpPr>
            <a:spLocks noGrp="1"/>
          </p:cNvSpPr>
          <p:nvPr>
            <p:ph type="body" sz="quarter" idx="3"/>
          </p:nvPr>
        </p:nvSpPr>
        <p:spPr>
          <a:xfrm>
            <a:off x="1002190" y="3314929"/>
            <a:ext cx="8017510" cy="2712214"/>
          </a:xfrm>
          <a:prstGeom prst="rect">
            <a:avLst/>
          </a:prstGeom>
        </p:spPr>
        <p:txBody>
          <a:bodyPr vert="horz" lIns="96625" tIns="48312" rIns="96625" bIns="483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LA"/>
          </a:p>
        </p:txBody>
      </p:sp>
      <p:sp>
        <p:nvSpPr>
          <p:cNvPr id="6" name="Footer Placeholder 5"/>
          <p:cNvSpPr>
            <a:spLocks noGrp="1"/>
          </p:cNvSpPr>
          <p:nvPr>
            <p:ph type="ftr" sz="quarter" idx="4"/>
          </p:nvPr>
        </p:nvSpPr>
        <p:spPr>
          <a:xfrm>
            <a:off x="1" y="6542560"/>
            <a:ext cx="4342819" cy="345604"/>
          </a:xfrm>
          <a:prstGeom prst="rect">
            <a:avLst/>
          </a:prstGeom>
        </p:spPr>
        <p:txBody>
          <a:bodyPr vert="horz" lIns="96625" tIns="48312" rIns="96625" bIns="48312" rtlCol="0" anchor="b"/>
          <a:lstStyle>
            <a:lvl1pPr algn="l">
              <a:defRPr sz="1300"/>
            </a:lvl1pPr>
          </a:lstStyle>
          <a:p>
            <a:endParaRPr lang="en-LA"/>
          </a:p>
        </p:txBody>
      </p:sp>
      <p:sp>
        <p:nvSpPr>
          <p:cNvPr id="7" name="Slide Number Placeholder 6"/>
          <p:cNvSpPr>
            <a:spLocks noGrp="1"/>
          </p:cNvSpPr>
          <p:nvPr>
            <p:ph type="sldNum" sz="quarter" idx="5"/>
          </p:nvPr>
        </p:nvSpPr>
        <p:spPr>
          <a:xfrm>
            <a:off x="5676751" y="6542560"/>
            <a:ext cx="4342819" cy="345604"/>
          </a:xfrm>
          <a:prstGeom prst="rect">
            <a:avLst/>
          </a:prstGeom>
        </p:spPr>
        <p:txBody>
          <a:bodyPr vert="horz" lIns="96625" tIns="48312" rIns="96625" bIns="48312" rtlCol="0" anchor="b"/>
          <a:lstStyle>
            <a:lvl1pPr algn="r">
              <a:defRPr sz="1300"/>
            </a:lvl1pPr>
          </a:lstStyle>
          <a:p>
            <a:fld id="{C71E593C-B08D-6846-A447-68663B00C4C0}" type="slidenum">
              <a:rPr lang="en-LA" smtClean="0"/>
              <a:t>‹#›</a:t>
            </a:fld>
            <a:endParaRPr lang="en-LA"/>
          </a:p>
        </p:txBody>
      </p:sp>
    </p:spTree>
    <p:extLst>
      <p:ext uri="{BB962C8B-B14F-4D97-AF65-F5344CB8AC3E}">
        <p14:creationId xmlns:p14="http://schemas.microsoft.com/office/powerpoint/2010/main" val="1564667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LA" dirty="0"/>
          </a:p>
        </p:txBody>
      </p:sp>
      <p:sp>
        <p:nvSpPr>
          <p:cNvPr id="4" name="Slide Number Placeholder 3"/>
          <p:cNvSpPr>
            <a:spLocks noGrp="1"/>
          </p:cNvSpPr>
          <p:nvPr>
            <p:ph type="sldNum" sz="quarter" idx="5"/>
          </p:nvPr>
        </p:nvSpPr>
        <p:spPr/>
        <p:txBody>
          <a:bodyPr/>
          <a:lstStyle/>
          <a:p>
            <a:fld id="{C71E593C-B08D-6846-A447-68663B00C4C0}" type="slidenum">
              <a:rPr lang="en-LA" smtClean="0"/>
              <a:t>1</a:t>
            </a:fld>
            <a:endParaRPr lang="en-LA"/>
          </a:p>
        </p:txBody>
      </p:sp>
    </p:spTree>
    <p:extLst>
      <p:ext uri="{BB962C8B-B14F-4D97-AF65-F5344CB8AC3E}">
        <p14:creationId xmlns:p14="http://schemas.microsoft.com/office/powerpoint/2010/main" val="358081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09D17-2D8E-AA2E-6F45-2C159B89C1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4DAC8B-C111-3C9D-382B-5D30359694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432F396-7288-4002-F2B8-862A289DE7F4}"/>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5E6DC7A9-B399-E961-F43C-6EA8B2CDF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4FF84-E298-2AF1-C2EA-4C8B61935221}"/>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3202282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C9D47-248F-42FA-06B2-B9D408C501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16D6D7-E4BA-66C4-EE50-90769A2608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D55B4E-443F-2792-286D-B2F3E5154EF6}"/>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E6588E47-CC14-E6EA-EBEF-630D4FB52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4AACA6-F1F9-3335-5BAD-2CA57317A17E}"/>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3148808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C88B7-3250-89E5-EDC3-1FF08EC94C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04CDBA-D012-E0F0-CCFF-DA0BDEF5AE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AB4C5A-DE36-EEA7-DAA5-92AE32EDFA92}"/>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FB03C411-FD18-5775-170D-0AF8E9EF94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2AE60-BAFC-5AEC-5DAC-798B07905A0C}"/>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3254541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BBB5A-E909-4B98-99CC-B3F2B12EF9E8}"/>
              </a:ext>
            </a:extLst>
          </p:cNvPr>
          <p:cNvSpPr>
            <a:spLocks noGrp="1"/>
          </p:cNvSpPr>
          <p:nvPr>
            <p:ph type="ctrTitle" hasCustomPrompt="1"/>
          </p:nvPr>
        </p:nvSpPr>
        <p:spPr>
          <a:xfrm>
            <a:off x="358774" y="1798637"/>
            <a:ext cx="7577140" cy="2173288"/>
          </a:xfrm>
        </p:spPr>
        <p:txBody>
          <a:bodyPr anchor="ctr" anchorCtr="0">
            <a:noAutofit/>
          </a:bodyPr>
          <a:lstStyle>
            <a:lvl1pPr algn="l">
              <a:defRPr sz="4800"/>
            </a:lvl1pPr>
          </a:lstStyle>
          <a:p>
            <a:r>
              <a:rPr lang="en-US" dirty="0"/>
              <a:t>Add title</a:t>
            </a:r>
          </a:p>
        </p:txBody>
      </p:sp>
      <p:sp>
        <p:nvSpPr>
          <p:cNvPr id="7" name="Guides" hidden="1">
            <a:extLst>
              <a:ext uri="{FF2B5EF4-FFF2-40B4-BE49-F238E27FC236}">
                <a16:creationId xmlns:a16="http://schemas.microsoft.com/office/drawing/2014/main" id="{25E35409-37AF-410A-BB15-B1EDB639D7DA}"/>
              </a:ext>
            </a:extLst>
          </p:cNvPr>
          <p:cNvSpPr/>
          <p:nvPr userDrawn="1">
            <p:custDataLst>
              <p:tags r:id="rId1"/>
            </p:custDataLst>
          </p:nvPr>
        </p:nvSpPr>
        <p:spPr>
          <a:xfrm>
            <a:off x="0" y="0"/>
            <a:ext cx="635000" cy="254000"/>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a:solidFill>
                <a:srgbClr val="FFFFFF"/>
              </a:solidFill>
            </a:endParaRPr>
          </a:p>
        </p:txBody>
      </p:sp>
      <p:sp>
        <p:nvSpPr>
          <p:cNvPr id="8" name="Text Placeholder 4">
            <a:extLst>
              <a:ext uri="{FF2B5EF4-FFF2-40B4-BE49-F238E27FC236}">
                <a16:creationId xmlns:a16="http://schemas.microsoft.com/office/drawing/2014/main" id="{416184FD-CBC9-4FF3-9E0A-C45F56399106}"/>
              </a:ext>
            </a:extLst>
          </p:cNvPr>
          <p:cNvSpPr>
            <a:spLocks noGrp="1"/>
          </p:cNvSpPr>
          <p:nvPr>
            <p:ph type="body" sz="quarter" idx="11" hasCustomPrompt="1"/>
          </p:nvPr>
        </p:nvSpPr>
        <p:spPr>
          <a:xfrm>
            <a:off x="358775" y="4392000"/>
            <a:ext cx="7577138" cy="1620000"/>
          </a:xfrm>
        </p:spPr>
        <p:txBody>
          <a:bodyPr/>
          <a:lstStyle>
            <a:lvl1pPr marL="0" indent="0">
              <a:buNone/>
              <a:defRPr sz="4800">
                <a:latin typeface="+mn-lt"/>
              </a:defRPr>
            </a:lvl1pPr>
            <a:lvl2pPr marL="0" indent="0">
              <a:buNone/>
              <a:defRPr sz="4800">
                <a:latin typeface="+mn-lt"/>
              </a:defRPr>
            </a:lvl2pPr>
            <a:lvl3pPr marL="0" indent="0">
              <a:buNone/>
              <a:defRPr sz="4800">
                <a:latin typeface="+mn-lt"/>
              </a:defRPr>
            </a:lvl3pPr>
            <a:lvl4pPr marL="0" indent="0">
              <a:buNone/>
              <a:defRPr sz="4800">
                <a:latin typeface="+mn-lt"/>
              </a:defRPr>
            </a:lvl4pPr>
            <a:lvl5pPr marL="0" indent="0">
              <a:buNone/>
              <a:defRPr sz="4800">
                <a:latin typeface="+mn-lt"/>
              </a:defRPr>
            </a:lvl5pPr>
            <a:lvl6pPr marL="0" indent="0">
              <a:buNone/>
              <a:defRPr sz="4800"/>
            </a:lvl6pPr>
          </a:lstStyle>
          <a:p>
            <a:pPr lvl="0"/>
            <a:r>
              <a:rPr lang="en-US" dirty="0"/>
              <a:t>Add subtitle or date</a:t>
            </a:r>
          </a:p>
        </p:txBody>
      </p:sp>
      <p:pic>
        <p:nvPicPr>
          <p:cNvPr id="707899728" name="image" descr="{&quot;templafy&quot;:{&quot;id&quot;:&quot;fb67c2ee-6a24-4813-b5f2-5d792d2757d0&quot;}}"/>
          <p:cNvPicPr>
            <a:picLocks noChangeAspect="1"/>
          </p:cNvPicPr>
          <p:nvPr/>
        </p:nvPicPr>
        <p:blipFill>
          <a:blip r:embed="rId3"/>
          <a:stretch>
            <a:fillRect/>
          </a:stretch>
        </p:blipFill>
        <p:spPr>
          <a:xfrm>
            <a:off x="358774" y="269875"/>
            <a:ext cx="2253600" cy="773055"/>
          </a:xfrm>
          <a:prstGeom prst="rect">
            <a:avLst/>
          </a:prstGeom>
        </p:spPr>
      </p:pic>
    </p:spTree>
    <p:extLst>
      <p:ext uri="{BB962C8B-B14F-4D97-AF65-F5344CB8AC3E}">
        <p14:creationId xmlns:p14="http://schemas.microsoft.com/office/powerpoint/2010/main" val="648741682"/>
      </p:ext>
    </p:extLst>
  </p:cSld>
  <p:clrMapOvr>
    <a:masterClrMapping/>
  </p:clrMapOvr>
  <p:extLst>
    <p:ext uri="{DCECCB84-F9BA-43D5-87BE-67443E8EF086}">
      <p15:sldGuideLst xmlns:p15="http://schemas.microsoft.com/office/powerpoint/2012/main">
        <p15:guide id="1" orient="horz" pos="170">
          <p15:clr>
            <a:srgbClr val="717275"/>
          </p15:clr>
        </p15:guide>
        <p15:guide id="2" orient="horz" pos="762">
          <p15:clr>
            <a:srgbClr val="717275"/>
          </p15:clr>
        </p15:guide>
        <p15:guide id="3" orient="horz" pos="1133">
          <p15:clr>
            <a:srgbClr val="FF96FF"/>
          </p15:clr>
        </p15:guide>
        <p15:guide id="4" orient="horz" pos="3753">
          <p15:clr>
            <a:srgbClr val="FF96FF"/>
          </p15:clr>
        </p15:guide>
        <p15:guide id="5" pos="226">
          <p15:clr>
            <a:srgbClr val="FF96FF"/>
          </p15:clr>
        </p15:guide>
        <p15:guide id="6" pos="2544">
          <p15:clr>
            <a:srgbClr val="FF96FF"/>
          </p15:clr>
        </p15:guide>
        <p15:guide id="7" pos="2680">
          <p15:clr>
            <a:srgbClr val="FF96FF"/>
          </p15:clr>
        </p15:guide>
        <p15:guide id="8" pos="4999">
          <p15:clr>
            <a:srgbClr val="FF96FF"/>
          </p15:clr>
        </p15:guide>
        <p15:guide id="9" pos="5135">
          <p15:clr>
            <a:srgbClr val="FF96FF"/>
          </p15:clr>
        </p15:guide>
        <p15:guide id="10" pos="7453">
          <p15:clr>
            <a:srgbClr val="FF96FF"/>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98E6E-FB41-8FFE-0AF9-FE1931C8A0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12C01F-43F0-9432-AE0C-85B4C9E5C9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AFA892-87AD-29CD-0D3A-DE3F5FD55F37}"/>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4E468D25-71EF-1D18-980E-961ED2B692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B7F714-387F-255C-E5FD-E62291FBD1BA}"/>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2522865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09EA3-D090-07FB-9DDF-C112D4829E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FAA206-4A87-ED94-2927-07C8BB5427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7D05CD-5563-37BB-5932-6D759DCA3524}"/>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372020BA-7CB3-1C77-E441-412A76D18E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2C3B91-3B97-84D0-97C9-F8F88675F2D1}"/>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1187322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F9CB-7F99-7276-016D-0799A8FAC1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7A9A8A-56F0-F9B5-78CB-C6C5282ED8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27D431-486B-D2F6-C403-01A35E5998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7294B3-7C71-DAF9-E43A-3E4F1667A4D5}"/>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6" name="Footer Placeholder 5">
            <a:extLst>
              <a:ext uri="{FF2B5EF4-FFF2-40B4-BE49-F238E27FC236}">
                <a16:creationId xmlns:a16="http://schemas.microsoft.com/office/drawing/2014/main" id="{0715D868-4581-AE8C-1F5B-B1BC9E06D4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2FEE87-DCC3-2F29-74C2-A110FCCD41DF}"/>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4093122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8330A-D8C7-5A8A-4477-E9BDBBCF36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E21A2D-F5AF-31EE-8732-9DF3ACC773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3C71C6-3231-1641-0D9E-C233D3448D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116163-8B7A-0B4E-719D-D5B8CC7123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EFB441-B2A7-DF30-1A9E-5FAE3BA4AF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66954D-67B1-6DDE-B4ED-B5AA81519B22}"/>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8" name="Footer Placeholder 7">
            <a:extLst>
              <a:ext uri="{FF2B5EF4-FFF2-40B4-BE49-F238E27FC236}">
                <a16:creationId xmlns:a16="http://schemas.microsoft.com/office/drawing/2014/main" id="{75B90344-E8C8-E294-32D4-2E718C699C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A2EF464-550F-CC02-7313-778A0C685AAD}"/>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4155690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2FCFA-4E35-C342-14B3-83AAD7CC3F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4783F-ACB3-BA86-7263-376087B171D3}"/>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4" name="Footer Placeholder 3">
            <a:extLst>
              <a:ext uri="{FF2B5EF4-FFF2-40B4-BE49-F238E27FC236}">
                <a16:creationId xmlns:a16="http://schemas.microsoft.com/office/drawing/2014/main" id="{C5D46591-05BE-8A93-2BA1-5F62961256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33F9B9C-88FB-BE7F-502F-9185E7AE07F9}"/>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2383325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61C3C9-4CEA-EF2F-EABD-BE70147D87C0}"/>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3" name="Footer Placeholder 2">
            <a:extLst>
              <a:ext uri="{FF2B5EF4-FFF2-40B4-BE49-F238E27FC236}">
                <a16:creationId xmlns:a16="http://schemas.microsoft.com/office/drawing/2014/main" id="{C1AA953D-BBEB-48CD-93F1-A589DEA8B1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A5E311-B8F5-C5A4-AD99-2DED0F30D99A}"/>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4213157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2F381-7F1A-2E18-A914-4E7A0DE799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DF166C-3491-7727-44E9-E00F08D70E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6C47E3-426C-D194-D6A6-089D0BACB4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53F33B-65CF-4FD4-68F1-98297590D696}"/>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6" name="Footer Placeholder 5">
            <a:extLst>
              <a:ext uri="{FF2B5EF4-FFF2-40B4-BE49-F238E27FC236}">
                <a16:creationId xmlns:a16="http://schemas.microsoft.com/office/drawing/2014/main" id="{27A62CA5-5EF7-AD62-15FA-E67B26C838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ADB26B-E3C2-43FB-A214-5ADD20BB6428}"/>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413065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30F49-D1EA-7370-94AD-24BF100BDB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A59A0A-36FE-67DA-3A9C-A545CD6118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47A8227-2C21-CF83-E686-1A93F8BB7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8E0B6A-3F75-B33B-6446-92EFF439EECB}"/>
              </a:ext>
            </a:extLst>
          </p:cNvPr>
          <p:cNvSpPr>
            <a:spLocks noGrp="1"/>
          </p:cNvSpPr>
          <p:nvPr>
            <p:ph type="dt" sz="half" idx="10"/>
          </p:nvPr>
        </p:nvSpPr>
        <p:spPr/>
        <p:txBody>
          <a:bodyPr/>
          <a:lstStyle/>
          <a:p>
            <a:fld id="{E9BAC99F-1C63-47D0-A84A-6364DF525148}" type="datetimeFigureOut">
              <a:rPr lang="en-US" smtClean="0"/>
              <a:t>25-Mar-24</a:t>
            </a:fld>
            <a:endParaRPr lang="en-US"/>
          </a:p>
        </p:txBody>
      </p:sp>
      <p:sp>
        <p:nvSpPr>
          <p:cNvPr id="6" name="Footer Placeholder 5">
            <a:extLst>
              <a:ext uri="{FF2B5EF4-FFF2-40B4-BE49-F238E27FC236}">
                <a16:creationId xmlns:a16="http://schemas.microsoft.com/office/drawing/2014/main" id="{DA143394-DAD4-9B8D-4171-334AE54F37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46F066-CEE2-61E2-A57B-C72D66DF9143}"/>
              </a:ext>
            </a:extLst>
          </p:cNvPr>
          <p:cNvSpPr>
            <a:spLocks noGrp="1"/>
          </p:cNvSpPr>
          <p:nvPr>
            <p:ph type="sldNum" sz="quarter" idx="12"/>
          </p:nvPr>
        </p:nvSpPr>
        <p:spPr/>
        <p:txBody>
          <a:bodyPr/>
          <a:lstStyle/>
          <a:p>
            <a:fld id="{207C5720-6686-4620-A8A8-2C616D6F3F8A}" type="slidenum">
              <a:rPr lang="en-US" smtClean="0"/>
              <a:t>‹#›</a:t>
            </a:fld>
            <a:endParaRPr lang="en-US"/>
          </a:p>
        </p:txBody>
      </p:sp>
    </p:spTree>
    <p:extLst>
      <p:ext uri="{BB962C8B-B14F-4D97-AF65-F5344CB8AC3E}">
        <p14:creationId xmlns:p14="http://schemas.microsoft.com/office/powerpoint/2010/main" val="103568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0E2A79-A83C-2FB5-7D62-2A86811071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2BEEBD-EB13-22B7-15AC-BBF72F593C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D8932F-8C22-3178-E07C-252D3B8375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BAC99F-1C63-47D0-A84A-6364DF525148}" type="datetimeFigureOut">
              <a:rPr lang="en-US" smtClean="0"/>
              <a:t>25-Mar-24</a:t>
            </a:fld>
            <a:endParaRPr lang="en-US"/>
          </a:p>
        </p:txBody>
      </p:sp>
      <p:sp>
        <p:nvSpPr>
          <p:cNvPr id="5" name="Footer Placeholder 4">
            <a:extLst>
              <a:ext uri="{FF2B5EF4-FFF2-40B4-BE49-F238E27FC236}">
                <a16:creationId xmlns:a16="http://schemas.microsoft.com/office/drawing/2014/main" id="{66072BEE-EFDA-819C-3EBD-BAB3FCB453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7AC778-38B0-A74E-B8EA-BD2D594941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7C5720-6686-4620-A8A8-2C616D6F3F8A}" type="slidenum">
              <a:rPr lang="en-US" smtClean="0"/>
              <a:t>‹#›</a:t>
            </a:fld>
            <a:endParaRPr lang="en-US"/>
          </a:p>
        </p:txBody>
      </p:sp>
    </p:spTree>
    <p:extLst>
      <p:ext uri="{BB962C8B-B14F-4D97-AF65-F5344CB8AC3E}">
        <p14:creationId xmlns:p14="http://schemas.microsoft.com/office/powerpoint/2010/main" val="376987357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customXml" Target="../../customXml/item1.xml"/><Relationship Id="rId1" Type="http://schemas.openxmlformats.org/officeDocument/2006/relationships/customXml" Target="../../customXml/item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77F77-913D-43C8-6B9C-1D603FFC8C57}"/>
              </a:ext>
            </a:extLst>
          </p:cNvPr>
          <p:cNvSpPr>
            <a:spLocks noGrp="1"/>
          </p:cNvSpPr>
          <p:nvPr>
            <p:ph type="ctrTitle"/>
          </p:nvPr>
        </p:nvSpPr>
        <p:spPr/>
        <p:txBody>
          <a:bodyPr/>
          <a:lstStyle/>
          <a:p>
            <a:r>
              <a:rPr lang="en-US" dirty="0"/>
              <a:t>Update on Matching Fund under HANSA2</a:t>
            </a:r>
          </a:p>
        </p:txBody>
      </p:sp>
      <p:sp>
        <p:nvSpPr>
          <p:cNvPr id="3" name="Subtitle 2">
            <a:extLst>
              <a:ext uri="{FF2B5EF4-FFF2-40B4-BE49-F238E27FC236}">
                <a16:creationId xmlns:a16="http://schemas.microsoft.com/office/drawing/2014/main" id="{35F936B1-8885-93B6-CEA3-D754B224043E}"/>
              </a:ext>
            </a:extLst>
          </p:cNvPr>
          <p:cNvSpPr>
            <a:spLocks noGrp="1"/>
          </p:cNvSpPr>
          <p:nvPr>
            <p:ph type="subTitle" idx="1"/>
          </p:nvPr>
        </p:nvSpPr>
        <p:spPr>
          <a:xfrm>
            <a:off x="1638300" y="4100511"/>
            <a:ext cx="9029700" cy="1171575"/>
          </a:xfrm>
        </p:spPr>
        <p:txBody>
          <a:bodyPr/>
          <a:lstStyle/>
          <a:p>
            <a:r>
              <a:rPr lang="en-US" b="0" i="0" dirty="0">
                <a:solidFill>
                  <a:srgbClr val="1F1F1F"/>
                </a:solidFill>
                <a:effectLst/>
                <a:latin typeface="Google Sans"/>
              </a:rPr>
              <a:t>The 1st CCM Plenary  Meeting  on 2</a:t>
            </a:r>
            <a:r>
              <a:rPr lang="en-US" dirty="0">
                <a:solidFill>
                  <a:srgbClr val="1F1F1F"/>
                </a:solidFill>
                <a:latin typeface="Google Sans"/>
              </a:rPr>
              <a:t>8</a:t>
            </a:r>
            <a:r>
              <a:rPr lang="en-US" b="0" i="0" dirty="0">
                <a:solidFill>
                  <a:srgbClr val="1F1F1F"/>
                </a:solidFill>
                <a:effectLst/>
                <a:latin typeface="Google Sans"/>
              </a:rPr>
              <a:t> March 2024 </a:t>
            </a:r>
          </a:p>
          <a:p>
            <a:r>
              <a:rPr lang="en-US" b="0" i="0" dirty="0">
                <a:solidFill>
                  <a:srgbClr val="1F1F1F"/>
                </a:solidFill>
                <a:effectLst/>
                <a:latin typeface="Google Sans"/>
              </a:rPr>
              <a:t>at Crowne Plaza hotel</a:t>
            </a:r>
            <a:endParaRPr lang="en-US" dirty="0"/>
          </a:p>
        </p:txBody>
      </p:sp>
      <p:sp>
        <p:nvSpPr>
          <p:cNvPr id="6" name="TextBox 5">
            <a:extLst>
              <a:ext uri="{FF2B5EF4-FFF2-40B4-BE49-F238E27FC236}">
                <a16:creationId xmlns:a16="http://schemas.microsoft.com/office/drawing/2014/main" id="{C6F60DD0-6C70-CA87-6C85-A7726B691E5E}"/>
              </a:ext>
            </a:extLst>
          </p:cNvPr>
          <p:cNvSpPr txBox="1"/>
          <p:nvPr/>
        </p:nvSpPr>
        <p:spPr>
          <a:xfrm>
            <a:off x="7196138" y="5729288"/>
            <a:ext cx="4548187" cy="369332"/>
          </a:xfrm>
          <a:prstGeom prst="rect">
            <a:avLst/>
          </a:prstGeom>
          <a:noFill/>
        </p:spPr>
        <p:txBody>
          <a:bodyPr wrap="square" rtlCol="0">
            <a:spAutoFit/>
          </a:bodyPr>
          <a:lstStyle/>
          <a:p>
            <a:pPr algn="r"/>
            <a:r>
              <a:rPr lang="en-US" dirty="0"/>
              <a:t>NCLE team</a:t>
            </a:r>
          </a:p>
        </p:txBody>
      </p:sp>
    </p:spTree>
    <p:extLst>
      <p:ext uri="{BB962C8B-B14F-4D97-AF65-F5344CB8AC3E}">
        <p14:creationId xmlns:p14="http://schemas.microsoft.com/office/powerpoint/2010/main" val="766099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BEF4-5742-8867-CB5C-CB08FD58EC6D}"/>
              </a:ext>
            </a:extLst>
          </p:cNvPr>
          <p:cNvSpPr>
            <a:spLocks noGrp="1"/>
          </p:cNvSpPr>
          <p:nvPr>
            <p:ph type="title"/>
          </p:nvPr>
        </p:nvSpPr>
        <p:spPr>
          <a:xfrm>
            <a:off x="284821" y="0"/>
            <a:ext cx="11106151" cy="777874"/>
          </a:xfrm>
        </p:spPr>
        <p:txBody>
          <a:bodyPr>
            <a:noAutofit/>
          </a:bodyPr>
          <a:lstStyle/>
          <a:p>
            <a:br>
              <a:rPr lang="en-US" sz="3000" b="1" dirty="0"/>
            </a:br>
            <a:r>
              <a:rPr lang="en-US" sz="3000" b="1" dirty="0"/>
              <a:t>Matching Fund Proposal - Lao PDR Laboratory Systems Strengthening</a:t>
            </a:r>
            <a:br>
              <a:rPr lang="en-US" sz="3000" b="1" dirty="0"/>
            </a:br>
            <a:endParaRPr lang="en-US" sz="3000" b="1" dirty="0"/>
          </a:p>
        </p:txBody>
      </p:sp>
      <p:graphicFrame>
        <p:nvGraphicFramePr>
          <p:cNvPr id="3" name="Table 2">
            <a:extLst>
              <a:ext uri="{FF2B5EF4-FFF2-40B4-BE49-F238E27FC236}">
                <a16:creationId xmlns:a16="http://schemas.microsoft.com/office/drawing/2014/main" id="{735755E2-6BBC-BA4F-D857-ADD2A6EC1BE2}"/>
              </a:ext>
            </a:extLst>
          </p:cNvPr>
          <p:cNvGraphicFramePr>
            <a:graphicFrameLocks noGrp="1"/>
          </p:cNvGraphicFramePr>
          <p:nvPr>
            <p:extLst>
              <p:ext uri="{D42A27DB-BD31-4B8C-83A1-F6EECF244321}">
                <p14:modId xmlns:p14="http://schemas.microsoft.com/office/powerpoint/2010/main" val="263392523"/>
              </p:ext>
            </p:extLst>
          </p:nvPr>
        </p:nvGraphicFramePr>
        <p:xfrm>
          <a:off x="374030" y="777874"/>
          <a:ext cx="11106151" cy="5636524"/>
        </p:xfrm>
        <a:graphic>
          <a:graphicData uri="http://schemas.openxmlformats.org/drawingml/2006/table">
            <a:tbl>
              <a:tblPr firstRow="1" firstCol="1" bandRow="1">
                <a:tableStyleId>{5C22544A-7EE6-4342-B048-85BDC9FD1C3A}</a:tableStyleId>
              </a:tblPr>
              <a:tblGrid>
                <a:gridCol w="562358">
                  <a:extLst>
                    <a:ext uri="{9D8B030D-6E8A-4147-A177-3AD203B41FA5}">
                      <a16:colId xmlns:a16="http://schemas.microsoft.com/office/drawing/2014/main" val="2070326843"/>
                    </a:ext>
                  </a:extLst>
                </a:gridCol>
                <a:gridCol w="1851416">
                  <a:extLst>
                    <a:ext uri="{9D8B030D-6E8A-4147-A177-3AD203B41FA5}">
                      <a16:colId xmlns:a16="http://schemas.microsoft.com/office/drawing/2014/main" val="3983201367"/>
                    </a:ext>
                  </a:extLst>
                </a:gridCol>
                <a:gridCol w="6267452">
                  <a:extLst>
                    <a:ext uri="{9D8B030D-6E8A-4147-A177-3AD203B41FA5}">
                      <a16:colId xmlns:a16="http://schemas.microsoft.com/office/drawing/2014/main" val="2139856656"/>
                    </a:ext>
                  </a:extLst>
                </a:gridCol>
                <a:gridCol w="1241561">
                  <a:extLst>
                    <a:ext uri="{9D8B030D-6E8A-4147-A177-3AD203B41FA5}">
                      <a16:colId xmlns:a16="http://schemas.microsoft.com/office/drawing/2014/main" val="2746423163"/>
                    </a:ext>
                  </a:extLst>
                </a:gridCol>
                <a:gridCol w="1183364">
                  <a:extLst>
                    <a:ext uri="{9D8B030D-6E8A-4147-A177-3AD203B41FA5}">
                      <a16:colId xmlns:a16="http://schemas.microsoft.com/office/drawing/2014/main" val="3439021582"/>
                    </a:ext>
                  </a:extLst>
                </a:gridCol>
              </a:tblGrid>
              <a:tr h="759724">
                <a:tc>
                  <a:txBody>
                    <a:bodyPr/>
                    <a:lstStyle/>
                    <a:p>
                      <a:pPr marL="0" marR="0" algn="ctr">
                        <a:spcBef>
                          <a:spcPts val="0"/>
                        </a:spcBef>
                        <a:spcAft>
                          <a:spcPts val="0"/>
                        </a:spcAft>
                      </a:pPr>
                      <a:r>
                        <a:rPr lang="en-US" sz="1600" dirty="0">
                          <a:effectLst/>
                        </a:rPr>
                        <a:t>No.</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rPr>
                        <a:t>National LSS Interventions (all sources)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Cordia New" panose="020B0304020202020204" pitchFamily="34" charset="-34"/>
                        </a:rPr>
                        <a:t>Matching Fund activities to complement existing investments</a:t>
                      </a:r>
                    </a:p>
                  </a:txBody>
                  <a:tcPr marL="89462" marR="89462" marT="0" marB="0"/>
                </a:tc>
                <a:tc>
                  <a:txBody>
                    <a:bodyPr/>
                    <a:lstStyle/>
                    <a:p>
                      <a:pPr marL="0" marR="0" algn="ctr">
                        <a:spcBef>
                          <a:spcPts val="0"/>
                        </a:spcBef>
                        <a:spcAft>
                          <a:spcPts val="0"/>
                        </a:spcAft>
                      </a:pPr>
                      <a:r>
                        <a:rPr lang="en-US" sz="1600" u="sng" dirty="0">
                          <a:effectLst/>
                        </a:rPr>
                        <a:t>HANSA</a:t>
                      </a:r>
                      <a:r>
                        <a:rPr lang="en-US" sz="1600" dirty="0">
                          <a:effectLst/>
                        </a:rPr>
                        <a:t>/ existing funds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rPr>
                        <a:t>Matching Fund request</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3256707981"/>
                  </a:ext>
                </a:extLst>
              </a:tr>
              <a:tr h="759724">
                <a:tc>
                  <a:txBody>
                    <a:bodyPr/>
                    <a:lstStyle/>
                    <a:p>
                      <a:pPr marL="0" marR="0" algn="ctr">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dirty="0">
                          <a:effectLst/>
                        </a:rPr>
                        <a:t>Establish </a:t>
                      </a:r>
                      <a:r>
                        <a:rPr lang="en-US" sz="1600" b="0" i="0" dirty="0">
                          <a:effectLst/>
                        </a:rPr>
                        <a:t>integrated</a:t>
                      </a:r>
                      <a:r>
                        <a:rPr lang="en-US" sz="1600" b="1" i="1" dirty="0">
                          <a:effectLst/>
                        </a:rPr>
                        <a:t> </a:t>
                      </a:r>
                      <a:r>
                        <a:rPr lang="en-US" sz="1600" b="1" i="1" dirty="0">
                          <a:solidFill>
                            <a:srgbClr val="FF0000"/>
                          </a:solidFill>
                          <a:effectLst/>
                        </a:rPr>
                        <a:t>transportation of samples </a:t>
                      </a:r>
                      <a:r>
                        <a:rPr lang="en-US" sz="1600" dirty="0">
                          <a:solidFill>
                            <a:srgbClr val="FF0000"/>
                          </a:solidFill>
                          <a:effectLst/>
                        </a:rPr>
                        <a:t>for infectious disease </a:t>
                      </a:r>
                      <a:r>
                        <a:rPr lang="en-US" sz="1600" dirty="0">
                          <a:effectLst/>
                        </a:rPr>
                        <a:t>(18 province)</a:t>
                      </a:r>
                    </a:p>
                    <a:p>
                      <a:pPr marL="0" marR="0">
                        <a:spcBef>
                          <a:spcPts val="0"/>
                        </a:spcBef>
                        <a:spcAft>
                          <a:spcPts val="0"/>
                        </a:spcAft>
                      </a:pP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Implement </a:t>
                      </a:r>
                      <a:r>
                        <a:rPr lang="en-US" sz="1600" i="1" dirty="0">
                          <a:effectLst/>
                          <a:latin typeface="Calibri" panose="020F0502020204030204" pitchFamily="34" charset="0"/>
                          <a:ea typeface="Calibri" panose="020F0502020204030204" pitchFamily="34" charset="0"/>
                          <a:cs typeface="Cordia New" panose="020B0304020202020204" pitchFamily="34" charset="-34"/>
                        </a:rPr>
                        <a:t>integrated</a:t>
                      </a:r>
                      <a:r>
                        <a:rPr lang="en-US" sz="1600" i="0" dirty="0">
                          <a:effectLst/>
                          <a:latin typeface="Calibri" panose="020F0502020204030204" pitchFamily="34" charset="0"/>
                          <a:ea typeface="Calibri" panose="020F0502020204030204" pitchFamily="34" charset="0"/>
                          <a:cs typeface="Cordia New" panose="020B0304020202020204" pitchFamily="34" charset="-34"/>
                        </a:rPr>
                        <a:t> sample transportation from DH upward, building on existing TB sample transport down to HC (HANSA-funded)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Refreshing relevant national guidelines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Baseline assessment of current specimen transport mechanisms &amp; optimization analysis</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Training, implementation, monitoring &amp; supervision</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Procurement of equipment &amp; consumables for diagnostic specimen management &amp; transportation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Sample transportation costs (mechanism TBD)</a:t>
                      </a:r>
                    </a:p>
                  </a:txBody>
                  <a:tcPr marL="89462" marR="89462" marT="0" marB="0"/>
                </a:tc>
                <a:tc>
                  <a:txBody>
                    <a:bodyPr/>
                    <a:lstStyle/>
                    <a:p>
                      <a:pPr marL="0" marR="0" algn="r">
                        <a:spcBef>
                          <a:spcPts val="0"/>
                        </a:spcBef>
                        <a:spcAft>
                          <a:spcPts val="0"/>
                        </a:spcAft>
                      </a:pPr>
                      <a:r>
                        <a:rPr lang="en-US" sz="1600" u="sng" dirty="0">
                          <a:effectLst/>
                        </a:rPr>
                        <a:t> $  450,000</a:t>
                      </a:r>
                      <a:endParaRPr lang="en-US" sz="1600" u="sng"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640,000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408189854"/>
                  </a:ext>
                </a:extLst>
              </a:tr>
              <a:tr h="217170">
                <a:tc>
                  <a:txBody>
                    <a:bodyPr/>
                    <a:lstStyle/>
                    <a:p>
                      <a:pPr marL="0" marR="0" algn="ctr">
                        <a:spcBef>
                          <a:spcPts val="0"/>
                        </a:spcBef>
                        <a:spcAft>
                          <a:spcPts val="0"/>
                        </a:spcAft>
                      </a:pPr>
                      <a:r>
                        <a:rPr lang="en-US" sz="1600" dirty="0">
                          <a:effectLst/>
                        </a:rPr>
                        <a:t>2</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b="1" i="1" dirty="0">
                          <a:effectLst/>
                        </a:rPr>
                        <a:t>Laboratory integration</a:t>
                      </a:r>
                      <a:r>
                        <a:rPr lang="en-US" sz="1600" dirty="0">
                          <a:effectLst/>
                        </a:rPr>
                        <a:t> and efficiencies of services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Move towards integration of lab services to rationally allocate limited resources across vertical programs and general laboratory</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Updating/revising national norms &amp; standards,</a:t>
                      </a:r>
                      <a:r>
                        <a:rPr lang="en-US" sz="1600" baseline="0" dirty="0">
                          <a:effectLst/>
                          <a:latin typeface="Calibri" panose="020F0502020204030204" pitchFamily="34" charset="0"/>
                          <a:ea typeface="Calibri" panose="020F0502020204030204" pitchFamily="34" charset="0"/>
                          <a:cs typeface="Cordia New" panose="020B0304020202020204" pitchFamily="34" charset="-34"/>
                        </a:rPr>
                        <a:t> including basic testing package and requisite capacity, waste management guidelines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Standardization of essential diagnostic tests, utilization of existing infrastructure and equipment for multi-disease testing</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Integration of training, supervision (complementing HANSA-funded TB lab training)</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Procurement of equipment &amp; consumables for lab</a:t>
                      </a:r>
                      <a:r>
                        <a:rPr lang="en-US" sz="1600" baseline="0" dirty="0">
                          <a:effectLst/>
                          <a:latin typeface="Calibri" panose="020F0502020204030204" pitchFamily="34" charset="0"/>
                          <a:ea typeface="Calibri" panose="020F0502020204030204" pitchFamily="34" charset="0"/>
                          <a:cs typeface="Cordia New" panose="020B0304020202020204" pitchFamily="34" charset="-34"/>
                        </a:rPr>
                        <a:t> waste management</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Development &amp; implementation of maintenance plan for all equipment (complementing HANSA-funded GX warranty)</a:t>
                      </a:r>
                      <a:endParaRPr lang="en-US" sz="1600" baseline="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u="sng" dirty="0">
                          <a:effectLst/>
                        </a:rPr>
                        <a:t> $  567,000</a:t>
                      </a:r>
                      <a:endParaRPr lang="en-US" sz="1600" u="sng"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605,000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2724058552"/>
                  </a:ext>
                </a:extLst>
              </a:tr>
            </a:tbl>
          </a:graphicData>
        </a:graphic>
      </p:graphicFrame>
    </p:spTree>
    <p:extLst>
      <p:ext uri="{BB962C8B-B14F-4D97-AF65-F5344CB8AC3E}">
        <p14:creationId xmlns:p14="http://schemas.microsoft.com/office/powerpoint/2010/main" val="1855892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35755E2-6BBC-BA4F-D857-ADD2A6EC1BE2}"/>
              </a:ext>
            </a:extLst>
          </p:cNvPr>
          <p:cNvGraphicFramePr>
            <a:graphicFrameLocks noGrp="1"/>
          </p:cNvGraphicFramePr>
          <p:nvPr>
            <p:extLst>
              <p:ext uri="{D42A27DB-BD31-4B8C-83A1-F6EECF244321}">
                <p14:modId xmlns:p14="http://schemas.microsoft.com/office/powerpoint/2010/main" val="3146440931"/>
              </p:ext>
            </p:extLst>
          </p:nvPr>
        </p:nvGraphicFramePr>
        <p:xfrm>
          <a:off x="374030" y="777874"/>
          <a:ext cx="11106151" cy="5741084"/>
        </p:xfrm>
        <a:graphic>
          <a:graphicData uri="http://schemas.openxmlformats.org/drawingml/2006/table">
            <a:tbl>
              <a:tblPr firstRow="1" firstCol="1" lastRow="1" bandRow="1">
                <a:tableStyleId>{5C22544A-7EE6-4342-B048-85BDC9FD1C3A}</a:tableStyleId>
              </a:tblPr>
              <a:tblGrid>
                <a:gridCol w="562358">
                  <a:extLst>
                    <a:ext uri="{9D8B030D-6E8A-4147-A177-3AD203B41FA5}">
                      <a16:colId xmlns:a16="http://schemas.microsoft.com/office/drawing/2014/main" val="2070326843"/>
                    </a:ext>
                  </a:extLst>
                </a:gridCol>
                <a:gridCol w="1851416">
                  <a:extLst>
                    <a:ext uri="{9D8B030D-6E8A-4147-A177-3AD203B41FA5}">
                      <a16:colId xmlns:a16="http://schemas.microsoft.com/office/drawing/2014/main" val="3983201367"/>
                    </a:ext>
                  </a:extLst>
                </a:gridCol>
                <a:gridCol w="6267452">
                  <a:extLst>
                    <a:ext uri="{9D8B030D-6E8A-4147-A177-3AD203B41FA5}">
                      <a16:colId xmlns:a16="http://schemas.microsoft.com/office/drawing/2014/main" val="2139856656"/>
                    </a:ext>
                  </a:extLst>
                </a:gridCol>
                <a:gridCol w="1241561">
                  <a:extLst>
                    <a:ext uri="{9D8B030D-6E8A-4147-A177-3AD203B41FA5}">
                      <a16:colId xmlns:a16="http://schemas.microsoft.com/office/drawing/2014/main" val="2746423163"/>
                    </a:ext>
                  </a:extLst>
                </a:gridCol>
                <a:gridCol w="1183364">
                  <a:extLst>
                    <a:ext uri="{9D8B030D-6E8A-4147-A177-3AD203B41FA5}">
                      <a16:colId xmlns:a16="http://schemas.microsoft.com/office/drawing/2014/main" val="3439021582"/>
                    </a:ext>
                  </a:extLst>
                </a:gridCol>
              </a:tblGrid>
              <a:tr h="759724">
                <a:tc>
                  <a:txBody>
                    <a:bodyPr/>
                    <a:lstStyle/>
                    <a:p>
                      <a:pPr marL="0" marR="0" algn="ctr">
                        <a:spcBef>
                          <a:spcPts val="0"/>
                        </a:spcBef>
                        <a:spcAft>
                          <a:spcPts val="0"/>
                        </a:spcAft>
                      </a:pPr>
                      <a:r>
                        <a:rPr lang="en-US" sz="1600" dirty="0">
                          <a:effectLst/>
                        </a:rPr>
                        <a:t>No.</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rPr>
                        <a:t>National LSS Interventions (all sources)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latin typeface="Calibri" panose="020F0502020204030204" pitchFamily="34" charset="0"/>
                          <a:ea typeface="Calibri" panose="020F0502020204030204" pitchFamily="34" charset="0"/>
                          <a:cs typeface="Cordia New" panose="020B0304020202020204" pitchFamily="34" charset="-34"/>
                        </a:rPr>
                        <a:t>Matching Fund activities to complement existing investments</a:t>
                      </a:r>
                    </a:p>
                  </a:txBody>
                  <a:tcPr marL="89462" marR="89462" marT="0" marB="0"/>
                </a:tc>
                <a:tc>
                  <a:txBody>
                    <a:bodyPr/>
                    <a:lstStyle/>
                    <a:p>
                      <a:pPr marL="0" marR="0" algn="ctr">
                        <a:spcBef>
                          <a:spcPts val="0"/>
                        </a:spcBef>
                        <a:spcAft>
                          <a:spcPts val="0"/>
                        </a:spcAft>
                      </a:pPr>
                      <a:r>
                        <a:rPr lang="en-US" sz="1600" u="sng" dirty="0">
                          <a:effectLst/>
                        </a:rPr>
                        <a:t>HANSA</a:t>
                      </a:r>
                      <a:r>
                        <a:rPr lang="en-US" sz="1600" dirty="0">
                          <a:effectLst/>
                        </a:rPr>
                        <a:t>/ existing funds</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ctr">
                        <a:spcBef>
                          <a:spcPts val="0"/>
                        </a:spcBef>
                        <a:spcAft>
                          <a:spcPts val="0"/>
                        </a:spcAft>
                      </a:pPr>
                      <a:r>
                        <a:rPr lang="en-US" sz="1600" dirty="0">
                          <a:effectLst/>
                        </a:rPr>
                        <a:t>Matching Fund request</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3256707981"/>
                  </a:ext>
                </a:extLst>
              </a:tr>
              <a:tr h="704450">
                <a:tc>
                  <a:txBody>
                    <a:bodyPr/>
                    <a:lstStyle/>
                    <a:p>
                      <a:pPr marL="0" marR="0" algn="ctr">
                        <a:spcBef>
                          <a:spcPts val="0"/>
                        </a:spcBef>
                        <a:spcAft>
                          <a:spcPts val="0"/>
                        </a:spcAft>
                      </a:pPr>
                      <a:r>
                        <a:rPr lang="en-US" sz="1600" dirty="0">
                          <a:solidFill>
                            <a:srgbClr val="FF0000"/>
                          </a:solidFill>
                          <a:effectLst/>
                        </a:rPr>
                        <a:t>3</a:t>
                      </a:r>
                      <a:endParaRPr lang="en-US" sz="16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dirty="0">
                          <a:solidFill>
                            <a:srgbClr val="FF0000"/>
                          </a:solidFill>
                          <a:effectLst/>
                        </a:rPr>
                        <a:t>Strengthen laboratory </a:t>
                      </a:r>
                      <a:r>
                        <a:rPr lang="en-US" sz="1600" b="1" i="1" dirty="0">
                          <a:solidFill>
                            <a:srgbClr val="FF0000"/>
                          </a:solidFill>
                          <a:effectLst/>
                        </a:rPr>
                        <a:t>data systems </a:t>
                      </a:r>
                      <a:r>
                        <a:rPr lang="en-US" sz="1600" dirty="0">
                          <a:solidFill>
                            <a:srgbClr val="FF0000"/>
                          </a:solidFill>
                          <a:effectLst/>
                        </a:rPr>
                        <a:t>and information sharing</a:t>
                      </a:r>
                      <a:endParaRPr lang="en-US" sz="1600" dirty="0">
                        <a:solidFill>
                          <a:srgbClr val="FF0000"/>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indent="0">
                        <a:spcBef>
                          <a:spcPts val="0"/>
                        </a:spcBef>
                        <a:spcAft>
                          <a:spcPts val="0"/>
                        </a:spcAft>
                        <a:buFont typeface="Arial" panose="020B0604020202020204" pitchFamily="34" charset="0"/>
                        <a:buNone/>
                      </a:pPr>
                      <a:r>
                        <a:rPr lang="en-US" sz="1600" dirty="0">
                          <a:effectLst/>
                          <a:latin typeface="Calibri" panose="020F0502020204030204" pitchFamily="34" charset="0"/>
                          <a:ea typeface="Calibri" panose="020F0502020204030204" pitchFamily="34" charset="0"/>
                          <a:cs typeface="Cordia New" panose="020B0304020202020204" pitchFamily="34" charset="-34"/>
                        </a:rPr>
                        <a:t>Progress toward a national LIMS system, connecting all provincial laboratories, and use of data for decision-making</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Procurement of equipment &amp; services (phased expansion of LIMS to connect all PH)</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Integration with existing DHIS2 &amp; surveillance data systems, sample tracking (linked with sample transport)</a:t>
                      </a:r>
                    </a:p>
                  </a:txBody>
                  <a:tcPr marL="89462" marR="89462" marT="0" marB="0"/>
                </a:tc>
                <a:tc>
                  <a:txBody>
                    <a:bodyPr/>
                    <a:lstStyle/>
                    <a:p>
                      <a:pPr marL="0" marR="0" algn="r">
                        <a:spcBef>
                          <a:spcPts val="0"/>
                        </a:spcBef>
                        <a:spcAft>
                          <a:spcPts val="0"/>
                        </a:spcAft>
                      </a:pPr>
                      <a:r>
                        <a:rPr lang="en-US" sz="1600" dirty="0">
                          <a:effectLst/>
                        </a:rPr>
                        <a:t> $  327,800</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370,000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1491279655"/>
                  </a:ext>
                </a:extLst>
              </a:tr>
              <a:tr h="704450">
                <a:tc>
                  <a:txBody>
                    <a:bodyPr/>
                    <a:lstStyle/>
                    <a:p>
                      <a:pPr marL="0" marR="0" algn="ctr">
                        <a:spcBef>
                          <a:spcPts val="0"/>
                        </a:spcBef>
                        <a:spcAft>
                          <a:spcPts val="0"/>
                        </a:spcAft>
                      </a:pPr>
                      <a:r>
                        <a:rPr lang="en-US" sz="1600" dirty="0">
                          <a:effectLst/>
                        </a:rPr>
                        <a:t>4</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dirty="0">
                          <a:solidFill>
                            <a:srgbClr val="FF0000"/>
                          </a:solidFill>
                          <a:effectLst/>
                        </a:rPr>
                        <a:t>Strengthen </a:t>
                      </a:r>
                      <a:r>
                        <a:rPr lang="en-US" sz="1600" b="1" i="1" dirty="0">
                          <a:solidFill>
                            <a:srgbClr val="FF0000"/>
                          </a:solidFill>
                          <a:effectLst/>
                        </a:rPr>
                        <a:t>Quality Management</a:t>
                      </a:r>
                      <a:r>
                        <a:rPr lang="en-US" sz="1600" dirty="0">
                          <a:solidFill>
                            <a:srgbClr val="FF0000"/>
                          </a:solidFill>
                          <a:effectLst/>
                        </a:rPr>
                        <a:t> </a:t>
                      </a:r>
                      <a:r>
                        <a:rPr lang="en-US" sz="1600" b="1" i="1" dirty="0">
                          <a:solidFill>
                            <a:srgbClr val="FF0000"/>
                          </a:solidFill>
                          <a:effectLst/>
                        </a:rPr>
                        <a:t>System</a:t>
                      </a:r>
                    </a:p>
                  </a:txBody>
                  <a:tcPr marL="89462" marR="89462" marT="0" marB="0"/>
                </a:tc>
                <a:tc>
                  <a:txBody>
                    <a:bodyPr/>
                    <a:lstStyle/>
                    <a:p>
                      <a:pPr marL="0" marR="0" indent="0">
                        <a:spcBef>
                          <a:spcPts val="0"/>
                        </a:spcBef>
                        <a:spcAft>
                          <a:spcPts val="0"/>
                        </a:spcAft>
                        <a:buFont typeface="Arial" panose="020B0604020202020204" pitchFamily="34" charset="0"/>
                        <a:buNone/>
                      </a:pPr>
                      <a:r>
                        <a:rPr lang="en-US" sz="1600" dirty="0">
                          <a:effectLst/>
                          <a:latin typeface="Calibri" panose="020F0502020204030204" pitchFamily="34" charset="0"/>
                          <a:ea typeface="Calibri" panose="020F0502020204030204" pitchFamily="34" charset="0"/>
                          <a:cs typeface="Cordia New" panose="020B0304020202020204" pitchFamily="34" charset="-34"/>
                        </a:rPr>
                        <a:t>Targeted quality activities in service of #1-3 above</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Revise guidelines and provide training on laboratory and specimen management procedures (supports #1, #6)</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Integrate EQA programs (integrating HIV, TB, and other diseases) (#2)</a:t>
                      </a:r>
                    </a:p>
                  </a:txBody>
                  <a:tcPr marL="89462" marR="89462" marT="0" marB="0"/>
                </a:tc>
                <a:tc>
                  <a:txBody>
                    <a:bodyPr/>
                    <a:lstStyle/>
                    <a:p>
                      <a:pPr marL="0" marR="0" algn="r">
                        <a:spcBef>
                          <a:spcPts val="0"/>
                        </a:spcBef>
                        <a:spcAft>
                          <a:spcPts val="0"/>
                        </a:spcAft>
                      </a:pPr>
                      <a:r>
                        <a:rPr lang="en-US" sz="1600" dirty="0">
                          <a:effectLst/>
                        </a:rPr>
                        <a:t> $  992,950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200,000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408189854"/>
                  </a:ext>
                </a:extLst>
              </a:tr>
              <a:tr h="217170">
                <a:tc>
                  <a:txBody>
                    <a:bodyPr/>
                    <a:lstStyle/>
                    <a:p>
                      <a:pPr marL="0" marR="0" algn="ctr">
                        <a:spcBef>
                          <a:spcPts val="0"/>
                        </a:spcBef>
                        <a:spcAft>
                          <a:spcPts val="0"/>
                        </a:spcAft>
                      </a:pPr>
                      <a:r>
                        <a:rPr lang="en-US" sz="1600">
                          <a:effectLst/>
                        </a:rPr>
                        <a:t>5</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dirty="0">
                          <a:effectLst/>
                        </a:rPr>
                        <a:t>Institutionalize</a:t>
                      </a:r>
                      <a:r>
                        <a:rPr lang="en-US" sz="1600" b="1" i="1" dirty="0">
                          <a:effectLst/>
                        </a:rPr>
                        <a:t> biosafety, biosecurity </a:t>
                      </a:r>
                      <a:r>
                        <a:rPr lang="en-US" sz="1600" b="0" i="0" dirty="0">
                          <a:effectLst/>
                        </a:rPr>
                        <a:t>and bio-risk assessment</a:t>
                      </a:r>
                      <a:endParaRPr lang="en-US" sz="1600" b="0" i="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Targeted biosafety activities in service of #1-3 above</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Biosafety cabinet certification &amp; replacement HEPA filters (#2)</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Capacity building for biosafety cabinet field certifiers - basic accreditation (#2, supports bringing TB activities closer to general lab)</a:t>
                      </a:r>
                    </a:p>
                  </a:txBody>
                  <a:tcPr marL="89462" marR="89462" marT="0" marB="0"/>
                </a:tc>
                <a:tc>
                  <a:txBody>
                    <a:bodyPr/>
                    <a:lstStyle/>
                    <a:p>
                      <a:pPr marL="0" marR="0" algn="r">
                        <a:spcBef>
                          <a:spcPts val="0"/>
                        </a:spcBef>
                        <a:spcAft>
                          <a:spcPts val="0"/>
                        </a:spcAft>
                      </a:pPr>
                      <a:r>
                        <a:rPr lang="en-US" sz="1600" dirty="0">
                          <a:effectLst/>
                        </a:rPr>
                        <a:t> $  237,000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125,000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2724058552"/>
                  </a:ext>
                </a:extLst>
              </a:tr>
              <a:tr h="759724">
                <a:tc>
                  <a:txBody>
                    <a:bodyPr/>
                    <a:lstStyle/>
                    <a:p>
                      <a:pPr marL="0" marR="0" algn="ctr">
                        <a:spcBef>
                          <a:spcPts val="0"/>
                        </a:spcBef>
                        <a:spcAft>
                          <a:spcPts val="0"/>
                        </a:spcAft>
                      </a:pPr>
                      <a:r>
                        <a:rPr lang="en-US" sz="1600">
                          <a:effectLst/>
                        </a:rPr>
                        <a:t>6</a:t>
                      </a:r>
                      <a:endParaRPr lang="en-US" sz="160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spcBef>
                          <a:spcPts val="0"/>
                        </a:spcBef>
                        <a:spcAft>
                          <a:spcPts val="0"/>
                        </a:spcAft>
                      </a:pPr>
                      <a:r>
                        <a:rPr lang="en-US" sz="1600" dirty="0">
                          <a:effectLst/>
                        </a:rPr>
                        <a:t>Enhance </a:t>
                      </a:r>
                      <a:r>
                        <a:rPr lang="en-US" sz="1600" b="1" i="1" dirty="0">
                          <a:effectLst/>
                        </a:rPr>
                        <a:t>surveillance preparedness </a:t>
                      </a:r>
                      <a:r>
                        <a:rPr lang="en-US" sz="1600" dirty="0">
                          <a:effectLst/>
                        </a:rPr>
                        <a:t>and</a:t>
                      </a:r>
                      <a:r>
                        <a:rPr lang="en-US" sz="1600" b="1" i="1" dirty="0">
                          <a:effectLst/>
                        </a:rPr>
                        <a:t> response </a:t>
                      </a:r>
                      <a:r>
                        <a:rPr lang="en-US" sz="1600" dirty="0">
                          <a:effectLst/>
                        </a:rPr>
                        <a:t>to disease outbreaks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effectLst/>
                          <a:latin typeface="Calibri" panose="020F0502020204030204" pitchFamily="34" charset="0"/>
                          <a:ea typeface="Calibri" panose="020F0502020204030204" pitchFamily="34" charset="0"/>
                          <a:cs typeface="Cordia New" panose="020B0304020202020204" pitchFamily="34" charset="-34"/>
                        </a:rPr>
                        <a:t>Targeted surveillance activities in service of #1-3 above</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Training in TB/HIV genomic sequencing for public health response and treatment (#2, complementing current plan to establish a surveillance lab at NCLE)</a:t>
                      </a:r>
                    </a:p>
                    <a:p>
                      <a:pPr marL="285750" marR="0" indent="-285750">
                        <a:spcBef>
                          <a:spcPts val="0"/>
                        </a:spcBef>
                        <a:spcAft>
                          <a:spcPts val="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Cordia New" panose="020B0304020202020204" pitchFamily="34" charset="-34"/>
                        </a:rPr>
                        <a:t>Procurement of consumables</a:t>
                      </a:r>
                    </a:p>
                  </a:txBody>
                  <a:tcPr marL="89462" marR="89462" marT="0" marB="0"/>
                </a:tc>
                <a:tc>
                  <a:txBody>
                    <a:bodyPr/>
                    <a:lstStyle/>
                    <a:p>
                      <a:pPr marL="0" marR="0" algn="r">
                        <a:spcBef>
                          <a:spcPts val="0"/>
                        </a:spcBef>
                        <a:spcAft>
                          <a:spcPts val="0"/>
                        </a:spcAft>
                      </a:pPr>
                      <a:r>
                        <a:rPr lang="en-US" sz="1600" dirty="0">
                          <a:effectLst/>
                        </a:rPr>
                        <a:t>$  2,175,000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tc>
                  <a:txBody>
                    <a:bodyPr/>
                    <a:lstStyle/>
                    <a:p>
                      <a:pPr marL="0" marR="0" algn="r">
                        <a:spcBef>
                          <a:spcPts val="0"/>
                        </a:spcBef>
                        <a:spcAft>
                          <a:spcPts val="0"/>
                        </a:spcAft>
                      </a:pPr>
                      <a:r>
                        <a:rPr lang="en-US" sz="1600" dirty="0">
                          <a:effectLst/>
                        </a:rPr>
                        <a:t> $    60,000      </a:t>
                      </a:r>
                      <a:endParaRPr lang="en-US" sz="1600" dirty="0">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tc>
                <a:extLst>
                  <a:ext uri="{0D108BD9-81ED-4DB2-BD59-A6C34878D82A}">
                    <a16:rowId xmlns:a16="http://schemas.microsoft.com/office/drawing/2014/main" val="276170464"/>
                  </a:ext>
                </a:extLst>
              </a:tr>
              <a:tr h="348400">
                <a:tc>
                  <a:txBody>
                    <a:bodyPr/>
                    <a:lstStyle/>
                    <a:p>
                      <a:pPr algn="ctr"/>
                      <a:endParaRPr lang="en-US" sz="1600" b="1" i="1" dirty="0">
                        <a:solidFill>
                          <a:schemeClr val="tx1"/>
                        </a:solidFill>
                        <a:effectLst/>
                        <a:latin typeface="Calibri" panose="020F0502020204030204" pitchFamily="34" charset="0"/>
                        <a:cs typeface="Cordia New" panose="020B0304020202020204" pitchFamily="34" charset="-34"/>
                      </a:endParaRPr>
                    </a:p>
                  </a:txBody>
                  <a:tcPr marL="89462" marR="89462" marT="0" marB="0" anchor="ctr">
                    <a:solidFill>
                      <a:schemeClr val="bg2">
                        <a:lumMod val="75000"/>
                      </a:schemeClr>
                    </a:solidFill>
                  </a:tcPr>
                </a:tc>
                <a:tc>
                  <a:txBody>
                    <a:bodyPr/>
                    <a:lstStyle/>
                    <a:p>
                      <a:pPr marL="0" marR="0">
                        <a:spcBef>
                          <a:spcPts val="0"/>
                        </a:spcBef>
                        <a:spcAft>
                          <a:spcPts val="0"/>
                        </a:spcAft>
                      </a:pPr>
                      <a:r>
                        <a:rPr lang="en-US" sz="1600" b="1" i="1" dirty="0">
                          <a:solidFill>
                            <a:schemeClr val="tx1"/>
                          </a:solidFill>
                          <a:effectLst/>
                        </a:rPr>
                        <a:t>Total</a:t>
                      </a:r>
                      <a:endParaRPr lang="en-US" sz="1600" b="1" i="1"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nchor="ctr">
                    <a:solidFill>
                      <a:schemeClr val="bg2">
                        <a:lumMod val="75000"/>
                      </a:schemeClr>
                    </a:solidFill>
                  </a:tcPr>
                </a:tc>
                <a:tc>
                  <a:txBody>
                    <a:bodyPr/>
                    <a:lstStyle/>
                    <a:p>
                      <a:pPr marL="0" marR="0">
                        <a:spcBef>
                          <a:spcPts val="0"/>
                        </a:spcBef>
                        <a:spcAft>
                          <a:spcPts val="0"/>
                        </a:spcAft>
                      </a:pPr>
                      <a:endParaRPr lang="en-US" sz="1600" b="1" i="1"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nchor="ctr">
                    <a:solidFill>
                      <a:schemeClr val="bg2">
                        <a:lumMod val="75000"/>
                      </a:schemeClr>
                    </a:solidFill>
                  </a:tcPr>
                </a:tc>
                <a:tc>
                  <a:txBody>
                    <a:bodyPr/>
                    <a:lstStyle/>
                    <a:p>
                      <a:pPr marL="0" marR="0" algn="r">
                        <a:spcBef>
                          <a:spcPts val="0"/>
                        </a:spcBef>
                        <a:spcAft>
                          <a:spcPts val="0"/>
                        </a:spcAft>
                      </a:pPr>
                      <a:r>
                        <a:rPr lang="en-US" sz="1600" b="1" i="1" dirty="0">
                          <a:solidFill>
                            <a:schemeClr val="tx1"/>
                          </a:solidFill>
                          <a:effectLst/>
                        </a:rPr>
                        <a:t> $ 4,749,750    </a:t>
                      </a:r>
                      <a:endParaRPr lang="en-US" sz="1600" b="1" i="1"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nchor="ctr">
                    <a:solidFill>
                      <a:schemeClr val="bg2">
                        <a:lumMod val="75000"/>
                      </a:schemeClr>
                    </a:solidFill>
                  </a:tcPr>
                </a:tc>
                <a:tc>
                  <a:txBody>
                    <a:bodyPr/>
                    <a:lstStyle/>
                    <a:p>
                      <a:pPr marL="0" marR="0" algn="r">
                        <a:spcBef>
                          <a:spcPts val="0"/>
                        </a:spcBef>
                        <a:spcAft>
                          <a:spcPts val="0"/>
                        </a:spcAft>
                      </a:pPr>
                      <a:r>
                        <a:rPr lang="en-US" sz="1600" b="1" i="1" dirty="0">
                          <a:solidFill>
                            <a:schemeClr val="tx1"/>
                          </a:solidFill>
                          <a:effectLst/>
                        </a:rPr>
                        <a:t>$ 2,000,000 </a:t>
                      </a:r>
                      <a:endParaRPr lang="en-US" sz="1600" b="1" i="1" dirty="0">
                        <a:solidFill>
                          <a:schemeClr val="tx1"/>
                        </a:solidFill>
                        <a:effectLst/>
                        <a:latin typeface="Calibri" panose="020F0502020204030204" pitchFamily="34" charset="0"/>
                        <a:ea typeface="Calibri" panose="020F0502020204030204" pitchFamily="34" charset="0"/>
                        <a:cs typeface="Cordia New" panose="020B0304020202020204" pitchFamily="34" charset="-34"/>
                      </a:endParaRPr>
                    </a:p>
                  </a:txBody>
                  <a:tcPr marL="89462" marR="89462" marT="0" marB="0" anchor="ctr">
                    <a:solidFill>
                      <a:schemeClr val="bg2">
                        <a:lumMod val="75000"/>
                      </a:schemeClr>
                    </a:solidFill>
                  </a:tcPr>
                </a:tc>
                <a:extLst>
                  <a:ext uri="{0D108BD9-81ED-4DB2-BD59-A6C34878D82A}">
                    <a16:rowId xmlns:a16="http://schemas.microsoft.com/office/drawing/2014/main" val="2695537048"/>
                  </a:ext>
                </a:extLst>
              </a:tr>
            </a:tbl>
          </a:graphicData>
        </a:graphic>
      </p:graphicFrame>
      <p:sp>
        <p:nvSpPr>
          <p:cNvPr id="9" name="Title 1">
            <a:extLst>
              <a:ext uri="{FF2B5EF4-FFF2-40B4-BE49-F238E27FC236}">
                <a16:creationId xmlns:a16="http://schemas.microsoft.com/office/drawing/2014/main" id="{757457D6-FD83-58CD-9C5C-68B314F1B426}"/>
              </a:ext>
            </a:extLst>
          </p:cNvPr>
          <p:cNvSpPr>
            <a:spLocks noGrp="1"/>
          </p:cNvSpPr>
          <p:nvPr>
            <p:ph type="title"/>
          </p:nvPr>
        </p:nvSpPr>
        <p:spPr>
          <a:xfrm>
            <a:off x="284821" y="0"/>
            <a:ext cx="11106151" cy="777874"/>
          </a:xfrm>
        </p:spPr>
        <p:txBody>
          <a:bodyPr>
            <a:noAutofit/>
          </a:bodyPr>
          <a:lstStyle/>
          <a:p>
            <a:br>
              <a:rPr lang="en-US" sz="3000" b="1" dirty="0"/>
            </a:br>
            <a:r>
              <a:rPr lang="en-US" sz="3000" b="1" dirty="0"/>
              <a:t>Matching Fund Proposal - Lao PDR Laboratory Systems Strengthening</a:t>
            </a:r>
            <a:br>
              <a:rPr lang="en-US" sz="3000" b="1" dirty="0"/>
            </a:br>
            <a:endParaRPr lang="en-US" sz="3000" b="1" dirty="0"/>
          </a:p>
        </p:txBody>
      </p:sp>
    </p:spTree>
    <p:extLst>
      <p:ext uri="{BB962C8B-B14F-4D97-AF65-F5344CB8AC3E}">
        <p14:creationId xmlns:p14="http://schemas.microsoft.com/office/powerpoint/2010/main" val="2690884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818E77EA-A861-026E-DD5B-B8A7302F8164}"/>
              </a:ext>
            </a:extLst>
          </p:cNvPr>
          <p:cNvGraphicFramePr>
            <a:graphicFrameLocks noGrp="1"/>
          </p:cNvGraphicFramePr>
          <p:nvPr/>
        </p:nvGraphicFramePr>
        <p:xfrm>
          <a:off x="201336" y="1088780"/>
          <a:ext cx="11853643" cy="5524324"/>
        </p:xfrm>
        <a:graphic>
          <a:graphicData uri="http://schemas.openxmlformats.org/drawingml/2006/table">
            <a:tbl>
              <a:tblPr firstRow="1" bandRow="1">
                <a:tableStyleId>{72833802-FEF1-4C79-8D5D-14CF1EAF98D9}</a:tableStyleId>
              </a:tblPr>
              <a:tblGrid>
                <a:gridCol w="1457841">
                  <a:extLst>
                    <a:ext uri="{9D8B030D-6E8A-4147-A177-3AD203B41FA5}">
                      <a16:colId xmlns:a16="http://schemas.microsoft.com/office/drawing/2014/main" val="3543501126"/>
                    </a:ext>
                  </a:extLst>
                </a:gridCol>
                <a:gridCol w="4749557">
                  <a:extLst>
                    <a:ext uri="{9D8B030D-6E8A-4147-A177-3AD203B41FA5}">
                      <a16:colId xmlns:a16="http://schemas.microsoft.com/office/drawing/2014/main" val="1508012781"/>
                    </a:ext>
                  </a:extLst>
                </a:gridCol>
                <a:gridCol w="3364440">
                  <a:extLst>
                    <a:ext uri="{9D8B030D-6E8A-4147-A177-3AD203B41FA5}">
                      <a16:colId xmlns:a16="http://schemas.microsoft.com/office/drawing/2014/main" val="1112153149"/>
                    </a:ext>
                  </a:extLst>
                </a:gridCol>
                <a:gridCol w="2281805">
                  <a:extLst>
                    <a:ext uri="{9D8B030D-6E8A-4147-A177-3AD203B41FA5}">
                      <a16:colId xmlns:a16="http://schemas.microsoft.com/office/drawing/2014/main" val="2833957783"/>
                    </a:ext>
                  </a:extLst>
                </a:gridCol>
              </a:tblGrid>
              <a:tr h="290760">
                <a:tc>
                  <a:txBody>
                    <a:bodyPr/>
                    <a:lstStyle/>
                    <a:p>
                      <a:pPr algn="ctr"/>
                      <a:r>
                        <a:rPr lang="en-US" sz="1200" dirty="0">
                          <a:latin typeface="+mj-lt"/>
                        </a:rPr>
                        <a:t>Activity </a:t>
                      </a:r>
                    </a:p>
                  </a:txBody>
                  <a:tcPr/>
                </a:tc>
                <a:tc>
                  <a:txBody>
                    <a:bodyPr/>
                    <a:lstStyle/>
                    <a:p>
                      <a:pPr algn="ctr"/>
                      <a:r>
                        <a:rPr lang="en-US" sz="1200" dirty="0">
                          <a:latin typeface="+mj-lt"/>
                        </a:rPr>
                        <a:t>Status Update </a:t>
                      </a:r>
                    </a:p>
                  </a:txBody>
                  <a:tcPr/>
                </a:tc>
                <a:tc>
                  <a:txBody>
                    <a:bodyPr/>
                    <a:lstStyle/>
                    <a:p>
                      <a:pPr algn="ctr"/>
                      <a:r>
                        <a:rPr lang="en-US" sz="1200" dirty="0">
                          <a:latin typeface="+mj-lt"/>
                        </a:rPr>
                        <a:t>Action point(s)</a:t>
                      </a:r>
                    </a:p>
                  </a:txBody>
                  <a:tcPr/>
                </a:tc>
                <a:tc>
                  <a:txBody>
                    <a:bodyPr/>
                    <a:lstStyle/>
                    <a:p>
                      <a:pPr algn="ctr"/>
                      <a:r>
                        <a:rPr lang="en-US" sz="1200" dirty="0">
                          <a:latin typeface="+mj-lt"/>
                        </a:rPr>
                        <a:t>Comments</a:t>
                      </a:r>
                    </a:p>
                  </a:txBody>
                  <a:tcPr/>
                </a:tc>
                <a:extLst>
                  <a:ext uri="{0D108BD9-81ED-4DB2-BD59-A6C34878D82A}">
                    <a16:rowId xmlns:a16="http://schemas.microsoft.com/office/drawing/2014/main" val="3068645936"/>
                  </a:ext>
                </a:extLst>
              </a:tr>
              <a:tr h="752207">
                <a:tc>
                  <a:txBody>
                    <a:bodyPr/>
                    <a:lstStyle/>
                    <a:p>
                      <a:r>
                        <a:rPr lang="en-US" sz="1200" u="none" dirty="0">
                          <a:latin typeface="+mj-lt"/>
                        </a:rPr>
                        <a:t>Recruitment of 6 QMU Staff</a:t>
                      </a:r>
                    </a:p>
                  </a:txBody>
                  <a:tcPr/>
                </a:tc>
                <a:tc>
                  <a:txBody>
                    <a:bodyPr/>
                    <a:lstStyle/>
                    <a:p>
                      <a:r>
                        <a:rPr lang="en-US" sz="1200" dirty="0"/>
                        <a:t>Recruitment process underway (direct appointment). DPF/NPCO has prepared the draft contracts and is waiting for the CVs and justifications. </a:t>
                      </a:r>
                    </a:p>
                  </a:txBody>
                  <a:tcPr/>
                </a:tc>
                <a:tc>
                  <a:txBody>
                    <a:bodyPr/>
                    <a:lstStyle/>
                    <a:p>
                      <a:r>
                        <a:rPr lang="en-US" sz="1200" dirty="0"/>
                        <a:t>Given the delay, DPF/NPCO to update the recruitment timelines. </a:t>
                      </a:r>
                    </a:p>
                  </a:txBody>
                  <a:tcPr/>
                </a:tc>
                <a:tc>
                  <a:txBody>
                    <a:bodyPr/>
                    <a:lstStyle/>
                    <a:p>
                      <a:endParaRPr lang="en-US" sz="1200" dirty="0"/>
                    </a:p>
                  </a:txBody>
                  <a:tcPr/>
                </a:tc>
                <a:extLst>
                  <a:ext uri="{0D108BD9-81ED-4DB2-BD59-A6C34878D82A}">
                    <a16:rowId xmlns:a16="http://schemas.microsoft.com/office/drawing/2014/main" val="2740622589"/>
                  </a:ext>
                </a:extLst>
              </a:tr>
              <a:tr h="1261766">
                <a:tc>
                  <a:txBody>
                    <a:bodyPr/>
                    <a:lstStyle/>
                    <a:p>
                      <a:r>
                        <a:rPr lang="en-US" sz="1200" dirty="0">
                          <a:latin typeface="+mj-lt"/>
                        </a:rPr>
                        <a:t>Lab TA </a:t>
                      </a:r>
                    </a:p>
                  </a:txBody>
                  <a:tcPr/>
                </a:tc>
                <a:tc>
                  <a:txBody>
                    <a:bodyPr/>
                    <a:lstStyle/>
                    <a:p>
                      <a:r>
                        <a:rPr lang="en-US" sz="1200" dirty="0"/>
                        <a:t>NCLE wants to have a direct contract with CHAI. As a result, the TORs need to be updated to add the expected deliverables and payment schedule. DPF plans to provide CHAI with the RFP and EOI to submit a proposal (financial and technical).</a:t>
                      </a:r>
                    </a:p>
                  </a:txBody>
                  <a:tcPr/>
                </a:tc>
                <a:tc>
                  <a:txBody>
                    <a:bodyPr/>
                    <a:lstStyle/>
                    <a:p>
                      <a:r>
                        <a:rPr lang="en-US" sz="1200" dirty="0"/>
                        <a:t>DPF/NPCO to clarify whether this is in line with the MoH/HANSA procurement guidelines.</a:t>
                      </a:r>
                    </a:p>
                    <a:p>
                      <a:endParaRPr lang="en-US" sz="1200" dirty="0"/>
                    </a:p>
                    <a:p>
                      <a:endParaRPr lang="en-US" sz="1200" i="0" dirty="0"/>
                    </a:p>
                  </a:txBody>
                  <a:tcPr/>
                </a:tc>
                <a:tc>
                  <a:txBody>
                    <a:bodyPr/>
                    <a:lstStyle/>
                    <a:p>
                      <a:endParaRPr lang="en-US" sz="1200" dirty="0"/>
                    </a:p>
                  </a:txBody>
                  <a:tcPr/>
                </a:tc>
                <a:extLst>
                  <a:ext uri="{0D108BD9-81ED-4DB2-BD59-A6C34878D82A}">
                    <a16:rowId xmlns:a16="http://schemas.microsoft.com/office/drawing/2014/main" val="3760985486"/>
                  </a:ext>
                </a:extLst>
              </a:tr>
              <a:tr h="842884">
                <a:tc>
                  <a:txBody>
                    <a:bodyPr/>
                    <a:lstStyle/>
                    <a:p>
                      <a:r>
                        <a:rPr lang="en-US" sz="1200" dirty="0">
                          <a:latin typeface="+mj-lt"/>
                        </a:rPr>
                        <a:t>Bank account</a:t>
                      </a:r>
                    </a:p>
                  </a:txBody>
                  <a:tcPr/>
                </a:tc>
                <a:tc>
                  <a:txBody>
                    <a:bodyPr/>
                    <a:lstStyle/>
                    <a:p>
                      <a:r>
                        <a:rPr lang="en-US" sz="1200" dirty="0"/>
                        <a:t>NCLE submitted a request to DPF for support. NPCO check with </a:t>
                      </a:r>
                      <a:r>
                        <a:rPr lang="en-US" sz="1200" dirty="0" err="1"/>
                        <a:t>BoL</a:t>
                      </a:r>
                      <a:r>
                        <a:rPr lang="en-US" sz="1200" dirty="0"/>
                        <a:t> and MoF on the criteria for opening a bank account. HANSA 2 legal agreement has not been signed. Bank account will be open after signing of the HANSA 2 legal agreement. </a:t>
                      </a:r>
                      <a:endParaRPr lang="en-US" sz="1200" i="0" dirty="0"/>
                    </a:p>
                  </a:txBody>
                  <a:tcPr/>
                </a:tc>
                <a:tc>
                  <a:txBody>
                    <a:bodyPr/>
                    <a:lstStyle/>
                    <a:p>
                      <a:r>
                        <a:rPr lang="en-US" sz="1200" dirty="0"/>
                        <a:t>DPF/NPCO to explore if they can use GF grant agreement to open the bank account.  </a:t>
                      </a:r>
                      <a:endParaRPr lang="en-US" sz="1200" i="0" dirty="0"/>
                    </a:p>
                  </a:txBody>
                  <a:tcPr/>
                </a:tc>
                <a:tc>
                  <a:txBody>
                    <a:bodyPr/>
                    <a:lstStyle/>
                    <a:p>
                      <a:endParaRPr lang="en-US" sz="1200" dirty="0"/>
                    </a:p>
                  </a:txBody>
                  <a:tcPr/>
                </a:tc>
                <a:extLst>
                  <a:ext uri="{0D108BD9-81ED-4DB2-BD59-A6C34878D82A}">
                    <a16:rowId xmlns:a16="http://schemas.microsoft.com/office/drawing/2014/main" val="1612341284"/>
                  </a:ext>
                </a:extLst>
              </a:tr>
              <a:tr h="842884">
                <a:tc>
                  <a:txBody>
                    <a:bodyPr/>
                    <a:lstStyle/>
                    <a:p>
                      <a:r>
                        <a:rPr lang="en-US" sz="1200" dirty="0">
                          <a:latin typeface="+mj-lt"/>
                        </a:rPr>
                        <a:t>LIMS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Awaiting report from the LIMS pilot in 3 sites. </a:t>
                      </a:r>
                      <a:r>
                        <a:rPr lang="en-US" sz="1200" kern="1200" dirty="0">
                          <a:solidFill>
                            <a:schemeClr val="tx1"/>
                          </a:solidFill>
                          <a:effectLst/>
                        </a:rPr>
                        <a:t>Based on pilot, a detailed scale up plan to 18 Provincial Hospitals needs to be developed and presented during a stakeholder alignment meeting. </a:t>
                      </a:r>
                      <a:endParaRPr lang="en-US" sz="1200" kern="1200" dirty="0">
                        <a:solidFill>
                          <a:schemeClr val="tx1"/>
                        </a:solidFill>
                        <a:effectLst/>
                        <a:latin typeface="+mn-lt"/>
                        <a:ea typeface="+mn-ea"/>
                        <a:cs typeface="+mn-cs"/>
                      </a:endParaRPr>
                    </a:p>
                  </a:txBody>
                  <a:tcPr/>
                </a:tc>
                <a:tc>
                  <a:txBody>
                    <a:bodyPr/>
                    <a:lstStyle/>
                    <a:p>
                      <a:r>
                        <a:rPr lang="en-US" sz="1200" dirty="0"/>
                        <a:t>DPF/NPCO to liaise with NCLE &amp; CHAI and confirm the timelines for pilot close-out, scale-up plan and stakeholder meeting. </a:t>
                      </a:r>
                    </a:p>
                  </a:txBody>
                  <a:tcPr/>
                </a:tc>
                <a:tc>
                  <a:txBody>
                    <a:bodyPr/>
                    <a:lstStyle/>
                    <a:p>
                      <a:r>
                        <a:rPr lang="en-US" sz="1200" dirty="0"/>
                        <a:t>LIMS activities under MF should only start after stakeholder alignment and adoption of the plan. </a:t>
                      </a:r>
                    </a:p>
                  </a:txBody>
                  <a:tcPr/>
                </a:tc>
                <a:extLst>
                  <a:ext uri="{0D108BD9-81ED-4DB2-BD59-A6C34878D82A}">
                    <a16:rowId xmlns:a16="http://schemas.microsoft.com/office/drawing/2014/main" val="2713521509"/>
                  </a:ext>
                </a:extLst>
              </a:tr>
              <a:tr h="710863">
                <a:tc>
                  <a:txBody>
                    <a:bodyPr/>
                    <a:lstStyle/>
                    <a:p>
                      <a:r>
                        <a:rPr lang="en-US" sz="1200" dirty="0">
                          <a:latin typeface="+mj-lt"/>
                        </a:rPr>
                        <a:t>SI TA ToR</a:t>
                      </a:r>
                    </a:p>
                  </a:txBody>
                  <a:tcPr/>
                </a:tc>
                <a:tc>
                  <a:txBody>
                    <a:bodyPr/>
                    <a:lstStyle/>
                    <a:p>
                      <a:r>
                        <a:rPr lang="en-US" sz="1200" dirty="0"/>
                        <a:t>The scope of the ToR will be determined once the final DNO report is available.</a:t>
                      </a:r>
                    </a:p>
                  </a:txBody>
                  <a:tcPr/>
                </a:tc>
                <a:tc>
                  <a:txBody>
                    <a:bodyPr/>
                    <a:lstStyle/>
                    <a:p>
                      <a:r>
                        <a:rPr lang="en-US" sz="1200" dirty="0"/>
                        <a:t>DPF/NPCO to liaise with NCLE &amp; CHAI and </a:t>
                      </a:r>
                      <a:r>
                        <a:rPr lang="en-US" sz="1200" b="1" dirty="0"/>
                        <a:t>share timelines </a:t>
                      </a:r>
                      <a:r>
                        <a:rPr lang="en-US" sz="1200" dirty="0"/>
                        <a:t>for DNO completion and stakeholder meeting </a:t>
                      </a:r>
                      <a:r>
                        <a:rPr lang="en-US" sz="1200" dirty="0">
                          <a:solidFill>
                            <a:srgbClr val="FF0000"/>
                          </a:solidFill>
                        </a:rPr>
                        <a:t>(URGENT) </a:t>
                      </a:r>
                    </a:p>
                  </a:txBody>
                  <a:tcPr/>
                </a:tc>
                <a:tc>
                  <a:txBody>
                    <a:bodyPr/>
                    <a:lstStyle/>
                    <a:p>
                      <a:r>
                        <a:rPr lang="en-US" sz="1200" dirty="0"/>
                        <a:t>GF to participate in the stakeholder meeting. </a:t>
                      </a:r>
                    </a:p>
                  </a:txBody>
                  <a:tcPr/>
                </a:tc>
                <a:extLst>
                  <a:ext uri="{0D108BD9-81ED-4DB2-BD59-A6C34878D82A}">
                    <a16:rowId xmlns:a16="http://schemas.microsoft.com/office/drawing/2014/main" val="3181299701"/>
                  </a:ext>
                </a:extLst>
              </a:tr>
              <a:tr h="710863">
                <a:tc>
                  <a:txBody>
                    <a:bodyPr/>
                    <a:lstStyle/>
                    <a:p>
                      <a:r>
                        <a:rPr lang="en-US" sz="1200" dirty="0">
                          <a:latin typeface="+mj-lt"/>
                        </a:rPr>
                        <a:t>GXP Service &amp; maintenance</a:t>
                      </a:r>
                    </a:p>
                  </a:txBody>
                  <a:tcPr/>
                </a:tc>
                <a:tc>
                  <a:txBody>
                    <a:bodyPr/>
                    <a:lstStyle/>
                    <a:p>
                      <a:r>
                        <a:rPr lang="en-US" sz="1200" dirty="0"/>
                        <a:t>Updated inventory of GXP status and functionality received from NCLE. Some of the data are still missing – important as this will impact budget needed for service &amp; maintenance. </a:t>
                      </a:r>
                    </a:p>
                  </a:txBody>
                  <a:tcPr/>
                </a:tc>
                <a:tc>
                  <a:txBody>
                    <a:bodyPr/>
                    <a:lstStyle/>
                    <a:p>
                      <a:r>
                        <a:rPr lang="en-US" sz="1200" dirty="0"/>
                        <a:t>GF will request DPF/NPCO to update the file, in coordination with NCLE, NTC &amp; CHAS. </a:t>
                      </a:r>
                    </a:p>
                    <a:p>
                      <a:r>
                        <a:rPr lang="en-US" sz="1200" dirty="0"/>
                        <a:t>GF will provide further guidance on negotiation with Cepheid. </a:t>
                      </a:r>
                    </a:p>
                  </a:txBody>
                  <a:tcPr/>
                </a:tc>
                <a:tc>
                  <a:txBody>
                    <a:bodyPr/>
                    <a:lstStyle/>
                    <a:p>
                      <a:r>
                        <a:rPr lang="en-US" sz="1200" dirty="0"/>
                        <a:t>Approved budget for this activity under MF likely to be insufficient. </a:t>
                      </a:r>
                    </a:p>
                  </a:txBody>
                  <a:tcPr/>
                </a:tc>
                <a:extLst>
                  <a:ext uri="{0D108BD9-81ED-4DB2-BD59-A6C34878D82A}">
                    <a16:rowId xmlns:a16="http://schemas.microsoft.com/office/drawing/2014/main" val="2349402278"/>
                  </a:ext>
                </a:extLst>
              </a:tr>
            </a:tbl>
          </a:graphicData>
        </a:graphic>
      </p:graphicFrame>
      <p:sp>
        <p:nvSpPr>
          <p:cNvPr id="2" name="Title 1">
            <a:extLst>
              <a:ext uri="{FF2B5EF4-FFF2-40B4-BE49-F238E27FC236}">
                <a16:creationId xmlns:a16="http://schemas.microsoft.com/office/drawing/2014/main" id="{1DF6E622-B484-4C5E-9FA1-B84DACEEB997}"/>
              </a:ext>
            </a:extLst>
          </p:cNvPr>
          <p:cNvSpPr>
            <a:spLocks noGrp="1"/>
          </p:cNvSpPr>
          <p:nvPr>
            <p:ph type="ctrTitle"/>
          </p:nvPr>
        </p:nvSpPr>
        <p:spPr>
          <a:xfrm>
            <a:off x="3240980" y="244896"/>
            <a:ext cx="8813999" cy="753393"/>
          </a:xfrm>
        </p:spPr>
        <p:txBody>
          <a:bodyPr/>
          <a:lstStyle/>
          <a:p>
            <a:pPr algn="ctr">
              <a:lnSpc>
                <a:spcPct val="100000"/>
              </a:lnSpc>
              <a:spcAft>
                <a:spcPts val="600"/>
              </a:spcAft>
            </a:pPr>
            <a:br>
              <a:rPr lang="en-US" sz="1800" b="1" dirty="0">
                <a:solidFill>
                  <a:srgbClr val="00B0F0"/>
                </a:solidFill>
              </a:rPr>
            </a:br>
            <a:r>
              <a:rPr lang="en-US" sz="1800" b="1" dirty="0">
                <a:solidFill>
                  <a:srgbClr val="00B0F0"/>
                </a:solidFill>
              </a:rPr>
              <a:t>Meeting summary for an update b/w on Laboratory System Strengthening (LSS) Activities</a:t>
            </a:r>
            <a:br>
              <a:rPr lang="en-US" sz="1800" b="1" dirty="0">
                <a:solidFill>
                  <a:srgbClr val="00B0F0"/>
                </a:solidFill>
              </a:rPr>
            </a:br>
            <a:r>
              <a:rPr lang="en-US" sz="1800" b="1" dirty="0">
                <a:solidFill>
                  <a:srgbClr val="00B0F0"/>
                </a:solidFill>
              </a:rPr>
              <a:t>Matching Funds, Lao PDR on 14 March 2024</a:t>
            </a:r>
            <a:br>
              <a:rPr lang="en-US" sz="1800" b="1" dirty="0">
                <a:solidFill>
                  <a:srgbClr val="00B0F0"/>
                </a:solidFill>
              </a:rPr>
            </a:br>
            <a:endParaRPr lang="en-US" sz="3600" b="1" dirty="0">
              <a:solidFill>
                <a:srgbClr val="00B0F0"/>
              </a:solidFill>
              <a:latin typeface="+mn-lt"/>
            </a:endParaRPr>
          </a:p>
        </p:txBody>
      </p:sp>
    </p:spTree>
    <p:custDataLst>
      <p:custData r:id="rId1"/>
      <p:custData r:id="rId2"/>
    </p:custDataLst>
    <p:extLst>
      <p:ext uri="{BB962C8B-B14F-4D97-AF65-F5344CB8AC3E}">
        <p14:creationId xmlns:p14="http://schemas.microsoft.com/office/powerpoint/2010/main" val="2944585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2D2E9-9BF2-6C8B-12C8-94864168F15C}"/>
              </a:ext>
            </a:extLst>
          </p:cNvPr>
          <p:cNvSpPr>
            <a:spLocks noGrp="1"/>
          </p:cNvSpPr>
          <p:nvPr>
            <p:ph type="title"/>
          </p:nvPr>
        </p:nvSpPr>
        <p:spPr/>
        <p:txBody>
          <a:bodyPr/>
          <a:lstStyle/>
          <a:p>
            <a:r>
              <a:rPr lang="en-US" b="1" dirty="0"/>
              <a:t>Pending issues: </a:t>
            </a:r>
          </a:p>
        </p:txBody>
      </p:sp>
      <p:sp>
        <p:nvSpPr>
          <p:cNvPr id="3" name="Content Placeholder 2">
            <a:extLst>
              <a:ext uri="{FF2B5EF4-FFF2-40B4-BE49-F238E27FC236}">
                <a16:creationId xmlns:a16="http://schemas.microsoft.com/office/drawing/2014/main" id="{1C57947D-7F9A-BF3F-FCE4-32CAC318A37F}"/>
              </a:ext>
            </a:extLst>
          </p:cNvPr>
          <p:cNvSpPr>
            <a:spLocks noGrp="1"/>
          </p:cNvSpPr>
          <p:nvPr>
            <p:ph idx="1"/>
          </p:nvPr>
        </p:nvSpPr>
        <p:spPr/>
        <p:txBody>
          <a:bodyPr>
            <a:normAutofit fontScale="70000" lnSpcReduction="20000"/>
          </a:bodyPr>
          <a:lstStyle/>
          <a:p>
            <a:pPr algn="l"/>
            <a:r>
              <a:rPr lang="en-US" b="0" i="0" dirty="0">
                <a:solidFill>
                  <a:srgbClr val="000000"/>
                </a:solidFill>
                <a:effectLst/>
                <a:latin typeface="Arial" panose="020B0604020202020204" pitchFamily="34" charset="0"/>
              </a:rPr>
              <a:t>NCLE in coordination with NTC sent update inventory list of GPX on 6 March 2024, </a:t>
            </a:r>
          </a:p>
          <a:p>
            <a:pPr marL="0" indent="0" algn="l">
              <a:buNone/>
            </a:pPr>
            <a:r>
              <a:rPr lang="en-US" b="0" i="0" dirty="0">
                <a:solidFill>
                  <a:srgbClr val="000000"/>
                </a:solidFill>
                <a:effectLst/>
                <a:latin typeface="Arial" panose="020B0604020202020204" pitchFamily="34" charset="0"/>
              </a:rPr>
              <a:t> </a:t>
            </a:r>
            <a:endParaRPr lang="en-US" b="0" i="0" dirty="0">
              <a:solidFill>
                <a:srgbClr val="222222"/>
              </a:solidFill>
              <a:effectLst/>
              <a:latin typeface="Arial" panose="020B0604020202020204" pitchFamily="34" charset="0"/>
            </a:endParaRPr>
          </a:p>
          <a:p>
            <a:pPr marL="0" indent="0" algn="l">
              <a:buNone/>
            </a:pPr>
            <a:r>
              <a:rPr lang="en-US" b="0" i="0" dirty="0">
                <a:solidFill>
                  <a:srgbClr val="000000"/>
                </a:solidFill>
                <a:effectLst/>
                <a:latin typeface="Arial" panose="020B0604020202020204" pitchFamily="34" charset="0"/>
              </a:rPr>
              <a:t>BUT, GF had responded via email on 15 March 2024 as bellowed: </a:t>
            </a:r>
          </a:p>
          <a:p>
            <a:pPr algn="l">
              <a:buFontTx/>
              <a:buChar char="-"/>
            </a:pPr>
            <a:r>
              <a:rPr lang="en-US" dirty="0">
                <a:solidFill>
                  <a:srgbClr val="000000"/>
                </a:solidFill>
                <a:latin typeface="Arial" panose="020B0604020202020204" pitchFamily="34" charset="0"/>
              </a:rPr>
              <a:t>R</a:t>
            </a:r>
            <a:r>
              <a:rPr lang="en-US" b="0" i="0" dirty="0">
                <a:solidFill>
                  <a:srgbClr val="000000"/>
                </a:solidFill>
                <a:effectLst/>
                <a:latin typeface="Arial" panose="020B0604020202020204" pitchFamily="34" charset="0"/>
              </a:rPr>
              <a:t>equested DPF to support NCLE in coordinating with the different centers to complete the file and provide remaining details on calibration status, software version, UPS etc. (columns N, O, P, R and U) for the GXP machines.</a:t>
            </a:r>
          </a:p>
          <a:p>
            <a:pPr algn="l">
              <a:buFontTx/>
              <a:buChar char="-"/>
            </a:pPr>
            <a:r>
              <a:rPr lang="en-US" b="0" i="0" dirty="0">
                <a:solidFill>
                  <a:srgbClr val="000000"/>
                </a:solidFill>
                <a:effectLst/>
                <a:latin typeface="Arial" panose="020B0604020202020204" pitchFamily="34" charset="0"/>
              </a:rPr>
              <a:t>It is important to have this data, not only for the lab indicator but also because it will have an impact on the budget as we negotiate the service and maintenance agreement for the coming years. </a:t>
            </a:r>
          </a:p>
          <a:p>
            <a:pPr algn="l">
              <a:buFontTx/>
              <a:buChar char="-"/>
            </a:pPr>
            <a:r>
              <a:rPr lang="en-US" b="0" i="0" u="sng" dirty="0">
                <a:solidFill>
                  <a:srgbClr val="000000"/>
                </a:solidFill>
                <a:effectLst/>
                <a:latin typeface="Arial" panose="020B0604020202020204" pitchFamily="34" charset="0"/>
              </a:rPr>
              <a:t>Please confirm if you can submit this by Tuesday, 26 March</a:t>
            </a:r>
            <a:r>
              <a:rPr lang="en-US" b="0" i="0" dirty="0">
                <a:solidFill>
                  <a:srgbClr val="000000"/>
                </a:solidFill>
                <a:effectLst/>
                <a:latin typeface="Arial" panose="020B0604020202020204" pitchFamily="34" charset="0"/>
              </a:rPr>
              <a:t>.</a:t>
            </a:r>
            <a:endParaRPr lang="en-US" b="0" i="0" dirty="0">
              <a:solidFill>
                <a:srgbClr val="222222"/>
              </a:solidFill>
              <a:effectLst/>
              <a:latin typeface="Arial" panose="020B0604020202020204" pitchFamily="34" charset="0"/>
            </a:endParaRPr>
          </a:p>
          <a:p>
            <a:pPr marL="0" indent="0" algn="l">
              <a:buNone/>
            </a:pPr>
            <a:endParaRPr lang="en-US" b="0" i="0" dirty="0">
              <a:solidFill>
                <a:srgbClr val="222222"/>
              </a:solidFill>
              <a:effectLst/>
              <a:latin typeface="Arial" panose="020B0604020202020204" pitchFamily="34" charset="0"/>
            </a:endParaRPr>
          </a:p>
          <a:p>
            <a:pPr algn="l"/>
            <a:r>
              <a:rPr lang="en-US" b="0" i="0" dirty="0">
                <a:solidFill>
                  <a:srgbClr val="000000"/>
                </a:solidFill>
                <a:effectLst/>
                <a:latin typeface="Arial" panose="020B0604020202020204" pitchFamily="34" charset="0"/>
              </a:rPr>
              <a:t>In the meantime, please be informed that we are discussing the possibility of arranging the warranty extension plus via GDF and will come back with further guidance on this.</a:t>
            </a:r>
            <a:endParaRPr lang="en-US" b="0" i="0" dirty="0">
              <a:solidFill>
                <a:srgbClr val="222222"/>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40021796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UIDECOLS" val="3"/>
  <p:tag name="GUIDEROWS" val="1"/>
  <p:tag name="GUTTERCOL" val="0.6 cm"/>
  <p:tag name="GUTTERROW" val="0.6 cm"/>
  <p:tag name="GUIDESAPPLIEDTO"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TemplafySlideTemplateConfiguration><![CDATA[{"documentContentValidatorConfiguration":{"enableDocumentContentValidator":false,"documentContentValidatorVersion":0},"elementsMetadata":[],"slideId":"637583062408793423","enableDocumentContentUpdater":true,"version":"1.10"}]]></TemplafySlideTemplateConfiguration>
</file>

<file path=customXml/item2.xml><?xml version="1.0" encoding="utf-8"?>
<TemplafySlideFormConfiguration><![CDATA[{"formFields":[],"formDataEntries":[]}]]></TemplafySlideFormConfiguration>
</file>

<file path=customXml/itemProps1.xml><?xml version="1.0" encoding="utf-8"?>
<ds:datastoreItem xmlns:ds="http://schemas.openxmlformats.org/officeDocument/2006/customXml" ds:itemID="{AADCD432-1480-4986-B177-09B1DD3199A4}">
  <ds:schemaRefs/>
</ds:datastoreItem>
</file>

<file path=customXml/itemProps2.xml><?xml version="1.0" encoding="utf-8"?>
<ds:datastoreItem xmlns:ds="http://schemas.openxmlformats.org/officeDocument/2006/customXml" ds:itemID="{95A210D2-2DA4-42F5-B409-AFD3B92BF951}">
  <ds:schemaRefs/>
</ds:datastoreItem>
</file>

<file path=docProps/app.xml><?xml version="1.0" encoding="utf-8"?>
<Properties xmlns="http://schemas.openxmlformats.org/officeDocument/2006/extended-properties" xmlns:vt="http://schemas.openxmlformats.org/officeDocument/2006/docPropsVTypes">
  <Template/>
  <TotalTime>598</TotalTime>
  <Words>1077</Words>
  <Application>Microsoft Office PowerPoint</Application>
  <PresentationFormat>Widescreen</PresentationFormat>
  <Paragraphs>104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Google Sans</vt:lpstr>
      <vt:lpstr>Office Theme</vt:lpstr>
      <vt:lpstr>Update on Matching Fund under HANSA2</vt:lpstr>
      <vt:lpstr> Matching Fund Proposal - Lao PDR Laboratory Systems Strengthening </vt:lpstr>
      <vt:lpstr> Matching Fund Proposal - Lao PDR Laboratory Systems Strengthening </vt:lpstr>
      <vt:lpstr> Meeting summary for an update b/w on Laboratory System Strengthening (LSS) Activities Matching Funds, Lao PDR on 14 March 2024 </vt:lpstr>
      <vt:lpstr>Pending issues: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LSS-GF_MF update for CCm meeting 28 Sept 2023</dc:title>
  <dc:creator>Bouaphanh Khamphaphongphane</dc:creator>
  <cp:lastModifiedBy>Budhsalee Rattana CCM Secretariat</cp:lastModifiedBy>
  <cp:revision>43</cp:revision>
  <cp:lastPrinted>2024-03-25T10:14:53Z</cp:lastPrinted>
  <dcterms:created xsi:type="dcterms:W3CDTF">2023-05-16T03:10:44Z</dcterms:created>
  <dcterms:modified xsi:type="dcterms:W3CDTF">2024-03-25T10:15:24Z</dcterms:modified>
</cp:coreProperties>
</file>