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 id="2147483708" r:id="rId4"/>
    <p:sldMasterId id="2147483720" r:id="rId5"/>
    <p:sldMasterId id="2147483732" r:id="rId6"/>
  </p:sldMasterIdLst>
  <p:notesMasterIdLst>
    <p:notesMasterId r:id="rId28"/>
  </p:notesMasterIdLst>
  <p:handoutMasterIdLst>
    <p:handoutMasterId r:id="rId29"/>
  </p:handoutMasterIdLst>
  <p:sldIdLst>
    <p:sldId id="295" r:id="rId7"/>
    <p:sldId id="296" r:id="rId8"/>
    <p:sldId id="297" r:id="rId9"/>
    <p:sldId id="298" r:id="rId10"/>
    <p:sldId id="266" r:id="rId11"/>
    <p:sldId id="267" r:id="rId12"/>
    <p:sldId id="268" r:id="rId13"/>
    <p:sldId id="275" r:id="rId14"/>
    <p:sldId id="277" r:id="rId15"/>
    <p:sldId id="276" r:id="rId16"/>
    <p:sldId id="279" r:id="rId17"/>
    <p:sldId id="280" r:id="rId18"/>
    <p:sldId id="282" r:id="rId19"/>
    <p:sldId id="283" r:id="rId20"/>
    <p:sldId id="284" r:id="rId21"/>
    <p:sldId id="286" r:id="rId22"/>
    <p:sldId id="285" r:id="rId23"/>
    <p:sldId id="287" r:id="rId24"/>
    <p:sldId id="292" r:id="rId25"/>
    <p:sldId id="293" r:id="rId26"/>
    <p:sldId id="294" r:id="rId27"/>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9E"/>
    <a:srgbClr val="0069B8"/>
    <a:srgbClr val="D6A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p:scale>
          <a:sx n="77" d="100"/>
          <a:sy n="77" d="100"/>
        </p:scale>
        <p:origin x="-1164"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A710D4-2B0E-4503-BFDD-B119514DCC00}" type="doc">
      <dgm:prSet loTypeId="urn:microsoft.com/office/officeart/2005/8/layout/vList6" loCatId="list" qsTypeId="urn:microsoft.com/office/officeart/2005/8/quickstyle/simple3" qsCatId="simple" csTypeId="urn:microsoft.com/office/officeart/2005/8/colors/colorful1" csCatId="colorful" phldr="1"/>
      <dgm:spPr/>
      <dgm:t>
        <a:bodyPr/>
        <a:lstStyle/>
        <a:p>
          <a:endParaRPr lang="en-GB"/>
        </a:p>
      </dgm:t>
    </dgm:pt>
    <dgm:pt modelId="{DF8369EE-8BF6-45F4-ABBD-B992F645D2E1}">
      <dgm:prSet/>
      <dgm:spPr/>
      <dgm:t>
        <a:bodyPr/>
        <a:lstStyle/>
        <a:p>
          <a:pPr rtl="0"/>
          <a:r>
            <a:rPr lang="en-GB" b="1" dirty="0" smtClean="0">
              <a:solidFill>
                <a:srgbClr val="005A9E"/>
              </a:solidFill>
              <a:latin typeface="Calibri" pitchFamily="34" charset="0"/>
            </a:rPr>
            <a:t>Country Coordinating mechanism(CCM) </a:t>
          </a:r>
          <a:endParaRPr lang="en-GB" dirty="0">
            <a:solidFill>
              <a:srgbClr val="005A9E"/>
            </a:solidFill>
            <a:latin typeface="Calibri" pitchFamily="34" charset="0"/>
          </a:endParaRPr>
        </a:p>
      </dgm:t>
    </dgm:pt>
    <dgm:pt modelId="{572DF95D-399A-4A07-B090-50501244B0BB}" type="parTrans" cxnId="{6883ED1D-108D-4ECC-8BAC-3C1218FA506A}">
      <dgm:prSet/>
      <dgm:spPr/>
      <dgm:t>
        <a:bodyPr/>
        <a:lstStyle/>
        <a:p>
          <a:endParaRPr lang="en-GB">
            <a:solidFill>
              <a:srgbClr val="0070C0"/>
            </a:solidFill>
            <a:latin typeface="Calibri" pitchFamily="34" charset="0"/>
          </a:endParaRPr>
        </a:p>
      </dgm:t>
    </dgm:pt>
    <dgm:pt modelId="{BBCBFE9B-472C-4CE4-BE90-EFBC5C0DCD33}" type="sibTrans" cxnId="{6883ED1D-108D-4ECC-8BAC-3C1218FA506A}">
      <dgm:prSet/>
      <dgm:spPr/>
      <dgm:t>
        <a:bodyPr/>
        <a:lstStyle/>
        <a:p>
          <a:endParaRPr lang="en-GB">
            <a:solidFill>
              <a:srgbClr val="0070C0"/>
            </a:solidFill>
            <a:latin typeface="Calibri" pitchFamily="34" charset="0"/>
          </a:endParaRPr>
        </a:p>
      </dgm:t>
    </dgm:pt>
    <dgm:pt modelId="{94301F07-B336-41AD-843B-CA55097CB5F1}">
      <dgm:prSet/>
      <dgm:spPr/>
      <dgm:t>
        <a:bodyPr/>
        <a:lstStyle/>
        <a:p>
          <a:pPr rtl="0"/>
          <a:r>
            <a:rPr lang="en-GB" b="1" dirty="0" smtClean="0">
              <a:solidFill>
                <a:srgbClr val="005A9E"/>
              </a:solidFill>
              <a:latin typeface="Calibri" pitchFamily="34" charset="0"/>
            </a:rPr>
            <a:t>Principal Recipients (PRs)</a:t>
          </a:r>
          <a:endParaRPr lang="en-GB" dirty="0">
            <a:solidFill>
              <a:srgbClr val="005A9E"/>
            </a:solidFill>
            <a:latin typeface="Calibri" pitchFamily="34" charset="0"/>
          </a:endParaRPr>
        </a:p>
      </dgm:t>
    </dgm:pt>
    <dgm:pt modelId="{E5F36166-1A4F-43C6-9D58-FAB162C4DFCF}" type="parTrans" cxnId="{1EEE467C-26E4-47D9-8A64-C148CE31F16E}">
      <dgm:prSet/>
      <dgm:spPr/>
      <dgm:t>
        <a:bodyPr/>
        <a:lstStyle/>
        <a:p>
          <a:endParaRPr lang="en-GB">
            <a:solidFill>
              <a:srgbClr val="0070C0"/>
            </a:solidFill>
            <a:latin typeface="Calibri" pitchFamily="34" charset="0"/>
          </a:endParaRPr>
        </a:p>
      </dgm:t>
    </dgm:pt>
    <dgm:pt modelId="{F1E1FADF-1AE3-4CD9-B1B4-46257DDFF7ED}" type="sibTrans" cxnId="{1EEE467C-26E4-47D9-8A64-C148CE31F16E}">
      <dgm:prSet/>
      <dgm:spPr/>
      <dgm:t>
        <a:bodyPr/>
        <a:lstStyle/>
        <a:p>
          <a:endParaRPr lang="en-GB">
            <a:solidFill>
              <a:srgbClr val="0070C0"/>
            </a:solidFill>
            <a:latin typeface="Calibri" pitchFamily="34" charset="0"/>
          </a:endParaRPr>
        </a:p>
      </dgm:t>
    </dgm:pt>
    <dgm:pt modelId="{782E4E27-3F60-42CF-88D3-4C3C524D0F2E}">
      <dgm:prSet/>
      <dgm:spPr/>
      <dgm:t>
        <a:bodyPr/>
        <a:lstStyle/>
        <a:p>
          <a:pPr rtl="0"/>
          <a:r>
            <a:rPr lang="en-GB" b="1" dirty="0" smtClean="0">
              <a:solidFill>
                <a:srgbClr val="005A9E"/>
              </a:solidFill>
              <a:latin typeface="Calibri" pitchFamily="34" charset="0"/>
            </a:rPr>
            <a:t>Sub-Recipients (SRs)</a:t>
          </a:r>
          <a:endParaRPr lang="en-GB" dirty="0">
            <a:solidFill>
              <a:srgbClr val="005A9E"/>
            </a:solidFill>
            <a:latin typeface="Calibri" pitchFamily="34" charset="0"/>
          </a:endParaRPr>
        </a:p>
      </dgm:t>
    </dgm:pt>
    <dgm:pt modelId="{FAEA681F-06C7-4DC4-8F70-5482C01A182A}" type="parTrans" cxnId="{58E50FFE-BAE4-46F9-9372-D61416B58C5D}">
      <dgm:prSet/>
      <dgm:spPr/>
      <dgm:t>
        <a:bodyPr/>
        <a:lstStyle/>
        <a:p>
          <a:endParaRPr lang="en-GB">
            <a:solidFill>
              <a:srgbClr val="0070C0"/>
            </a:solidFill>
            <a:latin typeface="Calibri" pitchFamily="34" charset="0"/>
          </a:endParaRPr>
        </a:p>
      </dgm:t>
    </dgm:pt>
    <dgm:pt modelId="{C9245825-CE82-4715-B07F-54B199FB5835}" type="sibTrans" cxnId="{58E50FFE-BAE4-46F9-9372-D61416B58C5D}">
      <dgm:prSet/>
      <dgm:spPr/>
      <dgm:t>
        <a:bodyPr/>
        <a:lstStyle/>
        <a:p>
          <a:endParaRPr lang="en-GB">
            <a:solidFill>
              <a:srgbClr val="0070C0"/>
            </a:solidFill>
            <a:latin typeface="Calibri" pitchFamily="34" charset="0"/>
          </a:endParaRPr>
        </a:p>
      </dgm:t>
    </dgm:pt>
    <dgm:pt modelId="{4ED3EEA8-ABFB-4342-A234-1D695B7A30B9}">
      <dgm:prSet/>
      <dgm:spPr/>
      <dgm:t>
        <a:bodyPr/>
        <a:lstStyle/>
        <a:p>
          <a:pPr rtl="0"/>
          <a:r>
            <a:rPr lang="en-GB" b="1" dirty="0" smtClean="0">
              <a:solidFill>
                <a:srgbClr val="005A9E"/>
              </a:solidFill>
              <a:latin typeface="Calibri" pitchFamily="34" charset="0"/>
            </a:rPr>
            <a:t>The Global Fund Secretariat </a:t>
          </a:r>
          <a:endParaRPr lang="en-GB" dirty="0">
            <a:solidFill>
              <a:srgbClr val="005A9E"/>
            </a:solidFill>
            <a:latin typeface="Calibri" pitchFamily="34" charset="0"/>
          </a:endParaRPr>
        </a:p>
      </dgm:t>
    </dgm:pt>
    <dgm:pt modelId="{A4B9A295-B279-48CB-8D62-54E261552D28}" type="parTrans" cxnId="{A11DC78C-0034-4250-B3CA-411DB1117C4C}">
      <dgm:prSet/>
      <dgm:spPr/>
      <dgm:t>
        <a:bodyPr/>
        <a:lstStyle/>
        <a:p>
          <a:endParaRPr lang="en-GB">
            <a:solidFill>
              <a:srgbClr val="0070C0"/>
            </a:solidFill>
            <a:latin typeface="Calibri" pitchFamily="34" charset="0"/>
          </a:endParaRPr>
        </a:p>
      </dgm:t>
    </dgm:pt>
    <dgm:pt modelId="{3AF9731C-5CC8-4E5B-8608-CDB23BDE2BB5}" type="sibTrans" cxnId="{A11DC78C-0034-4250-B3CA-411DB1117C4C}">
      <dgm:prSet/>
      <dgm:spPr/>
      <dgm:t>
        <a:bodyPr/>
        <a:lstStyle/>
        <a:p>
          <a:endParaRPr lang="en-GB">
            <a:solidFill>
              <a:srgbClr val="0070C0"/>
            </a:solidFill>
            <a:latin typeface="Calibri" pitchFamily="34" charset="0"/>
          </a:endParaRPr>
        </a:p>
      </dgm:t>
    </dgm:pt>
    <dgm:pt modelId="{48FDC7A0-C5E3-4B7F-AACB-F033D27317E5}">
      <dgm:prSet/>
      <dgm:spPr/>
      <dgm:t>
        <a:bodyPr/>
        <a:lstStyle/>
        <a:p>
          <a:pPr rtl="0"/>
          <a:r>
            <a:rPr lang="en-GB" b="1" dirty="0" smtClean="0">
              <a:solidFill>
                <a:srgbClr val="005A9E"/>
              </a:solidFill>
              <a:latin typeface="Calibri" pitchFamily="34" charset="0"/>
            </a:rPr>
            <a:t>Local Fund Agents (LFAs)</a:t>
          </a:r>
          <a:endParaRPr lang="en-GB" dirty="0">
            <a:solidFill>
              <a:srgbClr val="005A9E"/>
            </a:solidFill>
            <a:latin typeface="Calibri" pitchFamily="34" charset="0"/>
          </a:endParaRPr>
        </a:p>
      </dgm:t>
    </dgm:pt>
    <dgm:pt modelId="{7B0A3795-75C8-472E-A007-BDE757B4824A}" type="parTrans" cxnId="{B9B24165-3A67-479F-9FBE-FEC850C6389F}">
      <dgm:prSet/>
      <dgm:spPr/>
      <dgm:t>
        <a:bodyPr/>
        <a:lstStyle/>
        <a:p>
          <a:endParaRPr lang="en-GB">
            <a:solidFill>
              <a:srgbClr val="0070C0"/>
            </a:solidFill>
            <a:latin typeface="Calibri" pitchFamily="34" charset="0"/>
          </a:endParaRPr>
        </a:p>
      </dgm:t>
    </dgm:pt>
    <dgm:pt modelId="{58D76354-7E9E-4AF2-A3C9-36346B82037B}" type="sibTrans" cxnId="{B9B24165-3A67-479F-9FBE-FEC850C6389F}">
      <dgm:prSet/>
      <dgm:spPr/>
      <dgm:t>
        <a:bodyPr/>
        <a:lstStyle/>
        <a:p>
          <a:endParaRPr lang="en-GB">
            <a:solidFill>
              <a:srgbClr val="0070C0"/>
            </a:solidFill>
            <a:latin typeface="Calibri" pitchFamily="34" charset="0"/>
          </a:endParaRPr>
        </a:p>
      </dgm:t>
    </dgm:pt>
    <dgm:pt modelId="{A1F32B39-88B3-4D0B-A940-E28188A3461E}">
      <dgm:prSet/>
      <dgm:spPr/>
      <dgm:t>
        <a:bodyPr/>
        <a:lstStyle/>
        <a:p>
          <a:pPr rtl="0"/>
          <a:r>
            <a:rPr lang="en-GB" b="1" dirty="0" smtClean="0">
              <a:solidFill>
                <a:srgbClr val="0070C0"/>
              </a:solidFill>
              <a:latin typeface="Calibri" pitchFamily="34" charset="0"/>
            </a:rPr>
            <a:t>Key Actors in Grant Management</a:t>
          </a:r>
          <a:endParaRPr lang="en-GB" dirty="0">
            <a:solidFill>
              <a:srgbClr val="0070C0"/>
            </a:solidFill>
            <a:latin typeface="Calibri" pitchFamily="34" charset="0"/>
          </a:endParaRPr>
        </a:p>
      </dgm:t>
    </dgm:pt>
    <dgm:pt modelId="{0BBEC029-8D0B-4F48-8912-236505629513}" type="sibTrans" cxnId="{F79113CC-068C-4C40-BB1A-ED4D849853E2}">
      <dgm:prSet/>
      <dgm:spPr/>
      <dgm:t>
        <a:bodyPr/>
        <a:lstStyle/>
        <a:p>
          <a:endParaRPr lang="en-GB">
            <a:solidFill>
              <a:srgbClr val="0070C0"/>
            </a:solidFill>
            <a:latin typeface="Calibri" pitchFamily="34" charset="0"/>
          </a:endParaRPr>
        </a:p>
      </dgm:t>
    </dgm:pt>
    <dgm:pt modelId="{AD77814A-80C4-4677-AD34-18D80D3E430D}" type="parTrans" cxnId="{F79113CC-068C-4C40-BB1A-ED4D849853E2}">
      <dgm:prSet/>
      <dgm:spPr/>
      <dgm:t>
        <a:bodyPr/>
        <a:lstStyle/>
        <a:p>
          <a:endParaRPr lang="en-GB">
            <a:solidFill>
              <a:srgbClr val="0070C0"/>
            </a:solidFill>
            <a:latin typeface="Calibri" pitchFamily="34" charset="0"/>
          </a:endParaRPr>
        </a:p>
      </dgm:t>
    </dgm:pt>
    <dgm:pt modelId="{49CE9B77-9903-41D9-8B4D-97AA6FD014E8}" type="pres">
      <dgm:prSet presAssocID="{BFA710D4-2B0E-4503-BFDD-B119514DCC00}" presName="Name0" presStyleCnt="0">
        <dgm:presLayoutVars>
          <dgm:dir/>
          <dgm:animLvl val="lvl"/>
          <dgm:resizeHandles/>
        </dgm:presLayoutVars>
      </dgm:prSet>
      <dgm:spPr/>
      <dgm:t>
        <a:bodyPr/>
        <a:lstStyle/>
        <a:p>
          <a:endParaRPr lang="en-US"/>
        </a:p>
      </dgm:t>
    </dgm:pt>
    <dgm:pt modelId="{B4B923F8-7F93-4DC7-B147-123751430D4A}" type="pres">
      <dgm:prSet presAssocID="{A1F32B39-88B3-4D0B-A940-E28188A3461E}" presName="linNode" presStyleCnt="0"/>
      <dgm:spPr/>
    </dgm:pt>
    <dgm:pt modelId="{5A657B35-EACC-4B20-9BF4-D55B79036BBA}" type="pres">
      <dgm:prSet presAssocID="{A1F32B39-88B3-4D0B-A940-E28188A3461E}" presName="parentShp" presStyleLbl="node1" presStyleIdx="0" presStyleCnt="1" custScaleX="71296" custScaleY="66667">
        <dgm:presLayoutVars>
          <dgm:bulletEnabled val="1"/>
        </dgm:presLayoutVars>
      </dgm:prSet>
      <dgm:spPr/>
      <dgm:t>
        <a:bodyPr/>
        <a:lstStyle/>
        <a:p>
          <a:endParaRPr lang="en-US"/>
        </a:p>
      </dgm:t>
    </dgm:pt>
    <dgm:pt modelId="{FDEBDCB5-7B02-4DD3-8C17-C0003C9F018C}" type="pres">
      <dgm:prSet presAssocID="{A1F32B39-88B3-4D0B-A940-E28188A3461E}" presName="childShp" presStyleLbl="bgAccFollowNode1" presStyleIdx="0" presStyleCnt="1">
        <dgm:presLayoutVars>
          <dgm:bulletEnabled val="1"/>
        </dgm:presLayoutVars>
      </dgm:prSet>
      <dgm:spPr/>
      <dgm:t>
        <a:bodyPr/>
        <a:lstStyle/>
        <a:p>
          <a:endParaRPr lang="en-US"/>
        </a:p>
      </dgm:t>
    </dgm:pt>
  </dgm:ptLst>
  <dgm:cxnLst>
    <dgm:cxn modelId="{C8E7C707-62C0-4595-BF03-C4B2AA92B0EA}" type="presOf" srcId="{48FDC7A0-C5E3-4B7F-AACB-F033D27317E5}" destId="{FDEBDCB5-7B02-4DD3-8C17-C0003C9F018C}" srcOrd="0" destOrd="4" presId="urn:microsoft.com/office/officeart/2005/8/layout/vList6"/>
    <dgm:cxn modelId="{977A10D8-A217-4870-84AA-56A7CCFA57C7}" type="presOf" srcId="{BFA710D4-2B0E-4503-BFDD-B119514DCC00}" destId="{49CE9B77-9903-41D9-8B4D-97AA6FD014E8}" srcOrd="0" destOrd="0" presId="urn:microsoft.com/office/officeart/2005/8/layout/vList6"/>
    <dgm:cxn modelId="{D83D505F-904F-4A2F-B0B5-A45F668432FB}" type="presOf" srcId="{DF8369EE-8BF6-45F4-ABBD-B992F645D2E1}" destId="{FDEBDCB5-7B02-4DD3-8C17-C0003C9F018C}" srcOrd="0" destOrd="0" presId="urn:microsoft.com/office/officeart/2005/8/layout/vList6"/>
    <dgm:cxn modelId="{1EEE467C-26E4-47D9-8A64-C148CE31F16E}" srcId="{A1F32B39-88B3-4D0B-A940-E28188A3461E}" destId="{94301F07-B336-41AD-843B-CA55097CB5F1}" srcOrd="1" destOrd="0" parTransId="{E5F36166-1A4F-43C6-9D58-FAB162C4DFCF}" sibTransId="{F1E1FADF-1AE3-4CD9-B1B4-46257DDFF7ED}"/>
    <dgm:cxn modelId="{F79113CC-068C-4C40-BB1A-ED4D849853E2}" srcId="{BFA710D4-2B0E-4503-BFDD-B119514DCC00}" destId="{A1F32B39-88B3-4D0B-A940-E28188A3461E}" srcOrd="0" destOrd="0" parTransId="{AD77814A-80C4-4677-AD34-18D80D3E430D}" sibTransId="{0BBEC029-8D0B-4F48-8912-236505629513}"/>
    <dgm:cxn modelId="{88E7BDFF-CD7D-49C2-A62E-3738952C9007}" type="presOf" srcId="{A1F32B39-88B3-4D0B-A940-E28188A3461E}" destId="{5A657B35-EACC-4B20-9BF4-D55B79036BBA}" srcOrd="0" destOrd="0" presId="urn:microsoft.com/office/officeart/2005/8/layout/vList6"/>
    <dgm:cxn modelId="{58E50FFE-BAE4-46F9-9372-D61416B58C5D}" srcId="{A1F32B39-88B3-4D0B-A940-E28188A3461E}" destId="{782E4E27-3F60-42CF-88D3-4C3C524D0F2E}" srcOrd="2" destOrd="0" parTransId="{FAEA681F-06C7-4DC4-8F70-5482C01A182A}" sibTransId="{C9245825-CE82-4715-B07F-54B199FB5835}"/>
    <dgm:cxn modelId="{CB92EB90-8C89-455A-9799-7F5D10A81487}" type="presOf" srcId="{782E4E27-3F60-42CF-88D3-4C3C524D0F2E}" destId="{FDEBDCB5-7B02-4DD3-8C17-C0003C9F018C}" srcOrd="0" destOrd="2" presId="urn:microsoft.com/office/officeart/2005/8/layout/vList6"/>
    <dgm:cxn modelId="{B9B24165-3A67-479F-9FBE-FEC850C6389F}" srcId="{A1F32B39-88B3-4D0B-A940-E28188A3461E}" destId="{48FDC7A0-C5E3-4B7F-AACB-F033D27317E5}" srcOrd="4" destOrd="0" parTransId="{7B0A3795-75C8-472E-A007-BDE757B4824A}" sibTransId="{58D76354-7E9E-4AF2-A3C9-36346B82037B}"/>
    <dgm:cxn modelId="{817BF635-3FAA-4A55-A2AD-808F5257F73D}" type="presOf" srcId="{94301F07-B336-41AD-843B-CA55097CB5F1}" destId="{FDEBDCB5-7B02-4DD3-8C17-C0003C9F018C}" srcOrd="0" destOrd="1" presId="urn:microsoft.com/office/officeart/2005/8/layout/vList6"/>
    <dgm:cxn modelId="{A11DC78C-0034-4250-B3CA-411DB1117C4C}" srcId="{A1F32B39-88B3-4D0B-A940-E28188A3461E}" destId="{4ED3EEA8-ABFB-4342-A234-1D695B7A30B9}" srcOrd="3" destOrd="0" parTransId="{A4B9A295-B279-48CB-8D62-54E261552D28}" sibTransId="{3AF9731C-5CC8-4E5B-8608-CDB23BDE2BB5}"/>
    <dgm:cxn modelId="{2004DED7-13AD-4BFD-B5DA-2DD670E455A5}" type="presOf" srcId="{4ED3EEA8-ABFB-4342-A234-1D695B7A30B9}" destId="{FDEBDCB5-7B02-4DD3-8C17-C0003C9F018C}" srcOrd="0" destOrd="3" presId="urn:microsoft.com/office/officeart/2005/8/layout/vList6"/>
    <dgm:cxn modelId="{6883ED1D-108D-4ECC-8BAC-3C1218FA506A}" srcId="{A1F32B39-88B3-4D0B-A940-E28188A3461E}" destId="{DF8369EE-8BF6-45F4-ABBD-B992F645D2E1}" srcOrd="0" destOrd="0" parTransId="{572DF95D-399A-4A07-B090-50501244B0BB}" sibTransId="{BBCBFE9B-472C-4CE4-BE90-EFBC5C0DCD33}"/>
    <dgm:cxn modelId="{049E308D-362D-4F44-944D-121FBC28F077}" type="presParOf" srcId="{49CE9B77-9903-41D9-8B4D-97AA6FD014E8}" destId="{B4B923F8-7F93-4DC7-B147-123751430D4A}" srcOrd="0" destOrd="0" presId="urn:microsoft.com/office/officeart/2005/8/layout/vList6"/>
    <dgm:cxn modelId="{1065DAAD-E8B6-44D1-BBB1-E11455D79B61}" type="presParOf" srcId="{B4B923F8-7F93-4DC7-B147-123751430D4A}" destId="{5A657B35-EACC-4B20-9BF4-D55B79036BBA}" srcOrd="0" destOrd="0" presId="urn:microsoft.com/office/officeart/2005/8/layout/vList6"/>
    <dgm:cxn modelId="{7BD96CD4-CADF-400A-BBE7-605244716DCE}" type="presParOf" srcId="{B4B923F8-7F93-4DC7-B147-123751430D4A}" destId="{FDEBDCB5-7B02-4DD3-8C17-C0003C9F018C}"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EC75D9-D77F-4B85-A381-AA7763379CD0}"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GB"/>
        </a:p>
      </dgm:t>
    </dgm:pt>
    <dgm:pt modelId="{1D09C18A-75E0-4DA6-A5F5-57DF67B38751}">
      <dgm:prSet phldrT="[Text]" custT="1"/>
      <dgm:spPr/>
      <dgm:t>
        <a:bodyPr/>
        <a:lstStyle/>
        <a:p>
          <a:r>
            <a:rPr lang="en-GB" sz="2000" b="1" dirty="0" smtClean="0"/>
            <a:t>1. Transparent and inclusive concept note development process.</a:t>
          </a:r>
          <a:endParaRPr lang="en-GB" sz="2000" b="1" dirty="0"/>
        </a:p>
      </dgm:t>
    </dgm:pt>
    <dgm:pt modelId="{C77F4DED-DA57-4F2F-AC34-5FF41942038B}" type="parTrans" cxnId="{1CDE120C-C62B-4EA3-9768-B422E18EED08}">
      <dgm:prSet/>
      <dgm:spPr/>
      <dgm:t>
        <a:bodyPr/>
        <a:lstStyle/>
        <a:p>
          <a:endParaRPr lang="en-GB"/>
        </a:p>
      </dgm:t>
    </dgm:pt>
    <dgm:pt modelId="{F8190999-A09A-483D-B511-E97E30DB784D}" type="sibTrans" cxnId="{1CDE120C-C62B-4EA3-9768-B422E18EED08}">
      <dgm:prSet/>
      <dgm:spPr/>
      <dgm:t>
        <a:bodyPr/>
        <a:lstStyle/>
        <a:p>
          <a:endParaRPr lang="en-GB"/>
        </a:p>
      </dgm:t>
    </dgm:pt>
    <dgm:pt modelId="{798E1763-78D2-4C17-B267-8ED649646CAC}">
      <dgm:prSet phldrT="[Text]" custT="1"/>
      <dgm:spPr/>
      <dgm:t>
        <a:bodyPr/>
        <a:lstStyle/>
        <a:p>
          <a:r>
            <a:rPr lang="en-GB" sz="2000" b="1" dirty="0" smtClean="0"/>
            <a:t>3. Overseeing program implementation and having an oversight plan.</a:t>
          </a:r>
          <a:endParaRPr lang="en-GB" sz="2000" b="1" dirty="0"/>
        </a:p>
      </dgm:t>
    </dgm:pt>
    <dgm:pt modelId="{E6726743-8819-443D-A892-28E1B486F9C4}" type="parTrans" cxnId="{29447389-53D4-4353-AF15-FEC550E1CE05}">
      <dgm:prSet/>
      <dgm:spPr/>
      <dgm:t>
        <a:bodyPr/>
        <a:lstStyle/>
        <a:p>
          <a:endParaRPr lang="en-GB"/>
        </a:p>
      </dgm:t>
    </dgm:pt>
    <dgm:pt modelId="{FBF0308E-CE8A-4AFB-A637-397A69C478C6}" type="sibTrans" cxnId="{29447389-53D4-4353-AF15-FEC550E1CE05}">
      <dgm:prSet/>
      <dgm:spPr/>
      <dgm:t>
        <a:bodyPr/>
        <a:lstStyle/>
        <a:p>
          <a:endParaRPr lang="en-GB"/>
        </a:p>
      </dgm:t>
    </dgm:pt>
    <dgm:pt modelId="{0424556B-F70B-4564-B938-6396FD676027}">
      <dgm:prSet phldrT="[Text]" custT="1"/>
      <dgm:spPr/>
      <dgm:t>
        <a:bodyPr/>
        <a:lstStyle/>
        <a:p>
          <a:r>
            <a:rPr lang="en-GB" sz="2000" b="1" dirty="0" smtClean="0"/>
            <a:t>5. Ensure the representation of non-governmental members through transparent and documented process.</a:t>
          </a:r>
          <a:endParaRPr lang="en-GB" sz="2000" b="1" dirty="0"/>
        </a:p>
      </dgm:t>
    </dgm:pt>
    <dgm:pt modelId="{FF207452-A593-4BA9-B069-51E0EBCEE83B}" type="parTrans" cxnId="{39F19DD2-FBE5-4CCE-B3B5-8619704B228B}">
      <dgm:prSet/>
      <dgm:spPr/>
      <dgm:t>
        <a:bodyPr/>
        <a:lstStyle/>
        <a:p>
          <a:endParaRPr lang="en-GB"/>
        </a:p>
      </dgm:t>
    </dgm:pt>
    <dgm:pt modelId="{4B07A243-E6AB-4C3F-BF85-5E102BF4DA21}" type="sibTrans" cxnId="{39F19DD2-FBE5-4CCE-B3B5-8619704B228B}">
      <dgm:prSet/>
      <dgm:spPr/>
      <dgm:t>
        <a:bodyPr/>
        <a:lstStyle/>
        <a:p>
          <a:endParaRPr lang="en-GB"/>
        </a:p>
      </dgm:t>
    </dgm:pt>
    <dgm:pt modelId="{182FD396-7B7C-42C9-9485-65F7F3F36131}">
      <dgm:prSet phldrT="[Text]" custT="1"/>
      <dgm:spPr/>
      <dgm:t>
        <a:bodyPr/>
        <a:lstStyle/>
        <a:p>
          <a:r>
            <a:rPr lang="en-GB" sz="2000" b="1" dirty="0" smtClean="0"/>
            <a:t>2. Open and transparent PR selection process.</a:t>
          </a:r>
          <a:endParaRPr lang="en-GB" sz="2000" b="1" dirty="0"/>
        </a:p>
      </dgm:t>
    </dgm:pt>
    <dgm:pt modelId="{9CA4D3BC-656D-49FB-A2DC-B193B1B77144}" type="parTrans" cxnId="{9DAB9CE2-B771-4EBC-B8BC-D09B358320FC}">
      <dgm:prSet/>
      <dgm:spPr/>
      <dgm:t>
        <a:bodyPr/>
        <a:lstStyle/>
        <a:p>
          <a:endParaRPr lang="en-GB"/>
        </a:p>
      </dgm:t>
    </dgm:pt>
    <dgm:pt modelId="{9A0C3A59-D164-4808-B8B1-198B4A008BB2}" type="sibTrans" cxnId="{9DAB9CE2-B771-4EBC-B8BC-D09B358320FC}">
      <dgm:prSet/>
      <dgm:spPr/>
      <dgm:t>
        <a:bodyPr/>
        <a:lstStyle/>
        <a:p>
          <a:endParaRPr lang="en-GB"/>
        </a:p>
      </dgm:t>
    </dgm:pt>
    <dgm:pt modelId="{B41034AB-A508-4101-8A12-F304D64322DA}">
      <dgm:prSet phldrT="[Text]" custT="1"/>
      <dgm:spPr/>
      <dgm:t>
        <a:bodyPr/>
        <a:lstStyle/>
        <a:p>
          <a:r>
            <a:rPr lang="en-GB" sz="2000" b="1" dirty="0" smtClean="0"/>
            <a:t>4. Document the representation of affected communities.</a:t>
          </a:r>
          <a:endParaRPr lang="en-GB" sz="2000" b="1" dirty="0"/>
        </a:p>
      </dgm:t>
    </dgm:pt>
    <dgm:pt modelId="{432A9AC9-5F96-4E69-9462-C48B24533AA8}" type="parTrans" cxnId="{617CE141-C925-47E5-811B-01B0D31D923F}">
      <dgm:prSet/>
      <dgm:spPr/>
      <dgm:t>
        <a:bodyPr/>
        <a:lstStyle/>
        <a:p>
          <a:endParaRPr lang="en-GB"/>
        </a:p>
      </dgm:t>
    </dgm:pt>
    <dgm:pt modelId="{5BBE1B87-5619-42DE-9DB7-4EEE15FCC99B}" type="sibTrans" cxnId="{617CE141-C925-47E5-811B-01B0D31D923F}">
      <dgm:prSet/>
      <dgm:spPr/>
      <dgm:t>
        <a:bodyPr/>
        <a:lstStyle/>
        <a:p>
          <a:endParaRPr lang="en-GB"/>
        </a:p>
      </dgm:t>
    </dgm:pt>
    <dgm:pt modelId="{ABEC44EC-9511-417F-982B-520060A91AF8}">
      <dgm:prSet phldrT="[Text]" custT="1"/>
      <dgm:spPr/>
      <dgm:t>
        <a:bodyPr/>
        <a:lstStyle/>
        <a:p>
          <a:r>
            <a:rPr lang="en-GB" sz="2000" b="1" dirty="0" smtClean="0"/>
            <a:t>6. Develop, publish and follow a policy to manage conflict of interest that applies to all CCM members, across all CCM functions.</a:t>
          </a:r>
          <a:endParaRPr lang="en-GB" sz="2000" b="1" dirty="0"/>
        </a:p>
      </dgm:t>
    </dgm:pt>
    <dgm:pt modelId="{EA950E25-01B0-41D6-9876-66DFDE33293E}" type="parTrans" cxnId="{60D990B5-FE44-4A00-8AF6-D9C248D0AAD9}">
      <dgm:prSet/>
      <dgm:spPr/>
      <dgm:t>
        <a:bodyPr/>
        <a:lstStyle/>
        <a:p>
          <a:endParaRPr lang="en-GB"/>
        </a:p>
      </dgm:t>
    </dgm:pt>
    <dgm:pt modelId="{60CF5253-BDEE-4254-92B5-E449589A8220}" type="sibTrans" cxnId="{60D990B5-FE44-4A00-8AF6-D9C248D0AAD9}">
      <dgm:prSet/>
      <dgm:spPr/>
      <dgm:t>
        <a:bodyPr/>
        <a:lstStyle/>
        <a:p>
          <a:endParaRPr lang="en-GB"/>
        </a:p>
      </dgm:t>
    </dgm:pt>
    <dgm:pt modelId="{3866A3CE-EA86-4486-BF50-0F0C65E8A05E}" type="pres">
      <dgm:prSet presAssocID="{C2EC75D9-D77F-4B85-A381-AA7763379CD0}" presName="linear" presStyleCnt="0">
        <dgm:presLayoutVars>
          <dgm:animLvl val="lvl"/>
          <dgm:resizeHandles val="exact"/>
        </dgm:presLayoutVars>
      </dgm:prSet>
      <dgm:spPr/>
      <dgm:t>
        <a:bodyPr/>
        <a:lstStyle/>
        <a:p>
          <a:endParaRPr lang="en-US"/>
        </a:p>
      </dgm:t>
    </dgm:pt>
    <dgm:pt modelId="{6D95D96B-E2D5-4470-996E-12E8286BF952}" type="pres">
      <dgm:prSet presAssocID="{1D09C18A-75E0-4DA6-A5F5-57DF67B38751}" presName="parentText" presStyleLbl="node1" presStyleIdx="0" presStyleCnt="6">
        <dgm:presLayoutVars>
          <dgm:chMax val="0"/>
          <dgm:bulletEnabled val="1"/>
        </dgm:presLayoutVars>
      </dgm:prSet>
      <dgm:spPr/>
      <dgm:t>
        <a:bodyPr/>
        <a:lstStyle/>
        <a:p>
          <a:endParaRPr lang="en-GB"/>
        </a:p>
      </dgm:t>
    </dgm:pt>
    <dgm:pt modelId="{15BC40AE-3A69-498A-AF48-9168EC174A27}" type="pres">
      <dgm:prSet presAssocID="{F8190999-A09A-483D-B511-E97E30DB784D}" presName="spacer" presStyleCnt="0"/>
      <dgm:spPr/>
    </dgm:pt>
    <dgm:pt modelId="{375C89A0-62D1-4CE3-B590-5C32DD7B9F74}" type="pres">
      <dgm:prSet presAssocID="{182FD396-7B7C-42C9-9485-65F7F3F36131}" presName="parentText" presStyleLbl="node1" presStyleIdx="1" presStyleCnt="6">
        <dgm:presLayoutVars>
          <dgm:chMax val="0"/>
          <dgm:bulletEnabled val="1"/>
        </dgm:presLayoutVars>
      </dgm:prSet>
      <dgm:spPr/>
      <dgm:t>
        <a:bodyPr/>
        <a:lstStyle/>
        <a:p>
          <a:endParaRPr lang="en-GB"/>
        </a:p>
      </dgm:t>
    </dgm:pt>
    <dgm:pt modelId="{1F86E748-4FA5-4956-8F33-1918986A5C26}" type="pres">
      <dgm:prSet presAssocID="{9A0C3A59-D164-4808-B8B1-198B4A008BB2}" presName="spacer" presStyleCnt="0"/>
      <dgm:spPr/>
    </dgm:pt>
    <dgm:pt modelId="{0AB3483D-931E-4ACC-A399-D8C019C167AD}" type="pres">
      <dgm:prSet presAssocID="{798E1763-78D2-4C17-B267-8ED649646CAC}" presName="parentText" presStyleLbl="node1" presStyleIdx="2" presStyleCnt="6">
        <dgm:presLayoutVars>
          <dgm:chMax val="0"/>
          <dgm:bulletEnabled val="1"/>
        </dgm:presLayoutVars>
      </dgm:prSet>
      <dgm:spPr/>
      <dgm:t>
        <a:bodyPr/>
        <a:lstStyle/>
        <a:p>
          <a:endParaRPr lang="en-GB"/>
        </a:p>
      </dgm:t>
    </dgm:pt>
    <dgm:pt modelId="{B7B75C0F-1902-4148-95A7-C087F9546D94}" type="pres">
      <dgm:prSet presAssocID="{FBF0308E-CE8A-4AFB-A637-397A69C478C6}" presName="spacer" presStyleCnt="0"/>
      <dgm:spPr/>
    </dgm:pt>
    <dgm:pt modelId="{59DCAF4E-A2CA-44CC-A57E-E7D7AC554A8F}" type="pres">
      <dgm:prSet presAssocID="{B41034AB-A508-4101-8A12-F304D64322DA}" presName="parentText" presStyleLbl="node1" presStyleIdx="3" presStyleCnt="6">
        <dgm:presLayoutVars>
          <dgm:chMax val="0"/>
          <dgm:bulletEnabled val="1"/>
        </dgm:presLayoutVars>
      </dgm:prSet>
      <dgm:spPr/>
      <dgm:t>
        <a:bodyPr/>
        <a:lstStyle/>
        <a:p>
          <a:endParaRPr lang="en-GB"/>
        </a:p>
      </dgm:t>
    </dgm:pt>
    <dgm:pt modelId="{7AA5AE7D-1B24-482C-B039-462309E6F2B7}" type="pres">
      <dgm:prSet presAssocID="{5BBE1B87-5619-42DE-9DB7-4EEE15FCC99B}" presName="spacer" presStyleCnt="0"/>
      <dgm:spPr/>
    </dgm:pt>
    <dgm:pt modelId="{1209CEEC-4ECB-4C5F-9135-5E478D02A32E}" type="pres">
      <dgm:prSet presAssocID="{0424556B-F70B-4564-B938-6396FD676027}" presName="parentText" presStyleLbl="node1" presStyleIdx="4" presStyleCnt="6">
        <dgm:presLayoutVars>
          <dgm:chMax val="0"/>
          <dgm:bulletEnabled val="1"/>
        </dgm:presLayoutVars>
      </dgm:prSet>
      <dgm:spPr/>
      <dgm:t>
        <a:bodyPr/>
        <a:lstStyle/>
        <a:p>
          <a:endParaRPr lang="en-GB"/>
        </a:p>
      </dgm:t>
    </dgm:pt>
    <dgm:pt modelId="{E2C741A2-A8FD-4B05-991B-40003C24AC80}" type="pres">
      <dgm:prSet presAssocID="{4B07A243-E6AB-4C3F-BF85-5E102BF4DA21}" presName="spacer" presStyleCnt="0"/>
      <dgm:spPr/>
    </dgm:pt>
    <dgm:pt modelId="{7694BC3F-EC66-4B00-8B00-8D44E9BFC794}" type="pres">
      <dgm:prSet presAssocID="{ABEC44EC-9511-417F-982B-520060A91AF8}" presName="parentText" presStyleLbl="node1" presStyleIdx="5" presStyleCnt="6">
        <dgm:presLayoutVars>
          <dgm:chMax val="0"/>
          <dgm:bulletEnabled val="1"/>
        </dgm:presLayoutVars>
      </dgm:prSet>
      <dgm:spPr/>
      <dgm:t>
        <a:bodyPr/>
        <a:lstStyle/>
        <a:p>
          <a:endParaRPr lang="en-GB"/>
        </a:p>
      </dgm:t>
    </dgm:pt>
  </dgm:ptLst>
  <dgm:cxnLst>
    <dgm:cxn modelId="{3FD78553-AC03-406A-8E0F-20ED186A4C13}" type="presOf" srcId="{1D09C18A-75E0-4DA6-A5F5-57DF67B38751}" destId="{6D95D96B-E2D5-4470-996E-12E8286BF952}" srcOrd="0" destOrd="0" presId="urn:microsoft.com/office/officeart/2005/8/layout/vList2"/>
    <dgm:cxn modelId="{29447389-53D4-4353-AF15-FEC550E1CE05}" srcId="{C2EC75D9-D77F-4B85-A381-AA7763379CD0}" destId="{798E1763-78D2-4C17-B267-8ED649646CAC}" srcOrd="2" destOrd="0" parTransId="{E6726743-8819-443D-A892-28E1B486F9C4}" sibTransId="{FBF0308E-CE8A-4AFB-A637-397A69C478C6}"/>
    <dgm:cxn modelId="{7959B88B-1030-4066-AA24-62657DBB3C4E}" type="presOf" srcId="{B41034AB-A508-4101-8A12-F304D64322DA}" destId="{59DCAF4E-A2CA-44CC-A57E-E7D7AC554A8F}" srcOrd="0" destOrd="0" presId="urn:microsoft.com/office/officeart/2005/8/layout/vList2"/>
    <dgm:cxn modelId="{60D990B5-FE44-4A00-8AF6-D9C248D0AAD9}" srcId="{C2EC75D9-D77F-4B85-A381-AA7763379CD0}" destId="{ABEC44EC-9511-417F-982B-520060A91AF8}" srcOrd="5" destOrd="0" parTransId="{EA950E25-01B0-41D6-9876-66DFDE33293E}" sibTransId="{60CF5253-BDEE-4254-92B5-E449589A8220}"/>
    <dgm:cxn modelId="{7B980871-7686-47CE-8B6B-BEA3BD7E627A}" type="presOf" srcId="{0424556B-F70B-4564-B938-6396FD676027}" destId="{1209CEEC-4ECB-4C5F-9135-5E478D02A32E}" srcOrd="0" destOrd="0" presId="urn:microsoft.com/office/officeart/2005/8/layout/vList2"/>
    <dgm:cxn modelId="{D00A1BF1-9CB1-4149-A8D5-125D0B1CEFE4}" type="presOf" srcId="{798E1763-78D2-4C17-B267-8ED649646CAC}" destId="{0AB3483D-931E-4ACC-A399-D8C019C167AD}" srcOrd="0" destOrd="0" presId="urn:microsoft.com/office/officeart/2005/8/layout/vList2"/>
    <dgm:cxn modelId="{1CDE120C-C62B-4EA3-9768-B422E18EED08}" srcId="{C2EC75D9-D77F-4B85-A381-AA7763379CD0}" destId="{1D09C18A-75E0-4DA6-A5F5-57DF67B38751}" srcOrd="0" destOrd="0" parTransId="{C77F4DED-DA57-4F2F-AC34-5FF41942038B}" sibTransId="{F8190999-A09A-483D-B511-E97E30DB784D}"/>
    <dgm:cxn modelId="{617CE141-C925-47E5-811B-01B0D31D923F}" srcId="{C2EC75D9-D77F-4B85-A381-AA7763379CD0}" destId="{B41034AB-A508-4101-8A12-F304D64322DA}" srcOrd="3" destOrd="0" parTransId="{432A9AC9-5F96-4E69-9462-C48B24533AA8}" sibTransId="{5BBE1B87-5619-42DE-9DB7-4EEE15FCC99B}"/>
    <dgm:cxn modelId="{ADE3C9DA-DA98-476A-8E5E-02D26778BBB5}" type="presOf" srcId="{C2EC75D9-D77F-4B85-A381-AA7763379CD0}" destId="{3866A3CE-EA86-4486-BF50-0F0C65E8A05E}" srcOrd="0" destOrd="0" presId="urn:microsoft.com/office/officeart/2005/8/layout/vList2"/>
    <dgm:cxn modelId="{B9B4EFB7-D09A-46F8-87ED-F0ED3E520DAC}" type="presOf" srcId="{ABEC44EC-9511-417F-982B-520060A91AF8}" destId="{7694BC3F-EC66-4B00-8B00-8D44E9BFC794}" srcOrd="0" destOrd="0" presId="urn:microsoft.com/office/officeart/2005/8/layout/vList2"/>
    <dgm:cxn modelId="{39F19DD2-FBE5-4CCE-B3B5-8619704B228B}" srcId="{C2EC75D9-D77F-4B85-A381-AA7763379CD0}" destId="{0424556B-F70B-4564-B938-6396FD676027}" srcOrd="4" destOrd="0" parTransId="{FF207452-A593-4BA9-B069-51E0EBCEE83B}" sibTransId="{4B07A243-E6AB-4C3F-BF85-5E102BF4DA21}"/>
    <dgm:cxn modelId="{9DAB9CE2-B771-4EBC-B8BC-D09B358320FC}" srcId="{C2EC75D9-D77F-4B85-A381-AA7763379CD0}" destId="{182FD396-7B7C-42C9-9485-65F7F3F36131}" srcOrd="1" destOrd="0" parTransId="{9CA4D3BC-656D-49FB-A2DC-B193B1B77144}" sibTransId="{9A0C3A59-D164-4808-B8B1-198B4A008BB2}"/>
    <dgm:cxn modelId="{6A42F40C-86CC-4A48-B942-986D9739B492}" type="presOf" srcId="{182FD396-7B7C-42C9-9485-65F7F3F36131}" destId="{375C89A0-62D1-4CE3-B590-5C32DD7B9F74}" srcOrd="0" destOrd="0" presId="urn:microsoft.com/office/officeart/2005/8/layout/vList2"/>
    <dgm:cxn modelId="{AE829888-7F3D-459F-AD07-ED2C846FFD31}" type="presParOf" srcId="{3866A3CE-EA86-4486-BF50-0F0C65E8A05E}" destId="{6D95D96B-E2D5-4470-996E-12E8286BF952}" srcOrd="0" destOrd="0" presId="urn:microsoft.com/office/officeart/2005/8/layout/vList2"/>
    <dgm:cxn modelId="{C0051952-8E7D-44CC-9E86-DF1300B5B916}" type="presParOf" srcId="{3866A3CE-EA86-4486-BF50-0F0C65E8A05E}" destId="{15BC40AE-3A69-498A-AF48-9168EC174A27}" srcOrd="1" destOrd="0" presId="urn:microsoft.com/office/officeart/2005/8/layout/vList2"/>
    <dgm:cxn modelId="{85227D25-40A4-4AFB-821F-1415E899DD94}" type="presParOf" srcId="{3866A3CE-EA86-4486-BF50-0F0C65E8A05E}" destId="{375C89A0-62D1-4CE3-B590-5C32DD7B9F74}" srcOrd="2" destOrd="0" presId="urn:microsoft.com/office/officeart/2005/8/layout/vList2"/>
    <dgm:cxn modelId="{773DA69C-9C9C-4AC6-9888-6EEB9863A5D0}" type="presParOf" srcId="{3866A3CE-EA86-4486-BF50-0F0C65E8A05E}" destId="{1F86E748-4FA5-4956-8F33-1918986A5C26}" srcOrd="3" destOrd="0" presId="urn:microsoft.com/office/officeart/2005/8/layout/vList2"/>
    <dgm:cxn modelId="{EC645543-D38D-42B8-9279-2AB943EDA07D}" type="presParOf" srcId="{3866A3CE-EA86-4486-BF50-0F0C65E8A05E}" destId="{0AB3483D-931E-4ACC-A399-D8C019C167AD}" srcOrd="4" destOrd="0" presId="urn:microsoft.com/office/officeart/2005/8/layout/vList2"/>
    <dgm:cxn modelId="{DAF1C8EF-A81A-40AD-AA0D-993486686074}" type="presParOf" srcId="{3866A3CE-EA86-4486-BF50-0F0C65E8A05E}" destId="{B7B75C0F-1902-4148-95A7-C087F9546D94}" srcOrd="5" destOrd="0" presId="urn:microsoft.com/office/officeart/2005/8/layout/vList2"/>
    <dgm:cxn modelId="{195F28B3-20CD-4493-B873-8782B39A0CCB}" type="presParOf" srcId="{3866A3CE-EA86-4486-BF50-0F0C65E8A05E}" destId="{59DCAF4E-A2CA-44CC-A57E-E7D7AC554A8F}" srcOrd="6" destOrd="0" presId="urn:microsoft.com/office/officeart/2005/8/layout/vList2"/>
    <dgm:cxn modelId="{22DBF398-B220-464C-BF74-63A0691BA798}" type="presParOf" srcId="{3866A3CE-EA86-4486-BF50-0F0C65E8A05E}" destId="{7AA5AE7D-1B24-482C-B039-462309E6F2B7}" srcOrd="7" destOrd="0" presId="urn:microsoft.com/office/officeart/2005/8/layout/vList2"/>
    <dgm:cxn modelId="{FE000097-2422-4C76-9FBE-FABA5AC7D27F}" type="presParOf" srcId="{3866A3CE-EA86-4486-BF50-0F0C65E8A05E}" destId="{1209CEEC-4ECB-4C5F-9135-5E478D02A32E}" srcOrd="8" destOrd="0" presId="urn:microsoft.com/office/officeart/2005/8/layout/vList2"/>
    <dgm:cxn modelId="{F1638CE0-F275-40AA-A557-44E508B1D42C}" type="presParOf" srcId="{3866A3CE-EA86-4486-BF50-0F0C65E8A05E}" destId="{E2C741A2-A8FD-4B05-991B-40003C24AC80}" srcOrd="9" destOrd="0" presId="urn:microsoft.com/office/officeart/2005/8/layout/vList2"/>
    <dgm:cxn modelId="{EA52A5B7-E6E1-4017-9DD1-FF9A074F84B5}" type="presParOf" srcId="{3866A3CE-EA86-4486-BF50-0F0C65E8A05E}" destId="{7694BC3F-EC66-4B00-8B00-8D44E9BFC794}"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EBDCB5-7B02-4DD3-8C17-C0003C9F018C}">
      <dsp:nvSpPr>
        <dsp:cNvPr id="0" name=""/>
        <dsp:cNvSpPr/>
      </dsp:nvSpPr>
      <dsp:spPr>
        <a:xfrm>
          <a:off x="2819395" y="0"/>
          <a:ext cx="4937760" cy="4937760"/>
        </a:xfrm>
        <a:prstGeom prst="rightArrow">
          <a:avLst>
            <a:gd name="adj1" fmla="val 75000"/>
            <a:gd name="adj2" fmla="val 50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rtl="0">
            <a:lnSpc>
              <a:spcPct val="90000"/>
            </a:lnSpc>
            <a:spcBef>
              <a:spcPct val="0"/>
            </a:spcBef>
            <a:spcAft>
              <a:spcPct val="15000"/>
            </a:spcAft>
            <a:buChar char="••"/>
          </a:pPr>
          <a:r>
            <a:rPr lang="en-GB" sz="2500" b="1" kern="1200" dirty="0" smtClean="0">
              <a:solidFill>
                <a:srgbClr val="005A9E"/>
              </a:solidFill>
              <a:latin typeface="Calibri" pitchFamily="34" charset="0"/>
            </a:rPr>
            <a:t>Country Coordinating mechanism(CCM) </a:t>
          </a:r>
          <a:endParaRPr lang="en-GB" sz="2500" kern="1200" dirty="0">
            <a:solidFill>
              <a:srgbClr val="005A9E"/>
            </a:solidFill>
            <a:latin typeface="Calibri" pitchFamily="34" charset="0"/>
          </a:endParaRPr>
        </a:p>
        <a:p>
          <a:pPr marL="228600" lvl="1" indent="-228600" algn="l" defTabSz="1111250" rtl="0">
            <a:lnSpc>
              <a:spcPct val="90000"/>
            </a:lnSpc>
            <a:spcBef>
              <a:spcPct val="0"/>
            </a:spcBef>
            <a:spcAft>
              <a:spcPct val="15000"/>
            </a:spcAft>
            <a:buChar char="••"/>
          </a:pPr>
          <a:r>
            <a:rPr lang="en-GB" sz="2500" b="1" kern="1200" dirty="0" smtClean="0">
              <a:solidFill>
                <a:srgbClr val="005A9E"/>
              </a:solidFill>
              <a:latin typeface="Calibri" pitchFamily="34" charset="0"/>
            </a:rPr>
            <a:t>Principal Recipients (PRs)</a:t>
          </a:r>
          <a:endParaRPr lang="en-GB" sz="2500" kern="1200" dirty="0">
            <a:solidFill>
              <a:srgbClr val="005A9E"/>
            </a:solidFill>
            <a:latin typeface="Calibri" pitchFamily="34" charset="0"/>
          </a:endParaRPr>
        </a:p>
        <a:p>
          <a:pPr marL="228600" lvl="1" indent="-228600" algn="l" defTabSz="1111250" rtl="0">
            <a:lnSpc>
              <a:spcPct val="90000"/>
            </a:lnSpc>
            <a:spcBef>
              <a:spcPct val="0"/>
            </a:spcBef>
            <a:spcAft>
              <a:spcPct val="15000"/>
            </a:spcAft>
            <a:buChar char="••"/>
          </a:pPr>
          <a:r>
            <a:rPr lang="en-GB" sz="2500" b="1" kern="1200" dirty="0" smtClean="0">
              <a:solidFill>
                <a:srgbClr val="005A9E"/>
              </a:solidFill>
              <a:latin typeface="Calibri" pitchFamily="34" charset="0"/>
            </a:rPr>
            <a:t>Sub-Recipients (SRs)</a:t>
          </a:r>
          <a:endParaRPr lang="en-GB" sz="2500" kern="1200" dirty="0">
            <a:solidFill>
              <a:srgbClr val="005A9E"/>
            </a:solidFill>
            <a:latin typeface="Calibri" pitchFamily="34" charset="0"/>
          </a:endParaRPr>
        </a:p>
        <a:p>
          <a:pPr marL="228600" lvl="1" indent="-228600" algn="l" defTabSz="1111250" rtl="0">
            <a:lnSpc>
              <a:spcPct val="90000"/>
            </a:lnSpc>
            <a:spcBef>
              <a:spcPct val="0"/>
            </a:spcBef>
            <a:spcAft>
              <a:spcPct val="15000"/>
            </a:spcAft>
            <a:buChar char="••"/>
          </a:pPr>
          <a:r>
            <a:rPr lang="en-GB" sz="2500" b="1" kern="1200" dirty="0" smtClean="0">
              <a:solidFill>
                <a:srgbClr val="005A9E"/>
              </a:solidFill>
              <a:latin typeface="Calibri" pitchFamily="34" charset="0"/>
            </a:rPr>
            <a:t>The Global Fund Secretariat </a:t>
          </a:r>
          <a:endParaRPr lang="en-GB" sz="2500" kern="1200" dirty="0">
            <a:solidFill>
              <a:srgbClr val="005A9E"/>
            </a:solidFill>
            <a:latin typeface="Calibri" pitchFamily="34" charset="0"/>
          </a:endParaRPr>
        </a:p>
        <a:p>
          <a:pPr marL="228600" lvl="1" indent="-228600" algn="l" defTabSz="1111250" rtl="0">
            <a:lnSpc>
              <a:spcPct val="90000"/>
            </a:lnSpc>
            <a:spcBef>
              <a:spcPct val="0"/>
            </a:spcBef>
            <a:spcAft>
              <a:spcPct val="15000"/>
            </a:spcAft>
            <a:buChar char="••"/>
          </a:pPr>
          <a:r>
            <a:rPr lang="en-GB" sz="2500" b="1" kern="1200" dirty="0" smtClean="0">
              <a:solidFill>
                <a:srgbClr val="005A9E"/>
              </a:solidFill>
              <a:latin typeface="Calibri" pitchFamily="34" charset="0"/>
            </a:rPr>
            <a:t>Local Fund Agents (LFAs)</a:t>
          </a:r>
          <a:endParaRPr lang="en-GB" sz="2500" kern="1200" dirty="0">
            <a:solidFill>
              <a:srgbClr val="005A9E"/>
            </a:solidFill>
            <a:latin typeface="Calibri" pitchFamily="34" charset="0"/>
          </a:endParaRPr>
        </a:p>
      </dsp:txBody>
      <dsp:txXfrm>
        <a:off x="2819395" y="617220"/>
        <a:ext cx="3086100" cy="3703320"/>
      </dsp:txXfrm>
    </dsp:sp>
    <dsp:sp modelId="{5A657B35-EACC-4B20-9BF4-D55B79036BBA}">
      <dsp:nvSpPr>
        <dsp:cNvPr id="0" name=""/>
        <dsp:cNvSpPr/>
      </dsp:nvSpPr>
      <dsp:spPr>
        <a:xfrm>
          <a:off x="472444" y="822951"/>
          <a:ext cx="2346950" cy="3291856"/>
        </a:xfrm>
        <a:prstGeom prst="roundRect">
          <a:avLst/>
        </a:prstGeom>
        <a:gradFill rotWithShape="0">
          <a:gsLst>
            <a:gs pos="0">
              <a:schemeClr val="accent2">
                <a:hueOff val="0"/>
                <a:satOff val="0"/>
                <a:lumOff val="0"/>
                <a:alphaOff val="0"/>
                <a:tint val="45000"/>
                <a:satMod val="200000"/>
              </a:schemeClr>
            </a:gs>
            <a:gs pos="30000">
              <a:schemeClr val="accent2">
                <a:hueOff val="0"/>
                <a:satOff val="0"/>
                <a:lumOff val="0"/>
                <a:alphaOff val="0"/>
                <a:tint val="61000"/>
                <a:satMod val="200000"/>
              </a:schemeClr>
            </a:gs>
            <a:gs pos="45000">
              <a:schemeClr val="accent2">
                <a:hueOff val="0"/>
                <a:satOff val="0"/>
                <a:lumOff val="0"/>
                <a:alphaOff val="0"/>
                <a:tint val="66000"/>
                <a:satMod val="200000"/>
              </a:schemeClr>
            </a:gs>
            <a:gs pos="55000">
              <a:schemeClr val="accent2">
                <a:hueOff val="0"/>
                <a:satOff val="0"/>
                <a:lumOff val="0"/>
                <a:alphaOff val="0"/>
                <a:tint val="66000"/>
                <a:satMod val="200000"/>
              </a:schemeClr>
            </a:gs>
            <a:gs pos="73000">
              <a:schemeClr val="accent2">
                <a:hueOff val="0"/>
                <a:satOff val="0"/>
                <a:lumOff val="0"/>
                <a:alphaOff val="0"/>
                <a:tint val="61000"/>
                <a:satMod val="200000"/>
              </a:schemeClr>
            </a:gs>
            <a:gs pos="100000">
              <a:schemeClr val="accent2">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en-GB" sz="2700" b="1" kern="1200" dirty="0" smtClean="0">
              <a:solidFill>
                <a:srgbClr val="0070C0"/>
              </a:solidFill>
              <a:latin typeface="Calibri" pitchFamily="34" charset="0"/>
            </a:rPr>
            <a:t>Key Actors in Grant Management</a:t>
          </a:r>
          <a:endParaRPr lang="en-GB" sz="2700" kern="1200" dirty="0">
            <a:solidFill>
              <a:srgbClr val="0070C0"/>
            </a:solidFill>
            <a:latin typeface="Calibri" pitchFamily="34" charset="0"/>
          </a:endParaRPr>
        </a:p>
      </dsp:txBody>
      <dsp:txXfrm>
        <a:off x="587013" y="937520"/>
        <a:ext cx="2117812" cy="30627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95D96B-E2D5-4470-996E-12E8286BF952}">
      <dsp:nvSpPr>
        <dsp:cNvPr id="0" name=""/>
        <dsp:cNvSpPr/>
      </dsp:nvSpPr>
      <dsp:spPr>
        <a:xfrm>
          <a:off x="0" y="1779"/>
          <a:ext cx="8229600" cy="74251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1. Transparent and inclusive concept note development process.</a:t>
          </a:r>
          <a:endParaRPr lang="en-GB" sz="2000" b="1" kern="1200" dirty="0"/>
        </a:p>
      </dsp:txBody>
      <dsp:txXfrm>
        <a:off x="36247" y="38026"/>
        <a:ext cx="8157106" cy="670025"/>
      </dsp:txXfrm>
    </dsp:sp>
    <dsp:sp modelId="{375C89A0-62D1-4CE3-B590-5C32DD7B9F74}">
      <dsp:nvSpPr>
        <dsp:cNvPr id="0" name=""/>
        <dsp:cNvSpPr/>
      </dsp:nvSpPr>
      <dsp:spPr>
        <a:xfrm>
          <a:off x="0" y="757756"/>
          <a:ext cx="8229600" cy="74251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2. Open and transparent PR selection process.</a:t>
          </a:r>
          <a:endParaRPr lang="en-GB" sz="2000" b="1" kern="1200" dirty="0"/>
        </a:p>
      </dsp:txBody>
      <dsp:txXfrm>
        <a:off x="36247" y="794003"/>
        <a:ext cx="8157106" cy="670025"/>
      </dsp:txXfrm>
    </dsp:sp>
    <dsp:sp modelId="{0AB3483D-931E-4ACC-A399-D8C019C167AD}">
      <dsp:nvSpPr>
        <dsp:cNvPr id="0" name=""/>
        <dsp:cNvSpPr/>
      </dsp:nvSpPr>
      <dsp:spPr>
        <a:xfrm>
          <a:off x="0" y="1513733"/>
          <a:ext cx="8229600" cy="742519"/>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3. Overseeing program implementation and having an oversight plan.</a:t>
          </a:r>
          <a:endParaRPr lang="en-GB" sz="2000" b="1" kern="1200" dirty="0"/>
        </a:p>
      </dsp:txBody>
      <dsp:txXfrm>
        <a:off x="36247" y="1549980"/>
        <a:ext cx="8157106" cy="670025"/>
      </dsp:txXfrm>
    </dsp:sp>
    <dsp:sp modelId="{59DCAF4E-A2CA-44CC-A57E-E7D7AC554A8F}">
      <dsp:nvSpPr>
        <dsp:cNvPr id="0" name=""/>
        <dsp:cNvSpPr/>
      </dsp:nvSpPr>
      <dsp:spPr>
        <a:xfrm>
          <a:off x="0" y="2269710"/>
          <a:ext cx="8229600" cy="74251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4. Document the representation of affected communities.</a:t>
          </a:r>
          <a:endParaRPr lang="en-GB" sz="2000" b="1" kern="1200" dirty="0"/>
        </a:p>
      </dsp:txBody>
      <dsp:txXfrm>
        <a:off x="36247" y="2305957"/>
        <a:ext cx="8157106" cy="670025"/>
      </dsp:txXfrm>
    </dsp:sp>
    <dsp:sp modelId="{1209CEEC-4ECB-4C5F-9135-5E478D02A32E}">
      <dsp:nvSpPr>
        <dsp:cNvPr id="0" name=""/>
        <dsp:cNvSpPr/>
      </dsp:nvSpPr>
      <dsp:spPr>
        <a:xfrm>
          <a:off x="0" y="3025687"/>
          <a:ext cx="8229600" cy="742519"/>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5. Ensure the representation of non-governmental members through transparent and documented process.</a:t>
          </a:r>
          <a:endParaRPr lang="en-GB" sz="2000" b="1" kern="1200" dirty="0"/>
        </a:p>
      </dsp:txBody>
      <dsp:txXfrm>
        <a:off x="36247" y="3061934"/>
        <a:ext cx="8157106" cy="670025"/>
      </dsp:txXfrm>
    </dsp:sp>
    <dsp:sp modelId="{7694BC3F-EC66-4B00-8B00-8D44E9BFC794}">
      <dsp:nvSpPr>
        <dsp:cNvPr id="0" name=""/>
        <dsp:cNvSpPr/>
      </dsp:nvSpPr>
      <dsp:spPr>
        <a:xfrm>
          <a:off x="0" y="3781664"/>
          <a:ext cx="8229600" cy="74251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GB" sz="2000" b="1" kern="1200" dirty="0" smtClean="0"/>
            <a:t>6. Develop, publish and follow a policy to manage conflict of interest that applies to all CCM members, across all CCM functions.</a:t>
          </a:r>
          <a:endParaRPr lang="en-GB" sz="2000" b="1" kern="1200" dirty="0"/>
        </a:p>
      </dsp:txBody>
      <dsp:txXfrm>
        <a:off x="36247" y="3817911"/>
        <a:ext cx="8157106" cy="67002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42" cy="47008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2411" y="0"/>
            <a:ext cx="3078442" cy="470089"/>
          </a:xfrm>
          <a:prstGeom prst="rect">
            <a:avLst/>
          </a:prstGeom>
        </p:spPr>
        <p:txBody>
          <a:bodyPr vert="horz" lIns="91440" tIns="45720" rIns="91440" bIns="45720" rtlCol="0"/>
          <a:lstStyle>
            <a:lvl1pPr algn="r">
              <a:defRPr sz="1200"/>
            </a:lvl1pPr>
          </a:lstStyle>
          <a:p>
            <a:fld id="{89DD5205-F9DC-4519-8FE0-474579804429}" type="datetimeFigureOut">
              <a:rPr lang="en-US" smtClean="0"/>
              <a:t>8/3/2016</a:t>
            </a:fld>
            <a:endParaRPr lang="en-US"/>
          </a:p>
        </p:txBody>
      </p:sp>
      <p:sp>
        <p:nvSpPr>
          <p:cNvPr id="4" name="Footer Placeholder 3"/>
          <p:cNvSpPr>
            <a:spLocks noGrp="1"/>
          </p:cNvSpPr>
          <p:nvPr>
            <p:ph type="ftr" sz="quarter" idx="2"/>
          </p:nvPr>
        </p:nvSpPr>
        <p:spPr>
          <a:xfrm>
            <a:off x="0" y="8916908"/>
            <a:ext cx="3078442" cy="470089"/>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2411" y="8916908"/>
            <a:ext cx="3078442" cy="470089"/>
          </a:xfrm>
          <a:prstGeom prst="rect">
            <a:avLst/>
          </a:prstGeom>
        </p:spPr>
        <p:txBody>
          <a:bodyPr vert="horz" lIns="91440" tIns="45720" rIns="91440" bIns="45720" rtlCol="0" anchor="b"/>
          <a:lstStyle>
            <a:lvl1pPr algn="r">
              <a:defRPr sz="1200"/>
            </a:lvl1pPr>
          </a:lstStyle>
          <a:p>
            <a:fld id="{B59036F7-C4E0-4004-91DA-84E5BFE4000A}" type="slidenum">
              <a:rPr lang="en-US" smtClean="0"/>
              <a:t>‹#›</a:t>
            </a:fld>
            <a:endParaRPr lang="en-US"/>
          </a:p>
        </p:txBody>
      </p:sp>
    </p:spTree>
    <p:extLst>
      <p:ext uri="{BB962C8B-B14F-4D97-AF65-F5344CB8AC3E}">
        <p14:creationId xmlns:p14="http://schemas.microsoft.com/office/powerpoint/2010/main" val="1375237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469424"/>
          </a:xfrm>
          <a:prstGeom prst="rect">
            <a:avLst/>
          </a:prstGeom>
        </p:spPr>
        <p:txBody>
          <a:bodyPr vert="horz" lIns="97329" tIns="48664" rIns="97329" bIns="48664" rtlCol="0"/>
          <a:lstStyle>
            <a:lvl1pPr algn="l">
              <a:defRPr sz="1300"/>
            </a:lvl1pPr>
          </a:lstStyle>
          <a:p>
            <a:endParaRPr lang="en-US"/>
          </a:p>
        </p:txBody>
      </p:sp>
      <p:sp>
        <p:nvSpPr>
          <p:cNvPr id="3" name="Date Placeholder 2"/>
          <p:cNvSpPr>
            <a:spLocks noGrp="1"/>
          </p:cNvSpPr>
          <p:nvPr>
            <p:ph type="dt" idx="1"/>
          </p:nvPr>
        </p:nvSpPr>
        <p:spPr>
          <a:xfrm>
            <a:off x="4023093" y="1"/>
            <a:ext cx="3077739" cy="469424"/>
          </a:xfrm>
          <a:prstGeom prst="rect">
            <a:avLst/>
          </a:prstGeom>
        </p:spPr>
        <p:txBody>
          <a:bodyPr vert="horz" lIns="97329" tIns="48664" rIns="97329" bIns="48664" rtlCol="0"/>
          <a:lstStyle>
            <a:lvl1pPr algn="r">
              <a:defRPr sz="1300"/>
            </a:lvl1pPr>
          </a:lstStyle>
          <a:p>
            <a:fld id="{969B6568-5FC0-44CE-A1AB-7EE8526A7270}" type="datetimeFigureOut">
              <a:rPr lang="en-US" smtClean="0"/>
              <a:t>8/3/2016</a:t>
            </a:fld>
            <a:endParaRPr lang="en-US"/>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7329" tIns="48664" rIns="97329" bIns="48664" rtlCol="0" anchor="ctr"/>
          <a:lstStyle/>
          <a:p>
            <a:endParaRPr lang="en-US"/>
          </a:p>
        </p:txBody>
      </p:sp>
      <p:sp>
        <p:nvSpPr>
          <p:cNvPr id="5" name="Notes Placeholder 4"/>
          <p:cNvSpPr>
            <a:spLocks noGrp="1"/>
          </p:cNvSpPr>
          <p:nvPr>
            <p:ph type="body" sz="quarter" idx="3"/>
          </p:nvPr>
        </p:nvSpPr>
        <p:spPr>
          <a:xfrm>
            <a:off x="710248" y="4459525"/>
            <a:ext cx="5681980" cy="4224814"/>
          </a:xfrm>
          <a:prstGeom prst="rect">
            <a:avLst/>
          </a:prstGeom>
        </p:spPr>
        <p:txBody>
          <a:bodyPr vert="horz" lIns="97329" tIns="48664" rIns="97329" bIns="4866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7329" tIns="48664" rIns="97329" bIns="48664" rtlCol="0" anchor="b"/>
          <a:lstStyle>
            <a:lvl1pPr algn="l">
              <a:defRPr sz="1300"/>
            </a:lvl1pPr>
          </a:lstStyle>
          <a:p>
            <a:endParaRPr lang="en-US"/>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7329" tIns="48664" rIns="97329" bIns="48664" rtlCol="0" anchor="b"/>
          <a:lstStyle>
            <a:lvl1pPr algn="r">
              <a:defRPr sz="1300"/>
            </a:lvl1pPr>
          </a:lstStyle>
          <a:p>
            <a:fld id="{077F707F-8D47-4E6C-B924-C2C0A7E8F135}" type="slidenum">
              <a:rPr lang="en-US" smtClean="0"/>
              <a:t>‹#›</a:t>
            </a:fld>
            <a:endParaRPr lang="en-US"/>
          </a:p>
        </p:txBody>
      </p:sp>
    </p:spTree>
    <p:extLst>
      <p:ext uri="{BB962C8B-B14F-4D97-AF65-F5344CB8AC3E}">
        <p14:creationId xmlns:p14="http://schemas.microsoft.com/office/powerpoint/2010/main" val="1709451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Based on</a:t>
            </a:r>
            <a:r>
              <a:rPr lang="en-US" baseline="0" dirty="0" smtClean="0"/>
              <a:t> the GF </a:t>
            </a:r>
            <a:r>
              <a:rPr lang="en-GB" sz="1300" dirty="0"/>
              <a:t>“</a:t>
            </a:r>
            <a:r>
              <a:rPr lang="en-US" sz="1300" dirty="0"/>
              <a:t>GUIDELINES AND REQUIREMENTS FOR COUNTRY COORDINATING MECHANISMS”</a:t>
            </a:r>
            <a:endParaRPr lang="en-GB" dirty="0"/>
          </a:p>
        </p:txBody>
      </p:sp>
      <p:sp>
        <p:nvSpPr>
          <p:cNvPr id="4" name="Slide Number Placeholder 3"/>
          <p:cNvSpPr>
            <a:spLocks noGrp="1"/>
          </p:cNvSpPr>
          <p:nvPr>
            <p:ph type="sldNum" sz="quarter" idx="10"/>
          </p:nvPr>
        </p:nvSpPr>
        <p:spPr/>
        <p:txBody>
          <a:bodyPr/>
          <a:lstStyle/>
          <a:p>
            <a:fld id="{AA6F429F-C6B6-4166-9239-20B7576D23F6}" type="slidenum">
              <a:rPr lang="en-GB" smtClean="0">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2151447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3287">
              <a:defRPr/>
            </a:pPr>
            <a:r>
              <a:rPr lang="en-GB" sz="1300" dirty="0"/>
              <a:t>The Global Fund to Fight AIDS, Tuberculosis and Malaria (the Global Fund) was created in 2001 as an innovative financing mechanism. The Global Fund is guided by a set of core principles, the most important of which are performance-based funding, country ownership, transparency, accountability, gender equality and respect for human rights. </a:t>
            </a:r>
          </a:p>
        </p:txBody>
      </p:sp>
      <p:sp>
        <p:nvSpPr>
          <p:cNvPr id="4" name="Slide Number Placeholder 3"/>
          <p:cNvSpPr>
            <a:spLocks noGrp="1"/>
          </p:cNvSpPr>
          <p:nvPr>
            <p:ph type="sldNum" sz="quarter" idx="10"/>
          </p:nvPr>
        </p:nvSpPr>
        <p:spPr/>
        <p:txBody>
          <a:bodyPr/>
          <a:lstStyle/>
          <a:p>
            <a:fld id="{AA6F429F-C6B6-4166-9239-20B7576D23F6}" type="slidenum">
              <a:rPr lang="en-GB" smtClean="0">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570270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3287">
              <a:defRPr/>
            </a:pPr>
            <a:r>
              <a:rPr lang="en-GB" sz="1300" dirty="0"/>
              <a:t>Membership usually includes governments, NGOs, multilateral or bilateral agencies, academic institutions, private businesses, and people living or affected by with HIV, TB and malaria.</a:t>
            </a:r>
          </a:p>
        </p:txBody>
      </p:sp>
      <p:sp>
        <p:nvSpPr>
          <p:cNvPr id="4" name="Slide Number Placeholder 3"/>
          <p:cNvSpPr>
            <a:spLocks noGrp="1"/>
          </p:cNvSpPr>
          <p:nvPr>
            <p:ph type="sldNum" sz="quarter" idx="10"/>
          </p:nvPr>
        </p:nvSpPr>
        <p:spPr/>
        <p:txBody>
          <a:bodyPr/>
          <a:lstStyle/>
          <a:p>
            <a:fld id="{AA6F429F-C6B6-4166-9239-20B7576D23F6}" type="slidenum">
              <a:rPr lang="en-GB" smtClean="0">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260413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300" dirty="0"/>
              <a:t>i. </a:t>
            </a:r>
            <a:r>
              <a:rPr lang="en-GB" sz="1300" b="1" dirty="0"/>
              <a:t>CCM </a:t>
            </a:r>
            <a:r>
              <a:rPr lang="en-GB" sz="1300" dirty="0"/>
              <a:t>members represent the interests of country level stakeholders in the fight against HIV, TB, and malaria. CCMs are mechanisms for public-private partnership in the governance of national disease programs. As individuals, CCM members are accountable to the sectors they represent and as a group the CCM is accountable to the nation. On behalf of the country, CCMs request financing from the Global Fund, and provide strategic oversight to ensure effective and strategic implementation of programs. </a:t>
            </a:r>
          </a:p>
          <a:p>
            <a:r>
              <a:rPr lang="en-GB" sz="1300" dirty="0"/>
              <a:t>ii. </a:t>
            </a:r>
            <a:r>
              <a:rPr lang="en-GB" sz="1300" b="1" dirty="0"/>
              <a:t>Principal Recipients (PRs) </a:t>
            </a:r>
            <a:r>
              <a:rPr lang="en-GB" sz="1300" dirty="0"/>
              <a:t>sign a grant agreement with the Global Fund which is a legally binding contractual document. They directly receive the funding approved by the Global Fund Board and manage its implementation on a day-to-day basis on behalf of the CCM. PRs are nominated by CCMs and are accountable to them to achieve program objectives. Many PRs implement programs both directly and through sub-recipients (SRs). </a:t>
            </a:r>
          </a:p>
          <a:p>
            <a:r>
              <a:rPr lang="en-GB" sz="1300" dirty="0"/>
              <a:t>iii. </a:t>
            </a:r>
            <a:r>
              <a:rPr lang="en-GB" sz="1300" b="1" dirty="0"/>
              <a:t>Sub-Recipients (SRs) </a:t>
            </a:r>
            <a:r>
              <a:rPr lang="en-GB" sz="1300" dirty="0"/>
              <a:t>receive grants from PRs to implement components of Global Fund-financed programs. They report to PRs and their performance is critical to program success. </a:t>
            </a:r>
          </a:p>
          <a:p>
            <a:r>
              <a:rPr lang="en-GB" sz="1300" dirty="0"/>
              <a:t>iv. </a:t>
            </a:r>
            <a:r>
              <a:rPr lang="en-GB" sz="1300" b="1" dirty="0"/>
              <a:t>The Global Fund Secretariat </a:t>
            </a:r>
            <a:r>
              <a:rPr lang="en-GB" sz="1300" dirty="0"/>
              <a:t>signs grant agreements with PRs, and manages the periodic disbursement of funding to them based on the successful achievement of program targets – and in compliance with Global Fund policies. </a:t>
            </a:r>
          </a:p>
          <a:p>
            <a:r>
              <a:rPr lang="en-GB" sz="1300" dirty="0"/>
              <a:t>v. </a:t>
            </a:r>
            <a:r>
              <a:rPr lang="en-GB" sz="1300" b="1" dirty="0"/>
              <a:t>Local Fund Agents (LFAs) </a:t>
            </a:r>
            <a:r>
              <a:rPr lang="en-GB" sz="1300" dirty="0"/>
              <a:t>are contracted by the Global Fund Secretariat to assess implementation capacities and verify program results reported by PRs and SRs. </a:t>
            </a:r>
          </a:p>
        </p:txBody>
      </p:sp>
      <p:sp>
        <p:nvSpPr>
          <p:cNvPr id="4" name="Slide Number Placeholder 3"/>
          <p:cNvSpPr>
            <a:spLocks noGrp="1"/>
          </p:cNvSpPr>
          <p:nvPr>
            <p:ph type="sldNum" sz="quarter" idx="10"/>
          </p:nvPr>
        </p:nvSpPr>
        <p:spPr/>
        <p:txBody>
          <a:bodyPr/>
          <a:lstStyle/>
          <a:p>
            <a:fld id="{AA6F429F-C6B6-4166-9239-20B7576D23F6}"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2333527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7F707F-8D47-4E6C-B924-C2C0A7E8F135}" type="slidenum">
              <a:rPr lang="en-US" smtClean="0"/>
              <a:t>12</a:t>
            </a:fld>
            <a:endParaRPr lang="en-US"/>
          </a:p>
        </p:txBody>
      </p:sp>
    </p:spTree>
    <p:extLst>
      <p:ext uri="{BB962C8B-B14F-4D97-AF65-F5344CB8AC3E}">
        <p14:creationId xmlns:p14="http://schemas.microsoft.com/office/powerpoint/2010/main" val="3748286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7F5D66-B665-4CD8-AC09-AA0A6AB477A2}" type="datetimeFigureOut">
              <a:rPr lang="en-GB" smtClean="0"/>
              <a:t>03/08/2016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410104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7F5D66-B665-4CD8-AC09-AA0A6AB477A2}" type="datetimeFigureOut">
              <a:rPr lang="en-GB" smtClean="0"/>
              <a:t>03/08/2016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330968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7F5D66-B665-4CD8-AC09-AA0A6AB477A2}" type="datetimeFigureOut">
              <a:rPr lang="en-GB" smtClean="0"/>
              <a:t>03/08/2016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3397750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17" name="Footer Placeholder 16"/>
          <p:cNvSpPr>
            <a:spLocks noGrp="1"/>
          </p:cNvSpPr>
          <p:nvPr>
            <p:ph type="ftr" sz="quarter" idx="11"/>
          </p:nvPr>
        </p:nvSpPr>
        <p:spPr>
          <a:xfrm>
            <a:off x="2898648" y="6355080"/>
            <a:ext cx="3474720" cy="365760"/>
          </a:xfrm>
        </p:spPr>
        <p:txBody>
          <a:bodyPr/>
          <a:lstStyle/>
          <a:p>
            <a:endParaRPr lang="en-GB">
              <a:solidFill>
                <a:srgbClr val="464653"/>
              </a:solidFill>
            </a:endParaRPr>
          </a:p>
        </p:txBody>
      </p:sp>
      <p:sp>
        <p:nvSpPr>
          <p:cNvPr id="29" name="Slide Number Placeholder 28"/>
          <p:cNvSpPr>
            <a:spLocks noGrp="1"/>
          </p:cNvSpPr>
          <p:nvPr>
            <p:ph type="sldNum" sz="quarter" idx="12"/>
          </p:nvPr>
        </p:nvSpPr>
        <p:spPr>
          <a:xfrm>
            <a:off x="1216152" y="6355080"/>
            <a:ext cx="1219200" cy="365760"/>
          </a:xfrm>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030790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6960498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GB">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45679364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81823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8" name="Footer Placeholder 7"/>
          <p:cNvSpPr>
            <a:spLocks noGrp="1"/>
          </p:cNvSpPr>
          <p:nvPr>
            <p:ph type="ftr" sz="quarter" idx="11"/>
          </p:nvPr>
        </p:nvSpPr>
        <p:spPr/>
        <p:txBody>
          <a:bodyPr/>
          <a:lstStyle/>
          <a:p>
            <a:endParaRPr lang="en-GB">
              <a:solidFill>
                <a:srgbClr val="464653"/>
              </a:solidFill>
            </a:endParaRPr>
          </a:p>
        </p:txBody>
      </p:sp>
      <p:sp>
        <p:nvSpPr>
          <p:cNvPr id="9" name="Slide Number Placeholder 8"/>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5142570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4" name="Footer Placeholder 3"/>
          <p:cNvSpPr>
            <a:spLocks noGrp="1"/>
          </p:cNvSpPr>
          <p:nvPr>
            <p:ph type="ftr" sz="quarter" idx="11"/>
          </p:nvPr>
        </p:nvSpPr>
        <p:spPr/>
        <p:txBody>
          <a:bodyPr/>
          <a:lstStyle/>
          <a:p>
            <a:endParaRPr lang="en-GB">
              <a:solidFill>
                <a:srgbClr val="464653"/>
              </a:solidFill>
            </a:endParaRPr>
          </a:p>
        </p:txBody>
      </p:sp>
      <p:sp>
        <p:nvSpPr>
          <p:cNvPr id="5" name="Slide Number Placeholder 4"/>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6912408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11"/>
          </p:nvPr>
        </p:nvSpPr>
        <p:spPr/>
        <p:txBody>
          <a:bodyPr/>
          <a:lstStyle/>
          <a:p>
            <a:endParaRPr lang="en-GB">
              <a:solidFill>
                <a:srgbClr val="464653"/>
              </a:solidFill>
            </a:endParaRPr>
          </a:p>
        </p:txBody>
      </p:sp>
      <p:sp>
        <p:nvSpPr>
          <p:cNvPr id="4" name="Slide Number Placeholder 3"/>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24568989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104618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7F5D66-B665-4CD8-AC09-AA0A6AB477A2}" type="datetimeFigureOut">
              <a:rPr lang="en-GB" smtClean="0"/>
              <a:t>03/08/2016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14028375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6" name="Footer Placeholder 5"/>
          <p:cNvSpPr>
            <a:spLocks noGrp="1"/>
          </p:cNvSpPr>
          <p:nvPr>
            <p:ph type="ftr" sz="quarter" idx="11"/>
          </p:nvPr>
        </p:nvSpPr>
        <p:spPr/>
        <p:txBody>
          <a:bodyPr/>
          <a:lstStyle/>
          <a:p>
            <a:endParaRPr lang="en-GB">
              <a:solidFill>
                <a:srgbClr val="DDE9EC"/>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401298295"/>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Tree>
    <p:extLst>
      <p:ext uri="{BB962C8B-B14F-4D97-AF65-F5344CB8AC3E}">
        <p14:creationId xmlns:p14="http://schemas.microsoft.com/office/powerpoint/2010/main" val="36855407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33999034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17" name="Footer Placeholder 16"/>
          <p:cNvSpPr>
            <a:spLocks noGrp="1"/>
          </p:cNvSpPr>
          <p:nvPr>
            <p:ph type="ftr" sz="quarter" idx="11"/>
          </p:nvPr>
        </p:nvSpPr>
        <p:spPr>
          <a:xfrm>
            <a:off x="2898648" y="6355080"/>
            <a:ext cx="3474720" cy="365760"/>
          </a:xfrm>
        </p:spPr>
        <p:txBody>
          <a:bodyPr/>
          <a:lstStyle/>
          <a:p>
            <a:endParaRPr lang="en-GB">
              <a:solidFill>
                <a:srgbClr val="464653"/>
              </a:solidFill>
            </a:endParaRPr>
          </a:p>
        </p:txBody>
      </p:sp>
      <p:sp>
        <p:nvSpPr>
          <p:cNvPr id="29" name="Slide Number Placeholder 28"/>
          <p:cNvSpPr>
            <a:spLocks noGrp="1"/>
          </p:cNvSpPr>
          <p:nvPr>
            <p:ph type="sldNum" sz="quarter" idx="12"/>
          </p:nvPr>
        </p:nvSpPr>
        <p:spPr>
          <a:xfrm>
            <a:off x="1216152" y="6355080"/>
            <a:ext cx="1219200" cy="365760"/>
          </a:xfrm>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9010208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4879871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GB">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2850990826"/>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7310101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8" name="Footer Placeholder 7"/>
          <p:cNvSpPr>
            <a:spLocks noGrp="1"/>
          </p:cNvSpPr>
          <p:nvPr>
            <p:ph type="ftr" sz="quarter" idx="11"/>
          </p:nvPr>
        </p:nvSpPr>
        <p:spPr/>
        <p:txBody>
          <a:bodyPr/>
          <a:lstStyle/>
          <a:p>
            <a:endParaRPr lang="en-GB">
              <a:solidFill>
                <a:srgbClr val="464653"/>
              </a:solidFill>
            </a:endParaRPr>
          </a:p>
        </p:txBody>
      </p:sp>
      <p:sp>
        <p:nvSpPr>
          <p:cNvPr id="9" name="Slide Number Placeholder 8"/>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5452717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4" name="Footer Placeholder 3"/>
          <p:cNvSpPr>
            <a:spLocks noGrp="1"/>
          </p:cNvSpPr>
          <p:nvPr>
            <p:ph type="ftr" sz="quarter" idx="11"/>
          </p:nvPr>
        </p:nvSpPr>
        <p:spPr/>
        <p:txBody>
          <a:bodyPr/>
          <a:lstStyle/>
          <a:p>
            <a:endParaRPr lang="en-GB">
              <a:solidFill>
                <a:srgbClr val="464653"/>
              </a:solidFill>
            </a:endParaRPr>
          </a:p>
        </p:txBody>
      </p:sp>
      <p:sp>
        <p:nvSpPr>
          <p:cNvPr id="5" name="Slide Number Placeholder 4"/>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6701720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11"/>
          </p:nvPr>
        </p:nvSpPr>
        <p:spPr/>
        <p:txBody>
          <a:bodyPr/>
          <a:lstStyle/>
          <a:p>
            <a:endParaRPr lang="en-GB">
              <a:solidFill>
                <a:srgbClr val="464653"/>
              </a:solidFill>
            </a:endParaRPr>
          </a:p>
        </p:txBody>
      </p:sp>
      <p:sp>
        <p:nvSpPr>
          <p:cNvPr id="4" name="Slide Number Placeholder 3"/>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629014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7F5D66-B665-4CD8-AC09-AA0A6AB477A2}" type="datetimeFigureOut">
              <a:rPr lang="en-GB" smtClean="0"/>
              <a:t>03/08/2016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101120362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9097216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6" name="Footer Placeholder 5"/>
          <p:cNvSpPr>
            <a:spLocks noGrp="1"/>
          </p:cNvSpPr>
          <p:nvPr>
            <p:ph type="ftr" sz="quarter" idx="11"/>
          </p:nvPr>
        </p:nvSpPr>
        <p:spPr/>
        <p:txBody>
          <a:bodyPr/>
          <a:lstStyle/>
          <a:p>
            <a:endParaRPr lang="en-GB">
              <a:solidFill>
                <a:srgbClr val="DDE9EC"/>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948021676"/>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Tree>
    <p:extLst>
      <p:ext uri="{BB962C8B-B14F-4D97-AF65-F5344CB8AC3E}">
        <p14:creationId xmlns:p14="http://schemas.microsoft.com/office/powerpoint/2010/main" val="34633572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8002596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17" name="Footer Placeholder 16"/>
          <p:cNvSpPr>
            <a:spLocks noGrp="1"/>
          </p:cNvSpPr>
          <p:nvPr>
            <p:ph type="ftr" sz="quarter" idx="11"/>
          </p:nvPr>
        </p:nvSpPr>
        <p:spPr>
          <a:xfrm>
            <a:off x="2898648" y="6355080"/>
            <a:ext cx="3474720" cy="365760"/>
          </a:xfrm>
        </p:spPr>
        <p:txBody>
          <a:bodyPr/>
          <a:lstStyle/>
          <a:p>
            <a:endParaRPr lang="en-GB">
              <a:solidFill>
                <a:srgbClr val="464653"/>
              </a:solidFill>
            </a:endParaRPr>
          </a:p>
        </p:txBody>
      </p:sp>
      <p:sp>
        <p:nvSpPr>
          <p:cNvPr id="29" name="Slide Number Placeholder 28"/>
          <p:cNvSpPr>
            <a:spLocks noGrp="1"/>
          </p:cNvSpPr>
          <p:nvPr>
            <p:ph type="sldNum" sz="quarter" idx="12"/>
          </p:nvPr>
        </p:nvSpPr>
        <p:spPr>
          <a:xfrm>
            <a:off x="1216152" y="6355080"/>
            <a:ext cx="1219200" cy="365760"/>
          </a:xfrm>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67797667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81444512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GB">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847340786"/>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00719946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8" name="Footer Placeholder 7"/>
          <p:cNvSpPr>
            <a:spLocks noGrp="1"/>
          </p:cNvSpPr>
          <p:nvPr>
            <p:ph type="ftr" sz="quarter" idx="11"/>
          </p:nvPr>
        </p:nvSpPr>
        <p:spPr/>
        <p:txBody>
          <a:bodyPr/>
          <a:lstStyle/>
          <a:p>
            <a:endParaRPr lang="en-GB">
              <a:solidFill>
                <a:srgbClr val="464653"/>
              </a:solidFill>
            </a:endParaRPr>
          </a:p>
        </p:txBody>
      </p:sp>
      <p:sp>
        <p:nvSpPr>
          <p:cNvPr id="9" name="Slide Number Placeholder 8"/>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5681137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4" name="Footer Placeholder 3"/>
          <p:cNvSpPr>
            <a:spLocks noGrp="1"/>
          </p:cNvSpPr>
          <p:nvPr>
            <p:ph type="ftr" sz="quarter" idx="11"/>
          </p:nvPr>
        </p:nvSpPr>
        <p:spPr/>
        <p:txBody>
          <a:bodyPr/>
          <a:lstStyle/>
          <a:p>
            <a:endParaRPr lang="en-GB">
              <a:solidFill>
                <a:srgbClr val="464653"/>
              </a:solidFill>
            </a:endParaRPr>
          </a:p>
        </p:txBody>
      </p:sp>
      <p:sp>
        <p:nvSpPr>
          <p:cNvPr id="5" name="Slide Number Placeholder 4"/>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2501748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7F5D66-B665-4CD8-AC09-AA0A6AB477A2}" type="datetimeFigureOut">
              <a:rPr lang="en-GB" smtClean="0"/>
              <a:t>03/08/2016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17184615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11"/>
          </p:nvPr>
        </p:nvSpPr>
        <p:spPr/>
        <p:txBody>
          <a:bodyPr/>
          <a:lstStyle/>
          <a:p>
            <a:endParaRPr lang="en-GB">
              <a:solidFill>
                <a:srgbClr val="464653"/>
              </a:solidFill>
            </a:endParaRPr>
          </a:p>
        </p:txBody>
      </p:sp>
      <p:sp>
        <p:nvSpPr>
          <p:cNvPr id="4" name="Slide Number Placeholder 3"/>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9538741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1427233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6" name="Footer Placeholder 5"/>
          <p:cNvSpPr>
            <a:spLocks noGrp="1"/>
          </p:cNvSpPr>
          <p:nvPr>
            <p:ph type="ftr" sz="quarter" idx="11"/>
          </p:nvPr>
        </p:nvSpPr>
        <p:spPr/>
        <p:txBody>
          <a:bodyPr/>
          <a:lstStyle/>
          <a:p>
            <a:endParaRPr lang="en-GB">
              <a:solidFill>
                <a:srgbClr val="DDE9EC"/>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4220863116"/>
      </p:ext>
    </p:extLst>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Tree>
    <p:extLst>
      <p:ext uri="{BB962C8B-B14F-4D97-AF65-F5344CB8AC3E}">
        <p14:creationId xmlns:p14="http://schemas.microsoft.com/office/powerpoint/2010/main" val="360432143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35251661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17" name="Footer Placeholder 16"/>
          <p:cNvSpPr>
            <a:spLocks noGrp="1"/>
          </p:cNvSpPr>
          <p:nvPr>
            <p:ph type="ftr" sz="quarter" idx="11"/>
          </p:nvPr>
        </p:nvSpPr>
        <p:spPr>
          <a:xfrm>
            <a:off x="2898648" y="6355080"/>
            <a:ext cx="3474720" cy="365760"/>
          </a:xfrm>
        </p:spPr>
        <p:txBody>
          <a:bodyPr/>
          <a:lstStyle/>
          <a:p>
            <a:endParaRPr lang="en-GB">
              <a:solidFill>
                <a:srgbClr val="464653"/>
              </a:solidFill>
            </a:endParaRPr>
          </a:p>
        </p:txBody>
      </p:sp>
      <p:sp>
        <p:nvSpPr>
          <p:cNvPr id="29" name="Slide Number Placeholder 28"/>
          <p:cNvSpPr>
            <a:spLocks noGrp="1"/>
          </p:cNvSpPr>
          <p:nvPr>
            <p:ph type="sldNum" sz="quarter" idx="12"/>
          </p:nvPr>
        </p:nvSpPr>
        <p:spPr>
          <a:xfrm>
            <a:off x="1216152" y="6355080"/>
            <a:ext cx="1219200" cy="365760"/>
          </a:xfrm>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28872823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01771138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GB">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4067620382"/>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78593245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8" name="Footer Placeholder 7"/>
          <p:cNvSpPr>
            <a:spLocks noGrp="1"/>
          </p:cNvSpPr>
          <p:nvPr>
            <p:ph type="ftr" sz="quarter" idx="11"/>
          </p:nvPr>
        </p:nvSpPr>
        <p:spPr/>
        <p:txBody>
          <a:bodyPr/>
          <a:lstStyle/>
          <a:p>
            <a:endParaRPr lang="en-GB">
              <a:solidFill>
                <a:srgbClr val="464653"/>
              </a:solidFill>
            </a:endParaRPr>
          </a:p>
        </p:txBody>
      </p:sp>
      <p:sp>
        <p:nvSpPr>
          <p:cNvPr id="9" name="Slide Number Placeholder 8"/>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4209326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7F5D66-B665-4CD8-AC09-AA0A6AB477A2}" type="datetimeFigureOut">
              <a:rPr lang="en-GB" smtClean="0"/>
              <a:t>03/08/2016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362465030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4" name="Footer Placeholder 3"/>
          <p:cNvSpPr>
            <a:spLocks noGrp="1"/>
          </p:cNvSpPr>
          <p:nvPr>
            <p:ph type="ftr" sz="quarter" idx="11"/>
          </p:nvPr>
        </p:nvSpPr>
        <p:spPr/>
        <p:txBody>
          <a:bodyPr/>
          <a:lstStyle/>
          <a:p>
            <a:endParaRPr lang="en-GB">
              <a:solidFill>
                <a:srgbClr val="464653"/>
              </a:solidFill>
            </a:endParaRPr>
          </a:p>
        </p:txBody>
      </p:sp>
      <p:sp>
        <p:nvSpPr>
          <p:cNvPr id="5" name="Slide Number Placeholder 4"/>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9215087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11"/>
          </p:nvPr>
        </p:nvSpPr>
        <p:spPr/>
        <p:txBody>
          <a:bodyPr/>
          <a:lstStyle/>
          <a:p>
            <a:endParaRPr lang="en-GB">
              <a:solidFill>
                <a:srgbClr val="464653"/>
              </a:solidFill>
            </a:endParaRPr>
          </a:p>
        </p:txBody>
      </p:sp>
      <p:sp>
        <p:nvSpPr>
          <p:cNvPr id="4" name="Slide Number Placeholder 3"/>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4285058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0785663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6" name="Footer Placeholder 5"/>
          <p:cNvSpPr>
            <a:spLocks noGrp="1"/>
          </p:cNvSpPr>
          <p:nvPr>
            <p:ph type="ftr" sz="quarter" idx="11"/>
          </p:nvPr>
        </p:nvSpPr>
        <p:spPr/>
        <p:txBody>
          <a:bodyPr/>
          <a:lstStyle/>
          <a:p>
            <a:endParaRPr lang="en-GB">
              <a:solidFill>
                <a:srgbClr val="DDE9EC"/>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19404935"/>
      </p:ext>
    </p:extLst>
  </p:cSld>
  <p:clrMapOvr>
    <a:overrideClrMapping bg1="dk1" tx1="lt1" bg2="dk2" tx2="lt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Tree>
    <p:extLst>
      <p:ext uri="{BB962C8B-B14F-4D97-AF65-F5344CB8AC3E}">
        <p14:creationId xmlns:p14="http://schemas.microsoft.com/office/powerpoint/2010/main" val="136019529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102940935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17" name="Footer Placeholder 16"/>
          <p:cNvSpPr>
            <a:spLocks noGrp="1"/>
          </p:cNvSpPr>
          <p:nvPr>
            <p:ph type="ftr" sz="quarter" idx="11"/>
          </p:nvPr>
        </p:nvSpPr>
        <p:spPr>
          <a:xfrm>
            <a:off x="2898648" y="6355080"/>
            <a:ext cx="3474720" cy="365760"/>
          </a:xfrm>
        </p:spPr>
        <p:txBody>
          <a:bodyPr/>
          <a:lstStyle/>
          <a:p>
            <a:endParaRPr lang="en-GB">
              <a:solidFill>
                <a:srgbClr val="464653"/>
              </a:solidFill>
            </a:endParaRPr>
          </a:p>
        </p:txBody>
      </p:sp>
      <p:sp>
        <p:nvSpPr>
          <p:cNvPr id="29" name="Slide Number Placeholder 28"/>
          <p:cNvSpPr>
            <a:spLocks noGrp="1"/>
          </p:cNvSpPr>
          <p:nvPr>
            <p:ph type="sldNum" sz="quarter" idx="12"/>
          </p:nvPr>
        </p:nvSpPr>
        <p:spPr>
          <a:xfrm>
            <a:off x="1216152" y="6355080"/>
            <a:ext cx="1219200" cy="365760"/>
          </a:xfrm>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2599366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09808390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5" name="Footer Placeholder 4"/>
          <p:cNvSpPr>
            <a:spLocks noGrp="1"/>
          </p:cNvSpPr>
          <p:nvPr>
            <p:ph type="ftr" sz="quarter" idx="11"/>
          </p:nvPr>
        </p:nvSpPr>
        <p:spPr>
          <a:xfrm>
            <a:off x="2898648" y="6355080"/>
            <a:ext cx="3474720" cy="365760"/>
          </a:xfrm>
        </p:spPr>
        <p:txBody>
          <a:bodyPr/>
          <a:lstStyle/>
          <a:p>
            <a:endParaRPr lang="en-GB">
              <a:solidFill>
                <a:srgbClr val="DDE9EC"/>
              </a:solidFill>
            </a:endParaRPr>
          </a:p>
        </p:txBody>
      </p:sp>
      <p:sp>
        <p:nvSpPr>
          <p:cNvPr id="6" name="Slide Number Placeholder 5"/>
          <p:cNvSpPr>
            <a:spLocks noGrp="1"/>
          </p:cNvSpPr>
          <p:nvPr>
            <p:ph type="sldNum" sz="quarter" idx="12"/>
          </p:nvPr>
        </p:nvSpPr>
        <p:spPr>
          <a:xfrm>
            <a:off x="1069848" y="6355080"/>
            <a:ext cx="1520952" cy="365760"/>
          </a:xfrm>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91465319"/>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709919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7F5D66-B665-4CD8-AC09-AA0A6AB477A2}" type="datetimeFigureOut">
              <a:rPr lang="en-GB" smtClean="0"/>
              <a:t>03/08/2016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198732655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8" name="Footer Placeholder 7"/>
          <p:cNvSpPr>
            <a:spLocks noGrp="1"/>
          </p:cNvSpPr>
          <p:nvPr>
            <p:ph type="ftr" sz="quarter" idx="11"/>
          </p:nvPr>
        </p:nvSpPr>
        <p:spPr/>
        <p:txBody>
          <a:bodyPr/>
          <a:lstStyle/>
          <a:p>
            <a:endParaRPr lang="en-GB">
              <a:solidFill>
                <a:srgbClr val="464653"/>
              </a:solidFill>
            </a:endParaRPr>
          </a:p>
        </p:txBody>
      </p:sp>
      <p:sp>
        <p:nvSpPr>
          <p:cNvPr id="9" name="Slide Number Placeholder 8"/>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08490313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4" name="Footer Placeholder 3"/>
          <p:cNvSpPr>
            <a:spLocks noGrp="1"/>
          </p:cNvSpPr>
          <p:nvPr>
            <p:ph type="ftr" sz="quarter" idx="11"/>
          </p:nvPr>
        </p:nvSpPr>
        <p:spPr/>
        <p:txBody>
          <a:bodyPr/>
          <a:lstStyle/>
          <a:p>
            <a:endParaRPr lang="en-GB">
              <a:solidFill>
                <a:srgbClr val="464653"/>
              </a:solidFill>
            </a:endParaRPr>
          </a:p>
        </p:txBody>
      </p:sp>
      <p:sp>
        <p:nvSpPr>
          <p:cNvPr id="5" name="Slide Number Placeholder 4"/>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07236393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11"/>
          </p:nvPr>
        </p:nvSpPr>
        <p:spPr/>
        <p:txBody>
          <a:bodyPr/>
          <a:lstStyle/>
          <a:p>
            <a:endParaRPr lang="en-GB">
              <a:solidFill>
                <a:srgbClr val="464653"/>
              </a:solidFill>
            </a:endParaRPr>
          </a:p>
        </p:txBody>
      </p:sp>
      <p:sp>
        <p:nvSpPr>
          <p:cNvPr id="4" name="Slide Number Placeholder 3"/>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33599843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6" name="Footer Placeholder 5"/>
          <p:cNvSpPr>
            <a:spLocks noGrp="1"/>
          </p:cNvSpPr>
          <p:nvPr>
            <p:ph type="ftr" sz="quarter" idx="11"/>
          </p:nvPr>
        </p:nvSpPr>
        <p:spPr/>
        <p:txBody>
          <a:bodyPr/>
          <a:lstStyle/>
          <a:p>
            <a:endParaRPr lang="en-GB">
              <a:solidFill>
                <a:srgbClr val="464653"/>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36704247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E1D427-493E-46FA-9F53-7E68C946D8DA}" type="datetimeFigureOut">
              <a:rPr lang="en-GB" smtClean="0">
                <a:solidFill>
                  <a:srgbClr val="DDE9EC"/>
                </a:solidFill>
              </a:rPr>
              <a:pPr/>
              <a:t>03/08/2016</a:t>
            </a:fld>
            <a:endParaRPr lang="en-GB">
              <a:solidFill>
                <a:srgbClr val="DDE9EC"/>
              </a:solidFill>
            </a:endParaRPr>
          </a:p>
        </p:txBody>
      </p:sp>
      <p:sp>
        <p:nvSpPr>
          <p:cNvPr id="6" name="Footer Placeholder 5"/>
          <p:cNvSpPr>
            <a:spLocks noGrp="1"/>
          </p:cNvSpPr>
          <p:nvPr>
            <p:ph type="ftr" sz="quarter" idx="11"/>
          </p:nvPr>
        </p:nvSpPr>
        <p:spPr/>
        <p:txBody>
          <a:bodyPr/>
          <a:lstStyle/>
          <a:p>
            <a:endParaRPr lang="en-GB">
              <a:solidFill>
                <a:srgbClr val="DDE9EC"/>
              </a:solidFill>
            </a:endParaRPr>
          </a:p>
        </p:txBody>
      </p:sp>
      <p:sp>
        <p:nvSpPr>
          <p:cNvPr id="7" name="Slide Number Placeholder 6"/>
          <p:cNvSpPr>
            <a:spLocks noGrp="1"/>
          </p:cNvSpPr>
          <p:nvPr>
            <p:ph type="sldNum" sz="quarter" idx="12"/>
          </p:nvPr>
        </p:nvSpPr>
        <p:spPr/>
        <p:txBody>
          <a:bodyPr/>
          <a:lstStyle/>
          <a:p>
            <a:fld id="{2EE67561-C77F-47EA-BC8F-17F5A0D9CB0A}" type="slidenum">
              <a:rPr lang="en-GB" smtClean="0">
                <a:solidFill>
                  <a:srgbClr val="DDE9EC"/>
                </a:solidFill>
              </a:rPr>
              <a:pPr/>
              <a:t>‹#›</a:t>
            </a:fld>
            <a:endParaRPr lang="en-GB">
              <a:solidFill>
                <a:srgbClr val="DDE9EC"/>
              </a:solidFill>
            </a:endParaRP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452476078"/>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Tree>
    <p:extLst>
      <p:ext uri="{BB962C8B-B14F-4D97-AF65-F5344CB8AC3E}">
        <p14:creationId xmlns:p14="http://schemas.microsoft.com/office/powerpoint/2010/main" val="7278414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5" name="Footer Placeholder 4"/>
          <p:cNvSpPr>
            <a:spLocks noGrp="1"/>
          </p:cNvSpPr>
          <p:nvPr>
            <p:ph type="ftr" sz="quarter" idx="11"/>
          </p:nvPr>
        </p:nvSpPr>
        <p:spPr/>
        <p:txBody>
          <a:bodyPr/>
          <a:lstStyle/>
          <a:p>
            <a:endParaRPr lang="en-GB">
              <a:solidFill>
                <a:srgbClr val="464653"/>
              </a:solidFill>
            </a:endParaRPr>
          </a:p>
        </p:txBody>
      </p:sp>
      <p:sp>
        <p:nvSpPr>
          <p:cNvPr id="6" name="Slide Number Placeholder 5"/>
          <p:cNvSpPr>
            <a:spLocks noGrp="1"/>
          </p:cNvSpPr>
          <p:nvPr>
            <p:ph type="sldNum" sz="quarter" idx="12"/>
          </p:nvPr>
        </p:nvSpPr>
        <p:spPr/>
        <p:txBody>
          <a:bodyPr/>
          <a:lstStyle/>
          <a:p>
            <a:fld id="{2EE67561-C77F-47EA-BC8F-17F5A0D9CB0A}" type="slidenum">
              <a:rPr lang="en-GB" smtClean="0">
                <a:solidFill>
                  <a:srgbClr val="464653"/>
                </a:solidFill>
              </a:rPr>
              <a:pPr/>
              <a:t>‹#›</a:t>
            </a:fld>
            <a:endParaRPr lang="en-GB">
              <a:solidFill>
                <a:srgbClr val="464653"/>
              </a:solidFill>
            </a:endParaRP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1531308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F5D66-B665-4CD8-AC09-AA0A6AB477A2}" type="datetimeFigureOut">
              <a:rPr lang="en-GB" smtClean="0"/>
              <a:t>03/08/2016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1746744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7F5D66-B665-4CD8-AC09-AA0A6AB477A2}" type="datetimeFigureOut">
              <a:rPr lang="en-GB" smtClean="0"/>
              <a:t>03/08/2016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642963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7F5D66-B665-4CD8-AC09-AA0A6AB477A2}" type="datetimeFigureOut">
              <a:rPr lang="en-GB" smtClean="0"/>
              <a:t>03/08/2016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84EF66-6E98-41CE-A018-ECC01A7666D4}" type="slidenum">
              <a:rPr lang="en-GB" smtClean="0"/>
              <a:t>‹#›</a:t>
            </a:fld>
            <a:endParaRPr lang="en-GB"/>
          </a:p>
        </p:txBody>
      </p:sp>
    </p:spTree>
    <p:extLst>
      <p:ext uri="{BB962C8B-B14F-4D97-AF65-F5344CB8AC3E}">
        <p14:creationId xmlns:p14="http://schemas.microsoft.com/office/powerpoint/2010/main" val="48917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7F5D66-B665-4CD8-AC09-AA0A6AB477A2}" type="datetimeFigureOut">
              <a:rPr lang="en-GB" smtClean="0"/>
              <a:t>03/08/2016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84EF66-6E98-41CE-A018-ECC01A7666D4}" type="slidenum">
              <a:rPr lang="en-GB" smtClean="0"/>
              <a:t>‹#›</a:t>
            </a:fld>
            <a:endParaRPr lang="en-GB"/>
          </a:p>
        </p:txBody>
      </p:sp>
    </p:spTree>
    <p:extLst>
      <p:ext uri="{BB962C8B-B14F-4D97-AF65-F5344CB8AC3E}">
        <p14:creationId xmlns:p14="http://schemas.microsoft.com/office/powerpoint/2010/main" val="9856668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GB">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EE67561-C77F-47EA-BC8F-17F5A0D9CB0A}" type="slidenum">
              <a:rPr lang="en-GB" smtClean="0">
                <a:solidFill>
                  <a:srgbClr val="464653"/>
                </a:solidFill>
              </a:rPr>
              <a:pPr/>
              <a:t>‹#›</a:t>
            </a:fld>
            <a:endParaRPr lang="en-GB">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222912189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GB">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EE67561-C77F-47EA-BC8F-17F5A0D9CB0A}" type="slidenum">
              <a:rPr lang="en-GB" smtClean="0">
                <a:solidFill>
                  <a:srgbClr val="464653"/>
                </a:solidFill>
              </a:rPr>
              <a:pPr/>
              <a:t>‹#›</a:t>
            </a:fld>
            <a:endParaRPr lang="en-GB">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31950019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GB">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EE67561-C77F-47EA-BC8F-17F5A0D9CB0A}" type="slidenum">
              <a:rPr lang="en-GB" smtClean="0">
                <a:solidFill>
                  <a:srgbClr val="464653"/>
                </a:solidFill>
              </a:rPr>
              <a:pPr/>
              <a:t>‹#›</a:t>
            </a:fld>
            <a:endParaRPr lang="en-GB">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71170474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GB">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EE67561-C77F-47EA-BC8F-17F5A0D9CB0A}" type="slidenum">
              <a:rPr lang="en-GB" smtClean="0">
                <a:solidFill>
                  <a:srgbClr val="464653"/>
                </a:solidFill>
              </a:rPr>
              <a:pPr/>
              <a:t>‹#›</a:t>
            </a:fld>
            <a:endParaRPr lang="en-GB">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284467442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AE1D427-493E-46FA-9F53-7E68C946D8DA}" type="datetimeFigureOut">
              <a:rPr lang="en-GB" smtClean="0">
                <a:solidFill>
                  <a:srgbClr val="464653"/>
                </a:solidFill>
              </a:rPr>
              <a:pPr/>
              <a:t>03/08/2016</a:t>
            </a:fld>
            <a:endParaRPr lang="en-GB">
              <a:solidFill>
                <a:srgbClr val="464653"/>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GB">
              <a:solidFill>
                <a:srgbClr val="464653"/>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EE67561-C77F-47EA-BC8F-17F5A0D9CB0A}" type="slidenum">
              <a:rPr lang="en-GB" smtClean="0">
                <a:solidFill>
                  <a:srgbClr val="464653"/>
                </a:solidFill>
              </a:rPr>
              <a:pPr/>
              <a:t>‹#›</a:t>
            </a:fld>
            <a:endParaRPr lang="en-GB">
              <a:solidFill>
                <a:srgbClr val="464653"/>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325584582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7302" y="1559378"/>
            <a:ext cx="6004698" cy="2098222"/>
          </a:xfrm>
        </p:spPr>
        <p:txBody>
          <a:bodyPr>
            <a:normAutofit/>
          </a:bodyPr>
          <a:lstStyle/>
          <a:p>
            <a:r>
              <a:rPr lang="en-US" b="1" dirty="0" smtClean="0">
                <a:solidFill>
                  <a:schemeClr val="tx1">
                    <a:lumMod val="65000"/>
                    <a:lumOff val="35000"/>
                  </a:schemeClr>
                </a:solidFill>
              </a:rPr>
              <a:t>GUIDELINES </a:t>
            </a:r>
            <a:r>
              <a:rPr lang="en-US" b="1" dirty="0">
                <a:solidFill>
                  <a:schemeClr val="tx1">
                    <a:lumMod val="65000"/>
                    <a:lumOff val="35000"/>
                  </a:schemeClr>
                </a:solidFill>
              </a:rPr>
              <a:t>AND REQUIREMENTS FOR COUNTRY COORDINATING MECHANISMS </a:t>
            </a:r>
            <a:endParaRPr lang="en-GB" b="1" dirty="0">
              <a:solidFill>
                <a:schemeClr val="tx1">
                  <a:lumMod val="65000"/>
                  <a:lumOff val="35000"/>
                </a:schemeClr>
              </a:solidFill>
            </a:endParaRPr>
          </a:p>
        </p:txBody>
      </p:sp>
      <p:sp>
        <p:nvSpPr>
          <p:cNvPr id="3" name="Subtitle 2"/>
          <p:cNvSpPr>
            <a:spLocks noGrp="1"/>
          </p:cNvSpPr>
          <p:nvPr>
            <p:ph type="subTitle" idx="1"/>
          </p:nvPr>
        </p:nvSpPr>
        <p:spPr/>
        <p:txBody>
          <a:bodyPr>
            <a:normAutofit/>
          </a:bodyPr>
          <a:lstStyle/>
          <a:p>
            <a:r>
              <a:rPr lang="en-US" sz="2800" b="1" dirty="0" smtClean="0">
                <a:solidFill>
                  <a:srgbClr val="005A9E"/>
                </a:solidFill>
              </a:rPr>
              <a:t>LAO PDR</a:t>
            </a:r>
            <a:endParaRPr lang="en-GB" sz="2800" b="1" dirty="0">
              <a:solidFill>
                <a:srgbClr val="005A9E"/>
              </a:solidFill>
            </a:endParaRPr>
          </a:p>
        </p:txBody>
      </p:sp>
      <p:sp>
        <p:nvSpPr>
          <p:cNvPr id="4" name="Rectangle 3"/>
          <p:cNvSpPr/>
          <p:nvPr/>
        </p:nvSpPr>
        <p:spPr>
          <a:xfrm>
            <a:off x="1086678" y="4040832"/>
            <a:ext cx="7096909" cy="461665"/>
          </a:xfrm>
          <a:prstGeom prst="rect">
            <a:avLst/>
          </a:prstGeom>
        </p:spPr>
        <p:txBody>
          <a:bodyPr wrap="square">
            <a:spAutoFit/>
          </a:bodyPr>
          <a:lstStyle/>
          <a:p>
            <a:r>
              <a:rPr lang="en-US" sz="2400" dirty="0" smtClean="0">
                <a:solidFill>
                  <a:srgbClr val="005A9E"/>
                </a:solidFill>
              </a:rPr>
              <a:t>COUNTRY COORDINATING MECHANISM (CCM) </a:t>
            </a:r>
          </a:p>
        </p:txBody>
      </p:sp>
    </p:spTree>
    <p:extLst>
      <p:ext uri="{BB962C8B-B14F-4D97-AF65-F5344CB8AC3E}">
        <p14:creationId xmlns:p14="http://schemas.microsoft.com/office/powerpoint/2010/main" val="10214952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oundRect">
            <a:avLst/>
          </a:prstGeom>
          <a:solidFill>
            <a:schemeClr val="tx2">
              <a:lumMod val="60000"/>
              <a:lumOff val="4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rmAutofit fontScale="90000"/>
          </a:bodyPr>
          <a:lstStyle/>
          <a:p>
            <a:r>
              <a:rPr lang="en-GB" sz="3600" b="1" dirty="0"/>
              <a:t>4. Document the representation of affected </a:t>
            </a:r>
            <a:r>
              <a:rPr lang="en-GB" sz="3600" b="1" dirty="0" smtClean="0"/>
              <a:t>communities</a:t>
            </a:r>
            <a:endParaRPr lang="en-US" sz="3600" dirty="0"/>
          </a:p>
        </p:txBody>
      </p:sp>
      <p:graphicFrame>
        <p:nvGraphicFramePr>
          <p:cNvPr id="6" name="Table 5"/>
          <p:cNvGraphicFramePr>
            <a:graphicFrameLocks noGrp="1"/>
          </p:cNvGraphicFramePr>
          <p:nvPr>
            <p:extLst>
              <p:ext uri="{D42A27DB-BD31-4B8C-83A1-F6EECF244321}">
                <p14:modId xmlns:p14="http://schemas.microsoft.com/office/powerpoint/2010/main" val="3368873776"/>
              </p:ext>
            </p:extLst>
          </p:nvPr>
        </p:nvGraphicFramePr>
        <p:xfrm>
          <a:off x="539552" y="2499742"/>
          <a:ext cx="8136904" cy="857250"/>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The CCM membership (members and alternates) shows a balanced female representation.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3261128766"/>
              </p:ext>
            </p:extLst>
          </p:nvPr>
        </p:nvGraphicFramePr>
        <p:xfrm>
          <a:off x="539552" y="1484784"/>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u="none" strike="noStrike" dirty="0" smtClean="0">
                          <a:effectLst/>
                          <a:latin typeface="+mn-lt"/>
                        </a:rPr>
                        <a:t>MS</a:t>
                      </a:r>
                      <a:endParaRPr lang="en-US" sz="1800" b="1" i="0" u="none" strike="noStrike" dirty="0">
                        <a:solidFill>
                          <a:srgbClr val="000000"/>
                        </a:solidFill>
                        <a:effectLst/>
                        <a:latin typeface="+mn-lt"/>
                      </a:endParaRPr>
                    </a:p>
                  </a:txBody>
                  <a:tcPr marL="9525" marR="9525" marT="9525" marB="0" anchor="ctr">
                    <a:solidFill>
                      <a:schemeClr val="accent4">
                        <a:lumMod val="60000"/>
                        <a:lumOff val="40000"/>
                      </a:schemeClr>
                    </a:solidFill>
                  </a:tcPr>
                </a:tc>
                <a:tc>
                  <a:txBody>
                    <a:bodyPr/>
                    <a:lstStyle/>
                    <a:p>
                      <a:pPr algn="ctr" fontAlgn="ctr"/>
                      <a:r>
                        <a:rPr lang="en-US" sz="1800" b="1" i="0" u="none" strike="noStrike" dirty="0" smtClean="0">
                          <a:solidFill>
                            <a:schemeClr val="dk1"/>
                          </a:solidFill>
                          <a:effectLst/>
                          <a:latin typeface="+mn-lt"/>
                        </a:rPr>
                        <a:t>I</a:t>
                      </a:r>
                      <a:endParaRPr lang="en-US" sz="1800" b="1" i="0" u="none" strike="noStrike" dirty="0">
                        <a:solidFill>
                          <a:srgbClr val="000000"/>
                        </a:solidFill>
                        <a:effectLst/>
                        <a:latin typeface="+mn-lt"/>
                      </a:endParaRPr>
                    </a:p>
                  </a:txBody>
                  <a:tcPr marL="9525" marR="9525" marT="9525" marB="0" anchor="ctr">
                    <a:solidFill>
                      <a:schemeClr val="accent4">
                        <a:lumMod val="60000"/>
                        <a:lumOff val="40000"/>
                      </a:schemeClr>
                    </a:solidFill>
                  </a:tcPr>
                </a:tc>
                <a:tc>
                  <a:txBody>
                    <a:bodyPr/>
                    <a:lstStyle/>
                    <a:p>
                      <a:pPr algn="l" fontAlgn="ctr"/>
                      <a:r>
                        <a:rPr lang="en-US" sz="1800" b="0" i="0" u="none" strike="noStrike" dirty="0" smtClean="0">
                          <a:solidFill>
                            <a:srgbClr val="000000"/>
                          </a:solidFill>
                          <a:effectLst/>
                          <a:latin typeface="+mn-lt"/>
                        </a:rPr>
                        <a:t>The CCM </a:t>
                      </a:r>
                      <a:r>
                        <a:rPr lang="en-US" sz="1800" b="1" i="0" u="none" strike="noStrike" dirty="0" smtClean="0">
                          <a:solidFill>
                            <a:srgbClr val="000000"/>
                          </a:solidFill>
                          <a:effectLst/>
                          <a:latin typeface="+mn-lt"/>
                        </a:rPr>
                        <a:t>has balanced representation of men and women </a:t>
                      </a:r>
                      <a:r>
                        <a:rPr lang="en-US" sz="1800" b="0" i="0" u="none" strike="noStrike" dirty="0" smtClean="0">
                          <a:solidFill>
                            <a:srgbClr val="000000"/>
                          </a:solidFill>
                          <a:effectLst/>
                          <a:latin typeface="+mn-lt"/>
                        </a:rPr>
                        <a:t>(the Global Fund Gender Equality Strategy clarifies how women and girls are key affected groups in the context of the 3 diseases).</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254171868"/>
              </p:ext>
            </p:extLst>
          </p:nvPr>
        </p:nvGraphicFramePr>
        <p:xfrm>
          <a:off x="539551" y="4581128"/>
          <a:ext cx="8208913" cy="1960245"/>
        </p:xfrm>
        <a:graphic>
          <a:graphicData uri="http://schemas.openxmlformats.org/drawingml/2006/table">
            <a:tbl>
              <a:tblPr>
                <a:tableStyleId>{5C22544A-7EE6-4342-B048-85BDC9FD1C3A}</a:tableStyleId>
              </a:tblPr>
              <a:tblGrid>
                <a:gridCol w="8208913"/>
              </a:tblGrid>
              <a:tr h="857250">
                <a:tc>
                  <a:txBody>
                    <a:bodyPr/>
                    <a:lstStyle/>
                    <a:p>
                      <a:pPr algn="ctr" fontAlgn="ctr"/>
                      <a:r>
                        <a:rPr lang="en-US" sz="1600" b="1" u="none" strike="noStrike" dirty="0" smtClean="0">
                          <a:effectLst/>
                        </a:rPr>
                        <a:t>Compliance Assessment</a:t>
                      </a:r>
                    </a:p>
                    <a:p>
                      <a:pPr algn="l" fontAlgn="ctr"/>
                      <a:r>
                        <a:rPr lang="en-US" sz="1600" b="0" u="none" strike="noStrike" dirty="0" smtClean="0">
                          <a:solidFill>
                            <a:schemeClr val="tx1"/>
                          </a:solidFill>
                          <a:effectLst/>
                        </a:rPr>
                        <a:t>NC - CCM female representation is less than 15%</a:t>
                      </a:r>
                    </a:p>
                    <a:p>
                      <a:pPr algn="l" fontAlgn="ctr"/>
                      <a:r>
                        <a:rPr lang="en-US" sz="1600" b="0" u="none" strike="noStrike" dirty="0" smtClean="0">
                          <a:solidFill>
                            <a:schemeClr val="tx1"/>
                          </a:solidFill>
                          <a:effectLst/>
                        </a:rPr>
                        <a:t>IC - CCM female representation is between 15 and 29%; OR there is designated representative with expertise in gender issue and no evidence of efforts to ensure an active voice for women’s issues. </a:t>
                      </a:r>
                    </a:p>
                    <a:p>
                      <a:pPr algn="l" fontAlgn="ctr"/>
                      <a:r>
                        <a:rPr lang="en-US" sz="1600" b="1" u="none" strike="noStrike" dirty="0" smtClean="0">
                          <a:solidFill>
                            <a:srgbClr val="00B050"/>
                          </a:solidFill>
                          <a:effectLst/>
                        </a:rPr>
                        <a:t>FC - CCM female membership is at least 30%; </a:t>
                      </a:r>
                      <a:r>
                        <a:rPr lang="en-US" sz="1600" b="0" u="none" strike="noStrike" dirty="0" smtClean="0">
                          <a:solidFill>
                            <a:srgbClr val="00B050"/>
                          </a:solidFill>
                          <a:effectLst/>
                        </a:rPr>
                        <a:t>OR there is clear evidence of efforts being made by the CCM to ensure an active voice for women, through a designated female representative with expertise in gender issues who represents women’s organizations and participates regularly in meetings.</a:t>
                      </a: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4284115094"/>
              </p:ext>
            </p:extLst>
          </p:nvPr>
        </p:nvGraphicFramePr>
        <p:xfrm>
          <a:off x="539552" y="3579862"/>
          <a:ext cx="8208912" cy="857250"/>
        </p:xfrm>
        <a:graphic>
          <a:graphicData uri="http://schemas.openxmlformats.org/drawingml/2006/table">
            <a:tbl>
              <a:tblPr>
                <a:effectLst/>
                <a:tableStyleId>{5C22544A-7EE6-4342-B048-85BDC9FD1C3A}</a:tableStyleId>
              </a:tblPr>
              <a:tblGrid>
                <a:gridCol w="8208912"/>
              </a:tblGrid>
              <a:tr h="857250">
                <a:tc>
                  <a:txBody>
                    <a:bodyPr/>
                    <a:lstStyle/>
                    <a:p>
                      <a:pPr algn="ctr" fontAlgn="ctr"/>
                      <a:r>
                        <a:rPr lang="en-US" sz="1800" b="1" u="none" strike="noStrike" dirty="0" smtClean="0">
                          <a:effectLst/>
                        </a:rPr>
                        <a:t>STATUS</a:t>
                      </a:r>
                    </a:p>
                    <a:p>
                      <a:pPr algn="ctr" fontAlgn="ctr"/>
                      <a:r>
                        <a:rPr lang="en-US" sz="1800" b="0" u="none" strike="noStrike" dirty="0" smtClean="0">
                          <a:effectLst/>
                        </a:rPr>
                        <a:t>CCM membership list -</a:t>
                      </a:r>
                      <a:r>
                        <a:rPr lang="en-US" sz="1800" b="0" u="none" strike="noStrike" baseline="0" dirty="0" smtClean="0">
                          <a:effectLst/>
                        </a:rPr>
                        <a:t> </a:t>
                      </a:r>
                      <a:r>
                        <a:rPr lang="en-US" sz="1800" b="0" u="none" strike="noStrike" dirty="0" smtClean="0">
                          <a:effectLst/>
                        </a:rPr>
                        <a:t>8 of 24 members are female (33.3%)</a:t>
                      </a:r>
                    </a:p>
                  </a:txBody>
                  <a:tcPr marL="9525" marR="9525" marT="9525" marB="0" anchor="ctr"/>
                </a:tc>
              </a:tr>
            </a:tbl>
          </a:graphicData>
        </a:graphic>
      </p:graphicFrame>
    </p:spTree>
    <p:extLst>
      <p:ext uri="{BB962C8B-B14F-4D97-AF65-F5344CB8AC3E}">
        <p14:creationId xmlns:p14="http://schemas.microsoft.com/office/powerpoint/2010/main" val="1800495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4638"/>
            <a:ext cx="8208912" cy="1143000"/>
          </a:xfrm>
          <a:prstGeom prst="roundRect">
            <a:avLst/>
          </a:prstGeom>
          <a:solidFill>
            <a:schemeClr val="accent6">
              <a:lumMod val="75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Autofit/>
          </a:bodyPr>
          <a:lstStyle/>
          <a:p>
            <a:pPr lvl="0"/>
            <a:r>
              <a:rPr lang="en-US" sz="2400" b="1" dirty="0"/>
              <a:t>5. Ensure the representation of non-governmental members through transparent and documented process</a:t>
            </a:r>
          </a:p>
        </p:txBody>
      </p:sp>
      <p:graphicFrame>
        <p:nvGraphicFramePr>
          <p:cNvPr id="6" name="Table 5"/>
          <p:cNvGraphicFramePr>
            <a:graphicFrameLocks noGrp="1"/>
          </p:cNvGraphicFramePr>
          <p:nvPr>
            <p:extLst>
              <p:ext uri="{D42A27DB-BD31-4B8C-83A1-F6EECF244321}">
                <p14:modId xmlns:p14="http://schemas.microsoft.com/office/powerpoint/2010/main" val="1446905666"/>
              </p:ext>
            </p:extLst>
          </p:nvPr>
        </p:nvGraphicFramePr>
        <p:xfrm>
          <a:off x="539552" y="2420888"/>
          <a:ext cx="8136904" cy="857250"/>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Meeting minutes from each civil society constituency documenting the process it followed to select its representative(s) on the CCM.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511031491"/>
              </p:ext>
            </p:extLst>
          </p:nvPr>
        </p:nvGraphicFramePr>
        <p:xfrm>
          <a:off x="539552" y="1484784"/>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ER</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ctr" fontAlgn="ctr"/>
                      <a:r>
                        <a:rPr lang="en-US" sz="1800" b="1" i="0" u="none" strike="noStrike" dirty="0" smtClean="0">
                          <a:solidFill>
                            <a:schemeClr val="dk1"/>
                          </a:solidFill>
                          <a:effectLst/>
                          <a:latin typeface="+mn-lt"/>
                        </a:rPr>
                        <a:t>J</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l" fontAlgn="ctr"/>
                      <a:r>
                        <a:rPr lang="en-US" sz="1800" b="0" i="0" u="none" strike="noStrike" dirty="0" smtClean="0">
                          <a:solidFill>
                            <a:srgbClr val="000000"/>
                          </a:solidFill>
                          <a:effectLst/>
                          <a:latin typeface="+mn-lt"/>
                        </a:rPr>
                        <a:t>All non-governmental constituencies represented on the CCM selected their representative(s) on their own, through a transparent and documented process</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030624085"/>
              </p:ext>
            </p:extLst>
          </p:nvPr>
        </p:nvGraphicFramePr>
        <p:xfrm>
          <a:off x="467544" y="4393267"/>
          <a:ext cx="8208913" cy="1960245"/>
        </p:xfrm>
        <a:graphic>
          <a:graphicData uri="http://schemas.openxmlformats.org/drawingml/2006/table">
            <a:tbl>
              <a:tblPr>
                <a:tableStyleId>{5C22544A-7EE6-4342-B048-85BDC9FD1C3A}</a:tableStyleId>
              </a:tblPr>
              <a:tblGrid>
                <a:gridCol w="8208913"/>
              </a:tblGrid>
              <a:tr h="857250">
                <a:tc>
                  <a:txBody>
                    <a:bodyPr/>
                    <a:lstStyle/>
                    <a:p>
                      <a:pPr algn="ctr" fontAlgn="ctr"/>
                      <a:r>
                        <a:rPr lang="en-US" sz="1600" b="1" u="none" strike="noStrike" dirty="0" smtClean="0">
                          <a:effectLst/>
                        </a:rPr>
                        <a:t>Compliance Assessment</a:t>
                      </a:r>
                    </a:p>
                    <a:p>
                      <a:pPr algn="l" fontAlgn="ctr"/>
                      <a:r>
                        <a:rPr lang="en-US" sz="1600" b="0" u="none" strike="noStrike" dirty="0" smtClean="0">
                          <a:effectLst/>
                        </a:rPr>
                        <a:t>NC - CCM does not have any documentation that proves transparent and inclusive process of selecting civil society representatives, or the documentation is incomplete or insufficient for the majority of cases. </a:t>
                      </a:r>
                    </a:p>
                    <a:p>
                      <a:pPr algn="l" fontAlgn="ctr"/>
                      <a:r>
                        <a:rPr lang="en-US" sz="1600" b="0" u="none" strike="noStrike" dirty="0" smtClean="0">
                          <a:effectLst/>
                        </a:rPr>
                        <a:t>IC - CCM has complete documentation for 50-89% of cases that proves transparent and inclusive process of selecting civil society representatives.  </a:t>
                      </a:r>
                    </a:p>
                    <a:p>
                      <a:pPr algn="l" fontAlgn="ctr"/>
                      <a:r>
                        <a:rPr lang="en-US" sz="1600" b="1" u="none" strike="noStrike" dirty="0" smtClean="0">
                          <a:solidFill>
                            <a:srgbClr val="00B050"/>
                          </a:solidFill>
                          <a:effectLst/>
                        </a:rPr>
                        <a:t>FC - For ≥ 90% of cases, the CCM has complete documentation of transparent and inclusive process of selecting civil society representatives. </a:t>
                      </a: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395883529"/>
              </p:ext>
            </p:extLst>
          </p:nvPr>
        </p:nvGraphicFramePr>
        <p:xfrm>
          <a:off x="467544" y="3356992"/>
          <a:ext cx="8208912" cy="857250"/>
        </p:xfrm>
        <a:graphic>
          <a:graphicData uri="http://schemas.openxmlformats.org/drawingml/2006/table">
            <a:tbl>
              <a:tblPr>
                <a:effectLst/>
                <a:tableStyleId>{5C22544A-7EE6-4342-B048-85BDC9FD1C3A}</a:tableStyleId>
              </a:tblPr>
              <a:tblGrid>
                <a:gridCol w="8208912"/>
              </a:tblGrid>
              <a:tr h="857250">
                <a:tc>
                  <a:txBody>
                    <a:bodyPr/>
                    <a:lstStyle/>
                    <a:p>
                      <a:pPr algn="ctr" fontAlgn="ctr"/>
                      <a:r>
                        <a:rPr lang="en-US" sz="1800" b="1" u="none" strike="noStrike" dirty="0" smtClean="0">
                          <a:effectLst/>
                        </a:rPr>
                        <a:t>STATUS</a:t>
                      </a:r>
                    </a:p>
                    <a:p>
                      <a:pPr algn="ctr" fontAlgn="ctr"/>
                      <a:r>
                        <a:rPr lang="en-US" sz="1800" b="0" u="none" strike="noStrike" dirty="0" smtClean="0">
                          <a:effectLst/>
                        </a:rPr>
                        <a:t>Report on the results of the CCM Members Selection in the Civil Society/NPAs Subsector</a:t>
                      </a:r>
                    </a:p>
                  </a:txBody>
                  <a:tcPr marL="9525" marR="9525" marT="9525" marB="0" anchor="ctr"/>
                </a:tc>
              </a:tr>
            </a:tbl>
          </a:graphicData>
        </a:graphic>
      </p:graphicFrame>
    </p:spTree>
    <p:extLst>
      <p:ext uri="{BB962C8B-B14F-4D97-AF65-F5344CB8AC3E}">
        <p14:creationId xmlns:p14="http://schemas.microsoft.com/office/powerpoint/2010/main" val="25528809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4638"/>
            <a:ext cx="8208912" cy="1143000"/>
          </a:xfrm>
          <a:prstGeom prst="roundRect">
            <a:avLst/>
          </a:prstGeom>
          <a:solidFill>
            <a:schemeClr val="accent6">
              <a:lumMod val="75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Autofit/>
          </a:bodyPr>
          <a:lstStyle/>
          <a:p>
            <a:pPr lvl="0"/>
            <a:r>
              <a:rPr lang="en-US" sz="2400" b="1" dirty="0"/>
              <a:t>5. Ensure the representation of non-governmental members through transparent and documented process</a:t>
            </a:r>
          </a:p>
        </p:txBody>
      </p:sp>
      <p:graphicFrame>
        <p:nvGraphicFramePr>
          <p:cNvPr id="6" name="Table 5"/>
          <p:cNvGraphicFramePr>
            <a:graphicFrameLocks noGrp="1"/>
          </p:cNvGraphicFramePr>
          <p:nvPr>
            <p:extLst>
              <p:ext uri="{D42A27DB-BD31-4B8C-83A1-F6EECF244321}">
                <p14:modId xmlns:p14="http://schemas.microsoft.com/office/powerpoint/2010/main" val="1600419868"/>
              </p:ext>
            </p:extLst>
          </p:nvPr>
        </p:nvGraphicFramePr>
        <p:xfrm>
          <a:off x="539552" y="2499742"/>
          <a:ext cx="8136904" cy="857250"/>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 The CCM membership shows that national civil society sector representatives constitute at least 40%  of membership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1961713931"/>
              </p:ext>
            </p:extLst>
          </p:nvPr>
        </p:nvGraphicFramePr>
        <p:xfrm>
          <a:off x="539552" y="1484784"/>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MS</a:t>
                      </a:r>
                      <a:endParaRPr lang="en-US" sz="1800" b="1" i="0" u="none" strike="noStrike" dirty="0">
                        <a:solidFill>
                          <a:srgbClr val="000000"/>
                        </a:solidFill>
                        <a:effectLst/>
                        <a:latin typeface="+mn-lt"/>
                      </a:endParaRPr>
                    </a:p>
                  </a:txBody>
                  <a:tcPr marL="9525" marR="9525" marT="9525" marB="0" anchor="ctr">
                    <a:solidFill>
                      <a:schemeClr val="accent4">
                        <a:lumMod val="40000"/>
                        <a:lumOff val="60000"/>
                      </a:schemeClr>
                    </a:solidFill>
                  </a:tcPr>
                </a:tc>
                <a:tc>
                  <a:txBody>
                    <a:bodyPr/>
                    <a:lstStyle/>
                    <a:p>
                      <a:pPr algn="ctr" fontAlgn="ctr"/>
                      <a:r>
                        <a:rPr lang="en-US" sz="1800" b="1" i="0" u="none" strike="noStrike" dirty="0" smtClean="0">
                          <a:solidFill>
                            <a:schemeClr val="dk1"/>
                          </a:solidFill>
                          <a:effectLst/>
                          <a:latin typeface="+mn-lt"/>
                        </a:rPr>
                        <a:t>K</a:t>
                      </a:r>
                      <a:endParaRPr lang="en-US" sz="1800" b="1" i="0" u="none" strike="noStrike" dirty="0">
                        <a:solidFill>
                          <a:srgbClr val="000000"/>
                        </a:solidFill>
                        <a:effectLst/>
                        <a:latin typeface="+mn-lt"/>
                      </a:endParaRPr>
                    </a:p>
                  </a:txBody>
                  <a:tcPr marL="9525" marR="9525" marT="9525" marB="0" anchor="ctr">
                    <a:solidFill>
                      <a:schemeClr val="accent4">
                        <a:lumMod val="40000"/>
                        <a:lumOff val="60000"/>
                      </a:schemeClr>
                    </a:solidFill>
                  </a:tcPr>
                </a:tc>
                <a:tc>
                  <a:txBody>
                    <a:bodyPr/>
                    <a:lstStyle/>
                    <a:p>
                      <a:pPr algn="l" fontAlgn="ctr"/>
                      <a:r>
                        <a:rPr lang="en-US" sz="1800" b="0" i="0" u="none" strike="noStrike" dirty="0" smtClean="0">
                          <a:solidFill>
                            <a:srgbClr val="000000"/>
                          </a:solidFill>
                          <a:effectLst/>
                          <a:latin typeface="+mn-lt"/>
                        </a:rPr>
                        <a:t>CCM membership comprises a minimum of 40% representation from national civil society sectors.</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752935476"/>
              </p:ext>
            </p:extLst>
          </p:nvPr>
        </p:nvGraphicFramePr>
        <p:xfrm>
          <a:off x="539552" y="4692739"/>
          <a:ext cx="8136904" cy="1472565"/>
        </p:xfrm>
        <a:graphic>
          <a:graphicData uri="http://schemas.openxmlformats.org/drawingml/2006/table">
            <a:tbl>
              <a:tblPr>
                <a:tableStyleId>{5C22544A-7EE6-4342-B048-85BDC9FD1C3A}</a:tableStyleId>
              </a:tblPr>
              <a:tblGrid>
                <a:gridCol w="8136904"/>
              </a:tblGrid>
              <a:tr h="857250">
                <a:tc>
                  <a:txBody>
                    <a:bodyPr/>
                    <a:lstStyle/>
                    <a:p>
                      <a:pPr algn="ctr" fontAlgn="ctr"/>
                      <a:r>
                        <a:rPr lang="en-US" sz="1600" b="1" u="none" strike="noStrike" dirty="0" smtClean="0">
                          <a:effectLst/>
                        </a:rPr>
                        <a:t>Compliance Assessment</a:t>
                      </a:r>
                    </a:p>
                    <a:p>
                      <a:pPr algn="l" fontAlgn="ctr"/>
                      <a:r>
                        <a:rPr lang="en-US" sz="1600" b="1" u="none" strike="noStrike" dirty="0" smtClean="0">
                          <a:solidFill>
                            <a:srgbClr val="00B050"/>
                          </a:solidFill>
                          <a:effectLst/>
                        </a:rPr>
                        <a:t> </a:t>
                      </a:r>
                      <a:r>
                        <a:rPr lang="en-US" sz="1600" b="0" u="none" strike="noStrike" dirty="0" smtClean="0">
                          <a:solidFill>
                            <a:schemeClr val="tx1"/>
                          </a:solidFill>
                          <a:effectLst/>
                        </a:rPr>
                        <a:t>NC - National civil society sector representatives  make up less than 40% of CCM membership and there are no plans for CCM composition change and/or membership renewal in the current year.</a:t>
                      </a:r>
                    </a:p>
                    <a:p>
                      <a:pPr algn="l" fontAlgn="ctr"/>
                      <a:r>
                        <a:rPr lang="en-US" sz="1600" b="0" u="none" strike="noStrike" dirty="0" smtClean="0">
                          <a:solidFill>
                            <a:schemeClr val="tx1"/>
                          </a:solidFill>
                          <a:effectLst/>
                        </a:rPr>
                        <a:t>IC - National civil society sector representatives make up is less that 40%, but composition change and/or membership renewal is planned  in the current year.  </a:t>
                      </a:r>
                    </a:p>
                    <a:p>
                      <a:pPr algn="l" fontAlgn="ctr"/>
                      <a:r>
                        <a:rPr lang="en-US" sz="1600" b="1" u="none" strike="noStrike" dirty="0" smtClean="0">
                          <a:solidFill>
                            <a:srgbClr val="00B050"/>
                          </a:solidFill>
                          <a:effectLst/>
                        </a:rPr>
                        <a:t>FC - National civil society sector representatives make up at least 40% of CCM membership.</a:t>
                      </a: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134396338"/>
              </p:ext>
            </p:extLst>
          </p:nvPr>
        </p:nvGraphicFramePr>
        <p:xfrm>
          <a:off x="539552" y="3579862"/>
          <a:ext cx="8136904" cy="857250"/>
        </p:xfrm>
        <a:graphic>
          <a:graphicData uri="http://schemas.openxmlformats.org/drawingml/2006/table">
            <a:tbl>
              <a:tblPr>
                <a:effectLst/>
                <a:tableStyleId>{5C22544A-7EE6-4342-B048-85BDC9FD1C3A}</a:tableStyleId>
              </a:tblPr>
              <a:tblGrid>
                <a:gridCol w="8136904"/>
              </a:tblGrid>
              <a:tr h="857250">
                <a:tc>
                  <a:txBody>
                    <a:bodyPr/>
                    <a:lstStyle/>
                    <a:p>
                      <a:pPr algn="ctr" fontAlgn="ctr"/>
                      <a:r>
                        <a:rPr lang="en-US" sz="1800" b="1" u="none" strike="noStrike" dirty="0" smtClean="0">
                          <a:effectLst/>
                        </a:rPr>
                        <a:t>STATUS</a:t>
                      </a:r>
                    </a:p>
                    <a:p>
                      <a:pPr algn="ctr" fontAlgn="ctr"/>
                      <a:r>
                        <a:rPr lang="en-US" sz="1800" b="0" u="none" strike="noStrike" dirty="0" smtClean="0">
                          <a:effectLst/>
                        </a:rPr>
                        <a:t>CCM Membership list – 11 of 24 members are CSO (45.8%)</a:t>
                      </a:r>
                    </a:p>
                  </a:txBody>
                  <a:tcPr marL="9525" marR="9525" marT="9525" marB="0" anchor="ctr"/>
                </a:tc>
              </a:tr>
            </a:tbl>
          </a:graphicData>
        </a:graphic>
      </p:graphicFrame>
    </p:spTree>
    <p:extLst>
      <p:ext uri="{BB962C8B-B14F-4D97-AF65-F5344CB8AC3E}">
        <p14:creationId xmlns:p14="http://schemas.microsoft.com/office/powerpoint/2010/main" val="38576875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4638"/>
            <a:ext cx="8208912" cy="1143000"/>
          </a:xfrm>
          <a:prstGeom prst="roundRect">
            <a:avLst/>
          </a:prstGeom>
          <a:solidFill>
            <a:schemeClr val="accent6">
              <a:lumMod val="75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Autofit/>
          </a:bodyPr>
          <a:lstStyle/>
          <a:p>
            <a:pPr lvl="0"/>
            <a:r>
              <a:rPr lang="en-US" sz="2400" b="1" dirty="0"/>
              <a:t>5. Ensure the representation of non-governmental members through transparent and documented process</a:t>
            </a:r>
          </a:p>
        </p:txBody>
      </p:sp>
      <p:graphicFrame>
        <p:nvGraphicFramePr>
          <p:cNvPr id="6" name="Table 5"/>
          <p:cNvGraphicFramePr>
            <a:graphicFrameLocks noGrp="1"/>
          </p:cNvGraphicFramePr>
          <p:nvPr>
            <p:extLst>
              <p:ext uri="{D42A27DB-BD31-4B8C-83A1-F6EECF244321}">
                <p14:modId xmlns:p14="http://schemas.microsoft.com/office/powerpoint/2010/main" val="443135598"/>
              </p:ext>
            </p:extLst>
          </p:nvPr>
        </p:nvGraphicFramePr>
        <p:xfrm>
          <a:off x="539552" y="2420888"/>
          <a:ext cx="8136904" cy="1106805"/>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 Each civil society representative on the CCM has a work plan from their constituency that specifies key tasks and communication responsibilities which they need to fulfil as a representative of the constituency.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1850873644"/>
              </p:ext>
            </p:extLst>
          </p:nvPr>
        </p:nvGraphicFramePr>
        <p:xfrm>
          <a:off x="539552" y="1484784"/>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MS</a:t>
                      </a:r>
                      <a:endParaRPr lang="en-US" sz="1800" b="1" i="0" u="none" strike="noStrike" dirty="0">
                        <a:solidFill>
                          <a:srgbClr val="000000"/>
                        </a:solidFill>
                        <a:effectLst/>
                        <a:latin typeface="+mn-lt"/>
                      </a:endParaRPr>
                    </a:p>
                  </a:txBody>
                  <a:tcPr marL="9525" marR="9525" marT="9525" marB="0" anchor="ctr">
                    <a:solidFill>
                      <a:schemeClr val="accent4">
                        <a:lumMod val="40000"/>
                        <a:lumOff val="60000"/>
                      </a:schemeClr>
                    </a:solidFill>
                  </a:tcPr>
                </a:tc>
                <a:tc>
                  <a:txBody>
                    <a:bodyPr/>
                    <a:lstStyle/>
                    <a:p>
                      <a:pPr algn="ctr" fontAlgn="ctr"/>
                      <a:r>
                        <a:rPr lang="en-US" sz="1800" b="1" i="0" u="none" strike="noStrike" dirty="0" smtClean="0">
                          <a:solidFill>
                            <a:schemeClr val="dk1"/>
                          </a:solidFill>
                          <a:effectLst/>
                          <a:latin typeface="+mn-lt"/>
                        </a:rPr>
                        <a:t>L</a:t>
                      </a:r>
                      <a:endParaRPr lang="en-US" sz="1800" b="1" i="0" u="none" strike="noStrike" dirty="0">
                        <a:solidFill>
                          <a:srgbClr val="000000"/>
                        </a:solidFill>
                        <a:effectLst/>
                        <a:latin typeface="+mn-lt"/>
                      </a:endParaRPr>
                    </a:p>
                  </a:txBody>
                  <a:tcPr marL="9525" marR="9525" marT="9525" marB="0" anchor="ctr">
                    <a:solidFill>
                      <a:schemeClr val="accent4">
                        <a:lumMod val="40000"/>
                        <a:lumOff val="60000"/>
                      </a:schemeClr>
                    </a:solidFill>
                  </a:tcPr>
                </a:tc>
                <a:tc>
                  <a:txBody>
                    <a:bodyPr/>
                    <a:lstStyle/>
                    <a:p>
                      <a:pPr algn="l" fontAlgn="ctr"/>
                      <a:r>
                        <a:rPr lang="en-US" sz="1800" b="0" i="0" u="none" strike="noStrike" dirty="0" smtClean="0">
                          <a:solidFill>
                            <a:srgbClr val="000000"/>
                          </a:solidFill>
                          <a:effectLst/>
                          <a:latin typeface="+mn-lt"/>
                        </a:rPr>
                        <a:t>CCM </a:t>
                      </a:r>
                      <a:r>
                        <a:rPr lang="en-US" sz="1800" b="1" i="0" u="none" strike="noStrike" dirty="0" smtClean="0">
                          <a:solidFill>
                            <a:srgbClr val="000000"/>
                          </a:solidFill>
                          <a:effectLst/>
                          <a:latin typeface="+mn-lt"/>
                        </a:rPr>
                        <a:t>has clearly defined processes of soliciting inputs from and providing feedback to their constituencies</a:t>
                      </a:r>
                      <a:r>
                        <a:rPr lang="en-US" sz="1800" b="0" i="0" u="none" strike="noStrike" dirty="0" smtClean="0">
                          <a:solidFill>
                            <a:srgbClr val="000000"/>
                          </a:solidFill>
                          <a:effectLst/>
                          <a:latin typeface="+mn-lt"/>
                        </a:rPr>
                        <a:t> that selected them to represent their interests in the CCM</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533439739"/>
              </p:ext>
            </p:extLst>
          </p:nvPr>
        </p:nvGraphicFramePr>
        <p:xfrm>
          <a:off x="539551" y="4393267"/>
          <a:ext cx="8136905" cy="2204085"/>
        </p:xfrm>
        <a:graphic>
          <a:graphicData uri="http://schemas.openxmlformats.org/drawingml/2006/table">
            <a:tbl>
              <a:tblPr>
                <a:tableStyleId>{5C22544A-7EE6-4342-B048-85BDC9FD1C3A}</a:tableStyleId>
              </a:tblPr>
              <a:tblGrid>
                <a:gridCol w="8136905"/>
              </a:tblGrid>
              <a:tr h="857250">
                <a:tc>
                  <a:txBody>
                    <a:bodyPr/>
                    <a:lstStyle/>
                    <a:p>
                      <a:pPr algn="ctr" fontAlgn="ctr"/>
                      <a:r>
                        <a:rPr lang="en-US" sz="1800" b="1" u="none" strike="noStrike" dirty="0" smtClean="0">
                          <a:effectLst/>
                        </a:rPr>
                        <a:t>Compliance Assessment</a:t>
                      </a:r>
                    </a:p>
                    <a:p>
                      <a:pPr algn="l" fontAlgn="ctr"/>
                      <a:r>
                        <a:rPr lang="en-US" sz="1800" b="0" u="none" strike="noStrike" dirty="0" smtClean="0">
                          <a:solidFill>
                            <a:schemeClr val="tx1"/>
                          </a:solidFill>
                          <a:effectLst/>
                        </a:rPr>
                        <a:t> NC - Less than 80% of civil society representatives on the CCM have a work plan endorsed by their constituency.</a:t>
                      </a:r>
                    </a:p>
                    <a:p>
                      <a:pPr marL="0" algn="l" defTabSz="914400" rtl="0" eaLnBrk="1" fontAlgn="ctr" latinLnBrk="0" hangingPunct="1"/>
                      <a:r>
                        <a:rPr lang="en-US" sz="1800" b="1" u="none" strike="noStrike" kern="1200" dirty="0" smtClean="0">
                          <a:solidFill>
                            <a:schemeClr val="accent6">
                              <a:lumMod val="75000"/>
                            </a:schemeClr>
                          </a:solidFill>
                          <a:effectLst/>
                          <a:latin typeface="+mn-lt"/>
                          <a:ea typeface="+mn-ea"/>
                          <a:cs typeface="+mn-cs"/>
                        </a:rPr>
                        <a:t>IC - The majority of civil society representatives on the CCM are in the </a:t>
                      </a:r>
                      <a:r>
                        <a:rPr lang="en-US" sz="1800" b="1" u="none" strike="noStrike" kern="1200" dirty="0" smtClean="0">
                          <a:solidFill>
                            <a:schemeClr val="accent6">
                              <a:lumMod val="75000"/>
                            </a:schemeClr>
                          </a:solidFill>
                          <a:effectLst/>
                          <a:latin typeface="+mn-lt"/>
                          <a:ea typeface="+mn-ea"/>
                          <a:cs typeface="+mn-cs"/>
                        </a:rPr>
                        <a:t>process </a:t>
                      </a:r>
                      <a:r>
                        <a:rPr lang="en-US" sz="1800" b="1" u="none" strike="noStrike" kern="1200" dirty="0" smtClean="0">
                          <a:solidFill>
                            <a:schemeClr val="accent6">
                              <a:lumMod val="75000"/>
                            </a:schemeClr>
                          </a:solidFill>
                          <a:effectLst/>
                          <a:latin typeface="+mn-lt"/>
                          <a:ea typeface="+mn-ea"/>
                          <a:cs typeface="+mn-cs"/>
                        </a:rPr>
                        <a:t>of developing a work plan and/or work plans have not yet been endorsed by their constituency.</a:t>
                      </a:r>
                    </a:p>
                    <a:p>
                      <a:pPr algn="l" fontAlgn="ctr"/>
                      <a:r>
                        <a:rPr lang="en-US" sz="1800" b="0" u="none" strike="noStrike" dirty="0" smtClean="0">
                          <a:solidFill>
                            <a:schemeClr val="tx1"/>
                          </a:solidFill>
                          <a:effectLst/>
                        </a:rPr>
                        <a:t>FC - More than 80% of civil society representatives on the CCM have a work plan endorsed by their constituency.</a:t>
                      </a: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790285328"/>
              </p:ext>
            </p:extLst>
          </p:nvPr>
        </p:nvGraphicFramePr>
        <p:xfrm>
          <a:off x="539552" y="3645024"/>
          <a:ext cx="8136904" cy="569218"/>
        </p:xfrm>
        <a:graphic>
          <a:graphicData uri="http://schemas.openxmlformats.org/drawingml/2006/table">
            <a:tbl>
              <a:tblPr>
                <a:effectLst/>
                <a:tableStyleId>{5C22544A-7EE6-4342-B048-85BDC9FD1C3A}</a:tableStyleId>
              </a:tblPr>
              <a:tblGrid>
                <a:gridCol w="8136904"/>
              </a:tblGrid>
              <a:tr h="569218">
                <a:tc>
                  <a:txBody>
                    <a:bodyPr/>
                    <a:lstStyle/>
                    <a:p>
                      <a:pPr algn="ctr" fontAlgn="ctr"/>
                      <a:r>
                        <a:rPr lang="en-US" sz="1800" b="1" u="none" strike="noStrike" dirty="0" smtClean="0">
                          <a:effectLst/>
                        </a:rPr>
                        <a:t>STATUS</a:t>
                      </a:r>
                    </a:p>
                    <a:p>
                      <a:pPr algn="ctr" fontAlgn="ctr"/>
                      <a:endParaRPr lang="en-US" sz="1800" b="0" u="none" strike="noStrike" dirty="0" smtClean="0">
                        <a:effectLst/>
                      </a:endParaRPr>
                    </a:p>
                  </a:txBody>
                  <a:tcPr marL="9525" marR="9525" marT="9525" marB="0" anchor="ctr"/>
                </a:tc>
              </a:tr>
            </a:tbl>
          </a:graphicData>
        </a:graphic>
      </p:graphicFrame>
    </p:spTree>
    <p:extLst>
      <p:ext uri="{BB962C8B-B14F-4D97-AF65-F5344CB8AC3E}">
        <p14:creationId xmlns:p14="http://schemas.microsoft.com/office/powerpoint/2010/main" val="12293556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4638"/>
            <a:ext cx="8208912" cy="1143000"/>
          </a:xfrm>
          <a:prstGeom prst="roundRect">
            <a:avLst/>
          </a:prstGeom>
          <a:solidFill>
            <a:schemeClr val="accent6">
              <a:lumMod val="75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Autofit/>
          </a:bodyPr>
          <a:lstStyle/>
          <a:p>
            <a:pPr lvl="0"/>
            <a:r>
              <a:rPr lang="en-US" sz="2400" b="1" dirty="0"/>
              <a:t>5. Ensure the representation of non-governmental members through transparent and documented process</a:t>
            </a:r>
          </a:p>
        </p:txBody>
      </p:sp>
      <p:graphicFrame>
        <p:nvGraphicFramePr>
          <p:cNvPr id="6" name="Table 5"/>
          <p:cNvGraphicFramePr>
            <a:graphicFrameLocks noGrp="1"/>
          </p:cNvGraphicFramePr>
          <p:nvPr>
            <p:extLst>
              <p:ext uri="{D42A27DB-BD31-4B8C-83A1-F6EECF244321}">
                <p14:modId xmlns:p14="http://schemas.microsoft.com/office/powerpoint/2010/main" val="340017502"/>
              </p:ext>
            </p:extLst>
          </p:nvPr>
        </p:nvGraphicFramePr>
        <p:xfrm>
          <a:off x="539552" y="2826251"/>
          <a:ext cx="8136904" cy="1106805"/>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The CCM membership details shows that the CCM Chair and Vice-Chair are from different sectors, and there are clear procedures for rotation as well as periodic change of the leadership.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2918414475"/>
              </p:ext>
            </p:extLst>
          </p:nvPr>
        </p:nvGraphicFramePr>
        <p:xfrm>
          <a:off x="539552" y="1484784"/>
          <a:ext cx="8136904" cy="1106805"/>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MS</a:t>
                      </a:r>
                      <a:endParaRPr lang="en-US" sz="1800" b="1" i="0" u="none" strike="noStrike" dirty="0">
                        <a:solidFill>
                          <a:srgbClr val="000000"/>
                        </a:solidFill>
                        <a:effectLst/>
                        <a:latin typeface="+mn-lt"/>
                      </a:endParaRPr>
                    </a:p>
                  </a:txBody>
                  <a:tcPr marL="9525" marR="9525" marT="9525" marB="0" anchor="ctr">
                    <a:solidFill>
                      <a:schemeClr val="accent4">
                        <a:lumMod val="40000"/>
                        <a:lumOff val="60000"/>
                      </a:schemeClr>
                    </a:solidFill>
                  </a:tcPr>
                </a:tc>
                <a:tc>
                  <a:txBody>
                    <a:bodyPr/>
                    <a:lstStyle/>
                    <a:p>
                      <a:pPr algn="ctr" fontAlgn="ctr"/>
                      <a:r>
                        <a:rPr lang="en-US" sz="1800" b="1" i="0" u="none" strike="noStrike" dirty="0" smtClean="0">
                          <a:solidFill>
                            <a:schemeClr val="dk1"/>
                          </a:solidFill>
                          <a:effectLst/>
                          <a:latin typeface="+mn-lt"/>
                        </a:rPr>
                        <a:t>M</a:t>
                      </a:r>
                      <a:endParaRPr lang="en-US" sz="1800" b="1" i="0" u="none" strike="noStrike" dirty="0">
                        <a:solidFill>
                          <a:srgbClr val="000000"/>
                        </a:solidFill>
                        <a:effectLst/>
                        <a:latin typeface="+mn-lt"/>
                      </a:endParaRPr>
                    </a:p>
                  </a:txBody>
                  <a:tcPr marL="9525" marR="9525" marT="9525" marB="0" anchor="ctr">
                    <a:solidFill>
                      <a:schemeClr val="accent4">
                        <a:lumMod val="40000"/>
                        <a:lumOff val="60000"/>
                      </a:schemeClr>
                    </a:solidFill>
                  </a:tcPr>
                </a:tc>
                <a:tc>
                  <a:txBody>
                    <a:bodyPr/>
                    <a:lstStyle/>
                    <a:p>
                      <a:pPr algn="l" fontAlgn="ctr"/>
                      <a:r>
                        <a:rPr lang="en-US" sz="1800" b="0" i="0" u="none" strike="noStrike" dirty="0" smtClean="0">
                          <a:solidFill>
                            <a:srgbClr val="000000"/>
                          </a:solidFill>
                          <a:effectLst/>
                          <a:latin typeface="+mn-lt"/>
                        </a:rPr>
                        <a:t>The CCM </a:t>
                      </a:r>
                      <a:r>
                        <a:rPr lang="en-US" sz="1800" b="1" i="0" u="none" strike="noStrike" dirty="0" smtClean="0">
                          <a:solidFill>
                            <a:srgbClr val="000000"/>
                          </a:solidFill>
                          <a:effectLst/>
                          <a:latin typeface="+mn-lt"/>
                        </a:rPr>
                        <a:t>elects its Chair and Vice-Chair(s) from different sectors </a:t>
                      </a:r>
                      <a:r>
                        <a:rPr lang="en-US" sz="1800" b="0" i="0" u="none" strike="noStrike" dirty="0" smtClean="0">
                          <a:solidFill>
                            <a:srgbClr val="000000"/>
                          </a:solidFill>
                          <a:effectLst/>
                          <a:latin typeface="+mn-lt"/>
                        </a:rPr>
                        <a:t>(government, national civil society and development partners ) and also follows good governance principles of periodic change and rotation of leadership according to CCM by-laws.</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746636101"/>
              </p:ext>
            </p:extLst>
          </p:nvPr>
        </p:nvGraphicFramePr>
        <p:xfrm>
          <a:off x="539551" y="4869899"/>
          <a:ext cx="8136905" cy="1655445"/>
        </p:xfrm>
        <a:graphic>
          <a:graphicData uri="http://schemas.openxmlformats.org/drawingml/2006/table">
            <a:tbl>
              <a:tblPr>
                <a:tableStyleId>{5C22544A-7EE6-4342-B048-85BDC9FD1C3A}</a:tableStyleId>
              </a:tblPr>
              <a:tblGrid>
                <a:gridCol w="8136905"/>
              </a:tblGrid>
              <a:tr h="857250">
                <a:tc>
                  <a:txBody>
                    <a:bodyPr/>
                    <a:lstStyle/>
                    <a:p>
                      <a:pPr algn="ctr" fontAlgn="ctr"/>
                      <a:r>
                        <a:rPr lang="en-US" sz="1800" b="1" u="none" strike="noStrike" dirty="0" smtClean="0">
                          <a:effectLst/>
                        </a:rPr>
                        <a:t>Compliance Assessment</a:t>
                      </a:r>
                    </a:p>
                    <a:p>
                      <a:pPr algn="l" fontAlgn="ctr"/>
                      <a:r>
                        <a:rPr lang="en-US" sz="1800" b="1" u="none" strike="noStrike" dirty="0" smtClean="0">
                          <a:solidFill>
                            <a:srgbClr val="00B050"/>
                          </a:solidFill>
                          <a:effectLst/>
                        </a:rPr>
                        <a:t> </a:t>
                      </a:r>
                      <a:r>
                        <a:rPr lang="en-US" sz="1800" b="0" u="none" strike="noStrike" dirty="0" smtClean="0">
                          <a:solidFill>
                            <a:schemeClr val="tx1"/>
                          </a:solidFill>
                          <a:effectLst/>
                        </a:rPr>
                        <a:t>NC - The CCM Chair and Vice-Chair are from the same sector</a:t>
                      </a:r>
                    </a:p>
                    <a:p>
                      <a:pPr algn="l" fontAlgn="ctr"/>
                      <a:r>
                        <a:rPr lang="en-US" sz="1800" b="0" u="none" strike="noStrike" dirty="0" smtClean="0">
                          <a:solidFill>
                            <a:schemeClr val="tx1"/>
                          </a:solidFill>
                          <a:effectLst/>
                        </a:rPr>
                        <a:t>IC - The CCM Chair and Vice-Chair are from different sectors, but no procedures for rotation or periodic change of leadership are applied .</a:t>
                      </a:r>
                    </a:p>
                    <a:p>
                      <a:pPr algn="l" fontAlgn="ctr"/>
                      <a:r>
                        <a:rPr lang="en-US" sz="1800" b="1" u="none" strike="noStrike" dirty="0" smtClean="0">
                          <a:solidFill>
                            <a:srgbClr val="00B050"/>
                          </a:solidFill>
                          <a:effectLst/>
                        </a:rPr>
                        <a:t>FC - The CCM Chair and Vice-Chair are from different sectors and clear procedures for rotation as well as periodic change of leadership are applied.</a:t>
                      </a:r>
                      <a:endParaRPr lang="en-US" sz="1800" b="0" u="none" strike="noStrike" dirty="0" smtClean="0">
                        <a:solidFill>
                          <a:schemeClr val="tx1"/>
                        </a:solidFill>
                        <a:effectLst/>
                      </a:endParaRP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007268060"/>
              </p:ext>
            </p:extLst>
          </p:nvPr>
        </p:nvGraphicFramePr>
        <p:xfrm>
          <a:off x="539552" y="4155926"/>
          <a:ext cx="8136904" cy="569218"/>
        </p:xfrm>
        <a:graphic>
          <a:graphicData uri="http://schemas.openxmlformats.org/drawingml/2006/table">
            <a:tbl>
              <a:tblPr>
                <a:effectLst/>
                <a:tableStyleId>{5C22544A-7EE6-4342-B048-85BDC9FD1C3A}</a:tableStyleId>
              </a:tblPr>
              <a:tblGrid>
                <a:gridCol w="8136904"/>
              </a:tblGrid>
              <a:tr h="569218">
                <a:tc>
                  <a:txBody>
                    <a:bodyPr/>
                    <a:lstStyle/>
                    <a:p>
                      <a:pPr algn="ctr" fontAlgn="ctr"/>
                      <a:r>
                        <a:rPr lang="en-US" sz="1800" b="1" u="none" strike="noStrike" dirty="0" smtClean="0">
                          <a:effectLst/>
                        </a:rPr>
                        <a:t>STATUS</a:t>
                      </a:r>
                    </a:p>
                    <a:p>
                      <a:pPr algn="ctr" fontAlgn="ctr"/>
                      <a:r>
                        <a:rPr lang="en-US" sz="1800" b="0" u="none" strike="noStrike" dirty="0" smtClean="0">
                          <a:effectLst/>
                        </a:rPr>
                        <a:t>CCM membership List; CCM TORs (Governance Manual)</a:t>
                      </a:r>
                    </a:p>
                  </a:txBody>
                  <a:tcPr marL="9525" marR="9525" marT="9525" marB="0" anchor="ctr"/>
                </a:tc>
              </a:tr>
            </a:tbl>
          </a:graphicData>
        </a:graphic>
      </p:graphicFrame>
    </p:spTree>
    <p:extLst>
      <p:ext uri="{BB962C8B-B14F-4D97-AF65-F5344CB8AC3E}">
        <p14:creationId xmlns:p14="http://schemas.microsoft.com/office/powerpoint/2010/main" val="4287185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4638"/>
            <a:ext cx="8208912" cy="1143000"/>
          </a:xfrm>
          <a:prstGeom prst="roundRect">
            <a:avLst/>
          </a:prstGeom>
          <a:solidFill>
            <a:schemeClr val="accent2"/>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Autofit/>
          </a:bodyPr>
          <a:lstStyle/>
          <a:p>
            <a:pPr lvl="0"/>
            <a:r>
              <a:rPr lang="en-US" sz="2400" b="1" dirty="0"/>
              <a:t>6. Develop, publish and follow a policy to manage conflict of interest that applies to all CCM members, across all CCM functions</a:t>
            </a:r>
          </a:p>
        </p:txBody>
      </p:sp>
      <p:graphicFrame>
        <p:nvGraphicFramePr>
          <p:cNvPr id="6" name="Table 5"/>
          <p:cNvGraphicFramePr>
            <a:graphicFrameLocks noGrp="1"/>
          </p:cNvGraphicFramePr>
          <p:nvPr>
            <p:extLst>
              <p:ext uri="{D42A27DB-BD31-4B8C-83A1-F6EECF244321}">
                <p14:modId xmlns:p14="http://schemas.microsoft.com/office/powerpoint/2010/main" val="4167373150"/>
              </p:ext>
            </p:extLst>
          </p:nvPr>
        </p:nvGraphicFramePr>
        <p:xfrm>
          <a:off x="539552" y="2564904"/>
          <a:ext cx="8136904" cy="1106805"/>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The CCM </a:t>
                      </a:r>
                      <a:r>
                        <a:rPr lang="en-US" sz="1800" b="0" i="0" u="none" strike="noStrike" baseline="0" dirty="0" err="1" smtClean="0">
                          <a:solidFill>
                            <a:srgbClr val="000000"/>
                          </a:solidFill>
                          <a:effectLst/>
                          <a:latin typeface="+mn-lt"/>
                        </a:rPr>
                        <a:t>CoI</a:t>
                      </a:r>
                      <a:r>
                        <a:rPr lang="en-US" sz="1800" b="0" i="0" u="none" strike="noStrike" baseline="0" dirty="0" smtClean="0">
                          <a:solidFill>
                            <a:srgbClr val="000000"/>
                          </a:solidFill>
                          <a:effectLst/>
                          <a:latin typeface="+mn-lt"/>
                        </a:rPr>
                        <a:t> policy applies to all members (members and alternates) and it requires all members in situations of conflict of interest, in particular PR and SR representatives, to recuse from decision making.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776000910"/>
              </p:ext>
            </p:extLst>
          </p:nvPr>
        </p:nvGraphicFramePr>
        <p:xfrm>
          <a:off x="539552" y="1484784"/>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ER</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ctr" fontAlgn="ctr"/>
                      <a:r>
                        <a:rPr lang="en-US" sz="1800" b="1" i="0" u="none" strike="noStrike" dirty="0" smtClean="0">
                          <a:solidFill>
                            <a:schemeClr val="dk1"/>
                          </a:solidFill>
                          <a:effectLst/>
                          <a:latin typeface="+mn-lt"/>
                        </a:rPr>
                        <a:t>N</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l" fontAlgn="ctr"/>
                      <a:r>
                        <a:rPr lang="en-US" sz="1800" b="0" i="0" u="none" strike="noStrike" dirty="0" smtClean="0">
                          <a:solidFill>
                            <a:srgbClr val="000000"/>
                          </a:solidFill>
                          <a:effectLst/>
                          <a:latin typeface="+mn-lt"/>
                        </a:rPr>
                        <a:t>The CCM </a:t>
                      </a:r>
                      <a:r>
                        <a:rPr lang="en-US" sz="1800" b="1" i="0" u="none" strike="noStrike" dirty="0" smtClean="0">
                          <a:solidFill>
                            <a:srgbClr val="000000"/>
                          </a:solidFill>
                          <a:effectLst/>
                          <a:latin typeface="+mn-lt"/>
                        </a:rPr>
                        <a:t>has a conflict of interest (</a:t>
                      </a:r>
                      <a:r>
                        <a:rPr lang="en-US" sz="1800" b="1" i="0" u="none" strike="noStrike" dirty="0" err="1" smtClean="0">
                          <a:solidFill>
                            <a:srgbClr val="000000"/>
                          </a:solidFill>
                          <a:effectLst/>
                          <a:latin typeface="+mn-lt"/>
                        </a:rPr>
                        <a:t>CoI</a:t>
                      </a:r>
                      <a:r>
                        <a:rPr lang="en-US" sz="1800" b="1" i="0" u="none" strike="noStrike" dirty="0" smtClean="0">
                          <a:solidFill>
                            <a:srgbClr val="000000"/>
                          </a:solidFill>
                          <a:effectLst/>
                          <a:latin typeface="+mn-lt"/>
                        </a:rPr>
                        <a:t>) policy </a:t>
                      </a:r>
                      <a:r>
                        <a:rPr lang="en-US" sz="1800" b="0" i="0" u="none" strike="noStrike" dirty="0" smtClean="0">
                          <a:solidFill>
                            <a:srgbClr val="000000"/>
                          </a:solidFill>
                          <a:effectLst/>
                          <a:latin typeface="+mn-lt"/>
                        </a:rPr>
                        <a:t>with rules and procedures to avoid or mitigate CoI5, and CCM members sign a </a:t>
                      </a:r>
                      <a:r>
                        <a:rPr lang="en-US" sz="1800" b="0" i="0" u="none" strike="noStrike" dirty="0" err="1" smtClean="0">
                          <a:solidFill>
                            <a:srgbClr val="000000"/>
                          </a:solidFill>
                          <a:effectLst/>
                          <a:latin typeface="+mn-lt"/>
                        </a:rPr>
                        <a:t>CoI</a:t>
                      </a:r>
                      <a:r>
                        <a:rPr lang="en-US" sz="1800" b="0" i="0" u="none" strike="noStrike" dirty="0" smtClean="0">
                          <a:solidFill>
                            <a:srgbClr val="000000"/>
                          </a:solidFill>
                          <a:effectLst/>
                          <a:latin typeface="+mn-lt"/>
                        </a:rPr>
                        <a:t> declaration form.</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227516983"/>
              </p:ext>
            </p:extLst>
          </p:nvPr>
        </p:nvGraphicFramePr>
        <p:xfrm>
          <a:off x="539551" y="4581128"/>
          <a:ext cx="8136905" cy="1929765"/>
        </p:xfrm>
        <a:graphic>
          <a:graphicData uri="http://schemas.openxmlformats.org/drawingml/2006/table">
            <a:tbl>
              <a:tblPr>
                <a:tableStyleId>{5C22544A-7EE6-4342-B048-85BDC9FD1C3A}</a:tableStyleId>
              </a:tblPr>
              <a:tblGrid>
                <a:gridCol w="8136905"/>
              </a:tblGrid>
              <a:tr h="857250">
                <a:tc>
                  <a:txBody>
                    <a:bodyPr/>
                    <a:lstStyle/>
                    <a:p>
                      <a:pPr algn="ctr" fontAlgn="ctr"/>
                      <a:r>
                        <a:rPr lang="en-US" sz="1800" b="1" u="none" strike="noStrike" dirty="0" smtClean="0">
                          <a:effectLst/>
                        </a:rPr>
                        <a:t>Compliance Assessment</a:t>
                      </a:r>
                    </a:p>
                    <a:p>
                      <a:pPr algn="l" fontAlgn="ctr"/>
                      <a:r>
                        <a:rPr lang="en-US" sz="1800" b="0" u="none" strike="noStrike" dirty="0" smtClean="0">
                          <a:solidFill>
                            <a:schemeClr val="tx1"/>
                          </a:solidFill>
                          <a:effectLst/>
                        </a:rPr>
                        <a:t>NC - The CCM has no </a:t>
                      </a:r>
                      <a:r>
                        <a:rPr lang="en-US" sz="1800" b="0" u="none" strike="noStrike" dirty="0" err="1" smtClean="0">
                          <a:solidFill>
                            <a:schemeClr val="tx1"/>
                          </a:solidFill>
                          <a:effectLst/>
                        </a:rPr>
                        <a:t>CoI</a:t>
                      </a:r>
                      <a:r>
                        <a:rPr lang="en-US" sz="1800" b="0" u="none" strike="noStrike" dirty="0" smtClean="0">
                          <a:solidFill>
                            <a:schemeClr val="tx1"/>
                          </a:solidFill>
                          <a:effectLst/>
                        </a:rPr>
                        <a:t> policy.</a:t>
                      </a:r>
                    </a:p>
                    <a:p>
                      <a:pPr algn="l" fontAlgn="ctr"/>
                      <a:r>
                        <a:rPr lang="en-US" sz="1800" b="0" u="none" strike="noStrike" dirty="0" smtClean="0">
                          <a:solidFill>
                            <a:schemeClr val="tx1"/>
                          </a:solidFill>
                          <a:effectLst/>
                        </a:rPr>
                        <a:t>IC - The CCM </a:t>
                      </a:r>
                      <a:r>
                        <a:rPr lang="en-US" sz="1800" b="0" u="none" strike="noStrike" dirty="0" err="1" smtClean="0">
                          <a:solidFill>
                            <a:schemeClr val="tx1"/>
                          </a:solidFill>
                          <a:effectLst/>
                        </a:rPr>
                        <a:t>CoI</a:t>
                      </a:r>
                      <a:r>
                        <a:rPr lang="en-US" sz="1800" b="0" u="none" strike="noStrike" dirty="0" smtClean="0">
                          <a:solidFill>
                            <a:schemeClr val="tx1"/>
                          </a:solidFill>
                          <a:effectLst/>
                        </a:rPr>
                        <a:t> policy doesn't apply to all members; or doesn't require all members in situations of </a:t>
                      </a:r>
                      <a:r>
                        <a:rPr lang="en-US" sz="1800" b="0" u="none" strike="noStrike" dirty="0" err="1" smtClean="0">
                          <a:solidFill>
                            <a:schemeClr val="tx1"/>
                          </a:solidFill>
                          <a:effectLst/>
                        </a:rPr>
                        <a:t>CoI</a:t>
                      </a:r>
                      <a:r>
                        <a:rPr lang="en-US" sz="1800" b="0" u="none" strike="noStrike" dirty="0" smtClean="0">
                          <a:solidFill>
                            <a:schemeClr val="tx1"/>
                          </a:solidFill>
                          <a:effectLst/>
                        </a:rPr>
                        <a:t> (in particular PR and SR representatives) to recuse from decision-making. </a:t>
                      </a:r>
                    </a:p>
                    <a:p>
                      <a:pPr algn="l" fontAlgn="ctr"/>
                      <a:r>
                        <a:rPr lang="en-US" sz="1800" b="1" u="none" strike="noStrike" dirty="0" smtClean="0">
                          <a:solidFill>
                            <a:srgbClr val="00B050"/>
                          </a:solidFill>
                          <a:effectLst/>
                        </a:rPr>
                        <a:t>FC - The CCM </a:t>
                      </a:r>
                      <a:r>
                        <a:rPr lang="en-US" sz="1800" b="1" u="none" strike="noStrike" dirty="0" err="1" smtClean="0">
                          <a:solidFill>
                            <a:srgbClr val="00B050"/>
                          </a:solidFill>
                          <a:effectLst/>
                        </a:rPr>
                        <a:t>CoI</a:t>
                      </a:r>
                      <a:r>
                        <a:rPr lang="en-US" sz="1800" b="1" u="none" strike="noStrike" dirty="0" smtClean="0">
                          <a:solidFill>
                            <a:srgbClr val="00B050"/>
                          </a:solidFill>
                          <a:effectLst/>
                        </a:rPr>
                        <a:t> policy applies to all members, and requires members in situations of </a:t>
                      </a:r>
                      <a:r>
                        <a:rPr lang="en-US" sz="1800" b="1" u="none" strike="noStrike" dirty="0" err="1" smtClean="0">
                          <a:solidFill>
                            <a:srgbClr val="00B050"/>
                          </a:solidFill>
                          <a:effectLst/>
                        </a:rPr>
                        <a:t>CoI</a:t>
                      </a:r>
                      <a:r>
                        <a:rPr lang="en-US" sz="1800" b="1" u="none" strike="noStrike" dirty="0" smtClean="0">
                          <a:solidFill>
                            <a:srgbClr val="00B050"/>
                          </a:solidFill>
                          <a:effectLst/>
                        </a:rPr>
                        <a:t> to recuse from decision-making. </a:t>
                      </a:r>
                      <a:endParaRPr lang="en-US" sz="1800" b="0" u="none" strike="noStrike" dirty="0" smtClean="0">
                        <a:solidFill>
                          <a:schemeClr val="tx1"/>
                        </a:solidFill>
                        <a:effectLst/>
                      </a:endParaRP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4078034443"/>
              </p:ext>
            </p:extLst>
          </p:nvPr>
        </p:nvGraphicFramePr>
        <p:xfrm>
          <a:off x="539552" y="3861048"/>
          <a:ext cx="8136904" cy="569218"/>
        </p:xfrm>
        <a:graphic>
          <a:graphicData uri="http://schemas.openxmlformats.org/drawingml/2006/table">
            <a:tbl>
              <a:tblPr>
                <a:effectLst/>
                <a:tableStyleId>{5C22544A-7EE6-4342-B048-85BDC9FD1C3A}</a:tableStyleId>
              </a:tblPr>
              <a:tblGrid>
                <a:gridCol w="8136904"/>
              </a:tblGrid>
              <a:tr h="569218">
                <a:tc>
                  <a:txBody>
                    <a:bodyPr/>
                    <a:lstStyle/>
                    <a:p>
                      <a:pPr algn="ctr" fontAlgn="ctr"/>
                      <a:r>
                        <a:rPr lang="en-US" sz="1800" b="1" u="none" strike="noStrike" dirty="0" smtClean="0">
                          <a:effectLst/>
                        </a:rPr>
                        <a:t>STATUS</a:t>
                      </a:r>
                    </a:p>
                    <a:p>
                      <a:pPr algn="ctr" fontAlgn="ctr"/>
                      <a:r>
                        <a:rPr lang="en-US" sz="1800" b="0" u="none" strike="noStrike" dirty="0" smtClean="0">
                          <a:effectLst/>
                        </a:rPr>
                        <a:t>CCM conflict of interest policy</a:t>
                      </a:r>
                    </a:p>
                  </a:txBody>
                  <a:tcPr marL="9525" marR="9525" marT="9525" marB="0" anchor="ctr"/>
                </a:tc>
              </a:tr>
            </a:tbl>
          </a:graphicData>
        </a:graphic>
      </p:graphicFrame>
    </p:spTree>
    <p:extLst>
      <p:ext uri="{BB962C8B-B14F-4D97-AF65-F5344CB8AC3E}">
        <p14:creationId xmlns:p14="http://schemas.microsoft.com/office/powerpoint/2010/main" val="14698174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4638"/>
            <a:ext cx="8208912" cy="1143000"/>
          </a:xfrm>
          <a:prstGeom prst="roundRect">
            <a:avLst/>
          </a:prstGeom>
          <a:solidFill>
            <a:schemeClr val="accent2"/>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Autofit/>
          </a:bodyPr>
          <a:lstStyle/>
          <a:p>
            <a:pPr lvl="0"/>
            <a:r>
              <a:rPr lang="en-US" sz="2400" b="1" dirty="0"/>
              <a:t>6. Develop, publish and follow a policy to manage conflict of interest that applies to all CCM members, across all CCM functions</a:t>
            </a:r>
          </a:p>
        </p:txBody>
      </p:sp>
      <p:graphicFrame>
        <p:nvGraphicFramePr>
          <p:cNvPr id="6" name="Table 5"/>
          <p:cNvGraphicFramePr>
            <a:graphicFrameLocks noGrp="1"/>
          </p:cNvGraphicFramePr>
          <p:nvPr>
            <p:extLst>
              <p:ext uri="{D42A27DB-BD31-4B8C-83A1-F6EECF244321}">
                <p14:modId xmlns:p14="http://schemas.microsoft.com/office/powerpoint/2010/main" val="4279896958"/>
              </p:ext>
            </p:extLst>
          </p:nvPr>
        </p:nvGraphicFramePr>
        <p:xfrm>
          <a:off x="539552" y="2564904"/>
          <a:ext cx="8136904" cy="857250"/>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CCM members have signed a </a:t>
                      </a:r>
                      <a:r>
                        <a:rPr lang="en-US" sz="1800" b="0" i="0" u="none" strike="noStrike" baseline="0" dirty="0" err="1" smtClean="0">
                          <a:solidFill>
                            <a:srgbClr val="000000"/>
                          </a:solidFill>
                          <a:effectLst/>
                          <a:latin typeface="+mn-lt"/>
                        </a:rPr>
                        <a:t>CoI</a:t>
                      </a:r>
                      <a:r>
                        <a:rPr lang="en-US" sz="1800" b="0" i="0" u="none" strike="noStrike" baseline="0" dirty="0" smtClean="0">
                          <a:solidFill>
                            <a:srgbClr val="000000"/>
                          </a:solidFill>
                          <a:effectLst/>
                          <a:latin typeface="+mn-lt"/>
                        </a:rPr>
                        <a:t> declaration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1180854780"/>
              </p:ext>
            </p:extLst>
          </p:nvPr>
        </p:nvGraphicFramePr>
        <p:xfrm>
          <a:off x="539552" y="1484784"/>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ER</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ctr" fontAlgn="ctr"/>
                      <a:r>
                        <a:rPr lang="en-US" sz="1800" b="1" i="0" u="none" strike="noStrike" dirty="0" smtClean="0">
                          <a:solidFill>
                            <a:schemeClr val="dk1"/>
                          </a:solidFill>
                          <a:effectLst/>
                          <a:latin typeface="+mn-lt"/>
                        </a:rPr>
                        <a:t>N</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l" fontAlgn="ctr"/>
                      <a:r>
                        <a:rPr lang="en-US" sz="1800" b="0" i="0" u="none" strike="noStrike" dirty="0" smtClean="0">
                          <a:solidFill>
                            <a:srgbClr val="000000"/>
                          </a:solidFill>
                          <a:effectLst/>
                          <a:latin typeface="+mn-lt"/>
                        </a:rPr>
                        <a:t>The CCM </a:t>
                      </a:r>
                      <a:r>
                        <a:rPr lang="en-US" sz="1800" b="1" i="0" u="none" strike="noStrike" dirty="0" smtClean="0">
                          <a:solidFill>
                            <a:srgbClr val="000000"/>
                          </a:solidFill>
                          <a:effectLst/>
                          <a:latin typeface="+mn-lt"/>
                        </a:rPr>
                        <a:t>has a conflict of interest (</a:t>
                      </a:r>
                      <a:r>
                        <a:rPr lang="en-US" sz="1800" b="1" i="0" u="none" strike="noStrike" dirty="0" err="1" smtClean="0">
                          <a:solidFill>
                            <a:srgbClr val="000000"/>
                          </a:solidFill>
                          <a:effectLst/>
                          <a:latin typeface="+mn-lt"/>
                        </a:rPr>
                        <a:t>CoI</a:t>
                      </a:r>
                      <a:r>
                        <a:rPr lang="en-US" sz="1800" b="1" i="0" u="none" strike="noStrike" dirty="0" smtClean="0">
                          <a:solidFill>
                            <a:srgbClr val="000000"/>
                          </a:solidFill>
                          <a:effectLst/>
                          <a:latin typeface="+mn-lt"/>
                        </a:rPr>
                        <a:t>) policy </a:t>
                      </a:r>
                      <a:r>
                        <a:rPr lang="en-US" sz="1800" b="0" i="0" u="none" strike="noStrike" dirty="0" smtClean="0">
                          <a:solidFill>
                            <a:srgbClr val="000000"/>
                          </a:solidFill>
                          <a:effectLst/>
                          <a:latin typeface="+mn-lt"/>
                        </a:rPr>
                        <a:t>with rules and procedures to avoid or mitigate CoI5, and CCM members sign a </a:t>
                      </a:r>
                      <a:r>
                        <a:rPr lang="en-US" sz="1800" b="0" i="0" u="none" strike="noStrike" dirty="0" err="1" smtClean="0">
                          <a:solidFill>
                            <a:srgbClr val="000000"/>
                          </a:solidFill>
                          <a:effectLst/>
                          <a:latin typeface="+mn-lt"/>
                        </a:rPr>
                        <a:t>CoI</a:t>
                      </a:r>
                      <a:r>
                        <a:rPr lang="en-US" sz="1800" b="0" i="0" u="none" strike="noStrike" dirty="0" smtClean="0">
                          <a:solidFill>
                            <a:srgbClr val="000000"/>
                          </a:solidFill>
                          <a:effectLst/>
                          <a:latin typeface="+mn-lt"/>
                        </a:rPr>
                        <a:t> declaration form.</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569062835"/>
              </p:ext>
            </p:extLst>
          </p:nvPr>
        </p:nvGraphicFramePr>
        <p:xfrm>
          <a:off x="539553" y="4581128"/>
          <a:ext cx="8136904" cy="1106805"/>
        </p:xfrm>
        <a:graphic>
          <a:graphicData uri="http://schemas.openxmlformats.org/drawingml/2006/table">
            <a:tbl>
              <a:tblPr>
                <a:tableStyleId>{5C22544A-7EE6-4342-B048-85BDC9FD1C3A}</a:tableStyleId>
              </a:tblPr>
              <a:tblGrid>
                <a:gridCol w="8136904"/>
              </a:tblGrid>
              <a:tr h="857250">
                <a:tc>
                  <a:txBody>
                    <a:bodyPr/>
                    <a:lstStyle/>
                    <a:p>
                      <a:pPr algn="ctr" fontAlgn="ctr"/>
                      <a:r>
                        <a:rPr lang="en-US" sz="1800" b="1" u="none" strike="noStrike" dirty="0" smtClean="0">
                          <a:effectLst/>
                        </a:rPr>
                        <a:t>Compliance Assessment</a:t>
                      </a:r>
                    </a:p>
                    <a:p>
                      <a:pPr algn="l" fontAlgn="ctr"/>
                      <a:r>
                        <a:rPr lang="en-US" sz="1800" b="0" u="none" strike="noStrike" dirty="0" smtClean="0">
                          <a:solidFill>
                            <a:schemeClr val="tx1"/>
                          </a:solidFill>
                          <a:effectLst/>
                        </a:rPr>
                        <a:t>NC - Less than 80% of CCM members have signed a </a:t>
                      </a:r>
                      <a:r>
                        <a:rPr lang="en-US" sz="1800" b="0" u="none" strike="noStrike" dirty="0" err="1" smtClean="0">
                          <a:solidFill>
                            <a:schemeClr val="tx1"/>
                          </a:solidFill>
                          <a:effectLst/>
                        </a:rPr>
                        <a:t>CoI</a:t>
                      </a:r>
                      <a:r>
                        <a:rPr lang="en-US" sz="1800" b="0" u="none" strike="noStrike" dirty="0" smtClean="0">
                          <a:solidFill>
                            <a:schemeClr val="tx1"/>
                          </a:solidFill>
                          <a:effectLst/>
                        </a:rPr>
                        <a:t> declaration form.</a:t>
                      </a:r>
                    </a:p>
                    <a:p>
                      <a:pPr algn="l" fontAlgn="ctr"/>
                      <a:r>
                        <a:rPr lang="en-US" sz="1800" b="0" u="none" strike="noStrike" dirty="0" smtClean="0">
                          <a:solidFill>
                            <a:schemeClr val="tx1"/>
                          </a:solidFill>
                          <a:effectLst/>
                        </a:rPr>
                        <a:t>IC - Between 80-99% of CCM members have signed a </a:t>
                      </a:r>
                      <a:r>
                        <a:rPr lang="en-US" sz="1800" b="0" u="none" strike="noStrike" dirty="0" err="1" smtClean="0">
                          <a:solidFill>
                            <a:schemeClr val="tx1"/>
                          </a:solidFill>
                          <a:effectLst/>
                        </a:rPr>
                        <a:t>CoI</a:t>
                      </a:r>
                      <a:r>
                        <a:rPr lang="en-US" sz="1800" b="0" u="none" strike="noStrike" dirty="0" smtClean="0">
                          <a:solidFill>
                            <a:schemeClr val="tx1"/>
                          </a:solidFill>
                          <a:effectLst/>
                        </a:rPr>
                        <a:t> declaration form.</a:t>
                      </a:r>
                    </a:p>
                    <a:p>
                      <a:pPr algn="l" fontAlgn="ctr"/>
                      <a:r>
                        <a:rPr lang="en-US" sz="1800" b="1" u="none" strike="noStrike" dirty="0" smtClean="0">
                          <a:solidFill>
                            <a:srgbClr val="00B050"/>
                          </a:solidFill>
                          <a:effectLst/>
                        </a:rPr>
                        <a:t>FC - 100% of CCM members have signed a </a:t>
                      </a:r>
                      <a:r>
                        <a:rPr lang="en-US" sz="1800" b="1" u="none" strike="noStrike" dirty="0" err="1" smtClean="0">
                          <a:solidFill>
                            <a:srgbClr val="00B050"/>
                          </a:solidFill>
                          <a:effectLst/>
                        </a:rPr>
                        <a:t>CoI</a:t>
                      </a:r>
                      <a:r>
                        <a:rPr lang="en-US" sz="1800" b="1" u="none" strike="noStrike" dirty="0" smtClean="0">
                          <a:solidFill>
                            <a:srgbClr val="00B050"/>
                          </a:solidFill>
                          <a:effectLst/>
                        </a:rPr>
                        <a:t> declaration form. </a:t>
                      </a: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507745972"/>
              </p:ext>
            </p:extLst>
          </p:nvPr>
        </p:nvGraphicFramePr>
        <p:xfrm>
          <a:off x="539552" y="3717032"/>
          <a:ext cx="8136904" cy="569218"/>
        </p:xfrm>
        <a:graphic>
          <a:graphicData uri="http://schemas.openxmlformats.org/drawingml/2006/table">
            <a:tbl>
              <a:tblPr>
                <a:effectLst/>
                <a:tableStyleId>{5C22544A-7EE6-4342-B048-85BDC9FD1C3A}</a:tableStyleId>
              </a:tblPr>
              <a:tblGrid>
                <a:gridCol w="8136904"/>
              </a:tblGrid>
              <a:tr h="569218">
                <a:tc>
                  <a:txBody>
                    <a:bodyPr/>
                    <a:lstStyle/>
                    <a:p>
                      <a:pPr algn="ctr" fontAlgn="ctr"/>
                      <a:r>
                        <a:rPr lang="en-US" sz="1800" b="1" u="none" strike="noStrike" dirty="0" smtClean="0">
                          <a:effectLst/>
                        </a:rPr>
                        <a:t>STATUS</a:t>
                      </a:r>
                    </a:p>
                    <a:p>
                      <a:pPr algn="ctr" fontAlgn="ctr"/>
                      <a:r>
                        <a:rPr lang="en-US" sz="1800" b="0" u="none" strike="noStrike" dirty="0" smtClean="0">
                          <a:effectLst/>
                        </a:rPr>
                        <a:t>All CCM members have signed a </a:t>
                      </a:r>
                      <a:r>
                        <a:rPr lang="en-US" sz="1800" b="0" u="none" strike="noStrike" dirty="0" err="1" smtClean="0">
                          <a:effectLst/>
                        </a:rPr>
                        <a:t>CoI</a:t>
                      </a:r>
                      <a:r>
                        <a:rPr lang="en-US" sz="1800" b="0" u="none" strike="noStrike" dirty="0" smtClean="0">
                          <a:effectLst/>
                        </a:rPr>
                        <a:t> declaration form </a:t>
                      </a:r>
                    </a:p>
                  </a:txBody>
                  <a:tcPr marL="9525" marR="9525" marT="9525" marB="0" anchor="ctr"/>
                </a:tc>
              </a:tr>
            </a:tbl>
          </a:graphicData>
        </a:graphic>
      </p:graphicFrame>
    </p:spTree>
    <p:extLst>
      <p:ext uri="{BB962C8B-B14F-4D97-AF65-F5344CB8AC3E}">
        <p14:creationId xmlns:p14="http://schemas.microsoft.com/office/powerpoint/2010/main" val="35349139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4638"/>
            <a:ext cx="8208912" cy="1143000"/>
          </a:xfrm>
          <a:prstGeom prst="roundRect">
            <a:avLst/>
          </a:prstGeom>
          <a:solidFill>
            <a:schemeClr val="accent2"/>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Autofit/>
          </a:bodyPr>
          <a:lstStyle/>
          <a:p>
            <a:pPr lvl="0"/>
            <a:r>
              <a:rPr lang="en-US" sz="2400" b="1" dirty="0"/>
              <a:t>6. Develop, publish and follow a policy to manage conflict of interest that applies to all CCM members, across all CCM functions</a:t>
            </a:r>
          </a:p>
        </p:txBody>
      </p:sp>
      <p:graphicFrame>
        <p:nvGraphicFramePr>
          <p:cNvPr id="6" name="Table 5"/>
          <p:cNvGraphicFramePr>
            <a:graphicFrameLocks noGrp="1"/>
          </p:cNvGraphicFramePr>
          <p:nvPr>
            <p:extLst>
              <p:ext uri="{D42A27DB-BD31-4B8C-83A1-F6EECF244321}">
                <p14:modId xmlns:p14="http://schemas.microsoft.com/office/powerpoint/2010/main" val="387216640"/>
              </p:ext>
            </p:extLst>
          </p:nvPr>
        </p:nvGraphicFramePr>
        <p:xfrm>
          <a:off x="539552" y="2564904"/>
          <a:ext cx="8136904" cy="857250"/>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Percentage of CCM meeting minutes in the past 12 months in which procedures to prevent, manage and mitigate </a:t>
                      </a:r>
                      <a:r>
                        <a:rPr lang="en-US" sz="1800" b="0" i="0" u="none" strike="noStrike" baseline="0" dirty="0" err="1" smtClean="0">
                          <a:solidFill>
                            <a:srgbClr val="000000"/>
                          </a:solidFill>
                          <a:effectLst/>
                          <a:latin typeface="+mn-lt"/>
                        </a:rPr>
                        <a:t>CoI</a:t>
                      </a:r>
                      <a:r>
                        <a:rPr lang="en-US" sz="1800" b="0" i="0" u="none" strike="noStrike" baseline="0" dirty="0" smtClean="0">
                          <a:solidFill>
                            <a:srgbClr val="000000"/>
                          </a:solidFill>
                          <a:effectLst/>
                          <a:latin typeface="+mn-lt"/>
                        </a:rPr>
                        <a:t> has been applied.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656134725"/>
              </p:ext>
            </p:extLst>
          </p:nvPr>
        </p:nvGraphicFramePr>
        <p:xfrm>
          <a:off x="539552" y="1484784"/>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ER</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ctr" fontAlgn="ctr"/>
                      <a:r>
                        <a:rPr lang="en-US" sz="1800" b="1" i="0" u="none" strike="noStrike" dirty="0" smtClean="0">
                          <a:solidFill>
                            <a:schemeClr val="dk1"/>
                          </a:solidFill>
                          <a:effectLst/>
                          <a:latin typeface="+mn-lt"/>
                        </a:rPr>
                        <a:t>O</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l" fontAlgn="ctr"/>
                      <a:r>
                        <a:rPr lang="en-US" sz="1800" b="0" i="0" u="none" strike="noStrike" dirty="0" smtClean="0">
                          <a:solidFill>
                            <a:srgbClr val="000000"/>
                          </a:solidFill>
                          <a:effectLst/>
                          <a:latin typeface="+mn-lt"/>
                        </a:rPr>
                        <a:t>CCM meeting minutes demonstrate that CCMs follow the procedures to prevent, manage and mitigate </a:t>
                      </a:r>
                      <a:r>
                        <a:rPr lang="en-US" sz="1800" b="0" i="0" u="none" strike="noStrike" dirty="0" err="1" smtClean="0">
                          <a:solidFill>
                            <a:srgbClr val="000000"/>
                          </a:solidFill>
                          <a:effectLst/>
                          <a:latin typeface="+mn-lt"/>
                        </a:rPr>
                        <a:t>CoI</a:t>
                      </a:r>
                      <a:r>
                        <a:rPr lang="en-US" sz="1800" b="0" i="0" u="none" strike="noStrike" dirty="0" smtClean="0">
                          <a:solidFill>
                            <a:srgbClr val="000000"/>
                          </a:solidFill>
                          <a:effectLst/>
                          <a:latin typeface="+mn-lt"/>
                        </a:rPr>
                        <a:t>.</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965776524"/>
              </p:ext>
            </p:extLst>
          </p:nvPr>
        </p:nvGraphicFramePr>
        <p:xfrm>
          <a:off x="539552" y="4437112"/>
          <a:ext cx="8136904" cy="1929765"/>
        </p:xfrm>
        <a:graphic>
          <a:graphicData uri="http://schemas.openxmlformats.org/drawingml/2006/table">
            <a:tbl>
              <a:tblPr>
                <a:tableStyleId>{5C22544A-7EE6-4342-B048-85BDC9FD1C3A}</a:tableStyleId>
              </a:tblPr>
              <a:tblGrid>
                <a:gridCol w="8136904"/>
              </a:tblGrid>
              <a:tr h="857250">
                <a:tc>
                  <a:txBody>
                    <a:bodyPr/>
                    <a:lstStyle/>
                    <a:p>
                      <a:pPr algn="ctr" fontAlgn="ctr"/>
                      <a:r>
                        <a:rPr lang="en-US" sz="1800" b="1" u="none" strike="noStrike" dirty="0" smtClean="0">
                          <a:effectLst/>
                        </a:rPr>
                        <a:t>Compliance Assessment</a:t>
                      </a:r>
                    </a:p>
                    <a:p>
                      <a:pPr algn="l" fontAlgn="ctr"/>
                      <a:r>
                        <a:rPr lang="en-US" sz="1800" b="0" u="none" strike="noStrike" dirty="0" smtClean="0">
                          <a:effectLst/>
                        </a:rPr>
                        <a:t>NC - Less than 60% of CCM meeting minutes in the past 12 months show that procedures to prevent, handle and mitigate </a:t>
                      </a:r>
                      <a:r>
                        <a:rPr lang="en-US" sz="1800" b="0" u="none" strike="noStrike" dirty="0" err="1" smtClean="0">
                          <a:effectLst/>
                        </a:rPr>
                        <a:t>CoI</a:t>
                      </a:r>
                      <a:r>
                        <a:rPr lang="en-US" sz="1800" b="0" u="none" strike="noStrike" dirty="0" smtClean="0">
                          <a:effectLst/>
                        </a:rPr>
                        <a:t> were applied.</a:t>
                      </a:r>
                    </a:p>
                    <a:p>
                      <a:pPr algn="l" fontAlgn="ctr"/>
                      <a:r>
                        <a:rPr lang="en-US" sz="1800" b="0" u="none" strike="noStrike" dirty="0" smtClean="0">
                          <a:effectLst/>
                        </a:rPr>
                        <a:t>IC - Between 60-89% of CCM meeting minutes in the past 12 months show that procedures to prevent, handle and mitigate </a:t>
                      </a:r>
                      <a:r>
                        <a:rPr lang="en-US" sz="1800" b="0" u="none" strike="noStrike" dirty="0" err="1" smtClean="0">
                          <a:effectLst/>
                        </a:rPr>
                        <a:t>CoI</a:t>
                      </a:r>
                      <a:r>
                        <a:rPr lang="en-US" sz="1800" b="0" u="none" strike="noStrike" dirty="0" smtClean="0">
                          <a:effectLst/>
                        </a:rPr>
                        <a:t> were applied.</a:t>
                      </a:r>
                    </a:p>
                    <a:p>
                      <a:pPr algn="l" fontAlgn="ctr"/>
                      <a:r>
                        <a:rPr lang="en-US" sz="1800" b="1" u="none" strike="noStrike" dirty="0" smtClean="0">
                          <a:solidFill>
                            <a:srgbClr val="00B050"/>
                          </a:solidFill>
                          <a:effectLst/>
                        </a:rPr>
                        <a:t>FC - Between 90-100% of CCM meeting minutes in the past 12 months show that procedures to prevent, handle and mitigate </a:t>
                      </a:r>
                      <a:r>
                        <a:rPr lang="en-US" sz="1800" b="1" u="none" strike="noStrike" dirty="0" err="1" smtClean="0">
                          <a:solidFill>
                            <a:srgbClr val="00B050"/>
                          </a:solidFill>
                          <a:effectLst/>
                        </a:rPr>
                        <a:t>CoI</a:t>
                      </a:r>
                      <a:r>
                        <a:rPr lang="en-US" sz="1800" b="1" u="none" strike="noStrike" dirty="0" smtClean="0">
                          <a:solidFill>
                            <a:srgbClr val="00B050"/>
                          </a:solidFill>
                          <a:effectLst/>
                        </a:rPr>
                        <a:t> were applied.</a:t>
                      </a: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920771675"/>
              </p:ext>
            </p:extLst>
          </p:nvPr>
        </p:nvGraphicFramePr>
        <p:xfrm>
          <a:off x="539552" y="3645024"/>
          <a:ext cx="8136904" cy="569218"/>
        </p:xfrm>
        <a:graphic>
          <a:graphicData uri="http://schemas.openxmlformats.org/drawingml/2006/table">
            <a:tbl>
              <a:tblPr>
                <a:effectLst/>
                <a:tableStyleId>{5C22544A-7EE6-4342-B048-85BDC9FD1C3A}</a:tableStyleId>
              </a:tblPr>
              <a:tblGrid>
                <a:gridCol w="8136904"/>
              </a:tblGrid>
              <a:tr h="569218">
                <a:tc>
                  <a:txBody>
                    <a:bodyPr/>
                    <a:lstStyle/>
                    <a:p>
                      <a:pPr algn="ctr" fontAlgn="ctr"/>
                      <a:r>
                        <a:rPr lang="en-US" sz="1800" b="1" u="none" strike="noStrike" dirty="0" smtClean="0">
                          <a:effectLst/>
                        </a:rPr>
                        <a:t>STATUS</a:t>
                      </a:r>
                    </a:p>
                    <a:p>
                      <a:pPr algn="ctr" fontAlgn="ctr"/>
                      <a:r>
                        <a:rPr lang="en-US" sz="1800" b="0" u="none" strike="noStrike" dirty="0" smtClean="0">
                          <a:effectLst/>
                        </a:rPr>
                        <a:t>5 most recent CCM meeting minutes</a:t>
                      </a:r>
                    </a:p>
                  </a:txBody>
                  <a:tcPr marL="9525" marR="9525" marT="9525" marB="0" anchor="ctr"/>
                </a:tc>
              </a:tr>
            </a:tbl>
          </a:graphicData>
        </a:graphic>
      </p:graphicFrame>
    </p:spTree>
    <p:extLst>
      <p:ext uri="{BB962C8B-B14F-4D97-AF65-F5344CB8AC3E}">
        <p14:creationId xmlns:p14="http://schemas.microsoft.com/office/powerpoint/2010/main" val="26912959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4638"/>
            <a:ext cx="8208912" cy="1143000"/>
          </a:xfrm>
          <a:prstGeom prst="roundRect">
            <a:avLst/>
          </a:prstGeom>
          <a:solidFill>
            <a:schemeClr val="accent2"/>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Autofit/>
          </a:bodyPr>
          <a:lstStyle/>
          <a:p>
            <a:pPr lvl="0"/>
            <a:r>
              <a:rPr lang="en-US" sz="2400" b="1" dirty="0"/>
              <a:t>6. Develop, publish and follow a policy to manage conflict of interest that applies to all CCM members, across all CCM functions</a:t>
            </a:r>
          </a:p>
        </p:txBody>
      </p:sp>
      <p:graphicFrame>
        <p:nvGraphicFramePr>
          <p:cNvPr id="6" name="Table 5"/>
          <p:cNvGraphicFramePr>
            <a:graphicFrameLocks noGrp="1"/>
          </p:cNvGraphicFramePr>
          <p:nvPr>
            <p:extLst>
              <p:ext uri="{D42A27DB-BD31-4B8C-83A1-F6EECF244321}">
                <p14:modId xmlns:p14="http://schemas.microsoft.com/office/powerpoint/2010/main" val="883899918"/>
              </p:ext>
            </p:extLst>
          </p:nvPr>
        </p:nvGraphicFramePr>
        <p:xfrm>
          <a:off x="539552" y="2564904"/>
          <a:ext cx="8136904" cy="857250"/>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Not more than one CCM member with voting rights per constituency is in a position of conflict of interest as per the </a:t>
                      </a:r>
                      <a:r>
                        <a:rPr lang="en-US" sz="1800" b="0" i="0" u="none" strike="noStrike" baseline="0" dirty="0" err="1" smtClean="0">
                          <a:solidFill>
                            <a:srgbClr val="000000"/>
                          </a:solidFill>
                          <a:effectLst/>
                          <a:latin typeface="+mn-lt"/>
                        </a:rPr>
                        <a:t>CoI</a:t>
                      </a:r>
                      <a:r>
                        <a:rPr lang="en-US" sz="1800" b="0" i="0" u="none" strike="noStrike" baseline="0" dirty="0" smtClean="0">
                          <a:solidFill>
                            <a:srgbClr val="000000"/>
                          </a:solidFill>
                          <a:effectLst/>
                          <a:latin typeface="+mn-lt"/>
                        </a:rPr>
                        <a:t> declaration forms.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1236379557"/>
              </p:ext>
            </p:extLst>
          </p:nvPr>
        </p:nvGraphicFramePr>
        <p:xfrm>
          <a:off x="539552" y="1484784"/>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MS</a:t>
                      </a:r>
                      <a:endParaRPr lang="en-US" sz="1800" b="1" i="0" u="none" strike="noStrike" dirty="0">
                        <a:solidFill>
                          <a:srgbClr val="000000"/>
                        </a:solidFill>
                        <a:effectLst/>
                        <a:latin typeface="+mn-lt"/>
                      </a:endParaRPr>
                    </a:p>
                  </a:txBody>
                  <a:tcPr marL="9525" marR="9525" marT="9525" marB="0" anchor="ctr">
                    <a:solidFill>
                      <a:schemeClr val="accent4">
                        <a:lumMod val="40000"/>
                        <a:lumOff val="60000"/>
                      </a:schemeClr>
                    </a:solidFill>
                  </a:tcPr>
                </a:tc>
                <a:tc>
                  <a:txBody>
                    <a:bodyPr/>
                    <a:lstStyle/>
                    <a:p>
                      <a:pPr algn="ctr" fontAlgn="ctr"/>
                      <a:r>
                        <a:rPr lang="en-US" sz="1800" b="1" i="0" u="none" strike="noStrike" dirty="0" smtClean="0">
                          <a:solidFill>
                            <a:schemeClr val="dk1"/>
                          </a:solidFill>
                          <a:effectLst/>
                          <a:latin typeface="+mn-lt"/>
                        </a:rPr>
                        <a:t>P</a:t>
                      </a:r>
                      <a:endParaRPr lang="en-US" sz="1800" b="1" i="0" u="none" strike="noStrike" dirty="0">
                        <a:solidFill>
                          <a:srgbClr val="000000"/>
                        </a:solidFill>
                        <a:effectLst/>
                        <a:latin typeface="+mn-lt"/>
                      </a:endParaRPr>
                    </a:p>
                  </a:txBody>
                  <a:tcPr marL="9525" marR="9525" marT="9525" marB="0" anchor="ctr">
                    <a:solidFill>
                      <a:schemeClr val="accent4">
                        <a:lumMod val="40000"/>
                        <a:lumOff val="60000"/>
                      </a:schemeClr>
                    </a:solidFill>
                  </a:tcPr>
                </a:tc>
                <a:tc>
                  <a:txBody>
                    <a:bodyPr/>
                    <a:lstStyle/>
                    <a:p>
                      <a:pPr algn="l" fontAlgn="ctr"/>
                      <a:r>
                        <a:rPr lang="en-US" sz="1800" b="0" i="0" u="none" strike="noStrike" dirty="0" smtClean="0">
                          <a:solidFill>
                            <a:srgbClr val="000000"/>
                          </a:solidFill>
                          <a:effectLst/>
                          <a:latin typeface="+mn-lt"/>
                        </a:rPr>
                        <a:t>To guarantee effective decision making, the CCM ensures that the number of members in the CCM with </a:t>
                      </a:r>
                      <a:r>
                        <a:rPr lang="en-US" sz="1800" b="0" i="0" u="none" strike="noStrike" dirty="0" err="1" smtClean="0">
                          <a:solidFill>
                            <a:srgbClr val="000000"/>
                          </a:solidFill>
                          <a:effectLst/>
                          <a:latin typeface="+mn-lt"/>
                        </a:rPr>
                        <a:t>CoI</a:t>
                      </a:r>
                      <a:r>
                        <a:rPr lang="en-US" sz="1800" b="0" i="0" u="none" strike="noStrike" dirty="0" smtClean="0">
                          <a:solidFill>
                            <a:srgbClr val="000000"/>
                          </a:solidFill>
                          <a:effectLst/>
                          <a:latin typeface="+mn-lt"/>
                        </a:rPr>
                        <a:t> does </a:t>
                      </a:r>
                      <a:r>
                        <a:rPr lang="en-US" sz="1800" b="1" i="0" u="none" strike="noStrike" dirty="0" smtClean="0">
                          <a:solidFill>
                            <a:srgbClr val="000000"/>
                          </a:solidFill>
                          <a:effectLst/>
                          <a:latin typeface="+mn-lt"/>
                        </a:rPr>
                        <a:t>not exceed 1 person per constituency </a:t>
                      </a:r>
                      <a:r>
                        <a:rPr lang="en-US" sz="1800" b="0" i="0" u="none" strike="noStrike" dirty="0" smtClean="0">
                          <a:solidFill>
                            <a:srgbClr val="000000"/>
                          </a:solidFill>
                          <a:effectLst/>
                          <a:latin typeface="+mn-lt"/>
                        </a:rPr>
                        <a:t>(excluding Ex-Officio Members with no voting rights).</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014217187"/>
              </p:ext>
            </p:extLst>
          </p:nvPr>
        </p:nvGraphicFramePr>
        <p:xfrm>
          <a:off x="467544" y="4437112"/>
          <a:ext cx="8280921" cy="1655445"/>
        </p:xfrm>
        <a:graphic>
          <a:graphicData uri="http://schemas.openxmlformats.org/drawingml/2006/table">
            <a:tbl>
              <a:tblPr>
                <a:tableStyleId>{5C22544A-7EE6-4342-B048-85BDC9FD1C3A}</a:tableStyleId>
              </a:tblPr>
              <a:tblGrid>
                <a:gridCol w="8280921"/>
              </a:tblGrid>
              <a:tr h="857250">
                <a:tc>
                  <a:txBody>
                    <a:bodyPr/>
                    <a:lstStyle/>
                    <a:p>
                      <a:pPr algn="ctr" fontAlgn="ctr"/>
                      <a:r>
                        <a:rPr lang="en-US" sz="1800" b="1" u="none" strike="noStrike" dirty="0" smtClean="0">
                          <a:effectLst/>
                        </a:rPr>
                        <a:t>Compliance Assessment</a:t>
                      </a:r>
                    </a:p>
                    <a:p>
                      <a:pPr algn="l" fontAlgn="ctr"/>
                      <a:r>
                        <a:rPr lang="en-US" sz="1800" b="0" u="none" strike="noStrike" dirty="0" smtClean="0">
                          <a:solidFill>
                            <a:schemeClr val="tx1"/>
                          </a:solidFill>
                          <a:effectLst/>
                        </a:rPr>
                        <a:t>NC - The number of CCM members with </a:t>
                      </a:r>
                      <a:r>
                        <a:rPr lang="en-US" sz="1800" b="0" u="none" strike="noStrike" dirty="0" err="1" smtClean="0">
                          <a:solidFill>
                            <a:schemeClr val="tx1"/>
                          </a:solidFill>
                          <a:effectLst/>
                        </a:rPr>
                        <a:t>CoI</a:t>
                      </a:r>
                      <a:r>
                        <a:rPr lang="en-US" sz="1800" b="0" u="none" strike="noStrike" dirty="0" smtClean="0">
                          <a:solidFill>
                            <a:schemeClr val="tx1"/>
                          </a:solidFill>
                          <a:effectLst/>
                        </a:rPr>
                        <a:t> is 2 (or more) for more than one of the constituencies and quorum at meetings cannot be achieved in most cases.</a:t>
                      </a:r>
                    </a:p>
                    <a:p>
                      <a:pPr algn="l" fontAlgn="ctr"/>
                      <a:r>
                        <a:rPr lang="en-US" sz="1800" b="1" u="none" strike="noStrike" dirty="0" smtClean="0">
                          <a:solidFill>
                            <a:schemeClr val="accent6">
                              <a:lumMod val="75000"/>
                            </a:schemeClr>
                          </a:solidFill>
                          <a:effectLst/>
                        </a:rPr>
                        <a:t>IC - The number of CCM members with </a:t>
                      </a:r>
                      <a:r>
                        <a:rPr lang="en-US" sz="1800" b="1" u="none" strike="noStrike" dirty="0" err="1" smtClean="0">
                          <a:solidFill>
                            <a:schemeClr val="accent6">
                              <a:lumMod val="75000"/>
                            </a:schemeClr>
                          </a:solidFill>
                          <a:effectLst/>
                        </a:rPr>
                        <a:t>CoI</a:t>
                      </a:r>
                      <a:r>
                        <a:rPr lang="en-US" sz="1800" b="1" u="none" strike="noStrike" dirty="0" smtClean="0">
                          <a:solidFill>
                            <a:schemeClr val="accent6">
                              <a:lumMod val="75000"/>
                            </a:schemeClr>
                          </a:solidFill>
                          <a:effectLst/>
                        </a:rPr>
                        <a:t> is 2 for one of the constituencies and it jeopardizes quorum at the meetings.</a:t>
                      </a:r>
                    </a:p>
                    <a:p>
                      <a:pPr algn="l" fontAlgn="ctr"/>
                      <a:r>
                        <a:rPr lang="en-US" sz="1800" b="0" u="none" strike="noStrike" dirty="0" smtClean="0">
                          <a:solidFill>
                            <a:schemeClr val="tx1"/>
                          </a:solidFill>
                          <a:effectLst/>
                        </a:rPr>
                        <a:t>FC - The number of CCM members with </a:t>
                      </a:r>
                      <a:r>
                        <a:rPr lang="en-US" sz="1800" b="0" u="none" strike="noStrike" dirty="0" err="1" smtClean="0">
                          <a:solidFill>
                            <a:schemeClr val="tx1"/>
                          </a:solidFill>
                          <a:effectLst/>
                        </a:rPr>
                        <a:t>CoI</a:t>
                      </a:r>
                      <a:r>
                        <a:rPr lang="en-US" sz="1800" b="0" u="none" strike="noStrike" dirty="0" smtClean="0">
                          <a:solidFill>
                            <a:schemeClr val="tx1"/>
                          </a:solidFill>
                          <a:effectLst/>
                        </a:rPr>
                        <a:t> does not exceed 1 per constituency.</a:t>
                      </a: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065001059"/>
              </p:ext>
            </p:extLst>
          </p:nvPr>
        </p:nvGraphicFramePr>
        <p:xfrm>
          <a:off x="467544" y="3645024"/>
          <a:ext cx="8280920" cy="569218"/>
        </p:xfrm>
        <a:graphic>
          <a:graphicData uri="http://schemas.openxmlformats.org/drawingml/2006/table">
            <a:tbl>
              <a:tblPr>
                <a:effectLst/>
                <a:tableStyleId>{5C22544A-7EE6-4342-B048-85BDC9FD1C3A}</a:tableStyleId>
              </a:tblPr>
              <a:tblGrid>
                <a:gridCol w="8280920"/>
              </a:tblGrid>
              <a:tr h="569218">
                <a:tc>
                  <a:txBody>
                    <a:bodyPr/>
                    <a:lstStyle/>
                    <a:p>
                      <a:pPr algn="ctr" fontAlgn="ctr"/>
                      <a:r>
                        <a:rPr lang="en-US" sz="1800" b="1" u="none" strike="noStrike" dirty="0" smtClean="0">
                          <a:effectLst/>
                        </a:rPr>
                        <a:t>STATUS</a:t>
                      </a:r>
                    </a:p>
                    <a:p>
                      <a:pPr algn="ctr" fontAlgn="ctr"/>
                      <a:r>
                        <a:rPr lang="en-US" sz="1800" b="0" u="none" strike="noStrike" dirty="0" smtClean="0">
                          <a:effectLst/>
                        </a:rPr>
                        <a:t>Currently, there are 2 members of CCM who are representing PLWD (sub-sector of CSO)</a:t>
                      </a:r>
                    </a:p>
                  </a:txBody>
                  <a:tcPr marL="9525" marR="9525" marT="9525" marB="0" anchor="ctr"/>
                </a:tc>
              </a:tr>
            </a:tbl>
          </a:graphicData>
        </a:graphic>
      </p:graphicFrame>
    </p:spTree>
    <p:extLst>
      <p:ext uri="{BB962C8B-B14F-4D97-AF65-F5344CB8AC3E}">
        <p14:creationId xmlns:p14="http://schemas.microsoft.com/office/powerpoint/2010/main" val="14698462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274638"/>
            <a:ext cx="8208912" cy="706090"/>
          </a:xfrm>
          <a:prstGeom prst="roundRect">
            <a:avLst/>
          </a:prstGeom>
          <a:solidFill>
            <a:schemeClr val="accent1">
              <a:lumMod val="75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Autofit/>
          </a:bodyPr>
          <a:lstStyle/>
          <a:p>
            <a:pPr lvl="0"/>
            <a:r>
              <a:rPr lang="en-US" sz="2400" b="1" dirty="0" smtClean="0">
                <a:latin typeface="Bookman Old Style" pitchFamily="18" charset="0"/>
              </a:rPr>
              <a:t>Summary Notes </a:t>
            </a:r>
            <a:endParaRPr lang="en-US" sz="2400" b="1" dirty="0">
              <a:latin typeface="Bookman Old Style"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972504910"/>
              </p:ext>
            </p:extLst>
          </p:nvPr>
        </p:nvGraphicFramePr>
        <p:xfrm>
          <a:off x="395536" y="1196755"/>
          <a:ext cx="8424936" cy="5470554"/>
        </p:xfrm>
        <a:graphic>
          <a:graphicData uri="http://schemas.openxmlformats.org/drawingml/2006/table">
            <a:tbl>
              <a:tblPr/>
              <a:tblGrid>
                <a:gridCol w="8424936"/>
              </a:tblGrid>
              <a:tr h="1037483">
                <a:tc>
                  <a:txBody>
                    <a:bodyPr/>
                    <a:lstStyle/>
                    <a:p>
                      <a:pPr algn="l" fontAlgn="ctr"/>
                      <a:r>
                        <a:rPr lang="en-US" sz="1800" b="1" i="0" u="none" strike="noStrike" dirty="0">
                          <a:solidFill>
                            <a:srgbClr val="005A9E"/>
                          </a:solidFill>
                          <a:effectLst/>
                          <a:latin typeface="Calibri" pitchFamily="34" charset="0"/>
                        </a:rPr>
                        <a:t>1</a:t>
                      </a:r>
                      <a:r>
                        <a:rPr lang="en-US" sz="1800" b="0" i="0" u="none" strike="noStrike" dirty="0">
                          <a:solidFill>
                            <a:srgbClr val="005A9E"/>
                          </a:solidFill>
                          <a:effectLst/>
                          <a:latin typeface="Calibri" pitchFamily="34" charset="0"/>
                        </a:rPr>
                        <a:t> KAPs include: Women and girls, Men who have Sex with Men (MSM) People who Inject Drugs (PWID), Transgender People, Sex Workers (SW), prisoners, refugees and migrants, people living with HIV, adolescents and young people, Orphans and Vulnerable Children, and populations of humanitarian concern.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6238">
                <a:tc>
                  <a:txBody>
                    <a:bodyPr/>
                    <a:lstStyle/>
                    <a:p>
                      <a:pPr algn="l" fontAlgn="ctr"/>
                      <a:r>
                        <a:rPr lang="en-US" sz="1800" b="1" i="0" u="none" strike="noStrike">
                          <a:solidFill>
                            <a:srgbClr val="005A9E"/>
                          </a:solidFill>
                          <a:effectLst/>
                          <a:latin typeface="Calibri" pitchFamily="34" charset="0"/>
                        </a:rPr>
                        <a:t>2</a:t>
                      </a:r>
                      <a:r>
                        <a:rPr lang="en-US" sz="1800" b="0" i="0" u="none" strike="noStrike">
                          <a:solidFill>
                            <a:srgbClr val="005A9E"/>
                          </a:solidFill>
                          <a:effectLst/>
                          <a:latin typeface="Calibri" pitchFamily="34" charset="0"/>
                        </a:rPr>
                        <a:t> The representatives of populations affected by malaria come from malaria endemic areas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6238">
                <a:tc>
                  <a:txBody>
                    <a:bodyPr/>
                    <a:lstStyle/>
                    <a:p>
                      <a:pPr algn="l" fontAlgn="ctr"/>
                      <a:r>
                        <a:rPr lang="en-US" sz="1800" b="1" i="0" u="none" strike="noStrike" dirty="0">
                          <a:solidFill>
                            <a:srgbClr val="005A9E"/>
                          </a:solidFill>
                          <a:effectLst/>
                          <a:latin typeface="Calibri" pitchFamily="34" charset="0"/>
                        </a:rPr>
                        <a:t>3</a:t>
                      </a:r>
                      <a:r>
                        <a:rPr lang="en-US" sz="1800" b="0" i="0" u="none" strike="noStrike" dirty="0">
                          <a:solidFill>
                            <a:srgbClr val="005A9E"/>
                          </a:solidFill>
                          <a:effectLst/>
                          <a:latin typeface="Calibri" pitchFamily="34" charset="0"/>
                        </a:rPr>
                        <a:t> Representatives of populations affected by TB come from areas with high incidence of TB and HIV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6238">
                <a:tc>
                  <a:txBody>
                    <a:bodyPr/>
                    <a:lstStyle/>
                    <a:p>
                      <a:pPr algn="l" fontAlgn="ctr"/>
                      <a:r>
                        <a:rPr lang="en-US" sz="1800" b="1" i="0" u="none" strike="noStrike">
                          <a:solidFill>
                            <a:srgbClr val="005A9E"/>
                          </a:solidFill>
                          <a:effectLst/>
                          <a:latin typeface="Calibri" pitchFamily="34" charset="0"/>
                        </a:rPr>
                        <a:t>4</a:t>
                      </a:r>
                      <a:r>
                        <a:rPr lang="en-US" sz="1800" b="0" i="0" u="none" strike="noStrike">
                          <a:solidFill>
                            <a:srgbClr val="005A9E"/>
                          </a:solidFill>
                          <a:effectLst/>
                          <a:latin typeface="Calibri" pitchFamily="34" charset="0"/>
                        </a:rPr>
                        <a:t> Civil society constituencies of the CCM include: National NGOs, CBOs, people living with the diseases, key affected populations, FBOs, private sector, and academic non-governmental institutions, but not multi-lateral and bilateral organizations.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6238">
                <a:tc>
                  <a:txBody>
                    <a:bodyPr/>
                    <a:lstStyle/>
                    <a:p>
                      <a:pPr algn="l" fontAlgn="ctr"/>
                      <a:r>
                        <a:rPr lang="en-US" sz="1800" b="1" i="0" u="none" strike="noStrike">
                          <a:solidFill>
                            <a:srgbClr val="005A9E"/>
                          </a:solidFill>
                          <a:effectLst/>
                          <a:latin typeface="Calibri" pitchFamily="34" charset="0"/>
                        </a:rPr>
                        <a:t>5</a:t>
                      </a:r>
                      <a:r>
                        <a:rPr lang="en-US" sz="1800" b="0" i="0" u="none" strike="noStrike">
                          <a:solidFill>
                            <a:srgbClr val="005A9E"/>
                          </a:solidFill>
                          <a:effectLst/>
                          <a:latin typeface="Calibri" pitchFamily="34" charset="0"/>
                        </a:rPr>
                        <a:t> </a:t>
                      </a:r>
                      <a:r>
                        <a:rPr lang="en-US" sz="1800" b="1" i="0" u="none" strike="noStrike">
                          <a:solidFill>
                            <a:srgbClr val="005A9E"/>
                          </a:solidFill>
                          <a:effectLst/>
                          <a:latin typeface="Calibri" pitchFamily="34" charset="0"/>
                        </a:rPr>
                        <a:t>CoI</a:t>
                      </a:r>
                      <a:r>
                        <a:rPr lang="en-US" sz="1800" b="0" i="0" u="none" strike="noStrike">
                          <a:solidFill>
                            <a:srgbClr val="005A9E"/>
                          </a:solidFill>
                          <a:effectLst/>
                          <a:latin typeface="Calibri" pitchFamily="34" charset="0"/>
                        </a:rPr>
                        <a:t> in this statements refers at least to: funding recipients, namely, representatives of principal recipients(PR), sub-recipients (SR) or sub-sub-recipients (SSR)</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14145">
                <a:tc>
                  <a:txBody>
                    <a:bodyPr/>
                    <a:lstStyle/>
                    <a:p>
                      <a:pPr algn="l" fontAlgn="ctr"/>
                      <a:r>
                        <a:rPr lang="en-US" sz="1800" b="1" i="0" u="none" strike="noStrike" dirty="0">
                          <a:solidFill>
                            <a:srgbClr val="005A9E"/>
                          </a:solidFill>
                          <a:effectLst/>
                          <a:latin typeface="Calibri" pitchFamily="34" charset="0"/>
                        </a:rPr>
                        <a:t>6</a:t>
                      </a:r>
                      <a:r>
                        <a:rPr lang="en-US" sz="1800" b="0" i="0" u="none" strike="noStrike" dirty="0">
                          <a:solidFill>
                            <a:srgbClr val="005A9E"/>
                          </a:solidFill>
                          <a:effectLst/>
                          <a:latin typeface="Calibri" pitchFamily="34" charset="0"/>
                        </a:rPr>
                        <a:t> The Global Fund recognizes three sectors: (1) Government, (2) Multilateral, Bilateral partners and (3) Civil Society.   </a:t>
                      </a:r>
                      <a:br>
                        <a:rPr lang="en-US" sz="1800" b="0" i="0" u="none" strike="noStrike" dirty="0">
                          <a:solidFill>
                            <a:srgbClr val="005A9E"/>
                          </a:solidFill>
                          <a:effectLst/>
                          <a:latin typeface="Calibri" pitchFamily="34" charset="0"/>
                        </a:rPr>
                      </a:br>
                      <a:r>
                        <a:rPr lang="en-US" sz="1800" b="0" i="0" u="none" strike="noStrike" dirty="0">
                          <a:solidFill>
                            <a:srgbClr val="005A9E"/>
                          </a:solidFill>
                          <a:effectLst/>
                          <a:latin typeface="Calibri" pitchFamily="34" charset="0"/>
                        </a:rPr>
                        <a:t>Constituencies of those three sectors are recognized as per CCM By Laws. In the cases where the Government sector is not broken down by constituencies, the Global Fund will consider each Ministry as a different constituency (i.e. </a:t>
                      </a:r>
                      <a:r>
                        <a:rPr lang="en-US" sz="1800" b="0" i="0" u="none" strike="noStrike" dirty="0" err="1">
                          <a:solidFill>
                            <a:srgbClr val="005A9E"/>
                          </a:solidFill>
                          <a:effectLst/>
                          <a:latin typeface="Calibri" pitchFamily="34" charset="0"/>
                        </a:rPr>
                        <a:t>MoH</a:t>
                      </a:r>
                      <a:r>
                        <a:rPr lang="en-US" sz="1800" b="0" i="0" u="none" strike="noStrike" dirty="0">
                          <a:solidFill>
                            <a:srgbClr val="005A9E"/>
                          </a:solidFill>
                          <a:effectLst/>
                          <a:latin typeface="Calibri" pitchFamily="34" charset="0"/>
                        </a:rPr>
                        <a:t>, </a:t>
                      </a:r>
                      <a:r>
                        <a:rPr lang="en-US" sz="1800" b="0" i="0" u="none" strike="noStrike" dirty="0" err="1">
                          <a:solidFill>
                            <a:srgbClr val="005A9E"/>
                          </a:solidFill>
                          <a:effectLst/>
                          <a:latin typeface="Calibri" pitchFamily="34" charset="0"/>
                        </a:rPr>
                        <a:t>MoF</a:t>
                      </a:r>
                      <a:r>
                        <a:rPr lang="en-US" sz="1800" b="0" i="0" u="none" strike="noStrike" dirty="0">
                          <a:solidFill>
                            <a:srgbClr val="005A9E"/>
                          </a:solidFill>
                          <a:effectLst/>
                          <a:latin typeface="Calibri" pitchFamily="34" charset="0"/>
                        </a:rPr>
                        <a:t>, ….). </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58188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738336"/>
          </a:xfrm>
        </p:spPr>
        <p:txBody>
          <a:bodyPr>
            <a:normAutofit/>
          </a:bodyPr>
          <a:lstStyle/>
          <a:p>
            <a:r>
              <a:rPr lang="en-GB" sz="3100" b="1" dirty="0">
                <a:solidFill>
                  <a:schemeClr val="tx1"/>
                </a:solidFill>
              </a:rPr>
              <a:t>Overview of the Global Fund and </a:t>
            </a:r>
            <a:r>
              <a:rPr lang="en-GB" sz="3100" b="1" dirty="0" smtClean="0">
                <a:solidFill>
                  <a:schemeClr val="tx1"/>
                </a:solidFill>
              </a:rPr>
              <a:t>CCM </a:t>
            </a:r>
            <a:endParaRPr lang="en-GB" sz="3100" dirty="0">
              <a:solidFill>
                <a:schemeClr val="tx1"/>
              </a:solidFill>
            </a:endParaRPr>
          </a:p>
        </p:txBody>
      </p:sp>
      <p:sp>
        <p:nvSpPr>
          <p:cNvPr id="3" name="Content Placeholder 2"/>
          <p:cNvSpPr>
            <a:spLocks noGrp="1"/>
          </p:cNvSpPr>
          <p:nvPr>
            <p:ph sz="quarter" idx="1"/>
          </p:nvPr>
        </p:nvSpPr>
        <p:spPr>
          <a:xfrm>
            <a:off x="457200" y="1600200"/>
            <a:ext cx="8229600" cy="4251960"/>
          </a:xfrm>
        </p:spPr>
        <p:txBody>
          <a:bodyPr/>
          <a:lstStyle/>
          <a:p>
            <a:r>
              <a:rPr lang="en-GB" dirty="0">
                <a:solidFill>
                  <a:srgbClr val="005A9E"/>
                </a:solidFill>
                <a:latin typeface="Calibri" pitchFamily="34" charset="0"/>
              </a:rPr>
              <a:t>The purpose of the Global Fund is “to attract, manage and disburse additional resources through a new public-private partnership that will make a sustainable and significant contribution to the reduction of infections, illness and death, thereby mitigating the impact caused by HIV/AIDS, tuberculosis (TB) and malaria in countries in need, and contributing to poverty reduction as part of the Millennium Development Goals (MDGs)”. </a:t>
            </a:r>
          </a:p>
          <a:p>
            <a:endParaRPr lang="en-GB" dirty="0">
              <a:solidFill>
                <a:srgbClr val="005A9E"/>
              </a:solidFill>
              <a:latin typeface="Calibri" pitchFamily="34" charset="0"/>
            </a:endParaRPr>
          </a:p>
        </p:txBody>
      </p:sp>
      <p:sp>
        <p:nvSpPr>
          <p:cNvPr id="4" name="Rectangle 3"/>
          <p:cNvSpPr/>
          <p:nvPr/>
        </p:nvSpPr>
        <p:spPr>
          <a:xfrm>
            <a:off x="1371600" y="6396336"/>
            <a:ext cx="6705600" cy="338554"/>
          </a:xfrm>
          <a:prstGeom prst="rect">
            <a:avLst/>
          </a:prstGeom>
        </p:spPr>
        <p:txBody>
          <a:bodyPr wrap="square">
            <a:spAutoFit/>
          </a:bodyPr>
          <a:lstStyle/>
          <a:p>
            <a:r>
              <a:rPr lang="en-US" sz="1600" dirty="0" smtClean="0">
                <a:solidFill>
                  <a:srgbClr val="464653">
                    <a:lumMod val="60000"/>
                    <a:lumOff val="40000"/>
                  </a:srgbClr>
                </a:solidFill>
              </a:rPr>
              <a:t>COUNTRY COORDINATING MECHANISM (CCM) LAO PDR </a:t>
            </a:r>
          </a:p>
        </p:txBody>
      </p:sp>
    </p:spTree>
    <p:extLst>
      <p:ext uri="{BB962C8B-B14F-4D97-AF65-F5344CB8AC3E}">
        <p14:creationId xmlns:p14="http://schemas.microsoft.com/office/powerpoint/2010/main" val="466884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80120"/>
          </a:xfrm>
        </p:spPr>
        <p:txBody>
          <a:bodyPr>
            <a:normAutofit fontScale="90000"/>
          </a:bodyPr>
          <a:lstStyle/>
          <a:p>
            <a:pPr algn="ctr"/>
            <a:r>
              <a:rPr lang="en-GB" b="1" dirty="0">
                <a:solidFill>
                  <a:schemeClr val="tx1"/>
                </a:solidFill>
              </a:rPr>
              <a:t> </a:t>
            </a:r>
            <a:r>
              <a:rPr lang="en-GB" dirty="0">
                <a:solidFill>
                  <a:schemeClr val="tx1"/>
                </a:solidFill>
              </a:rPr>
              <a:t/>
            </a:r>
            <a:br>
              <a:rPr lang="en-GB" dirty="0">
                <a:solidFill>
                  <a:schemeClr val="tx1"/>
                </a:solidFill>
              </a:rPr>
            </a:br>
            <a:r>
              <a:rPr lang="en-GB" sz="3600" b="1" dirty="0">
                <a:solidFill>
                  <a:schemeClr val="tx1"/>
                </a:solidFill>
              </a:rPr>
              <a:t>Recommendations for specific member </a:t>
            </a:r>
            <a:r>
              <a:rPr lang="en-GB" sz="3600" b="1" dirty="0" smtClean="0">
                <a:solidFill>
                  <a:schemeClr val="tx1"/>
                </a:solidFill>
              </a:rPr>
              <a:t>roles </a:t>
            </a:r>
            <a:endParaRPr lang="en-GB" dirty="0">
              <a:solidFill>
                <a:schemeClr val="tx1"/>
              </a:solidFill>
            </a:endParaRPr>
          </a:p>
        </p:txBody>
      </p:sp>
      <p:sp>
        <p:nvSpPr>
          <p:cNvPr id="3" name="Content Placeholder 2"/>
          <p:cNvSpPr>
            <a:spLocks noGrp="1"/>
          </p:cNvSpPr>
          <p:nvPr>
            <p:ph sz="quarter" idx="1"/>
          </p:nvPr>
        </p:nvSpPr>
        <p:spPr>
          <a:xfrm>
            <a:off x="457200" y="1371600"/>
            <a:ext cx="8229600" cy="4785360"/>
          </a:xfrm>
        </p:spPr>
        <p:txBody>
          <a:bodyPr>
            <a:normAutofit lnSpcReduction="10000"/>
          </a:bodyPr>
          <a:lstStyle/>
          <a:p>
            <a:r>
              <a:rPr lang="en-GB" dirty="0">
                <a:solidFill>
                  <a:srgbClr val="005A9E"/>
                </a:solidFill>
                <a:latin typeface="Calibri" pitchFamily="34" charset="0"/>
              </a:rPr>
              <a:t>i. Government members should be mandated by, represent the views of, and report back to the senior leadership of the government. Government members have an important role in coordinating CCM activities and decisions with other national programs, acting as a liaison between the CCM and government agencies, and ensuring program sustainability. </a:t>
            </a:r>
          </a:p>
          <a:p>
            <a:endParaRPr lang="en-GB" dirty="0">
              <a:solidFill>
                <a:srgbClr val="005A9E"/>
              </a:solidFill>
              <a:latin typeface="Calibri" pitchFamily="34" charset="0"/>
            </a:endParaRPr>
          </a:p>
          <a:p>
            <a:r>
              <a:rPr lang="en-GB" dirty="0">
                <a:solidFill>
                  <a:srgbClr val="005A9E"/>
                </a:solidFill>
                <a:latin typeface="Calibri" pitchFamily="34" charset="0"/>
              </a:rPr>
              <a:t>ii. The private sector can share expertise and resources with CCMs, and can act as a powerful advocate for disease programs, particularly on issues related to economic development. </a:t>
            </a:r>
          </a:p>
          <a:p>
            <a:pPr marL="0" indent="0">
              <a:buNone/>
            </a:pPr>
            <a:endParaRPr lang="en-GB" dirty="0">
              <a:solidFill>
                <a:srgbClr val="005A9E"/>
              </a:solidFill>
              <a:latin typeface="Calibri" pitchFamily="34" charset="0"/>
            </a:endParaRPr>
          </a:p>
          <a:p>
            <a:endParaRPr lang="en-GB" dirty="0">
              <a:solidFill>
                <a:srgbClr val="005A9E"/>
              </a:solidFill>
              <a:latin typeface="Calibri" pitchFamily="34" charset="0"/>
            </a:endParaRPr>
          </a:p>
        </p:txBody>
      </p:sp>
      <p:sp>
        <p:nvSpPr>
          <p:cNvPr id="4" name="Rectangle 3"/>
          <p:cNvSpPr/>
          <p:nvPr/>
        </p:nvSpPr>
        <p:spPr>
          <a:xfrm>
            <a:off x="1219200" y="6400800"/>
            <a:ext cx="6629400" cy="338554"/>
          </a:xfrm>
          <a:prstGeom prst="rect">
            <a:avLst/>
          </a:prstGeom>
        </p:spPr>
        <p:txBody>
          <a:bodyPr wrap="square">
            <a:spAutoFit/>
          </a:bodyPr>
          <a:lstStyle/>
          <a:p>
            <a:r>
              <a:rPr lang="en-US" sz="1600" dirty="0" smtClean="0">
                <a:solidFill>
                  <a:srgbClr val="464653">
                    <a:lumMod val="60000"/>
                    <a:lumOff val="40000"/>
                  </a:srgbClr>
                </a:solidFill>
              </a:rPr>
              <a:t>COUNTRY COORDINATING MECHANISM (CCM) LAO PDR </a:t>
            </a:r>
          </a:p>
        </p:txBody>
      </p:sp>
    </p:spTree>
    <p:extLst>
      <p:ext uri="{BB962C8B-B14F-4D97-AF65-F5344CB8AC3E}">
        <p14:creationId xmlns:p14="http://schemas.microsoft.com/office/powerpoint/2010/main" val="31123335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a:solidFill>
                  <a:schemeClr val="tx1"/>
                </a:solidFill>
              </a:rPr>
              <a:t>Recommendations </a:t>
            </a:r>
            <a:r>
              <a:rPr lang="en-GB" b="1" dirty="0" smtClean="0">
                <a:solidFill>
                  <a:schemeClr val="tx1"/>
                </a:solidFill>
              </a:rPr>
              <a:t/>
            </a:r>
            <a:br>
              <a:rPr lang="en-GB" b="1" dirty="0" smtClean="0">
                <a:solidFill>
                  <a:schemeClr val="tx1"/>
                </a:solidFill>
              </a:rPr>
            </a:br>
            <a:r>
              <a:rPr lang="en-GB" b="1" dirty="0" smtClean="0">
                <a:solidFill>
                  <a:schemeClr val="tx1"/>
                </a:solidFill>
              </a:rPr>
              <a:t>for </a:t>
            </a:r>
            <a:r>
              <a:rPr lang="en-GB" b="1" dirty="0">
                <a:solidFill>
                  <a:schemeClr val="tx1"/>
                </a:solidFill>
              </a:rPr>
              <a:t>specific member </a:t>
            </a:r>
            <a:r>
              <a:rPr lang="en-GB" b="1" dirty="0" smtClean="0">
                <a:solidFill>
                  <a:schemeClr val="tx1"/>
                </a:solidFill>
              </a:rPr>
              <a:t>roles</a:t>
            </a:r>
            <a:endParaRPr lang="en-GB" dirty="0">
              <a:solidFill>
                <a:schemeClr val="tx1"/>
              </a:solidFill>
            </a:endParaRPr>
          </a:p>
        </p:txBody>
      </p:sp>
      <p:sp>
        <p:nvSpPr>
          <p:cNvPr id="3" name="Content Placeholder 2"/>
          <p:cNvSpPr>
            <a:spLocks noGrp="1"/>
          </p:cNvSpPr>
          <p:nvPr>
            <p:ph sz="quarter" idx="1"/>
          </p:nvPr>
        </p:nvSpPr>
        <p:spPr>
          <a:xfrm>
            <a:off x="457200" y="1676400"/>
            <a:ext cx="8229600" cy="4480560"/>
          </a:xfrm>
        </p:spPr>
        <p:txBody>
          <a:bodyPr>
            <a:normAutofit fontScale="92500" lnSpcReduction="10000"/>
          </a:bodyPr>
          <a:lstStyle/>
          <a:p>
            <a:r>
              <a:rPr lang="en-GB" dirty="0">
                <a:solidFill>
                  <a:srgbClr val="005A9E"/>
                </a:solidFill>
                <a:latin typeface="Calibri" pitchFamily="34" charset="0"/>
              </a:rPr>
              <a:t>iii. Civil society partners including NGOs, people living with or affected by the three diseases and key affected populations should maintain strong ties to their communities, in order to provide feedback on the quality and impact of programs. </a:t>
            </a:r>
            <a:endParaRPr lang="en-GB" dirty="0" smtClean="0">
              <a:solidFill>
                <a:srgbClr val="005A9E"/>
              </a:solidFill>
              <a:latin typeface="Calibri" pitchFamily="34" charset="0"/>
            </a:endParaRPr>
          </a:p>
          <a:p>
            <a:endParaRPr lang="en-GB" dirty="0">
              <a:solidFill>
                <a:srgbClr val="005A9E"/>
              </a:solidFill>
              <a:latin typeface="Calibri" pitchFamily="34" charset="0"/>
            </a:endParaRPr>
          </a:p>
          <a:p>
            <a:r>
              <a:rPr lang="en-GB" dirty="0" smtClean="0">
                <a:solidFill>
                  <a:srgbClr val="005A9E"/>
                </a:solidFill>
                <a:latin typeface="Calibri" pitchFamily="34" charset="0"/>
              </a:rPr>
              <a:t>iv</a:t>
            </a:r>
            <a:r>
              <a:rPr lang="en-GB" dirty="0">
                <a:solidFill>
                  <a:srgbClr val="005A9E"/>
                </a:solidFill>
                <a:latin typeface="Calibri" pitchFamily="34" charset="0"/>
              </a:rPr>
              <a:t>. Multilateral and bilateral partners, including the United Nations, are essential as providers of technical and management assistance to the CCM. Their role should be country-partnership driven, and they are well positioned to facilitate harmonization of CCM activities with other foreign aid initiatives in the country. </a:t>
            </a:r>
          </a:p>
          <a:p>
            <a:pPr marL="0" indent="0">
              <a:buNone/>
            </a:pPr>
            <a:r>
              <a:rPr lang="en-GB" dirty="0">
                <a:solidFill>
                  <a:srgbClr val="005A9E"/>
                </a:solidFill>
                <a:latin typeface="Calibri" pitchFamily="34" charset="0"/>
              </a:rPr>
              <a:t> </a:t>
            </a:r>
          </a:p>
          <a:p>
            <a:pPr marL="0" indent="0">
              <a:buNone/>
            </a:pPr>
            <a:endParaRPr lang="en-GB" dirty="0">
              <a:solidFill>
                <a:srgbClr val="005A9E"/>
              </a:solidFill>
              <a:latin typeface="Calibri" pitchFamily="34" charset="0"/>
            </a:endParaRPr>
          </a:p>
        </p:txBody>
      </p:sp>
      <p:sp>
        <p:nvSpPr>
          <p:cNvPr id="4" name="Rectangle 3"/>
          <p:cNvSpPr/>
          <p:nvPr/>
        </p:nvSpPr>
        <p:spPr>
          <a:xfrm>
            <a:off x="1219200" y="6400800"/>
            <a:ext cx="6629400" cy="338554"/>
          </a:xfrm>
          <a:prstGeom prst="rect">
            <a:avLst/>
          </a:prstGeom>
        </p:spPr>
        <p:txBody>
          <a:bodyPr wrap="square">
            <a:spAutoFit/>
          </a:bodyPr>
          <a:lstStyle/>
          <a:p>
            <a:r>
              <a:rPr lang="en-US" sz="1600" dirty="0" smtClean="0">
                <a:solidFill>
                  <a:schemeClr val="tx2">
                    <a:lumMod val="60000"/>
                    <a:lumOff val="40000"/>
                  </a:schemeClr>
                </a:solidFill>
              </a:rPr>
              <a:t>COUNTRY COORDINATING MECHANISM (CCM) LAO PDR </a:t>
            </a:r>
          </a:p>
        </p:txBody>
      </p:sp>
    </p:spTree>
    <p:extLst>
      <p:ext uri="{BB962C8B-B14F-4D97-AF65-F5344CB8AC3E}">
        <p14:creationId xmlns:p14="http://schemas.microsoft.com/office/powerpoint/2010/main" val="22172280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738336"/>
          </a:xfrm>
        </p:spPr>
        <p:txBody>
          <a:bodyPr>
            <a:normAutofit/>
          </a:bodyPr>
          <a:lstStyle/>
          <a:p>
            <a:r>
              <a:rPr lang="en-GB" sz="3100" b="1" dirty="0">
                <a:solidFill>
                  <a:schemeClr val="tx1"/>
                </a:solidFill>
              </a:rPr>
              <a:t>Overview of the Global Fund and </a:t>
            </a:r>
            <a:r>
              <a:rPr lang="en-GB" sz="3100" b="1" dirty="0" smtClean="0">
                <a:solidFill>
                  <a:schemeClr val="tx1"/>
                </a:solidFill>
              </a:rPr>
              <a:t>CCM </a:t>
            </a:r>
            <a:endParaRPr lang="en-GB" sz="3100" dirty="0">
              <a:solidFill>
                <a:schemeClr val="tx1"/>
              </a:solidFill>
            </a:endParaRPr>
          </a:p>
        </p:txBody>
      </p:sp>
      <p:sp>
        <p:nvSpPr>
          <p:cNvPr id="3" name="Content Placeholder 2"/>
          <p:cNvSpPr>
            <a:spLocks noGrp="1"/>
          </p:cNvSpPr>
          <p:nvPr>
            <p:ph sz="quarter" idx="1"/>
          </p:nvPr>
        </p:nvSpPr>
        <p:spPr>
          <a:xfrm>
            <a:off x="457200" y="1447800"/>
            <a:ext cx="8003232" cy="4709160"/>
          </a:xfrm>
        </p:spPr>
        <p:txBody>
          <a:bodyPr>
            <a:normAutofit/>
          </a:bodyPr>
          <a:lstStyle/>
          <a:p>
            <a:r>
              <a:rPr lang="en-GB" dirty="0">
                <a:solidFill>
                  <a:srgbClr val="005A9E"/>
                </a:solidFill>
                <a:latin typeface="Calibri" pitchFamily="34" charset="0"/>
              </a:rPr>
              <a:t>The Global Fund does not maintain country offices. Instead, it relies on CCMs, principal recipients (PRs) and other local stakeholders to ensure resources are used efficiently to help those most in need</a:t>
            </a:r>
            <a:r>
              <a:rPr lang="en-GB" dirty="0" smtClean="0">
                <a:solidFill>
                  <a:srgbClr val="005A9E"/>
                </a:solidFill>
                <a:latin typeface="Calibri" pitchFamily="34" charset="0"/>
              </a:rPr>
              <a:t>.</a:t>
            </a:r>
            <a:endParaRPr lang="en-GB" dirty="0">
              <a:solidFill>
                <a:srgbClr val="005A9E"/>
              </a:solidFill>
              <a:latin typeface="Calibri" pitchFamily="34" charset="0"/>
            </a:endParaRPr>
          </a:p>
          <a:p>
            <a:r>
              <a:rPr lang="en-GB" dirty="0">
                <a:solidFill>
                  <a:srgbClr val="005A9E"/>
                </a:solidFill>
                <a:latin typeface="Calibri" pitchFamily="34" charset="0"/>
              </a:rPr>
              <a:t>Each country wishing to apply for funding from the Global Fund must have a CCM that includes representatives from the public and private sectors, civil society and development partners. </a:t>
            </a:r>
          </a:p>
        </p:txBody>
      </p:sp>
      <p:sp>
        <p:nvSpPr>
          <p:cNvPr id="4" name="Rectangle 3"/>
          <p:cNvSpPr/>
          <p:nvPr/>
        </p:nvSpPr>
        <p:spPr>
          <a:xfrm>
            <a:off x="1371600" y="6396336"/>
            <a:ext cx="6705600" cy="338554"/>
          </a:xfrm>
          <a:prstGeom prst="rect">
            <a:avLst/>
          </a:prstGeom>
        </p:spPr>
        <p:txBody>
          <a:bodyPr wrap="square">
            <a:spAutoFit/>
          </a:bodyPr>
          <a:lstStyle/>
          <a:p>
            <a:r>
              <a:rPr lang="en-US" sz="1600" dirty="0" smtClean="0">
                <a:solidFill>
                  <a:srgbClr val="464653">
                    <a:lumMod val="60000"/>
                    <a:lumOff val="40000"/>
                  </a:srgbClr>
                </a:solidFill>
              </a:rPr>
              <a:t>COUNTRY COORDINATING MECHANISM (CCM) LAO PDR </a:t>
            </a:r>
          </a:p>
        </p:txBody>
      </p:sp>
    </p:spTree>
    <p:extLst>
      <p:ext uri="{BB962C8B-B14F-4D97-AF65-F5344CB8AC3E}">
        <p14:creationId xmlns:p14="http://schemas.microsoft.com/office/powerpoint/2010/main" val="835556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95400"/>
          </a:xfrm>
        </p:spPr>
        <p:txBody>
          <a:bodyPr>
            <a:normAutofit fontScale="90000"/>
          </a:bodyPr>
          <a:lstStyle/>
          <a:p>
            <a:r>
              <a:rPr lang="en-GB" b="1" dirty="0" smtClean="0"/>
              <a:t/>
            </a:r>
            <a:br>
              <a:rPr lang="en-GB" b="1" dirty="0" smtClean="0"/>
            </a:br>
            <a:r>
              <a:rPr lang="en-GB" b="1" dirty="0"/>
              <a:t/>
            </a:r>
            <a:br>
              <a:rPr lang="en-GB" b="1" dirty="0"/>
            </a:br>
            <a:r>
              <a:rPr lang="en-GB" b="1" dirty="0" smtClean="0"/>
              <a:t/>
            </a:r>
            <a:br>
              <a:rPr lang="en-GB" b="1" dirty="0" smtClean="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a:solidFill>
                  <a:schemeClr val="tx1">
                    <a:lumMod val="75000"/>
                    <a:lumOff val="25000"/>
                  </a:schemeClr>
                </a:solidFill>
              </a:rPr>
              <a:t/>
            </a:r>
            <a:br>
              <a:rPr lang="en-GB" b="1" dirty="0">
                <a:solidFill>
                  <a:schemeClr val="tx1">
                    <a:lumMod val="75000"/>
                    <a:lumOff val="25000"/>
                  </a:schemeClr>
                </a:solidFill>
              </a:rPr>
            </a:br>
            <a:endParaRPr lang="en-GB" b="1" dirty="0">
              <a:solidFill>
                <a:schemeClr val="tx1">
                  <a:lumMod val="75000"/>
                  <a:lumOff val="25000"/>
                </a:schemeClr>
              </a:solidFill>
            </a:endParaRPr>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450485177"/>
              </p:ext>
            </p:extLst>
          </p:nvPr>
        </p:nvGraphicFramePr>
        <p:xfrm>
          <a:off x="457200" y="1219200"/>
          <a:ext cx="8229600" cy="49377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1371600" y="6396336"/>
            <a:ext cx="6705600" cy="338554"/>
          </a:xfrm>
          <a:prstGeom prst="rect">
            <a:avLst/>
          </a:prstGeom>
        </p:spPr>
        <p:txBody>
          <a:bodyPr wrap="square">
            <a:spAutoFit/>
          </a:bodyPr>
          <a:lstStyle/>
          <a:p>
            <a:r>
              <a:rPr lang="en-US" sz="1600" dirty="0" smtClean="0">
                <a:solidFill>
                  <a:srgbClr val="464653">
                    <a:lumMod val="60000"/>
                    <a:lumOff val="40000"/>
                  </a:srgbClr>
                </a:solidFill>
              </a:rPr>
              <a:t>COUNTRY COORDINATING MECHANISM (CCM) LAO PDR </a:t>
            </a:r>
          </a:p>
        </p:txBody>
      </p:sp>
      <p:sp>
        <p:nvSpPr>
          <p:cNvPr id="10" name="Rectangle 9"/>
          <p:cNvSpPr/>
          <p:nvPr/>
        </p:nvSpPr>
        <p:spPr>
          <a:xfrm>
            <a:off x="838200" y="533400"/>
            <a:ext cx="2308645" cy="538609"/>
          </a:xfrm>
          <a:prstGeom prst="rect">
            <a:avLst/>
          </a:prstGeom>
        </p:spPr>
        <p:txBody>
          <a:bodyPr wrap="none">
            <a:spAutoFit/>
          </a:bodyPr>
          <a:lstStyle/>
          <a:p>
            <a:r>
              <a:rPr lang="en-GB" sz="2900" b="1" dirty="0" smtClean="0">
                <a:latin typeface="+mj-lt"/>
              </a:rPr>
              <a:t>Key Actors</a:t>
            </a:r>
            <a:endParaRPr lang="en-GB" sz="3200" b="1" dirty="0">
              <a:latin typeface="+mj-lt"/>
            </a:endParaRPr>
          </a:p>
        </p:txBody>
      </p:sp>
    </p:spTree>
    <p:extLst>
      <p:ext uri="{BB962C8B-B14F-4D97-AF65-F5344CB8AC3E}">
        <p14:creationId xmlns:p14="http://schemas.microsoft.com/office/powerpoint/2010/main" val="27218303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b="1" dirty="0" smtClean="0">
                <a:latin typeface="Bookman Old Style" pitchFamily="18" charset="0"/>
              </a:rPr>
              <a:t>CCM Eligibility Requirements</a:t>
            </a:r>
            <a:endParaRPr lang="en-GB" sz="3200" b="1" dirty="0">
              <a:latin typeface="Bookman Old Style"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24517567"/>
              </p:ext>
            </p:extLst>
          </p:nvPr>
        </p:nvGraphicFramePr>
        <p:xfrm>
          <a:off x="467544" y="134076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9258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7544" y="2276872"/>
            <a:ext cx="8424936" cy="1384904"/>
            <a:chOff x="0" y="125541"/>
            <a:chExt cx="7620000" cy="715052"/>
          </a:xfrm>
        </p:grpSpPr>
        <p:sp>
          <p:nvSpPr>
            <p:cNvPr id="8" name="Rounded Rectangle 7"/>
            <p:cNvSpPr/>
            <p:nvPr/>
          </p:nvSpPr>
          <p:spPr>
            <a:xfrm>
              <a:off x="0" y="125541"/>
              <a:ext cx="7620000" cy="715052"/>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9" name="Rounded Rectangle 4"/>
            <p:cNvSpPr/>
            <p:nvPr/>
          </p:nvSpPr>
          <p:spPr>
            <a:xfrm>
              <a:off x="34906" y="160447"/>
              <a:ext cx="7550188" cy="6452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GB" sz="2400" b="1" kern="1200" dirty="0" smtClean="0"/>
                <a:t>1. Transparent and inclusive concept note development process.</a:t>
              </a:r>
              <a:endParaRPr lang="en-GB" sz="2400" b="1" kern="1200" dirty="0"/>
            </a:p>
          </p:txBody>
        </p:sp>
      </p:grpSp>
      <p:grpSp>
        <p:nvGrpSpPr>
          <p:cNvPr id="5" name="Group 4"/>
          <p:cNvGrpSpPr/>
          <p:nvPr/>
        </p:nvGrpSpPr>
        <p:grpSpPr>
          <a:xfrm>
            <a:off x="484586" y="3806956"/>
            <a:ext cx="8390849" cy="1523395"/>
            <a:chOff x="-34906" y="927340"/>
            <a:chExt cx="7620000" cy="715052"/>
          </a:xfrm>
        </p:grpSpPr>
        <p:sp>
          <p:nvSpPr>
            <p:cNvPr id="6" name="Rounded Rectangle 5"/>
            <p:cNvSpPr/>
            <p:nvPr/>
          </p:nvSpPr>
          <p:spPr>
            <a:xfrm>
              <a:off x="-34906" y="927340"/>
              <a:ext cx="7620000" cy="715052"/>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7" name="Rounded Rectangle 6"/>
            <p:cNvSpPr/>
            <p:nvPr/>
          </p:nvSpPr>
          <p:spPr>
            <a:xfrm>
              <a:off x="34906" y="927340"/>
              <a:ext cx="7550188" cy="6452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GB" sz="2400" b="1" kern="1200" dirty="0" smtClean="0"/>
                <a:t>2. Open and transparent PR selection process.</a:t>
              </a:r>
              <a:endParaRPr lang="en-GB" sz="2400" b="1" kern="1200" dirty="0"/>
            </a:p>
          </p:txBody>
        </p:sp>
      </p:grpSp>
      <p:sp>
        <p:nvSpPr>
          <p:cNvPr id="10" name="Title 9"/>
          <p:cNvSpPr>
            <a:spLocks noGrp="1"/>
          </p:cNvSpPr>
          <p:nvPr>
            <p:ph type="title"/>
          </p:nvPr>
        </p:nvSpPr>
        <p:spPr>
          <a:xfrm>
            <a:off x="457200" y="274638"/>
            <a:ext cx="8229600" cy="1858218"/>
          </a:xfrm>
        </p:spPr>
        <p:txBody>
          <a:bodyPr>
            <a:normAutofit/>
          </a:bodyPr>
          <a:lstStyle/>
          <a:p>
            <a:r>
              <a:rPr lang="en-GB" sz="3200" b="1" dirty="0" smtClean="0">
                <a:latin typeface="Bookman Old Style" pitchFamily="18" charset="0"/>
              </a:rPr>
              <a:t>Eligibility Requirement 1-2 </a:t>
            </a:r>
            <a:br>
              <a:rPr lang="en-GB" sz="3200" b="1" dirty="0" smtClean="0">
                <a:latin typeface="Bookman Old Style" pitchFamily="18" charset="0"/>
              </a:rPr>
            </a:br>
            <a:r>
              <a:rPr lang="en-GB" sz="2400" b="1" dirty="0" smtClean="0">
                <a:latin typeface="Bookman Old Style" pitchFamily="18" charset="0"/>
              </a:rPr>
              <a:t>will be assessed at the time of concept note submission</a:t>
            </a:r>
            <a:endParaRPr lang="en-GB" sz="2400" b="1" dirty="0">
              <a:latin typeface="Bookman Old Style" pitchFamily="18" charset="0"/>
            </a:endParaRPr>
          </a:p>
        </p:txBody>
      </p:sp>
    </p:spTree>
    <p:extLst>
      <p:ext uri="{BB962C8B-B14F-4D97-AF65-F5344CB8AC3E}">
        <p14:creationId xmlns:p14="http://schemas.microsoft.com/office/powerpoint/2010/main" val="4124675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397371" cy="1642194"/>
          </a:xfrm>
        </p:spPr>
        <p:txBody>
          <a:bodyPr>
            <a:normAutofit/>
          </a:bodyPr>
          <a:lstStyle/>
          <a:p>
            <a:r>
              <a:rPr lang="en-GB" sz="3200" b="1" dirty="0" smtClean="0">
                <a:latin typeface="Bookman Old Style" pitchFamily="18" charset="0"/>
              </a:rPr>
              <a:t>Eligibility Requirements 3-6 </a:t>
            </a:r>
            <a:br>
              <a:rPr lang="en-GB" sz="3200" b="1" dirty="0" smtClean="0">
                <a:latin typeface="Bookman Old Style" pitchFamily="18" charset="0"/>
              </a:rPr>
            </a:br>
            <a:r>
              <a:rPr lang="en-GB" sz="2400" b="1" dirty="0" smtClean="0">
                <a:latin typeface="Bookman Old Style" pitchFamily="18" charset="0"/>
              </a:rPr>
              <a:t>will be submitted as the CCM Self-Assessment</a:t>
            </a:r>
            <a:endParaRPr lang="en-GB" sz="2400" b="1" u="sng" dirty="0">
              <a:latin typeface="Bookman Old Style" pitchFamily="18" charset="0"/>
            </a:endParaRPr>
          </a:p>
        </p:txBody>
      </p:sp>
      <p:grpSp>
        <p:nvGrpSpPr>
          <p:cNvPr id="4" name="Group 3"/>
          <p:cNvGrpSpPr/>
          <p:nvPr/>
        </p:nvGrpSpPr>
        <p:grpSpPr>
          <a:xfrm>
            <a:off x="457200" y="2004905"/>
            <a:ext cx="8229600" cy="1051432"/>
            <a:chOff x="0" y="1563173"/>
            <a:chExt cx="8229600" cy="675327"/>
          </a:xfrm>
        </p:grpSpPr>
        <p:sp>
          <p:nvSpPr>
            <p:cNvPr id="14" name="Rounded Rectangle 13"/>
            <p:cNvSpPr/>
            <p:nvPr/>
          </p:nvSpPr>
          <p:spPr>
            <a:xfrm>
              <a:off x="0" y="1563173"/>
              <a:ext cx="8229600" cy="675327"/>
            </a:xfrm>
            <a:prstGeom prst="roundRect">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5" name="Rounded Rectangle 4"/>
            <p:cNvSpPr/>
            <p:nvPr/>
          </p:nvSpPr>
          <p:spPr>
            <a:xfrm>
              <a:off x="32967" y="1596140"/>
              <a:ext cx="8163666" cy="60939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GB" sz="2000" b="1" kern="1200" dirty="0" smtClean="0"/>
                <a:t>3. Overseeing program implementation and having an oversight plan.</a:t>
              </a:r>
              <a:endParaRPr lang="en-GB" sz="2000" b="1" kern="1200" dirty="0"/>
            </a:p>
          </p:txBody>
        </p:sp>
      </p:grpSp>
      <p:grpSp>
        <p:nvGrpSpPr>
          <p:cNvPr id="5" name="Group 4"/>
          <p:cNvGrpSpPr/>
          <p:nvPr/>
        </p:nvGrpSpPr>
        <p:grpSpPr>
          <a:xfrm>
            <a:off x="457200" y="3092649"/>
            <a:ext cx="8229600" cy="1051432"/>
            <a:chOff x="0" y="2520906"/>
            <a:chExt cx="8229600" cy="675327"/>
          </a:xfrm>
        </p:grpSpPr>
        <p:sp>
          <p:nvSpPr>
            <p:cNvPr id="12" name="Rounded Rectangle 11"/>
            <p:cNvSpPr/>
            <p:nvPr/>
          </p:nvSpPr>
          <p:spPr>
            <a:xfrm>
              <a:off x="0" y="2520906"/>
              <a:ext cx="8229600" cy="675327"/>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13" name="Rounded Rectangle 6"/>
            <p:cNvSpPr/>
            <p:nvPr/>
          </p:nvSpPr>
          <p:spPr>
            <a:xfrm>
              <a:off x="32967" y="2553873"/>
              <a:ext cx="8163666" cy="60939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GB" sz="2000" b="1" kern="1200" dirty="0" smtClean="0"/>
                <a:t>4. Document the representation of affected communities.</a:t>
              </a:r>
              <a:endParaRPr lang="en-GB" sz="2000" b="1" kern="1200" dirty="0"/>
            </a:p>
          </p:txBody>
        </p:sp>
      </p:grpSp>
      <p:grpSp>
        <p:nvGrpSpPr>
          <p:cNvPr id="6" name="Group 5"/>
          <p:cNvGrpSpPr/>
          <p:nvPr/>
        </p:nvGrpSpPr>
        <p:grpSpPr>
          <a:xfrm>
            <a:off x="457200" y="4221087"/>
            <a:ext cx="8263699" cy="1051432"/>
            <a:chOff x="0" y="3504777"/>
            <a:chExt cx="8263699" cy="675327"/>
          </a:xfrm>
        </p:grpSpPr>
        <p:sp>
          <p:nvSpPr>
            <p:cNvPr id="10" name="Rounded Rectangle 9"/>
            <p:cNvSpPr/>
            <p:nvPr/>
          </p:nvSpPr>
          <p:spPr>
            <a:xfrm>
              <a:off x="0" y="3504777"/>
              <a:ext cx="8229600" cy="675327"/>
            </a:xfrm>
            <a:prstGeom prst="roundRect">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
          <p:nvSpPr>
            <p:cNvPr id="11" name="Rounded Rectangle 8"/>
            <p:cNvSpPr/>
            <p:nvPr/>
          </p:nvSpPr>
          <p:spPr>
            <a:xfrm>
              <a:off x="100033" y="3537744"/>
              <a:ext cx="8163666" cy="60939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GB" sz="2000" b="1" kern="1200" dirty="0" smtClean="0"/>
                <a:t>5. Ensure the representation of non-governmental members through transparent and documented process.</a:t>
              </a:r>
              <a:endParaRPr lang="en-GB" sz="2000" b="1" kern="1200" dirty="0"/>
            </a:p>
          </p:txBody>
        </p:sp>
      </p:grpSp>
      <p:grpSp>
        <p:nvGrpSpPr>
          <p:cNvPr id="7" name="Group 6"/>
          <p:cNvGrpSpPr/>
          <p:nvPr/>
        </p:nvGrpSpPr>
        <p:grpSpPr>
          <a:xfrm>
            <a:off x="491299" y="5321889"/>
            <a:ext cx="8229600" cy="1051432"/>
            <a:chOff x="34099" y="4470897"/>
            <a:chExt cx="8229600" cy="675327"/>
          </a:xfrm>
        </p:grpSpPr>
        <p:sp>
          <p:nvSpPr>
            <p:cNvPr id="8" name="Rounded Rectangle 7"/>
            <p:cNvSpPr/>
            <p:nvPr/>
          </p:nvSpPr>
          <p:spPr>
            <a:xfrm>
              <a:off x="34099" y="4470897"/>
              <a:ext cx="8229600" cy="675327"/>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9" name="Rounded Rectangle 10"/>
            <p:cNvSpPr/>
            <p:nvPr/>
          </p:nvSpPr>
          <p:spPr>
            <a:xfrm>
              <a:off x="67066" y="4503863"/>
              <a:ext cx="8163666" cy="60939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GB" sz="2000" b="1" kern="1200" dirty="0" smtClean="0"/>
                <a:t>6. Develop, publish and follow a policy to manage conflict of interest that applies to all CCM members, across all CCM functions.</a:t>
              </a:r>
              <a:endParaRPr lang="en-GB" sz="2000" b="1" kern="1200" dirty="0"/>
            </a:p>
          </p:txBody>
        </p:sp>
      </p:grpSp>
    </p:spTree>
    <p:extLst>
      <p:ext uri="{BB962C8B-B14F-4D97-AF65-F5344CB8AC3E}">
        <p14:creationId xmlns:p14="http://schemas.microsoft.com/office/powerpoint/2010/main" val="46617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oundRect">
            <a:avLst/>
          </a:prstGeom>
          <a:solidFill>
            <a:schemeClr val="tx2">
              <a:lumMod val="60000"/>
              <a:lumOff val="4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rmAutofit fontScale="90000"/>
          </a:bodyPr>
          <a:lstStyle/>
          <a:p>
            <a:r>
              <a:rPr lang="en-GB" sz="3600" b="1" dirty="0"/>
              <a:t>4. Document the representation of affected </a:t>
            </a:r>
            <a:r>
              <a:rPr lang="en-GB" sz="3600" b="1" dirty="0" smtClean="0"/>
              <a:t>communities</a:t>
            </a:r>
            <a:endParaRPr lang="en-US" sz="3600" dirty="0"/>
          </a:p>
        </p:txBody>
      </p:sp>
      <p:graphicFrame>
        <p:nvGraphicFramePr>
          <p:cNvPr id="6" name="Table 5"/>
          <p:cNvGraphicFramePr>
            <a:graphicFrameLocks noGrp="1"/>
          </p:cNvGraphicFramePr>
          <p:nvPr>
            <p:extLst>
              <p:ext uri="{D42A27DB-BD31-4B8C-83A1-F6EECF244321}">
                <p14:modId xmlns:p14="http://schemas.microsoft.com/office/powerpoint/2010/main" val="2776426190"/>
              </p:ext>
            </p:extLst>
          </p:nvPr>
        </p:nvGraphicFramePr>
        <p:xfrm>
          <a:off x="539552" y="2564904"/>
          <a:ext cx="8136904" cy="1655445"/>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CCM membership of key affected and most at risks populations may include representatives of IDUs, MSMs, CSWs, transgender, migrants, etc. either as representatives of organized groups and/or networks or as individual representatives. In countries where these groups are criminalized, CCM has "advocates" instead of direct representation.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761113351"/>
              </p:ext>
            </p:extLst>
          </p:nvPr>
        </p:nvGraphicFramePr>
        <p:xfrm>
          <a:off x="539552" y="1556792"/>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ER</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ctr" fontAlgn="ctr"/>
                      <a:r>
                        <a:rPr lang="en-US" sz="1800" b="1" i="0" u="none" strike="noStrike" dirty="0" smtClean="0">
                          <a:solidFill>
                            <a:srgbClr val="000000"/>
                          </a:solidFill>
                          <a:effectLst/>
                          <a:latin typeface="+mn-lt"/>
                        </a:rPr>
                        <a:t>G</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l" fontAlgn="ctr"/>
                      <a:r>
                        <a:rPr lang="en-US" sz="1800" b="0" i="0" u="none" strike="noStrike" dirty="0" smtClean="0">
                          <a:solidFill>
                            <a:srgbClr val="000000"/>
                          </a:solidFill>
                          <a:effectLst/>
                          <a:latin typeface="+mn-lt"/>
                        </a:rPr>
                        <a:t>The CCM </a:t>
                      </a:r>
                      <a:r>
                        <a:rPr lang="en-US" sz="1800" b="1" i="0" u="none" strike="noStrike" dirty="0" smtClean="0">
                          <a:solidFill>
                            <a:srgbClr val="000000"/>
                          </a:solidFill>
                          <a:effectLst/>
                          <a:latin typeface="+mn-lt"/>
                        </a:rPr>
                        <a:t>ensures adequate representation of key affected populations</a:t>
                      </a:r>
                      <a:r>
                        <a:rPr lang="en-US" sz="1800" b="0" i="0" u="none" strike="noStrike" dirty="0" smtClean="0">
                          <a:solidFill>
                            <a:srgbClr val="000000"/>
                          </a:solidFill>
                          <a:effectLst/>
                          <a:latin typeface="+mn-lt"/>
                        </a:rPr>
                        <a:t> taking into account the socio-epidemiology of the three diseases</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4018945866"/>
              </p:ext>
            </p:extLst>
          </p:nvPr>
        </p:nvGraphicFramePr>
        <p:xfrm>
          <a:off x="539552" y="5346531"/>
          <a:ext cx="8136904" cy="1106805"/>
        </p:xfrm>
        <a:graphic>
          <a:graphicData uri="http://schemas.openxmlformats.org/drawingml/2006/table">
            <a:tbl>
              <a:tblPr>
                <a:tableStyleId>{5C22544A-7EE6-4342-B048-85BDC9FD1C3A}</a:tableStyleId>
              </a:tblPr>
              <a:tblGrid>
                <a:gridCol w="8136904"/>
              </a:tblGrid>
              <a:tr h="857250">
                <a:tc>
                  <a:txBody>
                    <a:bodyPr/>
                    <a:lstStyle/>
                    <a:p>
                      <a:pPr algn="ctr" fontAlgn="ctr"/>
                      <a:r>
                        <a:rPr lang="en-US" sz="1800" b="1" u="none" strike="noStrike" dirty="0" smtClean="0">
                          <a:effectLst/>
                        </a:rPr>
                        <a:t>Compliance Assessment</a:t>
                      </a:r>
                    </a:p>
                    <a:p>
                      <a:pPr algn="l" fontAlgn="ctr"/>
                      <a:r>
                        <a:rPr lang="en-US" sz="1800" b="0" u="none" strike="noStrike" dirty="0" smtClean="0">
                          <a:effectLst/>
                        </a:rPr>
                        <a:t>NC -  KAP that exist in country are NOT fully represented in the CCM</a:t>
                      </a:r>
                    </a:p>
                    <a:p>
                      <a:pPr algn="l" fontAlgn="ctr"/>
                      <a:r>
                        <a:rPr lang="en-US" sz="1800" b="0" u="none" strike="noStrike" dirty="0" smtClean="0">
                          <a:effectLst/>
                        </a:rPr>
                        <a:t>IC -   The CCM is in process of electing representatives or renewing membership</a:t>
                      </a:r>
                    </a:p>
                    <a:p>
                      <a:pPr algn="l" fontAlgn="ctr"/>
                      <a:r>
                        <a:rPr lang="en-US" sz="1800" b="1" u="none" strike="noStrike" dirty="0" smtClean="0">
                          <a:solidFill>
                            <a:srgbClr val="00B050"/>
                          </a:solidFill>
                          <a:effectLst/>
                        </a:rPr>
                        <a:t>FC -  KAP that exist in country are fully represented in the CCM</a:t>
                      </a: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44312326"/>
              </p:ext>
            </p:extLst>
          </p:nvPr>
        </p:nvGraphicFramePr>
        <p:xfrm>
          <a:off x="539552" y="4371950"/>
          <a:ext cx="8136903" cy="857250"/>
        </p:xfrm>
        <a:graphic>
          <a:graphicData uri="http://schemas.openxmlformats.org/drawingml/2006/table">
            <a:tbl>
              <a:tblPr>
                <a:effectLst/>
                <a:tableStyleId>{5C22544A-7EE6-4342-B048-85BDC9FD1C3A}</a:tableStyleId>
              </a:tblPr>
              <a:tblGrid>
                <a:gridCol w="8136903"/>
              </a:tblGrid>
              <a:tr h="857250">
                <a:tc>
                  <a:txBody>
                    <a:bodyPr/>
                    <a:lstStyle/>
                    <a:p>
                      <a:pPr algn="ctr" fontAlgn="ctr"/>
                      <a:r>
                        <a:rPr lang="en-US" sz="1800" b="1" u="none" strike="noStrike" dirty="0" smtClean="0">
                          <a:effectLst/>
                        </a:rPr>
                        <a:t>STATUS</a:t>
                      </a:r>
                    </a:p>
                    <a:p>
                      <a:pPr algn="ctr" fontAlgn="ctr"/>
                      <a:r>
                        <a:rPr lang="en-US" sz="1800" b="0" u="none" strike="noStrike" dirty="0" smtClean="0">
                          <a:effectLst/>
                        </a:rPr>
                        <a:t>CCM Membership List; CCM meeting minutes</a:t>
                      </a:r>
                    </a:p>
                  </a:txBody>
                  <a:tcPr marL="9525" marR="9525" marT="9525" marB="0" anchor="ctr"/>
                </a:tc>
              </a:tr>
            </a:tbl>
          </a:graphicData>
        </a:graphic>
      </p:graphicFrame>
    </p:spTree>
    <p:extLst>
      <p:ext uri="{BB962C8B-B14F-4D97-AF65-F5344CB8AC3E}">
        <p14:creationId xmlns:p14="http://schemas.microsoft.com/office/powerpoint/2010/main" val="32126307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oundRect">
            <a:avLst/>
          </a:prstGeom>
          <a:solidFill>
            <a:schemeClr val="tx2">
              <a:lumMod val="60000"/>
              <a:lumOff val="4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normAutofit fontScale="90000"/>
          </a:bodyPr>
          <a:lstStyle/>
          <a:p>
            <a:r>
              <a:rPr lang="en-GB" sz="3600" b="1" dirty="0"/>
              <a:t>4. Document the representation of affected </a:t>
            </a:r>
            <a:r>
              <a:rPr lang="en-GB" sz="3600" b="1" dirty="0" smtClean="0"/>
              <a:t>communities</a:t>
            </a:r>
            <a:endParaRPr lang="en-US" sz="3600" dirty="0"/>
          </a:p>
        </p:txBody>
      </p:sp>
      <p:graphicFrame>
        <p:nvGraphicFramePr>
          <p:cNvPr id="6" name="Table 5"/>
          <p:cNvGraphicFramePr>
            <a:graphicFrameLocks noGrp="1"/>
          </p:cNvGraphicFramePr>
          <p:nvPr>
            <p:extLst>
              <p:ext uri="{D42A27DB-BD31-4B8C-83A1-F6EECF244321}">
                <p14:modId xmlns:p14="http://schemas.microsoft.com/office/powerpoint/2010/main" val="497410924"/>
              </p:ext>
            </p:extLst>
          </p:nvPr>
        </p:nvGraphicFramePr>
        <p:xfrm>
          <a:off x="539552" y="2564904"/>
          <a:ext cx="8136904" cy="1655445"/>
        </p:xfrm>
        <a:graphic>
          <a:graphicData uri="http://schemas.openxmlformats.org/drawingml/2006/table">
            <a:tbl>
              <a:tblPr/>
              <a:tblGrid>
                <a:gridCol w="8136904"/>
              </a:tblGrid>
              <a:tr h="857250">
                <a:tc>
                  <a:txBody>
                    <a:bodyPr/>
                    <a:lstStyle/>
                    <a:p>
                      <a:pPr algn="ctr" fontAlgn="ctr"/>
                      <a:r>
                        <a:rPr lang="en-US" sz="1800" b="1" i="0" u="none" strike="noStrike" baseline="0" dirty="0" smtClean="0">
                          <a:solidFill>
                            <a:srgbClr val="000000"/>
                          </a:solidFill>
                          <a:effectLst/>
                          <a:latin typeface="+mn-lt"/>
                        </a:rPr>
                        <a:t>INDICATOR</a:t>
                      </a:r>
                    </a:p>
                    <a:p>
                      <a:pPr algn="ctr" fontAlgn="ctr"/>
                      <a:r>
                        <a:rPr lang="en-US" sz="1800" b="0" i="0" u="none" strike="noStrike" baseline="0" dirty="0" smtClean="0">
                          <a:solidFill>
                            <a:srgbClr val="000000"/>
                          </a:solidFill>
                          <a:effectLst/>
                          <a:latin typeface="+mn-lt"/>
                        </a:rPr>
                        <a:t>For HIV, civil society members that represent PLWH organization(s)/network(s)</a:t>
                      </a:r>
                    </a:p>
                    <a:p>
                      <a:pPr algn="ctr" fontAlgn="ctr"/>
                      <a:r>
                        <a:rPr lang="en-US" sz="1800" b="0" i="0" u="none" strike="noStrike" baseline="0" dirty="0" smtClean="0">
                          <a:solidFill>
                            <a:srgbClr val="000000"/>
                          </a:solidFill>
                          <a:effectLst/>
                          <a:latin typeface="+mn-lt"/>
                        </a:rPr>
                        <a:t>For TB and Malaria, civil society members that represent PLWTB/M organization(s)/network(s); or leaders of relevant communities if there are no organized PLWTB/M groups. Number of representatives is determined depending on the disease burden in country.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F1DE"/>
                    </a:solidFill>
                  </a:tcPr>
                </a:tc>
              </a:tr>
            </a:tbl>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774219772"/>
              </p:ext>
            </p:extLst>
          </p:nvPr>
        </p:nvGraphicFramePr>
        <p:xfrm>
          <a:off x="539552" y="1556792"/>
          <a:ext cx="8136904" cy="857250"/>
        </p:xfrm>
        <a:graphic>
          <a:graphicData uri="http://schemas.openxmlformats.org/drawingml/2006/table">
            <a:tbl>
              <a:tblPr>
                <a:tableStyleId>{5C22544A-7EE6-4342-B048-85BDC9FD1C3A}</a:tableStyleId>
              </a:tblPr>
              <a:tblGrid>
                <a:gridCol w="747961"/>
                <a:gridCol w="543971"/>
                <a:gridCol w="6844972"/>
              </a:tblGrid>
              <a:tr h="857250">
                <a:tc>
                  <a:txBody>
                    <a:bodyPr/>
                    <a:lstStyle/>
                    <a:p>
                      <a:pPr algn="ctr" fontAlgn="ctr"/>
                      <a:r>
                        <a:rPr lang="en-US" sz="1800" b="1" i="0" u="none" strike="noStrike" dirty="0" smtClean="0">
                          <a:solidFill>
                            <a:schemeClr val="dk1"/>
                          </a:solidFill>
                          <a:effectLst/>
                          <a:latin typeface="+mn-lt"/>
                        </a:rPr>
                        <a:t>ER</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ctr" fontAlgn="ctr"/>
                      <a:r>
                        <a:rPr lang="en-US" sz="1800" b="1" i="0" u="none" strike="noStrike" dirty="0" smtClean="0">
                          <a:solidFill>
                            <a:srgbClr val="000000"/>
                          </a:solidFill>
                          <a:effectLst/>
                          <a:latin typeface="+mn-lt"/>
                        </a:rPr>
                        <a:t>H</a:t>
                      </a:r>
                      <a:endParaRPr lang="en-US" sz="1800" b="1" i="0" u="none" strike="noStrike" dirty="0">
                        <a:solidFill>
                          <a:srgbClr val="000000"/>
                        </a:solidFill>
                        <a:effectLst/>
                        <a:latin typeface="+mn-lt"/>
                      </a:endParaRPr>
                    </a:p>
                  </a:txBody>
                  <a:tcPr marL="9525" marR="9525" marT="9525" marB="0" anchor="ctr">
                    <a:solidFill>
                      <a:schemeClr val="tx2">
                        <a:lumMod val="20000"/>
                        <a:lumOff val="80000"/>
                      </a:schemeClr>
                    </a:solidFill>
                  </a:tcPr>
                </a:tc>
                <a:tc>
                  <a:txBody>
                    <a:bodyPr/>
                    <a:lstStyle/>
                    <a:p>
                      <a:pPr algn="l" fontAlgn="ctr"/>
                      <a:r>
                        <a:rPr lang="en-US" sz="1800" b="0" i="0" u="none" strike="noStrike" dirty="0" smtClean="0">
                          <a:solidFill>
                            <a:srgbClr val="000000"/>
                          </a:solidFill>
                          <a:effectLst/>
                          <a:latin typeface="+mn-lt"/>
                        </a:rPr>
                        <a:t>The CCM </a:t>
                      </a:r>
                      <a:r>
                        <a:rPr lang="en-US" sz="1800" b="1" i="0" u="none" strike="noStrike" dirty="0" smtClean="0">
                          <a:solidFill>
                            <a:srgbClr val="000000"/>
                          </a:solidFill>
                          <a:effectLst/>
                          <a:latin typeface="+mn-lt"/>
                        </a:rPr>
                        <a:t>ensures adequate representation of PLWD</a:t>
                      </a:r>
                      <a:r>
                        <a:rPr lang="en-US" sz="1800" b="0" i="0" u="none" strike="noStrike" dirty="0" smtClean="0">
                          <a:solidFill>
                            <a:srgbClr val="000000"/>
                          </a:solidFill>
                          <a:effectLst/>
                          <a:latin typeface="+mn-lt"/>
                        </a:rPr>
                        <a:t>, taking into account the socio-epidemiology of the three diseases</a:t>
                      </a:r>
                      <a:endParaRPr lang="en-US" sz="1800" b="0" i="0" u="none" strike="noStrike" dirty="0">
                        <a:solidFill>
                          <a:srgbClr val="000000"/>
                        </a:solidFill>
                        <a:effectLst/>
                        <a:latin typeface="+mn-lt"/>
                      </a:endParaRPr>
                    </a:p>
                  </a:txBody>
                  <a:tcPr marL="9525" marR="9525" marT="9525" marB="0" anchor="ctr">
                    <a:solidFill>
                      <a:schemeClr val="accent1">
                        <a:lumMod val="20000"/>
                        <a:lumOff val="80000"/>
                      </a:schemeClr>
                    </a:solidFill>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436429693"/>
              </p:ext>
            </p:extLst>
          </p:nvPr>
        </p:nvGraphicFramePr>
        <p:xfrm>
          <a:off x="467544" y="5274523"/>
          <a:ext cx="8208912" cy="984885"/>
        </p:xfrm>
        <a:graphic>
          <a:graphicData uri="http://schemas.openxmlformats.org/drawingml/2006/table">
            <a:tbl>
              <a:tblPr>
                <a:tableStyleId>{5C22544A-7EE6-4342-B048-85BDC9FD1C3A}</a:tableStyleId>
              </a:tblPr>
              <a:tblGrid>
                <a:gridCol w="8208912"/>
              </a:tblGrid>
              <a:tr h="857250">
                <a:tc>
                  <a:txBody>
                    <a:bodyPr/>
                    <a:lstStyle/>
                    <a:p>
                      <a:pPr algn="ctr" fontAlgn="ctr"/>
                      <a:r>
                        <a:rPr lang="en-US" sz="1600" b="1" u="none" strike="noStrike" dirty="0" smtClean="0">
                          <a:effectLst/>
                        </a:rPr>
                        <a:t>Compliance Assessment</a:t>
                      </a:r>
                    </a:p>
                    <a:p>
                      <a:pPr algn="l" fontAlgn="ctr"/>
                      <a:r>
                        <a:rPr lang="en-US" sz="1600" b="0" u="none" strike="noStrike" dirty="0" smtClean="0">
                          <a:solidFill>
                            <a:schemeClr val="tx1"/>
                          </a:solidFill>
                          <a:effectLst/>
                        </a:rPr>
                        <a:t>NC - PLWD are NOT fully represented in the CCM considering  the disease burden in country.  </a:t>
                      </a:r>
                    </a:p>
                    <a:p>
                      <a:pPr algn="l" fontAlgn="ctr"/>
                      <a:r>
                        <a:rPr lang="en-US" sz="1600" b="0" u="none" strike="noStrike" dirty="0" smtClean="0">
                          <a:solidFill>
                            <a:schemeClr val="tx1"/>
                          </a:solidFill>
                          <a:effectLst/>
                        </a:rPr>
                        <a:t>IC -  CCM is in the process of electing representatives or renewing membership</a:t>
                      </a:r>
                    </a:p>
                    <a:p>
                      <a:pPr algn="l" fontAlgn="ctr"/>
                      <a:r>
                        <a:rPr lang="en-US" sz="1600" b="1" u="none" strike="noStrike" dirty="0" smtClean="0">
                          <a:solidFill>
                            <a:srgbClr val="00B050"/>
                          </a:solidFill>
                          <a:effectLst/>
                        </a:rPr>
                        <a:t>FC - PLWD  are fully represented in the CCM considering the disease burden in country.</a:t>
                      </a:r>
                    </a:p>
                  </a:txBody>
                  <a:tcPr marL="9525" marR="9525" marT="9525" marB="0" anchor="ct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458438405"/>
              </p:ext>
            </p:extLst>
          </p:nvPr>
        </p:nvGraphicFramePr>
        <p:xfrm>
          <a:off x="467544" y="4293096"/>
          <a:ext cx="8208912" cy="857250"/>
        </p:xfrm>
        <a:graphic>
          <a:graphicData uri="http://schemas.openxmlformats.org/drawingml/2006/table">
            <a:tbl>
              <a:tblPr>
                <a:effectLst/>
                <a:tableStyleId>{5C22544A-7EE6-4342-B048-85BDC9FD1C3A}</a:tableStyleId>
              </a:tblPr>
              <a:tblGrid>
                <a:gridCol w="8208912"/>
              </a:tblGrid>
              <a:tr h="857250">
                <a:tc>
                  <a:txBody>
                    <a:bodyPr/>
                    <a:lstStyle/>
                    <a:p>
                      <a:pPr algn="ctr" fontAlgn="ctr"/>
                      <a:r>
                        <a:rPr lang="en-US" sz="1800" b="1" u="none" strike="noStrike" dirty="0" smtClean="0">
                          <a:effectLst/>
                        </a:rPr>
                        <a:t>STATUS</a:t>
                      </a:r>
                    </a:p>
                    <a:p>
                      <a:pPr algn="ctr" fontAlgn="ctr"/>
                      <a:r>
                        <a:rPr lang="en-US" sz="1800" b="0" u="none" strike="noStrike" dirty="0" smtClean="0">
                          <a:effectLst/>
                        </a:rPr>
                        <a:t>CCM Membership List</a:t>
                      </a:r>
                    </a:p>
                  </a:txBody>
                  <a:tcPr marL="9525" marR="9525" marT="9525" marB="0" anchor="ctr"/>
                </a:tc>
              </a:tr>
            </a:tbl>
          </a:graphicData>
        </a:graphic>
      </p:graphicFrame>
    </p:spTree>
    <p:extLst>
      <p:ext uri="{BB962C8B-B14F-4D97-AF65-F5344CB8AC3E}">
        <p14:creationId xmlns:p14="http://schemas.microsoft.com/office/powerpoint/2010/main" val="3942241394"/>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3.xml><?xml version="1.0" encoding="utf-8"?>
<a:theme xmlns:a="http://schemas.openxmlformats.org/drawingml/2006/main" name="1_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4.xml><?xml version="1.0" encoding="utf-8"?>
<a:theme xmlns:a="http://schemas.openxmlformats.org/drawingml/2006/main" name="2_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5.xml><?xml version="1.0" encoding="utf-8"?>
<a:theme xmlns:a="http://schemas.openxmlformats.org/drawingml/2006/main" name="3_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6.xml><?xml version="1.0" encoding="utf-8"?>
<a:theme xmlns:a="http://schemas.openxmlformats.org/drawingml/2006/main" name="4_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1633</TotalTime>
  <Words>2843</Words>
  <Application>Microsoft Office PowerPoint</Application>
  <PresentationFormat>On-screen Show (4:3)</PresentationFormat>
  <Paragraphs>197</Paragraphs>
  <Slides>21</Slides>
  <Notes>5</Notes>
  <HiddenSlides>0</HiddenSlides>
  <MMClips>0</MMClips>
  <ScaleCrop>false</ScaleCrop>
  <HeadingPairs>
    <vt:vector size="4" baseType="variant">
      <vt:variant>
        <vt:lpstr>Theme</vt:lpstr>
      </vt:variant>
      <vt:variant>
        <vt:i4>6</vt:i4>
      </vt:variant>
      <vt:variant>
        <vt:lpstr>Slide Titles</vt:lpstr>
      </vt:variant>
      <vt:variant>
        <vt:i4>21</vt:i4>
      </vt:variant>
    </vt:vector>
  </HeadingPairs>
  <TitlesOfParts>
    <vt:vector size="27" baseType="lpstr">
      <vt:lpstr>Office Theme</vt:lpstr>
      <vt:lpstr>Origin</vt:lpstr>
      <vt:lpstr>1_Origin</vt:lpstr>
      <vt:lpstr>2_Origin</vt:lpstr>
      <vt:lpstr>3_Origin</vt:lpstr>
      <vt:lpstr>4_Origin</vt:lpstr>
      <vt:lpstr>GUIDELINES AND REQUIREMENTS FOR COUNTRY COORDINATING MECHANISMS </vt:lpstr>
      <vt:lpstr>Overview of the Global Fund and CCM </vt:lpstr>
      <vt:lpstr>Overview of the Global Fund and CCM </vt:lpstr>
      <vt:lpstr>                                                               </vt:lpstr>
      <vt:lpstr>CCM Eligibility Requirements</vt:lpstr>
      <vt:lpstr>Eligibility Requirement 1-2  will be assessed at the time of concept note submission</vt:lpstr>
      <vt:lpstr>Eligibility Requirements 3-6  will be submitted as the CCM Self-Assessment</vt:lpstr>
      <vt:lpstr>4. Document the representation of affected communities</vt:lpstr>
      <vt:lpstr>4. Document the representation of affected communities</vt:lpstr>
      <vt:lpstr>4. Document the representation of affected communities</vt:lpstr>
      <vt:lpstr>5. Ensure the representation of non-governmental members through transparent and documented process</vt:lpstr>
      <vt:lpstr>5. Ensure the representation of non-governmental members through transparent and documented process</vt:lpstr>
      <vt:lpstr>5. Ensure the representation of non-governmental members through transparent and documented process</vt:lpstr>
      <vt:lpstr>5. Ensure the representation of non-governmental members through transparent and documented process</vt:lpstr>
      <vt:lpstr>6. Develop, publish and follow a policy to manage conflict of interest that applies to all CCM members, across all CCM functions</vt:lpstr>
      <vt:lpstr>6. Develop, publish and follow a policy to manage conflict of interest that applies to all CCM members, across all CCM functions</vt:lpstr>
      <vt:lpstr>6. Develop, publish and follow a policy to manage conflict of interest that applies to all CCM members, across all CCM functions</vt:lpstr>
      <vt:lpstr>6. Develop, publish and follow a policy to manage conflict of interest that applies to all CCM members, across all CCM functions</vt:lpstr>
      <vt:lpstr>Summary Notes </vt:lpstr>
      <vt:lpstr>  Recommendations for specific member roles </vt:lpstr>
      <vt:lpstr>Recommendations  for specific member roles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Rudgard</dc:creator>
  <cp:lastModifiedBy>Dell</cp:lastModifiedBy>
  <cp:revision>79</cp:revision>
  <cp:lastPrinted>2016-08-03T04:40:15Z</cp:lastPrinted>
  <dcterms:created xsi:type="dcterms:W3CDTF">2014-06-04T06:23:14Z</dcterms:created>
  <dcterms:modified xsi:type="dcterms:W3CDTF">2016-08-03T11:12:57Z</dcterms:modified>
</cp:coreProperties>
</file>