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6" r:id="rId3"/>
    <p:sldId id="293" r:id="rId4"/>
    <p:sldId id="291" r:id="rId5"/>
    <p:sldId id="290" r:id="rId6"/>
    <p:sldId id="289" r:id="rId7"/>
    <p:sldId id="294" r:id="rId8"/>
    <p:sldId id="287" r:id="rId9"/>
    <p:sldId id="295" r:id="rId10"/>
    <p:sldId id="296" r:id="rId11"/>
    <p:sldId id="297" r:id="rId12"/>
    <p:sldId id="298" r:id="rId13"/>
    <p:sldId id="299" r:id="rId14"/>
    <p:sldId id="302" r:id="rId15"/>
    <p:sldId id="301" r:id="rId16"/>
    <p:sldId id="303" r:id="rId17"/>
    <p:sldId id="304" r:id="rId18"/>
    <p:sldId id="305" r:id="rId19"/>
    <p:sldId id="306" r:id="rId20"/>
    <p:sldId id="307" r:id="rId21"/>
    <p:sldId id="308" r:id="rId22"/>
    <p:sldId id="309" r:id="rId23"/>
    <p:sldId id="310" r:id="rId24"/>
    <p:sldId id="314" r:id="rId25"/>
    <p:sldId id="313" r:id="rId26"/>
    <p:sldId id="312"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860" y="-1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6A0CF29-1127-4BA6-AA99-0447F9C6981B}" type="datetimeFigureOut">
              <a:rPr lang="en-US" smtClean="0"/>
              <a:pPr/>
              <a:t>31-May-16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668AC9E-BA33-4669-ABAE-2506A0ECA0D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E1D1DF0-D4FD-45D1-8DF4-F900B689969D}" type="datetimeFigureOut">
              <a:rPr lang="th-TH" smtClean="0"/>
              <a:pPr/>
              <a:t>31/05/59</a:t>
            </a:fld>
            <a:endParaRPr lang="th-TH"/>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8120472-3A52-47C6-A022-7577AD0DD344}" type="slidenum">
              <a:rPr lang="th-TH" smtClean="0"/>
              <a:pPr/>
              <a:t>‹#›</a:t>
            </a:fld>
            <a:endParaRPr lang="th-TH"/>
          </a:p>
        </p:txBody>
      </p:sp>
    </p:spTree>
    <p:extLst>
      <p:ext uri="{BB962C8B-B14F-4D97-AF65-F5344CB8AC3E}">
        <p14:creationId xmlns:p14="http://schemas.microsoft.com/office/powerpoint/2010/main" xmlns="" val="394115855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120472-3A52-47C6-A022-7577AD0DD344}" type="slidenum">
              <a:rPr lang="th-TH" smtClean="0"/>
              <a:pPr/>
              <a:t>1</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8120472-3A52-47C6-A022-7577AD0DD344}" type="slidenum">
              <a:rPr lang="th-TH" smtClean="0"/>
              <a:pPr/>
              <a:t>7</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120472-3A52-47C6-A022-7577AD0DD344}" type="slidenum">
              <a:rPr lang="th-TH" smtClean="0"/>
              <a:pPr/>
              <a:t>19</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EC664-B661-4DE3-952B-1163524A14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94EAD51-F6D2-4EB4-BEF4-4C907E1B2FAD}" type="datetimeFigureOut">
              <a:rPr lang="en-US" smtClean="0"/>
              <a:pPr/>
              <a:t>31-May-16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0EC664-B661-4DE3-952B-1163524A149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94EAD51-F6D2-4EB4-BEF4-4C907E1B2FAD}" type="datetimeFigureOut">
              <a:rPr lang="en-US" smtClean="0"/>
              <a:pPr/>
              <a:t>31-May-16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0EC664-B661-4DE3-952B-1163524A149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848600" cy="5562600"/>
          </a:xfrm>
        </p:spPr>
        <p:style>
          <a:lnRef idx="2">
            <a:schemeClr val="dk1"/>
          </a:lnRef>
          <a:fillRef idx="1">
            <a:schemeClr val="lt1"/>
          </a:fillRef>
          <a:effectRef idx="0">
            <a:schemeClr val="dk1"/>
          </a:effectRef>
          <a:fontRef idx="minor">
            <a:schemeClr val="dk1"/>
          </a:fontRef>
        </p:style>
        <p:txBody>
          <a:bodyPr>
            <a:noAutofit/>
          </a:bodyPr>
          <a:lstStyle/>
          <a:p>
            <a:r>
              <a:rPr lang="en-US" sz="7200" b="1" dirty="0" smtClean="0"/>
              <a:t>Report </a:t>
            </a:r>
            <a:r>
              <a:rPr lang="en-US" sz="3600" b="1" dirty="0" smtClean="0"/>
              <a:t/>
            </a:r>
            <a:br>
              <a:rPr lang="en-US" sz="3600" b="1" dirty="0" smtClean="0"/>
            </a:br>
            <a:r>
              <a:rPr lang="en-US" sz="4800" b="1" dirty="0" smtClean="0"/>
              <a:t>Oversight Field Visit</a:t>
            </a:r>
            <a:r>
              <a:rPr lang="en-US" sz="4800" dirty="0" smtClean="0"/>
              <a:t/>
            </a:r>
            <a:br>
              <a:rPr lang="en-US" sz="4800" dirty="0" smtClean="0"/>
            </a:br>
            <a:r>
              <a:rPr lang="en-US" sz="4800" b="1" dirty="0" err="1" smtClean="0"/>
              <a:t>Borlikhamxay</a:t>
            </a:r>
            <a:r>
              <a:rPr lang="en-US" sz="4800" b="1" dirty="0" smtClean="0"/>
              <a:t> Province</a:t>
            </a:r>
            <a:br>
              <a:rPr lang="en-US" sz="4800" b="1" dirty="0" smtClean="0"/>
            </a:br>
            <a:r>
              <a:rPr lang="en-US" sz="4800" b="1" dirty="0" smtClean="0"/>
              <a:t>Date 28</a:t>
            </a:r>
            <a:r>
              <a:rPr lang="en-US" sz="4800" b="1" baseline="30000" dirty="0" smtClean="0"/>
              <a:t>th</a:t>
            </a:r>
            <a:r>
              <a:rPr lang="en-US" sz="4800" b="1" dirty="0" smtClean="0"/>
              <a:t>-31</a:t>
            </a:r>
            <a:r>
              <a:rPr lang="en-US" sz="4800" b="1" baseline="30000" dirty="0" smtClean="0"/>
              <a:t>st</a:t>
            </a:r>
            <a:r>
              <a:rPr lang="en-US" sz="4800" b="1" dirty="0" smtClean="0"/>
              <a:t> March 2016</a:t>
            </a:r>
            <a:br>
              <a:rPr lang="en-US" sz="4800" b="1" dirty="0" smtClean="0"/>
            </a:br>
            <a:r>
              <a:rPr lang="en-US" sz="4800" b="1" dirty="0" smtClean="0"/>
              <a:t/>
            </a:r>
            <a:br>
              <a:rPr lang="en-US" sz="4800" b="1" dirty="0" smtClean="0"/>
            </a:br>
            <a:r>
              <a:rPr lang="en-US" sz="3200" b="1" dirty="0" smtClean="0"/>
              <a:t>MONITOR:  </a:t>
            </a:r>
            <a:br>
              <a:rPr lang="en-US" sz="3200" b="1" dirty="0" smtClean="0"/>
            </a:br>
            <a:r>
              <a:rPr lang="en-US" sz="3200" b="1" dirty="0" smtClean="0"/>
              <a:t>(HIV/AIDS-TB-MALARIA)</a:t>
            </a:r>
            <a:r>
              <a:rPr lang="en-US" sz="3600" b="1" dirty="0" smtClean="0"/>
              <a:t/>
            </a:r>
            <a:br>
              <a:rPr lang="en-US" sz="3600" b="1" dirty="0" smtClean="0"/>
            </a:br>
            <a:endParaRPr lang="en-US" sz="3600" b="1" dirty="0">
              <a:latin typeface="Phetsarath OT" pitchFamily="2" charset="0"/>
              <a:cs typeface="Phetsarath OT" pitchFamily="2" charset="0"/>
            </a:endParaRPr>
          </a:p>
        </p:txBody>
      </p:sp>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228600"/>
          <a:ext cx="7848600" cy="6400800"/>
        </p:xfrm>
        <a:graphic>
          <a:graphicData uri="http://schemas.openxmlformats.org/drawingml/2006/table">
            <a:tbl>
              <a:tblPr/>
              <a:tblGrid>
                <a:gridCol w="7848600"/>
              </a:tblGrid>
              <a:tr h="6400800">
                <a:tc>
                  <a:txBody>
                    <a:bodyPr/>
                    <a:lstStyle/>
                    <a:p>
                      <a:pPr>
                        <a:spcAft>
                          <a:spcPts val="0"/>
                        </a:spcAft>
                        <a:tabLst>
                          <a:tab pos="141605" algn="l"/>
                        </a:tabLst>
                      </a:pPr>
                      <a:r>
                        <a:rPr lang="en-US" sz="2400" b="1" dirty="0"/>
                        <a:t>Tuberculosis</a:t>
                      </a:r>
                    </a:p>
                    <a:p>
                      <a:pPr marL="342900" lvl="0" indent="-342900">
                        <a:spcAft>
                          <a:spcPts val="0"/>
                        </a:spcAft>
                        <a:buFont typeface="Symbol"/>
                        <a:buChar char=""/>
                        <a:tabLst>
                          <a:tab pos="128270" algn="l"/>
                        </a:tabLst>
                      </a:pPr>
                      <a:r>
                        <a:rPr lang="en-US" sz="2400" dirty="0"/>
                        <a:t>Reduce the responsibilities of project staffs to allow more times for them in monitoring health centers and villages which have suspected cases according to the estimated numbers cover by the health centers.</a:t>
                      </a:r>
                    </a:p>
                    <a:p>
                      <a:pPr marL="342900" lvl="0" indent="-342900">
                        <a:spcAft>
                          <a:spcPts val="0"/>
                        </a:spcAft>
                        <a:buFont typeface="Symbol"/>
                        <a:buChar char=""/>
                        <a:tabLst>
                          <a:tab pos="128270" algn="l"/>
                        </a:tabLst>
                      </a:pPr>
                      <a:r>
                        <a:rPr lang="en-US" sz="2400" dirty="0"/>
                        <a:t>When provincial and district teams conduct the monitoring, they should be more active and work well together.</a:t>
                      </a:r>
                    </a:p>
                    <a:p>
                      <a:pPr marL="342900" lvl="0" indent="-342900">
                        <a:spcAft>
                          <a:spcPts val="0"/>
                        </a:spcAft>
                        <a:buFont typeface="Symbol"/>
                        <a:buChar char=""/>
                        <a:tabLst>
                          <a:tab pos="128270" algn="l"/>
                        </a:tabLst>
                      </a:pPr>
                      <a:r>
                        <a:rPr lang="en-US" sz="2400" dirty="0"/>
                        <a:t>When district teams conduct the monitoring to health centers, they should follow their roles and responsibilities. </a:t>
                      </a:r>
                    </a:p>
                    <a:p>
                      <a:pPr marL="342900" lvl="0" indent="-342900">
                        <a:spcAft>
                          <a:spcPts val="0"/>
                        </a:spcAft>
                        <a:buFont typeface="Symbol"/>
                        <a:buChar char=""/>
                        <a:tabLst>
                          <a:tab pos="128270" algn="l"/>
                        </a:tabLst>
                      </a:pPr>
                      <a:r>
                        <a:rPr lang="en-US" sz="2400" dirty="0"/>
                        <a:t>Assign the staff of health center and district that locate near by the patient’s villages to be responsible for daily providing DOT.</a:t>
                      </a:r>
                    </a:p>
                    <a:p>
                      <a:pPr marL="180340">
                        <a:spcAft>
                          <a:spcPts val="0"/>
                        </a:spcAft>
                      </a:pPr>
                      <a:r>
                        <a:rPr lang="lo-LA" sz="2400" dirty="0"/>
                        <a:t>	</a:t>
                      </a:r>
                      <a:endParaRPr lang="en-US" sz="2400" dirty="0"/>
                    </a:p>
                  </a:txBody>
                  <a:tcPr marL="67050" marR="6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52400"/>
          <a:ext cx="7848600" cy="6553200"/>
        </p:xfrm>
        <a:graphic>
          <a:graphicData uri="http://schemas.openxmlformats.org/drawingml/2006/table">
            <a:tbl>
              <a:tblPr/>
              <a:tblGrid>
                <a:gridCol w="7848600"/>
              </a:tblGrid>
              <a:tr h="6553200">
                <a:tc>
                  <a:txBody>
                    <a:bodyPr/>
                    <a:lstStyle/>
                    <a:p>
                      <a:pPr>
                        <a:spcAft>
                          <a:spcPts val="0"/>
                        </a:spcAft>
                      </a:pPr>
                      <a:r>
                        <a:rPr lang="en-US" sz="2200" b="1" dirty="0"/>
                        <a:t>Additional Attention </a:t>
                      </a:r>
                      <a:r>
                        <a:rPr lang="en-US" sz="2200" b="1" dirty="0" smtClean="0"/>
                        <a:t>Issues (Cont.</a:t>
                      </a:r>
                      <a:r>
                        <a:rPr lang="en-US" sz="2200" b="1" baseline="0" dirty="0" smtClean="0"/>
                        <a:t> TB)</a:t>
                      </a:r>
                      <a:endParaRPr lang="en-US" sz="2200" b="1" dirty="0"/>
                    </a:p>
                    <a:p>
                      <a:pPr marL="342900" lvl="0" indent="-342900">
                        <a:spcAft>
                          <a:spcPts val="0"/>
                        </a:spcAft>
                        <a:buFont typeface="Symbol"/>
                        <a:buChar char=""/>
                        <a:tabLst>
                          <a:tab pos="128270" algn="l"/>
                        </a:tabLst>
                      </a:pPr>
                      <a:r>
                        <a:rPr lang="en-US" sz="2200" dirty="0"/>
                        <a:t>Increase case finding of TB patients in order to increase the detection rate and achieve the national targets.</a:t>
                      </a:r>
                    </a:p>
                    <a:p>
                      <a:pPr marL="342900" lvl="0" indent="-342900">
                        <a:spcAft>
                          <a:spcPts val="0"/>
                        </a:spcAft>
                        <a:buFont typeface="Symbol"/>
                        <a:buChar char=""/>
                        <a:tabLst>
                          <a:tab pos="128270" algn="l"/>
                        </a:tabLst>
                      </a:pPr>
                      <a:r>
                        <a:rPr lang="en-US" sz="2200" dirty="0"/>
                        <a:t>Find out the detection case of children patient with tuberculosis as growingly</a:t>
                      </a:r>
                    </a:p>
                    <a:p>
                      <a:pPr marL="342900" lvl="0" indent="-342900">
                        <a:spcAft>
                          <a:spcPts val="0"/>
                        </a:spcAft>
                        <a:buFont typeface="Symbol"/>
                        <a:buChar char=""/>
                        <a:tabLst>
                          <a:tab pos="128270" algn="l"/>
                        </a:tabLst>
                      </a:pPr>
                      <a:r>
                        <a:rPr lang="en-US" sz="2200" dirty="0"/>
                        <a:t>Find out the detection case of closed patient groups with tuberculosis </a:t>
                      </a:r>
                    </a:p>
                    <a:p>
                      <a:pPr marL="342900" lvl="0" indent="-342900">
                        <a:spcAft>
                          <a:spcPts val="0"/>
                        </a:spcAft>
                        <a:buFont typeface="Symbol"/>
                        <a:buChar char=""/>
                        <a:tabLst>
                          <a:tab pos="128270" algn="l"/>
                        </a:tabLst>
                      </a:pPr>
                      <a:r>
                        <a:rPr lang="en-US" sz="2200" dirty="0"/>
                        <a:t>Follow up the treatment to ensure the better effectiveness of treatment and reduce the drug resistance of pathogens and reduced the missing as well as the death of patients</a:t>
                      </a:r>
                    </a:p>
                    <a:p>
                      <a:pPr marL="342900" lvl="0" indent="-342900">
                        <a:spcAft>
                          <a:spcPts val="0"/>
                        </a:spcAft>
                        <a:buFont typeface="Symbol"/>
                        <a:buChar char=""/>
                        <a:tabLst>
                          <a:tab pos="128270" algn="l"/>
                        </a:tabLst>
                      </a:pPr>
                      <a:r>
                        <a:rPr lang="en-US" sz="2200" dirty="0"/>
                        <a:t>Attention for IEC advertising to those local people know and understand the symptoms, counseling  and how to prevent, if a suspect or close approaching patients infected with TB to urgent medical care, prevention in case of suspected cases or closed to TB patients to be advised for diagnosis and treatment timely.</a:t>
                      </a:r>
                    </a:p>
                    <a:p>
                      <a:pPr marL="342900" lvl="0" indent="-342900">
                        <a:spcAft>
                          <a:spcPts val="0"/>
                        </a:spcAft>
                        <a:buFont typeface="Symbol"/>
                        <a:buChar char=""/>
                        <a:tabLst>
                          <a:tab pos="128270" algn="l"/>
                        </a:tabLst>
                      </a:pPr>
                      <a:r>
                        <a:rPr lang="en-US" sz="2200" dirty="0"/>
                        <a:t>Ensure for reporting timely and completely</a:t>
                      </a:r>
                    </a:p>
                    <a:p>
                      <a:pPr marL="342900" lvl="0" indent="-342900">
                        <a:spcAft>
                          <a:spcPts val="0"/>
                        </a:spcAft>
                        <a:buFont typeface="Symbol"/>
                        <a:buChar char=""/>
                        <a:tabLst>
                          <a:tab pos="128270" algn="l"/>
                        </a:tabLst>
                      </a:pPr>
                      <a:r>
                        <a:rPr lang="en-US" sz="2200" dirty="0"/>
                        <a:t>Attention for safe keeping copies of each report</a:t>
                      </a:r>
                    </a:p>
                    <a:p>
                      <a:pPr marL="342900" lvl="0" indent="-342900">
                        <a:spcAft>
                          <a:spcPts val="0"/>
                        </a:spcAft>
                        <a:buFont typeface="Symbol"/>
                        <a:buChar char=""/>
                        <a:tabLst>
                          <a:tab pos="128270" algn="l"/>
                        </a:tabLst>
                      </a:pPr>
                      <a:r>
                        <a:rPr lang="en-US" sz="2200" dirty="0"/>
                        <a:t>Attention for cooperating with organizations or other partners involved in the activities to control the tuberculosis disease.</a:t>
                      </a:r>
                    </a:p>
                  </a:txBody>
                  <a:tcPr marL="67050" marR="6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52400"/>
          <a:ext cx="7848600" cy="6553200"/>
        </p:xfrm>
        <a:graphic>
          <a:graphicData uri="http://schemas.openxmlformats.org/drawingml/2006/table">
            <a:tbl>
              <a:tblPr/>
              <a:tblGrid>
                <a:gridCol w="7848600"/>
              </a:tblGrid>
              <a:tr h="6553200">
                <a:tc>
                  <a:txBody>
                    <a:bodyPr/>
                    <a:lstStyle/>
                    <a:p>
                      <a:pPr>
                        <a:spcAft>
                          <a:spcPts val="0"/>
                        </a:spcAft>
                      </a:pPr>
                      <a:r>
                        <a:rPr lang="en-US" sz="2400" b="1" dirty="0"/>
                        <a:t>Summarizing the key activities to be carried </a:t>
                      </a:r>
                      <a:r>
                        <a:rPr lang="en-US" sz="2400" b="1" dirty="0" smtClean="0"/>
                        <a:t>out</a:t>
                      </a:r>
                      <a:r>
                        <a:rPr lang="en-US" sz="2400" b="1" baseline="0" dirty="0" smtClean="0"/>
                        <a:t> (TB)</a:t>
                      </a:r>
                      <a:endParaRPr lang="en-US" sz="2400" b="1" dirty="0"/>
                    </a:p>
                    <a:p>
                      <a:pPr marL="342900" lvl="0" indent="-342900">
                        <a:spcAft>
                          <a:spcPts val="0"/>
                        </a:spcAft>
                        <a:buFont typeface="Symbol"/>
                        <a:buChar char=""/>
                      </a:pPr>
                      <a:r>
                        <a:rPr lang="en-US" sz="2400" dirty="0"/>
                        <a:t>Deliver the sample of suspected cases and following up the treatment</a:t>
                      </a:r>
                    </a:p>
                    <a:p>
                      <a:pPr marL="342900" lvl="0" indent="-342900">
                        <a:spcAft>
                          <a:spcPts val="0"/>
                        </a:spcAft>
                        <a:buFont typeface="Symbol"/>
                        <a:buChar char=""/>
                      </a:pPr>
                      <a:r>
                        <a:rPr lang="en-US" sz="2400" dirty="0"/>
                        <a:t>Visit the TB patients in villages</a:t>
                      </a:r>
                    </a:p>
                    <a:p>
                      <a:pPr marL="342900" lvl="0" indent="-342900">
                        <a:spcAft>
                          <a:spcPts val="0"/>
                        </a:spcAft>
                        <a:buFont typeface="Symbol"/>
                        <a:buChar char=""/>
                      </a:pPr>
                      <a:r>
                        <a:rPr lang="en-US" sz="2400" dirty="0"/>
                        <a:t>Training or training for the health staffs on how to use the DOT</a:t>
                      </a:r>
                    </a:p>
                    <a:p>
                      <a:pPr marL="342900" lvl="0" indent="-342900">
                        <a:spcAft>
                          <a:spcPts val="0"/>
                        </a:spcAft>
                        <a:buFont typeface="Symbol"/>
                        <a:buChar char=""/>
                      </a:pPr>
                      <a:r>
                        <a:rPr lang="en-US" sz="2400" dirty="0"/>
                        <a:t>Retrain workers for village volunteers on how to use the DOT in community</a:t>
                      </a:r>
                    </a:p>
                    <a:p>
                      <a:pPr marL="342900" lvl="0" indent="-342900">
                        <a:spcAft>
                          <a:spcPts val="0"/>
                        </a:spcAft>
                        <a:buFont typeface="Symbol"/>
                        <a:buChar char=""/>
                      </a:pPr>
                      <a:r>
                        <a:rPr lang="en-US" sz="2400" dirty="0"/>
                        <a:t>Disseminate IEC regarding TB disease via radio and TV</a:t>
                      </a:r>
                    </a:p>
                    <a:p>
                      <a:pPr marL="342900" lvl="0" indent="-342900">
                        <a:spcAft>
                          <a:spcPts val="0"/>
                        </a:spcAft>
                        <a:buFont typeface="Symbol"/>
                        <a:buChar char=""/>
                      </a:pPr>
                      <a:r>
                        <a:rPr lang="en-US" sz="2400" dirty="0"/>
                        <a:t>Monitoring from province to district and from district to health centers </a:t>
                      </a:r>
                    </a:p>
                    <a:p>
                      <a:pPr marL="342900" lvl="0" indent="-342900">
                        <a:spcAft>
                          <a:spcPts val="0"/>
                        </a:spcAft>
                        <a:buFont typeface="Symbol"/>
                        <a:buChar char=""/>
                      </a:pPr>
                      <a:r>
                        <a:rPr lang="en-US" sz="2400" dirty="0"/>
                        <a:t>Monitoring from district to health centers and villages</a:t>
                      </a:r>
                    </a:p>
                    <a:p>
                      <a:pPr marL="342900" lvl="0" indent="-342900">
                        <a:spcAft>
                          <a:spcPts val="0"/>
                        </a:spcAft>
                        <a:buFont typeface="Symbol"/>
                        <a:buChar char=""/>
                      </a:pPr>
                      <a:r>
                        <a:rPr lang="en-US" sz="2400" dirty="0"/>
                        <a:t>Budget for office management</a:t>
                      </a:r>
                    </a:p>
                  </a:txBody>
                  <a:tcPr marL="67050" marR="67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0"/>
          <a:ext cx="8077200" cy="6858000"/>
        </p:xfrm>
        <a:graphic>
          <a:graphicData uri="http://schemas.openxmlformats.org/drawingml/2006/table">
            <a:tbl>
              <a:tblPr/>
              <a:tblGrid>
                <a:gridCol w="8077200"/>
              </a:tblGrid>
              <a:tr h="244929">
                <a:tc>
                  <a:txBody>
                    <a:bodyPr/>
                    <a:lstStyle/>
                    <a:p>
                      <a:pPr>
                        <a:spcAft>
                          <a:spcPts val="0"/>
                        </a:spcAft>
                        <a:tabLst>
                          <a:tab pos="228600" algn="l"/>
                        </a:tabLst>
                      </a:pPr>
                      <a:r>
                        <a:rPr lang="en-US" sz="1600" b="1" dirty="0">
                          <a:latin typeface="Times New Roman"/>
                          <a:ea typeface="Times New Roman"/>
                          <a:cs typeface="Times New Roman"/>
                        </a:rPr>
                        <a:t>6. Work Plan (</a:t>
                      </a:r>
                      <a:r>
                        <a:rPr lang="lo-LA" sz="1600" b="1" dirty="0">
                          <a:latin typeface="Arial"/>
                          <a:ea typeface="Arial Unicode MS"/>
                          <a:cs typeface="Times New Roman"/>
                        </a:rPr>
                        <a:t>2015-2016</a:t>
                      </a:r>
                      <a:r>
                        <a:rPr lang="en-US" sz="1600" b="1" dirty="0">
                          <a:latin typeface="Times New Roman"/>
                          <a:ea typeface="Arial Unicode MS"/>
                          <a:cs typeface="Times New Roman"/>
                        </a:rPr>
                        <a:t>)</a:t>
                      </a:r>
                      <a:endParaRPr lang="en-US" sz="1600" dirty="0">
                        <a:latin typeface="Arial"/>
                        <a:ea typeface="Times New Roman"/>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6613071">
                <a:tc>
                  <a:txBody>
                    <a:bodyPr/>
                    <a:lstStyle/>
                    <a:p>
                      <a:pPr>
                        <a:spcAft>
                          <a:spcPts val="0"/>
                        </a:spcAft>
                      </a:pPr>
                      <a:r>
                        <a:rPr lang="en-US" sz="1600" b="1" dirty="0">
                          <a:latin typeface="Times New Roman"/>
                          <a:ea typeface="Arial Unicode MS"/>
                          <a:cs typeface="Times New Roman"/>
                        </a:rPr>
                        <a:t>HIV/AIDS</a:t>
                      </a:r>
                      <a:endParaRPr lang="en-US" sz="1600" dirty="0">
                        <a:latin typeface="Arial"/>
                        <a:ea typeface="Times New Roman"/>
                        <a:cs typeface="Times New Roman"/>
                      </a:endParaRPr>
                    </a:p>
                    <a:p>
                      <a:pPr marL="342900" lvl="0" indent="-342900">
                        <a:spcAft>
                          <a:spcPts val="0"/>
                        </a:spcAft>
                        <a:buFont typeface="Wingdings"/>
                        <a:buChar char=""/>
                      </a:pPr>
                      <a:r>
                        <a:rPr lang="en-US" sz="1600" b="1" dirty="0">
                          <a:latin typeface="Times New Roman"/>
                          <a:ea typeface="Arial Unicode MS"/>
                          <a:cs typeface="Times New Roman"/>
                        </a:rPr>
                        <a:t>Provincial Level</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encourage mobilization for district level to report regularly to gain the STI of all health centers of each district.</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Expand one more VCT </a:t>
                      </a:r>
                      <a:r>
                        <a:rPr lang="en-US" sz="1600" dirty="0" err="1">
                          <a:latin typeface="Times New Roman"/>
                          <a:ea typeface="Times New Roman"/>
                          <a:cs typeface="Times New Roman"/>
                        </a:rPr>
                        <a:t>Xaychamphone</a:t>
                      </a:r>
                      <a:r>
                        <a:rPr lang="en-US" sz="1600" dirty="0">
                          <a:latin typeface="Times New Roman"/>
                          <a:ea typeface="Times New Roman"/>
                          <a:cs typeface="Times New Roman"/>
                        </a:rPr>
                        <a:t> District</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propose the government budget plan to carry out activities of HIV/STIs in 7 districts for the fiscal year 2015-2016.</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propose the budget plan to international projects for fiscal year 2016-2017 </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Promote to access to counseling services and recommend for blood voluntary testing and test for STI by disseminating information campaigns in various media and promote the use of condoms.</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Strengthen each level of the performance team and increase the participation of communities and infected people.</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Encourage infected people to access to counseling service and treatment by (ARV), treat complicated diseases. On the other hand the patients also can take care at home and community.</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prevent HIV of MSM in 7 target districts (including 17 PE) access into 272 target people.</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Monitoring volunteers of MSM in 5 target districts (</a:t>
                      </a:r>
                      <a:r>
                        <a:rPr lang="en-US" sz="1600" dirty="0" err="1">
                          <a:latin typeface="Times New Roman"/>
                          <a:ea typeface="Times New Roman"/>
                          <a:cs typeface="Times New Roman"/>
                        </a:rPr>
                        <a:t>Pakxan</a:t>
                      </a:r>
                      <a:r>
                        <a:rPr lang="en-US" sz="1600" dirty="0">
                          <a:latin typeface="Times New Roman"/>
                          <a:ea typeface="Times New Roman"/>
                          <a:cs typeface="Times New Roman"/>
                        </a:rPr>
                        <a:t>, </a:t>
                      </a:r>
                      <a:r>
                        <a:rPr lang="en-US" sz="1600" dirty="0" err="1">
                          <a:latin typeface="Times New Roman"/>
                          <a:ea typeface="Times New Roman"/>
                          <a:cs typeface="Times New Roman"/>
                        </a:rPr>
                        <a:t>Pakkading</a:t>
                      </a:r>
                      <a:r>
                        <a:rPr lang="en-US" sz="1600" dirty="0">
                          <a:latin typeface="Times New Roman"/>
                          <a:ea typeface="Times New Roman"/>
                          <a:cs typeface="Times New Roman"/>
                        </a:rPr>
                        <a:t>, </a:t>
                      </a:r>
                      <a:r>
                        <a:rPr lang="en-US" sz="1600" dirty="0" err="1">
                          <a:latin typeface="Times New Roman"/>
                          <a:ea typeface="Times New Roman"/>
                          <a:cs typeface="Times New Roman"/>
                        </a:rPr>
                        <a:t>Borlikhan</a:t>
                      </a:r>
                      <a:r>
                        <a:rPr lang="en-US" sz="1600" dirty="0">
                          <a:latin typeface="Times New Roman"/>
                          <a:ea typeface="Times New Roman"/>
                          <a:cs typeface="Times New Roman"/>
                        </a:rPr>
                        <a:t>, </a:t>
                      </a:r>
                      <a:r>
                        <a:rPr lang="en-US" sz="1600" dirty="0" err="1">
                          <a:latin typeface="Times New Roman"/>
                          <a:ea typeface="Times New Roman"/>
                          <a:cs typeface="Times New Roman"/>
                        </a:rPr>
                        <a:t>Thaphabath</a:t>
                      </a:r>
                      <a:r>
                        <a:rPr lang="en-US" sz="1600" dirty="0">
                          <a:latin typeface="Times New Roman"/>
                          <a:ea typeface="Times New Roman"/>
                          <a:cs typeface="Times New Roman"/>
                        </a:rPr>
                        <a:t> and </a:t>
                      </a:r>
                      <a:r>
                        <a:rPr lang="en-US" sz="1600" dirty="0" err="1">
                          <a:latin typeface="Times New Roman"/>
                          <a:ea typeface="Times New Roman"/>
                          <a:cs typeface="Times New Roman"/>
                        </a:rPr>
                        <a:t>Khamkeut</a:t>
                      </a:r>
                      <a:r>
                        <a:rPr lang="en-US" sz="1600" dirty="0">
                          <a:latin typeface="Times New Roman"/>
                          <a:ea typeface="Times New Roman"/>
                          <a:cs typeface="Times New Roman"/>
                        </a:rPr>
                        <a:t>)</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Quarter meeting with partners of provincial and district level</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The administration work of the Secretariat and MSM</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Retraining activity for 17 volunteers of MSM</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Enlighten for Peer in the field of (OW)</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Continue to prevent HIV infection in the population at the aged between 15-49 years to be less than 1%.</a:t>
                      </a:r>
                      <a:endParaRPr lang="en-US" sz="1600" dirty="0">
                        <a:latin typeface="Arial"/>
                        <a:ea typeface="Times New Roman"/>
                        <a:cs typeface="Times New Roman"/>
                      </a:endParaRPr>
                    </a:p>
                    <a:p>
                      <a:pPr marL="342900" lvl="0" indent="-342900">
                        <a:spcAft>
                          <a:spcPts val="0"/>
                        </a:spcAft>
                        <a:buFont typeface="Symbol"/>
                        <a:buChar char=""/>
                        <a:tabLst>
                          <a:tab pos="180340" algn="l"/>
                          <a:tab pos="457200" algn="l"/>
                        </a:tabLst>
                      </a:pPr>
                      <a:r>
                        <a:rPr lang="en-US" sz="1600" dirty="0">
                          <a:latin typeface="Times New Roman"/>
                          <a:ea typeface="Times New Roman"/>
                          <a:cs typeface="Times New Roman"/>
                        </a:rPr>
                        <a:t>Ensure the rate of HIV infection among the risk vulnerable population to be under 5%.</a:t>
                      </a:r>
                      <a:endParaRPr lang="en-US" sz="1600" dirty="0">
                        <a:latin typeface="Arial"/>
                        <a:ea typeface="Times New Roman"/>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52400"/>
          <a:ext cx="7848600" cy="6553200"/>
        </p:xfrm>
        <a:graphic>
          <a:graphicData uri="http://schemas.openxmlformats.org/drawingml/2006/table">
            <a:tbl>
              <a:tblPr/>
              <a:tblGrid>
                <a:gridCol w="7848600"/>
              </a:tblGrid>
              <a:tr h="6553200">
                <a:tc>
                  <a:txBody>
                    <a:bodyPr/>
                    <a:lstStyle/>
                    <a:p>
                      <a:pPr marL="342900" lvl="0" indent="-342900">
                        <a:spcAft>
                          <a:spcPts val="0"/>
                        </a:spcAft>
                        <a:buFont typeface="Wingdings"/>
                        <a:buChar char=""/>
                        <a:tabLst>
                          <a:tab pos="211455" algn="l"/>
                        </a:tabLst>
                      </a:pPr>
                      <a:r>
                        <a:rPr lang="en-US" sz="2800" b="1" dirty="0" err="1" smtClean="0"/>
                        <a:t>Pakkading</a:t>
                      </a:r>
                      <a:r>
                        <a:rPr lang="en-US" sz="2800" b="1" dirty="0" smtClean="0"/>
                        <a:t> </a:t>
                      </a:r>
                      <a:r>
                        <a:rPr lang="en-US" sz="2800" b="1" dirty="0"/>
                        <a:t>District:</a:t>
                      </a:r>
                    </a:p>
                    <a:p>
                      <a:pPr marL="342900" lvl="0" indent="-342900">
                        <a:spcAft>
                          <a:spcPts val="0"/>
                        </a:spcAft>
                        <a:buFont typeface="Symbol"/>
                        <a:buChar char=""/>
                      </a:pPr>
                      <a:r>
                        <a:rPr lang="en-US" sz="2800" dirty="0"/>
                        <a:t>Continue to report AIDS and STIs regular to Provincial Health.</a:t>
                      </a:r>
                    </a:p>
                    <a:p>
                      <a:pPr marL="342900" lvl="0" indent="-342900">
                        <a:spcAft>
                          <a:spcPts val="0"/>
                        </a:spcAft>
                        <a:buFont typeface="Symbol"/>
                        <a:buChar char=""/>
                      </a:pPr>
                      <a:r>
                        <a:rPr lang="en-US" sz="2800" dirty="0"/>
                        <a:t>Continue to promote consultation voluntary blood testing.</a:t>
                      </a:r>
                    </a:p>
                    <a:p>
                      <a:pPr marL="342900" lvl="0" indent="-342900">
                        <a:spcAft>
                          <a:spcPts val="0"/>
                        </a:spcAft>
                        <a:buFont typeface="Symbol"/>
                        <a:buChar char=""/>
                      </a:pPr>
                      <a:r>
                        <a:rPr lang="en-US" sz="2800" dirty="0"/>
                        <a:t>Conduct the IEC mobile advertising regarding to the basic information of AIDS/STI at the clubs, guesthouses and villages</a:t>
                      </a:r>
                    </a:p>
                    <a:p>
                      <a:pPr marL="342900" lvl="0" indent="-342900">
                        <a:spcAft>
                          <a:spcPts val="0"/>
                        </a:spcAft>
                        <a:buFont typeface="Symbol"/>
                        <a:buChar char=""/>
                      </a:pPr>
                      <a:r>
                        <a:rPr lang="en-US" sz="2800" dirty="0"/>
                        <a:t>Retrain the reporting form for partners in health centers and 2 district hospitals, 2 health centers</a:t>
                      </a:r>
                    </a:p>
                    <a:p>
                      <a:pPr marL="342900" lvl="0" indent="-342900">
                        <a:spcAft>
                          <a:spcPts val="0"/>
                        </a:spcAft>
                        <a:buFont typeface="Symbol"/>
                        <a:buChar char=""/>
                      </a:pPr>
                      <a:r>
                        <a:rPr lang="en-US" sz="2800" dirty="0"/>
                        <a:t>Collection data of hotels, factories, restaurants.</a:t>
                      </a:r>
                    </a:p>
                    <a:p>
                      <a:pPr marL="342900" lvl="0" indent="-342900">
                        <a:spcAft>
                          <a:spcPts val="0"/>
                        </a:spcAft>
                        <a:buFont typeface="Symbol"/>
                        <a:buChar char=""/>
                      </a:pPr>
                      <a:r>
                        <a:rPr lang="en-US" sz="2800" dirty="0"/>
                        <a:t>HIV Committee Meeting at district level.</a:t>
                      </a:r>
                    </a:p>
                    <a:p>
                      <a:pPr marL="342900" lvl="0" indent="-342900">
                        <a:spcAft>
                          <a:spcPts val="0"/>
                        </a:spcAft>
                        <a:buFont typeface="Symbol"/>
                        <a:buChar char=""/>
                      </a:pPr>
                      <a:r>
                        <a:rPr lang="en-US" sz="2800" dirty="0"/>
                        <a:t>Workshop at provincial and district level.</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6553200"/>
        </p:xfrm>
        <a:graphic>
          <a:graphicData uri="http://schemas.openxmlformats.org/drawingml/2006/table">
            <a:tbl>
              <a:tblPr/>
              <a:tblGrid>
                <a:gridCol w="7924800"/>
              </a:tblGrid>
              <a:tr h="6553200">
                <a:tc>
                  <a:txBody>
                    <a:bodyPr/>
                    <a:lstStyle/>
                    <a:p>
                      <a:pPr marL="342900" lvl="0" indent="-342900">
                        <a:spcAft>
                          <a:spcPts val="0"/>
                        </a:spcAft>
                        <a:buFont typeface="Wingdings"/>
                        <a:buChar char=""/>
                        <a:tabLst>
                          <a:tab pos="211455" algn="l"/>
                        </a:tabLst>
                      </a:pPr>
                      <a:r>
                        <a:rPr lang="en-US" sz="2100" b="1" dirty="0" err="1" smtClean="0">
                          <a:latin typeface="Times New Roman"/>
                          <a:ea typeface="Arial Unicode MS"/>
                          <a:cs typeface="Times New Roman"/>
                        </a:rPr>
                        <a:t>Thaphabath</a:t>
                      </a:r>
                      <a:r>
                        <a:rPr lang="en-US" sz="2100" b="1" dirty="0" smtClean="0">
                          <a:latin typeface="Times New Roman"/>
                          <a:ea typeface="Arial Unicode MS"/>
                          <a:cs typeface="Times New Roman"/>
                        </a:rPr>
                        <a:t> </a:t>
                      </a:r>
                      <a:r>
                        <a:rPr lang="en-US" sz="2100" b="1" dirty="0">
                          <a:latin typeface="Times New Roman"/>
                          <a:ea typeface="Arial Unicode MS"/>
                          <a:cs typeface="Times New Roman"/>
                        </a:rPr>
                        <a:t>District</a:t>
                      </a:r>
                      <a:r>
                        <a:rPr lang="lo-LA" sz="2100" b="1" dirty="0">
                          <a:latin typeface="Times New Roman"/>
                          <a:ea typeface="Arial Unicode MS"/>
                          <a:cs typeface="Times New Roman"/>
                        </a:rPr>
                        <a:t>:</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to mobilize the health centers to report regularly (STI)</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to treat STI check the report to submit to the province regularly</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Expand more VCT in 5 health centers over the districts </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to implement the international project budget plan of the fiscal year 2015-2016 of to be achieved</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Continue to implement the government budget plan of the fiscal year 2015-2016 to be completed</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Attend the quarterly meeting of provincial level 4 times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Attend the training on revision of STIs treatment, and how to use the reporting form once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Training on counseling and testing for HIV for health center workers once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Conduct IEC and enlighten the basic knowledge to prevent HIV and STIs to people in 3 villages and students of 2 Secondary Schools.</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Visit 3 HIV infected families once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Collect the information of Female Sex Workers and local training on preventing HIV and STIs by local bars once a year</a:t>
                      </a:r>
                      <a:endParaRPr lang="en-US" sz="2100" dirty="0">
                        <a:latin typeface="Arial"/>
                        <a:ea typeface="Times New Roman"/>
                        <a:cs typeface="Times New Roman"/>
                      </a:endParaRPr>
                    </a:p>
                    <a:p>
                      <a:pPr marL="342900" lvl="0" indent="-342900">
                        <a:spcAft>
                          <a:spcPts val="0"/>
                        </a:spcAft>
                        <a:buFont typeface="Symbol"/>
                        <a:buChar char=""/>
                        <a:tabLst>
                          <a:tab pos="211455" algn="l"/>
                        </a:tabLst>
                      </a:pPr>
                      <a:r>
                        <a:rPr lang="en-US" sz="2100" dirty="0">
                          <a:latin typeface="Times New Roman"/>
                          <a:ea typeface="Arial Unicode MS"/>
                          <a:cs typeface="Times New Roman"/>
                        </a:rPr>
                        <a:t>Monitoring in 5 health centers once a year.</a:t>
                      </a:r>
                      <a:endParaRPr lang="en-US" sz="21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6553200"/>
        </p:xfrm>
        <a:graphic>
          <a:graphicData uri="http://schemas.openxmlformats.org/drawingml/2006/table">
            <a:tbl>
              <a:tblPr/>
              <a:tblGrid>
                <a:gridCol w="7924800"/>
              </a:tblGrid>
              <a:tr h="3276600">
                <a:tc>
                  <a:txBody>
                    <a:bodyPr/>
                    <a:lstStyle/>
                    <a:p>
                      <a:pPr>
                        <a:spcAft>
                          <a:spcPts val="0"/>
                        </a:spcAft>
                      </a:pPr>
                      <a:r>
                        <a:rPr lang="en-US" sz="1800" b="1" dirty="0">
                          <a:latin typeface="Times New Roman"/>
                          <a:ea typeface="Arial Unicode MS"/>
                          <a:cs typeface="Times New Roman"/>
                        </a:rPr>
                        <a:t>Malaria</a:t>
                      </a:r>
                      <a:endParaRPr lang="en-US" sz="1800" dirty="0">
                        <a:latin typeface="Arial"/>
                        <a:ea typeface="Times New Roman"/>
                        <a:cs typeface="Times New Roman"/>
                      </a:endParaRPr>
                    </a:p>
                    <a:p>
                      <a:pPr marL="457200">
                        <a:spcAft>
                          <a:spcPts val="0"/>
                        </a:spcAft>
                        <a:tabLst>
                          <a:tab pos="128270" algn="l"/>
                        </a:tabLst>
                      </a:pPr>
                      <a:r>
                        <a:rPr lang="en-US" sz="1800" b="1" dirty="0" err="1">
                          <a:latin typeface="Times New Roman"/>
                          <a:ea typeface="Arial Unicode MS"/>
                          <a:cs typeface="Times New Roman"/>
                        </a:rPr>
                        <a:t>Pakkading</a:t>
                      </a:r>
                      <a:r>
                        <a:rPr lang="en-US" sz="1800" b="1" dirty="0">
                          <a:latin typeface="Times New Roman"/>
                          <a:ea typeface="Arial Unicode MS"/>
                          <a:cs typeface="Times New Roman"/>
                        </a:rPr>
                        <a:t> District</a:t>
                      </a:r>
                      <a:r>
                        <a:rPr lang="lo-LA" sz="1800" b="1" dirty="0">
                          <a:latin typeface="Times New Roman"/>
                          <a:ea typeface="Arial Unicode MS"/>
                          <a:cs typeface="Times New Roman"/>
                        </a:rPr>
                        <a:t>:</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Workshop at district level.</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Retrain village volunteers on surveillance.</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Monitor all level such as: (districts, health centers-villages).</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Implement IEC and make community process including placing water worm.</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Support the operation of dengue control.</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Distribute dyed-mosquito nets to health centers and target villages </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Provide the training on malaria information management to all levels  </a:t>
                      </a:r>
                      <a:endParaRPr lang="en-US" sz="1800" dirty="0">
                        <a:latin typeface="Arial"/>
                        <a:ea typeface="Times New Roman"/>
                        <a:cs typeface="Times New Roman"/>
                      </a:endParaRPr>
                    </a:p>
                    <a:p>
                      <a:pPr marL="342900" lvl="0" indent="-342900">
                        <a:spcAft>
                          <a:spcPts val="0"/>
                        </a:spcAft>
                        <a:buFont typeface="Symbol"/>
                        <a:buChar char=""/>
                        <a:tabLst>
                          <a:tab pos="128270" algn="l"/>
                          <a:tab pos="457200" algn="l"/>
                        </a:tabLst>
                      </a:pPr>
                      <a:r>
                        <a:rPr lang="en-US" sz="1800" dirty="0">
                          <a:latin typeface="Times New Roman"/>
                          <a:ea typeface="Arial Unicode MS"/>
                          <a:cs typeface="Times New Roman"/>
                        </a:rPr>
                        <a:t>Provide training on inventory management to provincial, district and health center levels.</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600">
                <a:tc>
                  <a:txBody>
                    <a:bodyPr/>
                    <a:lstStyle/>
                    <a:p>
                      <a:pPr>
                        <a:spcAft>
                          <a:spcPts val="0"/>
                        </a:spcAft>
                        <a:tabLst>
                          <a:tab pos="141605" algn="l"/>
                        </a:tabLst>
                      </a:pPr>
                      <a:r>
                        <a:rPr lang="en-US" sz="1800" b="1" dirty="0">
                          <a:latin typeface="Times New Roman"/>
                          <a:ea typeface="Arial Unicode MS"/>
                          <a:cs typeface="Times New Roman"/>
                        </a:rPr>
                        <a:t>Tuberculosis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Expansion of the covered services to treat and prevent TB broadly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Raise public and organizations to participate in the control of tuberculosis broadly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Coordinated with HIV task, the disease vaccination to open and testing room to know the tuberculosis treatment system and strategy of (DOT)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Disseminate information to people living in the remote areas broadly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Determine the child in a targeted group to be taken medicine INH</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Use appropriate tools to improve the activity information and IEC to find a suspected case of being cough more than 2 weeks in each health center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Improve referral patients to community hospitals (Sample of phlegm)</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37160"/>
          <a:ext cx="7924800" cy="6568440"/>
        </p:xfrm>
        <a:graphic>
          <a:graphicData uri="http://schemas.openxmlformats.org/drawingml/2006/table">
            <a:tbl>
              <a:tblPr/>
              <a:tblGrid>
                <a:gridCol w="7924800"/>
              </a:tblGrid>
              <a:tr h="312783">
                <a:tc>
                  <a:txBody>
                    <a:bodyPr/>
                    <a:lstStyle/>
                    <a:p>
                      <a:pPr>
                        <a:spcAft>
                          <a:spcPts val="0"/>
                        </a:spcAft>
                      </a:pPr>
                      <a:r>
                        <a:rPr lang="en-US" sz="1800" b="1" dirty="0" smtClean="0">
                          <a:latin typeface="Times New Roman"/>
                          <a:ea typeface="Arial Unicode MS"/>
                          <a:cs typeface="Times New Roman"/>
                        </a:rPr>
                        <a:t>Proposal</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255657">
                <a:tc>
                  <a:txBody>
                    <a:bodyPr/>
                    <a:lstStyle/>
                    <a:p>
                      <a:pPr>
                        <a:spcAft>
                          <a:spcPts val="0"/>
                        </a:spcAft>
                      </a:pPr>
                      <a:r>
                        <a:rPr lang="en-US" sz="1800" b="1" dirty="0">
                          <a:latin typeface="Times New Roman"/>
                          <a:ea typeface="Arial Unicode MS"/>
                          <a:cs typeface="Times New Roman"/>
                        </a:rPr>
                        <a:t>HIV/AIDS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a:t>
                      </a:r>
                      <a:r>
                        <a:rPr lang="en-US" sz="1800" dirty="0" smtClean="0">
                          <a:latin typeface="Times New Roman"/>
                          <a:ea typeface="Arial Unicode MS"/>
                          <a:cs typeface="Times New Roman"/>
                        </a:rPr>
                        <a:t>To provide </a:t>
                      </a:r>
                      <a:r>
                        <a:rPr lang="en-US" sz="1800" dirty="0">
                          <a:latin typeface="Times New Roman"/>
                          <a:ea typeface="Arial Unicode MS"/>
                          <a:cs typeface="Times New Roman"/>
                        </a:rPr>
                        <a:t>the training of for staffs at provincial and district levels at least 1-2 times per 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a:t>
                      </a:r>
                      <a:r>
                        <a:rPr lang="en-US" sz="1800" dirty="0" smtClean="0">
                          <a:latin typeface="Times New Roman"/>
                          <a:ea typeface="Times New Roman"/>
                          <a:cs typeface="Times New Roman"/>
                        </a:rPr>
                        <a:t>f</a:t>
                      </a:r>
                      <a:r>
                        <a:rPr lang="en-US" sz="1800" dirty="0" smtClean="0">
                          <a:latin typeface="Times New Roman"/>
                          <a:ea typeface="Arial Unicode MS"/>
                          <a:cs typeface="Times New Roman"/>
                        </a:rPr>
                        <a:t>ull </a:t>
                      </a:r>
                      <a:r>
                        <a:rPr lang="en-US" sz="1800" dirty="0">
                          <a:latin typeface="Times New Roman"/>
                          <a:ea typeface="Arial Unicode MS"/>
                          <a:cs typeface="Times New Roman"/>
                        </a:rPr>
                        <a:t>set of equipment.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1 </a:t>
                      </a:r>
                      <a:r>
                        <a:rPr lang="en-US" sz="1800" dirty="0">
                          <a:latin typeface="Times New Roman"/>
                          <a:ea typeface="Arial Unicode MS"/>
                          <a:cs typeface="Times New Roman"/>
                        </a:rPr>
                        <a:t>laptop computer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study </a:t>
                      </a:r>
                      <a:r>
                        <a:rPr lang="en-US" sz="1800" dirty="0">
                          <a:latin typeface="Times New Roman"/>
                          <a:ea typeface="Arial Unicode MS"/>
                          <a:cs typeface="Times New Roman"/>
                        </a:rPr>
                        <a:t>tour in locally and oversea </a:t>
                      </a:r>
                      <a:r>
                        <a:rPr lang="lo-LA" sz="1800" dirty="0">
                          <a:latin typeface="Times New Roman"/>
                          <a:ea typeface="Arial Unicode MS"/>
                          <a:cs typeface="Times New Roman"/>
                        </a:rPr>
                        <a:t>1</a:t>
                      </a:r>
                      <a:r>
                        <a:rPr lang="en-US" sz="1800" dirty="0">
                          <a:latin typeface="Times New Roman"/>
                          <a:ea typeface="Arial Unicode MS"/>
                          <a:cs typeface="Times New Roman"/>
                        </a:rPr>
                        <a:t> time per</a:t>
                      </a:r>
                      <a:r>
                        <a:rPr lang="lo-LA" sz="1800" dirty="0">
                          <a:latin typeface="Times New Roman"/>
                          <a:ea typeface="Arial Unicode MS"/>
                          <a:cs typeface="Times New Roman"/>
                        </a:rPr>
                        <a:t> </a:t>
                      </a:r>
                      <a:r>
                        <a:rPr lang="en-US" sz="1800" dirty="0">
                          <a:latin typeface="Times New Roman"/>
                          <a:ea typeface="Arial Unicode MS"/>
                          <a:cs typeface="Times New Roman"/>
                        </a:rPr>
                        <a:t>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transfer </a:t>
                      </a:r>
                      <a:r>
                        <a:rPr lang="en-US" sz="1800" dirty="0">
                          <a:latin typeface="Times New Roman"/>
                          <a:ea typeface="Arial Unicode MS"/>
                          <a:cs typeface="Times New Roman"/>
                        </a:rPr>
                        <a:t>the budget timely as the plan has set quarterly.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Increase DSA and incentives to the staffs of provincial level as well as all local </a:t>
                      </a:r>
                      <a:r>
                        <a:rPr lang="en-US" sz="1800" dirty="0" smtClean="0">
                          <a:latin typeface="Times New Roman"/>
                          <a:ea typeface="Arial Unicode MS"/>
                          <a:cs typeface="Times New Roman"/>
                        </a:rPr>
                        <a:t>staffs</a:t>
                      </a:r>
                      <a:endParaRPr lang="en-US" sz="1800" dirty="0" smtClean="0">
                        <a:latin typeface="Arial"/>
                        <a:ea typeface="Arial Unicode MS"/>
                        <a:cs typeface="Times New Roman"/>
                      </a:endParaRPr>
                    </a:p>
                    <a:p>
                      <a:pPr marL="342900" lvl="0" indent="-342900">
                        <a:spcAft>
                          <a:spcPts val="0"/>
                        </a:spcAft>
                        <a:buFont typeface="Symbol"/>
                        <a:buNone/>
                        <a:tabLst>
                          <a:tab pos="128270" algn="l"/>
                        </a:tabLst>
                      </a:pPr>
                      <a:r>
                        <a:rPr lang="en-US" sz="1800" b="1" dirty="0" smtClean="0">
                          <a:latin typeface="Times New Roman"/>
                          <a:ea typeface="Arial Unicode MS"/>
                          <a:cs typeface="Times New Roman"/>
                        </a:rPr>
                        <a:t>Malaria</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Increase DSA and incentives to the staffs of provincial level as well as all local staffs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transfer </a:t>
                      </a:r>
                      <a:r>
                        <a:rPr lang="en-US" sz="1800" dirty="0">
                          <a:latin typeface="Times New Roman"/>
                          <a:ea typeface="Arial Unicode MS"/>
                          <a:cs typeface="Times New Roman"/>
                        </a:rPr>
                        <a:t>the budget timely as the plan has set quarterly.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a:t>
                      </a:r>
                      <a:r>
                        <a:rPr lang="en-US" sz="1800" dirty="0" smtClean="0">
                          <a:latin typeface="Times New Roman"/>
                          <a:ea typeface="Times New Roman"/>
                          <a:cs typeface="Times New Roman"/>
                        </a:rPr>
                        <a:t>rovide </a:t>
                      </a:r>
                      <a:r>
                        <a:rPr lang="en-US" sz="1800" dirty="0">
                          <a:latin typeface="Times New Roman"/>
                          <a:ea typeface="Times New Roman"/>
                          <a:cs typeface="Times New Roman"/>
                        </a:rPr>
                        <a:t>f</a:t>
                      </a:r>
                      <a:r>
                        <a:rPr lang="en-US" sz="1800" dirty="0">
                          <a:latin typeface="Times New Roman"/>
                          <a:ea typeface="Arial Unicode MS"/>
                          <a:cs typeface="Times New Roman"/>
                        </a:rPr>
                        <a:t>ull set of equipment.</a:t>
                      </a:r>
                      <a:endParaRPr lang="en-US" sz="1800" dirty="0">
                        <a:latin typeface="Arial"/>
                        <a:ea typeface="Times New Roman"/>
                        <a:cs typeface="Times New Roman"/>
                      </a:endParaRPr>
                    </a:p>
                    <a:p>
                      <a:pPr>
                        <a:spcAft>
                          <a:spcPts val="0"/>
                        </a:spcAft>
                        <a:tabLst>
                          <a:tab pos="141605" algn="l"/>
                        </a:tabLst>
                      </a:pPr>
                      <a:r>
                        <a:rPr lang="en-US" sz="1800" b="1" dirty="0">
                          <a:latin typeface="Times New Roman"/>
                          <a:ea typeface="Arial Unicode MS"/>
                          <a:cs typeface="Times New Roman"/>
                        </a:rPr>
                        <a:t>Tuberculosis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the </a:t>
                      </a:r>
                      <a:r>
                        <a:rPr lang="en-US" sz="1800" dirty="0">
                          <a:latin typeface="Times New Roman"/>
                          <a:ea typeface="Arial Unicode MS"/>
                          <a:cs typeface="Times New Roman"/>
                        </a:rPr>
                        <a:t>budget for collect sputum samples in remote areas.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the </a:t>
                      </a:r>
                      <a:r>
                        <a:rPr lang="en-US" sz="1800" dirty="0">
                          <a:latin typeface="Times New Roman"/>
                          <a:ea typeface="Arial Unicode MS"/>
                          <a:cs typeface="Times New Roman"/>
                        </a:rPr>
                        <a:t>incentive money for the village volunteers for managing the period of treatment for 6 months (remote areas).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For units that detected HIV/AIDS cases to be ordered for testing sputum to find TB case</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the </a:t>
                      </a:r>
                      <a:r>
                        <a:rPr lang="en-US" sz="1800" dirty="0">
                          <a:latin typeface="Times New Roman"/>
                          <a:ea typeface="Arial Unicode MS"/>
                          <a:cs typeface="Times New Roman"/>
                        </a:rPr>
                        <a:t>budget for activities timely</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smtClean="0">
                          <a:latin typeface="Times New Roman"/>
                          <a:ea typeface="Arial Unicode MS"/>
                          <a:cs typeface="Times New Roman"/>
                        </a:rPr>
                        <a:t>To provide lunch </a:t>
                      </a:r>
                      <a:r>
                        <a:rPr lang="en-US" sz="1800" dirty="0">
                          <a:latin typeface="Times New Roman"/>
                          <a:ea typeface="Arial Unicode MS"/>
                          <a:cs typeface="Times New Roman"/>
                        </a:rPr>
                        <a:t>cost, gasoline for delivery samples from the health center</a:t>
                      </a:r>
                      <a:endParaRPr lang="en-US" sz="18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152400"/>
          <a:ext cx="7924800" cy="6553200"/>
        </p:xfrm>
        <a:graphic>
          <a:graphicData uri="http://schemas.openxmlformats.org/drawingml/2006/table">
            <a:tbl>
              <a:tblPr/>
              <a:tblGrid>
                <a:gridCol w="7924800"/>
              </a:tblGrid>
              <a:tr h="3134140">
                <a:tc>
                  <a:txBody>
                    <a:bodyPr/>
                    <a:lstStyle/>
                    <a:p>
                      <a:pPr>
                        <a:spcAft>
                          <a:spcPts val="0"/>
                        </a:spcAft>
                      </a:pPr>
                      <a:r>
                        <a:rPr lang="lo-LA" sz="1800" dirty="0">
                          <a:latin typeface="Arial"/>
                          <a:ea typeface="Arial Unicode MS"/>
                          <a:cs typeface="Times New Roman"/>
                        </a:rPr>
                        <a:t>​</a:t>
                      </a:r>
                      <a:r>
                        <a:rPr lang="en-US" sz="1800" b="1" dirty="0">
                          <a:latin typeface="Times New Roman"/>
                          <a:ea typeface="Arial Unicode MS"/>
                          <a:cs typeface="Times New Roman"/>
                        </a:rPr>
                        <a:t> HIV/AIDS</a:t>
                      </a:r>
                      <a:endParaRPr lang="en-US" sz="1800" dirty="0">
                        <a:latin typeface="Arial"/>
                        <a:ea typeface="Times New Roman"/>
                        <a:cs typeface="Times New Roman"/>
                      </a:endParaRPr>
                    </a:p>
                    <a:p>
                      <a:pPr marL="342900" lvl="0" indent="-342900">
                        <a:spcAft>
                          <a:spcPts val="0"/>
                        </a:spcAft>
                        <a:buFont typeface="Wingdings"/>
                        <a:buChar char=""/>
                        <a:tabLst>
                          <a:tab pos="128270" algn="l"/>
                        </a:tabLst>
                      </a:pPr>
                      <a:r>
                        <a:rPr lang="en-US" sz="1800" b="1" dirty="0" err="1">
                          <a:latin typeface="Times New Roman"/>
                          <a:ea typeface="Arial Unicode MS"/>
                          <a:cs typeface="Times New Roman"/>
                        </a:rPr>
                        <a:t>Pakkading</a:t>
                      </a:r>
                      <a:r>
                        <a:rPr lang="en-US" sz="1800" b="1" dirty="0">
                          <a:latin typeface="Times New Roman"/>
                          <a:ea typeface="Arial Unicode MS"/>
                          <a:cs typeface="Times New Roman"/>
                        </a:rPr>
                        <a:t> District</a:t>
                      </a:r>
                      <a:r>
                        <a:rPr lang="lo-LA" sz="1800" b="1" dirty="0">
                          <a:latin typeface="Times New Roman"/>
                          <a:ea typeface="Arial Unicode MS"/>
                          <a:cs typeface="Times New Roman"/>
                        </a:rPr>
                        <a: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lo-LA" sz="1800" dirty="0">
                          <a:latin typeface="Arial"/>
                          <a:ea typeface="Arial Unicode MS"/>
                          <a:cs typeface="Times New Roman"/>
                        </a:rPr>
                        <a:t>​</a:t>
                      </a:r>
                      <a:r>
                        <a:rPr lang="en-US" sz="1800" dirty="0">
                          <a:latin typeface="Times New Roman"/>
                          <a:ea typeface="Arial Unicode MS"/>
                          <a:cs typeface="Times New Roman"/>
                        </a:rPr>
                        <a:t>To be p</a:t>
                      </a:r>
                      <a:r>
                        <a:rPr lang="en-US" sz="1800" dirty="0">
                          <a:latin typeface="Times New Roman"/>
                          <a:ea typeface="Times New Roman"/>
                          <a:cs typeface="Times New Roman"/>
                        </a:rPr>
                        <a:t>rovided the t</a:t>
                      </a:r>
                      <a:r>
                        <a:rPr lang="en-US" sz="1800" dirty="0">
                          <a:latin typeface="Times New Roman"/>
                          <a:ea typeface="Arial Unicode MS"/>
                          <a:cs typeface="Times New Roman"/>
                        </a:rPr>
                        <a:t>raining for work on HIV/STI at least </a:t>
                      </a:r>
                      <a:r>
                        <a:rPr lang="lo-LA" sz="1800" dirty="0">
                          <a:latin typeface="Times New Roman"/>
                          <a:ea typeface="Arial Unicode MS"/>
                          <a:cs typeface="Times New Roman"/>
                        </a:rPr>
                        <a:t>1-2</a:t>
                      </a:r>
                      <a:r>
                        <a:rPr lang="en-US" sz="1800" dirty="0">
                          <a:latin typeface="Times New Roman"/>
                          <a:ea typeface="Arial Unicode MS"/>
                          <a:cs typeface="Times New Roman"/>
                        </a:rPr>
                        <a:t> times per 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s</a:t>
                      </a:r>
                      <a:r>
                        <a:rPr lang="en-US" sz="1800" dirty="0">
                          <a:latin typeface="Times New Roman"/>
                          <a:ea typeface="Arial Unicode MS"/>
                          <a:cs typeface="Times New Roman"/>
                        </a:rPr>
                        <a:t>tudy tour </a:t>
                      </a:r>
                      <a:r>
                        <a:rPr lang="lo-LA" sz="1800" dirty="0">
                          <a:latin typeface="Times New Roman"/>
                          <a:ea typeface="Arial Unicode MS"/>
                          <a:cs typeface="Times New Roman"/>
                        </a:rPr>
                        <a:t>1 </a:t>
                      </a:r>
                      <a:r>
                        <a:rPr lang="en-US" sz="1800" dirty="0">
                          <a:latin typeface="Times New Roman"/>
                          <a:ea typeface="Arial Unicode MS"/>
                          <a:cs typeface="Times New Roman"/>
                        </a:rPr>
                        <a:t>time per year.</a:t>
                      </a:r>
                      <a:endParaRPr lang="en-US" sz="1800" dirty="0">
                        <a:latin typeface="Arial"/>
                        <a:ea typeface="Times New Roman"/>
                        <a:cs typeface="Times New Roman"/>
                      </a:endParaRPr>
                    </a:p>
                    <a:p>
                      <a:pPr marL="342900" lvl="0" indent="-342900">
                        <a:spcAft>
                          <a:spcPts val="0"/>
                        </a:spcAft>
                        <a:buFont typeface="Wingdings"/>
                        <a:buChar char=""/>
                        <a:tabLst>
                          <a:tab pos="128270" algn="l"/>
                        </a:tabLst>
                      </a:pPr>
                      <a:r>
                        <a:rPr lang="en-US" sz="1800" b="1" dirty="0" err="1">
                          <a:latin typeface="Times New Roman"/>
                          <a:ea typeface="Arial Unicode MS"/>
                          <a:cs typeface="Times New Roman"/>
                        </a:rPr>
                        <a:t>Thaphabath</a:t>
                      </a:r>
                      <a:r>
                        <a:rPr lang="en-US" sz="1800" b="1" dirty="0">
                          <a:latin typeface="Times New Roman"/>
                          <a:ea typeface="Arial Unicode MS"/>
                          <a:cs typeface="Times New Roman"/>
                        </a:rPr>
                        <a:t> District</a:t>
                      </a:r>
                      <a:r>
                        <a:rPr lang="lo-LA" sz="1800" b="1" dirty="0">
                          <a:latin typeface="Times New Roman"/>
                          <a:ea typeface="Arial Unicode MS"/>
                          <a:cs typeface="Times New Roman"/>
                        </a:rPr>
                        <a:t>:</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lo-LA" sz="1800" dirty="0">
                          <a:latin typeface="Arial"/>
                          <a:ea typeface="Arial Unicode MS"/>
                          <a:cs typeface="Times New Roman"/>
                        </a:rPr>
                        <a:t>​</a:t>
                      </a:r>
                      <a:r>
                        <a:rPr lang="en-US" sz="1800" dirty="0">
                          <a:latin typeface="Times New Roman"/>
                          <a:ea typeface="Arial Unicode MS"/>
                          <a:cs typeface="Times New Roman"/>
                        </a:rPr>
                        <a:t>To be p</a:t>
                      </a:r>
                      <a:r>
                        <a:rPr lang="en-US" sz="1800" dirty="0">
                          <a:latin typeface="Times New Roman"/>
                          <a:ea typeface="Times New Roman"/>
                          <a:cs typeface="Times New Roman"/>
                        </a:rPr>
                        <a:t>rovided the t</a:t>
                      </a:r>
                      <a:r>
                        <a:rPr lang="en-US" sz="1800" dirty="0">
                          <a:latin typeface="Times New Roman"/>
                          <a:ea typeface="Arial Unicode MS"/>
                          <a:cs typeface="Times New Roman"/>
                        </a:rPr>
                        <a:t>raining for work on HIV/STI at least </a:t>
                      </a:r>
                      <a:r>
                        <a:rPr lang="lo-LA" sz="1800" dirty="0">
                          <a:latin typeface="Times New Roman"/>
                          <a:ea typeface="Arial Unicode MS"/>
                          <a:cs typeface="Times New Roman"/>
                        </a:rPr>
                        <a:t>1-2</a:t>
                      </a:r>
                      <a:r>
                        <a:rPr lang="en-US" sz="1800" dirty="0">
                          <a:latin typeface="Times New Roman"/>
                          <a:ea typeface="Arial Unicode MS"/>
                          <a:cs typeface="Times New Roman"/>
                        </a:rPr>
                        <a:t> times per year.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a:t>
                      </a:r>
                      <a:r>
                        <a:rPr lang="en-US" sz="1800" dirty="0">
                          <a:latin typeface="Times New Roman"/>
                          <a:ea typeface="Arial Unicode MS"/>
                          <a:cs typeface="Times New Roman"/>
                        </a:rPr>
                        <a:t>fully set of equipment, audio system, LCD Projector</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a:t>
                      </a:r>
                      <a:r>
                        <a:rPr lang="en-US" sz="1800" dirty="0">
                          <a:latin typeface="Times New Roman"/>
                          <a:ea typeface="Arial Unicode MS"/>
                          <a:cs typeface="Times New Roman"/>
                        </a:rPr>
                        <a:t>1 laptop computer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a:t>
                      </a:r>
                      <a:r>
                        <a:rPr lang="en-US" sz="1800" dirty="0">
                          <a:latin typeface="Times New Roman"/>
                          <a:ea typeface="Arial Unicode MS"/>
                          <a:cs typeface="Times New Roman"/>
                        </a:rPr>
                        <a:t>1 motorbike</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a:t>
                      </a:r>
                      <a:r>
                        <a:rPr lang="en-US" sz="1800" dirty="0">
                          <a:latin typeface="Times New Roman"/>
                          <a:ea typeface="Arial Unicode MS"/>
                          <a:cs typeface="Times New Roman"/>
                        </a:rPr>
                        <a:t>the incentives to Secretariat staff of district </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a:t>
                      </a:r>
                      <a:r>
                        <a:rPr lang="en-US" sz="1800" dirty="0">
                          <a:latin typeface="Times New Roman"/>
                          <a:ea typeface="Arial Unicode MS"/>
                          <a:cs typeface="Times New Roman"/>
                        </a:rPr>
                        <a:t>study tour in locally and oversea </a:t>
                      </a:r>
                      <a:r>
                        <a:rPr lang="lo-LA" sz="1800" dirty="0">
                          <a:latin typeface="Times New Roman"/>
                          <a:ea typeface="Arial Unicode MS"/>
                          <a:cs typeface="Times New Roman"/>
                        </a:rPr>
                        <a:t>1</a:t>
                      </a:r>
                      <a:r>
                        <a:rPr lang="en-US" sz="1800" dirty="0">
                          <a:latin typeface="Times New Roman"/>
                          <a:ea typeface="Arial Unicode MS"/>
                          <a:cs typeface="Times New Roman"/>
                        </a:rPr>
                        <a:t> time per</a:t>
                      </a:r>
                      <a:r>
                        <a:rPr lang="lo-LA" sz="1800" dirty="0">
                          <a:latin typeface="Times New Roman"/>
                          <a:ea typeface="Arial Unicode MS"/>
                          <a:cs typeface="Times New Roman"/>
                        </a:rPr>
                        <a:t> </a:t>
                      </a:r>
                      <a:r>
                        <a:rPr lang="en-US" sz="1800" dirty="0">
                          <a:latin typeface="Times New Roman"/>
                          <a:ea typeface="Arial Unicode MS"/>
                          <a:cs typeface="Times New Roman"/>
                        </a:rPr>
                        <a:t>year.</a:t>
                      </a:r>
                      <a:endParaRPr lang="en-US" sz="1800" dirty="0">
                        <a:latin typeface="Arial"/>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9060">
                <a:tc>
                  <a:txBody>
                    <a:bodyPr/>
                    <a:lstStyle/>
                    <a:p>
                      <a:pPr>
                        <a:spcAft>
                          <a:spcPts val="0"/>
                        </a:spcAft>
                      </a:pPr>
                      <a:r>
                        <a:rPr lang="en-US" sz="1800" b="1" dirty="0">
                          <a:latin typeface="Times New Roman"/>
                          <a:ea typeface="Arial Unicode MS"/>
                          <a:cs typeface="Times New Roman"/>
                        </a:rPr>
                        <a:t>Malaria</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To be p</a:t>
                      </a:r>
                      <a:r>
                        <a:rPr lang="en-US" sz="1800" dirty="0">
                          <a:latin typeface="Times New Roman"/>
                          <a:ea typeface="Times New Roman"/>
                          <a:cs typeface="Times New Roman"/>
                        </a:rPr>
                        <a:t>rovided help </a:t>
                      </a:r>
                      <a:r>
                        <a:rPr lang="en-US" sz="1800" dirty="0">
                          <a:latin typeface="Times New Roman"/>
                          <a:ea typeface="Arial Unicode MS"/>
                          <a:cs typeface="Times New Roman"/>
                        </a:rPr>
                        <a:t>through the vertical authority to encourage the one who is responsible for work to be more intentionally for his/her responsibilities.</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Develop clearing and destroying procession the source of the mosquito regularly in each village.</a:t>
                      </a:r>
                      <a:endParaRPr lang="en-US" sz="1800" dirty="0">
                        <a:latin typeface="Arial"/>
                        <a:ea typeface="Times New Roman"/>
                        <a:cs typeface="Times New Roman"/>
                      </a:endParaRPr>
                    </a:p>
                    <a:p>
                      <a:pPr marL="342900" lvl="0" indent="-342900">
                        <a:spcAft>
                          <a:spcPts val="0"/>
                        </a:spcAft>
                        <a:buFont typeface="Symbol"/>
                        <a:buChar char=""/>
                        <a:tabLst>
                          <a:tab pos="128270" algn="l"/>
                        </a:tabLst>
                      </a:pPr>
                      <a:r>
                        <a:rPr lang="en-US" sz="1800" dirty="0">
                          <a:latin typeface="Times New Roman"/>
                          <a:ea typeface="Arial Unicode MS"/>
                          <a:cs typeface="Times New Roman"/>
                        </a:rPr>
                        <a:t>In case of illness (fever), don’t be advised to buy the drugs by themselves, but advise for their medical care immediately.</a:t>
                      </a:r>
                      <a:endParaRPr lang="en-US" sz="1800" dirty="0">
                        <a:latin typeface="Arial"/>
                        <a:ea typeface="Times New Roman"/>
                        <a:cs typeface="Times New Roman"/>
                      </a:endParaRPr>
                    </a:p>
                    <a:p>
                      <a:pPr>
                        <a:spcAft>
                          <a:spcPts val="0"/>
                        </a:spcAft>
                        <a:tabLst>
                          <a:tab pos="141605" algn="l"/>
                        </a:tabLst>
                      </a:pPr>
                      <a:r>
                        <a:rPr lang="en-US" sz="1800" b="1" dirty="0">
                          <a:latin typeface="Times New Roman"/>
                          <a:ea typeface="Arial Unicode MS"/>
                          <a:cs typeface="Times New Roman"/>
                        </a:rPr>
                        <a:t>Tuberculosis</a:t>
                      </a:r>
                      <a:endParaRPr lang="en-US" sz="1800" dirty="0">
                        <a:latin typeface="Arial"/>
                        <a:ea typeface="Times New Roman"/>
                        <a:cs typeface="Times New Roman"/>
                      </a:endParaRPr>
                    </a:p>
                    <a:p>
                      <a:pPr marL="342900" lvl="0" indent="-342900">
                        <a:spcAft>
                          <a:spcPts val="0"/>
                        </a:spcAft>
                        <a:buFont typeface="Symbol"/>
                        <a:buChar char=""/>
                        <a:tabLst>
                          <a:tab pos="111125" algn="l"/>
                        </a:tabLst>
                      </a:pPr>
                      <a:r>
                        <a:rPr lang="en-US" sz="1800" dirty="0">
                          <a:latin typeface="Times New Roman"/>
                          <a:ea typeface="Arial Unicode MS"/>
                          <a:cs typeface="Times New Roman"/>
                        </a:rPr>
                        <a:t>To be provided a printer </a:t>
                      </a:r>
                      <a:endParaRPr lang="en-US" sz="1800" dirty="0">
                        <a:latin typeface="Arial"/>
                        <a:ea typeface="Times New Roman"/>
                        <a:cs typeface="Times New Roman"/>
                      </a:endParaRPr>
                    </a:p>
                    <a:p>
                      <a:pPr>
                        <a:spcAft>
                          <a:spcPts val="0"/>
                        </a:spcAft>
                      </a:pPr>
                      <a:r>
                        <a:rPr lang="en-US" sz="1800" dirty="0">
                          <a:latin typeface="Times New Roman"/>
                          <a:ea typeface="Arial Unicode MS"/>
                          <a:cs typeface="Times New Roman"/>
                        </a:rPr>
                        <a:t>To be provided a document cabinet</a:t>
                      </a:r>
                      <a:endParaRPr lang="en-US" sz="1800" dirty="0">
                        <a:latin typeface="Arial"/>
                        <a:ea typeface="Times New Roman"/>
                        <a:cs typeface="Times New Roman"/>
                      </a:endParaRPr>
                    </a:p>
                    <a:p>
                      <a:pPr>
                        <a:spcAft>
                          <a:spcPts val="0"/>
                        </a:spcAft>
                      </a:pPr>
                      <a:r>
                        <a:rPr lang="en-US" sz="1800" b="1" dirty="0">
                          <a:latin typeface="Times New Roman"/>
                          <a:ea typeface="Arial Unicode MS"/>
                          <a:cs typeface="Times New Roman"/>
                        </a:rPr>
                        <a:t>Health Center Level</a:t>
                      </a:r>
                      <a:endParaRPr lang="en-US" sz="1800" dirty="0">
                        <a:latin typeface="Arial"/>
                        <a:ea typeface="Times New Roman"/>
                        <a:cs typeface="Times New Roman"/>
                      </a:endParaRPr>
                    </a:p>
                    <a:p>
                      <a:pPr>
                        <a:spcAft>
                          <a:spcPts val="0"/>
                        </a:spcAft>
                      </a:pPr>
                      <a:r>
                        <a:rPr lang="en-US" sz="1800" dirty="0">
                          <a:latin typeface="Times New Roman"/>
                          <a:ea typeface="Arial Unicode MS"/>
                          <a:cs typeface="Times New Roman"/>
                        </a:rPr>
                        <a:t>No Identified</a:t>
                      </a:r>
                      <a:endParaRPr lang="en-US" sz="1800" dirty="0">
                        <a:latin typeface="Arial"/>
                        <a:ea typeface="Times New Roman"/>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_20160328_163430"/>
          <p:cNvPicPr>
            <a:picLocks noChangeAspect="1" noChangeArrowheads="1"/>
          </p:cNvPicPr>
          <p:nvPr/>
        </p:nvPicPr>
        <p:blipFill>
          <a:blip r:embed="rId3"/>
          <a:srcRect/>
          <a:stretch>
            <a:fillRect/>
          </a:stretch>
        </p:blipFill>
        <p:spPr bwMode="auto">
          <a:xfrm>
            <a:off x="1126210" y="990600"/>
            <a:ext cx="7865390" cy="4572000"/>
          </a:xfrm>
          <a:prstGeom prst="rect">
            <a:avLst/>
          </a:prstGeom>
          <a:noFill/>
        </p:spPr>
      </p:pic>
      <p:graphicFrame>
        <p:nvGraphicFramePr>
          <p:cNvPr id="5" name="Table 4"/>
          <p:cNvGraphicFramePr>
            <a:graphicFrameLocks noGrp="1"/>
          </p:cNvGraphicFramePr>
          <p:nvPr/>
        </p:nvGraphicFramePr>
        <p:xfrm>
          <a:off x="1066800" y="152400"/>
          <a:ext cx="7924800" cy="755904"/>
        </p:xfrm>
        <a:graphic>
          <a:graphicData uri="http://schemas.openxmlformats.org/drawingml/2006/table">
            <a:tbl>
              <a:tblPr/>
              <a:tblGrid>
                <a:gridCol w="7924800"/>
              </a:tblGrid>
              <a:tr h="219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Photo of Monitoring Team</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90144">
                <a:tc>
                  <a:txBody>
                    <a:bodyPr/>
                    <a:lstStyle/>
                    <a:p>
                      <a:pPr>
                        <a:spcAft>
                          <a:spcPts val="0"/>
                        </a:spcAft>
                      </a:pPr>
                      <a:r>
                        <a:rPr lang="en-US" sz="2400" b="1" dirty="0" smtClean="0"/>
                        <a:t>Provincial </a:t>
                      </a:r>
                      <a:r>
                        <a:rPr lang="en-US" sz="2400" b="1" dirty="0"/>
                        <a:t>Health </a:t>
                      </a:r>
                      <a:r>
                        <a:rPr lang="en-US" sz="2400" b="1" dirty="0" smtClean="0"/>
                        <a:t>Department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bwMode="auto">
          <a:xfrm>
            <a:off x="1066800" y="228601"/>
            <a:ext cx="7924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Aft>
                <a:spcPct val="0"/>
              </a:spcAft>
            </a:pPr>
            <a:r>
              <a:rPr kumimoji="0" lang="en-US"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Main Purpose:</a:t>
            </a:r>
            <a:r>
              <a:rPr kumimoji="0" lang="en-US" sz="3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en-US" sz="3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lang="en-US" sz="3200" dirty="0" smtClean="0">
                <a:solidFill>
                  <a:schemeClr val="tx1"/>
                </a:solidFill>
              </a:rPr>
              <a:t>To oversight the implementation of the projects supported by the Global Fund to Fight AIDS, Tuberculosis and Malaria (GFATM) at provincial, district and health center level accordingly to the oversight schedules, which focused on five key </a:t>
            </a:r>
            <a:r>
              <a:rPr lang="en-US" sz="3200" dirty="0" smtClean="0">
                <a:solidFill>
                  <a:schemeClr val="tx1"/>
                </a:solidFill>
              </a:rPr>
              <a:t>issues:</a:t>
            </a:r>
            <a:br>
              <a:rPr lang="en-US" sz="3200" dirty="0" smtClean="0">
                <a:solidFill>
                  <a:schemeClr val="tx1"/>
                </a:solidFill>
              </a:rPr>
            </a:br>
            <a:r>
              <a:rPr lang="en-US" sz="3200" dirty="0" smtClean="0">
                <a:solidFill>
                  <a:schemeClr val="tx1"/>
                </a:solidFill>
              </a:rPr>
              <a:t>  </a:t>
            </a:r>
            <a:r>
              <a:rPr lang="en-US" sz="3200" dirty="0" smtClean="0">
                <a:solidFill>
                  <a:schemeClr val="tx1"/>
                </a:solidFill>
                <a:effectLst/>
                <a:latin typeface="Times New Roman" pitchFamily="18" charset="0"/>
                <a:ea typeface="Times New Roman" pitchFamily="18" charset="0"/>
                <a:cs typeface="Times New Roman" pitchFamily="18" charset="0"/>
              </a:rPr>
              <a:t>1.</a:t>
            </a:r>
            <a:r>
              <a:rPr kumimoji="0" lang="en-US"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lang="en-US" sz="3200" dirty="0" smtClean="0">
                <a:solidFill>
                  <a:schemeClr val="tx1"/>
                </a:solidFill>
              </a:rPr>
              <a:t>inance</a:t>
            </a:r>
            <a:r>
              <a:rPr lang="en-US" sz="3200" dirty="0" smtClean="0">
                <a:solidFill>
                  <a:schemeClr val="tx1"/>
                </a:solidFill>
              </a:rPr>
              <a:t/>
            </a:r>
            <a:br>
              <a:rPr lang="en-US" sz="3200" dirty="0" smtClean="0">
                <a:solidFill>
                  <a:schemeClr val="tx1"/>
                </a:solidFill>
              </a:rPr>
            </a:br>
            <a:r>
              <a:rPr lang="en-US" sz="3200" dirty="0" smtClean="0">
                <a:solidFill>
                  <a:schemeClr val="tx1"/>
                </a:solidFill>
              </a:rPr>
              <a:t>  2</a:t>
            </a:r>
            <a:r>
              <a:rPr lang="en-US" sz="3200" dirty="0" smtClean="0">
                <a:solidFill>
                  <a:schemeClr val="tx1"/>
                </a:solidFill>
              </a:rPr>
              <a:t>. Procurement </a:t>
            </a:r>
            <a:br>
              <a:rPr lang="en-US" sz="3200" dirty="0" smtClean="0">
                <a:solidFill>
                  <a:schemeClr val="tx1"/>
                </a:solidFill>
              </a:rPr>
            </a:br>
            <a:r>
              <a:rPr lang="en-US" sz="3200" dirty="0" smtClean="0">
                <a:solidFill>
                  <a:schemeClr val="tx1"/>
                </a:solidFill>
              </a:rPr>
              <a:t>  3</a:t>
            </a:r>
            <a:r>
              <a:rPr lang="en-US" sz="3200" dirty="0" smtClean="0">
                <a:solidFill>
                  <a:schemeClr val="tx1"/>
                </a:solidFill>
              </a:rPr>
              <a:t>. Implementation</a:t>
            </a:r>
            <a:br>
              <a:rPr lang="en-US" sz="3200" dirty="0" smtClean="0">
                <a:solidFill>
                  <a:schemeClr val="tx1"/>
                </a:solidFill>
              </a:rPr>
            </a:br>
            <a:r>
              <a:rPr lang="en-US" sz="3200" dirty="0" smtClean="0">
                <a:solidFill>
                  <a:schemeClr val="tx1"/>
                </a:solidFill>
              </a:rPr>
              <a:t>  4</a:t>
            </a:r>
            <a:r>
              <a:rPr lang="en-US" sz="3200" dirty="0" smtClean="0">
                <a:solidFill>
                  <a:schemeClr val="tx1"/>
                </a:solidFill>
              </a:rPr>
              <a:t>. Results (output/outcome)</a:t>
            </a:r>
            <a:br>
              <a:rPr lang="en-US" sz="3200" dirty="0" smtClean="0">
                <a:solidFill>
                  <a:schemeClr val="tx1"/>
                </a:solidFill>
              </a:rPr>
            </a:br>
            <a:r>
              <a:rPr lang="en-US" sz="3200" dirty="0" smtClean="0">
                <a:solidFill>
                  <a:schemeClr val="tx1"/>
                </a:solidFill>
              </a:rPr>
              <a:t>  5</a:t>
            </a:r>
            <a:r>
              <a:rPr lang="en-US" sz="3200" dirty="0" smtClean="0">
                <a:solidFill>
                  <a:schemeClr val="tx1"/>
                </a:solidFill>
              </a:rPr>
              <a:t>. Reporting </a:t>
            </a:r>
            <a:r>
              <a:rPr lang="en-US" sz="3200" dirty="0" smtClean="0">
                <a:solidFill>
                  <a:schemeClr val="tx1"/>
                </a:solidFill>
              </a:rPr>
              <a:t>system</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365760"/>
        </p:xfrm>
        <a:graphic>
          <a:graphicData uri="http://schemas.openxmlformats.org/drawingml/2006/table">
            <a:tbl>
              <a:tblPr/>
              <a:tblGrid>
                <a:gridCol w="7924800"/>
              </a:tblGrid>
              <a:tr h="180122">
                <a:tc>
                  <a:txBody>
                    <a:bodyPr/>
                    <a:lstStyle/>
                    <a:p>
                      <a:pPr marL="457200" indent="-342900">
                        <a:spcAft>
                          <a:spcPts val="0"/>
                        </a:spcAft>
                      </a:pPr>
                      <a:r>
                        <a:rPr lang="en-US" sz="2400" b="1" dirty="0">
                          <a:latin typeface="Times New Roman"/>
                          <a:ea typeface="Times New Roman"/>
                          <a:cs typeface="Times New Roman"/>
                        </a:rPr>
                        <a:t>Health Office of </a:t>
                      </a:r>
                      <a:r>
                        <a:rPr lang="en-US" sz="2400" b="1" dirty="0" err="1">
                          <a:latin typeface="Times New Roman"/>
                          <a:ea typeface="Times New Roman"/>
                          <a:cs typeface="Times New Roman"/>
                        </a:rPr>
                        <a:t>Pakkading</a:t>
                      </a:r>
                      <a:r>
                        <a:rPr lang="en-US" sz="2400" b="1" dirty="0">
                          <a:latin typeface="Times New Roman"/>
                          <a:ea typeface="Times New Roman"/>
                          <a:cs typeface="Times New Roman"/>
                        </a:rPr>
                        <a:t> District</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6865" name="Picture 1" descr="P_20160329_100132"/>
          <p:cNvPicPr>
            <a:picLocks noChangeAspect="1" noChangeArrowheads="1"/>
          </p:cNvPicPr>
          <p:nvPr/>
        </p:nvPicPr>
        <p:blipFill>
          <a:blip r:embed="rId2"/>
          <a:srcRect l="6050"/>
          <a:stretch>
            <a:fillRect/>
          </a:stretch>
        </p:blipFill>
        <p:spPr bwMode="auto">
          <a:xfrm>
            <a:off x="1219200" y="609600"/>
            <a:ext cx="7543800" cy="6015038"/>
          </a:xfrm>
          <a:prstGeom prst="rect">
            <a:avLst/>
          </a:prstGeom>
          <a:noFill/>
        </p:spPr>
      </p:pic>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365760"/>
        </p:xfrm>
        <a:graphic>
          <a:graphicData uri="http://schemas.openxmlformats.org/drawingml/2006/table">
            <a:tbl>
              <a:tblPr/>
              <a:tblGrid>
                <a:gridCol w="7924800"/>
              </a:tblGrid>
              <a:tr h="180122">
                <a:tc>
                  <a:txBody>
                    <a:bodyPr/>
                    <a:lstStyle/>
                    <a:p>
                      <a:pPr marL="457200" indent="-400050">
                        <a:spcAft>
                          <a:spcPts val="0"/>
                        </a:spcAft>
                      </a:pPr>
                      <a:r>
                        <a:rPr lang="en-US" sz="2400" b="1" dirty="0">
                          <a:latin typeface="Times New Roman"/>
                          <a:ea typeface="Times New Roman"/>
                          <a:cs typeface="Times New Roman"/>
                        </a:rPr>
                        <a:t>Nam </a:t>
                      </a:r>
                      <a:r>
                        <a:rPr lang="en-US" sz="2400" b="1" dirty="0" err="1">
                          <a:latin typeface="Times New Roman"/>
                          <a:ea typeface="Times New Roman"/>
                          <a:cs typeface="Times New Roman"/>
                        </a:rPr>
                        <a:t>Thone</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5841" name="Picture 1" descr="P_20160329_145514"/>
          <p:cNvPicPr>
            <a:picLocks noChangeAspect="1" noChangeArrowheads="1"/>
          </p:cNvPicPr>
          <p:nvPr/>
        </p:nvPicPr>
        <p:blipFill>
          <a:blip r:embed="rId2"/>
          <a:srcRect/>
          <a:stretch>
            <a:fillRect/>
          </a:stretch>
        </p:blipFill>
        <p:spPr bwMode="auto">
          <a:xfrm>
            <a:off x="1143000" y="609600"/>
            <a:ext cx="7846595" cy="5867400"/>
          </a:xfrm>
          <a:prstGeom prst="rect">
            <a:avLst/>
          </a:prstGeom>
          <a:noFill/>
        </p:spPr>
      </p:pic>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365760"/>
        </p:xfrm>
        <a:graphic>
          <a:graphicData uri="http://schemas.openxmlformats.org/drawingml/2006/table">
            <a:tbl>
              <a:tblPr/>
              <a:tblGrid>
                <a:gridCol w="7924800"/>
              </a:tblGrid>
              <a:tr h="180122">
                <a:tc>
                  <a:txBody>
                    <a:bodyPr/>
                    <a:lstStyle/>
                    <a:p>
                      <a:pPr marL="457200" indent="-342900">
                        <a:spcAft>
                          <a:spcPts val="0"/>
                        </a:spcAft>
                      </a:pPr>
                      <a:r>
                        <a:rPr lang="en-US" sz="2400" b="1" dirty="0" err="1">
                          <a:latin typeface="Times New Roman"/>
                          <a:ea typeface="Times New Roman"/>
                          <a:cs typeface="Times New Roman"/>
                        </a:rPr>
                        <a:t>Pakkading</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17" name="Picture 1" descr="P_20160329_163641"/>
          <p:cNvPicPr>
            <a:picLocks noChangeAspect="1" noChangeArrowheads="1"/>
          </p:cNvPicPr>
          <p:nvPr/>
        </p:nvPicPr>
        <p:blipFill>
          <a:blip r:embed="rId2"/>
          <a:srcRect/>
          <a:stretch>
            <a:fillRect/>
          </a:stretch>
        </p:blipFill>
        <p:spPr bwMode="auto">
          <a:xfrm>
            <a:off x="1143000" y="609600"/>
            <a:ext cx="7809230" cy="5867400"/>
          </a:xfrm>
          <a:prstGeom prst="rect">
            <a:avLst/>
          </a:prstGeom>
          <a:noFill/>
        </p:spPr>
      </p:pic>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52400"/>
          <a:ext cx="7848600" cy="457200"/>
        </p:xfrm>
        <a:graphic>
          <a:graphicData uri="http://schemas.openxmlformats.org/drawingml/2006/table">
            <a:tbl>
              <a:tblPr/>
              <a:tblGrid>
                <a:gridCol w="7848600"/>
              </a:tblGrid>
              <a:tr h="457200">
                <a:tc>
                  <a:txBody>
                    <a:bodyPr/>
                    <a:lstStyle/>
                    <a:p>
                      <a:pPr marL="457200" indent="-342900">
                        <a:spcAft>
                          <a:spcPts val="0"/>
                        </a:spcAft>
                      </a:pPr>
                      <a:r>
                        <a:rPr lang="en-US" sz="2400" b="1" dirty="0">
                          <a:latin typeface="Times New Roman"/>
                          <a:ea typeface="Times New Roman"/>
                          <a:cs typeface="Times New Roman"/>
                        </a:rPr>
                        <a:t>Health Office/Hospital of </a:t>
                      </a:r>
                      <a:r>
                        <a:rPr lang="en-US" sz="2400" b="1" dirty="0" err="1">
                          <a:latin typeface="Times New Roman"/>
                          <a:ea typeface="Times New Roman"/>
                          <a:cs typeface="Times New Roman"/>
                        </a:rPr>
                        <a:t>Thaphabaht</a:t>
                      </a:r>
                      <a:r>
                        <a:rPr lang="en-US" sz="2400" b="1" dirty="0">
                          <a:latin typeface="Times New Roman"/>
                          <a:ea typeface="Times New Roman"/>
                          <a:cs typeface="Times New Roman"/>
                        </a:rPr>
                        <a:t> District</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793" name="Picture 1" descr="P_20160330_102907"/>
          <p:cNvPicPr>
            <a:picLocks noChangeAspect="1" noChangeArrowheads="1"/>
          </p:cNvPicPr>
          <p:nvPr/>
        </p:nvPicPr>
        <p:blipFill>
          <a:blip r:embed="rId2"/>
          <a:srcRect/>
          <a:stretch>
            <a:fillRect/>
          </a:stretch>
        </p:blipFill>
        <p:spPr bwMode="auto">
          <a:xfrm>
            <a:off x="1143000" y="685799"/>
            <a:ext cx="7848600" cy="5893433"/>
          </a:xfrm>
          <a:prstGeom prst="rect">
            <a:avLst/>
          </a:prstGeom>
          <a:noFill/>
        </p:spPr>
      </p:pic>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52400"/>
          <a:ext cx="7924800" cy="533400"/>
        </p:xfrm>
        <a:graphic>
          <a:graphicData uri="http://schemas.openxmlformats.org/drawingml/2006/table">
            <a:tbl>
              <a:tblPr/>
              <a:tblGrid>
                <a:gridCol w="7924800"/>
              </a:tblGrid>
              <a:tr h="533400">
                <a:tc>
                  <a:txBody>
                    <a:bodyPr/>
                    <a:lstStyle/>
                    <a:p>
                      <a:pPr>
                        <a:spcAft>
                          <a:spcPts val="0"/>
                        </a:spcAft>
                      </a:pPr>
                      <a:r>
                        <a:rPr lang="en-US" sz="2400" b="1" dirty="0" err="1">
                          <a:latin typeface="Times New Roman"/>
                          <a:ea typeface="Times New Roman"/>
                          <a:cs typeface="Times New Roman"/>
                        </a:rPr>
                        <a:t>Houy</a:t>
                      </a:r>
                      <a:r>
                        <a:rPr lang="en-US" sz="2400" b="1" dirty="0">
                          <a:latin typeface="Times New Roman"/>
                          <a:ea typeface="Times New Roman"/>
                          <a:cs typeface="Times New Roman"/>
                        </a:rPr>
                        <a:t> </a:t>
                      </a:r>
                      <a:r>
                        <a:rPr lang="en-US" sz="2400" b="1" dirty="0" err="1">
                          <a:latin typeface="Times New Roman"/>
                          <a:ea typeface="Times New Roman"/>
                          <a:cs typeface="Times New Roman"/>
                        </a:rPr>
                        <a:t>Leuk</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985" name="Picture 1" descr="P_20160330_104655"/>
          <p:cNvPicPr>
            <a:picLocks noChangeAspect="1" noChangeArrowheads="1"/>
          </p:cNvPicPr>
          <p:nvPr/>
        </p:nvPicPr>
        <p:blipFill>
          <a:blip r:embed="rId2"/>
          <a:srcRect/>
          <a:stretch>
            <a:fillRect/>
          </a:stretch>
        </p:blipFill>
        <p:spPr bwMode="auto">
          <a:xfrm>
            <a:off x="1143000" y="761999"/>
            <a:ext cx="7848600" cy="5893433"/>
          </a:xfrm>
          <a:prstGeom prst="rect">
            <a:avLst/>
          </a:prstGeom>
          <a:noFill/>
        </p:spPr>
      </p:pic>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98120"/>
          <a:ext cx="7924800" cy="411480"/>
        </p:xfrm>
        <a:graphic>
          <a:graphicData uri="http://schemas.openxmlformats.org/drawingml/2006/table">
            <a:tbl>
              <a:tblPr/>
              <a:tblGrid>
                <a:gridCol w="7924800"/>
              </a:tblGrid>
              <a:tr h="411480">
                <a:tc>
                  <a:txBody>
                    <a:bodyPr/>
                    <a:lstStyle/>
                    <a:p>
                      <a:pPr marL="457200" indent="-400050">
                        <a:spcAft>
                          <a:spcPts val="0"/>
                        </a:spcAft>
                      </a:pPr>
                      <a:r>
                        <a:rPr lang="en-US" sz="2400" b="1" dirty="0">
                          <a:latin typeface="Times New Roman"/>
                          <a:ea typeface="Times New Roman"/>
                          <a:cs typeface="Times New Roman"/>
                        </a:rPr>
                        <a:t>Ban </a:t>
                      </a:r>
                      <a:r>
                        <a:rPr lang="en-US" sz="2400" b="1" dirty="0" err="1">
                          <a:latin typeface="Times New Roman"/>
                          <a:ea typeface="Times New Roman"/>
                          <a:cs typeface="Times New Roman"/>
                        </a:rPr>
                        <a:t>Thouy</a:t>
                      </a:r>
                      <a:r>
                        <a:rPr lang="en-US" sz="2400" b="1" dirty="0">
                          <a:latin typeface="Times New Roman"/>
                          <a:ea typeface="Times New Roman"/>
                          <a:cs typeface="Times New Roman"/>
                        </a:rPr>
                        <a:t> Health Center</a:t>
                      </a:r>
                      <a:endParaRPr lang="en-US" sz="2400" dirty="0">
                        <a:latin typeface="Arial"/>
                        <a:ea typeface="Times New Roman"/>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3009" name="Picture 1" descr="P_20160330_132929"/>
          <p:cNvPicPr>
            <a:picLocks noChangeAspect="1" noChangeArrowheads="1"/>
          </p:cNvPicPr>
          <p:nvPr/>
        </p:nvPicPr>
        <p:blipFill>
          <a:blip r:embed="rId2"/>
          <a:srcRect/>
          <a:stretch>
            <a:fillRect/>
          </a:stretch>
        </p:blipFill>
        <p:spPr bwMode="auto">
          <a:xfrm>
            <a:off x="1143000" y="685800"/>
            <a:ext cx="7848600" cy="5882940"/>
          </a:xfrm>
          <a:prstGeom prst="rect">
            <a:avLst/>
          </a:prstGeom>
          <a:noFill/>
        </p:spPr>
      </p:pic>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43000" y="228600"/>
          <a:ext cx="7848600" cy="6400800"/>
        </p:xfrm>
        <a:graphic>
          <a:graphicData uri="http://schemas.openxmlformats.org/drawingml/2006/table">
            <a:tbl>
              <a:tblPr/>
              <a:tblGrid>
                <a:gridCol w="7848600"/>
              </a:tblGrid>
              <a:tr h="6400800">
                <a:tc>
                  <a:txBody>
                    <a:bodyPr/>
                    <a:lstStyle/>
                    <a:p>
                      <a:pPr algn="just">
                        <a:spcAft>
                          <a:spcPts val="0"/>
                        </a:spcAft>
                      </a:pPr>
                      <a:r>
                        <a:rPr lang="en-US" sz="6000" b="1" dirty="0">
                          <a:latin typeface="Times New Roman"/>
                          <a:ea typeface="Times New Roman"/>
                          <a:cs typeface="Times New Roman"/>
                        </a:rPr>
                        <a:t>Thanks:</a:t>
                      </a:r>
                      <a:endParaRPr lang="en-US" sz="6000" dirty="0">
                        <a:latin typeface="Arial"/>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a:t>
                      </a:r>
                      <a:r>
                        <a:rPr lang="en-US" sz="3200" dirty="0" smtClean="0">
                          <a:latin typeface="Times New Roman"/>
                          <a:ea typeface="Times New Roman"/>
                          <a:cs typeface="Times New Roman"/>
                        </a:rPr>
                        <a:t>Provincial Health Department, BLX Prov.</a:t>
                      </a:r>
                    </a:p>
                    <a:p>
                      <a:pPr algn="l">
                        <a:spcAft>
                          <a:spcPts val="0"/>
                        </a:spcAft>
                        <a:buFont typeface="Arial" pitchFamily="34" charset="0"/>
                        <a:buChar char="•"/>
                      </a:pPr>
                      <a:r>
                        <a:rPr lang="en-US" sz="3600" dirty="0" smtClean="0">
                          <a:latin typeface="Times New Roman"/>
                          <a:ea typeface="Times New Roman"/>
                          <a:cs typeface="Times New Roman"/>
                        </a:rPr>
                        <a:t> </a:t>
                      </a:r>
                      <a:r>
                        <a:rPr lang="en-US" sz="3600" dirty="0">
                          <a:latin typeface="Times New Roman"/>
                          <a:ea typeface="Times New Roman"/>
                          <a:cs typeface="Times New Roman"/>
                        </a:rPr>
                        <a:t>Health Office of </a:t>
                      </a:r>
                      <a:r>
                        <a:rPr lang="en-US" sz="3600" dirty="0" err="1">
                          <a:latin typeface="Times New Roman"/>
                          <a:ea typeface="Times New Roman"/>
                          <a:cs typeface="Times New Roman"/>
                        </a:rPr>
                        <a:t>Pakkading</a:t>
                      </a:r>
                      <a:r>
                        <a:rPr lang="en-US" sz="3600" dirty="0">
                          <a:latin typeface="Times New Roman"/>
                          <a:ea typeface="Times New Roman"/>
                          <a:cs typeface="Times New Roman"/>
                        </a:rPr>
                        <a:t> </a:t>
                      </a:r>
                      <a:r>
                        <a:rPr lang="en-US" sz="3600" dirty="0" smtClean="0">
                          <a:latin typeface="Times New Roman"/>
                          <a:ea typeface="Times New Roman"/>
                          <a:cs typeface="Times New Roman"/>
                        </a:rPr>
                        <a:t>Dist.</a:t>
                      </a:r>
                    </a:p>
                    <a:p>
                      <a:pPr algn="l">
                        <a:spcAft>
                          <a:spcPts val="0"/>
                        </a:spcAft>
                        <a:buFont typeface="Arial" pitchFamily="34" charset="0"/>
                        <a:buChar char="•"/>
                      </a:pPr>
                      <a:r>
                        <a:rPr lang="en-US" sz="3600" dirty="0" smtClean="0">
                          <a:latin typeface="Times New Roman"/>
                          <a:ea typeface="Times New Roman"/>
                          <a:cs typeface="Times New Roman"/>
                        </a:rPr>
                        <a:t> Nam </a:t>
                      </a:r>
                      <a:r>
                        <a:rPr lang="en-US" sz="3600" dirty="0" err="1">
                          <a:latin typeface="Times New Roman"/>
                          <a:ea typeface="Times New Roman"/>
                          <a:cs typeface="Times New Roman"/>
                        </a:rPr>
                        <a:t>Thone</a:t>
                      </a:r>
                      <a:r>
                        <a:rPr lang="en-US" sz="3600" dirty="0">
                          <a:latin typeface="Times New Roman"/>
                          <a:ea typeface="Times New Roman"/>
                          <a:cs typeface="Times New Roman"/>
                        </a:rPr>
                        <a:t> Health Center, </a:t>
                      </a:r>
                      <a:endParaRPr lang="en-US" sz="3600" dirty="0" smtClean="0">
                        <a:latin typeface="Times New Roman"/>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a:t>
                      </a:r>
                      <a:r>
                        <a:rPr lang="en-US" sz="3600" dirty="0" err="1" smtClean="0">
                          <a:latin typeface="Times New Roman"/>
                          <a:ea typeface="Times New Roman"/>
                          <a:cs typeface="Times New Roman"/>
                        </a:rPr>
                        <a:t>Pakkading</a:t>
                      </a:r>
                      <a:r>
                        <a:rPr lang="en-US" sz="3600" dirty="0" smtClean="0">
                          <a:latin typeface="Times New Roman"/>
                          <a:ea typeface="Times New Roman"/>
                          <a:cs typeface="Times New Roman"/>
                        </a:rPr>
                        <a:t> </a:t>
                      </a:r>
                      <a:r>
                        <a:rPr lang="en-US" sz="3600" dirty="0">
                          <a:latin typeface="Times New Roman"/>
                          <a:ea typeface="Times New Roman"/>
                          <a:cs typeface="Times New Roman"/>
                        </a:rPr>
                        <a:t>Health Center, </a:t>
                      </a:r>
                      <a:endParaRPr lang="en-US" sz="3600" dirty="0" smtClean="0">
                        <a:latin typeface="Times New Roman"/>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Health </a:t>
                      </a:r>
                      <a:r>
                        <a:rPr lang="en-US" sz="3600" dirty="0">
                          <a:latin typeface="Times New Roman"/>
                          <a:ea typeface="Times New Roman"/>
                          <a:cs typeface="Times New Roman"/>
                        </a:rPr>
                        <a:t>Office and Hospital of </a:t>
                      </a:r>
                      <a:r>
                        <a:rPr lang="en-US" sz="3600" dirty="0" smtClean="0">
                          <a:latin typeface="Times New Roman"/>
                          <a:ea typeface="Times New Roman"/>
                          <a:cs typeface="Times New Roman"/>
                        </a:rPr>
                        <a:t> </a:t>
                      </a:r>
                    </a:p>
                    <a:p>
                      <a:pPr algn="l">
                        <a:spcAft>
                          <a:spcPts val="0"/>
                        </a:spcAft>
                        <a:buFont typeface="Arial" pitchFamily="34" charset="0"/>
                        <a:buNone/>
                      </a:pPr>
                      <a:r>
                        <a:rPr lang="en-US" sz="3600" dirty="0" smtClean="0">
                          <a:latin typeface="Times New Roman"/>
                          <a:ea typeface="Times New Roman"/>
                          <a:cs typeface="Times New Roman"/>
                        </a:rPr>
                        <a:t>   </a:t>
                      </a:r>
                      <a:r>
                        <a:rPr lang="en-US" sz="3600" dirty="0" err="1" smtClean="0">
                          <a:latin typeface="Times New Roman"/>
                          <a:ea typeface="Times New Roman"/>
                          <a:cs typeface="Times New Roman"/>
                        </a:rPr>
                        <a:t>Thaphabath</a:t>
                      </a:r>
                      <a:r>
                        <a:rPr lang="en-US" sz="3600" dirty="0" smtClean="0">
                          <a:latin typeface="Times New Roman"/>
                          <a:ea typeface="Times New Roman"/>
                          <a:cs typeface="Times New Roman"/>
                        </a:rPr>
                        <a:t> </a:t>
                      </a:r>
                      <a:r>
                        <a:rPr lang="en-US" sz="3600" dirty="0">
                          <a:latin typeface="Times New Roman"/>
                          <a:ea typeface="Times New Roman"/>
                          <a:cs typeface="Times New Roman"/>
                        </a:rPr>
                        <a:t>District, </a:t>
                      </a:r>
                      <a:endParaRPr lang="en-US" sz="3600" dirty="0" smtClean="0">
                        <a:latin typeface="Times New Roman"/>
                        <a:ea typeface="Times New Roman"/>
                        <a:cs typeface="Times New Roman"/>
                      </a:endParaRPr>
                    </a:p>
                    <a:p>
                      <a:pPr algn="l">
                        <a:spcAft>
                          <a:spcPts val="0"/>
                        </a:spcAft>
                        <a:buFont typeface="Arial" pitchFamily="34" charset="0"/>
                        <a:buChar char="•"/>
                      </a:pPr>
                      <a:r>
                        <a:rPr lang="en-US" sz="3600" dirty="0" smtClean="0">
                          <a:latin typeface="Times New Roman"/>
                          <a:ea typeface="Times New Roman"/>
                          <a:cs typeface="Times New Roman"/>
                        </a:rPr>
                        <a:t> </a:t>
                      </a:r>
                      <a:r>
                        <a:rPr lang="en-US" sz="3600" dirty="0" err="1" smtClean="0">
                          <a:latin typeface="Times New Roman"/>
                          <a:ea typeface="Times New Roman"/>
                          <a:cs typeface="Times New Roman"/>
                        </a:rPr>
                        <a:t>Houy</a:t>
                      </a:r>
                      <a:r>
                        <a:rPr lang="en-US" sz="3600" dirty="0" smtClean="0">
                          <a:latin typeface="Times New Roman"/>
                          <a:ea typeface="Times New Roman"/>
                          <a:cs typeface="Times New Roman"/>
                        </a:rPr>
                        <a:t> </a:t>
                      </a:r>
                      <a:r>
                        <a:rPr lang="en-US" sz="3600" dirty="0" err="1">
                          <a:latin typeface="Times New Roman"/>
                          <a:ea typeface="Times New Roman"/>
                          <a:cs typeface="Times New Roman"/>
                        </a:rPr>
                        <a:t>Leuk</a:t>
                      </a:r>
                      <a:r>
                        <a:rPr lang="en-US" sz="3600" dirty="0">
                          <a:latin typeface="Times New Roman"/>
                          <a:ea typeface="Times New Roman"/>
                          <a:cs typeface="Times New Roman"/>
                        </a:rPr>
                        <a:t> </a:t>
                      </a:r>
                      <a:r>
                        <a:rPr lang="en-US" sz="3600" dirty="0" smtClean="0">
                          <a:latin typeface="Times New Roman"/>
                          <a:ea typeface="Times New Roman"/>
                          <a:cs typeface="Times New Roman"/>
                        </a:rPr>
                        <a:t>Health Center</a:t>
                      </a:r>
                    </a:p>
                    <a:p>
                      <a:pPr algn="l">
                        <a:spcAft>
                          <a:spcPts val="0"/>
                        </a:spcAft>
                        <a:buFont typeface="Arial" pitchFamily="34" charset="0"/>
                        <a:buChar char="•"/>
                      </a:pPr>
                      <a:r>
                        <a:rPr lang="en-US" sz="3600" dirty="0" smtClean="0">
                          <a:latin typeface="Times New Roman"/>
                          <a:ea typeface="Times New Roman"/>
                          <a:cs typeface="Times New Roman"/>
                        </a:rPr>
                        <a:t> Ban </a:t>
                      </a:r>
                      <a:r>
                        <a:rPr lang="en-US" sz="3600" dirty="0" err="1">
                          <a:latin typeface="Times New Roman"/>
                          <a:ea typeface="Times New Roman"/>
                          <a:cs typeface="Times New Roman"/>
                        </a:rPr>
                        <a:t>Thouy</a:t>
                      </a:r>
                      <a:r>
                        <a:rPr lang="en-US" sz="3600" dirty="0">
                          <a:latin typeface="Times New Roman"/>
                          <a:ea typeface="Times New Roman"/>
                          <a:cs typeface="Times New Roman"/>
                        </a:rPr>
                        <a:t> </a:t>
                      </a:r>
                      <a:r>
                        <a:rPr lang="en-US" sz="3600" dirty="0" smtClean="0">
                          <a:latin typeface="Times New Roman"/>
                          <a:ea typeface="Times New Roman"/>
                          <a:cs typeface="Times New Roman"/>
                        </a:rPr>
                        <a:t>Health Center</a:t>
                      </a:r>
                    </a:p>
                    <a:p>
                      <a:pPr algn="l">
                        <a:spcAft>
                          <a:spcPts val="0"/>
                        </a:spcAft>
                        <a:buFont typeface="Arial" pitchFamily="34" charset="0"/>
                        <a:buChar char="•"/>
                      </a:pPr>
                      <a:r>
                        <a:rPr lang="en-US" sz="3600" dirty="0" smtClean="0">
                          <a:latin typeface="Times New Roman"/>
                          <a:ea typeface="Times New Roman"/>
                          <a:cs typeface="Times New Roman"/>
                        </a:rPr>
                        <a:t> All </a:t>
                      </a:r>
                      <a:r>
                        <a:rPr lang="en-US" sz="3600" dirty="0" err="1" smtClean="0">
                          <a:latin typeface="Times New Roman"/>
                          <a:ea typeface="Times New Roman"/>
                          <a:cs typeface="Times New Roman"/>
                        </a:rPr>
                        <a:t>participatants</a:t>
                      </a:r>
                      <a:endParaRPr lang="en-US" sz="3600" dirty="0">
                        <a:latin typeface="Arial"/>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bwMode="auto">
          <a:xfrm>
            <a:off x="1066800" y="152401"/>
            <a:ext cx="79248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6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Target Sites:</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en-US" sz="4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lang="en-US" sz="4000" dirty="0" smtClean="0">
                <a:solidFill>
                  <a:schemeClr val="tx1"/>
                </a:solidFill>
              </a:rPr>
              <a:t>Provincial Health Department</a:t>
            </a:r>
            <a:br>
              <a:rPr lang="en-US" sz="4000" dirty="0" smtClean="0">
                <a:solidFill>
                  <a:schemeClr val="tx1"/>
                </a:solidFill>
              </a:rPr>
            </a:br>
            <a:r>
              <a:rPr lang="en-US" sz="4000" dirty="0" smtClean="0">
                <a:solidFill>
                  <a:schemeClr val="tx1"/>
                </a:solidFill>
              </a:rPr>
              <a:t>2. Hospital of </a:t>
            </a:r>
            <a:r>
              <a:rPr lang="en-US" sz="4000" dirty="0" err="1" smtClean="0">
                <a:solidFill>
                  <a:schemeClr val="tx1"/>
                </a:solidFill>
              </a:rPr>
              <a:t>Parkkading</a:t>
            </a:r>
            <a:r>
              <a:rPr lang="en-US" sz="4000" dirty="0" smtClean="0">
                <a:solidFill>
                  <a:schemeClr val="tx1"/>
                </a:solidFill>
              </a:rPr>
              <a:t> District </a:t>
            </a:r>
            <a:br>
              <a:rPr lang="en-US" sz="4000" dirty="0" smtClean="0">
                <a:solidFill>
                  <a:schemeClr val="tx1"/>
                </a:solidFill>
              </a:rPr>
            </a:br>
            <a:r>
              <a:rPr lang="en-US" sz="4000" dirty="0" smtClean="0">
                <a:solidFill>
                  <a:schemeClr val="tx1"/>
                </a:solidFill>
              </a:rPr>
              <a:t>   - </a:t>
            </a:r>
            <a:r>
              <a:rPr lang="en-US" sz="4000" dirty="0" err="1" smtClean="0">
                <a:solidFill>
                  <a:schemeClr val="tx1"/>
                </a:solidFill>
              </a:rPr>
              <a:t>Namthone</a:t>
            </a:r>
            <a:r>
              <a:rPr lang="en-US" sz="4000" dirty="0" smtClean="0">
                <a:solidFill>
                  <a:schemeClr val="tx1"/>
                </a:solidFill>
              </a:rPr>
              <a:t> Health Center</a:t>
            </a:r>
            <a:r>
              <a:rPr lang="lo-LA" sz="4000" dirty="0" smtClean="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 </a:t>
            </a:r>
            <a:r>
              <a:rPr lang="en-US" sz="4000" dirty="0" err="1" smtClean="0">
                <a:solidFill>
                  <a:schemeClr val="tx1"/>
                </a:solidFill>
              </a:rPr>
              <a:t>Parkkading</a:t>
            </a:r>
            <a:r>
              <a:rPr lang="en-US" sz="4000" dirty="0" smtClean="0">
                <a:solidFill>
                  <a:schemeClr val="tx1"/>
                </a:solidFill>
              </a:rPr>
              <a:t> Health Center</a:t>
            </a:r>
            <a:br>
              <a:rPr lang="en-US" sz="4000" dirty="0" smtClean="0">
                <a:solidFill>
                  <a:schemeClr val="tx1"/>
                </a:solidFill>
              </a:rPr>
            </a:br>
            <a:r>
              <a:rPr lang="en-US" sz="4000" dirty="0" smtClean="0">
                <a:solidFill>
                  <a:schemeClr val="tx1"/>
                </a:solidFill>
              </a:rPr>
              <a:t>3. Health Office &amp; Hospital of   </a:t>
            </a:r>
            <a:br>
              <a:rPr lang="en-US" sz="4000" dirty="0" smtClean="0">
                <a:solidFill>
                  <a:schemeClr val="tx1"/>
                </a:solidFill>
              </a:rPr>
            </a:br>
            <a:r>
              <a:rPr lang="en-US" sz="4000" dirty="0" smtClean="0">
                <a:solidFill>
                  <a:schemeClr val="tx1"/>
                </a:solidFill>
              </a:rPr>
              <a:t>    </a:t>
            </a:r>
            <a:r>
              <a:rPr lang="en-US" sz="4000" dirty="0" err="1" smtClean="0">
                <a:solidFill>
                  <a:schemeClr val="tx1"/>
                </a:solidFill>
              </a:rPr>
              <a:t>Thaphabath</a:t>
            </a:r>
            <a:r>
              <a:rPr lang="en-US" sz="4000" dirty="0" smtClean="0">
                <a:solidFill>
                  <a:schemeClr val="tx1"/>
                </a:solidFill>
              </a:rPr>
              <a:t> District </a:t>
            </a:r>
            <a:r>
              <a:rPr lang="ar-SA" sz="4000" dirty="0" smtClean="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 </a:t>
            </a:r>
            <a:r>
              <a:rPr lang="en-US" sz="4000" dirty="0" err="1" smtClean="0">
                <a:solidFill>
                  <a:schemeClr val="tx1"/>
                </a:solidFill>
              </a:rPr>
              <a:t>Houy</a:t>
            </a:r>
            <a:r>
              <a:rPr lang="en-US" sz="4000" dirty="0" smtClean="0">
                <a:solidFill>
                  <a:schemeClr val="tx1"/>
                </a:solidFill>
              </a:rPr>
              <a:t> </a:t>
            </a:r>
            <a:r>
              <a:rPr lang="en-US" sz="4000" dirty="0" err="1" smtClean="0">
                <a:solidFill>
                  <a:schemeClr val="tx1"/>
                </a:solidFill>
              </a:rPr>
              <a:t>Leuk</a:t>
            </a:r>
            <a:r>
              <a:rPr lang="en-US" sz="4000" dirty="0" smtClean="0">
                <a:solidFill>
                  <a:schemeClr val="tx1"/>
                </a:solidFill>
              </a:rPr>
              <a:t> Health Center</a:t>
            </a:r>
            <a:r>
              <a:rPr lang="lo-LA" sz="4000" dirty="0" smtClean="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 Ban </a:t>
            </a:r>
            <a:r>
              <a:rPr lang="en-US" sz="4000" dirty="0" err="1" smtClean="0">
                <a:solidFill>
                  <a:schemeClr val="tx1"/>
                </a:solidFill>
              </a:rPr>
              <a:t>Parkthouy</a:t>
            </a:r>
            <a:r>
              <a:rPr lang="en-US" sz="4000" dirty="0" smtClean="0">
                <a:solidFill>
                  <a:schemeClr val="tx1"/>
                </a:solidFill>
              </a:rPr>
              <a:t> Health Center</a:t>
            </a:r>
            <a:br>
              <a:rPr lang="en-US" sz="4000" dirty="0" smtClean="0">
                <a:solidFill>
                  <a:schemeClr val="tx1"/>
                </a:solidFill>
              </a:rPr>
            </a:b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152401"/>
          <a:ext cx="7924800" cy="6163234"/>
        </p:xfrm>
        <a:graphic>
          <a:graphicData uri="http://schemas.openxmlformats.org/drawingml/2006/table">
            <a:tbl>
              <a:tblPr/>
              <a:tblGrid>
                <a:gridCol w="7924800"/>
              </a:tblGrid>
              <a:tr h="380999">
                <a:tc>
                  <a:txBody>
                    <a:bodyPr/>
                    <a:lstStyle/>
                    <a:p>
                      <a:pPr>
                        <a:spcAft>
                          <a:spcPts val="0"/>
                        </a:spcAft>
                        <a:tabLst>
                          <a:tab pos="228600" algn="l"/>
                        </a:tabLst>
                      </a:pPr>
                      <a:r>
                        <a:rPr lang="en-US" sz="2400" b="1" dirty="0" smtClean="0"/>
                        <a:t>Summary </a:t>
                      </a:r>
                      <a:r>
                        <a:rPr lang="en-US" sz="2400" b="1" dirty="0"/>
                        <a:t>of findings</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85482">
                <a:tc>
                  <a:txBody>
                    <a:bodyPr/>
                    <a:lstStyle/>
                    <a:p>
                      <a:pPr>
                        <a:spcAft>
                          <a:spcPts val="0"/>
                        </a:spcAft>
                      </a:pPr>
                      <a:r>
                        <a:rPr lang="en-US" sz="2400" b="1" dirty="0" smtClean="0"/>
                        <a:t>Key </a:t>
                      </a:r>
                      <a:r>
                        <a:rPr lang="en-US" sz="2400" b="1" dirty="0"/>
                        <a:t>Progress</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396753">
                <a:tc>
                  <a:txBody>
                    <a:bodyPr/>
                    <a:lstStyle/>
                    <a:p>
                      <a:pPr>
                        <a:spcAft>
                          <a:spcPts val="0"/>
                        </a:spcAft>
                      </a:pPr>
                      <a:r>
                        <a:rPr lang="en-US" sz="2200" dirty="0"/>
                        <a:t>HIV/AIDS</a:t>
                      </a:r>
                    </a:p>
                    <a:p>
                      <a:pPr marL="342900" lvl="0" indent="-342900">
                        <a:spcAft>
                          <a:spcPts val="0"/>
                        </a:spcAft>
                        <a:buFont typeface="Symbol"/>
                        <a:buChar char=""/>
                      </a:pPr>
                      <a:r>
                        <a:rPr lang="en-US" sz="2200" dirty="0"/>
                        <a:t>Under the leadership and guidance of the leaders leading to the implementation of the project has been successful.  </a:t>
                      </a:r>
                    </a:p>
                    <a:p>
                      <a:pPr marL="342900" lvl="0" indent="-342900">
                        <a:spcAft>
                          <a:spcPts val="0"/>
                        </a:spcAft>
                        <a:buFont typeface="Symbol"/>
                        <a:buChar char=""/>
                      </a:pPr>
                      <a:r>
                        <a:rPr lang="en-US" sz="2200" dirty="0"/>
                        <a:t>Good cooperation in the implementation among the project team and partners at all level.</a:t>
                      </a:r>
                    </a:p>
                    <a:p>
                      <a:pPr marL="342900" lvl="0" indent="-342900">
                        <a:spcAft>
                          <a:spcPts val="0"/>
                        </a:spcAft>
                        <a:buFont typeface="Symbol"/>
                        <a:buChar char=""/>
                      </a:pPr>
                      <a:r>
                        <a:rPr lang="en-US" sz="2200" dirty="0"/>
                        <a:t>Have a budget for the implementation (supported by government and international organization)</a:t>
                      </a:r>
                    </a:p>
                    <a:p>
                      <a:pPr marL="342900" lvl="0" indent="-342900">
                        <a:spcAft>
                          <a:spcPts val="0"/>
                        </a:spcAft>
                        <a:buFont typeface="Symbol"/>
                        <a:buChar char=""/>
                      </a:pPr>
                      <a:r>
                        <a:rPr lang="en-US" sz="2200" dirty="0"/>
                        <a:t>The staff that is responsible for the HIV/STI of each district practices successfully their roles as assigned by the upper level, such as regular monthly report.</a:t>
                      </a:r>
                    </a:p>
                    <a:p>
                      <a:pPr marL="342900" lvl="0" indent="-342900">
                        <a:spcAft>
                          <a:spcPts val="0"/>
                        </a:spcAft>
                        <a:buFont typeface="Symbol"/>
                        <a:buChar char=""/>
                      </a:pPr>
                      <a:r>
                        <a:rPr lang="en-US" sz="2200" dirty="0"/>
                        <a:t>The local authorities are cooperated as well.</a:t>
                      </a:r>
                    </a:p>
                    <a:p>
                      <a:pPr marL="342900" lvl="0" indent="-342900">
                        <a:spcAft>
                          <a:spcPts val="0"/>
                        </a:spcAft>
                        <a:buFont typeface="Symbol"/>
                        <a:buChar char=""/>
                        <a:tabLst>
                          <a:tab pos="128270" algn="l"/>
                        </a:tabLst>
                      </a:pPr>
                      <a:r>
                        <a:rPr lang="en-US" sz="2200" dirty="0"/>
                        <a:t>Patients have accessed to ARV treatment resulting in the reduction of transmission and death rate.</a:t>
                      </a:r>
                    </a:p>
                    <a:p>
                      <a:pPr marL="342900" lvl="0" indent="-342900">
                        <a:spcAft>
                          <a:spcPts val="0"/>
                        </a:spcAft>
                        <a:buFont typeface="Symbol"/>
                        <a:buChar char=""/>
                        <a:tabLst>
                          <a:tab pos="128270" algn="l"/>
                        </a:tabLst>
                      </a:pPr>
                      <a:r>
                        <a:rPr lang="en-US" sz="2200" dirty="0"/>
                        <a:t>Implementation of activities has been achieved.</a:t>
                      </a:r>
                    </a:p>
                    <a:p>
                      <a:pPr marL="342900" lvl="0" indent="-342900">
                        <a:spcAft>
                          <a:spcPts val="0"/>
                        </a:spcAft>
                        <a:buFont typeface="Symbol"/>
                        <a:buChar char=""/>
                        <a:tabLst>
                          <a:tab pos="128270" algn="l"/>
                        </a:tabLst>
                      </a:pPr>
                      <a:r>
                        <a:rPr lang="en-US" sz="2200" dirty="0"/>
                        <a:t>Monitoring on implementing activities such as IEC materials have been disseminated broadly.</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76200"/>
          <a:ext cx="7924800" cy="6627428"/>
        </p:xfrm>
        <a:graphic>
          <a:graphicData uri="http://schemas.openxmlformats.org/drawingml/2006/table">
            <a:tbl>
              <a:tblPr/>
              <a:tblGrid>
                <a:gridCol w="7924800"/>
              </a:tblGrid>
              <a:tr h="4114799">
                <a:tc>
                  <a:txBody>
                    <a:bodyPr/>
                    <a:lstStyle/>
                    <a:p>
                      <a:pPr>
                        <a:spcAft>
                          <a:spcPts val="0"/>
                        </a:spcAft>
                      </a:pPr>
                      <a:r>
                        <a:rPr lang="en-US" sz="2000" b="1" dirty="0"/>
                        <a:t>Malaria</a:t>
                      </a:r>
                    </a:p>
                    <a:p>
                      <a:pPr marL="342900" lvl="0" indent="-342900">
                        <a:spcAft>
                          <a:spcPts val="0"/>
                        </a:spcAft>
                        <a:buFont typeface="Symbol"/>
                        <a:buChar char=""/>
                      </a:pPr>
                      <a:r>
                        <a:rPr lang="en-US" sz="2000" dirty="0"/>
                        <a:t>Guided by the upper level vertically and horizontally; the local authorities are facilitated and cooperated as well.</a:t>
                      </a:r>
                    </a:p>
                    <a:p>
                      <a:pPr marL="342900" lvl="0" indent="-342900">
                        <a:spcAft>
                          <a:spcPts val="0"/>
                        </a:spcAft>
                        <a:buFont typeface="Symbol"/>
                        <a:buChar char=""/>
                      </a:pPr>
                      <a:r>
                        <a:rPr lang="en-US" sz="2000" dirty="0"/>
                        <a:t>There are malaria control networks cover all target areas and villages, and there are training continuously.</a:t>
                      </a:r>
                    </a:p>
                    <a:p>
                      <a:pPr marL="342900" lvl="0" indent="-342900">
                        <a:spcAft>
                          <a:spcPts val="0"/>
                        </a:spcAft>
                        <a:buFont typeface="Symbol"/>
                        <a:buChar char=""/>
                        <a:tabLst>
                          <a:tab pos="141605" algn="l"/>
                        </a:tabLst>
                      </a:pPr>
                      <a:r>
                        <a:rPr lang="en-US" sz="2000" dirty="0"/>
                        <a:t>Received the grants and materials from the Global Fund, CDCII and government budget.</a:t>
                      </a:r>
                    </a:p>
                    <a:p>
                      <a:pPr marL="342900" lvl="0" indent="-342900">
                        <a:spcAft>
                          <a:spcPts val="0"/>
                        </a:spcAft>
                        <a:buFont typeface="Symbol"/>
                        <a:buChar char=""/>
                        <a:tabLst>
                          <a:tab pos="141605" algn="l"/>
                        </a:tabLst>
                      </a:pPr>
                      <a:r>
                        <a:rPr lang="en-US" sz="2000" dirty="0"/>
                        <a:t>All technical staffs, village volunteers of each target villages pay attention on their role and responsibility.</a:t>
                      </a:r>
                    </a:p>
                    <a:p>
                      <a:pPr marL="342900" lvl="0" indent="-342900">
                        <a:spcAft>
                          <a:spcPts val="0"/>
                        </a:spcAft>
                        <a:buFont typeface="Symbol"/>
                        <a:buChar char=""/>
                        <a:tabLst>
                          <a:tab pos="141605" algn="l"/>
                        </a:tabLst>
                      </a:pPr>
                      <a:r>
                        <a:rPr lang="en-US" sz="2000" dirty="0"/>
                        <a:t>Surveillance systems for malaria at the provincial and district levels are more strength.</a:t>
                      </a:r>
                    </a:p>
                    <a:p>
                      <a:pPr marL="342900" lvl="0" indent="-342900">
                        <a:spcAft>
                          <a:spcPts val="0"/>
                        </a:spcAft>
                        <a:buFont typeface="Symbol"/>
                        <a:buChar char=""/>
                        <a:tabLst>
                          <a:tab pos="141605" algn="l"/>
                        </a:tabLst>
                      </a:pPr>
                      <a:r>
                        <a:rPr lang="en-US" sz="2000" dirty="0" smtClean="0"/>
                        <a:t>Able </a:t>
                      </a:r>
                      <a:r>
                        <a:rPr lang="en-US" sz="2000" dirty="0"/>
                        <a:t>to collect the data from the target villages completely and timely.</a:t>
                      </a:r>
                    </a:p>
                    <a:p>
                      <a:pPr marL="342900" lvl="0" indent="-342900">
                        <a:spcAft>
                          <a:spcPts val="0"/>
                        </a:spcAft>
                        <a:buFont typeface="Symbol"/>
                        <a:buChar char=""/>
                        <a:tabLst>
                          <a:tab pos="141605" algn="l"/>
                        </a:tabLst>
                      </a:pPr>
                      <a:r>
                        <a:rPr lang="en-US" sz="2000" dirty="0"/>
                        <a:t>Early detection of malaria cases</a:t>
                      </a:r>
                      <a:r>
                        <a:rPr lang="en-US" sz="2000" dirty="0" smtClean="0"/>
                        <a:t>.</a:t>
                      </a:r>
                      <a:endParaRPr lang="en-US" sz="2000" dirty="0"/>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2629">
                <a:tc>
                  <a:txBody>
                    <a:bodyPr/>
                    <a:lstStyle/>
                    <a:p>
                      <a:pPr>
                        <a:spcAft>
                          <a:spcPts val="0"/>
                        </a:spcAft>
                        <a:tabLst>
                          <a:tab pos="141605" algn="l"/>
                        </a:tabLst>
                      </a:pPr>
                      <a:r>
                        <a:rPr lang="en-US" sz="2000" b="1" dirty="0"/>
                        <a:t>Tuberculosis</a:t>
                      </a:r>
                    </a:p>
                    <a:p>
                      <a:pPr marL="342900" lvl="0" indent="-342900">
                        <a:spcAft>
                          <a:spcPts val="0"/>
                        </a:spcAft>
                        <a:buFont typeface="Symbol"/>
                        <a:buChar char=""/>
                        <a:tabLst>
                          <a:tab pos="141605" algn="l"/>
                        </a:tabLst>
                      </a:pPr>
                      <a:r>
                        <a:rPr lang="en-US" sz="2000" dirty="0"/>
                        <a:t>Overall, the implementation of activities was conducted as planned. </a:t>
                      </a:r>
                    </a:p>
                    <a:p>
                      <a:pPr marL="342900" lvl="0" indent="-342900">
                        <a:spcAft>
                          <a:spcPts val="0"/>
                        </a:spcAft>
                        <a:buFont typeface="Symbol"/>
                        <a:buChar char=""/>
                        <a:tabLst>
                          <a:tab pos="141605" algn="l"/>
                        </a:tabLst>
                      </a:pPr>
                      <a:r>
                        <a:rPr lang="en-US" sz="2000" dirty="0"/>
                        <a:t>The case detection rate of tuberculosis is increasing</a:t>
                      </a:r>
                    </a:p>
                    <a:p>
                      <a:pPr marL="342900" lvl="0" indent="-342900">
                        <a:spcAft>
                          <a:spcPts val="0"/>
                        </a:spcAft>
                        <a:buFont typeface="Symbol"/>
                        <a:buChar char=""/>
                        <a:tabLst>
                          <a:tab pos="141605" algn="l"/>
                        </a:tabLst>
                      </a:pPr>
                      <a:r>
                        <a:rPr lang="en-US" sz="2000" dirty="0"/>
                        <a:t>Good cooperation with other organizations and partners involved in the activities of tuberculosis.</a:t>
                      </a:r>
                    </a:p>
                    <a:p>
                      <a:pPr marL="342900" lvl="0" indent="-342900">
                        <a:spcAft>
                          <a:spcPts val="0"/>
                        </a:spcAft>
                        <a:buFont typeface="Symbol"/>
                        <a:buChar char=""/>
                        <a:tabLst>
                          <a:tab pos="141605" algn="l"/>
                        </a:tabLst>
                      </a:pPr>
                      <a:r>
                        <a:rPr lang="en-US" sz="2000" dirty="0"/>
                        <a:t>The reports are usually submitted timely.</a:t>
                      </a:r>
                    </a:p>
                    <a:p>
                      <a:pPr marL="342900" lvl="0" indent="-342900">
                        <a:spcAft>
                          <a:spcPts val="0"/>
                        </a:spcAft>
                        <a:buFont typeface="Symbol"/>
                        <a:buChar char=""/>
                        <a:tabLst>
                          <a:tab pos="141605" algn="l"/>
                        </a:tabLst>
                      </a:pPr>
                      <a:r>
                        <a:rPr lang="en-US" sz="2000" dirty="0"/>
                        <a:t>Most of activities were achieved the expected targets.</a:t>
                      </a:r>
                    </a:p>
                    <a:p>
                      <a:pPr marL="342900" lvl="0" indent="-342900">
                        <a:spcAft>
                          <a:spcPts val="0"/>
                        </a:spcAft>
                        <a:buFont typeface="Symbol"/>
                        <a:buChar char=""/>
                        <a:tabLst>
                          <a:tab pos="141605" algn="l"/>
                        </a:tabLst>
                      </a:pPr>
                      <a:r>
                        <a:rPr lang="en-US" sz="2000" dirty="0"/>
                        <a:t>Ensure that the medicines will not be stock-out in the warehouse. </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152400"/>
          <a:ext cx="7924800" cy="6400800"/>
        </p:xfrm>
        <a:graphic>
          <a:graphicData uri="http://schemas.openxmlformats.org/drawingml/2006/table">
            <a:tbl>
              <a:tblPr/>
              <a:tblGrid>
                <a:gridCol w="7924800"/>
              </a:tblGrid>
              <a:tr h="304800">
                <a:tc>
                  <a:txBody>
                    <a:bodyPr/>
                    <a:lstStyle/>
                    <a:p>
                      <a:pPr>
                        <a:spcAft>
                          <a:spcPts val="0"/>
                        </a:spcAft>
                        <a:tabLst>
                          <a:tab pos="160020" algn="l"/>
                        </a:tabLst>
                      </a:pPr>
                      <a:r>
                        <a:rPr lang="en-US" sz="2000" b="1" dirty="0" smtClean="0"/>
                        <a:t>Key </a:t>
                      </a:r>
                      <a:r>
                        <a:rPr lang="en-US" sz="2000" b="1" dirty="0"/>
                        <a:t>Issues</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096000">
                <a:tc>
                  <a:txBody>
                    <a:bodyPr/>
                    <a:lstStyle/>
                    <a:p>
                      <a:pPr>
                        <a:spcAft>
                          <a:spcPts val="0"/>
                        </a:spcAft>
                      </a:pPr>
                      <a:r>
                        <a:rPr lang="en-US" sz="2000" b="1" dirty="0"/>
                        <a:t>HIV/AIDS</a:t>
                      </a:r>
                    </a:p>
                    <a:p>
                      <a:pPr marL="342900" lvl="0" indent="-342900">
                        <a:spcAft>
                          <a:spcPts val="0"/>
                        </a:spcAft>
                        <a:buFont typeface="Symbol"/>
                        <a:buChar char=""/>
                        <a:tabLst>
                          <a:tab pos="141605" algn="l"/>
                        </a:tabLst>
                      </a:pPr>
                      <a:r>
                        <a:rPr lang="en-US" sz="2000" dirty="0"/>
                        <a:t>The staffs that are responsible for AIDS/STIs at the provincial and district levels have not experience as they are recently replaced without training.</a:t>
                      </a:r>
                    </a:p>
                    <a:p>
                      <a:pPr marL="342900" lvl="0" indent="-342900">
                        <a:spcAft>
                          <a:spcPts val="0"/>
                        </a:spcAft>
                        <a:buFont typeface="Symbol"/>
                        <a:buChar char=""/>
                        <a:tabLst>
                          <a:tab pos="128270" algn="l"/>
                        </a:tabLst>
                      </a:pPr>
                      <a:r>
                        <a:rPr lang="en-US" sz="2000" dirty="0"/>
                        <a:t>Activities can be extended to the district level only, has not yet extended to the health center</a:t>
                      </a:r>
                    </a:p>
                    <a:p>
                      <a:pPr marL="342900" lvl="0" indent="-342900">
                        <a:spcAft>
                          <a:spcPts val="0"/>
                        </a:spcAft>
                        <a:buFont typeface="Symbol"/>
                        <a:buChar char=""/>
                        <a:tabLst>
                          <a:tab pos="128270" algn="l"/>
                        </a:tabLst>
                      </a:pPr>
                      <a:r>
                        <a:rPr lang="en-US" sz="2000" dirty="0"/>
                        <a:t>The reports from some districts were delayed and incomplete.  Some figures from health centers were missing and incorrect. </a:t>
                      </a:r>
                    </a:p>
                    <a:p>
                      <a:pPr marL="342900" lvl="0" indent="-342900">
                        <a:spcAft>
                          <a:spcPts val="0"/>
                        </a:spcAft>
                        <a:buFont typeface="Symbol"/>
                        <a:buChar char=""/>
                        <a:tabLst>
                          <a:tab pos="141605" algn="l"/>
                        </a:tabLst>
                      </a:pPr>
                      <a:r>
                        <a:rPr lang="en-US" sz="2000" dirty="0"/>
                        <a:t>Voluntary counseling and testing is not well done in some place due to insufficient coordination among the project staffs who are responsible for AIDS, Mother and Child Health and Tuberculosis.</a:t>
                      </a:r>
                    </a:p>
                    <a:p>
                      <a:pPr marL="342900" lvl="0" indent="-342900">
                        <a:spcAft>
                          <a:spcPts val="0"/>
                        </a:spcAft>
                        <a:buFont typeface="Symbol"/>
                        <a:buChar char=""/>
                        <a:tabLst>
                          <a:tab pos="141605" algn="l"/>
                        </a:tabLst>
                      </a:pPr>
                      <a:r>
                        <a:rPr lang="en-US" sz="2000" dirty="0"/>
                        <a:t>The activities for sex workers that implemented by PEDA in </a:t>
                      </a:r>
                      <a:r>
                        <a:rPr lang="lo-LA" sz="2000" dirty="0"/>
                        <a:t>3</a:t>
                      </a:r>
                      <a:r>
                        <a:rPr lang="en-US" sz="2000" dirty="0"/>
                        <a:t> districts of the province was not continued. The PCCA secretariat has not been involved in the monitoring and quarterly meeting (the PCCA secretariat only attended the training for SW once a year).</a:t>
                      </a:r>
                    </a:p>
                    <a:p>
                      <a:pPr marL="342900" lvl="0" indent="-342900">
                        <a:spcAft>
                          <a:spcPts val="0"/>
                        </a:spcAft>
                        <a:buFont typeface="Symbol"/>
                        <a:buChar char=""/>
                        <a:tabLst>
                          <a:tab pos="141605" algn="l"/>
                        </a:tabLst>
                      </a:pPr>
                      <a:r>
                        <a:rPr lang="en-US" sz="2000" dirty="0"/>
                        <a:t>Lack of equipment for the activities such as: electronic equipment (e.g. audio, LCD projector, etc,...)</a:t>
                      </a:r>
                    </a:p>
                    <a:p>
                      <a:pPr marL="342900" lvl="0" indent="-342900">
                        <a:spcAft>
                          <a:spcPts val="0"/>
                        </a:spcAft>
                        <a:buFont typeface="Symbol"/>
                        <a:buChar char=""/>
                        <a:tabLst>
                          <a:tab pos="128270" algn="l"/>
                        </a:tabLst>
                      </a:pPr>
                      <a:r>
                        <a:rPr lang="en-US" sz="2000" dirty="0"/>
                        <a:t>Limited budgets for activities.</a:t>
                      </a:r>
                    </a:p>
                    <a:p>
                      <a:pPr marL="342900" lvl="0" indent="-342900">
                        <a:spcAft>
                          <a:spcPts val="0"/>
                        </a:spcAft>
                        <a:buFont typeface="Symbol"/>
                        <a:buChar char=""/>
                        <a:tabLst>
                          <a:tab pos="128270" algn="l"/>
                        </a:tabLst>
                      </a:pPr>
                      <a:r>
                        <a:rPr lang="en-US" sz="2000" dirty="0"/>
                        <a:t>Almost of </a:t>
                      </a:r>
                      <a:r>
                        <a:rPr lang="en-US" sz="2000" dirty="0" smtClean="0"/>
                        <a:t>patients </a:t>
                      </a:r>
                      <a:r>
                        <a:rPr lang="en-US" sz="2000" dirty="0"/>
                        <a:t>were not well cooperated.</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228600"/>
          <a:ext cx="7620000" cy="6019800"/>
        </p:xfrm>
        <a:graphic>
          <a:graphicData uri="http://schemas.openxmlformats.org/drawingml/2006/table">
            <a:tbl>
              <a:tblPr/>
              <a:tblGrid>
                <a:gridCol w="7620000"/>
              </a:tblGrid>
              <a:tr h="6019800">
                <a:tc>
                  <a:txBody>
                    <a:bodyPr/>
                    <a:lstStyle/>
                    <a:p>
                      <a:pPr>
                        <a:spcAft>
                          <a:spcPts val="0"/>
                        </a:spcAft>
                      </a:pPr>
                      <a:r>
                        <a:rPr lang="en-US" sz="2400" b="1" dirty="0"/>
                        <a:t>Malaria</a:t>
                      </a:r>
                    </a:p>
                    <a:p>
                      <a:pPr marL="342900" lvl="0" indent="-342900">
                        <a:spcAft>
                          <a:spcPts val="0"/>
                        </a:spcAft>
                        <a:buFont typeface="Symbol"/>
                        <a:buChar char=""/>
                        <a:tabLst>
                          <a:tab pos="128270" algn="l"/>
                        </a:tabLst>
                      </a:pPr>
                      <a:r>
                        <a:rPr lang="en-US" sz="2400" dirty="0"/>
                        <a:t>The approval of the budget was late.</a:t>
                      </a:r>
                    </a:p>
                    <a:p>
                      <a:pPr marL="342900" lvl="0" indent="-342900">
                        <a:spcAft>
                          <a:spcPts val="0"/>
                        </a:spcAft>
                        <a:buFont typeface="Symbol"/>
                        <a:buChar char=""/>
                        <a:tabLst>
                          <a:tab pos="128270" algn="l"/>
                        </a:tabLst>
                      </a:pPr>
                      <a:r>
                        <a:rPr lang="en-US" sz="2400" dirty="0"/>
                        <a:t>Essential equipment were not enough to work (such as old computers)</a:t>
                      </a:r>
                    </a:p>
                    <a:p>
                      <a:pPr marL="342900" lvl="0" indent="-342900">
                        <a:spcAft>
                          <a:spcPts val="0"/>
                        </a:spcAft>
                        <a:buFont typeface="Symbol"/>
                        <a:buChar char=""/>
                        <a:tabLst>
                          <a:tab pos="128270" algn="l"/>
                        </a:tabLst>
                      </a:pPr>
                      <a:r>
                        <a:rPr lang="en-US" sz="2400" dirty="0"/>
                        <a:t>Staffs of some health centers have changed frequently for their responsibilities and do not understand about the work, so this caused the collection information and report to be delayed and not on time.</a:t>
                      </a:r>
                    </a:p>
                    <a:p>
                      <a:pPr marL="342900" lvl="0" indent="-342900">
                        <a:spcAft>
                          <a:spcPts val="0"/>
                        </a:spcAft>
                        <a:buFont typeface="Symbol"/>
                        <a:buChar char=""/>
                      </a:pPr>
                      <a:r>
                        <a:rPr lang="en-US" sz="2400" dirty="0"/>
                        <a:t>The village volunteer of some villages seldom stays at home, so this causes the data collection of some months have not been completed.</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167640"/>
          <a:ext cx="7924800" cy="6537960"/>
        </p:xfrm>
        <a:graphic>
          <a:graphicData uri="http://schemas.openxmlformats.org/drawingml/2006/table">
            <a:tbl>
              <a:tblPr/>
              <a:tblGrid>
                <a:gridCol w="7924800"/>
              </a:tblGrid>
              <a:tr h="6537960">
                <a:tc>
                  <a:txBody>
                    <a:bodyPr/>
                    <a:lstStyle/>
                    <a:p>
                      <a:pPr>
                        <a:spcAft>
                          <a:spcPts val="0"/>
                        </a:spcAft>
                        <a:tabLst>
                          <a:tab pos="141605" algn="l"/>
                        </a:tabLst>
                      </a:pPr>
                      <a:r>
                        <a:rPr lang="en-US" sz="2000" b="1" dirty="0"/>
                        <a:t>Tuberculosis</a:t>
                      </a:r>
                    </a:p>
                    <a:p>
                      <a:pPr marL="342900" lvl="0" indent="-342900">
                        <a:spcAft>
                          <a:spcPts val="0"/>
                        </a:spcAft>
                        <a:buFont typeface="Symbol"/>
                        <a:buChar char=""/>
                      </a:pPr>
                      <a:r>
                        <a:rPr lang="en-US" sz="2000" dirty="0"/>
                        <a:t>Detection of suspected cases was low (health workers delivered samples was low/decreased, DTM of some districts have several duties and waiting for those patients come to the hospital by themselves)</a:t>
                      </a:r>
                    </a:p>
                    <a:p>
                      <a:pPr marL="342900" lvl="0" indent="-342900">
                        <a:spcAft>
                          <a:spcPts val="0"/>
                        </a:spcAft>
                        <a:buFont typeface="Symbol"/>
                        <a:buChar char=""/>
                      </a:pPr>
                      <a:r>
                        <a:rPr lang="en-US" sz="2000" dirty="0"/>
                        <a:t>Practicing of DOT in district and health center is not well done (created a problem of drug resistance)</a:t>
                      </a:r>
                    </a:p>
                    <a:p>
                      <a:pPr marL="342900" lvl="0" indent="-342900">
                        <a:spcAft>
                          <a:spcPts val="0"/>
                        </a:spcAft>
                        <a:buFont typeface="Symbol"/>
                        <a:buChar char=""/>
                      </a:pPr>
                      <a:r>
                        <a:rPr lang="en-US" sz="2000" dirty="0"/>
                        <a:t>When the provincial team conducted monitoring at district level, some districts were not paid attention, failed to follow the guidance or work out of the guidance and claimed that they have a lot of works to do.</a:t>
                      </a:r>
                    </a:p>
                    <a:p>
                      <a:pPr marL="342900" lvl="0" indent="-342900">
                        <a:spcAft>
                          <a:spcPts val="0"/>
                        </a:spcAft>
                        <a:buFont typeface="Symbol"/>
                        <a:buChar char=""/>
                      </a:pPr>
                      <a:r>
                        <a:rPr lang="en-US" sz="2000" dirty="0"/>
                        <a:t>Monthly monitoring for late February, March, May, June and August have not been completed as defined.</a:t>
                      </a:r>
                    </a:p>
                    <a:p>
                      <a:pPr marL="342900" lvl="0" indent="-342900">
                        <a:spcAft>
                          <a:spcPts val="0"/>
                        </a:spcAft>
                        <a:buFont typeface="Symbol"/>
                        <a:buChar char=""/>
                      </a:pPr>
                      <a:r>
                        <a:rPr lang="en-US" sz="2000" dirty="0"/>
                        <a:t>When the district team conducted monitoring to the health centers, their advice was not fully captured all of their responsibilities such as: record on the patient’s treatment card, or the patient’s registration book, or recovered patients, complete treatment, dead and their cards have not returned to TB unit at the district level in order to sort a sequence numbers as registration book of the patients each year.</a:t>
                      </a:r>
                    </a:p>
                    <a:p>
                      <a:pPr marL="342900" lvl="0" indent="-342900">
                        <a:spcAft>
                          <a:spcPts val="0"/>
                        </a:spcAft>
                        <a:buFont typeface="Symbol"/>
                        <a:buChar char=""/>
                      </a:pPr>
                      <a:r>
                        <a:rPr lang="en-US" sz="2000" dirty="0"/>
                        <a:t>When the teams visit villages, the screening for TB suspected patients was low.</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76200"/>
          <a:ext cx="7924800" cy="6703150"/>
        </p:xfrm>
        <a:graphic>
          <a:graphicData uri="http://schemas.openxmlformats.org/drawingml/2006/table">
            <a:tbl>
              <a:tblPr/>
              <a:tblGrid>
                <a:gridCol w="7924800"/>
              </a:tblGrid>
              <a:tr h="299127">
                <a:tc>
                  <a:txBody>
                    <a:bodyPr/>
                    <a:lstStyle/>
                    <a:p>
                      <a:pPr>
                        <a:spcAft>
                          <a:spcPts val="0"/>
                        </a:spcAft>
                        <a:tabLst>
                          <a:tab pos="228600" algn="l"/>
                        </a:tabLst>
                      </a:pPr>
                      <a:r>
                        <a:rPr lang="en-US" b="1" dirty="0"/>
                        <a:t>Solution/Recommendation</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41623">
                <a:tc>
                  <a:txBody>
                    <a:bodyPr/>
                    <a:lstStyle/>
                    <a:p>
                      <a:pPr>
                        <a:spcAft>
                          <a:spcPts val="0"/>
                        </a:spcAft>
                      </a:pPr>
                      <a:r>
                        <a:rPr lang="en-US" sz="2000" b="1" dirty="0"/>
                        <a:t>HIV/AIDS</a:t>
                      </a:r>
                    </a:p>
                    <a:p>
                      <a:pPr marL="342900" lvl="0" indent="-342900">
                        <a:spcAft>
                          <a:spcPts val="0"/>
                        </a:spcAft>
                        <a:buFont typeface="Symbol"/>
                        <a:buChar char=""/>
                        <a:tabLst>
                          <a:tab pos="128270" algn="l"/>
                        </a:tabLst>
                      </a:pPr>
                      <a:r>
                        <a:rPr lang="en-US" sz="2000" dirty="0"/>
                        <a:t>HIV/AIDS and Tuberculosis Units have to collaborate regularly, allocate the budget for district level, health centers especially in remote areas.</a:t>
                      </a:r>
                    </a:p>
                    <a:p>
                      <a:pPr marL="342900" lvl="0" indent="-342900">
                        <a:spcAft>
                          <a:spcPts val="0"/>
                        </a:spcAft>
                        <a:buFont typeface="Symbol"/>
                        <a:buChar char=""/>
                        <a:tabLst>
                          <a:tab pos="128270" algn="l"/>
                        </a:tabLst>
                      </a:pPr>
                      <a:r>
                        <a:rPr lang="en-US" sz="2000" dirty="0"/>
                        <a:t>Planning for implementation activity should be done by the provincial level in order to cover the areas of the control of AIDS-STI broadly.</a:t>
                      </a:r>
                    </a:p>
                    <a:p>
                      <a:pPr marL="342900" lvl="0" indent="-342900">
                        <a:spcAft>
                          <a:spcPts val="0"/>
                        </a:spcAft>
                        <a:buFont typeface="Symbol"/>
                        <a:buChar char=""/>
                        <a:tabLst>
                          <a:tab pos="128270" algn="l"/>
                        </a:tabLst>
                      </a:pPr>
                      <a:r>
                        <a:rPr lang="en-US" sz="2000" dirty="0"/>
                        <a:t>The central team should conduct more monitoring and supervision. </a:t>
                      </a:r>
                    </a:p>
                    <a:p>
                      <a:pPr marL="342900" lvl="0" indent="-342900">
                        <a:spcAft>
                          <a:spcPts val="0"/>
                        </a:spcAft>
                        <a:buFont typeface="Symbol"/>
                        <a:buChar char=""/>
                        <a:tabLst>
                          <a:tab pos="128270" algn="l"/>
                        </a:tabLst>
                      </a:pPr>
                      <a:r>
                        <a:rPr lang="en-US" sz="2000" dirty="0"/>
                        <a:t>Health education should be conducted at the public health areas. </a:t>
                      </a:r>
                    </a:p>
                    <a:p>
                      <a:pPr marL="342900" lvl="0" indent="-342900">
                        <a:spcAft>
                          <a:spcPts val="0"/>
                        </a:spcAft>
                        <a:buFont typeface="Symbol"/>
                        <a:buChar char=""/>
                        <a:tabLst>
                          <a:tab pos="128270" algn="l"/>
                        </a:tabLst>
                      </a:pPr>
                      <a:r>
                        <a:rPr lang="en-US" sz="2000" dirty="0"/>
                        <a:t>The specific budget for HIV should be provided . </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650">
                <a:tc>
                  <a:txBody>
                    <a:bodyPr/>
                    <a:lstStyle/>
                    <a:p>
                      <a:pPr>
                        <a:spcAft>
                          <a:spcPts val="0"/>
                        </a:spcAft>
                      </a:pPr>
                      <a:r>
                        <a:rPr lang="en-US" sz="2000" b="1" dirty="0"/>
                        <a:t>Malaria</a:t>
                      </a:r>
                    </a:p>
                    <a:p>
                      <a:pPr marL="342900" lvl="0" indent="-342900">
                        <a:spcAft>
                          <a:spcPts val="0"/>
                        </a:spcAft>
                        <a:buFont typeface="Symbol"/>
                        <a:buChar char=""/>
                        <a:tabLst>
                          <a:tab pos="128270" algn="l"/>
                        </a:tabLst>
                      </a:pPr>
                      <a:r>
                        <a:rPr lang="en-US" sz="2000" dirty="0"/>
                        <a:t>Staffs should be sufficient or should be selected the one who has suitable capacity for better work. </a:t>
                      </a:r>
                    </a:p>
                    <a:p>
                      <a:pPr marL="342900" lvl="0" indent="-342900">
                        <a:spcAft>
                          <a:spcPts val="0"/>
                        </a:spcAft>
                        <a:buFont typeface="Symbol"/>
                        <a:buChar char=""/>
                        <a:tabLst>
                          <a:tab pos="128270" algn="l"/>
                        </a:tabLst>
                      </a:pPr>
                      <a:r>
                        <a:rPr lang="en-US" sz="2000" dirty="0"/>
                        <a:t>Integrate work with other programs to strengthen the district level.</a:t>
                      </a:r>
                    </a:p>
                    <a:p>
                      <a:pPr marL="342900" lvl="0" indent="-342900">
                        <a:spcAft>
                          <a:spcPts val="0"/>
                        </a:spcAft>
                        <a:buFont typeface="Symbol"/>
                        <a:buChar char=""/>
                        <a:tabLst>
                          <a:tab pos="128270" algn="l"/>
                        </a:tabLst>
                      </a:pPr>
                      <a:r>
                        <a:rPr lang="en-US" sz="2000" dirty="0"/>
                        <a:t>Provide training on project management for the staffs at all levels.</a:t>
                      </a:r>
                    </a:p>
                    <a:p>
                      <a:pPr marL="342900" lvl="0" indent="-342900">
                        <a:spcAft>
                          <a:spcPts val="0"/>
                        </a:spcAft>
                        <a:buFont typeface="Symbol"/>
                        <a:buChar char=""/>
                        <a:tabLst>
                          <a:tab pos="128270" algn="l"/>
                        </a:tabLst>
                      </a:pPr>
                      <a:r>
                        <a:rPr lang="en-US" sz="2000" dirty="0"/>
                        <a:t>Conduct broadly awareness raising to the local people to understand the importance of sleeping in the mosquito nets in order to prevent malaria.</a:t>
                      </a:r>
                    </a:p>
                    <a:p>
                      <a:pPr marL="342900" lvl="0" indent="-342900">
                        <a:spcAft>
                          <a:spcPts val="0"/>
                        </a:spcAft>
                        <a:buFont typeface="Symbol"/>
                        <a:buChar char=""/>
                        <a:tabLst>
                          <a:tab pos="128270" algn="l"/>
                        </a:tabLst>
                      </a:pPr>
                      <a:r>
                        <a:rPr lang="en-US" sz="2000" dirty="0"/>
                        <a:t>Increase the budget for monitoring the district, health center and villages </a:t>
                      </a:r>
                    </a:p>
                    <a:p>
                      <a:pPr marL="342900" lvl="0" indent="-342900">
                        <a:spcAft>
                          <a:spcPts val="0"/>
                        </a:spcAft>
                        <a:buFont typeface="Symbol"/>
                        <a:buChar char=""/>
                        <a:tabLst>
                          <a:tab pos="128270" algn="l"/>
                        </a:tabLst>
                      </a:pPr>
                      <a:r>
                        <a:rPr lang="en-US" sz="2000" dirty="0"/>
                        <a:t>Improve reporting system by piloting some provinces, districts, health centers and villages to determine the actual lessons learnt.</a:t>
                      </a:r>
                    </a:p>
                    <a:p>
                      <a:pPr marL="342900" lvl="0" indent="-342900">
                        <a:spcAft>
                          <a:spcPts val="0"/>
                        </a:spcAft>
                        <a:buFont typeface="Symbol"/>
                        <a:buChar char=""/>
                        <a:tabLst>
                          <a:tab pos="128270" algn="l"/>
                        </a:tabLst>
                      </a:pPr>
                      <a:r>
                        <a:rPr lang="en-US" sz="2000" dirty="0"/>
                        <a:t>Provide some drugs that are lacking at the districts and villages. </a:t>
                      </a: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839994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1392</TotalTime>
  <Words>2454</Words>
  <Application>Microsoft Office PowerPoint</Application>
  <PresentationFormat>On-screen Show (4:3)</PresentationFormat>
  <Paragraphs>206</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Report  Oversight Field Visit Borlikhamxay Province Date 28th-31st March 2016  MONITOR:   (HIV/AIDS-TB-MALARIA) </vt:lpstr>
      <vt:lpstr>Main Purpose: To oversight the implementation of the projects supported by the Global Fund to Fight AIDS, Tuberculosis and Malaria (GFATM) at provincial, district and health center level accordingly to the oversight schedules, which focused on five key issues:   1.Finance   2. Procurement    3. Implementation   4. Results (output/outcome)   5. Reporting system</vt:lpstr>
      <vt:lpstr>Target Sites: 1.Provincial Health Department 2. Hospital of Parkkading District     - Namthone Health Center     - Parkkading Health Center 3. Health Office &amp; Hospital of        Thaphabath District ​​     - Houy Leuk Health Center     - Ban Parkthouy Health Center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ກອງປະຊຸມສະຫຼຸບວຽກງານຄວບຄຸມໄຂ້ມາລາເຣຍ ສົກປີ 2013-2014  ແລະ ວາງແຜນສົກປີ 2014-201໌໌5</dc:title>
  <dc:creator>ADMIN</dc:creator>
  <cp:lastModifiedBy>SALY</cp:lastModifiedBy>
  <cp:revision>95</cp:revision>
  <dcterms:created xsi:type="dcterms:W3CDTF">2014-08-28T00:24:10Z</dcterms:created>
  <dcterms:modified xsi:type="dcterms:W3CDTF">2016-05-31T04:53:46Z</dcterms:modified>
</cp:coreProperties>
</file>