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667" r:id="rId3"/>
    <p:sldId id="657" r:id="rId4"/>
    <p:sldId id="524" r:id="rId5"/>
    <p:sldId id="525" r:id="rId6"/>
    <p:sldId id="554" r:id="rId7"/>
    <p:sldId id="526" r:id="rId8"/>
    <p:sldId id="660" r:id="rId9"/>
    <p:sldId id="648" r:id="rId10"/>
    <p:sldId id="641" r:id="rId11"/>
    <p:sldId id="640" r:id="rId12"/>
    <p:sldId id="642" r:id="rId13"/>
    <p:sldId id="663" r:id="rId14"/>
    <p:sldId id="661" r:id="rId15"/>
    <p:sldId id="257" r:id="rId16"/>
    <p:sldId id="662" r:id="rId17"/>
    <p:sldId id="675" r:id="rId18"/>
    <p:sldId id="676" r:id="rId19"/>
    <p:sldId id="682" r:id="rId20"/>
    <p:sldId id="678" r:id="rId21"/>
    <p:sldId id="258" r:id="rId22"/>
    <p:sldId id="668" r:id="rId23"/>
    <p:sldId id="4372" r:id="rId24"/>
    <p:sldId id="63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>
        <p:scale>
          <a:sx n="90" d="100"/>
          <a:sy n="90" d="100"/>
        </p:scale>
        <p:origin x="102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AED69A-FFB8-4C10-A76B-A065A7A091F1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6DAD6D-12AF-4F3A-AA5D-AC0B14D5FE74}">
      <dgm:prSet phldrT="[Text]"/>
      <dgm:spPr/>
      <dgm:t>
        <a:bodyPr/>
        <a:lstStyle/>
        <a:p>
          <a:r>
            <a:rPr lang="en-US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rPr>
            <a:t>1</a:t>
          </a:r>
          <a:r>
            <a:rPr lang="lo-LA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rPr>
            <a:t>4 ແຂວງ</a:t>
          </a:r>
          <a:endParaRPr lang="en-US" dirty="0">
            <a:latin typeface="Phetsarath OT" panose="02000500000000000001" pitchFamily="2" charset="2"/>
            <a:ea typeface="Phetsarath OT" panose="02000500000000000001" pitchFamily="2" charset="2"/>
            <a:cs typeface="Phetsarath OT" panose="02000500000000000001" pitchFamily="2" charset="2"/>
          </a:endParaRPr>
        </a:p>
      </dgm:t>
    </dgm:pt>
    <dgm:pt modelId="{3738E575-E07D-4940-9B59-A7850870B7E0}" type="parTrans" cxnId="{511AB5A2-05E6-4A44-9A13-7E4F5F09A1EB}">
      <dgm:prSet/>
      <dgm:spPr/>
      <dgm:t>
        <a:bodyPr/>
        <a:lstStyle/>
        <a:p>
          <a:endParaRPr lang="en-US"/>
        </a:p>
      </dgm:t>
    </dgm:pt>
    <dgm:pt modelId="{387D1B25-A08F-4751-AD58-5BBBCEFAF30B}" type="sibTrans" cxnId="{511AB5A2-05E6-4A44-9A13-7E4F5F09A1EB}">
      <dgm:prSet/>
      <dgm:spPr/>
      <dgm:t>
        <a:bodyPr/>
        <a:lstStyle/>
        <a:p>
          <a:endParaRPr lang="en-US"/>
        </a:p>
      </dgm:t>
    </dgm:pt>
    <dgm:pt modelId="{702DD942-7B86-4CA5-8A31-A7C046F5B38D}">
      <dgm:prSet phldrT="[Text]"/>
      <dgm:spPr/>
      <dgm:t>
        <a:bodyPr/>
        <a:lstStyle/>
        <a:p>
          <a:r>
            <a:rPr lang="lo-LA" dirty="0"/>
            <a:t>11 </a:t>
          </a:r>
          <a:r>
            <a:rPr lang="en-US" dirty="0"/>
            <a:t>ARV</a:t>
          </a:r>
        </a:p>
      </dgm:t>
    </dgm:pt>
    <dgm:pt modelId="{E8450531-9A5F-4EF5-9201-B51869FA225C}" type="parTrans" cxnId="{6AFA8C22-EA42-4206-B2C3-79B99A483EE8}">
      <dgm:prSet/>
      <dgm:spPr/>
      <dgm:t>
        <a:bodyPr/>
        <a:lstStyle/>
        <a:p>
          <a:endParaRPr lang="en-US"/>
        </a:p>
      </dgm:t>
    </dgm:pt>
    <dgm:pt modelId="{E35B445C-9122-4BB8-B7B1-68152063D66F}" type="sibTrans" cxnId="{6AFA8C22-EA42-4206-B2C3-79B99A483EE8}">
      <dgm:prSet/>
      <dgm:spPr/>
      <dgm:t>
        <a:bodyPr/>
        <a:lstStyle/>
        <a:p>
          <a:endParaRPr lang="en-US"/>
        </a:p>
      </dgm:t>
    </dgm:pt>
    <dgm:pt modelId="{FD248C21-C0EB-4FBE-B98B-648437B70EF7}">
      <dgm:prSet phldrT="[Text]"/>
      <dgm:spPr/>
      <dgm:t>
        <a:bodyPr/>
        <a:lstStyle/>
        <a:p>
          <a:r>
            <a:rPr lang="lo-LA" dirty="0"/>
            <a:t>7 </a:t>
          </a:r>
          <a:r>
            <a:rPr lang="en-US" dirty="0"/>
            <a:t>POC</a:t>
          </a:r>
        </a:p>
      </dgm:t>
    </dgm:pt>
    <dgm:pt modelId="{36E3AED1-B086-48D7-A4EB-F25B8AC91AAA}" type="parTrans" cxnId="{BB2B49A2-CCEE-4AA8-9550-216294B45AA6}">
      <dgm:prSet/>
      <dgm:spPr/>
      <dgm:t>
        <a:bodyPr/>
        <a:lstStyle/>
        <a:p>
          <a:endParaRPr lang="en-US"/>
        </a:p>
      </dgm:t>
    </dgm:pt>
    <dgm:pt modelId="{7DE9AEC2-BCB4-4277-AF9A-39F16E474C54}" type="sibTrans" cxnId="{BB2B49A2-CCEE-4AA8-9550-216294B45AA6}">
      <dgm:prSet/>
      <dgm:spPr/>
      <dgm:t>
        <a:bodyPr/>
        <a:lstStyle/>
        <a:p>
          <a:endParaRPr lang="en-US"/>
        </a:p>
      </dgm:t>
    </dgm:pt>
    <dgm:pt modelId="{6982DFB0-5A17-4F48-BBB4-04A95FE18BF6}" type="pres">
      <dgm:prSet presAssocID="{0AAED69A-FFB8-4C10-A76B-A065A7A091F1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0337DDDF-C8CB-4A38-A16C-9CAC27A7F2F8}" type="pres">
      <dgm:prSet presAssocID="{586DAD6D-12AF-4F3A-AA5D-AC0B14D5FE74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FBCD0EF8-1D4A-4720-93BE-13836366D536}" type="pres">
      <dgm:prSet presAssocID="{702DD942-7B86-4CA5-8A31-A7C046F5B38D}" presName="Accent" presStyleLbl="node1" presStyleIdx="1" presStyleCnt="2"/>
      <dgm:spPr/>
    </dgm:pt>
    <dgm:pt modelId="{746E11C6-8976-4428-8758-E4B6FCE32E7A}" type="pres">
      <dgm:prSet presAssocID="{702DD942-7B86-4CA5-8A31-A7C046F5B38D}" presName="Image1" presStyleLbl="fgImgPlace1" presStyleIdx="0" presStyleCnt="2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EF5F710B-81C8-4BC0-AABA-BBE50BE11313}" type="pres">
      <dgm:prSet presAssocID="{702DD942-7B86-4CA5-8A31-A7C046F5B38D}" presName="Child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B70D15-CA00-46FE-A1F0-220830A76E45}" type="pres">
      <dgm:prSet presAssocID="{FD248C21-C0EB-4FBE-B98B-648437B70EF7}" presName="Image2" presStyleCnt="0"/>
      <dgm:spPr/>
    </dgm:pt>
    <dgm:pt modelId="{A8DE0E80-F247-42AF-8728-EA73461FC831}" type="pres">
      <dgm:prSet presAssocID="{FD248C21-C0EB-4FBE-B98B-648437B70EF7}" presName="Image" presStyleLbl="fgImgPlace1" presStyleIdx="1" presStyleCnt="2" custScaleX="88938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3124D7B3-2787-436E-BD18-79E421423C97}" type="pres">
      <dgm:prSet presAssocID="{FD248C21-C0EB-4FBE-B98B-648437B70EF7}" presName="Child2" presStyleLbl="revTx" presStyleIdx="1" presStyleCnt="2" custLinFactNeighborX="-9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C04A83-2EDC-4F70-B480-ACA15A87AC70}" type="presOf" srcId="{FD248C21-C0EB-4FBE-B98B-648437B70EF7}" destId="{3124D7B3-2787-436E-BD18-79E421423C97}" srcOrd="0" destOrd="0" presId="urn:microsoft.com/office/officeart/2011/layout/RadialPictureList"/>
    <dgm:cxn modelId="{BB2B49A2-CCEE-4AA8-9550-216294B45AA6}" srcId="{586DAD6D-12AF-4F3A-AA5D-AC0B14D5FE74}" destId="{FD248C21-C0EB-4FBE-B98B-648437B70EF7}" srcOrd="1" destOrd="0" parTransId="{36E3AED1-B086-48D7-A4EB-F25B8AC91AAA}" sibTransId="{7DE9AEC2-BCB4-4277-AF9A-39F16E474C54}"/>
    <dgm:cxn modelId="{67029ABB-42A5-4138-94E5-887C4CDB3CD9}" type="presOf" srcId="{0AAED69A-FFB8-4C10-A76B-A065A7A091F1}" destId="{6982DFB0-5A17-4F48-BBB4-04A95FE18BF6}" srcOrd="0" destOrd="0" presId="urn:microsoft.com/office/officeart/2011/layout/RadialPictureList"/>
    <dgm:cxn modelId="{511AB5A2-05E6-4A44-9A13-7E4F5F09A1EB}" srcId="{0AAED69A-FFB8-4C10-A76B-A065A7A091F1}" destId="{586DAD6D-12AF-4F3A-AA5D-AC0B14D5FE74}" srcOrd="0" destOrd="0" parTransId="{3738E575-E07D-4940-9B59-A7850870B7E0}" sibTransId="{387D1B25-A08F-4751-AD58-5BBBCEFAF30B}"/>
    <dgm:cxn modelId="{D72061F7-EED4-401D-9704-61CB5625F1EC}" type="presOf" srcId="{586DAD6D-12AF-4F3A-AA5D-AC0B14D5FE74}" destId="{0337DDDF-C8CB-4A38-A16C-9CAC27A7F2F8}" srcOrd="0" destOrd="0" presId="urn:microsoft.com/office/officeart/2011/layout/RadialPictureList"/>
    <dgm:cxn modelId="{6AFA8C22-EA42-4206-B2C3-79B99A483EE8}" srcId="{586DAD6D-12AF-4F3A-AA5D-AC0B14D5FE74}" destId="{702DD942-7B86-4CA5-8A31-A7C046F5B38D}" srcOrd="0" destOrd="0" parTransId="{E8450531-9A5F-4EF5-9201-B51869FA225C}" sibTransId="{E35B445C-9122-4BB8-B7B1-68152063D66F}"/>
    <dgm:cxn modelId="{1DFD49F5-EFFF-4523-8109-0D1C3FB6293E}" type="presOf" srcId="{702DD942-7B86-4CA5-8A31-A7C046F5B38D}" destId="{EF5F710B-81C8-4BC0-AABA-BBE50BE11313}" srcOrd="0" destOrd="0" presId="urn:microsoft.com/office/officeart/2011/layout/RadialPictureList"/>
    <dgm:cxn modelId="{68A8C653-D13B-4794-967E-BE7F44691C48}" type="presParOf" srcId="{6982DFB0-5A17-4F48-BBB4-04A95FE18BF6}" destId="{0337DDDF-C8CB-4A38-A16C-9CAC27A7F2F8}" srcOrd="0" destOrd="0" presId="urn:microsoft.com/office/officeart/2011/layout/RadialPictureList"/>
    <dgm:cxn modelId="{83768721-1BBA-42E6-BA44-F3D3FEF1E3C7}" type="presParOf" srcId="{6982DFB0-5A17-4F48-BBB4-04A95FE18BF6}" destId="{FBCD0EF8-1D4A-4720-93BE-13836366D536}" srcOrd="1" destOrd="0" presId="urn:microsoft.com/office/officeart/2011/layout/RadialPictureList"/>
    <dgm:cxn modelId="{82B2EC42-3DF3-4A66-A717-BBD2A7CF39B7}" type="presParOf" srcId="{6982DFB0-5A17-4F48-BBB4-04A95FE18BF6}" destId="{746E11C6-8976-4428-8758-E4B6FCE32E7A}" srcOrd="2" destOrd="0" presId="urn:microsoft.com/office/officeart/2011/layout/RadialPictureList"/>
    <dgm:cxn modelId="{BF477505-7E3D-4EC7-8935-D41542921F5A}" type="presParOf" srcId="{6982DFB0-5A17-4F48-BBB4-04A95FE18BF6}" destId="{EF5F710B-81C8-4BC0-AABA-BBE50BE11313}" srcOrd="3" destOrd="0" presId="urn:microsoft.com/office/officeart/2011/layout/RadialPictureList"/>
    <dgm:cxn modelId="{9CD860A9-DD4B-45A9-8687-760174F1F16F}" type="presParOf" srcId="{6982DFB0-5A17-4F48-BBB4-04A95FE18BF6}" destId="{21B70D15-CA00-46FE-A1F0-220830A76E45}" srcOrd="4" destOrd="0" presId="urn:microsoft.com/office/officeart/2011/layout/RadialPictureList"/>
    <dgm:cxn modelId="{B4E71198-53BE-425E-88E4-D1B7455A2ED1}" type="presParOf" srcId="{21B70D15-CA00-46FE-A1F0-220830A76E45}" destId="{A8DE0E80-F247-42AF-8728-EA73461FC831}" srcOrd="0" destOrd="0" presId="urn:microsoft.com/office/officeart/2011/layout/RadialPictureList"/>
    <dgm:cxn modelId="{D0CC219E-53B9-4FE4-94FE-7E500826A52C}" type="presParOf" srcId="{6982DFB0-5A17-4F48-BBB4-04A95FE18BF6}" destId="{3124D7B3-2787-436E-BD18-79E421423C97}" srcOrd="5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37DDDF-C8CB-4A38-A16C-9CAC27A7F2F8}">
      <dsp:nvSpPr>
        <dsp:cNvPr id="0" name=""/>
        <dsp:cNvSpPr/>
      </dsp:nvSpPr>
      <dsp:spPr>
        <a:xfrm>
          <a:off x="1287675" y="768696"/>
          <a:ext cx="1382527" cy="13825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rPr>
            <a:t>1</a:t>
          </a:r>
          <a:r>
            <a:rPr lang="lo-LA" sz="2400" kern="1200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rPr>
            <a:t>4 ແຂວງ</a:t>
          </a:r>
          <a:endParaRPr lang="en-US" sz="2400" kern="1200" dirty="0">
            <a:latin typeface="Phetsarath OT" panose="02000500000000000001" pitchFamily="2" charset="2"/>
            <a:ea typeface="Phetsarath OT" panose="02000500000000000001" pitchFamily="2" charset="2"/>
            <a:cs typeface="Phetsarath OT" panose="02000500000000000001" pitchFamily="2" charset="2"/>
          </a:endParaRPr>
        </a:p>
      </dsp:txBody>
      <dsp:txXfrm>
        <a:off x="1490141" y="971165"/>
        <a:ext cx="977595" cy="977610"/>
      </dsp:txXfrm>
    </dsp:sp>
    <dsp:sp modelId="{FBCD0EF8-1D4A-4720-93BE-13836366D536}">
      <dsp:nvSpPr>
        <dsp:cNvPr id="0" name=""/>
        <dsp:cNvSpPr/>
      </dsp:nvSpPr>
      <dsp:spPr>
        <a:xfrm>
          <a:off x="574747" y="0"/>
          <a:ext cx="2786719" cy="2905125"/>
        </a:xfrm>
        <a:prstGeom prst="blockArc">
          <a:avLst>
            <a:gd name="adj1" fmla="val 17747832"/>
            <a:gd name="adj2" fmla="val 3872736"/>
            <a:gd name="adj3" fmla="val 558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6E11C6-8976-4428-8758-E4B6FCE32E7A}">
      <dsp:nvSpPr>
        <dsp:cNvPr id="0" name=""/>
        <dsp:cNvSpPr/>
      </dsp:nvSpPr>
      <dsp:spPr>
        <a:xfrm>
          <a:off x="2793772" y="460462"/>
          <a:ext cx="740611" cy="740806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5F710B-81C8-4BC0-AABA-BBE50BE11313}">
      <dsp:nvSpPr>
        <dsp:cNvPr id="0" name=""/>
        <dsp:cNvSpPr/>
      </dsp:nvSpPr>
      <dsp:spPr>
        <a:xfrm>
          <a:off x="3595365" y="470049"/>
          <a:ext cx="991359" cy="716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lo-LA" sz="2300" kern="1200" dirty="0"/>
            <a:t>11 </a:t>
          </a:r>
          <a:r>
            <a:rPr lang="en-US" sz="2300" kern="1200" dirty="0"/>
            <a:t>ARV</a:t>
          </a:r>
        </a:p>
      </dsp:txBody>
      <dsp:txXfrm>
        <a:off x="3595365" y="470049"/>
        <a:ext cx="991359" cy="716984"/>
      </dsp:txXfrm>
    </dsp:sp>
    <dsp:sp modelId="{A8DE0E80-F247-42AF-8728-EA73461FC831}">
      <dsp:nvSpPr>
        <dsp:cNvPr id="0" name=""/>
        <dsp:cNvSpPr/>
      </dsp:nvSpPr>
      <dsp:spPr>
        <a:xfrm>
          <a:off x="2834735" y="1633842"/>
          <a:ext cx="658684" cy="740806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24D7B3-2787-436E-BD18-79E421423C97}">
      <dsp:nvSpPr>
        <dsp:cNvPr id="0" name=""/>
        <dsp:cNvSpPr/>
      </dsp:nvSpPr>
      <dsp:spPr>
        <a:xfrm>
          <a:off x="3585838" y="1643429"/>
          <a:ext cx="991359" cy="716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lo-LA" sz="2300" kern="1200" dirty="0"/>
            <a:t>7 </a:t>
          </a:r>
          <a:r>
            <a:rPr lang="en-US" sz="2300" kern="1200" dirty="0"/>
            <a:t>POC</a:t>
          </a:r>
        </a:p>
      </dsp:txBody>
      <dsp:txXfrm>
        <a:off x="3585838" y="1643429"/>
        <a:ext cx="991359" cy="716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5AEDA-51E0-4221-B44B-81BB654C814B}" type="datetimeFigureOut">
              <a:rPr lang="en-US" smtClean="0"/>
              <a:t>17-Nov-21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18CD0-76BF-4AD2-AA0D-4087A067C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41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FSW:</a:t>
            </a:r>
            <a:r>
              <a:rPr lang="en-US" baseline="0" dirty="0"/>
              <a:t> </a:t>
            </a:r>
            <a:r>
              <a:rPr lang="en-US" dirty="0"/>
              <a:t>Consider</a:t>
            </a:r>
            <a:r>
              <a:rPr lang="en-US" baseline="0" dirty="0"/>
              <a:t> 2 more provinces for FSW intervention such as LNT and XK</a:t>
            </a:r>
          </a:p>
          <a:p>
            <a:r>
              <a:rPr lang="en-US" baseline="0" dirty="0"/>
              <a:t>MSM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50F4D-9015-0C4E-9CCF-E4F7352ABF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51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FSW:</a:t>
            </a:r>
            <a:r>
              <a:rPr lang="en-US" baseline="0" dirty="0"/>
              <a:t> </a:t>
            </a:r>
            <a:r>
              <a:rPr lang="en-US" dirty="0"/>
              <a:t>Consider</a:t>
            </a:r>
            <a:r>
              <a:rPr lang="en-US" baseline="0" dirty="0"/>
              <a:t> 2 more provinces for FSW intervention such as LNT and XK</a:t>
            </a:r>
          </a:p>
          <a:p>
            <a:r>
              <a:rPr lang="en-US" baseline="0" dirty="0"/>
              <a:t>MSM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50F4D-9015-0C4E-9CCF-E4F7352ABF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51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FSW:</a:t>
            </a:r>
            <a:r>
              <a:rPr lang="en-US" baseline="0" dirty="0"/>
              <a:t> </a:t>
            </a:r>
            <a:r>
              <a:rPr lang="en-US" dirty="0"/>
              <a:t>Consider</a:t>
            </a:r>
            <a:r>
              <a:rPr lang="en-US" baseline="0" dirty="0"/>
              <a:t> 2 more provinces for FSW intervention such as LNT and XK</a:t>
            </a:r>
          </a:p>
          <a:p>
            <a:r>
              <a:rPr lang="en-US" baseline="0" dirty="0"/>
              <a:t>MSM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50F4D-9015-0C4E-9CCF-E4F7352ABF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67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C52FC-7A92-3745-B936-D4CD8AE9075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063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DF6D9-CF28-46AA-961F-8EEA7D943171}" type="slidenum">
              <a:rPr lang="th-TH" smtClean="0"/>
              <a:t>23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8848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ABFA5C-68EC-44EF-B2DD-0D159E940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8F77048-D540-46A3-B85A-FC7263AE06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25CC81-4E0E-4C53-9BCE-F1412B03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C799-9ABD-4C21-A28A-D5427608E223}" type="datetimeFigureOut">
              <a:rPr lang="en-US" smtClean="0"/>
              <a:t>17-Nov-21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736F99-B685-4789-92B7-52C35A160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DBAC56-8407-4E72-BCD2-05F9AB3C6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67A9-9D64-47AE-9A43-2B0ABEEE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82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EC29FD-B6D5-4A76-B0DD-F0D79741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52FFD8C-B25E-48CE-A967-2B9DDCE67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7F7944-B3C6-4AA5-8715-295853C30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C799-9ABD-4C21-A28A-D5427608E223}" type="datetimeFigureOut">
              <a:rPr lang="en-US" smtClean="0"/>
              <a:t>17-Nov-21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4F4C81-D583-43D6-B9AC-6B95635FB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955384-34E6-4F91-8CFE-B32B67BE8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67A9-9D64-47AE-9A43-2B0ABEEE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001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EF34F49-C025-4211-83D5-AB294F84D5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E063933-A2A3-4EBE-BE5D-23745A834D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2B2D54-D354-429B-9F35-6B288FF86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C799-9ABD-4C21-A28A-D5427608E223}" type="datetimeFigureOut">
              <a:rPr lang="en-US" smtClean="0"/>
              <a:t>17-Nov-21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6F7255-D9D2-4F29-8777-F1E7FE69D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8A8E75-C9E3-4905-A94B-88F4DBDD2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67A9-9D64-47AE-9A43-2B0ABEEE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47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553BA4-17CC-4612-BBB3-88A2F53B4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80F1E2-3501-4906-A4FF-B0D4C9AFF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458587-6A51-486C-84F4-9D044C2AB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C799-9ABD-4C21-A28A-D5427608E223}" type="datetimeFigureOut">
              <a:rPr lang="en-US" smtClean="0"/>
              <a:t>17-Nov-21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03FA24-FE84-42A1-9E65-E88809010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6E5689-ED27-41D6-B9C5-B2E314EDC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67A9-9D64-47AE-9A43-2B0ABEEE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33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FDB9A3-CCF2-4E44-B6A4-6C5BBBE94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5381E7F-48C7-4B9F-BA83-16CAB37B4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96BF62-7208-452F-B240-67772B8F4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C799-9ABD-4C21-A28A-D5427608E223}" type="datetimeFigureOut">
              <a:rPr lang="en-US" smtClean="0"/>
              <a:t>17-Nov-21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31378F-4CC8-474A-8CB1-7B76275A2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C09A6A-6268-4650-A045-CECD4FEBF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67A9-9D64-47AE-9A43-2B0ABEEE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94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243179-FFC4-4F39-87DB-9288815ED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9A3BAC-395A-45A4-B085-73C561A48D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1606AAB-AF42-414C-9A17-3FEC2DDF41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4AB337-AFC1-41A3-96E0-2FB4DB038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C799-9ABD-4C21-A28A-D5427608E223}" type="datetimeFigureOut">
              <a:rPr lang="en-US" smtClean="0"/>
              <a:t>17-Nov-21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80761C9-B60B-4622-A606-1B9B612BB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5931D6C-56F4-4492-9061-108160398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67A9-9D64-47AE-9A43-2B0ABEEE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19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B6DBED-30DD-41A4-B6E8-ACBAAFEC1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F0C9F4E-4056-4E9F-8B77-C86825C3D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20DAADF-3944-4DB4-9DA8-6D66EED78C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69F7B4C-229C-4D0C-8CF6-36869599AA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77BBCA6-82A7-4DDC-873C-756C1B3004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F995C8F-E26D-4C4C-BFC6-76267760B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C799-9ABD-4C21-A28A-D5427608E223}" type="datetimeFigureOut">
              <a:rPr lang="en-US" smtClean="0"/>
              <a:t>17-Nov-21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85EE377-87C5-4020-A45B-7C7A0DA5E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256ABB1-E24B-4A11-AD54-35A086256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67A9-9D64-47AE-9A43-2B0ABEEE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95BB4B-40E9-4A15-9CCE-2C79EF2C1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BBD204A-9CB1-4E55-81BD-56845A5A8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C799-9ABD-4C21-A28A-D5427608E223}" type="datetimeFigureOut">
              <a:rPr lang="en-US" smtClean="0"/>
              <a:t>17-Nov-21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39650EC-0F26-48F7-8354-6F06C5F6E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9EB265D-C734-4301-B4E3-5250B6F06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67A9-9D64-47AE-9A43-2B0ABEEE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15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8FB0364-2D62-4796-B51D-CA450A9D8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C799-9ABD-4C21-A28A-D5427608E223}" type="datetimeFigureOut">
              <a:rPr lang="en-US" smtClean="0"/>
              <a:t>17-Nov-21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6032479-57F9-4E4D-913C-75E448AB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269661-9512-4317-A1A8-6A527D3D4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67A9-9D64-47AE-9A43-2B0ABEEE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23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215310-EA8C-4CED-ABF5-ABBC59B51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39E338-99B5-4204-AA58-584BB1DBB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962B97F-A3C3-49B5-928F-526D22D54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F3179D8-E454-464F-9E96-F255823B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C799-9ABD-4C21-A28A-D5427608E223}" type="datetimeFigureOut">
              <a:rPr lang="en-US" smtClean="0"/>
              <a:t>17-Nov-21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44B4564-F4AA-47E1-ADFC-C85AD34B1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A395EBF-F8E7-4630-A7AA-DF680E744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67A9-9D64-47AE-9A43-2B0ABEEE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46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A3ABF6-49E5-4907-8A43-F52E59A89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8A11DED-8BC7-4D7A-AC85-7D61B3C97D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899217F-18AF-4096-8949-7E4A28B9F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BD96738-9873-46F4-B0B5-C65463968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C799-9ABD-4C21-A28A-D5427608E223}" type="datetimeFigureOut">
              <a:rPr lang="en-US" smtClean="0"/>
              <a:t>17-Nov-21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335D9E3-BD25-4D9D-86D6-4C5BB4AD3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EC07860-913C-4A37-B3F4-E2C5CF183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67A9-9D64-47AE-9A43-2B0ABEEE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10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8EF55C7-DAD5-41FF-84F0-96328EE4C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5C23E8A-F955-4D15-9702-0F611FBB9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C14DC2-1798-427D-938E-626A38CEDF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9C799-9ABD-4C21-A28A-D5427608E223}" type="datetimeFigureOut">
              <a:rPr lang="en-US" smtClean="0"/>
              <a:t>17-Nov-21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B106C1-2396-46D7-B378-96439B8D69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1CB185-9C93-4BAE-87B0-48248DF0C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967A9-9D64-47AE-9A43-2B0ABEEE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7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dan4kent.wordpress.com/2011/12/31/family-values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8294908-8B00-4F58-BBBA-20F71A40A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364C879-1404-4203-8E9D-CC5DE0A621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4617302-4B0D-4351-A6BB-6F0930D943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DA2C7802-C2E0-4218-8F89-8DD7CCD2CD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6D7111A-21E5-4EE9-8A78-10E5530F01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A3969E80-A77B-49FC-9122-D89AFD5EE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849CA57-76BD-4CF2-80BA-D7A46A01B7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35E9085E-E730-4768-83D4-6CB7E98971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973272FE-A474-4CAE-8CA2-BCC8B476C3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CABB33C-0AE1-4A76-B5CB-EE68E6968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97411" y="3962031"/>
            <a:ext cx="4086013" cy="1141851"/>
          </a:xfrm>
          <a:noFill/>
        </p:spPr>
        <p:txBody>
          <a:bodyPr anchor="b">
            <a:normAutofit/>
          </a:bodyPr>
          <a:lstStyle/>
          <a:p>
            <a:r>
              <a:rPr lang="lo-LA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ສູນຕ້ານເອດ ແລະ ພຕພ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1EF955-0EB7-4461-9982-7A125426B6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5526" y="2275475"/>
            <a:ext cx="7621733" cy="2150719"/>
          </a:xfrm>
          <a:noFill/>
        </p:spPr>
        <p:txBody>
          <a:bodyPr anchor="ctr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lo-LA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ໂຄງການ</a:t>
            </a:r>
            <a:br>
              <a:rPr lang="lo-LA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</a:br>
            <a:r>
              <a:rPr lang="lo-LA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ເຂົ້າເຖິງການບໍລິການສຸຂະພາບ ແລະ ໂພຊະນາການ</a:t>
            </a:r>
            <a:br>
              <a:rPr lang="lo-LA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</a:b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Health and Nutrition Service Access </a:t>
            </a:r>
            <a:b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</a:b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(HANSA)</a:t>
            </a:r>
            <a:b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</a:b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/>
            </a:r>
            <a:b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</a:b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/>
            </a:r>
            <a:b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</a:b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Center for HIV/AIDS and STI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E07981EA-05A6-437C-88D7-B377B92B03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15E3C750-986E-4769-B1AE-49289FBEE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9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69" y="-59977"/>
            <a:ext cx="11162805" cy="1083665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Phetsarath OT" panose="02000500000000020004" pitchFamily="2" charset="0"/>
                <a:ea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HIV testing among key populations, female service women (FSW)</a:t>
            </a:r>
            <a:endParaRPr lang="en-US" sz="32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3169164"/>
              </p:ext>
            </p:extLst>
          </p:nvPr>
        </p:nvGraphicFramePr>
        <p:xfrm>
          <a:off x="112516" y="911537"/>
          <a:ext cx="11827819" cy="56182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24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68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20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847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413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5015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5015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88115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o-LA" sz="2000" dirty="0">
                        <a:solidFill>
                          <a:srgbClr val="C00000"/>
                        </a:solidFill>
                        <a:latin typeface="Phetsarath OT" panose="02000500000000020004" pitchFamily="2" charset="0"/>
                        <a:ea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  <a:p>
                      <a:pPr algn="ctr" font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Phetsarath OT" panose="02000500000000020004" pitchFamily="2" charset="0"/>
                          <a:ea typeface="Phetsarath OT" panose="02000500000000020004" pitchFamily="2" charset="0"/>
                          <a:cs typeface="Phetsarath OT" panose="02000500000000020004" pitchFamily="2" charset="0"/>
                        </a:rPr>
                        <a:t>Increase </a:t>
                      </a:r>
                      <a:r>
                        <a:rPr lang="lo-LA" sz="2800" b="1" dirty="0">
                          <a:solidFill>
                            <a:schemeClr val="tx1"/>
                          </a:solidFill>
                          <a:latin typeface="Phetsarath OT" panose="02000500000000020004" pitchFamily="2" charset="0"/>
                          <a:ea typeface="Phetsarath OT" panose="02000500000000020004" pitchFamily="2" charset="0"/>
                          <a:cs typeface="Phetsarath OT" panose="02000500000000020004" pitchFamily="2" charset="0"/>
                        </a:rPr>
                        <a:t> 2%</a:t>
                      </a:r>
                      <a:r>
                        <a:rPr lang="lo-LA" sz="2800" dirty="0">
                          <a:solidFill>
                            <a:schemeClr val="tx1"/>
                          </a:solidFill>
                          <a:latin typeface="Phetsarath OT" panose="02000500000000020004" pitchFamily="2" charset="0"/>
                          <a:ea typeface="Phetsarath OT" panose="02000500000000020004" pitchFamily="2" charset="0"/>
                          <a:cs typeface="Phetsarath OT" panose="02000500000000020004" pitchFamily="2" charset="0"/>
                        </a:rPr>
                        <a:t> </a:t>
                      </a:r>
                      <a:r>
                        <a:rPr kumimoji="0" lang="lo-LA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FSW </a:t>
                      </a:r>
                      <a:r>
                        <a:rPr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that have received an HIV test in the past 12 months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DokChampa"/>
                      </a:endParaRPr>
                    </a:p>
                  </a:txBody>
                  <a:tcPr marL="68580" marR="68580" marT="0" marB="0" anchor="ctr"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683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Province</a:t>
                      </a: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Baseline year </a:t>
                      </a:r>
                      <a:r>
                        <a:rPr lang="lo-LA" sz="2000" b="1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1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(06/2020-05</a:t>
                      </a:r>
                      <a:r>
                        <a:rPr lang="lo-LA" sz="2000" b="1" dirty="0">
                          <a:solidFill>
                            <a:srgbClr val="FF0000"/>
                          </a:solidFill>
                          <a:effectLst/>
                        </a:rPr>
                        <a:t>/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2021)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DokChampa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Target year </a:t>
                      </a:r>
                      <a:r>
                        <a:rPr lang="lo-LA" sz="2000" b="1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2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</a:rPr>
                        <a:t> (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06/2021-05</a:t>
                      </a:r>
                      <a:r>
                        <a:rPr lang="lo-LA" sz="2000" b="1" dirty="0">
                          <a:solidFill>
                            <a:srgbClr val="FF0000"/>
                          </a:solidFill>
                          <a:effectLst/>
                        </a:rPr>
                        <a:t>/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2022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lang="en-US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DokChampa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623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Estimated FSW</a:t>
                      </a:r>
                      <a:r>
                        <a:rPr lang="lo-LA" sz="1600" b="1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 202</a:t>
                      </a:r>
                      <a:r>
                        <a:rPr lang="en-US" sz="1600" b="1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1</a:t>
                      </a:r>
                      <a:endParaRPr lang="lo-LA" sz="1600" b="1" dirty="0">
                        <a:effectLst/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Number of FSW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Phetsarath OT" pitchFamily="2" charset="0"/>
                          <a:ea typeface="Phetsarath OT" panose="02000500000000020004" pitchFamily="2" charset="0"/>
                          <a:cs typeface="Phetsarath OT" pitchFamily="2" charset="0"/>
                        </a:rPr>
                        <a:t>testing</a:t>
                      </a:r>
                      <a:r>
                        <a:rPr lang="lo-LA" sz="1400" b="1" dirty="0">
                          <a:latin typeface="Phetsarath OT" panose="02000500000000020004" pitchFamily="2" charset="0"/>
                          <a:ea typeface="Phetsarath OT" panose="02000500000000020004" pitchFamily="2" charset="0"/>
                          <a:cs typeface="Phetsarath OT" panose="02000500000000020004" pitchFamily="2" charset="0"/>
                        </a:rPr>
                        <a:t> </a:t>
                      </a:r>
                      <a:endParaRPr lang="en-US" sz="1600" b="1" dirty="0">
                        <a:effectLst/>
                        <a:latin typeface="Phetsarath OT" pitchFamily="2" charset="0"/>
                        <a:ea typeface="Calibri"/>
                        <a:cs typeface="Phetsarath OT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percentage</a:t>
                      </a:r>
                      <a:endParaRPr lang="en-US" sz="1600" b="1" dirty="0">
                        <a:effectLst/>
                        <a:latin typeface="Phetsarath OT" pitchFamily="2" charset="0"/>
                        <a:ea typeface="Calibri"/>
                        <a:cs typeface="Phetsarath OT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+2%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DokChampa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Estimated FSW</a:t>
                      </a:r>
                      <a:r>
                        <a:rPr lang="lo-LA" sz="1600" b="1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 202</a:t>
                      </a:r>
                      <a:r>
                        <a:rPr lang="en-US" sz="1600" b="1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2</a:t>
                      </a:r>
                      <a:endParaRPr lang="lo-LA" sz="1600" b="1" dirty="0">
                        <a:effectLst/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Target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Number of FSW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Phetsarath OT" pitchFamily="2" charset="0"/>
                          <a:ea typeface="Phetsarath OT" panose="02000500000000020004" pitchFamily="2" charset="0"/>
                          <a:cs typeface="Phetsarath OT" pitchFamily="2" charset="0"/>
                        </a:rPr>
                        <a:t>testing</a:t>
                      </a:r>
                      <a:r>
                        <a:rPr lang="lo-LA" sz="1600" b="1" dirty="0">
                          <a:latin typeface="Phetsarath OT" panose="02000500000000020004" pitchFamily="2" charset="0"/>
                          <a:ea typeface="Phetsarath OT" panose="02000500000000020004" pitchFamily="2" charset="0"/>
                          <a:cs typeface="Phetsarath OT" panose="02000500000000020004" pitchFamily="2" charset="0"/>
                        </a:rPr>
                        <a:t> </a:t>
                      </a:r>
                      <a:endParaRPr lang="en-US" sz="1800" b="1" dirty="0">
                        <a:effectLst/>
                        <a:latin typeface="Phetsarath OT" pitchFamily="2" charset="0"/>
                        <a:ea typeface="Calibri"/>
                        <a:cs typeface="Phetsarath OT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effectLst/>
                        <a:latin typeface="Phetsarath OT" pitchFamily="2" charset="0"/>
                        <a:ea typeface="Calibri"/>
                        <a:cs typeface="Phetsarath OT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68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Vientiane Capital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3,412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3,399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99.6 %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101.6%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3,465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3,521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68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Vientiane Province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1,563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1,077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69 %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70.9%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1,587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1,125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68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Khammouane</a:t>
                      </a:r>
                      <a:r>
                        <a:rPr lang="en-US" sz="2000" dirty="0"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1,299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1,218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93 %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95.8%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1,319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1,263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68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Savannakhet</a:t>
                      </a:r>
                      <a:endParaRPr lang="en-US" sz="2000" dirty="0">
                        <a:effectLst/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1,580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1,311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83 %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85%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1,605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1,363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68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Champasack</a:t>
                      </a:r>
                      <a:endParaRPr lang="en-US" sz="2000" dirty="0">
                        <a:effectLst/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1,265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1,022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80.8 %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82.8%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1,285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1,064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68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Target</a:t>
                      </a:r>
                      <a:r>
                        <a:rPr lang="lo-LA" sz="2000" dirty="0"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DLI K FSW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j-lt"/>
                        </a:rPr>
                        <a:t>9,119</a:t>
                      </a:r>
                      <a:endParaRPr lang="en-US" sz="2000" b="1" dirty="0">
                        <a:effectLst/>
                        <a:latin typeface="+mj-lt"/>
                        <a:ea typeface="Calibri"/>
                        <a:cs typeface="DokChamp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j-lt"/>
                          <a:ea typeface="Calibri"/>
                          <a:cs typeface="DokChampa"/>
                        </a:rPr>
                        <a:t>8,027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j-lt"/>
                        </a:rPr>
                        <a:t>88 %</a:t>
                      </a:r>
                      <a:endParaRPr lang="en-US" sz="2000" b="1" dirty="0">
                        <a:effectLst/>
                        <a:latin typeface="+mj-lt"/>
                        <a:ea typeface="Calibri"/>
                        <a:cs typeface="DokChamp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90%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9,260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8,336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7703539" y="2710003"/>
            <a:ext cx="957942" cy="381979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0520554" y="2360270"/>
            <a:ext cx="1270660" cy="41695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099467" y="3908961"/>
            <a:ext cx="403761" cy="1187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117279" y="4380015"/>
            <a:ext cx="403761" cy="1187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7099467" y="4862078"/>
            <a:ext cx="403761" cy="1187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7117279" y="5333132"/>
            <a:ext cx="403761" cy="1187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7099467" y="5804186"/>
            <a:ext cx="403761" cy="1187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7117279" y="6275240"/>
            <a:ext cx="403761" cy="1187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146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879" y="113898"/>
            <a:ext cx="11598244" cy="1058024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HIV testing among key populations, men having sex with men (MSM)</a:t>
            </a:r>
            <a:endParaRPr lang="en-US" sz="32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852417"/>
              </p:ext>
            </p:extLst>
          </p:nvPr>
        </p:nvGraphicFramePr>
        <p:xfrm>
          <a:off x="296878" y="1163784"/>
          <a:ext cx="11673448" cy="54932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46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31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31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31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131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1313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1313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10621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o-LA" sz="2000" b="1" dirty="0">
                          <a:solidFill>
                            <a:schemeClr val="tx1"/>
                          </a:solidFill>
                          <a:latin typeface="Phetsarath OT" panose="02000500000000020004" pitchFamily="2" charset="0"/>
                          <a:ea typeface="Phetsarath OT" panose="02000500000000020004" pitchFamily="2" charset="0"/>
                          <a:cs typeface="Phetsarath OT" panose="02000500000000020004" pitchFamily="2" charset="0"/>
                        </a:rPr>
                        <a:t> 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Increased coverage of </a:t>
                      </a:r>
                      <a:r>
                        <a:rPr lang="lo-LA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(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6</a:t>
                      </a:r>
                      <a:r>
                        <a:rPr lang="lo-LA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%)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MSM 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that have received an HIV test in the past 12 months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o-LA" sz="2000" dirty="0">
                        <a:solidFill>
                          <a:schemeClr val="tx1"/>
                        </a:solidFill>
                        <a:latin typeface="Phetsarath OT" panose="02000500000000020004" pitchFamily="2" charset="0"/>
                        <a:ea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062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Province</a:t>
                      </a: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Baseline year</a:t>
                      </a:r>
                      <a:r>
                        <a:rPr lang="lo-LA" sz="2000" b="1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 1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(06/2020 - 05</a:t>
                      </a:r>
                      <a:r>
                        <a:rPr lang="lo-LA" sz="2000" b="1" dirty="0">
                          <a:solidFill>
                            <a:srgbClr val="FF0000"/>
                          </a:solidFill>
                          <a:effectLst/>
                        </a:rPr>
                        <a:t>/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2021)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DokChampa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Target year</a:t>
                      </a:r>
                      <a:r>
                        <a:rPr lang="lo-LA" sz="2000" b="1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 2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</a:rPr>
                        <a:t> (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06/2021 - 05</a:t>
                      </a:r>
                      <a:r>
                        <a:rPr lang="lo-LA" sz="2000" b="1" dirty="0">
                          <a:solidFill>
                            <a:srgbClr val="FF0000"/>
                          </a:solidFill>
                          <a:effectLst/>
                        </a:rPr>
                        <a:t>/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2022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lang="en-US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DokChampa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570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Estimated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MSM </a:t>
                      </a:r>
                      <a:r>
                        <a:rPr lang="lo-LA" sz="1600" b="1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2021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 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DokChamp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Number of MSM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Phetsarath OT" pitchFamily="2" charset="0"/>
                          <a:ea typeface="Calibri"/>
                          <a:cs typeface="Phetsarath OT" pitchFamily="2" charset="0"/>
                        </a:rPr>
                        <a:t>testing</a:t>
                      </a:r>
                      <a:endParaRPr lang="en-US" sz="1800" b="1" dirty="0">
                        <a:effectLst/>
                        <a:latin typeface="Phetsarath OT" pitchFamily="2" charset="0"/>
                        <a:ea typeface="Calibri"/>
                        <a:cs typeface="Phetsarath OT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Percentage</a:t>
                      </a:r>
                      <a:endParaRPr lang="en-US" sz="1800" b="0" dirty="0">
                        <a:effectLst/>
                        <a:latin typeface="Phetsarath OT" pitchFamily="2" charset="0"/>
                        <a:ea typeface="Calibri"/>
                        <a:cs typeface="Phetsarath OT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+6%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DokChampa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7030A0"/>
                          </a:solidFill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Estimated MSM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o-LA" sz="1600" b="1" dirty="0">
                          <a:solidFill>
                            <a:srgbClr val="7030A0"/>
                          </a:solidFill>
                          <a:effectLst/>
                        </a:rPr>
                        <a:t>2021</a:t>
                      </a:r>
                      <a:endParaRPr lang="en-US" sz="2400" b="1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/>
                        <a:cs typeface="DokChampa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Target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 MSM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testing</a:t>
                      </a:r>
                      <a:endParaRPr lang="en-US" sz="1800" b="1" dirty="0">
                        <a:effectLst/>
                        <a:latin typeface="Phetsarath OT" pitchFamily="2" charset="0"/>
                        <a:ea typeface="Calibri"/>
                        <a:cs typeface="Phetsarath OT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8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Louangprabang</a:t>
                      </a:r>
                      <a:endParaRPr lang="en-US" sz="2000" b="1" dirty="0">
                        <a:effectLst/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1,659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9%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1,689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159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8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Xayabouly</a:t>
                      </a:r>
                      <a:endParaRPr lang="en-US" sz="2000" b="1" dirty="0">
                        <a:effectLst/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1,119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11%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1,139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126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8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Vientiane Prov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1,905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1,067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62%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1,940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1,203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8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Bolikhamxayt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8%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706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8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Khammouane</a:t>
                      </a:r>
                      <a:endParaRPr lang="en-US" sz="2000" b="1" dirty="0">
                        <a:effectLst/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1,077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60%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1,097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653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80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Target</a:t>
                      </a:r>
                      <a:r>
                        <a:rPr lang="lo-LA" sz="2000" dirty="0"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DLI K MSM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6,454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1,772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33%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6,570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2,198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7552707" y="2968831"/>
            <a:ext cx="1341911" cy="368135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0485912" y="2945080"/>
            <a:ext cx="1448789" cy="370510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935191" y="4334493"/>
            <a:ext cx="403761" cy="1187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6935191" y="4781797"/>
            <a:ext cx="403761" cy="1187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935191" y="5179621"/>
            <a:ext cx="403761" cy="1187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945089" y="5597235"/>
            <a:ext cx="403761" cy="1187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954986" y="6016825"/>
            <a:ext cx="403761" cy="1187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6992590" y="6375070"/>
            <a:ext cx="403761" cy="1187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680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9533"/>
            <a:ext cx="2007704" cy="6238934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b="1" dirty="0">
                <a:solidFill>
                  <a:srgbClr val="00000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N</a:t>
            </a:r>
            <a:r>
              <a:rPr lang="en-US" sz="2400" b="1" dirty="0"/>
              <a:t>umber of HIV positive cases currently on </a:t>
            </a:r>
            <a:r>
              <a:rPr lang="lo-LA" sz="2400" b="1" dirty="0"/>
              <a:t/>
            </a:r>
            <a:br>
              <a:rPr lang="lo-LA" sz="2400" b="1" dirty="0"/>
            </a:br>
            <a:r>
              <a:rPr lang="en-US" sz="2400" b="1" dirty="0"/>
              <a:t>treatment nationwide increase</a:t>
            </a:r>
            <a:r>
              <a:rPr lang="en-US" sz="2400" b="1" dirty="0">
                <a:latin typeface="Calibri" panose="020F0502020204030204" pitchFamily="34" charset="0"/>
              </a:rPr>
              <a:t/>
            </a:r>
            <a:br>
              <a:rPr lang="en-US" sz="2400" b="1" dirty="0">
                <a:latin typeface="Calibri" panose="020F0502020204030204" pitchFamily="34" charset="0"/>
              </a:rPr>
            </a:br>
            <a:r>
              <a:rPr lang="lo-LA" sz="2400" b="0" i="0" u="none" strike="noStrike" dirty="0">
                <a:effectLst/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4%</a:t>
            </a:r>
            <a:endParaRPr lang="en-US" sz="36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7B077D33-A388-4614-95E8-2E839BE5C8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59739"/>
              </p:ext>
            </p:extLst>
          </p:nvPr>
        </p:nvGraphicFramePr>
        <p:xfrm>
          <a:off x="2852531" y="172278"/>
          <a:ext cx="8458199" cy="64670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2613">
                  <a:extLst>
                    <a:ext uri="{9D8B030D-6E8A-4147-A177-3AD203B41FA5}">
                      <a16:colId xmlns:a16="http://schemas.microsoft.com/office/drawing/2014/main" xmlns="" val="3764473292"/>
                    </a:ext>
                  </a:extLst>
                </a:gridCol>
                <a:gridCol w="3528739">
                  <a:extLst>
                    <a:ext uri="{9D8B030D-6E8A-4147-A177-3AD203B41FA5}">
                      <a16:colId xmlns:a16="http://schemas.microsoft.com/office/drawing/2014/main" xmlns="" val="3954297996"/>
                    </a:ext>
                  </a:extLst>
                </a:gridCol>
                <a:gridCol w="2101081">
                  <a:extLst>
                    <a:ext uri="{9D8B030D-6E8A-4147-A177-3AD203B41FA5}">
                      <a16:colId xmlns:a16="http://schemas.microsoft.com/office/drawing/2014/main" xmlns="" val="2238157113"/>
                    </a:ext>
                  </a:extLst>
                </a:gridCol>
                <a:gridCol w="2235766">
                  <a:extLst>
                    <a:ext uri="{9D8B030D-6E8A-4147-A177-3AD203B41FA5}">
                      <a16:colId xmlns:a16="http://schemas.microsoft.com/office/drawing/2014/main" xmlns="" val="4050819033"/>
                    </a:ext>
                  </a:extLst>
                </a:gridCol>
              </a:tblGrid>
              <a:tr h="6574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No.</a:t>
                      </a:r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Health Facilities</a:t>
                      </a:r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Y1</a:t>
                      </a:r>
                      <a:b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(end of may.21)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Y2 (4%)</a:t>
                      </a:r>
                      <a:b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(end of may.22)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602726935"/>
                  </a:ext>
                </a:extLst>
              </a:tr>
              <a:tr h="2993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Savannakhet</a:t>
                      </a:r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1367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1422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167152588"/>
                  </a:ext>
                </a:extLst>
              </a:tr>
              <a:tr h="2993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Setthathilath HP</a:t>
                      </a:r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2736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2845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94764340"/>
                  </a:ext>
                </a:extLst>
              </a:tr>
              <a:tr h="2993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Mahosot HP</a:t>
                      </a:r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1420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1477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100469190"/>
                  </a:ext>
                </a:extLst>
              </a:tr>
              <a:tr h="2993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Louangphrabang</a:t>
                      </a:r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596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620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695340270"/>
                  </a:ext>
                </a:extLst>
              </a:tr>
              <a:tr h="2993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Champasack</a:t>
                      </a:r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946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984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558725431"/>
                  </a:ext>
                </a:extLst>
              </a:tr>
              <a:tr h="2993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Bokeo</a:t>
                      </a:r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156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162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464662255"/>
                  </a:ext>
                </a:extLst>
              </a:tr>
              <a:tr h="2993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Louangnamtha</a:t>
                      </a:r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158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164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237015373"/>
                  </a:ext>
                </a:extLst>
              </a:tr>
              <a:tr h="2993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Khammouane</a:t>
                      </a:r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443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461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057034269"/>
                  </a:ext>
                </a:extLst>
              </a:tr>
              <a:tr h="3232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1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Tonpheung</a:t>
                      </a:r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Dist. Hospital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51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53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321881225"/>
                  </a:ext>
                </a:extLst>
              </a:tr>
              <a:tr h="2993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</a:t>
                      </a:r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Houaphan</a:t>
                      </a:r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80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83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11255782"/>
                  </a:ext>
                </a:extLst>
              </a:tr>
              <a:tr h="2993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</a:t>
                      </a:r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Friendship HP</a:t>
                      </a:r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460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478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157832120"/>
                  </a:ext>
                </a:extLst>
              </a:tr>
              <a:tr h="2993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</a:t>
                      </a:r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Saravanh </a:t>
                      </a:r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746004641"/>
                  </a:ext>
                </a:extLst>
              </a:tr>
              <a:tr h="2993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</a:t>
                      </a:r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1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Oudomxay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21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795393558"/>
                  </a:ext>
                </a:extLst>
              </a:tr>
              <a:tr h="28823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</a:t>
                      </a:r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Songkhone Dist. Hospital</a:t>
                      </a:r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98094621"/>
                  </a:ext>
                </a:extLst>
              </a:tr>
              <a:tr h="2993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</a:t>
                      </a:r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Sayaboury</a:t>
                      </a:r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29022698"/>
                  </a:ext>
                </a:extLst>
              </a:tr>
              <a:tr h="2993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16</a:t>
                      </a:r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Vientiane Province</a:t>
                      </a:r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608687949"/>
                  </a:ext>
                </a:extLst>
              </a:tr>
              <a:tr h="2993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17</a:t>
                      </a:r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Bolikhamxay</a:t>
                      </a:r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744911028"/>
                  </a:ext>
                </a:extLst>
              </a:tr>
              <a:tr h="2993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</a:t>
                      </a:r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Xiengkuang</a:t>
                      </a:r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740754462"/>
                  </a:ext>
                </a:extLst>
              </a:tr>
              <a:tr h="29938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Total</a:t>
                      </a:r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8433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8770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01549999"/>
                  </a:ext>
                </a:extLst>
              </a:tr>
            </a:tbl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xmlns="" id="{A99F3468-1AB6-418F-BD74-4E4912D31BCB}"/>
              </a:ext>
            </a:extLst>
          </p:cNvPr>
          <p:cNvSpPr/>
          <p:nvPr/>
        </p:nvSpPr>
        <p:spPr>
          <a:xfrm>
            <a:off x="2007704" y="3001617"/>
            <a:ext cx="685801" cy="3279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7B61B2DE-E04A-4337-A8E3-31131EA489E1}"/>
              </a:ext>
            </a:extLst>
          </p:cNvPr>
          <p:cNvSpPr/>
          <p:nvPr/>
        </p:nvSpPr>
        <p:spPr>
          <a:xfrm>
            <a:off x="8547652" y="6390862"/>
            <a:ext cx="1262270" cy="1576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29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1A6659-1AB0-494C-B7FB-0976D2C58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2160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lo-LA" b="1" dirty="0">
                <a:solidFill>
                  <a:srgbClr val="0070C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ຕົວເລກຈັດຕັ້ງປະຕິບັດ ປີທີ 1</a:t>
            </a:r>
            <a:br>
              <a:rPr lang="lo-LA" b="1" dirty="0">
                <a:solidFill>
                  <a:srgbClr val="0070C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</a:br>
            <a:r>
              <a:rPr lang="en-US" b="1" dirty="0">
                <a:solidFill>
                  <a:srgbClr val="0070C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DLI K Y1 (1/1/2021 – 31/5/2021)</a:t>
            </a:r>
          </a:p>
        </p:txBody>
      </p:sp>
    </p:spTree>
    <p:extLst>
      <p:ext uri="{BB962C8B-B14F-4D97-AF65-F5344CB8AC3E}">
        <p14:creationId xmlns:p14="http://schemas.microsoft.com/office/powerpoint/2010/main" val="1541465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B7CAE10-3677-44FA-A18C-86955BE6FF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5DD6D83-6EB5-47E5-B692-348AADABF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461" y="735497"/>
            <a:ext cx="10207487" cy="562554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4081AAD-C0CC-41BE-94B5-D90E465A0947}"/>
              </a:ext>
            </a:extLst>
          </p:cNvPr>
          <p:cNvSpPr/>
          <p:nvPr/>
        </p:nvSpPr>
        <p:spPr>
          <a:xfrm>
            <a:off x="10178295" y="2748022"/>
            <a:ext cx="820384" cy="34543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52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ECC838-EEEB-4289-90D4-0EEC679B0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52EC9A-D8BE-4DC0-A050-C76FF5D10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14981CF-6281-45D6-9517-E1424C532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398" y="365125"/>
            <a:ext cx="11012557" cy="63511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03FCAFF-8491-4710-8FDD-9EAA3CF82504}"/>
              </a:ext>
            </a:extLst>
          </p:cNvPr>
          <p:cNvSpPr/>
          <p:nvPr/>
        </p:nvSpPr>
        <p:spPr>
          <a:xfrm>
            <a:off x="10462966" y="2351207"/>
            <a:ext cx="820384" cy="414166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86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469A93-4200-4AAB-A05A-98DFF2A76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69A598-63E2-42A0-ACD8-B40C7412F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3D99217-C7C1-4BB7-89F4-67F784F00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78" y="365125"/>
            <a:ext cx="11111948" cy="595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90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1A6659-1AB0-494C-B7FB-0976D2C58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2160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lo-LA" b="1" dirty="0">
                <a:solidFill>
                  <a:srgbClr val="0070C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ລາຍງານຄວາມຄືບໜ້າການຈັດຕັ້ງປະຕິບັດ </a:t>
            </a:r>
            <a:r>
              <a:rPr lang="en-US" b="1" dirty="0">
                <a:solidFill>
                  <a:srgbClr val="0070C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DLI K </a:t>
            </a:r>
            <a:r>
              <a:rPr lang="lo-LA" b="1" dirty="0">
                <a:solidFill>
                  <a:srgbClr val="0070C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ປີທີ </a:t>
            </a:r>
            <a:r>
              <a:rPr lang="en-US" b="1" dirty="0">
                <a:solidFill>
                  <a:srgbClr val="0070C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2</a:t>
            </a:r>
            <a:r>
              <a:rPr lang="lo-LA" b="1" dirty="0">
                <a:solidFill>
                  <a:srgbClr val="0070C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/>
            </a:r>
            <a:br>
              <a:rPr lang="lo-LA" b="1" dirty="0">
                <a:solidFill>
                  <a:srgbClr val="0070C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</a:br>
            <a:r>
              <a:rPr lang="en-US" b="1" dirty="0">
                <a:solidFill>
                  <a:srgbClr val="0070C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DLI K Y</a:t>
            </a:r>
            <a:r>
              <a:rPr lang="lo-LA" b="1" dirty="0">
                <a:solidFill>
                  <a:srgbClr val="0070C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2</a:t>
            </a:r>
            <a:r>
              <a:rPr lang="en-US" b="1" dirty="0">
                <a:solidFill>
                  <a:srgbClr val="0070C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(1/6/2021 – 31/10/2021)</a:t>
            </a:r>
          </a:p>
        </p:txBody>
      </p:sp>
    </p:spTree>
    <p:extLst>
      <p:ext uri="{BB962C8B-B14F-4D97-AF65-F5344CB8AC3E}">
        <p14:creationId xmlns:p14="http://schemas.microsoft.com/office/powerpoint/2010/main" val="3860216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FE29A6C-A5D6-463C-BD4F-E4503774C2CA}"/>
              </a:ext>
            </a:extLst>
          </p:cNvPr>
          <p:cNvSpPr txBox="1"/>
          <p:nvPr/>
        </p:nvSpPr>
        <p:spPr>
          <a:xfrm>
            <a:off x="483129" y="295433"/>
            <a:ext cx="11225741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US" sz="4000" dirty="0"/>
              <a:t>Progress-DLI K Y2: HIV testing coverage of FSW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96527C24-0309-4210-8DF6-11F74D8E1CF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83129" y="1331843"/>
          <a:ext cx="11225744" cy="4343402"/>
        </p:xfrm>
        <a:graphic>
          <a:graphicData uri="http://schemas.openxmlformats.org/drawingml/2006/table">
            <a:tbl>
              <a:tblPr/>
              <a:tblGrid>
                <a:gridCol w="406932">
                  <a:extLst>
                    <a:ext uri="{9D8B030D-6E8A-4147-A177-3AD203B41FA5}">
                      <a16:colId xmlns:a16="http://schemas.microsoft.com/office/drawing/2014/main" xmlns="" val="866335474"/>
                    </a:ext>
                  </a:extLst>
                </a:gridCol>
                <a:gridCol w="1515476">
                  <a:extLst>
                    <a:ext uri="{9D8B030D-6E8A-4147-A177-3AD203B41FA5}">
                      <a16:colId xmlns:a16="http://schemas.microsoft.com/office/drawing/2014/main" xmlns="" val="1250127535"/>
                    </a:ext>
                  </a:extLst>
                </a:gridCol>
                <a:gridCol w="1080478">
                  <a:extLst>
                    <a:ext uri="{9D8B030D-6E8A-4147-A177-3AD203B41FA5}">
                      <a16:colId xmlns:a16="http://schemas.microsoft.com/office/drawing/2014/main" xmlns="" val="2033663212"/>
                    </a:ext>
                  </a:extLst>
                </a:gridCol>
                <a:gridCol w="743705">
                  <a:extLst>
                    <a:ext uri="{9D8B030D-6E8A-4147-A177-3AD203B41FA5}">
                      <a16:colId xmlns:a16="http://schemas.microsoft.com/office/drawing/2014/main" xmlns="" val="1924048791"/>
                    </a:ext>
                  </a:extLst>
                </a:gridCol>
                <a:gridCol w="406932">
                  <a:extLst>
                    <a:ext uri="{9D8B030D-6E8A-4147-A177-3AD203B41FA5}">
                      <a16:colId xmlns:a16="http://schemas.microsoft.com/office/drawing/2014/main" xmlns="" val="2744704207"/>
                    </a:ext>
                  </a:extLst>
                </a:gridCol>
                <a:gridCol w="420966">
                  <a:extLst>
                    <a:ext uri="{9D8B030D-6E8A-4147-A177-3AD203B41FA5}">
                      <a16:colId xmlns:a16="http://schemas.microsoft.com/office/drawing/2014/main" xmlns="" val="2102139211"/>
                    </a:ext>
                  </a:extLst>
                </a:gridCol>
                <a:gridCol w="420966">
                  <a:extLst>
                    <a:ext uri="{9D8B030D-6E8A-4147-A177-3AD203B41FA5}">
                      <a16:colId xmlns:a16="http://schemas.microsoft.com/office/drawing/2014/main" xmlns="" val="2321529800"/>
                    </a:ext>
                  </a:extLst>
                </a:gridCol>
                <a:gridCol w="420966">
                  <a:extLst>
                    <a:ext uri="{9D8B030D-6E8A-4147-A177-3AD203B41FA5}">
                      <a16:colId xmlns:a16="http://schemas.microsoft.com/office/drawing/2014/main" xmlns="" val="524389110"/>
                    </a:ext>
                  </a:extLst>
                </a:gridCol>
                <a:gridCol w="420966">
                  <a:extLst>
                    <a:ext uri="{9D8B030D-6E8A-4147-A177-3AD203B41FA5}">
                      <a16:colId xmlns:a16="http://schemas.microsoft.com/office/drawing/2014/main" xmlns="" val="1181109248"/>
                    </a:ext>
                  </a:extLst>
                </a:gridCol>
                <a:gridCol w="434998">
                  <a:extLst>
                    <a:ext uri="{9D8B030D-6E8A-4147-A177-3AD203B41FA5}">
                      <a16:colId xmlns:a16="http://schemas.microsoft.com/office/drawing/2014/main" xmlns="" val="49322499"/>
                    </a:ext>
                  </a:extLst>
                </a:gridCol>
                <a:gridCol w="434998">
                  <a:extLst>
                    <a:ext uri="{9D8B030D-6E8A-4147-A177-3AD203B41FA5}">
                      <a16:colId xmlns:a16="http://schemas.microsoft.com/office/drawing/2014/main" xmlns="" val="1414063666"/>
                    </a:ext>
                  </a:extLst>
                </a:gridCol>
                <a:gridCol w="406932">
                  <a:extLst>
                    <a:ext uri="{9D8B030D-6E8A-4147-A177-3AD203B41FA5}">
                      <a16:colId xmlns:a16="http://schemas.microsoft.com/office/drawing/2014/main" xmlns="" val="500708388"/>
                    </a:ext>
                  </a:extLst>
                </a:gridCol>
                <a:gridCol w="406932">
                  <a:extLst>
                    <a:ext uri="{9D8B030D-6E8A-4147-A177-3AD203B41FA5}">
                      <a16:colId xmlns:a16="http://schemas.microsoft.com/office/drawing/2014/main" xmlns="" val="478877674"/>
                    </a:ext>
                  </a:extLst>
                </a:gridCol>
                <a:gridCol w="406932">
                  <a:extLst>
                    <a:ext uri="{9D8B030D-6E8A-4147-A177-3AD203B41FA5}">
                      <a16:colId xmlns:a16="http://schemas.microsoft.com/office/drawing/2014/main" xmlns="" val="4282549029"/>
                    </a:ext>
                  </a:extLst>
                </a:gridCol>
                <a:gridCol w="449030">
                  <a:extLst>
                    <a:ext uri="{9D8B030D-6E8A-4147-A177-3AD203B41FA5}">
                      <a16:colId xmlns:a16="http://schemas.microsoft.com/office/drawing/2014/main" xmlns="" val="1351121505"/>
                    </a:ext>
                  </a:extLst>
                </a:gridCol>
                <a:gridCol w="519191">
                  <a:extLst>
                    <a:ext uri="{9D8B030D-6E8A-4147-A177-3AD203B41FA5}">
                      <a16:colId xmlns:a16="http://schemas.microsoft.com/office/drawing/2014/main" xmlns="" val="499922749"/>
                    </a:ext>
                  </a:extLst>
                </a:gridCol>
                <a:gridCol w="519191">
                  <a:extLst>
                    <a:ext uri="{9D8B030D-6E8A-4147-A177-3AD203B41FA5}">
                      <a16:colId xmlns:a16="http://schemas.microsoft.com/office/drawing/2014/main" xmlns="" val="3523037846"/>
                    </a:ext>
                  </a:extLst>
                </a:gridCol>
                <a:gridCol w="420966">
                  <a:extLst>
                    <a:ext uri="{9D8B030D-6E8A-4147-A177-3AD203B41FA5}">
                      <a16:colId xmlns:a16="http://schemas.microsoft.com/office/drawing/2014/main" xmlns="" val="3527905449"/>
                    </a:ext>
                  </a:extLst>
                </a:gridCol>
                <a:gridCol w="603385">
                  <a:extLst>
                    <a:ext uri="{9D8B030D-6E8A-4147-A177-3AD203B41FA5}">
                      <a16:colId xmlns:a16="http://schemas.microsoft.com/office/drawing/2014/main" xmlns="" val="4269152748"/>
                    </a:ext>
                  </a:extLst>
                </a:gridCol>
                <a:gridCol w="785802">
                  <a:extLst>
                    <a:ext uri="{9D8B030D-6E8A-4147-A177-3AD203B41FA5}">
                      <a16:colId xmlns:a16="http://schemas.microsoft.com/office/drawing/2014/main" xmlns="" val="3165634617"/>
                    </a:ext>
                  </a:extLst>
                </a:gridCol>
              </a:tblGrid>
              <a:tr h="41730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No.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Provinces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Denominator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Baseline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Target:</a:t>
                      </a:r>
                      <a:b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+2%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Progress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8328942"/>
                  </a:ext>
                </a:extLst>
              </a:tr>
              <a:tr h="4502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Jun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Jul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Aug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Sep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Oct 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Nov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Dec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Jan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Feb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Mar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Apr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May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Sum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49813132"/>
                  </a:ext>
                </a:extLst>
              </a:tr>
              <a:tr h="5934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Vientiane Capital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3,465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99.6%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178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408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239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896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26%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101.6%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25%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09114914"/>
                  </a:ext>
                </a:extLst>
              </a:tr>
              <a:tr h="5764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Vientiane Pro.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1,587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68.9%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340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21%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70.9%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30%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84162574"/>
                  </a:ext>
                </a:extLst>
              </a:tr>
              <a:tr h="5764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Khammouan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Pro.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1,319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93.8%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139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299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23%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95.8%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24%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00986053"/>
                  </a:ext>
                </a:extLst>
              </a:tr>
              <a:tr h="5764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Savannakhet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Pro.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1,605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83%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117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197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12%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85%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14%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21229672"/>
                  </a:ext>
                </a:extLst>
              </a:tr>
              <a:tr h="5764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Champasak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Pro.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1,285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80.8%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229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18%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82.8%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22%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78572708"/>
                  </a:ext>
                </a:extLst>
              </a:tr>
              <a:tr h="57648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9,260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88%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443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663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478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160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217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1,961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21%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90%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24%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7023587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2B5E0B5A-601C-45E4-9A1E-17E9F4DECE8A}"/>
              </a:ext>
            </a:extLst>
          </p:cNvPr>
          <p:cNvSpPr/>
          <p:nvPr/>
        </p:nvSpPr>
        <p:spPr>
          <a:xfrm>
            <a:off x="10923104" y="5108713"/>
            <a:ext cx="785766" cy="566532"/>
          </a:xfrm>
          <a:prstGeom prst="roundRect">
            <a:avLst/>
          </a:prstGeom>
          <a:noFill/>
          <a:ln w="38100">
            <a:solidFill>
              <a:srgbClr val="A86E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89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A331DCA-1C5E-4B1E-B76E-38B05B87E416}"/>
              </a:ext>
            </a:extLst>
          </p:cNvPr>
          <p:cNvSpPr txBox="1"/>
          <p:nvPr/>
        </p:nvSpPr>
        <p:spPr>
          <a:xfrm>
            <a:off x="483129" y="295433"/>
            <a:ext cx="11225741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US" sz="4000" dirty="0"/>
              <a:t>Progress-DLI K Y2: HIV testing coverage of MSM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0BBB3B27-7E2D-42C4-A67E-D190C8B4D2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903977"/>
              </p:ext>
            </p:extLst>
          </p:nvPr>
        </p:nvGraphicFramePr>
        <p:xfrm>
          <a:off x="483128" y="1182755"/>
          <a:ext cx="11225742" cy="4353342"/>
        </p:xfrm>
        <a:graphic>
          <a:graphicData uri="http://schemas.openxmlformats.org/drawingml/2006/table">
            <a:tbl>
              <a:tblPr/>
              <a:tblGrid>
                <a:gridCol w="408466">
                  <a:extLst>
                    <a:ext uri="{9D8B030D-6E8A-4147-A177-3AD203B41FA5}">
                      <a16:colId xmlns:a16="http://schemas.microsoft.com/office/drawing/2014/main" xmlns="" val="1522780470"/>
                    </a:ext>
                  </a:extLst>
                </a:gridCol>
                <a:gridCol w="1285076">
                  <a:extLst>
                    <a:ext uri="{9D8B030D-6E8A-4147-A177-3AD203B41FA5}">
                      <a16:colId xmlns:a16="http://schemas.microsoft.com/office/drawing/2014/main" xmlns="" val="1574289416"/>
                    </a:ext>
                  </a:extLst>
                </a:gridCol>
                <a:gridCol w="1038947">
                  <a:extLst>
                    <a:ext uri="{9D8B030D-6E8A-4147-A177-3AD203B41FA5}">
                      <a16:colId xmlns:a16="http://schemas.microsoft.com/office/drawing/2014/main" xmlns="" val="3595047967"/>
                    </a:ext>
                  </a:extLst>
                </a:gridCol>
                <a:gridCol w="746505">
                  <a:extLst>
                    <a:ext uri="{9D8B030D-6E8A-4147-A177-3AD203B41FA5}">
                      <a16:colId xmlns:a16="http://schemas.microsoft.com/office/drawing/2014/main" xmlns="" val="4166678143"/>
                    </a:ext>
                  </a:extLst>
                </a:gridCol>
                <a:gridCol w="408466">
                  <a:extLst>
                    <a:ext uri="{9D8B030D-6E8A-4147-A177-3AD203B41FA5}">
                      <a16:colId xmlns:a16="http://schemas.microsoft.com/office/drawing/2014/main" xmlns="" val="2302319202"/>
                    </a:ext>
                  </a:extLst>
                </a:gridCol>
                <a:gridCol w="422549">
                  <a:extLst>
                    <a:ext uri="{9D8B030D-6E8A-4147-A177-3AD203B41FA5}">
                      <a16:colId xmlns:a16="http://schemas.microsoft.com/office/drawing/2014/main" xmlns="" val="4263439906"/>
                    </a:ext>
                  </a:extLst>
                </a:gridCol>
                <a:gridCol w="422549">
                  <a:extLst>
                    <a:ext uri="{9D8B030D-6E8A-4147-A177-3AD203B41FA5}">
                      <a16:colId xmlns:a16="http://schemas.microsoft.com/office/drawing/2014/main" xmlns="" val="1557132118"/>
                    </a:ext>
                  </a:extLst>
                </a:gridCol>
                <a:gridCol w="422549">
                  <a:extLst>
                    <a:ext uri="{9D8B030D-6E8A-4147-A177-3AD203B41FA5}">
                      <a16:colId xmlns:a16="http://schemas.microsoft.com/office/drawing/2014/main" xmlns="" val="2358332667"/>
                    </a:ext>
                  </a:extLst>
                </a:gridCol>
                <a:gridCol w="422549">
                  <a:extLst>
                    <a:ext uri="{9D8B030D-6E8A-4147-A177-3AD203B41FA5}">
                      <a16:colId xmlns:a16="http://schemas.microsoft.com/office/drawing/2014/main" xmlns="" val="2910151585"/>
                    </a:ext>
                  </a:extLst>
                </a:gridCol>
                <a:gridCol w="436635">
                  <a:extLst>
                    <a:ext uri="{9D8B030D-6E8A-4147-A177-3AD203B41FA5}">
                      <a16:colId xmlns:a16="http://schemas.microsoft.com/office/drawing/2014/main" xmlns="" val="2422358967"/>
                    </a:ext>
                  </a:extLst>
                </a:gridCol>
                <a:gridCol w="436635">
                  <a:extLst>
                    <a:ext uri="{9D8B030D-6E8A-4147-A177-3AD203B41FA5}">
                      <a16:colId xmlns:a16="http://schemas.microsoft.com/office/drawing/2014/main" xmlns="" val="4174739503"/>
                    </a:ext>
                  </a:extLst>
                </a:gridCol>
                <a:gridCol w="408466">
                  <a:extLst>
                    <a:ext uri="{9D8B030D-6E8A-4147-A177-3AD203B41FA5}">
                      <a16:colId xmlns:a16="http://schemas.microsoft.com/office/drawing/2014/main" xmlns="" val="3735169753"/>
                    </a:ext>
                  </a:extLst>
                </a:gridCol>
                <a:gridCol w="408466">
                  <a:extLst>
                    <a:ext uri="{9D8B030D-6E8A-4147-A177-3AD203B41FA5}">
                      <a16:colId xmlns:a16="http://schemas.microsoft.com/office/drawing/2014/main" xmlns="" val="1520399441"/>
                    </a:ext>
                  </a:extLst>
                </a:gridCol>
                <a:gridCol w="408466">
                  <a:extLst>
                    <a:ext uri="{9D8B030D-6E8A-4147-A177-3AD203B41FA5}">
                      <a16:colId xmlns:a16="http://schemas.microsoft.com/office/drawing/2014/main" xmlns="" val="1885067647"/>
                    </a:ext>
                  </a:extLst>
                </a:gridCol>
                <a:gridCol w="450720">
                  <a:extLst>
                    <a:ext uri="{9D8B030D-6E8A-4147-A177-3AD203B41FA5}">
                      <a16:colId xmlns:a16="http://schemas.microsoft.com/office/drawing/2014/main" xmlns="" val="2323641868"/>
                    </a:ext>
                  </a:extLst>
                </a:gridCol>
                <a:gridCol w="619740">
                  <a:extLst>
                    <a:ext uri="{9D8B030D-6E8A-4147-A177-3AD203B41FA5}">
                      <a16:colId xmlns:a16="http://schemas.microsoft.com/office/drawing/2014/main" xmlns="" val="1681216789"/>
                    </a:ext>
                  </a:extLst>
                </a:gridCol>
                <a:gridCol w="619740">
                  <a:extLst>
                    <a:ext uri="{9D8B030D-6E8A-4147-A177-3AD203B41FA5}">
                      <a16:colId xmlns:a16="http://schemas.microsoft.com/office/drawing/2014/main" xmlns="" val="1832757418"/>
                    </a:ext>
                  </a:extLst>
                </a:gridCol>
                <a:gridCol w="422549">
                  <a:extLst>
                    <a:ext uri="{9D8B030D-6E8A-4147-A177-3AD203B41FA5}">
                      <a16:colId xmlns:a16="http://schemas.microsoft.com/office/drawing/2014/main" xmlns="" val="3761086379"/>
                    </a:ext>
                  </a:extLst>
                </a:gridCol>
                <a:gridCol w="647909">
                  <a:extLst>
                    <a:ext uri="{9D8B030D-6E8A-4147-A177-3AD203B41FA5}">
                      <a16:colId xmlns:a16="http://schemas.microsoft.com/office/drawing/2014/main" xmlns="" val="3667100668"/>
                    </a:ext>
                  </a:extLst>
                </a:gridCol>
                <a:gridCol w="788760">
                  <a:extLst>
                    <a:ext uri="{9D8B030D-6E8A-4147-A177-3AD203B41FA5}">
                      <a16:colId xmlns:a16="http://schemas.microsoft.com/office/drawing/2014/main" xmlns="" val="251992896"/>
                    </a:ext>
                  </a:extLst>
                </a:gridCol>
              </a:tblGrid>
              <a:tr h="36108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No.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Provinces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Denominator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Baseline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Target:</a:t>
                      </a:r>
                      <a:b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</a:b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+6%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Progress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9447264"/>
                  </a:ext>
                </a:extLst>
              </a:tr>
              <a:tr h="3756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Jun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Jul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Aug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Sep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Phetsarath OT" panose="02000500000000000001" pitchFamily="2" charset="2"/>
                        </a:rPr>
                        <a:t>Oct 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Nov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Dec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Jan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Feb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Mar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Apr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May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Tested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1939779"/>
                  </a:ext>
                </a:extLst>
              </a:tr>
              <a:tr h="6027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Louangphabang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1,689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116%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99213798"/>
                  </a:ext>
                </a:extLst>
              </a:tr>
              <a:tr h="6027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Xayabouli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00001" pitchFamily="2" charset="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1,139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142%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53069159"/>
                  </a:ext>
                </a:extLst>
              </a:tr>
              <a:tr h="6027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Vientiane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1,940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56%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62%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24198666"/>
                  </a:ext>
                </a:extLst>
              </a:tr>
              <a:tr h="6027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Bolikhamxai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706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62%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2695384"/>
                  </a:ext>
                </a:extLst>
              </a:tr>
              <a:tr h="6027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Khammouan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1,097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54%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60%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91542982"/>
                  </a:ext>
                </a:extLst>
              </a:tr>
              <a:tr h="60277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6,570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1,138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33%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52%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3251151"/>
                  </a:ext>
                </a:extLst>
              </a:tr>
            </a:tbl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D2682752-2A20-4AB2-8622-E4518A143452}"/>
              </a:ext>
            </a:extLst>
          </p:cNvPr>
          <p:cNvSpPr/>
          <p:nvPr/>
        </p:nvSpPr>
        <p:spPr>
          <a:xfrm>
            <a:off x="10923104" y="4969565"/>
            <a:ext cx="785766" cy="566532"/>
          </a:xfrm>
          <a:prstGeom prst="roundRect">
            <a:avLst/>
          </a:prstGeom>
          <a:noFill/>
          <a:ln w="38100">
            <a:solidFill>
              <a:srgbClr val="A86E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83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s in a dartboard">
            <a:extLst>
              <a:ext uri="{FF2B5EF4-FFF2-40B4-BE49-F238E27FC236}">
                <a16:creationId xmlns:a16="http://schemas.microsoft.com/office/drawing/2014/main" xmlns="" id="{8A6AE334-0358-4A4E-8E5E-D94DA4A721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76" b="6955"/>
          <a:stretch/>
        </p:blipFill>
        <p:spPr>
          <a:xfrm>
            <a:off x="20" y="-1"/>
            <a:ext cx="12191979" cy="6858001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529223"/>
                </a:lnTo>
                <a:lnTo>
                  <a:pt x="11953979" y="541759"/>
                </a:lnTo>
                <a:cubicBezTo>
                  <a:pt x="11205478" y="591203"/>
                  <a:pt x="10431054" y="699982"/>
                  <a:pt x="9651089" y="827627"/>
                </a:cubicBezTo>
                <a:cubicBezTo>
                  <a:pt x="7233991" y="1222984"/>
                  <a:pt x="6590499" y="2476708"/>
                  <a:pt x="6133345" y="3948664"/>
                </a:cubicBezTo>
                <a:cubicBezTo>
                  <a:pt x="5827390" y="4934281"/>
                  <a:pt x="5572190" y="5830059"/>
                  <a:pt x="6876220" y="6551721"/>
                </a:cubicBezTo>
                <a:cubicBezTo>
                  <a:pt x="7059065" y="6652933"/>
                  <a:pt x="7253882" y="6741181"/>
                  <a:pt x="7457481" y="6819371"/>
                </a:cubicBezTo>
                <a:lnTo>
                  <a:pt x="756387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70DB5BC-0D79-4641-BDBD-4C0AC18360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0" y="4571999"/>
            <a:ext cx="3810000" cy="1524000"/>
          </a:xfrm>
        </p:spPr>
        <p:txBody>
          <a:bodyPr anchor="b"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3D2E31-2FEF-44AF-B401-1AFDC9748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0" y="2299787"/>
            <a:ext cx="3810000" cy="2286000"/>
          </a:xfrm>
        </p:spPr>
        <p:txBody>
          <a:bodyPr>
            <a:normAutofit/>
          </a:bodyPr>
          <a:lstStyle/>
          <a:p>
            <a:pPr algn="l"/>
            <a:endParaRPr lang="en-US" sz="44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E27B20B-9359-4B55-9AFB-16A247C43C21}"/>
              </a:ext>
            </a:extLst>
          </p:cNvPr>
          <p:cNvGrpSpPr/>
          <p:nvPr/>
        </p:nvGrpSpPr>
        <p:grpSpPr>
          <a:xfrm>
            <a:off x="7107561" y="2156791"/>
            <a:ext cx="5084419" cy="3991670"/>
            <a:chOff x="6746501" y="1555305"/>
            <a:chExt cx="5394700" cy="4390524"/>
          </a:xfrm>
        </p:grpSpPr>
        <p:pic>
          <p:nvPicPr>
            <p:cNvPr id="6" name="Shape 264" descr="gf.png">
              <a:extLst>
                <a:ext uri="{FF2B5EF4-FFF2-40B4-BE49-F238E27FC236}">
                  <a16:creationId xmlns:a16="http://schemas.microsoft.com/office/drawing/2014/main" xmlns="" id="{02807877-4882-4FCD-9CE9-415D9F53050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79" r="89"/>
            <a:stretch/>
          </p:blipFill>
          <p:spPr>
            <a:xfrm>
              <a:off x="6746501" y="1555305"/>
              <a:ext cx="5394700" cy="43905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xmlns="" id="{C1054064-49A5-4EAF-BBA6-B0C1217D5ECA}"/>
                </a:ext>
              </a:extLst>
            </p:cNvPr>
            <p:cNvSpPr/>
            <p:nvPr/>
          </p:nvSpPr>
          <p:spPr>
            <a:xfrm>
              <a:off x="8741664" y="1810512"/>
              <a:ext cx="1380744" cy="960120"/>
            </a:xfrm>
            <a:prstGeom prst="triangle">
              <a:avLst>
                <a:gd name="adj" fmla="val 46528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rgbClr val="7030A0"/>
                  </a:solidFill>
                </a:rPr>
                <a:t>95%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591BD10B-4494-44E5-926C-2A880A68E118}"/>
                </a:ext>
              </a:extLst>
            </p:cNvPr>
            <p:cNvSpPr/>
            <p:nvPr/>
          </p:nvSpPr>
          <p:spPr>
            <a:xfrm>
              <a:off x="9857231" y="3928462"/>
              <a:ext cx="1005840" cy="43891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rgbClr val="7030A0"/>
                  </a:solidFill>
                </a:rPr>
                <a:t>95%</a:t>
              </a:r>
              <a:endParaRPr lang="en-US" sz="2400" dirty="0">
                <a:solidFill>
                  <a:srgbClr val="7030A0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8B312BA-EF43-4F4A-8A72-58D9FDE5EADA}"/>
                </a:ext>
              </a:extLst>
            </p:cNvPr>
            <p:cNvSpPr/>
            <p:nvPr/>
          </p:nvSpPr>
          <p:spPr>
            <a:xfrm>
              <a:off x="7933943" y="3910174"/>
              <a:ext cx="1005840" cy="41148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7030A0"/>
                  </a:solidFill>
                </a:rPr>
                <a:t>95%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2733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FE29A6C-A5D6-463C-BD4F-E4503774C2CA}"/>
              </a:ext>
            </a:extLst>
          </p:cNvPr>
          <p:cNvSpPr txBox="1"/>
          <p:nvPr/>
        </p:nvSpPr>
        <p:spPr>
          <a:xfrm>
            <a:off x="483129" y="418544"/>
            <a:ext cx="1122574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US" sz="2400" b="1" dirty="0"/>
              <a:t>Progress-DLI K Y2: </a:t>
            </a:r>
            <a:r>
              <a:rPr lang="en-US" sz="2400" b="1" dirty="0">
                <a:solidFill>
                  <a:srgbClr val="00000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Coverage of </a:t>
            </a:r>
            <a:r>
              <a:rPr lang="lo-LA" sz="2400" b="1" dirty="0">
                <a:solidFill>
                  <a:srgbClr val="00000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HIV treatment among people living with HIV</a:t>
            </a:r>
            <a:endParaRPr lang="en-US" sz="24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126EE399-A062-4BA0-99CD-63F99BCF359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83129" y="1159699"/>
          <a:ext cx="11225741" cy="4982691"/>
        </p:xfrm>
        <a:graphic>
          <a:graphicData uri="http://schemas.openxmlformats.org/drawingml/2006/table">
            <a:tbl>
              <a:tblPr/>
              <a:tblGrid>
                <a:gridCol w="390885">
                  <a:extLst>
                    <a:ext uri="{9D8B030D-6E8A-4147-A177-3AD203B41FA5}">
                      <a16:colId xmlns:a16="http://schemas.microsoft.com/office/drawing/2014/main" xmlns="" val="2986484567"/>
                    </a:ext>
                  </a:extLst>
                </a:gridCol>
                <a:gridCol w="1563542">
                  <a:extLst>
                    <a:ext uri="{9D8B030D-6E8A-4147-A177-3AD203B41FA5}">
                      <a16:colId xmlns:a16="http://schemas.microsoft.com/office/drawing/2014/main" xmlns="" val="2463567997"/>
                    </a:ext>
                  </a:extLst>
                </a:gridCol>
                <a:gridCol w="781770">
                  <a:extLst>
                    <a:ext uri="{9D8B030D-6E8A-4147-A177-3AD203B41FA5}">
                      <a16:colId xmlns:a16="http://schemas.microsoft.com/office/drawing/2014/main" xmlns="" val="4098282966"/>
                    </a:ext>
                  </a:extLst>
                </a:gridCol>
                <a:gridCol w="855062">
                  <a:extLst>
                    <a:ext uri="{9D8B030D-6E8A-4147-A177-3AD203B41FA5}">
                      <a16:colId xmlns:a16="http://schemas.microsoft.com/office/drawing/2014/main" xmlns="" val="2000054368"/>
                    </a:ext>
                  </a:extLst>
                </a:gridCol>
                <a:gridCol w="403101">
                  <a:extLst>
                    <a:ext uri="{9D8B030D-6E8A-4147-A177-3AD203B41FA5}">
                      <a16:colId xmlns:a16="http://schemas.microsoft.com/office/drawing/2014/main" xmlns="" val="2587786180"/>
                    </a:ext>
                  </a:extLst>
                </a:gridCol>
                <a:gridCol w="635189">
                  <a:extLst>
                    <a:ext uri="{9D8B030D-6E8A-4147-A177-3AD203B41FA5}">
                      <a16:colId xmlns:a16="http://schemas.microsoft.com/office/drawing/2014/main" xmlns="" val="2609043430"/>
                    </a:ext>
                  </a:extLst>
                </a:gridCol>
                <a:gridCol w="635189">
                  <a:extLst>
                    <a:ext uri="{9D8B030D-6E8A-4147-A177-3AD203B41FA5}">
                      <a16:colId xmlns:a16="http://schemas.microsoft.com/office/drawing/2014/main" xmlns="" val="640290584"/>
                    </a:ext>
                  </a:extLst>
                </a:gridCol>
                <a:gridCol w="525252">
                  <a:extLst>
                    <a:ext uri="{9D8B030D-6E8A-4147-A177-3AD203B41FA5}">
                      <a16:colId xmlns:a16="http://schemas.microsoft.com/office/drawing/2014/main" xmlns="" val="345479801"/>
                    </a:ext>
                  </a:extLst>
                </a:gridCol>
                <a:gridCol w="415316">
                  <a:extLst>
                    <a:ext uri="{9D8B030D-6E8A-4147-A177-3AD203B41FA5}">
                      <a16:colId xmlns:a16="http://schemas.microsoft.com/office/drawing/2014/main" xmlns="" val="1806401823"/>
                    </a:ext>
                  </a:extLst>
                </a:gridCol>
                <a:gridCol w="403101">
                  <a:extLst>
                    <a:ext uri="{9D8B030D-6E8A-4147-A177-3AD203B41FA5}">
                      <a16:colId xmlns:a16="http://schemas.microsoft.com/office/drawing/2014/main" xmlns="" val="4010844616"/>
                    </a:ext>
                  </a:extLst>
                </a:gridCol>
                <a:gridCol w="390885">
                  <a:extLst>
                    <a:ext uri="{9D8B030D-6E8A-4147-A177-3AD203B41FA5}">
                      <a16:colId xmlns:a16="http://schemas.microsoft.com/office/drawing/2014/main" xmlns="" val="2221626419"/>
                    </a:ext>
                  </a:extLst>
                </a:gridCol>
                <a:gridCol w="390885">
                  <a:extLst>
                    <a:ext uri="{9D8B030D-6E8A-4147-A177-3AD203B41FA5}">
                      <a16:colId xmlns:a16="http://schemas.microsoft.com/office/drawing/2014/main" xmlns="" val="3795328955"/>
                    </a:ext>
                  </a:extLst>
                </a:gridCol>
                <a:gridCol w="354239">
                  <a:extLst>
                    <a:ext uri="{9D8B030D-6E8A-4147-A177-3AD203B41FA5}">
                      <a16:colId xmlns:a16="http://schemas.microsoft.com/office/drawing/2014/main" xmlns="" val="2343349802"/>
                    </a:ext>
                  </a:extLst>
                </a:gridCol>
                <a:gridCol w="354239">
                  <a:extLst>
                    <a:ext uri="{9D8B030D-6E8A-4147-A177-3AD203B41FA5}">
                      <a16:colId xmlns:a16="http://schemas.microsoft.com/office/drawing/2014/main" xmlns="" val="3565226650"/>
                    </a:ext>
                  </a:extLst>
                </a:gridCol>
                <a:gridCol w="415316">
                  <a:extLst>
                    <a:ext uri="{9D8B030D-6E8A-4147-A177-3AD203B41FA5}">
                      <a16:colId xmlns:a16="http://schemas.microsoft.com/office/drawing/2014/main" xmlns="" val="3516813794"/>
                    </a:ext>
                  </a:extLst>
                </a:gridCol>
                <a:gridCol w="415316">
                  <a:extLst>
                    <a:ext uri="{9D8B030D-6E8A-4147-A177-3AD203B41FA5}">
                      <a16:colId xmlns:a16="http://schemas.microsoft.com/office/drawing/2014/main" xmlns="" val="515521467"/>
                    </a:ext>
                  </a:extLst>
                </a:gridCol>
                <a:gridCol w="1380315">
                  <a:extLst>
                    <a:ext uri="{9D8B030D-6E8A-4147-A177-3AD203B41FA5}">
                      <a16:colId xmlns:a16="http://schemas.microsoft.com/office/drawing/2014/main" xmlns="" val="2504704266"/>
                    </a:ext>
                  </a:extLst>
                </a:gridCol>
                <a:gridCol w="916139">
                  <a:extLst>
                    <a:ext uri="{9D8B030D-6E8A-4147-A177-3AD203B41FA5}">
                      <a16:colId xmlns:a16="http://schemas.microsoft.com/office/drawing/2014/main" xmlns="" val="2074326521"/>
                    </a:ext>
                  </a:extLst>
                </a:gridCol>
              </a:tblGrid>
              <a:tr h="23727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No.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ARV/POC Site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Baseline*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Target:</a:t>
                      </a:r>
                      <a:b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</a:b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Progress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8129040"/>
                  </a:ext>
                </a:extLst>
              </a:tr>
              <a:tr h="237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Jun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Jul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Aug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Sep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Oct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Nov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Dec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Jan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Feb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Mar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Apr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May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061464"/>
                  </a:ext>
                </a:extLst>
              </a:tr>
              <a:tr h="2372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PH Savannakhet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1,367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1,422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1,323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1,323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8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100.5%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58455598"/>
                  </a:ext>
                </a:extLst>
              </a:tr>
              <a:tr h="2372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CH Setthathirath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2,736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2,845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2,884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2,884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136812"/>
                  </a:ext>
                </a:extLst>
              </a:tr>
              <a:tr h="2372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CH Mahosod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1,420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1,477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1,414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1,414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90196739"/>
                  </a:ext>
                </a:extLst>
              </a:tr>
              <a:tr h="2372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PH Luangprabang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596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620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606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606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42609673"/>
                  </a:ext>
                </a:extLst>
              </a:tr>
              <a:tr h="2372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PH Champasak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946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984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930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930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8735481"/>
                  </a:ext>
                </a:extLst>
              </a:tr>
              <a:tr h="2372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PH Bokeo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75084024"/>
                  </a:ext>
                </a:extLst>
              </a:tr>
              <a:tr h="2372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 PH Luangnamtha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70851217"/>
                  </a:ext>
                </a:extLst>
              </a:tr>
              <a:tr h="2372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 PH Khammuane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31435163"/>
                  </a:ext>
                </a:extLst>
              </a:tr>
              <a:tr h="2372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DH Tonpheung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8888333"/>
                  </a:ext>
                </a:extLst>
              </a:tr>
              <a:tr h="2372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PH Huaphanh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75208281"/>
                  </a:ext>
                </a:extLst>
              </a:tr>
              <a:tr h="2372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CH Mittaphab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570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570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01971275"/>
                  </a:ext>
                </a:extLst>
              </a:tr>
              <a:tr h="2372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PH Saravanh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41261822"/>
                  </a:ext>
                </a:extLst>
              </a:tr>
              <a:tr h="2372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PH Oudomexai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0583154"/>
                  </a:ext>
                </a:extLst>
              </a:tr>
              <a:tr h="2372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DH songkhone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976181"/>
                  </a:ext>
                </a:extLst>
              </a:tr>
              <a:tr h="2372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PH Xainyabouli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28244505"/>
                  </a:ext>
                </a:extLst>
              </a:tr>
              <a:tr h="2372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PH Vientiane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77413725"/>
                  </a:ext>
                </a:extLst>
              </a:tr>
              <a:tr h="2372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PH Borlikhhamxai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9070809"/>
                  </a:ext>
                </a:extLst>
              </a:tr>
              <a:tr h="2372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PH Xiangkhouang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5413429"/>
                  </a:ext>
                </a:extLst>
              </a:tr>
              <a:tr h="23727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212529"/>
                          </a:solidFill>
                          <a:effectLst/>
                          <a:latin typeface="Phetsarath OT" panose="02000500000000000001" pitchFamily="2" charset="2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212529"/>
                          </a:solidFill>
                          <a:effectLst/>
                          <a:latin typeface="Phetsarath OT" panose="02000500000000000001" pitchFamily="2" charset="2"/>
                        </a:rPr>
                        <a:t>8,433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212529"/>
                          </a:solidFill>
                          <a:effectLst/>
                          <a:latin typeface="Phetsarath OT" panose="02000500000000000001" pitchFamily="2" charset="2"/>
                        </a:rPr>
                        <a:t>8,770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8,814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212529"/>
                          </a:solidFill>
                          <a:effectLst/>
                          <a:latin typeface="Phetsarath OT" panose="02000500000000000001" pitchFamily="2" charset="2"/>
                        </a:rPr>
                        <a:t>8,814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Phetsarath OT" panose="02000500000000000001" pitchFamily="2" charset="2"/>
                        </a:rPr>
                        <a:t>100.5%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269700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613455E-D0AB-48B0-BAF8-5DF7F63E8200}"/>
              </a:ext>
            </a:extLst>
          </p:cNvPr>
          <p:cNvSpPr txBox="1"/>
          <p:nvPr/>
        </p:nvSpPr>
        <p:spPr>
          <a:xfrm>
            <a:off x="483129" y="6301409"/>
            <a:ext cx="7877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* </a:t>
            </a:r>
            <a:r>
              <a:rPr lang="lo-LA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ເນື່ອງຈາກ ຜູ້ຕິດເຊື້ອເຮສໄອວີທີ່ຮັບຢາ ເປັນຕົວເລກສະສົມ ຈຶ່ງຂໍລາຍງານສະເພາະເດືອນທີ່ລາຍງານ </a:t>
            </a:r>
            <a:endParaRPr lang="en-US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18B98B18-32CA-43AF-9228-411E01A6D696}"/>
              </a:ext>
            </a:extLst>
          </p:cNvPr>
          <p:cNvSpPr/>
          <p:nvPr/>
        </p:nvSpPr>
        <p:spPr>
          <a:xfrm>
            <a:off x="10843591" y="5698301"/>
            <a:ext cx="785766" cy="566532"/>
          </a:xfrm>
          <a:prstGeom prst="roundRect">
            <a:avLst/>
          </a:prstGeom>
          <a:noFill/>
          <a:ln w="38100">
            <a:solidFill>
              <a:srgbClr val="A86E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81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page1image10369808">
            <a:extLst>
              <a:ext uri="{FF2B5EF4-FFF2-40B4-BE49-F238E27FC236}">
                <a16:creationId xmlns:a16="http://schemas.microsoft.com/office/drawing/2014/main" xmlns="" id="{0A2AC1C0-F990-094C-A908-700ACB30A4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628"/>
          <a:stretch/>
        </p:blipFill>
        <p:spPr bwMode="auto">
          <a:xfrm>
            <a:off x="362337" y="0"/>
            <a:ext cx="56737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age1image9576880">
            <a:extLst>
              <a:ext uri="{FF2B5EF4-FFF2-40B4-BE49-F238E27FC236}">
                <a16:creationId xmlns:a16="http://schemas.microsoft.com/office/drawing/2014/main" xmlns="" id="{5E17878A-F436-BC4B-9837-9802378A28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36096" y="173320"/>
            <a:ext cx="6155904" cy="531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400A7C1-BAC9-6A44-BD5B-6E4D41130000}"/>
              </a:ext>
            </a:extLst>
          </p:cNvPr>
          <p:cNvSpPr txBox="1"/>
          <p:nvPr/>
        </p:nvSpPr>
        <p:spPr>
          <a:xfrm>
            <a:off x="6700630" y="5487901"/>
            <a:ext cx="3790974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HIV/AIDS/STI program: $ 1,809,384</a:t>
            </a:r>
          </a:p>
          <a:p>
            <a:r>
              <a:rPr lang="en-GB" dirty="0"/>
              <a:t>TB program:                    $ 1,292,062.51</a:t>
            </a:r>
          </a:p>
          <a:p>
            <a:r>
              <a:rPr lang="en-GB" dirty="0"/>
              <a:t>Total:                                $ 3,101,446.51</a:t>
            </a:r>
          </a:p>
        </p:txBody>
      </p:sp>
    </p:spTree>
    <p:extLst>
      <p:ext uri="{BB962C8B-B14F-4D97-AF65-F5344CB8AC3E}">
        <p14:creationId xmlns:p14="http://schemas.microsoft.com/office/powerpoint/2010/main" val="3772006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5A7B58-3299-44F2-A356-ABE15A61D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683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B13FAB-C509-478F-8CE5-95FE6C14A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818" y="1598391"/>
            <a:ext cx="9453113" cy="529411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Covid-19 pandemic the country was lock down ( since 1 April 2020 ) had impact of target reached;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Transport and travel restrictions delayed access to medications and commodities;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The vulnerable</a:t>
            </a:r>
            <a:r>
              <a:rPr lang="lo-LA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</a:t>
            </a:r>
            <a:r>
              <a:rPr lang="en-US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groups cannot travel to receive diagnostic and treatment services;</a:t>
            </a:r>
          </a:p>
          <a:p>
            <a:pPr marL="0" indent="0">
              <a:lnSpc>
                <a:spcPct val="150000"/>
              </a:lnSpc>
              <a:buNone/>
            </a:pPr>
            <a:endParaRPr lang="lo-LA" sz="200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marL="284163" lvl="1" indent="-284163">
              <a:lnSpc>
                <a:spcPct val="100000"/>
              </a:lnSpc>
            </a:pPr>
            <a:r>
              <a:rPr lang="en-US" sz="29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Patients reluctant to come to the hospital, decreased incidence including emergency;</a:t>
            </a:r>
          </a:p>
          <a:p>
            <a:pPr marL="0" lvl="1" indent="0">
              <a:lnSpc>
                <a:spcPct val="100000"/>
              </a:lnSpc>
              <a:buNone/>
            </a:pPr>
            <a:endParaRPr lang="en-US" sz="2600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marL="284163" lvl="1" indent="-284163">
              <a:lnSpc>
                <a:spcPct val="100000"/>
              </a:lnSpc>
            </a:pPr>
            <a:r>
              <a:rPr lang="en-US" sz="29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The increased patient lost to follow up;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Reporting system to DHIS2 not yet completed.</a:t>
            </a:r>
          </a:p>
          <a:p>
            <a:pPr>
              <a:lnSpc>
                <a:spcPct val="150000"/>
              </a:lnSpc>
              <a:buFont typeface="Phetsarath OT" panose="02000500000000000001" pitchFamily="2" charset="2"/>
              <a:buChar char=" "/>
            </a:pPr>
            <a:r>
              <a:rPr lang="en-US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 </a:t>
            </a:r>
            <a:endParaRPr lang="lo-LA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06950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42A0A1D-0E69-4B99-9776-05BD01084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eight BUU MED Conference 2021</a:t>
            </a:r>
            <a:endParaRPr lang="th-TH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78A68A23-738F-4669-A2CF-D573F665EA4D}"/>
              </a:ext>
            </a:extLst>
          </p:cNvPr>
          <p:cNvSpPr txBox="1">
            <a:spLocks/>
          </p:cNvSpPr>
          <p:nvPr/>
        </p:nvSpPr>
        <p:spPr>
          <a:xfrm>
            <a:off x="888521" y="377792"/>
            <a:ext cx="10160273" cy="805242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vert="horz" lIns="16329" tIns="8164" rIns="16329" bIns="8164" rtlCol="0" anchor="ctr">
            <a:noAutofit/>
          </a:bodyPr>
          <a:lstStyle>
            <a:lvl1pPr algn="l" defTabSz="51206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6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54" b="1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COVID</a:t>
            </a:r>
            <a:r>
              <a:rPr lang="lo-LA" sz="2054" b="1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-</a:t>
            </a:r>
            <a:r>
              <a:rPr lang="en-US" sz="2054" b="1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19 &amp; HIV in Lao PDR – </a:t>
            </a:r>
          </a:p>
          <a:p>
            <a:pPr algn="ctr"/>
            <a:r>
              <a:rPr lang="en-US" sz="2054" b="1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Strategies access to services and persistence for treatment</a:t>
            </a:r>
          </a:p>
        </p:txBody>
      </p:sp>
      <p:graphicFrame>
        <p:nvGraphicFramePr>
          <p:cNvPr id="6" name="Table 10">
            <a:extLst>
              <a:ext uri="{FF2B5EF4-FFF2-40B4-BE49-F238E27FC236}">
                <a16:creationId xmlns:a16="http://schemas.microsoft.com/office/drawing/2014/main" xmlns="" id="{8D7B87E8-255B-4093-A85E-F10C9B78A8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158076"/>
              </p:ext>
            </p:extLst>
          </p:nvPr>
        </p:nvGraphicFramePr>
        <p:xfrm>
          <a:off x="888521" y="1492896"/>
          <a:ext cx="7815532" cy="4863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7071">
                  <a:extLst>
                    <a:ext uri="{9D8B030D-6E8A-4147-A177-3AD203B41FA5}">
                      <a16:colId xmlns:a16="http://schemas.microsoft.com/office/drawing/2014/main" xmlns="" val="2662197848"/>
                    </a:ext>
                  </a:extLst>
                </a:gridCol>
                <a:gridCol w="4388461">
                  <a:extLst>
                    <a:ext uri="{9D8B030D-6E8A-4147-A177-3AD203B41FA5}">
                      <a16:colId xmlns:a16="http://schemas.microsoft.com/office/drawing/2014/main" xmlns="" val="280592523"/>
                    </a:ext>
                  </a:extLst>
                </a:gridCol>
              </a:tblGrid>
              <a:tr h="668711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Scenario</a:t>
                      </a:r>
                    </a:p>
                  </a:txBody>
                  <a:tcPr marL="12246" marR="12246" marT="6123" marB="61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Strategies</a:t>
                      </a:r>
                    </a:p>
                  </a:txBody>
                  <a:tcPr marL="12246" marR="12246" marT="6123" marB="6123" anchor="ctr"/>
                </a:tc>
                <a:extLst>
                  <a:ext uri="{0D108BD9-81ED-4DB2-BD59-A6C34878D82A}">
                    <a16:rowId xmlns:a16="http://schemas.microsoft.com/office/drawing/2014/main" xmlns="" val="1808334909"/>
                  </a:ext>
                </a:extLst>
              </a:tr>
              <a:tr h="887051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/>
                        <a:t>PLHIV living near ART sites</a:t>
                      </a:r>
                    </a:p>
                  </a:txBody>
                  <a:tcPr marL="12246" marR="12246" marT="6123" marB="61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Fast track ART pick-up at ART sites</a:t>
                      </a:r>
                    </a:p>
                  </a:txBody>
                  <a:tcPr marL="12246" marR="12246" marT="6123" marB="6123" anchor="ctr"/>
                </a:tc>
                <a:extLst>
                  <a:ext uri="{0D108BD9-81ED-4DB2-BD59-A6C34878D82A}">
                    <a16:rowId xmlns:a16="http://schemas.microsoft.com/office/drawing/2014/main" xmlns="" val="452117888"/>
                  </a:ext>
                </a:extLst>
              </a:tr>
              <a:tr h="1322065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/>
                        <a:t>PLHIV living in the urban area</a:t>
                      </a:r>
                    </a:p>
                  </a:txBody>
                  <a:tcPr marL="12246" marR="12246" marT="6123" marB="61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Home-based ART delivery by peers and health care workers</a:t>
                      </a:r>
                    </a:p>
                  </a:txBody>
                  <a:tcPr marL="12246" marR="12246" marT="6123" marB="6123" anchor="ctr"/>
                </a:tc>
                <a:extLst>
                  <a:ext uri="{0D108BD9-81ED-4DB2-BD59-A6C34878D82A}">
                    <a16:rowId xmlns:a16="http://schemas.microsoft.com/office/drawing/2014/main" xmlns="" val="2172812735"/>
                  </a:ext>
                </a:extLst>
              </a:tr>
              <a:tr h="1098576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/>
                        <a:t>PLHIV living in the rural area</a:t>
                      </a:r>
                    </a:p>
                  </a:txBody>
                  <a:tcPr marL="12246" marR="12246" marT="6123" marB="6123"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210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C</a:t>
                      </a:r>
                      <a:r>
                        <a:rPr lang="en-US" sz="2100" dirty="0"/>
                        <a:t>ommunity ART group delivery by peers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210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F</a:t>
                      </a:r>
                      <a:r>
                        <a:rPr lang="en-US" sz="2100" dirty="0"/>
                        <a:t>amily group ART delivery</a:t>
                      </a:r>
                    </a:p>
                  </a:txBody>
                  <a:tcPr marL="12246" marR="12246" marT="6123" marB="6123" anchor="ctr"/>
                </a:tc>
                <a:extLst>
                  <a:ext uri="{0D108BD9-81ED-4DB2-BD59-A6C34878D82A}">
                    <a16:rowId xmlns:a16="http://schemas.microsoft.com/office/drawing/2014/main" xmlns="" val="2213029238"/>
                  </a:ext>
                </a:extLst>
              </a:tr>
              <a:tr h="887051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/>
                        <a:t>PLHIV living in other countries e.g., Thailand</a:t>
                      </a:r>
                    </a:p>
                  </a:txBody>
                  <a:tcPr marL="12246" marR="12246" marT="6123" marB="61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ART refill by post</a:t>
                      </a:r>
                    </a:p>
                  </a:txBody>
                  <a:tcPr marL="12246" marR="12246" marT="6123" marB="6123" anchor="ctr"/>
                </a:tc>
                <a:extLst>
                  <a:ext uri="{0D108BD9-81ED-4DB2-BD59-A6C34878D82A}">
                    <a16:rowId xmlns:a16="http://schemas.microsoft.com/office/drawing/2014/main" xmlns="" val="1674151618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572138F-28B8-4235-80AB-9FB01A2CC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397" y="1492897"/>
            <a:ext cx="2064398" cy="26125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6BECF90-2370-46BF-9C7D-574EA5C930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14481" y="4222037"/>
            <a:ext cx="2204229" cy="206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75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piece of paper&#10;&#10;Description automatically generated">
            <a:extLst>
              <a:ext uri="{FF2B5EF4-FFF2-40B4-BE49-F238E27FC236}">
                <a16:creationId xmlns:a16="http://schemas.microsoft.com/office/drawing/2014/main" xmlns="" id="{BED76AAD-919D-4E23-9979-565377CE95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426" b="2"/>
          <a:stretch/>
        </p:blipFill>
        <p:spPr>
          <a:xfrm>
            <a:off x="5257124" y="269324"/>
            <a:ext cx="5608830" cy="56327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BAF43A8-6105-4E44-B481-56CCBCCE13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779"/>
          <a:stretch/>
        </p:blipFill>
        <p:spPr>
          <a:xfrm>
            <a:off x="1311894" y="788879"/>
            <a:ext cx="3833312" cy="395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43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1A6659-1AB0-494C-B7FB-0976D2C58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7888"/>
            <a:ext cx="10515600" cy="182983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lo-LA" b="1" dirty="0">
                <a:solidFill>
                  <a:srgbClr val="0070C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ອົງປະກອບທີ 2</a:t>
            </a:r>
            <a:r>
              <a:rPr lang="en-US" b="1" dirty="0">
                <a:solidFill>
                  <a:srgbClr val="0070C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/>
            </a:r>
            <a:br>
              <a:rPr lang="en-US" b="1" dirty="0">
                <a:solidFill>
                  <a:srgbClr val="0070C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</a:br>
            <a:r>
              <a:rPr lang="en-US" b="1" dirty="0">
                <a:solidFill>
                  <a:srgbClr val="0070C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Component 2</a:t>
            </a:r>
            <a:r>
              <a:rPr lang="lo-LA" b="1" dirty="0">
                <a:solidFill>
                  <a:srgbClr val="0070C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/>
            </a:r>
            <a:br>
              <a:rPr lang="lo-LA" b="1" dirty="0">
                <a:solidFill>
                  <a:srgbClr val="0070C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</a:br>
            <a:r>
              <a:rPr lang="en-US" b="1" dirty="0">
                <a:solidFill>
                  <a:srgbClr val="0070C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DLI K</a:t>
            </a:r>
          </a:p>
        </p:txBody>
      </p:sp>
    </p:spTree>
    <p:extLst>
      <p:ext uri="{BB962C8B-B14F-4D97-AF65-F5344CB8AC3E}">
        <p14:creationId xmlns:p14="http://schemas.microsoft.com/office/powerpoint/2010/main" val="490651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F97EE6AE-C039-4698-A275-3E4682A383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224217"/>
              </p:ext>
            </p:extLst>
          </p:nvPr>
        </p:nvGraphicFramePr>
        <p:xfrm>
          <a:off x="558799" y="3760106"/>
          <a:ext cx="11261725" cy="11163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36810">
                  <a:extLst>
                    <a:ext uri="{9D8B030D-6E8A-4147-A177-3AD203B41FA5}">
                      <a16:colId xmlns:a16="http://schemas.microsoft.com/office/drawing/2014/main" xmlns="" val="1650939148"/>
                    </a:ext>
                  </a:extLst>
                </a:gridCol>
                <a:gridCol w="1344983">
                  <a:extLst>
                    <a:ext uri="{9D8B030D-6E8A-4147-A177-3AD203B41FA5}">
                      <a16:colId xmlns:a16="http://schemas.microsoft.com/office/drawing/2014/main" xmlns="" val="2942712625"/>
                    </a:ext>
                  </a:extLst>
                </a:gridCol>
                <a:gridCol w="1344983">
                  <a:extLst>
                    <a:ext uri="{9D8B030D-6E8A-4147-A177-3AD203B41FA5}">
                      <a16:colId xmlns:a16="http://schemas.microsoft.com/office/drawing/2014/main" xmlns="" val="3361359563"/>
                    </a:ext>
                  </a:extLst>
                </a:gridCol>
                <a:gridCol w="1344983">
                  <a:extLst>
                    <a:ext uri="{9D8B030D-6E8A-4147-A177-3AD203B41FA5}">
                      <a16:colId xmlns:a16="http://schemas.microsoft.com/office/drawing/2014/main" xmlns="" val="1265171284"/>
                    </a:ext>
                  </a:extLst>
                </a:gridCol>
                <a:gridCol w="1344983">
                  <a:extLst>
                    <a:ext uri="{9D8B030D-6E8A-4147-A177-3AD203B41FA5}">
                      <a16:colId xmlns:a16="http://schemas.microsoft.com/office/drawing/2014/main" xmlns="" val="2266720648"/>
                    </a:ext>
                  </a:extLst>
                </a:gridCol>
                <a:gridCol w="1344983">
                  <a:extLst>
                    <a:ext uri="{9D8B030D-6E8A-4147-A177-3AD203B41FA5}">
                      <a16:colId xmlns:a16="http://schemas.microsoft.com/office/drawing/2014/main" xmlns="" val="4051417018"/>
                    </a:ext>
                  </a:extLst>
                </a:gridCol>
              </a:tblGrid>
              <a:tr h="18415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Increased coverage of </a:t>
                      </a:r>
                      <a:r>
                        <a:rPr lang="lo-L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(%)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MSM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that have received an HIV test in the past 12 months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Percentage Increase (MSM + TG)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4438447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Y0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Y1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Y2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Y3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Y4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980010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0%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5%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6%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8%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10%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093398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5B682C45-9F56-40E3-BE4E-FE8855D85A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140686"/>
              </p:ext>
            </p:extLst>
          </p:nvPr>
        </p:nvGraphicFramePr>
        <p:xfrm>
          <a:off x="558800" y="1885520"/>
          <a:ext cx="11261727" cy="933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34857">
                  <a:extLst>
                    <a:ext uri="{9D8B030D-6E8A-4147-A177-3AD203B41FA5}">
                      <a16:colId xmlns:a16="http://schemas.microsoft.com/office/drawing/2014/main" xmlns="" val="3101431120"/>
                    </a:ext>
                  </a:extLst>
                </a:gridCol>
                <a:gridCol w="1405374">
                  <a:extLst>
                    <a:ext uri="{9D8B030D-6E8A-4147-A177-3AD203B41FA5}">
                      <a16:colId xmlns:a16="http://schemas.microsoft.com/office/drawing/2014/main" xmlns="" val="2090396637"/>
                    </a:ext>
                  </a:extLst>
                </a:gridCol>
                <a:gridCol w="1405374">
                  <a:extLst>
                    <a:ext uri="{9D8B030D-6E8A-4147-A177-3AD203B41FA5}">
                      <a16:colId xmlns:a16="http://schemas.microsoft.com/office/drawing/2014/main" xmlns="" val="406587162"/>
                    </a:ext>
                  </a:extLst>
                </a:gridCol>
                <a:gridCol w="1405374">
                  <a:extLst>
                    <a:ext uri="{9D8B030D-6E8A-4147-A177-3AD203B41FA5}">
                      <a16:colId xmlns:a16="http://schemas.microsoft.com/office/drawing/2014/main" xmlns="" val="4069726874"/>
                    </a:ext>
                  </a:extLst>
                </a:gridCol>
                <a:gridCol w="1405374">
                  <a:extLst>
                    <a:ext uri="{9D8B030D-6E8A-4147-A177-3AD203B41FA5}">
                      <a16:colId xmlns:a16="http://schemas.microsoft.com/office/drawing/2014/main" xmlns="" val="1769417932"/>
                    </a:ext>
                  </a:extLst>
                </a:gridCol>
                <a:gridCol w="1405374">
                  <a:extLst>
                    <a:ext uri="{9D8B030D-6E8A-4147-A177-3AD203B41FA5}">
                      <a16:colId xmlns:a16="http://schemas.microsoft.com/office/drawing/2014/main" xmlns="" val="1718520110"/>
                    </a:ext>
                  </a:extLst>
                </a:gridCol>
              </a:tblGrid>
              <a:tr h="18415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Increased coverage of </a:t>
                      </a:r>
                      <a:r>
                        <a:rPr kumimoji="0" lang="lo-LA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(%) 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FSW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that have received an HIV test in the past 12 months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Percentage Increase (FSW)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0910793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Y0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Y1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Y2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Y3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Y4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742126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0%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9176044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xmlns="" id="{ABFB8371-EFDF-4572-9F1C-9BB73FA5B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899" y="235979"/>
            <a:ext cx="11622204" cy="808807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DLI-K: </a:t>
            </a:r>
            <a:r>
              <a:rPr lang="en-US" sz="2000" b="1" dirty="0">
                <a:solidFill>
                  <a:srgbClr val="00000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Increased coverage of </a:t>
            </a:r>
            <a:r>
              <a:rPr lang="lo-LA" sz="2000" b="1" dirty="0">
                <a:solidFill>
                  <a:srgbClr val="00000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(</a:t>
            </a:r>
            <a:r>
              <a:rPr lang="en-US" sz="2000" b="1" dirty="0">
                <a:solidFill>
                  <a:srgbClr val="00000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a</a:t>
            </a:r>
            <a:r>
              <a:rPr lang="lo-LA" sz="2000" b="1" dirty="0">
                <a:solidFill>
                  <a:srgbClr val="00000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) </a:t>
            </a:r>
            <a:r>
              <a:rPr lang="en-US" sz="2000" b="1" dirty="0">
                <a:solidFill>
                  <a:srgbClr val="00000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HIV testing among key populations (female service women (FSW) </a:t>
            </a:r>
            <a:r>
              <a:rPr lang="lo-LA" sz="2000" b="1" dirty="0">
                <a:solidFill>
                  <a:srgbClr val="00000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) </a:t>
            </a:r>
            <a:r>
              <a:rPr lang="en-US" sz="2000" b="1" dirty="0">
                <a:solidFill>
                  <a:srgbClr val="00000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and men having sex with men (MSM)), </a:t>
            </a:r>
            <a:r>
              <a:rPr lang="lo-LA" sz="2000" b="1" dirty="0">
                <a:solidFill>
                  <a:srgbClr val="00000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(</a:t>
            </a:r>
            <a:r>
              <a:rPr lang="en-US" sz="2000" b="1" dirty="0">
                <a:solidFill>
                  <a:srgbClr val="00000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b</a:t>
            </a:r>
            <a:r>
              <a:rPr lang="lo-LA" sz="2000" b="1" dirty="0">
                <a:solidFill>
                  <a:srgbClr val="00000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) </a:t>
            </a:r>
            <a:r>
              <a:rPr lang="en-US" sz="2000" b="1" dirty="0">
                <a:solidFill>
                  <a:srgbClr val="00000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and HIV treatment among people living with HIV.</a:t>
            </a:r>
            <a:endParaRPr lang="en-US" sz="2000" b="1" dirty="0">
              <a:solidFill>
                <a:schemeClr val="tx1"/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42C73443-6BFD-4096-A0DB-4D0A3F8E67DA}"/>
              </a:ext>
            </a:extLst>
          </p:cNvPr>
          <p:cNvSpPr txBox="1">
            <a:spLocks/>
          </p:cNvSpPr>
          <p:nvPr/>
        </p:nvSpPr>
        <p:spPr>
          <a:xfrm>
            <a:off x="465137" y="1177160"/>
            <a:ext cx="11261725" cy="8088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# DLI-K</a:t>
            </a:r>
            <a:r>
              <a:rPr lang="en-US" sz="1800" b="1" dirty="0"/>
              <a:t> </a:t>
            </a:r>
            <a:r>
              <a:rPr lang="lo-LA" sz="1800" b="1" dirty="0"/>
              <a:t>(</a:t>
            </a:r>
            <a:r>
              <a:rPr lang="en-US" sz="1800" b="1" dirty="0"/>
              <a:t>a1</a:t>
            </a:r>
            <a:r>
              <a:rPr lang="lo-LA" sz="1800" b="1" dirty="0"/>
              <a:t>)</a:t>
            </a:r>
            <a:r>
              <a:rPr lang="en-US" sz="1800" b="1" dirty="0"/>
              <a:t> </a:t>
            </a:r>
            <a:r>
              <a:rPr lang="en-US" sz="1800" b="1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: </a:t>
            </a:r>
            <a:r>
              <a:rPr lang="en-US" sz="1800" b="1" dirty="0">
                <a:solidFill>
                  <a:srgbClr val="00000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Increased coverage of </a:t>
            </a:r>
            <a:r>
              <a:rPr lang="lo-LA" sz="1800" b="1" dirty="0">
                <a:solidFill>
                  <a:srgbClr val="00000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(</a:t>
            </a:r>
            <a:r>
              <a:rPr lang="en-US" sz="1800" b="1" dirty="0">
                <a:solidFill>
                  <a:srgbClr val="00000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a</a:t>
            </a:r>
            <a:r>
              <a:rPr lang="lo-LA" sz="1800" b="1" dirty="0">
                <a:solidFill>
                  <a:srgbClr val="00000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) </a:t>
            </a:r>
            <a:r>
              <a:rPr lang="en-US" sz="1800" b="1" dirty="0">
                <a:solidFill>
                  <a:srgbClr val="00000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HIV testing among key populations, female service women (FSW) </a:t>
            </a:r>
            <a:r>
              <a:rPr lang="lo-LA" sz="1800" b="1" dirty="0">
                <a:solidFill>
                  <a:srgbClr val="00000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</a:t>
            </a:r>
            <a:endParaRPr lang="en-US" sz="1800" b="1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07413CE8-AABD-4DA3-9D8E-A77C8B2510B8}"/>
              </a:ext>
            </a:extLst>
          </p:cNvPr>
          <p:cNvSpPr txBox="1">
            <a:spLocks/>
          </p:cNvSpPr>
          <p:nvPr/>
        </p:nvSpPr>
        <p:spPr>
          <a:xfrm>
            <a:off x="371476" y="3091379"/>
            <a:ext cx="11535628" cy="8088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  # </a:t>
            </a:r>
            <a:r>
              <a:rPr lang="en-US" sz="1800" b="1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DLI-K </a:t>
            </a:r>
            <a:r>
              <a:rPr lang="lo-LA" sz="1800" b="1" dirty="0"/>
              <a:t>(</a:t>
            </a:r>
            <a:r>
              <a:rPr lang="en-US" sz="1800" b="1" dirty="0"/>
              <a:t>a2</a:t>
            </a:r>
            <a:r>
              <a:rPr lang="lo-LA" sz="1800" b="1" dirty="0"/>
              <a:t>)</a:t>
            </a:r>
            <a:r>
              <a:rPr lang="en-US" sz="1800" b="1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: </a:t>
            </a:r>
            <a:r>
              <a:rPr lang="en-US" sz="1800" b="1" dirty="0">
                <a:solidFill>
                  <a:srgbClr val="00000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Increased coverage of</a:t>
            </a:r>
            <a:r>
              <a:rPr lang="lo-LA" sz="1800" b="1" dirty="0">
                <a:solidFill>
                  <a:srgbClr val="00000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HIV testing among key populations, men having sex with men (MSM) </a:t>
            </a:r>
            <a:endParaRPr lang="en-US" sz="1800" b="1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C7A3B11-D0A1-47DA-805D-5EB2CA05A09F}"/>
              </a:ext>
            </a:extLst>
          </p:cNvPr>
          <p:cNvSpPr/>
          <p:nvPr/>
        </p:nvSpPr>
        <p:spPr>
          <a:xfrm>
            <a:off x="104775" y="3061148"/>
            <a:ext cx="12001500" cy="18231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ED3AD98A-5BB8-4E38-9C28-E089E3EE10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300859"/>
              </p:ext>
            </p:extLst>
          </p:nvPr>
        </p:nvGraphicFramePr>
        <p:xfrm>
          <a:off x="558798" y="5616416"/>
          <a:ext cx="11261725" cy="10224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36810">
                  <a:extLst>
                    <a:ext uri="{9D8B030D-6E8A-4147-A177-3AD203B41FA5}">
                      <a16:colId xmlns:a16="http://schemas.microsoft.com/office/drawing/2014/main" xmlns="" val="1650939148"/>
                    </a:ext>
                  </a:extLst>
                </a:gridCol>
                <a:gridCol w="1344983">
                  <a:extLst>
                    <a:ext uri="{9D8B030D-6E8A-4147-A177-3AD203B41FA5}">
                      <a16:colId xmlns:a16="http://schemas.microsoft.com/office/drawing/2014/main" xmlns="" val="2942712625"/>
                    </a:ext>
                  </a:extLst>
                </a:gridCol>
                <a:gridCol w="1344983">
                  <a:extLst>
                    <a:ext uri="{9D8B030D-6E8A-4147-A177-3AD203B41FA5}">
                      <a16:colId xmlns:a16="http://schemas.microsoft.com/office/drawing/2014/main" xmlns="" val="3361359563"/>
                    </a:ext>
                  </a:extLst>
                </a:gridCol>
                <a:gridCol w="1344983">
                  <a:extLst>
                    <a:ext uri="{9D8B030D-6E8A-4147-A177-3AD203B41FA5}">
                      <a16:colId xmlns:a16="http://schemas.microsoft.com/office/drawing/2014/main" xmlns="" val="1265171284"/>
                    </a:ext>
                  </a:extLst>
                </a:gridCol>
                <a:gridCol w="1344983">
                  <a:extLst>
                    <a:ext uri="{9D8B030D-6E8A-4147-A177-3AD203B41FA5}">
                      <a16:colId xmlns:a16="http://schemas.microsoft.com/office/drawing/2014/main" xmlns="" val="2266720648"/>
                    </a:ext>
                  </a:extLst>
                </a:gridCol>
                <a:gridCol w="1344983">
                  <a:extLst>
                    <a:ext uri="{9D8B030D-6E8A-4147-A177-3AD203B41FA5}">
                      <a16:colId xmlns:a16="http://schemas.microsoft.com/office/drawing/2014/main" xmlns="" val="4051417018"/>
                    </a:ext>
                  </a:extLst>
                </a:gridCol>
              </a:tblGrid>
              <a:tr h="340819"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 N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umber of HIV positive cases currently on </a:t>
                      </a:r>
                      <a:endParaRPr lang="lo-LA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lo-LA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treatment nationwide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D97DC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Percentage Increase (on ART)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D97DC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44384471"/>
                  </a:ext>
                </a:extLst>
              </a:tr>
              <a:tr h="3408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Y0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D97D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Y1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D97D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Y2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D97D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Y3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D97D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Y4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D97D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980010"/>
                  </a:ext>
                </a:extLst>
              </a:tr>
              <a:tr h="3408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0%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D97D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1.7%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D97D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4%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D97D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5%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D97D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5%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D97D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0933985"/>
                  </a:ext>
                </a:extLst>
              </a:tr>
            </a:tbl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xmlns="" id="{DEFD1F4B-9EA0-40B7-A87B-A547930352B3}"/>
              </a:ext>
            </a:extLst>
          </p:cNvPr>
          <p:cNvSpPr txBox="1">
            <a:spLocks/>
          </p:cNvSpPr>
          <p:nvPr/>
        </p:nvSpPr>
        <p:spPr>
          <a:xfrm>
            <a:off x="284899" y="5006188"/>
            <a:ext cx="11622204" cy="8088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    # DLI-K (b): </a:t>
            </a:r>
            <a:r>
              <a:rPr lang="en-US" sz="1800" b="1" dirty="0">
                <a:solidFill>
                  <a:srgbClr val="00000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Increased coverage of </a:t>
            </a:r>
            <a:r>
              <a:rPr lang="lo-LA" sz="1800" b="1" dirty="0">
                <a:solidFill>
                  <a:srgbClr val="00000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HIV treatment among people living with HIV.</a:t>
            </a:r>
            <a:endParaRPr lang="en-US" sz="1800" b="1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9C91857-9977-4E84-9EB8-A286B7383981}"/>
              </a:ext>
            </a:extLst>
          </p:cNvPr>
          <p:cNvSpPr/>
          <p:nvPr/>
        </p:nvSpPr>
        <p:spPr>
          <a:xfrm>
            <a:off x="95250" y="4977329"/>
            <a:ext cx="12001500" cy="18231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48B5C83-C98D-4CE6-86C4-49665FCF7B05}"/>
              </a:ext>
            </a:extLst>
          </p:cNvPr>
          <p:cNvSpPr/>
          <p:nvPr/>
        </p:nvSpPr>
        <p:spPr>
          <a:xfrm>
            <a:off x="104775" y="1132255"/>
            <a:ext cx="12001500" cy="18231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410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462" y="498231"/>
            <a:ext cx="10887076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1.</a:t>
            </a:r>
            <a:r>
              <a:rPr lang="lo-LA" sz="3600" b="1" dirty="0">
                <a:solidFill>
                  <a:schemeClr val="tx2"/>
                </a:solidFill>
              </a:rPr>
              <a:t> </a:t>
            </a:r>
            <a:r>
              <a:rPr lang="en-US" sz="3600" b="1" dirty="0">
                <a:solidFill>
                  <a:schemeClr val="tx2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Implementation period of DLI K</a:t>
            </a:r>
            <a:endParaRPr lang="en-US" sz="3600" b="1" dirty="0">
              <a:solidFill>
                <a:schemeClr val="tx2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698884"/>
              </p:ext>
            </p:extLst>
          </p:nvPr>
        </p:nvGraphicFramePr>
        <p:xfrm>
          <a:off x="1351498" y="1608826"/>
          <a:ext cx="10011604" cy="4959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17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498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919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YEAR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Implementation period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9192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400" b="1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Y</a:t>
                      </a:r>
                      <a:r>
                        <a:rPr lang="lo-LA" sz="2400" b="1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1</a:t>
                      </a:r>
                      <a:endParaRPr lang="en-US" sz="2400" b="1" dirty="0"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01 /01/ 2021  to</a:t>
                      </a:r>
                      <a:r>
                        <a:rPr lang="lo-LA" sz="2400" b="1" dirty="0">
                          <a:solidFill>
                            <a:srgbClr val="FF000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31 /05/ 2021 (5 months</a:t>
                      </a:r>
                      <a:r>
                        <a:rPr lang="lo-LA" sz="2400" b="1" dirty="0">
                          <a:solidFill>
                            <a:srgbClr val="FF000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)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91925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en-US" sz="2400" b="1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Y</a:t>
                      </a:r>
                      <a:r>
                        <a:rPr lang="lo-LA" sz="2400" b="1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2</a:t>
                      </a:r>
                      <a:endParaRPr lang="en-US" sz="2400" b="1" dirty="0"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01 /06/ 2021  to</a:t>
                      </a:r>
                      <a:r>
                        <a:rPr lang="lo-LA" sz="2400" b="1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31 /05/ 2022 (12 months</a:t>
                      </a:r>
                      <a:r>
                        <a:rPr lang="lo-LA" sz="2400" b="1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)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919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Y</a:t>
                      </a:r>
                      <a:r>
                        <a:rPr lang="lo-LA" sz="2400" b="1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3</a:t>
                      </a:r>
                      <a:endParaRPr lang="en-US" sz="2400" b="1" dirty="0"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01 /06/ 2022  to  31 /05/ 2023 (12 months</a:t>
                      </a:r>
                      <a:r>
                        <a:rPr lang="lo-LA" sz="2400" b="1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)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919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Y</a:t>
                      </a:r>
                      <a:r>
                        <a:rPr lang="lo-LA" sz="2400" b="1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4</a:t>
                      </a:r>
                      <a:endParaRPr lang="en-US" sz="2400" b="1" dirty="0"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01 /06/ 2023  to </a:t>
                      </a:r>
                      <a:r>
                        <a:rPr lang="lo-LA" sz="2400" b="1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31 /05/ 2024 (12 months</a:t>
                      </a:r>
                      <a:r>
                        <a:rPr lang="lo-LA" sz="2400" b="1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)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0840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110704"/>
            <a:ext cx="10684681" cy="10668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2</a:t>
            </a:r>
            <a:r>
              <a:rPr lang="en-US" sz="3200" b="1" dirty="0">
                <a:solidFill>
                  <a:schemeClr val="tx2"/>
                </a:solidFill>
              </a:rPr>
              <a:t>.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Phetsarath OT" pitchFamily="2" charset="0"/>
                <a:cs typeface="Phetsarath OT" pitchFamily="2" charset="0"/>
              </a:rPr>
              <a:t>Areas of implementation on Key Population (FSW and MSM)</a:t>
            </a:r>
            <a:r>
              <a:rPr lang="lo-LA" sz="2800" b="1" dirty="0">
                <a:solidFill>
                  <a:schemeClr val="accent1">
                    <a:lumMod val="50000"/>
                  </a:schemeClr>
                </a:solidFill>
                <a:latin typeface="Phetsarath OT" pitchFamily="2" charset="0"/>
                <a:cs typeface="Phetsarath OT" pitchFamily="2" charset="0"/>
              </a:rPr>
              <a:t> </a:t>
            </a:r>
            <a:r>
              <a:rPr lang="lo-LA" sz="3200" b="1" dirty="0">
                <a:solidFill>
                  <a:schemeClr val="tx2"/>
                </a:solidFill>
              </a:rPr>
              <a:t/>
            </a:r>
            <a:br>
              <a:rPr lang="lo-LA" sz="3200" b="1" dirty="0">
                <a:solidFill>
                  <a:schemeClr val="tx2"/>
                </a:solidFill>
              </a:rPr>
            </a:br>
            <a:r>
              <a:rPr lang="lo-LA" sz="3200" b="1" dirty="0">
                <a:solidFill>
                  <a:schemeClr val="tx2"/>
                </a:solidFill>
              </a:rPr>
              <a:t>    </a:t>
            </a:r>
            <a:r>
              <a:rPr lang="lo-LA" sz="2400" b="1" dirty="0">
                <a:solidFill>
                  <a:schemeClr val="tx2"/>
                </a:solidFill>
                <a:latin typeface="Saysettha OT" pitchFamily="34" charset="-34"/>
                <a:cs typeface="Saysettha OT" pitchFamily="34" charset="-34"/>
              </a:rPr>
              <a:t>ພື້ນທີ່ຈັດຕັ້ງປະຕິບັດກິດຈະກຳໃນກຸ່ມສ່ຽງສາວບໍລິການ ແລະ ຊາຍມີເພດສຳພັນກັບຊາຍ</a:t>
            </a:r>
            <a:endParaRPr lang="en-US" sz="2400" b="1" dirty="0">
              <a:solidFill>
                <a:schemeClr val="tx2"/>
              </a:solidFill>
              <a:latin typeface="Saysettha OT" pitchFamily="34" charset="-34"/>
              <a:cs typeface="Saysettha OT" pitchFamily="34" charset="-34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8000" y="3742427"/>
            <a:ext cx="10972800" cy="45259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471176"/>
              </p:ext>
            </p:extLst>
          </p:nvPr>
        </p:nvGraphicFramePr>
        <p:xfrm>
          <a:off x="1129344" y="1422778"/>
          <a:ext cx="9848391" cy="2306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15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268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772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HANSA </a:t>
                      </a:r>
                      <a:r>
                        <a:rPr lang="en-US" dirty="0"/>
                        <a:t>(2021-2023)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implementers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588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/>
                        <a:t>1. Vientiane</a:t>
                      </a:r>
                      <a:r>
                        <a:rPr lang="en-US" baseline="0" dirty="0"/>
                        <a:t> Capital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baseline="0" dirty="0"/>
                        <a:t>PCCA</a:t>
                      </a:r>
                      <a:endParaRPr 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58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4.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 err="1"/>
                        <a:t>Savannakhet</a:t>
                      </a:r>
                      <a:r>
                        <a:rPr lang="en-US" dirty="0"/>
                        <a:t>  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PCCA</a:t>
                      </a:r>
                      <a:endParaRPr 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588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2. Vientiane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 Province 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CSO: PEDA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58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3. 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Khammouane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CSO: PEDA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58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4.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Champasack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CSO: PEDA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1254157" y="1310640"/>
            <a:ext cx="1320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FSW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792070"/>
              </p:ext>
            </p:extLst>
          </p:nvPr>
        </p:nvGraphicFramePr>
        <p:xfrm>
          <a:off x="1164070" y="4068247"/>
          <a:ext cx="9863859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32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405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14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     HANSA </a:t>
                      </a:r>
                      <a:r>
                        <a:rPr lang="en-US" dirty="0"/>
                        <a:t>(2021-2023)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implementers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144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1. Vientiane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 province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CSO: </a:t>
                      </a:r>
                      <a:r>
                        <a:rPr lang="en-US" baseline="0" dirty="0" err="1">
                          <a:solidFill>
                            <a:srgbClr val="FF0000"/>
                          </a:solidFill>
                        </a:rPr>
                        <a:t>LaoPHA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 (</a:t>
                      </a:r>
                      <a:r>
                        <a:rPr lang="en-US" baseline="0" dirty="0" err="1">
                          <a:solidFill>
                            <a:srgbClr val="FF0000"/>
                          </a:solidFill>
                        </a:rPr>
                        <a:t>CHias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445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2. 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Louangprabang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CSO: </a:t>
                      </a:r>
                      <a:r>
                        <a:rPr lang="en-US" baseline="0" dirty="0" err="1">
                          <a:solidFill>
                            <a:srgbClr val="FF0000"/>
                          </a:solidFill>
                        </a:rPr>
                        <a:t>LaoPHA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 (</a:t>
                      </a:r>
                      <a:r>
                        <a:rPr lang="en-US" baseline="0" dirty="0" err="1">
                          <a:solidFill>
                            <a:srgbClr val="FF0000"/>
                          </a:solidFill>
                        </a:rPr>
                        <a:t>CHias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144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3. 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Khammouane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CSO: </a:t>
                      </a:r>
                      <a:r>
                        <a:rPr lang="en-US" baseline="0" dirty="0" err="1">
                          <a:solidFill>
                            <a:srgbClr val="FF0000"/>
                          </a:solidFill>
                        </a:rPr>
                        <a:t>LaoPHA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 (</a:t>
                      </a:r>
                      <a:r>
                        <a:rPr lang="en-US" baseline="0" dirty="0" err="1">
                          <a:solidFill>
                            <a:srgbClr val="FF0000"/>
                          </a:solidFill>
                        </a:rPr>
                        <a:t>CHias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144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4. 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Xayaboury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CSO: </a:t>
                      </a:r>
                      <a:r>
                        <a:rPr lang="en-US" baseline="0" dirty="0" err="1">
                          <a:solidFill>
                            <a:srgbClr val="FF0000"/>
                          </a:solidFill>
                        </a:rPr>
                        <a:t>LaoPHA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 (</a:t>
                      </a:r>
                      <a:r>
                        <a:rPr lang="en-US" baseline="0" dirty="0" err="1">
                          <a:solidFill>
                            <a:srgbClr val="FF0000"/>
                          </a:solidFill>
                        </a:rPr>
                        <a:t>CHias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0977">
                <a:tc>
                  <a:txBody>
                    <a:bodyPr/>
                    <a:lstStyle/>
                    <a:p>
                      <a:r>
                        <a:rPr lang="en-US" dirty="0"/>
                        <a:t>5. </a:t>
                      </a:r>
                      <a:r>
                        <a:rPr lang="en-US" strike="noStrike" dirty="0" err="1">
                          <a:solidFill>
                            <a:schemeClr val="tx1"/>
                          </a:solidFill>
                        </a:rPr>
                        <a:t>Bolikhamxay</a:t>
                      </a:r>
                      <a:endParaRPr lang="en-US" strike="noStrike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PCCA</a:t>
                      </a:r>
                      <a:endParaRPr lang="en-US" dirty="0"/>
                    </a:p>
                    <a:p>
                      <a:endParaRPr lang="en-US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2" name="Oval 11"/>
          <p:cNvSpPr/>
          <p:nvPr/>
        </p:nvSpPr>
        <p:spPr>
          <a:xfrm>
            <a:off x="1114934" y="3877747"/>
            <a:ext cx="1599246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MSM</a:t>
            </a:r>
          </a:p>
        </p:txBody>
      </p:sp>
    </p:spTree>
    <p:extLst>
      <p:ext uri="{BB962C8B-B14F-4D97-AF65-F5344CB8AC3E}">
        <p14:creationId xmlns:p14="http://schemas.microsoft.com/office/powerpoint/2010/main" val="947283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62813" y="5930"/>
            <a:ext cx="10887076" cy="61498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3.</a:t>
            </a:r>
            <a:r>
              <a:rPr lang="lo-LA" sz="2800" b="1" dirty="0">
                <a:solidFill>
                  <a:schemeClr val="tx2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Phetsarath OT" pitchFamily="2" charset="0"/>
                <a:cs typeface="Phetsarath OT" pitchFamily="2" charset="0"/>
              </a:rPr>
              <a:t>Areas of implementation </a:t>
            </a:r>
            <a:r>
              <a:rPr lang="en-US" sz="2800" b="1" dirty="0">
                <a:solidFill>
                  <a:schemeClr val="tx2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for ARV treatment</a:t>
            </a:r>
            <a:endParaRPr lang="en-US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842637"/>
              </p:ext>
            </p:extLst>
          </p:nvPr>
        </p:nvGraphicFramePr>
        <p:xfrm>
          <a:off x="454299" y="443067"/>
          <a:ext cx="8073475" cy="636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29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904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Province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Implementer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lo-LA" sz="160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1. </a:t>
                      </a:r>
                      <a:r>
                        <a:rPr lang="en-US" sz="160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Vientiane Capital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lo-LA" sz="160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    </a:t>
                      </a:r>
                      <a:endParaRPr lang="en-US" sz="1600" dirty="0"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en-US" sz="1400" dirty="0" err="1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Setthathirath</a:t>
                      </a:r>
                      <a:r>
                        <a:rPr lang="en-US" sz="140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Prov Hosp </a:t>
                      </a:r>
                      <a:r>
                        <a:rPr lang="lo-LA" sz="140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ARV</a:t>
                      </a:r>
                      <a:endParaRPr lang="lo-LA" sz="1400" dirty="0"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n-US" sz="1400" dirty="0" err="1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Mahosoth</a:t>
                      </a:r>
                      <a:r>
                        <a:rPr lang="en-US" sz="140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    Prov Hosp  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ARV</a:t>
                      </a:r>
                      <a:endParaRPr lang="lo-LA" sz="1400" dirty="0"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n-US" sz="1400" dirty="0" err="1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Mittaphab</a:t>
                      </a:r>
                      <a:r>
                        <a:rPr lang="en-US" sz="140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    Prov Hosp  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ARV</a:t>
                      </a:r>
                      <a:endParaRPr lang="en-US" sz="1400" dirty="0">
                        <a:solidFill>
                          <a:srgbClr val="FF0000"/>
                        </a:solidFill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160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2. </a:t>
                      </a:r>
                      <a:r>
                        <a:rPr lang="en-US" sz="1600" dirty="0" err="1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Khammouane</a:t>
                      </a:r>
                      <a:r>
                        <a:rPr lang="en-US" sz="160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province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+mj-lt"/>
                        <a:buAutoNum type="arabicPeriod" startAt="4"/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Khammouane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 </a:t>
                      </a:r>
                      <a:r>
                        <a:rPr lang="en-US" sz="140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Prov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Hosp </a:t>
                      </a:r>
                      <a:r>
                        <a:rPr lang="lo-LA" sz="14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ARV</a:t>
                      </a:r>
                      <a:endParaRPr lang="en-US" sz="1400" dirty="0">
                        <a:solidFill>
                          <a:schemeClr val="tx1"/>
                        </a:solidFill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3. </a:t>
                      </a:r>
                      <a:r>
                        <a:rPr lang="en-US" sz="1600" dirty="0" err="1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Savannakhet</a:t>
                      </a:r>
                      <a:r>
                        <a:rPr lang="en-US" sz="160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province</a:t>
                      </a:r>
                      <a:endParaRPr lang="lo-LA" sz="1600" dirty="0"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Savannakhet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  </a:t>
                      </a:r>
                      <a:r>
                        <a:rPr lang="en-US" sz="140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Prov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Hosp </a:t>
                      </a:r>
                      <a:r>
                        <a:rPr lang="lo-LA" sz="14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ARV</a:t>
                      </a:r>
                      <a:endParaRPr lang="lo-LA" sz="1400" b="1" dirty="0">
                        <a:solidFill>
                          <a:schemeClr val="tx2"/>
                        </a:solidFill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lang="en-US" sz="1400" b="0" dirty="0" err="1">
                          <a:solidFill>
                            <a:srgbClr val="0070C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Songkhone</a:t>
                      </a:r>
                      <a:r>
                        <a:rPr lang="en-US" sz="1400" b="0" dirty="0">
                          <a:solidFill>
                            <a:srgbClr val="0070C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     </a:t>
                      </a:r>
                      <a:r>
                        <a:rPr lang="en-US" sz="1400" b="0" dirty="0" err="1">
                          <a:solidFill>
                            <a:srgbClr val="0070C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Dist</a:t>
                      </a:r>
                      <a:r>
                        <a:rPr lang="en-US" sz="1400" b="0" dirty="0">
                          <a:solidFill>
                            <a:srgbClr val="0070C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 Hosp</a:t>
                      </a:r>
                      <a:r>
                        <a:rPr lang="lo-LA" sz="1400" b="0" dirty="0">
                          <a:solidFill>
                            <a:srgbClr val="0070C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POC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4.</a:t>
                      </a:r>
                      <a:r>
                        <a:rPr lang="en-US" sz="1600" baseline="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600" baseline="0" dirty="0" err="1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Champasack</a:t>
                      </a:r>
                      <a:r>
                        <a:rPr lang="en-US" sz="1600" baseline="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province</a:t>
                      </a:r>
                      <a:endParaRPr lang="en-US" sz="1600" dirty="0"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7"/>
                        <a:tabLst/>
                        <a:defRPr/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Champasack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Prov Hosp</a:t>
                      </a:r>
                      <a:r>
                        <a:rPr lang="lo-LA" sz="14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ARV</a:t>
                      </a:r>
                      <a:endParaRPr lang="en-US" sz="1400" dirty="0">
                        <a:solidFill>
                          <a:schemeClr val="tx1"/>
                        </a:solidFill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5.</a:t>
                      </a:r>
                      <a:r>
                        <a:rPr lang="en-US" sz="1600" baseline="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600" baseline="0" dirty="0" err="1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Salavanh</a:t>
                      </a:r>
                      <a:r>
                        <a:rPr lang="en-US" sz="1600" baseline="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province</a:t>
                      </a:r>
                      <a:endParaRPr lang="en-US" sz="1600" dirty="0"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8"/>
                        <a:tabLst/>
                        <a:defRPr/>
                      </a:pPr>
                      <a:r>
                        <a:rPr lang="en-US" sz="1400" dirty="0" err="1">
                          <a:solidFill>
                            <a:srgbClr val="0070C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Salavanh</a:t>
                      </a:r>
                      <a:r>
                        <a:rPr lang="en-US" sz="1400" dirty="0">
                          <a:solidFill>
                            <a:srgbClr val="0070C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        Prov Hosp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POC</a:t>
                      </a:r>
                      <a:endParaRPr lang="en-US" sz="1400" dirty="0">
                        <a:solidFill>
                          <a:srgbClr val="FF0000"/>
                        </a:solidFill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o-LA" sz="160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6. </a:t>
                      </a:r>
                      <a:r>
                        <a:rPr lang="en-US" sz="1600" dirty="0" err="1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Louangprabang</a:t>
                      </a:r>
                      <a:r>
                        <a:rPr lang="en-US" sz="160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600" baseline="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province</a:t>
                      </a:r>
                      <a:endParaRPr lang="lo-LA" sz="1600" dirty="0"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9"/>
                        <a:tabLst/>
                        <a:defRPr/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Louangprabang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Prov Hosp 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ARV</a:t>
                      </a:r>
                      <a:endParaRPr lang="en-US" sz="1400" dirty="0">
                        <a:solidFill>
                          <a:schemeClr val="tx1"/>
                        </a:solidFill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00860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o-LA" sz="160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7. </a:t>
                      </a:r>
                      <a:r>
                        <a:rPr lang="en-US" sz="1600" dirty="0" err="1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Oudomxay</a:t>
                      </a:r>
                      <a:r>
                        <a:rPr lang="en-US" sz="160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600" baseline="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province</a:t>
                      </a:r>
                      <a:endParaRPr lang="en-US" sz="1600" dirty="0"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8"/>
                        <a:tabLst/>
                        <a:defRPr/>
                      </a:pPr>
                      <a:r>
                        <a:rPr lang="en-US" sz="1400" dirty="0" err="1">
                          <a:solidFill>
                            <a:srgbClr val="0070C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Oudomxay</a:t>
                      </a:r>
                      <a:r>
                        <a:rPr lang="en-US" sz="1400" dirty="0">
                          <a:solidFill>
                            <a:srgbClr val="0070C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        Prov Hosp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POC</a:t>
                      </a:r>
                      <a:endParaRPr lang="en-US" sz="1400" dirty="0">
                        <a:solidFill>
                          <a:srgbClr val="FF0000"/>
                        </a:solidFill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47137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o-LA" sz="160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8. </a:t>
                      </a:r>
                      <a:r>
                        <a:rPr lang="en-US" sz="1600" dirty="0" err="1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Louangnamtha</a:t>
                      </a:r>
                      <a:r>
                        <a:rPr lang="en-US" sz="160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600" baseline="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province</a:t>
                      </a:r>
                      <a:endParaRPr lang="en-US" sz="1600" dirty="0"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11"/>
                        <a:tabLst/>
                        <a:defRPr/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Louangnamtha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40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Prov Hosp </a:t>
                      </a:r>
                      <a:r>
                        <a:rPr lang="lo-LA" sz="140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ARV</a:t>
                      </a:r>
                      <a:endParaRPr lang="lo-LA" sz="1400" dirty="0"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11"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35804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o-LA" sz="160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9. </a:t>
                      </a:r>
                      <a:r>
                        <a:rPr lang="en-US" sz="1600" dirty="0" err="1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Bokeo</a:t>
                      </a:r>
                      <a:r>
                        <a:rPr lang="en-US" sz="160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600" baseline="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province</a:t>
                      </a:r>
                      <a:endParaRPr lang="en-US" sz="1600" dirty="0"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12"/>
                        <a:tabLst/>
                        <a:defRPr/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Bokeo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40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Prov Hosp </a:t>
                      </a:r>
                      <a:r>
                        <a:rPr lang="lo-LA" sz="140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ARV</a:t>
                      </a:r>
                      <a:endParaRPr lang="lo-LA" sz="1400" dirty="0"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12"/>
                        <a:tabLst/>
                        <a:defRPr/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Tonepheuang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Dist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Hosp 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ARV</a:t>
                      </a:r>
                      <a:endParaRPr lang="en-US" sz="1400" dirty="0">
                        <a:solidFill>
                          <a:schemeClr val="tx1"/>
                        </a:solidFill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4882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o-LA" sz="160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10. </a:t>
                      </a:r>
                      <a:r>
                        <a:rPr lang="en-US" sz="1600" dirty="0" err="1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Houaphanh</a:t>
                      </a:r>
                      <a:r>
                        <a:rPr lang="en-US" sz="160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600" baseline="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province</a:t>
                      </a:r>
                      <a:endParaRPr lang="en-US" sz="1600" dirty="0"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14"/>
                        <a:tabLst/>
                        <a:defRPr/>
                      </a:pPr>
                      <a:r>
                        <a:rPr lang="lo-LA" sz="14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ໂຮງໝໍແຂວງ ຫົວພັນ 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ARV</a:t>
                      </a:r>
                      <a:endParaRPr lang="en-US" sz="1400" dirty="0">
                        <a:solidFill>
                          <a:schemeClr val="tx1"/>
                        </a:solidFill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43047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11. Vientiane </a:t>
                      </a:r>
                      <a:r>
                        <a:rPr lang="en-US" sz="1600" baseline="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province</a:t>
                      </a:r>
                      <a:endParaRPr lang="en-US" sz="1600" dirty="0"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lo-LA" sz="14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15.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Vientiane          </a:t>
                      </a:r>
                      <a:r>
                        <a:rPr lang="en-US" sz="1400" dirty="0">
                          <a:solidFill>
                            <a:srgbClr val="0070C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Prov Hosp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POC </a:t>
                      </a:r>
                      <a:r>
                        <a:rPr lang="en-US" sz="1400" b="1" dirty="0">
                          <a:solidFill>
                            <a:srgbClr val="0070C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 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  <a:sym typeface="Wingdings" panose="05000000000000000000" pitchFamily="2" charset="2"/>
                        </a:rPr>
                        <a:t> 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  <a:sym typeface="Wingdings" panose="05000000000000000000" pitchFamily="2" charset="2"/>
                        </a:rPr>
                        <a:t>9/2021</a:t>
                      </a:r>
                      <a:endParaRPr lang="en-US" sz="1400" dirty="0">
                        <a:solidFill>
                          <a:schemeClr val="tx1"/>
                        </a:solidFill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31268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o-LA" sz="160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12. </a:t>
                      </a:r>
                      <a:r>
                        <a:rPr lang="en-US" sz="1600" dirty="0" err="1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Xayabouly</a:t>
                      </a:r>
                      <a:r>
                        <a:rPr lang="en-US" sz="160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600" baseline="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province</a:t>
                      </a:r>
                      <a:endParaRPr lang="en-US" sz="1600" dirty="0"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lo-LA" sz="14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16.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Xayabouly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    </a:t>
                      </a:r>
                      <a:r>
                        <a:rPr lang="en-US" sz="1400" dirty="0">
                          <a:solidFill>
                            <a:srgbClr val="0070C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  Prov Hosp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POC  </a:t>
                      </a:r>
                      <a:r>
                        <a:rPr lang="en-US" sz="1400" b="1" dirty="0">
                          <a:solidFill>
                            <a:srgbClr val="0070C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  <a:sym typeface="Wingdings" panose="05000000000000000000" pitchFamily="2" charset="2"/>
                        </a:rPr>
                        <a:t> 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  <a:sym typeface="Wingdings" panose="05000000000000000000" pitchFamily="2" charset="2"/>
                        </a:rPr>
                        <a:t>8/2021</a:t>
                      </a:r>
                      <a:endParaRPr lang="en-US" sz="1400" dirty="0">
                        <a:solidFill>
                          <a:schemeClr val="tx1"/>
                        </a:solidFill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75183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o-LA" sz="160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13. </a:t>
                      </a:r>
                      <a:r>
                        <a:rPr lang="en-US" sz="1600" dirty="0" err="1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Borikhamxay</a:t>
                      </a:r>
                      <a:r>
                        <a:rPr lang="en-US" sz="160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600" baseline="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province</a:t>
                      </a:r>
                      <a:endParaRPr lang="en-US" sz="1600" dirty="0"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lo-LA" sz="14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17.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Borikhamxay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0070C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  Prov Hosp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POC</a:t>
                      </a:r>
                      <a:r>
                        <a:rPr lang="en-US" sz="1400" b="1" dirty="0">
                          <a:solidFill>
                            <a:srgbClr val="0070C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  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  <a:sym typeface="Wingdings" panose="05000000000000000000" pitchFamily="2" charset="2"/>
                        </a:rPr>
                        <a:t>   </a:t>
                      </a:r>
                      <a:r>
                        <a:rPr lang="lo-LA" sz="1400" b="1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  <a:sym typeface="Wingdings" panose="05000000000000000000" pitchFamily="2" charset="2"/>
                        </a:rPr>
                        <a:t>ທ້າຍປີ 2021</a:t>
                      </a:r>
                      <a:endParaRPr lang="en-US" sz="1400" dirty="0">
                        <a:solidFill>
                          <a:schemeClr val="tx1"/>
                        </a:solidFill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26469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o-LA" sz="160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14. </a:t>
                      </a:r>
                      <a:r>
                        <a:rPr lang="en-US" sz="1600" dirty="0" err="1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Xiengkhouang</a:t>
                      </a:r>
                      <a:r>
                        <a:rPr lang="en-US" sz="160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600" baseline="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province</a:t>
                      </a:r>
                      <a:endParaRPr lang="en-US" sz="1600" dirty="0"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lo-LA" sz="14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18.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Xiengkhouang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0070C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Prov Hosp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POC</a:t>
                      </a:r>
                      <a:r>
                        <a:rPr lang="en-US" sz="1400" b="1" dirty="0">
                          <a:solidFill>
                            <a:srgbClr val="0070C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   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  <a:sym typeface="Wingdings" panose="05000000000000000000" pitchFamily="2" charset="2"/>
                        </a:rPr>
                        <a:t>  </a:t>
                      </a:r>
                      <a:r>
                        <a:rPr lang="lo-LA" sz="1400" b="1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  <a:sym typeface="Wingdings" panose="05000000000000000000" pitchFamily="2" charset="2"/>
                        </a:rPr>
                        <a:t>ທ້າຍປີ 2021</a:t>
                      </a:r>
                      <a:endParaRPr lang="en-US" sz="1400" dirty="0">
                        <a:solidFill>
                          <a:schemeClr val="tx1"/>
                        </a:solidFill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566269453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8711650" y="586410"/>
            <a:ext cx="2105026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ARV</a:t>
            </a:r>
            <a:r>
              <a:rPr lang="lo-LA" b="1" dirty="0"/>
              <a:t> </a:t>
            </a:r>
            <a:r>
              <a:rPr lang="en-US" b="1" dirty="0"/>
              <a:t>&amp; POC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xmlns="" id="{731F1867-5F20-438D-AD5D-49E69FEC1F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6836155"/>
              </p:ext>
            </p:extLst>
          </p:nvPr>
        </p:nvGraphicFramePr>
        <p:xfrm>
          <a:off x="6682598" y="2219640"/>
          <a:ext cx="5161472" cy="2905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2951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1A6659-1AB0-494C-B7FB-0976D2C58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2160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lo-LA" b="1" dirty="0">
                <a:solidFill>
                  <a:srgbClr val="0070C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ເປົ້າໝາຍທີ່ຈະຕ້ອງໄດ້ບັນລຸ ປີທີ 2</a:t>
            </a:r>
            <a:br>
              <a:rPr lang="lo-LA" b="1" dirty="0">
                <a:solidFill>
                  <a:srgbClr val="0070C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</a:br>
            <a:r>
              <a:rPr lang="en-US" b="1" dirty="0">
                <a:solidFill>
                  <a:srgbClr val="0070C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DLI K Y2 (1/6/2021 – 31/5/2022)</a:t>
            </a:r>
          </a:p>
        </p:txBody>
      </p:sp>
    </p:spTree>
    <p:extLst>
      <p:ext uri="{BB962C8B-B14F-4D97-AF65-F5344CB8AC3E}">
        <p14:creationId xmlns:p14="http://schemas.microsoft.com/office/powerpoint/2010/main" val="2644804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018" y="189782"/>
            <a:ext cx="11374477" cy="6599208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endParaRPr lang="lo-LA" b="1" dirty="0">
              <a:solidFill>
                <a:srgbClr val="FF0000"/>
              </a:solidFill>
              <a:latin typeface="Phetsarath OT" pitchFamily="2" charset="0"/>
              <a:cs typeface="Phetsarath OT" pitchFamily="2" charset="0"/>
            </a:endParaRPr>
          </a:p>
          <a:p>
            <a:pPr marL="0" indent="0" algn="ctr">
              <a:buNone/>
            </a:pPr>
            <a:r>
              <a:rPr lang="en-US" sz="7400" b="1" i="1" dirty="0">
                <a:solidFill>
                  <a:srgbClr val="0070C0"/>
                </a:solidFill>
                <a:latin typeface="Phetsarath OT" pitchFamily="2" charset="0"/>
                <a:cs typeface="Phetsarath OT" pitchFamily="2" charset="0"/>
              </a:rPr>
              <a:t>Target Year </a:t>
            </a:r>
            <a:r>
              <a:rPr lang="lo-LA" sz="7400" b="1" i="1" dirty="0">
                <a:solidFill>
                  <a:srgbClr val="0070C0"/>
                </a:solidFill>
                <a:latin typeface="Phetsarath OT" pitchFamily="2" charset="0"/>
                <a:cs typeface="Phetsarath OT" pitchFamily="2" charset="0"/>
              </a:rPr>
              <a:t>2 (6</a:t>
            </a:r>
            <a:r>
              <a:rPr lang="en-US" sz="7400" b="1" i="1" dirty="0">
                <a:solidFill>
                  <a:srgbClr val="0070C0"/>
                </a:solidFill>
                <a:latin typeface="Phetsarath OT" pitchFamily="2" charset="0"/>
                <a:cs typeface="Phetsarath OT" pitchFamily="2" charset="0"/>
              </a:rPr>
              <a:t>/2021 </a:t>
            </a:r>
            <a:r>
              <a:rPr lang="lo-LA" sz="7400" b="1" i="1" dirty="0">
                <a:solidFill>
                  <a:srgbClr val="0070C0"/>
                </a:solidFill>
                <a:latin typeface="Phetsarath OT" pitchFamily="2" charset="0"/>
                <a:cs typeface="Phetsarath OT" pitchFamily="2" charset="0"/>
              </a:rPr>
              <a:t>-</a:t>
            </a:r>
            <a:r>
              <a:rPr lang="en-US" sz="7400" b="1" i="1" dirty="0">
                <a:solidFill>
                  <a:srgbClr val="0070C0"/>
                </a:solidFill>
                <a:latin typeface="Phetsarath OT" pitchFamily="2" charset="0"/>
                <a:cs typeface="Phetsarath OT" pitchFamily="2" charset="0"/>
              </a:rPr>
              <a:t> </a:t>
            </a:r>
            <a:r>
              <a:rPr lang="lo-LA" sz="7400" b="1" i="1" dirty="0">
                <a:solidFill>
                  <a:srgbClr val="0070C0"/>
                </a:solidFill>
                <a:latin typeface="Phetsarath OT" pitchFamily="2" charset="0"/>
                <a:cs typeface="Phetsarath OT" pitchFamily="2" charset="0"/>
              </a:rPr>
              <a:t>5/2022)</a:t>
            </a:r>
            <a:r>
              <a:rPr lang="lo-LA" sz="7400" b="1" i="1" dirty="0">
                <a:solidFill>
                  <a:srgbClr val="0070C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lo-LA" sz="7400" b="1" dirty="0">
                <a:solidFill>
                  <a:srgbClr val="0070C0"/>
                </a:solidFill>
                <a:latin typeface="Phetsarath OT" pitchFamily="2" charset="0"/>
                <a:cs typeface="Phetsarath OT" pitchFamily="2" charset="0"/>
              </a:rPr>
              <a:t>(</a:t>
            </a:r>
            <a:r>
              <a:rPr lang="en-US" sz="7400" b="1" dirty="0">
                <a:solidFill>
                  <a:srgbClr val="0070C0"/>
                </a:solidFill>
                <a:latin typeface="Phetsarath OT" pitchFamily="2" charset="0"/>
                <a:cs typeface="Phetsarath OT" pitchFamily="2" charset="0"/>
              </a:rPr>
              <a:t>FSW and MSM</a:t>
            </a:r>
            <a:r>
              <a:rPr lang="lo-LA" sz="7400" b="1" dirty="0">
                <a:solidFill>
                  <a:srgbClr val="0070C0"/>
                </a:solidFill>
                <a:latin typeface="Phetsarath OT" pitchFamily="2" charset="0"/>
                <a:cs typeface="Phetsarath OT" pitchFamily="2" charset="0"/>
              </a:rPr>
              <a:t>)</a:t>
            </a:r>
            <a:endParaRPr lang="en-US" sz="7400" b="1" dirty="0">
              <a:solidFill>
                <a:srgbClr val="0070C0"/>
              </a:solidFill>
              <a:latin typeface="Phetsarath OT" pitchFamily="2" charset="0"/>
              <a:cs typeface="Phetsarath OT" pitchFamily="2" charset="0"/>
            </a:endParaRPr>
          </a:p>
          <a:p>
            <a:pPr marL="0" indent="0" algn="ctr">
              <a:buNone/>
            </a:pPr>
            <a:endParaRPr lang="lo-LA" sz="7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lo-LA" b="1" dirty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6000" b="1" dirty="0">
                <a:solidFill>
                  <a:srgbClr val="C00000"/>
                </a:solidFill>
                <a:latin typeface="Phetsarath OT" panose="02000500000000020004" pitchFamily="2" charset="0"/>
                <a:ea typeface="Phetsarath OT" panose="02000500000000020004" pitchFamily="2" charset="0"/>
                <a:cs typeface="Phetsarath OT" panose="02000500000000020004" pitchFamily="2" charset="0"/>
              </a:rPr>
              <a:t>		DLI </a:t>
            </a:r>
            <a:r>
              <a:rPr lang="lo-LA" sz="6000" b="1" dirty="0">
                <a:solidFill>
                  <a:srgbClr val="C00000"/>
                </a:solidFill>
                <a:latin typeface="Phetsarath OT" panose="02000500000000020004" pitchFamily="2" charset="0"/>
                <a:ea typeface="Phetsarath OT" panose="02000500000000020004" pitchFamily="2" charset="0"/>
                <a:cs typeface="Phetsarath OT" panose="02000500000000020004" pitchFamily="2" charset="0"/>
              </a:rPr>
              <a:t>1.	</a:t>
            </a:r>
            <a:r>
              <a:rPr lang="en-US" sz="6000" b="1" dirty="0">
                <a:solidFill>
                  <a:srgbClr val="00000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Increased coverage of </a:t>
            </a:r>
            <a:r>
              <a:rPr lang="lo-LA" sz="6000" b="1" dirty="0">
                <a:solidFill>
                  <a:srgbClr val="00000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(</a:t>
            </a:r>
            <a:r>
              <a:rPr lang="en-US" sz="6000" b="1" dirty="0">
                <a:solidFill>
                  <a:srgbClr val="00000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2</a:t>
            </a:r>
            <a:r>
              <a:rPr lang="lo-LA" sz="6000" b="1" dirty="0">
                <a:solidFill>
                  <a:srgbClr val="00000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%) </a:t>
            </a:r>
            <a:r>
              <a:rPr lang="en-US" sz="6000" b="1" dirty="0">
                <a:solidFill>
                  <a:srgbClr val="00000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FSW </a:t>
            </a:r>
            <a:r>
              <a:rPr lang="en-US" sz="6000" b="1" dirty="0">
                <a:solidFill>
                  <a:schemeClr val="dk1"/>
                </a:solidFill>
              </a:rPr>
              <a:t>that have received an HIV test in the 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6000" b="1" dirty="0">
                <a:solidFill>
                  <a:schemeClr val="dk1"/>
                </a:solidFill>
              </a:rPr>
              <a:t>                     		past 12 months, compare last year</a:t>
            </a:r>
            <a:r>
              <a:rPr lang="lo-LA" sz="6000" b="0" i="0" u="none" strike="noStrike" dirty="0">
                <a:solidFill>
                  <a:srgbClr val="000000"/>
                </a:solidFill>
                <a:effectLst/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</a:t>
            </a:r>
            <a:r>
              <a:rPr lang="lo-LA" sz="6000" b="1" i="0" u="none" strike="noStrike" dirty="0">
                <a:solidFill>
                  <a:srgbClr val="FF0000"/>
                </a:solidFill>
                <a:effectLst/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(</a:t>
            </a:r>
            <a:r>
              <a:rPr lang="en-US" sz="6000" b="1" dirty="0">
                <a:solidFill>
                  <a:srgbClr val="FF000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Year</a:t>
            </a:r>
            <a:r>
              <a:rPr lang="lo-LA" sz="6000" b="1" i="0" u="none" strike="noStrike" dirty="0">
                <a:solidFill>
                  <a:srgbClr val="FF0000"/>
                </a:solidFill>
                <a:effectLst/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1)</a:t>
            </a:r>
            <a:r>
              <a:rPr lang="lo-LA" sz="6000" dirty="0">
                <a:latin typeface="Phetsarath OT" panose="02000500000000020004" pitchFamily="2" charset="0"/>
                <a:ea typeface="Phetsarath OT" panose="02000500000000020004" pitchFamily="2" charset="0"/>
                <a:cs typeface="Phetsarath OT" panose="02000500000000020004" pitchFamily="2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lo-LA" sz="6000" b="1" dirty="0">
                <a:latin typeface="Phetsarath OT" panose="02000500000000020004" pitchFamily="2" charset="0"/>
                <a:ea typeface="Phetsarath OT" panose="02000500000000020004" pitchFamily="2" charset="0"/>
                <a:cs typeface="Phetsarath OT" panose="02000500000000020004" pitchFamily="2" charset="0"/>
              </a:rPr>
              <a:t/>
            </a:r>
            <a:br>
              <a:rPr lang="lo-LA" sz="6000" b="1" dirty="0">
                <a:latin typeface="Phetsarath OT" panose="02000500000000020004" pitchFamily="2" charset="0"/>
                <a:ea typeface="Phetsarath OT" panose="02000500000000020004" pitchFamily="2" charset="0"/>
                <a:cs typeface="Phetsarath OT" panose="02000500000000020004" pitchFamily="2" charset="0"/>
              </a:rPr>
            </a:br>
            <a:r>
              <a:rPr lang="en-US" sz="6000" b="1" dirty="0">
                <a:latin typeface="Phetsarath OT" panose="02000500000000020004" pitchFamily="2" charset="0"/>
                <a:ea typeface="Phetsarath OT" panose="02000500000000020004" pitchFamily="2" charset="0"/>
                <a:cs typeface="Phetsarath OT" panose="02000500000000020004" pitchFamily="2" charset="0"/>
              </a:rPr>
              <a:t>		</a:t>
            </a:r>
            <a:r>
              <a:rPr lang="en-US" sz="6000" b="1" dirty="0">
                <a:solidFill>
                  <a:srgbClr val="C00000"/>
                </a:solidFill>
                <a:latin typeface="Phetsarath OT" panose="02000500000000020004" pitchFamily="2" charset="0"/>
                <a:ea typeface="Phetsarath OT" panose="02000500000000020004" pitchFamily="2" charset="0"/>
                <a:cs typeface="Phetsarath OT" panose="02000500000000020004" pitchFamily="2" charset="0"/>
              </a:rPr>
              <a:t>DLI </a:t>
            </a:r>
            <a:r>
              <a:rPr lang="lo-LA" sz="6000" b="1" dirty="0">
                <a:solidFill>
                  <a:srgbClr val="C00000"/>
                </a:solidFill>
                <a:latin typeface="Phetsarath OT" panose="02000500000000020004" pitchFamily="2" charset="0"/>
                <a:ea typeface="Phetsarath OT" panose="02000500000000020004" pitchFamily="2" charset="0"/>
                <a:cs typeface="Phetsarath OT" panose="02000500000000020004" pitchFamily="2" charset="0"/>
              </a:rPr>
              <a:t>2.	</a:t>
            </a:r>
            <a:r>
              <a:rPr lang="en-US" sz="6000" b="1" dirty="0">
                <a:solidFill>
                  <a:srgbClr val="00000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Increased coverage of </a:t>
            </a:r>
            <a:r>
              <a:rPr lang="lo-LA" sz="6000" b="1" dirty="0">
                <a:solidFill>
                  <a:srgbClr val="00000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(</a:t>
            </a:r>
            <a:r>
              <a:rPr lang="en-US" sz="6000" b="1" dirty="0">
                <a:solidFill>
                  <a:srgbClr val="00000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6</a:t>
            </a:r>
            <a:r>
              <a:rPr lang="lo-LA" sz="6000" b="1" dirty="0">
                <a:solidFill>
                  <a:srgbClr val="00000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%) </a:t>
            </a:r>
            <a:r>
              <a:rPr lang="en-US" sz="6000" b="1" dirty="0">
                <a:solidFill>
                  <a:srgbClr val="00000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MSM </a:t>
            </a:r>
            <a:r>
              <a:rPr lang="en-US" sz="6000" b="1" dirty="0">
                <a:solidFill>
                  <a:schemeClr val="dk1"/>
                </a:solidFill>
              </a:rPr>
              <a:t>that have received an HIV test in the 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6000" b="1" dirty="0">
                <a:solidFill>
                  <a:schemeClr val="dk1"/>
                </a:solidFill>
              </a:rPr>
              <a:t>                     		past 12 months, compare last year</a:t>
            </a:r>
            <a:r>
              <a:rPr lang="lo-LA" sz="6000" dirty="0">
                <a:solidFill>
                  <a:srgbClr val="00000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</a:t>
            </a:r>
            <a:r>
              <a:rPr lang="lo-LA" sz="6000" b="1" dirty="0">
                <a:solidFill>
                  <a:srgbClr val="FF000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(</a:t>
            </a:r>
            <a:r>
              <a:rPr lang="en-US" sz="6000" b="1" dirty="0">
                <a:solidFill>
                  <a:srgbClr val="FF000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Year</a:t>
            </a:r>
            <a:r>
              <a:rPr lang="lo-LA" sz="6000" b="1" dirty="0">
                <a:solidFill>
                  <a:srgbClr val="FF000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1)</a:t>
            </a:r>
            <a:r>
              <a:rPr lang="lo-LA" sz="6000" dirty="0">
                <a:latin typeface="Phetsarath OT" panose="02000500000000020004" pitchFamily="2" charset="0"/>
                <a:ea typeface="Phetsarath OT" panose="02000500000000020004" pitchFamily="2" charset="0"/>
                <a:cs typeface="Phetsarath OT" panose="02000500000000020004" pitchFamily="2" charset="0"/>
              </a:rPr>
              <a:t>.</a:t>
            </a:r>
            <a:endParaRPr lang="en-US" sz="6000" dirty="0">
              <a:latin typeface="Phetsarath OT" panose="02000500000000020004" pitchFamily="2" charset="0"/>
              <a:ea typeface="Phetsarath OT" panose="02000500000000020004" pitchFamily="2" charset="0"/>
              <a:cs typeface="Phetsarath OT" panose="02000500000000020004" pitchFamily="2" charset="0"/>
            </a:endParaRPr>
          </a:p>
          <a:p>
            <a:pPr>
              <a:lnSpc>
                <a:spcPct val="120000"/>
              </a:lnSpc>
              <a:buFont typeface="Phetsarath OT" panose="02000500000000000001" pitchFamily="2" charset="2"/>
              <a:buChar char=" "/>
            </a:pPr>
            <a:r>
              <a:rPr lang="en-US" sz="6000" dirty="0">
                <a:solidFill>
                  <a:srgbClr val="C00000"/>
                </a:solidFill>
                <a:latin typeface="Phetsarath OT" panose="02000500000000020004" pitchFamily="2" charset="0"/>
                <a:ea typeface="Phetsarath OT" panose="02000500000000020004" pitchFamily="2" charset="0"/>
                <a:cs typeface="Phetsarath OT" panose="02000500000000020004" pitchFamily="2" charset="0"/>
              </a:rPr>
              <a:t>                    </a:t>
            </a:r>
            <a:r>
              <a:rPr lang="en-US" sz="6000" b="1" dirty="0">
                <a:solidFill>
                  <a:srgbClr val="C00000"/>
                </a:solidFill>
                <a:latin typeface="Phetsarath OT" panose="02000500000000020004" pitchFamily="2" charset="0"/>
                <a:ea typeface="Phetsarath OT" panose="02000500000000020004" pitchFamily="2" charset="0"/>
                <a:cs typeface="Phetsarath OT" panose="02000500000000020004" pitchFamily="2" charset="0"/>
              </a:rPr>
              <a:t>DLI 3.   </a:t>
            </a:r>
            <a:r>
              <a:rPr lang="en-US" sz="6000" b="1" dirty="0">
                <a:solidFill>
                  <a:srgbClr val="00000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Increased coverage of (4%)</a:t>
            </a:r>
            <a:r>
              <a:rPr lang="lo-LA" sz="6000" b="1" dirty="0">
                <a:solidFill>
                  <a:srgbClr val="00000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</a:t>
            </a:r>
            <a:r>
              <a:rPr lang="en-US" sz="6000" b="1" dirty="0">
                <a:solidFill>
                  <a:srgbClr val="00000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HIV treatment among people living with HIV</a:t>
            </a:r>
          </a:p>
          <a:p>
            <a:pPr>
              <a:lnSpc>
                <a:spcPct val="120000"/>
              </a:lnSpc>
              <a:buFont typeface="Phetsarath OT" panose="02000500000000000001" pitchFamily="2" charset="2"/>
              <a:buChar char=" "/>
            </a:pPr>
            <a:r>
              <a:rPr lang="en-US" sz="6000" b="1" dirty="0">
                <a:solidFill>
                  <a:srgbClr val="00000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                              </a:t>
            </a:r>
            <a:r>
              <a:rPr lang="en-US" sz="6000" b="1" dirty="0">
                <a:solidFill>
                  <a:schemeClr val="dk1"/>
                </a:solidFill>
              </a:rPr>
              <a:t>  in the past 12 months, compare last year</a:t>
            </a:r>
            <a:r>
              <a:rPr lang="lo-LA" sz="6000" dirty="0">
                <a:solidFill>
                  <a:srgbClr val="00000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</a:t>
            </a:r>
            <a:r>
              <a:rPr lang="lo-LA" sz="6000" b="1" dirty="0">
                <a:solidFill>
                  <a:srgbClr val="FF000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(</a:t>
            </a:r>
            <a:r>
              <a:rPr lang="en-US" sz="6000" b="1" dirty="0">
                <a:solidFill>
                  <a:srgbClr val="FF000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Year</a:t>
            </a:r>
            <a:r>
              <a:rPr lang="lo-LA" sz="6000" b="1" dirty="0">
                <a:solidFill>
                  <a:srgbClr val="FF000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1)</a:t>
            </a:r>
            <a:r>
              <a:rPr lang="lo-LA" sz="6000" dirty="0">
                <a:latin typeface="Phetsarath OT" panose="02000500000000020004" pitchFamily="2" charset="0"/>
                <a:ea typeface="Phetsarath OT" panose="02000500000000020004" pitchFamily="2" charset="0"/>
                <a:cs typeface="Phetsarath OT" panose="02000500000000020004" pitchFamily="2" charset="0"/>
              </a:rPr>
              <a:t>.</a:t>
            </a:r>
            <a:endParaRPr lang="en-US" sz="6000" dirty="0">
              <a:latin typeface="Phetsarath OT" panose="02000500000000020004" pitchFamily="2" charset="0"/>
              <a:ea typeface="Phetsarath OT" panose="02000500000000020004" pitchFamily="2" charset="0"/>
              <a:cs typeface="Phetsarath OT" panose="02000500000000020004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lo-LA" sz="6000" dirty="0">
              <a:solidFill>
                <a:srgbClr val="C00000"/>
              </a:solidFill>
              <a:latin typeface="Phetsarath OT" panose="02000500000000020004" pitchFamily="2" charset="0"/>
              <a:ea typeface="Phetsarath OT" panose="02000500000000020004" pitchFamily="2" charset="0"/>
              <a:cs typeface="Phetsarath OT" panose="02000500000000020004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lo-LA" b="1" dirty="0">
                <a:latin typeface="Phetsarath OT" panose="02000500000000020004" pitchFamily="2" charset="0"/>
                <a:ea typeface="Phetsarath OT" panose="02000500000000020004" pitchFamily="2" charset="0"/>
                <a:cs typeface="Phetsarath OT" panose="02000500000000020004" pitchFamily="2" charset="0"/>
              </a:rPr>
              <a:t/>
            </a:r>
            <a:br>
              <a:rPr lang="lo-LA" b="1" dirty="0">
                <a:latin typeface="Phetsarath OT" panose="02000500000000020004" pitchFamily="2" charset="0"/>
                <a:ea typeface="Phetsarath OT" panose="02000500000000020004" pitchFamily="2" charset="0"/>
                <a:cs typeface="Phetsarath OT" panose="02000500000000020004" pitchFamily="2" charset="0"/>
              </a:rPr>
            </a:br>
            <a:endParaRPr lang="lo-L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144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1690</Words>
  <Application>Microsoft Office PowerPoint</Application>
  <PresentationFormat>Custom</PresentationFormat>
  <Paragraphs>1007</Paragraphs>
  <Slides>24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ໂຄງການ ເຂົ້າເຖິງການບໍລິການສຸຂະພາບ ແລະ ໂພຊະນາການ Health and Nutrition Service Access  (HANSA)   Center for HIV/AIDS and STI</vt:lpstr>
      <vt:lpstr>PowerPoint Presentation</vt:lpstr>
      <vt:lpstr>ອົງປະກອບທີ 2 Component 2 DLI K</vt:lpstr>
      <vt:lpstr>DLI-K: Increased coverage of  (a) HIV testing among key populations (female service women (FSW) ) and men having sex with men (MSM)),  (b) and HIV treatment among people living with HIV.</vt:lpstr>
      <vt:lpstr>1. Implementation period of DLI K</vt:lpstr>
      <vt:lpstr>2. Areas of implementation on Key Population (FSW and MSM)      ພື້ນທີ່ຈັດຕັ້ງປະຕິບັດກິດຈະກຳໃນກຸ່ມສ່ຽງສາວບໍລິການ ແລະ ຊາຍມີເພດສຳພັນກັບຊາຍ</vt:lpstr>
      <vt:lpstr>3. Areas of implementation for ARV treatment</vt:lpstr>
      <vt:lpstr>ເປົ້າໝາຍທີ່ຈະຕ້ອງໄດ້ບັນລຸ ປີທີ 2 DLI K Y2 (1/6/2021 – 31/5/2022)</vt:lpstr>
      <vt:lpstr>PowerPoint Presentation</vt:lpstr>
      <vt:lpstr> HIV testing among key populations, female service women (FSW)</vt:lpstr>
      <vt:lpstr>HIV testing among key populations, men having sex with men (MSM)</vt:lpstr>
      <vt:lpstr>Number of HIV positive cases currently on  treatment nationwide increase 4%</vt:lpstr>
      <vt:lpstr>ຕົວເລກຈັດຕັ້ງປະຕິບັດ ປີທີ 1 DLI K Y1 (1/1/2021 – 31/5/2021)</vt:lpstr>
      <vt:lpstr>PowerPoint Presentation</vt:lpstr>
      <vt:lpstr>PowerPoint Presentation</vt:lpstr>
      <vt:lpstr>PowerPoint Presentation</vt:lpstr>
      <vt:lpstr>ລາຍງານຄວາມຄືບໜ້າການຈັດຕັ້ງປະຕິບັດ DLI K ປີທີ 2 DLI K Y2 (1/6/2021 – 31/10/2021)</vt:lpstr>
      <vt:lpstr>PowerPoint Presentation</vt:lpstr>
      <vt:lpstr>PowerPoint Presentation</vt:lpstr>
      <vt:lpstr>PowerPoint Presentation</vt:lpstr>
      <vt:lpstr>PowerPoint Presentation</vt:lpstr>
      <vt:lpstr>Challenges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ໂຄງການ ເຂົ້າເຖິງການບໍລິການສຸຂະພາບ ແລະ ໂພຊະນາການ Health and Nutrition Service Access  (HANSA)</dc:title>
  <dc:creator>Tok Tok</dc:creator>
  <cp:lastModifiedBy>DELL</cp:lastModifiedBy>
  <cp:revision>50</cp:revision>
  <dcterms:created xsi:type="dcterms:W3CDTF">2021-09-07T13:32:36Z</dcterms:created>
  <dcterms:modified xsi:type="dcterms:W3CDTF">2021-11-17T04:14:04Z</dcterms:modified>
</cp:coreProperties>
</file>