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24"/>
  </p:notesMasterIdLst>
  <p:sldIdLst>
    <p:sldId id="332" r:id="rId2"/>
    <p:sldId id="681" r:id="rId3"/>
    <p:sldId id="682" r:id="rId4"/>
    <p:sldId id="683" r:id="rId5"/>
    <p:sldId id="684" r:id="rId6"/>
    <p:sldId id="685" r:id="rId7"/>
    <p:sldId id="686" r:id="rId8"/>
    <p:sldId id="680" r:id="rId9"/>
    <p:sldId id="691" r:id="rId10"/>
    <p:sldId id="674" r:id="rId11"/>
    <p:sldId id="675" r:id="rId12"/>
    <p:sldId id="369" r:id="rId13"/>
    <p:sldId id="690" r:id="rId14"/>
    <p:sldId id="672" r:id="rId15"/>
    <p:sldId id="673" r:id="rId16"/>
    <p:sldId id="678" r:id="rId17"/>
    <p:sldId id="388" r:id="rId18"/>
    <p:sldId id="677" r:id="rId19"/>
    <p:sldId id="679" r:id="rId20"/>
    <p:sldId id="660" r:id="rId21"/>
    <p:sldId id="676" r:id="rId22"/>
    <p:sldId id="68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63256A9-0BAF-4957-8CEB-C8049DE8C0AB}">
          <p14:sldIdLst/>
        </p14:section>
        <p14:section name="Default Section" id="{98561830-69C1-4DFC-A518-A73354D67098}">
          <p14:sldIdLst>
            <p14:sldId id="332"/>
            <p14:sldId id="681"/>
            <p14:sldId id="682"/>
            <p14:sldId id="683"/>
            <p14:sldId id="684"/>
            <p14:sldId id="685"/>
            <p14:sldId id="686"/>
            <p14:sldId id="680"/>
            <p14:sldId id="691"/>
            <p14:sldId id="674"/>
            <p14:sldId id="675"/>
            <p14:sldId id="369"/>
            <p14:sldId id="690"/>
            <p14:sldId id="672"/>
            <p14:sldId id="673"/>
            <p14:sldId id="678"/>
          </p14:sldIdLst>
        </p14:section>
        <p14:section name="Untitled Section" id="{D7298A9F-7301-468D-BA49-F8DC83B583F1}">
          <p14:sldIdLst>
            <p14:sldId id="388"/>
            <p14:sldId id="677"/>
            <p14:sldId id="679"/>
            <p14:sldId id="660"/>
            <p14:sldId id="676"/>
            <p14:sldId id="68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12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B6B41-40EB-42A5-B9C4-EFAFF180BAF7}" type="datetimeFigureOut">
              <a:rPr lang="en-US" smtClean="0"/>
              <a:t>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5ED36-A805-4E6C-98E5-C6F5B842CEDB}" type="slidenum">
              <a:rPr lang="en-US" smtClean="0"/>
              <a:t>‹#›</a:t>
            </a:fld>
            <a:endParaRPr lang="en-US"/>
          </a:p>
        </p:txBody>
      </p:sp>
    </p:spTree>
    <p:extLst>
      <p:ext uri="{BB962C8B-B14F-4D97-AF65-F5344CB8AC3E}">
        <p14:creationId xmlns:p14="http://schemas.microsoft.com/office/powerpoint/2010/main" val="38772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10645D-AF97-407F-AD99-75A2C6BB4D62}"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8507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93BE1-359D-41F3-8BEB-3E753FB7281A}"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16333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FC0B87-80BB-4A0B-B153-08EA399929B0}"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5731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FEF3615-21F9-4604-B750-76BF25E95B2C}"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343051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CE86D12-BD11-4B47-9B5E-79CBD1ABEEEF}"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650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5061715-F066-4B57-AEE0-07C4162759E7}"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021111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4A5232-0D91-4F75-A2C8-8B0F45FA0862}"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794129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D294A7-4BC8-4D22-81B1-6107370CC6FF}"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684712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3DD0B-6A91-4810-9DF8-9F18675E5CAD}"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18766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107858-3F14-4D60-8348-D786C053F87E}" type="datetime1">
              <a:rPr lang="en-US" smtClean="0"/>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61548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8DAAEE-0CB6-4F91-9523-BB602DA572F7}"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47317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C7977B-BEFC-43A5-8C02-2C3D53C7658B}" type="datetime1">
              <a:rPr lang="en-US" smtClean="0"/>
              <a:t>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39846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AA0526-991A-488E-B7E3-D0391E91112E}" type="datetime1">
              <a:rPr lang="en-US" smtClean="0"/>
              <a:t>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40597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7A7F5-26C1-43A3-8C57-F2C495EB89DC}" type="datetime1">
              <a:rPr lang="en-US" smtClean="0"/>
              <a:t>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7180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849350-A123-4900-80C3-C44CBF772D82}"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6635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56DC676-44E4-48D3-A996-95EE7F0EA060}" type="datetime1">
              <a:rPr lang="en-US" smtClean="0"/>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405293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4654009-BF91-4C74-998C-3BD03117FF4A}" type="datetime1">
              <a:rPr lang="en-US" smtClean="0"/>
              <a:t>2/9/2021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44FFDA-8C2C-4CDD-9B52-550DAAD6F220}" type="slidenum">
              <a:rPr lang="en-US" smtClean="0"/>
              <a:t>‹#›</a:t>
            </a:fld>
            <a:endParaRPr lang="en-US" dirty="0"/>
          </a:p>
        </p:txBody>
      </p:sp>
    </p:spTree>
    <p:extLst>
      <p:ext uri="{BB962C8B-B14F-4D97-AF65-F5344CB8AC3E}">
        <p14:creationId xmlns:p14="http://schemas.microsoft.com/office/powerpoint/2010/main" val="81714730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 id="214748379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9143" y="1684601"/>
            <a:ext cx="8231316" cy="2524542"/>
          </a:xfrm>
        </p:spPr>
        <p:txBody>
          <a:bodyPr>
            <a:normAutofit fontScale="90000"/>
          </a:bodyPr>
          <a:lstStyle/>
          <a:p>
            <a:pPr algn="ctr">
              <a:lnSpc>
                <a:spcPct val="100000"/>
              </a:lnSpc>
            </a:pPr>
            <a:r>
              <a:rPr lang="en-AU" sz="4800" b="1" dirty="0">
                <a:solidFill>
                  <a:prstClr val="black"/>
                </a:solidFill>
                <a:latin typeface="Trebuchet MS" panose="020B0603020202020204"/>
              </a:rPr>
              <a:t>CCM Meeting </a:t>
            </a:r>
            <a:br>
              <a:rPr lang="en-AU" sz="4800" b="1" dirty="0">
                <a:solidFill>
                  <a:prstClr val="black"/>
                </a:solidFill>
                <a:latin typeface="Trebuchet MS" panose="020B0603020202020204"/>
              </a:rPr>
            </a:br>
            <a:r>
              <a:rPr lang="en-AU" sz="4800" b="1" dirty="0">
                <a:solidFill>
                  <a:prstClr val="black"/>
                </a:solidFill>
                <a:latin typeface="Trebuchet MS" panose="020B0603020202020204"/>
              </a:rPr>
              <a:t>Tuesday 09</a:t>
            </a:r>
            <a:r>
              <a:rPr lang="en-AU" sz="4800" b="1" baseline="30000" dirty="0">
                <a:solidFill>
                  <a:prstClr val="black"/>
                </a:solidFill>
                <a:latin typeface="Trebuchet MS" panose="020B0603020202020204"/>
              </a:rPr>
              <a:t>th</a:t>
            </a:r>
            <a:r>
              <a:rPr lang="en-AU" sz="4800" b="1" dirty="0">
                <a:solidFill>
                  <a:prstClr val="black"/>
                </a:solidFill>
                <a:latin typeface="Trebuchet MS" panose="020B0603020202020204"/>
              </a:rPr>
              <a:t> February  2021</a:t>
            </a:r>
            <a:br>
              <a:rPr lang="en-AU" sz="4800" b="1" dirty="0">
                <a:solidFill>
                  <a:prstClr val="black"/>
                </a:solidFill>
                <a:latin typeface="Trebuchet MS" panose="020B0603020202020204"/>
              </a:rPr>
            </a:br>
            <a:r>
              <a:rPr lang="en-AU" sz="4800" b="1" dirty="0">
                <a:solidFill>
                  <a:prstClr val="black"/>
                </a:solidFill>
                <a:latin typeface="Trebuchet MS" panose="020B0603020202020204"/>
              </a:rPr>
              <a:t>PMU Update</a:t>
            </a:r>
            <a:endParaRPr lang="en-US" b="1" dirty="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D57F1E4F-1CFF-5643-939E-02111984F565}" type="slidenum">
              <a:rPr lang="en-US" smtClean="0"/>
              <a:t>1</a:t>
            </a:fld>
            <a:endParaRPr lang="en-US" dirty="0"/>
          </a:p>
        </p:txBody>
      </p:sp>
    </p:spTree>
    <p:extLst>
      <p:ext uri="{BB962C8B-B14F-4D97-AF65-F5344CB8AC3E}">
        <p14:creationId xmlns:p14="http://schemas.microsoft.com/office/powerpoint/2010/main" val="2955211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7890" y="655516"/>
            <a:ext cx="8911687" cy="629655"/>
          </a:xfrm>
        </p:spPr>
        <p:txBody>
          <a:bodyPr>
            <a:normAutofit fontScale="90000"/>
          </a:bodyPr>
          <a:lstStyle/>
          <a:p>
            <a:r>
              <a:rPr lang="en-US" sz="2400" b="1" dirty="0" smtClean="0">
                <a:latin typeface="Trebuchet MS" panose="020B0603020202020204" pitchFamily="34" charset="0"/>
              </a:rPr>
              <a:t>Financial Update : Budget </a:t>
            </a:r>
            <a:r>
              <a:rPr lang="en-US" sz="2400" b="1" dirty="0">
                <a:latin typeface="Trebuchet MS" panose="020B0603020202020204" pitchFamily="34" charset="0"/>
              </a:rPr>
              <a:t>vs </a:t>
            </a:r>
            <a:r>
              <a:rPr lang="en-US" sz="2400" b="1" dirty="0" smtClean="0">
                <a:latin typeface="Trebuchet MS" panose="020B0603020202020204" pitchFamily="34" charset="0"/>
              </a:rPr>
              <a:t>Estimated Expenditure </a:t>
            </a:r>
            <a:r>
              <a:rPr lang="en-US" sz="2400" b="1" dirty="0">
                <a:latin typeface="Trebuchet MS" panose="020B0603020202020204" pitchFamily="34" charset="0"/>
              </a:rPr>
              <a:t>as at </a:t>
            </a:r>
            <a:r>
              <a:rPr lang="en-US" sz="2400" b="1" dirty="0" smtClean="0">
                <a:latin typeface="Trebuchet MS" panose="020B0603020202020204" pitchFamily="34" charset="0"/>
              </a:rPr>
              <a:t>31 Dec 2020 </a:t>
            </a:r>
            <a:r>
              <a:rPr lang="en-US" sz="2400" b="1" dirty="0">
                <a:latin typeface="Trebuchet MS" panose="020B0603020202020204" pitchFamily="34" charset="0"/>
              </a:rPr>
              <a:t>– By Module</a:t>
            </a:r>
          </a:p>
        </p:txBody>
      </p:sp>
      <p:sp>
        <p:nvSpPr>
          <p:cNvPr id="4" name="Slide Number Placeholder 3"/>
          <p:cNvSpPr>
            <a:spLocks noGrp="1"/>
          </p:cNvSpPr>
          <p:nvPr>
            <p:ph type="sldNum" sz="quarter" idx="12"/>
          </p:nvPr>
        </p:nvSpPr>
        <p:spPr/>
        <p:txBody>
          <a:bodyPr/>
          <a:lstStyle/>
          <a:p>
            <a:fld id="{C844FFDA-8C2C-4CDD-9B52-550DAAD6F220}" type="slidenum">
              <a:rPr lang="en-US" smtClean="0"/>
              <a:t>10</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9031174"/>
              </p:ext>
            </p:extLst>
          </p:nvPr>
        </p:nvGraphicFramePr>
        <p:xfrm>
          <a:off x="1814945" y="1648692"/>
          <a:ext cx="9905998" cy="4239492"/>
        </p:xfrm>
        <a:graphic>
          <a:graphicData uri="http://schemas.openxmlformats.org/drawingml/2006/table">
            <a:tbl>
              <a:tblPr/>
              <a:tblGrid>
                <a:gridCol w="3524732">
                  <a:extLst>
                    <a:ext uri="{9D8B030D-6E8A-4147-A177-3AD203B41FA5}">
                      <a16:colId xmlns:a16="http://schemas.microsoft.com/office/drawing/2014/main" val="2772965662"/>
                    </a:ext>
                  </a:extLst>
                </a:gridCol>
                <a:gridCol w="1252866">
                  <a:extLst>
                    <a:ext uri="{9D8B030D-6E8A-4147-A177-3AD203B41FA5}">
                      <a16:colId xmlns:a16="http://schemas.microsoft.com/office/drawing/2014/main" val="3384353938"/>
                    </a:ext>
                  </a:extLst>
                </a:gridCol>
                <a:gridCol w="1252866">
                  <a:extLst>
                    <a:ext uri="{9D8B030D-6E8A-4147-A177-3AD203B41FA5}">
                      <a16:colId xmlns:a16="http://schemas.microsoft.com/office/drawing/2014/main" val="2223136347"/>
                    </a:ext>
                  </a:extLst>
                </a:gridCol>
                <a:gridCol w="1252866">
                  <a:extLst>
                    <a:ext uri="{9D8B030D-6E8A-4147-A177-3AD203B41FA5}">
                      <a16:colId xmlns:a16="http://schemas.microsoft.com/office/drawing/2014/main" val="1362093677"/>
                    </a:ext>
                  </a:extLst>
                </a:gridCol>
                <a:gridCol w="1369802">
                  <a:extLst>
                    <a:ext uri="{9D8B030D-6E8A-4147-A177-3AD203B41FA5}">
                      <a16:colId xmlns:a16="http://schemas.microsoft.com/office/drawing/2014/main" val="1436583905"/>
                    </a:ext>
                  </a:extLst>
                </a:gridCol>
                <a:gridCol w="1252866">
                  <a:extLst>
                    <a:ext uri="{9D8B030D-6E8A-4147-A177-3AD203B41FA5}">
                      <a16:colId xmlns:a16="http://schemas.microsoft.com/office/drawing/2014/main" val="1412677929"/>
                    </a:ext>
                  </a:extLst>
                </a:gridCol>
              </a:tblGrid>
              <a:tr h="1074391">
                <a:tc>
                  <a:txBody>
                    <a:bodyPr/>
                    <a:lstStyle/>
                    <a:p>
                      <a:pPr algn="ctr" rtl="0" fontAlgn="ctr"/>
                      <a:r>
                        <a:rPr lang="en-US" sz="1800" b="0" i="0" u="none" strike="noStrike" dirty="0">
                          <a:solidFill>
                            <a:srgbClr val="FFFFFF"/>
                          </a:solidFill>
                          <a:effectLst/>
                          <a:latin typeface="Trebuchet MS" panose="020B0603020202020204" pitchFamily="34" charset="0"/>
                        </a:rPr>
                        <a:t>Module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3678096817"/>
                  </a:ext>
                </a:extLst>
              </a:tr>
              <a:tr h="319414">
                <a:tc>
                  <a:txBody>
                    <a:bodyPr/>
                    <a:lstStyle/>
                    <a:p>
                      <a:pPr algn="l" rtl="0" fontAlgn="ctr"/>
                      <a:r>
                        <a:rPr lang="en-US" sz="1800" b="0" i="0" u="none" strike="noStrike">
                          <a:solidFill>
                            <a:srgbClr val="000000"/>
                          </a:solidFill>
                          <a:effectLst/>
                          <a:latin typeface="Trebuchet MS" panose="020B0603020202020204" pitchFamily="34" charset="0"/>
                        </a:rPr>
                        <a:t>TB care and prevention</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$2,126,350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$2,051,422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$4,741,241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$4,666,292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98%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51553101"/>
                  </a:ext>
                </a:extLst>
              </a:tr>
              <a:tr h="319414">
                <a:tc>
                  <a:txBody>
                    <a:bodyPr/>
                    <a:lstStyle/>
                    <a:p>
                      <a:pPr algn="l" rtl="0" fontAlgn="ctr"/>
                      <a:r>
                        <a:rPr lang="en-US" sz="1800" b="0" i="0" u="none" strike="noStrike" dirty="0">
                          <a:solidFill>
                            <a:srgbClr val="000000"/>
                          </a:solidFill>
                          <a:effectLst/>
                          <a:latin typeface="Trebuchet MS" panose="020B0603020202020204" pitchFamily="34" charset="0"/>
                        </a:rPr>
                        <a:t>Program management</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$808,744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$694,938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$2,430,505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$2,316,669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858812885"/>
                  </a:ext>
                </a:extLst>
              </a:tr>
              <a:tr h="319414">
                <a:tc>
                  <a:txBody>
                    <a:bodyPr/>
                    <a:lstStyle/>
                    <a:p>
                      <a:pPr algn="l" rtl="0" fontAlgn="ctr"/>
                      <a:r>
                        <a:rPr lang="en-US" sz="1800" b="0" i="0" u="none" strike="noStrike">
                          <a:solidFill>
                            <a:srgbClr val="000000"/>
                          </a:solidFill>
                          <a:effectLst/>
                          <a:latin typeface="Trebuchet MS" panose="020B0603020202020204" pitchFamily="34" charset="0"/>
                        </a:rPr>
                        <a:t>MDR-TB</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$299,398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$150,932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$542,675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$394,209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73%</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020106634"/>
                  </a:ext>
                </a:extLst>
              </a:tr>
              <a:tr h="319414">
                <a:tc>
                  <a:txBody>
                    <a:bodyPr/>
                    <a:lstStyle/>
                    <a:p>
                      <a:pPr algn="l" rtl="0" fontAlgn="ctr"/>
                      <a:r>
                        <a:rPr lang="en-US" sz="1800" b="0" i="0" u="none" strike="noStrike">
                          <a:solidFill>
                            <a:srgbClr val="000000"/>
                          </a:solidFill>
                          <a:effectLst/>
                          <a:latin typeface="Trebuchet MS" panose="020B0603020202020204" pitchFamily="34" charset="0"/>
                        </a:rPr>
                        <a:t>TB/HIV</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$54,856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$50,931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$136,833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$132,907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97%</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892019476"/>
                  </a:ext>
                </a:extLst>
              </a:tr>
              <a:tr h="629148">
                <a:tc>
                  <a:txBody>
                    <a:bodyPr/>
                    <a:lstStyle/>
                    <a:p>
                      <a:pPr algn="l" rtl="0" fontAlgn="ctr"/>
                      <a:r>
                        <a:rPr lang="en-US" sz="1800" b="0" i="0" u="none" strike="noStrike">
                          <a:solidFill>
                            <a:srgbClr val="000000"/>
                          </a:solidFill>
                          <a:effectLst/>
                          <a:latin typeface="Trebuchet MS" panose="020B0603020202020204" pitchFamily="34" charset="0"/>
                        </a:rPr>
                        <a:t>RSSH: Health management information systems and M&amp;E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$150,842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$105,250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$259,510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$213,918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82%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094561346"/>
                  </a:ext>
                </a:extLst>
              </a:tr>
              <a:tr h="629148">
                <a:tc>
                  <a:txBody>
                    <a:bodyPr/>
                    <a:lstStyle/>
                    <a:p>
                      <a:pPr algn="l" rtl="0" fontAlgn="ctr"/>
                      <a:r>
                        <a:rPr lang="en-US" sz="1800" b="0" i="0" u="none" strike="noStrike" dirty="0">
                          <a:solidFill>
                            <a:srgbClr val="000000"/>
                          </a:solidFill>
                          <a:effectLst/>
                          <a:latin typeface="Trebuchet MS" panose="020B0603020202020204" pitchFamily="34" charset="0"/>
                        </a:rPr>
                        <a:t>RSSH: Procurement and supply chain management systems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$34,588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$6,921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$131,864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$104,196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79%</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275225635"/>
                  </a:ext>
                </a:extLst>
              </a:tr>
              <a:tr h="319414">
                <a:tc>
                  <a:txBody>
                    <a:bodyPr/>
                    <a:lstStyle/>
                    <a:p>
                      <a:pPr algn="l" rtl="0" fontAlgn="ctr"/>
                      <a:r>
                        <a:rPr lang="en-US" sz="1800" b="0" i="0" u="none" strike="noStrike">
                          <a:solidFill>
                            <a:srgbClr val="000000"/>
                          </a:solidFill>
                          <a:effectLst/>
                          <a:latin typeface="Trebuchet MS" panose="020B0603020202020204" pitchFamily="34" charset="0"/>
                        </a:rPr>
                        <a:t>COVID-19</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$404,390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$100,127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$404,390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$100,127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711168631"/>
                  </a:ext>
                </a:extLst>
              </a:tr>
              <a:tr h="309735">
                <a:tc>
                  <a:txBody>
                    <a:bodyPr/>
                    <a:lstStyle/>
                    <a:p>
                      <a:pPr algn="ctr" rtl="0" fontAlgn="ctr"/>
                      <a:r>
                        <a:rPr lang="en-US" sz="1800" b="1" i="0" u="none" strike="noStrike" dirty="0">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$3,879,168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$3,160,520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$8,647,017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$7,928,318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92%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290970646"/>
                  </a:ext>
                </a:extLst>
              </a:tr>
            </a:tbl>
          </a:graphicData>
        </a:graphic>
      </p:graphicFrame>
    </p:spTree>
    <p:extLst>
      <p:ext uri="{BB962C8B-B14F-4D97-AF65-F5344CB8AC3E}">
        <p14:creationId xmlns:p14="http://schemas.microsoft.com/office/powerpoint/2010/main" val="4122095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6192" y="624110"/>
            <a:ext cx="9068584" cy="846471"/>
          </a:xfrm>
        </p:spPr>
        <p:txBody>
          <a:bodyPr>
            <a:normAutofit/>
          </a:bodyPr>
          <a:lstStyle/>
          <a:p>
            <a:r>
              <a:rPr lang="en-US" sz="2400" b="1" dirty="0" smtClean="0">
                <a:latin typeface="Trebuchet MS" panose="020B0603020202020204" pitchFamily="34" charset="0"/>
              </a:rPr>
              <a:t>Financial Update: Budget </a:t>
            </a:r>
            <a:r>
              <a:rPr lang="en-US" sz="2400" b="1" dirty="0">
                <a:latin typeface="Trebuchet MS" panose="020B0603020202020204" pitchFamily="34" charset="0"/>
              </a:rPr>
              <a:t>vs </a:t>
            </a:r>
            <a:r>
              <a:rPr lang="en-US" sz="2400" b="1" dirty="0" smtClean="0">
                <a:latin typeface="Trebuchet MS" panose="020B0603020202020204" pitchFamily="34" charset="0"/>
              </a:rPr>
              <a:t>Estimated Expenditure </a:t>
            </a:r>
            <a:r>
              <a:rPr lang="en-US" sz="2400" b="1" dirty="0">
                <a:latin typeface="Trebuchet MS" panose="020B0603020202020204" pitchFamily="34" charset="0"/>
              </a:rPr>
              <a:t>as at </a:t>
            </a:r>
            <a:r>
              <a:rPr lang="en-US" sz="2400" b="1" dirty="0" smtClean="0">
                <a:latin typeface="Trebuchet MS" panose="020B0603020202020204" pitchFamily="34" charset="0"/>
              </a:rPr>
              <a:t>31 </a:t>
            </a:r>
            <a:r>
              <a:rPr lang="en-US" sz="2400" b="1" dirty="0">
                <a:latin typeface="Trebuchet MS" panose="020B0603020202020204" pitchFamily="34" charset="0"/>
              </a:rPr>
              <a:t>Dec </a:t>
            </a:r>
            <a:r>
              <a:rPr lang="en-US" sz="2400" b="1" dirty="0" smtClean="0">
                <a:latin typeface="Trebuchet MS" panose="020B0603020202020204" pitchFamily="34" charset="0"/>
              </a:rPr>
              <a:t>2020 </a:t>
            </a:r>
            <a:r>
              <a:rPr lang="en-US" sz="2400" b="1" dirty="0">
                <a:latin typeface="Trebuchet MS" panose="020B0603020202020204" pitchFamily="34" charset="0"/>
              </a:rPr>
              <a:t>– By Implementer</a:t>
            </a:r>
          </a:p>
        </p:txBody>
      </p:sp>
      <p:sp>
        <p:nvSpPr>
          <p:cNvPr id="4" name="Slide Number Placeholder 3"/>
          <p:cNvSpPr>
            <a:spLocks noGrp="1"/>
          </p:cNvSpPr>
          <p:nvPr>
            <p:ph type="sldNum" sz="quarter" idx="12"/>
          </p:nvPr>
        </p:nvSpPr>
        <p:spPr/>
        <p:txBody>
          <a:bodyPr/>
          <a:lstStyle/>
          <a:p>
            <a:fld id="{C844FFDA-8C2C-4CDD-9B52-550DAAD6F220}" type="slidenum">
              <a:rPr lang="en-US" smtClean="0"/>
              <a:t>11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36144862"/>
              </p:ext>
            </p:extLst>
          </p:nvPr>
        </p:nvGraphicFramePr>
        <p:xfrm>
          <a:off x="2036192" y="1620981"/>
          <a:ext cx="9490791" cy="4391758"/>
        </p:xfrm>
        <a:graphic>
          <a:graphicData uri="http://schemas.openxmlformats.org/drawingml/2006/table">
            <a:tbl>
              <a:tblPr/>
              <a:tblGrid>
                <a:gridCol w="2590009">
                  <a:extLst>
                    <a:ext uri="{9D8B030D-6E8A-4147-A177-3AD203B41FA5}">
                      <a16:colId xmlns:a16="http://schemas.microsoft.com/office/drawing/2014/main" val="2879066636"/>
                    </a:ext>
                  </a:extLst>
                </a:gridCol>
                <a:gridCol w="1649908">
                  <a:extLst>
                    <a:ext uri="{9D8B030D-6E8A-4147-A177-3AD203B41FA5}">
                      <a16:colId xmlns:a16="http://schemas.microsoft.com/office/drawing/2014/main" val="16508361"/>
                    </a:ext>
                  </a:extLst>
                </a:gridCol>
                <a:gridCol w="1537782">
                  <a:extLst>
                    <a:ext uri="{9D8B030D-6E8A-4147-A177-3AD203B41FA5}">
                      <a16:colId xmlns:a16="http://schemas.microsoft.com/office/drawing/2014/main" val="2755978619"/>
                    </a:ext>
                  </a:extLst>
                </a:gridCol>
                <a:gridCol w="1200353">
                  <a:extLst>
                    <a:ext uri="{9D8B030D-6E8A-4147-A177-3AD203B41FA5}">
                      <a16:colId xmlns:a16="http://schemas.microsoft.com/office/drawing/2014/main" val="746726917"/>
                    </a:ext>
                  </a:extLst>
                </a:gridCol>
                <a:gridCol w="1602121">
                  <a:extLst>
                    <a:ext uri="{9D8B030D-6E8A-4147-A177-3AD203B41FA5}">
                      <a16:colId xmlns:a16="http://schemas.microsoft.com/office/drawing/2014/main" val="1646342357"/>
                    </a:ext>
                  </a:extLst>
                </a:gridCol>
                <a:gridCol w="910618">
                  <a:extLst>
                    <a:ext uri="{9D8B030D-6E8A-4147-A177-3AD203B41FA5}">
                      <a16:colId xmlns:a16="http://schemas.microsoft.com/office/drawing/2014/main" val="1674953811"/>
                    </a:ext>
                  </a:extLst>
                </a:gridCol>
              </a:tblGrid>
              <a:tr h="1233055">
                <a:tc>
                  <a:txBody>
                    <a:bodyPr/>
                    <a:lstStyle/>
                    <a:p>
                      <a:pPr marL="0" algn="ctr" defTabSz="457200" rtl="0" eaLnBrk="1" fontAlgn="ctr" latinLnBrk="0" hangingPunct="1"/>
                      <a:r>
                        <a:rPr lang="en-US" sz="1800" b="1" i="0" u="none" strike="noStrike" kern="1200" dirty="0">
                          <a:solidFill>
                            <a:schemeClr val="bg1"/>
                          </a:solidFill>
                          <a:effectLst/>
                          <a:latin typeface="Trebuchet MS" panose="020B0603020202020204" pitchFamily="34" charset="0"/>
                          <a:ea typeface="+mn-ea"/>
                          <a:cs typeface="+mn-cs"/>
                        </a:rPr>
                        <a:t>Implementers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marL="0" algn="ctr" defTabSz="457200" rtl="0" eaLnBrk="1" fontAlgn="ctr" latinLnBrk="0" hangingPunct="1"/>
                      <a:r>
                        <a:rPr lang="en-US" sz="1800" b="1" i="0" u="none" strike="noStrike" kern="1200" dirty="0">
                          <a:solidFill>
                            <a:schemeClr val="bg1"/>
                          </a:solidFill>
                          <a:effectLst/>
                          <a:latin typeface="Trebuchet MS" panose="020B0603020202020204" pitchFamily="34" charset="0"/>
                          <a:ea typeface="+mn-ea"/>
                          <a:cs typeface="+mn-cs"/>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marL="0" algn="ctr" defTabSz="457200" rtl="0" eaLnBrk="1" fontAlgn="ctr" latinLnBrk="0" hangingPunct="1"/>
                      <a:r>
                        <a:rPr lang="en-US" sz="1800" b="1" i="0" u="none" strike="noStrike" kern="1200">
                          <a:solidFill>
                            <a:schemeClr val="bg1"/>
                          </a:solidFill>
                          <a:effectLst/>
                          <a:latin typeface="Trebuchet MS" panose="020B0603020202020204" pitchFamily="34" charset="0"/>
                          <a:ea typeface="+mn-ea"/>
                          <a:cs typeface="+mn-cs"/>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marL="0" algn="ctr" defTabSz="457200" rtl="0" eaLnBrk="1" fontAlgn="ctr" latinLnBrk="0" hangingPunct="1"/>
                      <a:r>
                        <a:rPr lang="en-US" sz="1800" b="1" i="0" u="none" strike="noStrike" kern="1200" dirty="0">
                          <a:solidFill>
                            <a:schemeClr val="bg1"/>
                          </a:solidFill>
                          <a:effectLst/>
                          <a:latin typeface="Trebuchet MS" panose="020B0603020202020204" pitchFamily="34" charset="0"/>
                          <a:ea typeface="+mn-ea"/>
                          <a:cs typeface="+mn-cs"/>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marL="0" algn="ctr" defTabSz="457200" rtl="0" eaLnBrk="1" fontAlgn="ctr" latinLnBrk="0" hangingPunct="1"/>
                      <a:r>
                        <a:rPr lang="en-US" sz="1800" b="1" i="0" u="none" strike="noStrike" kern="1200" dirty="0">
                          <a:solidFill>
                            <a:schemeClr val="bg1"/>
                          </a:solidFill>
                          <a:effectLst/>
                          <a:latin typeface="Trebuchet MS" panose="020B0603020202020204" pitchFamily="34" charset="0"/>
                          <a:ea typeface="+mn-ea"/>
                          <a:cs typeface="+mn-cs"/>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marL="0" algn="ctr" defTabSz="457200" rtl="0" eaLnBrk="1" fontAlgn="ctr" latinLnBrk="0" hangingPunct="1"/>
                      <a:r>
                        <a:rPr lang="en-US" sz="1800" b="1" i="0" u="none" strike="noStrike" kern="1200" dirty="0">
                          <a:solidFill>
                            <a:schemeClr val="bg1"/>
                          </a:solidFill>
                          <a:effectLst/>
                          <a:latin typeface="Trebuchet MS" panose="020B0603020202020204" pitchFamily="34" charset="0"/>
                          <a:ea typeface="+mn-ea"/>
                          <a:cs typeface="+mn-cs"/>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259339305"/>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NTC and SSRs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$3,157,265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$2,558,846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$6,693,231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$6,094,761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91%</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999976860"/>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HMIS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$153,079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$144,539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$418,072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$409,532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98%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4077771550"/>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MPSC</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$64,401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$49,044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$291,990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$276,632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95%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844584298"/>
                  </a:ext>
                </a:extLst>
              </a:tr>
              <a:tr h="371959">
                <a:tc>
                  <a:txBody>
                    <a:bodyPr/>
                    <a:lstStyle/>
                    <a:p>
                      <a:pPr marL="0" algn="l" defTabSz="457200" rtl="0" eaLnBrk="1" fontAlgn="ctr" latinLnBrk="0" hangingPunct="1"/>
                      <a:r>
                        <a:rPr lang="en-US" sz="1800" b="0" i="0" u="none" strike="noStrike" kern="1200" dirty="0" err="1">
                          <a:solidFill>
                            <a:srgbClr val="000000"/>
                          </a:solidFill>
                          <a:effectLst/>
                          <a:latin typeface="Trebuchet MS" panose="020B0603020202020204" pitchFamily="34" charset="0"/>
                          <a:ea typeface="+mn-ea"/>
                          <a:cs typeface="+mn-cs"/>
                        </a:rPr>
                        <a:t>LaoPHA</a:t>
                      </a:r>
                      <a:endParaRPr lang="en-US" sz="1800" b="0" i="0" u="none" strike="noStrike" kern="1200" dirty="0">
                        <a:solidFill>
                          <a:srgbClr val="000000"/>
                        </a:solidFill>
                        <a:effectLst/>
                        <a:latin typeface="Trebuchet MS" panose="020B0603020202020204" pitchFamily="34" charset="0"/>
                        <a:ea typeface="+mn-ea"/>
                        <a:cs typeface="+mn-cs"/>
                      </a:endParaRP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$112,048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$106,795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$267,369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$262,116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98%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999027667"/>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PEDA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$78,874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$73,023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$193,403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$187,551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97%</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555635813"/>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PSI</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$107,876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a:solidFill>
                            <a:srgbClr val="000000"/>
                          </a:solidFill>
                          <a:effectLst/>
                          <a:latin typeface="Trebuchet MS" panose="020B0603020202020204" pitchFamily="34" charset="0"/>
                          <a:ea typeface="+mn-ea"/>
                          <a:cs typeface="+mn-cs"/>
                        </a:rPr>
                        <a:t>$84,780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$278,118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$255,021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92%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390292293"/>
                  </a:ext>
                </a:extLst>
              </a:tr>
              <a:tr h="371959">
                <a:tc>
                  <a:txBody>
                    <a:bodyPr/>
                    <a:lstStyle/>
                    <a:p>
                      <a:pPr marL="0" algn="l"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PMU</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$205,624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$143,494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$504,834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$442,704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marL="0" algn="r" defTabSz="457200" rtl="0" eaLnBrk="1" fontAlgn="ctr" latinLnBrk="0" hangingPunct="1"/>
                      <a:r>
                        <a:rPr lang="en-US" sz="1800" b="0" i="0" u="none" strike="noStrike" kern="1200" dirty="0">
                          <a:solidFill>
                            <a:srgbClr val="000000"/>
                          </a:solidFill>
                          <a:effectLst/>
                          <a:latin typeface="Trebuchet MS" panose="020B0603020202020204" pitchFamily="34" charset="0"/>
                          <a:ea typeface="+mn-ea"/>
                          <a:cs typeface="+mn-cs"/>
                        </a:rPr>
                        <a:t>88%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529222271"/>
                  </a:ext>
                </a:extLst>
              </a:tr>
              <a:tr h="360688">
                <a:tc>
                  <a:txBody>
                    <a:bodyPr/>
                    <a:lstStyle/>
                    <a:p>
                      <a:pPr marL="0" algn="r" defTabSz="457200" rtl="0" eaLnBrk="1" fontAlgn="ctr" latinLnBrk="0" hangingPunct="1"/>
                      <a:r>
                        <a:rPr lang="en-US" sz="1800" b="1" i="0" u="none" strike="noStrike" kern="1200">
                          <a:solidFill>
                            <a:srgbClr val="000000"/>
                          </a:solidFill>
                          <a:effectLst/>
                          <a:latin typeface="Trebuchet MS" panose="020B0603020202020204" pitchFamily="34" charset="0"/>
                          <a:ea typeface="+mn-ea"/>
                          <a:cs typeface="+mn-cs"/>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1" i="0" u="none" strike="noStrike" kern="1200">
                          <a:solidFill>
                            <a:srgbClr val="000000"/>
                          </a:solidFill>
                          <a:effectLst/>
                          <a:latin typeface="Trebuchet MS" panose="020B0603020202020204" pitchFamily="34" charset="0"/>
                          <a:ea typeface="+mn-ea"/>
                          <a:cs typeface="+mn-cs"/>
                        </a:rPr>
                        <a:t>$3,879,168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1" i="0" u="none" strike="noStrike" kern="1200">
                          <a:solidFill>
                            <a:srgbClr val="000000"/>
                          </a:solidFill>
                          <a:effectLst/>
                          <a:latin typeface="Trebuchet MS" panose="020B0603020202020204" pitchFamily="34" charset="0"/>
                          <a:ea typeface="+mn-ea"/>
                          <a:cs typeface="+mn-cs"/>
                        </a:rPr>
                        <a:t>$3,160,520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1" i="0" u="none" strike="noStrike" kern="1200">
                          <a:solidFill>
                            <a:srgbClr val="000000"/>
                          </a:solidFill>
                          <a:effectLst/>
                          <a:latin typeface="Trebuchet MS" panose="020B0603020202020204" pitchFamily="34" charset="0"/>
                          <a:ea typeface="+mn-ea"/>
                          <a:cs typeface="+mn-cs"/>
                        </a:rPr>
                        <a:t>$8,647,017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1" i="0" u="none" strike="noStrike" kern="1200" dirty="0">
                          <a:solidFill>
                            <a:srgbClr val="000000"/>
                          </a:solidFill>
                          <a:effectLst/>
                          <a:latin typeface="Trebuchet MS" panose="020B0603020202020204" pitchFamily="34" charset="0"/>
                          <a:ea typeface="+mn-ea"/>
                          <a:cs typeface="+mn-cs"/>
                        </a:rPr>
                        <a:t>$7,928,318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marL="0" algn="r" defTabSz="457200" rtl="0" eaLnBrk="1" fontAlgn="ctr" latinLnBrk="0" hangingPunct="1"/>
                      <a:r>
                        <a:rPr lang="en-US" sz="1800" b="1" i="0" u="none" strike="noStrike" kern="1200" dirty="0">
                          <a:solidFill>
                            <a:srgbClr val="000000"/>
                          </a:solidFill>
                          <a:effectLst/>
                          <a:latin typeface="Trebuchet MS" panose="020B0603020202020204" pitchFamily="34" charset="0"/>
                          <a:ea typeface="+mn-ea"/>
                          <a:cs typeface="+mn-cs"/>
                        </a:rPr>
                        <a:t>92%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2916899812"/>
                  </a:ext>
                </a:extLst>
              </a:tr>
            </a:tbl>
          </a:graphicData>
        </a:graphic>
      </p:graphicFrame>
    </p:spTree>
    <p:extLst>
      <p:ext uri="{BB962C8B-B14F-4D97-AF65-F5344CB8AC3E}">
        <p14:creationId xmlns:p14="http://schemas.microsoft.com/office/powerpoint/2010/main" val="3329709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2542" y="1939634"/>
            <a:ext cx="7543800" cy="1648691"/>
          </a:xfrm>
        </p:spPr>
        <p:txBody>
          <a:bodyPr>
            <a:noAutofit/>
          </a:bodyPr>
          <a:lstStyle/>
          <a:p>
            <a:pPr algn="ctr">
              <a:lnSpc>
                <a:spcPct val="150000"/>
              </a:lnSpc>
            </a:pPr>
            <a:r>
              <a:rPr lang="en-GB" sz="4000" b="1" dirty="0" smtClean="0">
                <a:latin typeface="Trebuchet MS" panose="020B0603020202020204" pitchFamily="34" charset="0"/>
                <a:cs typeface="Calibri" panose="020F0502020204030204" pitchFamily="34" charset="0"/>
              </a:rPr>
              <a:t>HIV </a:t>
            </a:r>
            <a:r>
              <a:rPr lang="en-GB" sz="4000" b="1" dirty="0" smtClean="0">
                <a:latin typeface="Trebuchet MS" panose="020B0603020202020204" pitchFamily="34" charset="0"/>
                <a:cs typeface="Calibri" panose="020F0502020204030204" pitchFamily="34" charset="0"/>
              </a:rPr>
              <a:t>Grant Update </a:t>
            </a:r>
            <a:r>
              <a:rPr lang="en-GB" sz="4000" b="1" dirty="0">
                <a:latin typeface="Trebuchet MS" panose="020B0603020202020204" pitchFamily="34" charset="0"/>
                <a:cs typeface="Calibri" panose="020F0502020204030204" pitchFamily="34" charset="0"/>
              </a:rPr>
              <a:t/>
            </a:r>
            <a:br>
              <a:rPr lang="en-GB" sz="4000" b="1" dirty="0">
                <a:latin typeface="Trebuchet MS" panose="020B0603020202020204" pitchFamily="34" charset="0"/>
                <a:cs typeface="Calibri" panose="020F0502020204030204" pitchFamily="34" charset="0"/>
              </a:rPr>
            </a:br>
            <a:r>
              <a:rPr lang="en-GB" sz="4000" b="1" dirty="0">
                <a:latin typeface="Trebuchet MS" panose="020B0603020202020204" pitchFamily="34" charset="0"/>
                <a:cs typeface="Calibri" panose="020F0502020204030204" pitchFamily="34" charset="0"/>
              </a:rPr>
              <a:t>PU 2020</a:t>
            </a:r>
            <a:endParaRPr lang="en-US" dirty="0">
              <a:latin typeface="Trebuchet MS" panose="020B060302020202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12</a:t>
            </a:fld>
            <a:endParaRPr lang="en-US" dirty="0"/>
          </a:p>
        </p:txBody>
      </p:sp>
    </p:spTree>
    <p:extLst>
      <p:ext uri="{BB962C8B-B14F-4D97-AF65-F5344CB8AC3E}">
        <p14:creationId xmlns:p14="http://schemas.microsoft.com/office/powerpoint/2010/main" val="4121167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6814" y="357934"/>
            <a:ext cx="10538370" cy="598507"/>
          </a:xfrm>
        </p:spPr>
        <p:txBody>
          <a:bodyPr>
            <a:normAutofit fontScale="90000"/>
          </a:bodyPr>
          <a:lstStyle/>
          <a:p>
            <a:r>
              <a:rPr lang="en-US" sz="3600" dirty="0">
                <a:solidFill>
                  <a:prstClr val="black">
                    <a:lumMod val="85000"/>
                    <a:lumOff val="15000"/>
                  </a:prstClr>
                </a:solidFill>
                <a:latin typeface="Trebuchet MS" panose="020B0603020202020204" pitchFamily="34" charset="0"/>
              </a:rPr>
              <a:t>Programmatic Update</a:t>
            </a:r>
            <a:endParaRPr lang="en-US" sz="3600" b="1" dirty="0"/>
          </a:p>
        </p:txBody>
      </p:sp>
      <p:sp>
        <p:nvSpPr>
          <p:cNvPr id="3" name="Subtitle 2"/>
          <p:cNvSpPr>
            <a:spLocks noGrp="1"/>
          </p:cNvSpPr>
          <p:nvPr>
            <p:ph type="subTitle" idx="1"/>
          </p:nvPr>
        </p:nvSpPr>
        <p:spPr/>
        <p:txBody>
          <a:bodyPr/>
          <a:lstStyle/>
          <a:p>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23673698"/>
              </p:ext>
            </p:extLst>
          </p:nvPr>
        </p:nvGraphicFramePr>
        <p:xfrm>
          <a:off x="955237" y="1137508"/>
          <a:ext cx="10281525" cy="5073359"/>
        </p:xfrm>
        <a:graphic>
          <a:graphicData uri="http://schemas.openxmlformats.org/drawingml/2006/table">
            <a:tbl>
              <a:tblPr firstRow="1" bandRow="1">
                <a:tableStyleId>{5C22544A-7EE6-4342-B048-85BDC9FD1C3A}</a:tableStyleId>
              </a:tblPr>
              <a:tblGrid>
                <a:gridCol w="6099118">
                  <a:extLst>
                    <a:ext uri="{9D8B030D-6E8A-4147-A177-3AD203B41FA5}">
                      <a16:colId xmlns:a16="http://schemas.microsoft.com/office/drawing/2014/main" val="126402437"/>
                    </a:ext>
                  </a:extLst>
                </a:gridCol>
                <a:gridCol w="1280031">
                  <a:extLst>
                    <a:ext uri="{9D8B030D-6E8A-4147-A177-3AD203B41FA5}">
                      <a16:colId xmlns:a16="http://schemas.microsoft.com/office/drawing/2014/main" val="141042549"/>
                    </a:ext>
                  </a:extLst>
                </a:gridCol>
                <a:gridCol w="2270552">
                  <a:extLst>
                    <a:ext uri="{9D8B030D-6E8A-4147-A177-3AD203B41FA5}">
                      <a16:colId xmlns:a16="http://schemas.microsoft.com/office/drawing/2014/main" val="3005888564"/>
                    </a:ext>
                  </a:extLst>
                </a:gridCol>
                <a:gridCol w="631824">
                  <a:extLst>
                    <a:ext uri="{9D8B030D-6E8A-4147-A177-3AD203B41FA5}">
                      <a16:colId xmlns:a16="http://schemas.microsoft.com/office/drawing/2014/main" val="773698215"/>
                    </a:ext>
                  </a:extLst>
                </a:gridCol>
              </a:tblGrid>
              <a:tr h="645377">
                <a:tc>
                  <a:txBody>
                    <a:bodyPr/>
                    <a:lstStyle/>
                    <a:p>
                      <a:pPr algn="ctr"/>
                      <a:r>
                        <a:rPr lang="en-US" sz="2400" dirty="0" smtClean="0">
                          <a:latin typeface="Trebuchet MS" panose="020B0603020202020204" pitchFamily="34" charset="0"/>
                        </a:rPr>
                        <a:t>Indicators</a:t>
                      </a:r>
                      <a:endParaRPr lang="en-US" sz="2400" dirty="0">
                        <a:latin typeface="Trebuchet MS" panose="020B0603020202020204" pitchFamily="34" charset="0"/>
                      </a:endParaRPr>
                    </a:p>
                  </a:txBody>
                  <a:tcPr/>
                </a:tc>
                <a:tc>
                  <a:txBody>
                    <a:bodyPr/>
                    <a:lstStyle/>
                    <a:p>
                      <a:pPr algn="ctr"/>
                      <a:r>
                        <a:rPr lang="en-US" sz="2400" dirty="0" smtClean="0">
                          <a:latin typeface="Trebuchet MS" panose="020B0603020202020204" pitchFamily="34" charset="0"/>
                        </a:rPr>
                        <a:t>Target</a:t>
                      </a:r>
                    </a:p>
                  </a:txBody>
                  <a:tcPr/>
                </a:tc>
                <a:tc>
                  <a:txBody>
                    <a:bodyPr/>
                    <a:lstStyle/>
                    <a:p>
                      <a:pPr algn="ctr"/>
                      <a:r>
                        <a:rPr lang="en-US" sz="2400" dirty="0" smtClean="0">
                          <a:latin typeface="Trebuchet MS" panose="020B0603020202020204" pitchFamily="34" charset="0"/>
                        </a:rPr>
                        <a:t>Achievement</a:t>
                      </a:r>
                      <a:endParaRPr lang="en-US" sz="2400" dirty="0">
                        <a:latin typeface="Trebuchet MS" panose="020B0603020202020204" pitchFamily="34" charset="0"/>
                      </a:endParaRPr>
                    </a:p>
                  </a:txBody>
                  <a:tcPr/>
                </a:tc>
                <a:tc>
                  <a:txBody>
                    <a:bodyPr/>
                    <a:lstStyle/>
                    <a:p>
                      <a:pPr algn="ctr"/>
                      <a:r>
                        <a:rPr lang="en-US" sz="2400" dirty="0" smtClean="0">
                          <a:latin typeface="Trebuchet MS" panose="020B0603020202020204" pitchFamily="34" charset="0"/>
                        </a:rPr>
                        <a:t>%</a:t>
                      </a:r>
                      <a:endParaRPr lang="en-US" sz="2400" dirty="0">
                        <a:latin typeface="Trebuchet MS" panose="020B0603020202020204" pitchFamily="34" charset="0"/>
                      </a:endParaRPr>
                    </a:p>
                  </a:txBody>
                  <a:tcPr/>
                </a:tc>
                <a:extLst>
                  <a:ext uri="{0D108BD9-81ED-4DB2-BD59-A6C34878D82A}">
                    <a16:rowId xmlns:a16="http://schemas.microsoft.com/office/drawing/2014/main" val="1021916301"/>
                  </a:ext>
                </a:extLst>
              </a:tr>
              <a:tr h="770100">
                <a:tc>
                  <a:txBody>
                    <a:bodyPr/>
                    <a:lstStyle/>
                    <a:p>
                      <a:pPr marL="0" indent="0">
                        <a:buNone/>
                      </a:pPr>
                      <a:r>
                        <a:rPr lang="en-US" sz="1800" b="1" dirty="0" smtClean="0">
                          <a:latin typeface="Trebuchet MS" panose="020B0603020202020204" pitchFamily="34" charset="0"/>
                        </a:rPr>
                        <a:t>KP-1c: Percentage of sex workers reached with HIV prevention programs - defined package of services </a:t>
                      </a:r>
                    </a:p>
                  </a:txBody>
                  <a:tcPr/>
                </a:tc>
                <a:tc>
                  <a:txBody>
                    <a:bodyPr/>
                    <a:lstStyle/>
                    <a:p>
                      <a:pPr algn="ctr" fontAlgn="ctr"/>
                      <a:r>
                        <a:rPr lang="en-US" sz="1800" b="0" i="0" u="none" strike="noStrike" dirty="0" smtClean="0">
                          <a:solidFill>
                            <a:srgbClr val="000000"/>
                          </a:solidFill>
                          <a:effectLst/>
                          <a:latin typeface="Trebuchet MS" panose="020B0603020202020204" pitchFamily="34" charset="0"/>
                        </a:rPr>
                        <a:t>10,200</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smtClean="0">
                          <a:solidFill>
                            <a:srgbClr val="000000"/>
                          </a:solidFill>
                          <a:effectLst/>
                          <a:latin typeface="Trebuchet MS" panose="020B0603020202020204" pitchFamily="34" charset="0"/>
                        </a:rPr>
                        <a:t>10,108</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a:solidFill>
                            <a:srgbClr val="000000"/>
                          </a:solidFill>
                          <a:effectLst/>
                          <a:latin typeface="Trebuchet MS" panose="020B0603020202020204" pitchFamily="34" charset="0"/>
                        </a:rPr>
                        <a:t>99%</a:t>
                      </a:r>
                    </a:p>
                  </a:txBody>
                  <a:tcPr marL="0" marR="0" marT="0" marB="0" anchor="ctr"/>
                </a:tc>
                <a:extLst>
                  <a:ext uri="{0D108BD9-81ED-4DB2-BD59-A6C34878D82A}">
                    <a16:rowId xmlns:a16="http://schemas.microsoft.com/office/drawing/2014/main" val="2183940462"/>
                  </a:ext>
                </a:extLst>
              </a:tr>
              <a:tr h="7701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Trebuchet MS" panose="020B0603020202020204" pitchFamily="34" charset="0"/>
                        </a:rPr>
                        <a:t>KP-3c: Percentage of sex workers that have received an HIV test during the reporting period and know their results</a:t>
                      </a:r>
                    </a:p>
                  </a:txBody>
                  <a:tcPr/>
                </a:tc>
                <a:tc>
                  <a:txBody>
                    <a:bodyPr/>
                    <a:lstStyle/>
                    <a:p>
                      <a:pPr algn="ctr" fontAlgn="ctr"/>
                      <a:r>
                        <a:rPr lang="en-US" sz="1800" b="0" i="0" u="none" strike="noStrike" dirty="0" smtClean="0">
                          <a:solidFill>
                            <a:srgbClr val="000000"/>
                          </a:solidFill>
                          <a:effectLst/>
                          <a:latin typeface="Trebuchet MS" panose="020B0603020202020204" pitchFamily="34" charset="0"/>
                        </a:rPr>
                        <a:t>9,180</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smtClean="0">
                          <a:solidFill>
                            <a:srgbClr val="000000"/>
                          </a:solidFill>
                          <a:effectLst/>
                          <a:latin typeface="Trebuchet MS" panose="020B0603020202020204" pitchFamily="34" charset="0"/>
                        </a:rPr>
                        <a:t>9,099</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a:solidFill>
                            <a:srgbClr val="000000"/>
                          </a:solidFill>
                          <a:effectLst/>
                          <a:latin typeface="Trebuchet MS" panose="020B0603020202020204" pitchFamily="34" charset="0"/>
                        </a:rPr>
                        <a:t>99%</a:t>
                      </a:r>
                    </a:p>
                  </a:txBody>
                  <a:tcPr marL="0" marR="0" marT="0" marB="0" anchor="ctr"/>
                </a:tc>
                <a:extLst>
                  <a:ext uri="{0D108BD9-81ED-4DB2-BD59-A6C34878D82A}">
                    <a16:rowId xmlns:a16="http://schemas.microsoft.com/office/drawing/2014/main" val="1967559185"/>
                  </a:ext>
                </a:extLst>
              </a:tr>
              <a:tr h="914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Trebuchet MS" panose="020B0603020202020204" pitchFamily="34" charset="0"/>
                        </a:rPr>
                        <a:t>KP-1a(M): Percentage of men who have sex with men reached with HIV prevention programs - defined package of services</a:t>
                      </a:r>
                    </a:p>
                  </a:txBody>
                  <a:tcPr/>
                </a:tc>
                <a:tc>
                  <a:txBody>
                    <a:bodyPr/>
                    <a:lstStyle/>
                    <a:p>
                      <a:pPr algn="ctr" fontAlgn="ctr"/>
                      <a:r>
                        <a:rPr lang="en-US" sz="1800" b="0" i="0" u="none" strike="noStrike" dirty="0" smtClean="0">
                          <a:solidFill>
                            <a:srgbClr val="000000"/>
                          </a:solidFill>
                          <a:effectLst/>
                          <a:latin typeface="Trebuchet MS" panose="020B0603020202020204" pitchFamily="34" charset="0"/>
                        </a:rPr>
                        <a:t>1,400</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smtClean="0">
                          <a:solidFill>
                            <a:srgbClr val="000000"/>
                          </a:solidFill>
                          <a:effectLst/>
                          <a:latin typeface="Trebuchet MS" panose="020B0603020202020204" pitchFamily="34" charset="0"/>
                        </a:rPr>
                        <a:t>1,509</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a:solidFill>
                            <a:srgbClr val="000000"/>
                          </a:solidFill>
                          <a:effectLst/>
                          <a:latin typeface="Trebuchet MS" panose="020B0603020202020204" pitchFamily="34" charset="0"/>
                        </a:rPr>
                        <a:t>108%</a:t>
                      </a:r>
                    </a:p>
                  </a:txBody>
                  <a:tcPr marL="0" marR="0" marT="0" marB="0" anchor="ctr"/>
                </a:tc>
                <a:extLst>
                  <a:ext uri="{0D108BD9-81ED-4DB2-BD59-A6C34878D82A}">
                    <a16:rowId xmlns:a16="http://schemas.microsoft.com/office/drawing/2014/main" val="3943605777"/>
                  </a:ext>
                </a:extLst>
              </a:tr>
              <a:tr h="914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Trebuchet MS" panose="020B0603020202020204" pitchFamily="34" charset="0"/>
                        </a:rPr>
                        <a:t>KP-3a(M): Percentage of men who have sex with men that have received an HIV test during the reporting period and know their results </a:t>
                      </a:r>
                      <a:endParaRPr lang="en-US" sz="1800" dirty="0" smtClean="0">
                        <a:latin typeface="Trebuchet MS" panose="020B0603020202020204" pitchFamily="34" charset="0"/>
                      </a:endParaRPr>
                    </a:p>
                  </a:txBody>
                  <a:tcPr/>
                </a:tc>
                <a:tc>
                  <a:txBody>
                    <a:bodyPr/>
                    <a:lstStyle/>
                    <a:p>
                      <a:pPr algn="ctr" fontAlgn="ctr"/>
                      <a:r>
                        <a:rPr lang="en-US" sz="1800" b="0" i="0" u="none" strike="noStrike" dirty="0" smtClean="0">
                          <a:solidFill>
                            <a:srgbClr val="000000"/>
                          </a:solidFill>
                          <a:effectLst/>
                          <a:latin typeface="Trebuchet MS" panose="020B0603020202020204" pitchFamily="34" charset="0"/>
                        </a:rPr>
                        <a:t>1,260</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smtClean="0">
                          <a:solidFill>
                            <a:srgbClr val="000000"/>
                          </a:solidFill>
                          <a:effectLst/>
                          <a:latin typeface="Trebuchet MS" panose="020B0603020202020204" pitchFamily="34" charset="0"/>
                        </a:rPr>
                        <a:t>1,419</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a:solidFill>
                            <a:srgbClr val="000000"/>
                          </a:solidFill>
                          <a:effectLst/>
                          <a:latin typeface="Trebuchet MS" panose="020B0603020202020204" pitchFamily="34" charset="0"/>
                        </a:rPr>
                        <a:t>113%</a:t>
                      </a:r>
                    </a:p>
                  </a:txBody>
                  <a:tcPr marL="0" marR="0" marT="0" marB="0" anchor="ctr"/>
                </a:tc>
                <a:extLst>
                  <a:ext uri="{0D108BD9-81ED-4DB2-BD59-A6C34878D82A}">
                    <a16:rowId xmlns:a16="http://schemas.microsoft.com/office/drawing/2014/main" val="223061007"/>
                  </a:ext>
                </a:extLst>
              </a:tr>
              <a:tr h="914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Trebuchet MS" panose="020B0603020202020204" pitchFamily="34" charset="0"/>
                        </a:rPr>
                        <a:t>TCS-1(M): Percentage of people living with HIV currently receiving antiretroviral therapy</a:t>
                      </a:r>
                      <a:endParaRPr lang="en-US" sz="1800" dirty="0" smtClean="0">
                        <a:latin typeface="Trebuchet MS" panose="020B0603020202020204" pitchFamily="34" charset="0"/>
                      </a:endParaRPr>
                    </a:p>
                  </a:txBody>
                  <a:tcPr/>
                </a:tc>
                <a:tc>
                  <a:txBody>
                    <a:bodyPr/>
                    <a:lstStyle/>
                    <a:p>
                      <a:pPr algn="ctr" fontAlgn="ctr"/>
                      <a:r>
                        <a:rPr lang="en-US" sz="1800" b="0" i="0" u="none" strike="noStrike" dirty="0" smtClean="0">
                          <a:solidFill>
                            <a:srgbClr val="000000"/>
                          </a:solidFill>
                          <a:effectLst/>
                          <a:latin typeface="Trebuchet MS" panose="020B0603020202020204" pitchFamily="34" charset="0"/>
                        </a:rPr>
                        <a:t>7,526</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smtClean="0">
                          <a:solidFill>
                            <a:srgbClr val="000000"/>
                          </a:solidFill>
                          <a:effectLst/>
                          <a:latin typeface="Trebuchet MS" panose="020B0603020202020204" pitchFamily="34" charset="0"/>
                        </a:rPr>
                        <a:t>8,182</a:t>
                      </a:r>
                      <a:endParaRPr lang="en-US" sz="1800" b="0" i="0" u="none" strike="noStrike" dirty="0">
                        <a:solidFill>
                          <a:srgbClr val="000000"/>
                        </a:solidFill>
                        <a:effectLst/>
                        <a:latin typeface="Trebuchet MS" panose="020B0603020202020204" pitchFamily="34" charset="0"/>
                      </a:endParaRPr>
                    </a:p>
                  </a:txBody>
                  <a:tcPr marL="0" marR="0" marT="0" marB="0" anchor="ctr"/>
                </a:tc>
                <a:tc>
                  <a:txBody>
                    <a:bodyPr/>
                    <a:lstStyle/>
                    <a:p>
                      <a:pPr algn="ctr" fontAlgn="ctr"/>
                      <a:r>
                        <a:rPr lang="en-US" sz="1800" b="0" i="0" u="none" strike="noStrike" dirty="0">
                          <a:solidFill>
                            <a:srgbClr val="000000"/>
                          </a:solidFill>
                          <a:effectLst/>
                          <a:latin typeface="Trebuchet MS" panose="020B0603020202020204" pitchFamily="34" charset="0"/>
                        </a:rPr>
                        <a:t>109%</a:t>
                      </a:r>
                    </a:p>
                  </a:txBody>
                  <a:tcPr marL="0" marR="0" marT="0" marB="0" anchor="ctr"/>
                </a:tc>
                <a:extLst>
                  <a:ext uri="{0D108BD9-81ED-4DB2-BD59-A6C34878D82A}">
                    <a16:rowId xmlns:a16="http://schemas.microsoft.com/office/drawing/2014/main" val="2146204728"/>
                  </a:ext>
                </a:extLst>
              </a:tr>
            </a:tbl>
          </a:graphicData>
        </a:graphic>
      </p:graphicFrame>
    </p:spTree>
    <p:extLst>
      <p:ext uri="{BB962C8B-B14F-4D97-AF65-F5344CB8AC3E}">
        <p14:creationId xmlns:p14="http://schemas.microsoft.com/office/powerpoint/2010/main" val="3014930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253" y="624110"/>
            <a:ext cx="9798359" cy="752745"/>
          </a:xfrm>
        </p:spPr>
        <p:txBody>
          <a:bodyPr>
            <a:normAutofit fontScale="90000"/>
          </a:bodyPr>
          <a:lstStyle/>
          <a:p>
            <a:r>
              <a:rPr lang="en-US" sz="2400" b="1" dirty="0" smtClean="0">
                <a:latin typeface="Trebuchet MS" panose="020B0603020202020204" pitchFamily="34" charset="0"/>
              </a:rPr>
              <a:t>Financial Update :Budget </a:t>
            </a:r>
            <a:r>
              <a:rPr lang="en-US" sz="2400" b="1" dirty="0">
                <a:latin typeface="Trebuchet MS" panose="020B0603020202020204" pitchFamily="34" charset="0"/>
              </a:rPr>
              <a:t>vs </a:t>
            </a:r>
            <a:r>
              <a:rPr lang="en-US" sz="2400" b="1" dirty="0" smtClean="0">
                <a:latin typeface="Trebuchet MS" panose="020B0603020202020204" pitchFamily="34" charset="0"/>
              </a:rPr>
              <a:t>Estimated Expenditure </a:t>
            </a:r>
            <a:r>
              <a:rPr lang="en-US" sz="2400" b="1" dirty="0">
                <a:latin typeface="Trebuchet MS" panose="020B0603020202020204" pitchFamily="34" charset="0"/>
              </a:rPr>
              <a:t>as at </a:t>
            </a:r>
            <a:r>
              <a:rPr lang="en-US" sz="2400" b="1" dirty="0" smtClean="0">
                <a:latin typeface="Trebuchet MS" panose="020B0603020202020204" pitchFamily="34" charset="0"/>
              </a:rPr>
              <a:t>31 December </a:t>
            </a:r>
            <a:r>
              <a:rPr lang="en-US" sz="2400" b="1" dirty="0">
                <a:latin typeface="Trebuchet MS" panose="020B0603020202020204" pitchFamily="34" charset="0"/>
              </a:rPr>
              <a:t>2020 – By Module</a:t>
            </a:r>
          </a:p>
        </p:txBody>
      </p:sp>
      <p:sp>
        <p:nvSpPr>
          <p:cNvPr id="4" name="Slide Number Placeholder 3"/>
          <p:cNvSpPr>
            <a:spLocks noGrp="1"/>
          </p:cNvSpPr>
          <p:nvPr>
            <p:ph type="sldNum" sz="quarter" idx="12"/>
          </p:nvPr>
        </p:nvSpPr>
        <p:spPr/>
        <p:txBody>
          <a:bodyPr/>
          <a:lstStyle/>
          <a:p>
            <a:fld id="{C844FFDA-8C2C-4CDD-9B52-550DAAD6F220}" type="slidenum">
              <a:rPr lang="en-US" smtClean="0"/>
              <a:t>14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359662992"/>
              </p:ext>
            </p:extLst>
          </p:nvPr>
        </p:nvGraphicFramePr>
        <p:xfrm>
          <a:off x="1440873" y="1454727"/>
          <a:ext cx="10063739" cy="4815517"/>
        </p:xfrm>
        <a:graphic>
          <a:graphicData uri="http://schemas.openxmlformats.org/drawingml/2006/table">
            <a:tbl>
              <a:tblPr/>
              <a:tblGrid>
                <a:gridCol w="2827576">
                  <a:extLst>
                    <a:ext uri="{9D8B030D-6E8A-4147-A177-3AD203B41FA5}">
                      <a16:colId xmlns:a16="http://schemas.microsoft.com/office/drawing/2014/main" val="1401446655"/>
                    </a:ext>
                  </a:extLst>
                </a:gridCol>
                <a:gridCol w="1991465">
                  <a:extLst>
                    <a:ext uri="{9D8B030D-6E8A-4147-A177-3AD203B41FA5}">
                      <a16:colId xmlns:a16="http://schemas.microsoft.com/office/drawing/2014/main" val="3592638110"/>
                    </a:ext>
                  </a:extLst>
                </a:gridCol>
                <a:gridCol w="1337778">
                  <a:extLst>
                    <a:ext uri="{9D8B030D-6E8A-4147-A177-3AD203B41FA5}">
                      <a16:colId xmlns:a16="http://schemas.microsoft.com/office/drawing/2014/main" val="2947424429"/>
                    </a:ext>
                  </a:extLst>
                </a:gridCol>
                <a:gridCol w="1352980">
                  <a:extLst>
                    <a:ext uri="{9D8B030D-6E8A-4147-A177-3AD203B41FA5}">
                      <a16:colId xmlns:a16="http://schemas.microsoft.com/office/drawing/2014/main" val="2552062055"/>
                    </a:ext>
                  </a:extLst>
                </a:gridCol>
                <a:gridCol w="1352980">
                  <a:extLst>
                    <a:ext uri="{9D8B030D-6E8A-4147-A177-3AD203B41FA5}">
                      <a16:colId xmlns:a16="http://schemas.microsoft.com/office/drawing/2014/main" val="1361735636"/>
                    </a:ext>
                  </a:extLst>
                </a:gridCol>
                <a:gridCol w="1200960">
                  <a:extLst>
                    <a:ext uri="{9D8B030D-6E8A-4147-A177-3AD203B41FA5}">
                      <a16:colId xmlns:a16="http://schemas.microsoft.com/office/drawing/2014/main" val="1275871409"/>
                    </a:ext>
                  </a:extLst>
                </a:gridCol>
              </a:tblGrid>
              <a:tr h="998120">
                <a:tc>
                  <a:txBody>
                    <a:bodyPr/>
                    <a:lstStyle/>
                    <a:p>
                      <a:pPr algn="ctr" rtl="0" fontAlgn="ctr"/>
                      <a:r>
                        <a:rPr lang="en-US" sz="1800" b="1" i="0" u="none" strike="noStrike" dirty="0">
                          <a:solidFill>
                            <a:srgbClr val="FFFFFF"/>
                          </a:solidFill>
                          <a:effectLst/>
                          <a:latin typeface="Trebuchet MS" panose="020B0603020202020204" pitchFamily="34" charset="0"/>
                        </a:rPr>
                        <a:t>Module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1606371898"/>
                  </a:ext>
                </a:extLst>
              </a:tr>
              <a:tr h="998120">
                <a:tc>
                  <a:txBody>
                    <a:bodyPr/>
                    <a:lstStyle/>
                    <a:p>
                      <a:pPr algn="l" rtl="0" fontAlgn="ctr"/>
                      <a:r>
                        <a:rPr lang="en-US" sz="1800" b="0" i="0" u="none" strike="noStrike" dirty="0">
                          <a:solidFill>
                            <a:srgbClr val="000000"/>
                          </a:solidFill>
                          <a:effectLst/>
                          <a:latin typeface="Trebuchet MS" panose="020B0603020202020204" pitchFamily="34" charset="0"/>
                        </a:rPr>
                        <a:t>Comprehensive prevention programs for sex workers and their clients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$333,807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$354,229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$723,185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$743,608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103%</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635517611"/>
                  </a:ext>
                </a:extLst>
              </a:tr>
              <a:tr h="391581">
                <a:tc>
                  <a:txBody>
                    <a:bodyPr/>
                    <a:lstStyle/>
                    <a:p>
                      <a:pPr algn="l" rtl="0" fontAlgn="ctr"/>
                      <a:r>
                        <a:rPr lang="en-US" sz="1800" b="0" i="0" u="none" strike="noStrike">
                          <a:solidFill>
                            <a:srgbClr val="000000"/>
                          </a:solidFill>
                          <a:effectLst/>
                          <a:latin typeface="Trebuchet MS" panose="020B0603020202020204" pitchFamily="34" charset="0"/>
                        </a:rPr>
                        <a:t>Program management</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$573,297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$477,209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$1,641,847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$1,545,759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94%</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704301352"/>
                  </a:ext>
                </a:extLst>
              </a:tr>
              <a:tr h="750026">
                <a:tc>
                  <a:txBody>
                    <a:bodyPr/>
                    <a:lstStyle/>
                    <a:p>
                      <a:pPr algn="l" rtl="0" fontAlgn="ctr"/>
                      <a:r>
                        <a:rPr lang="en-US" sz="1800" b="0" i="0" u="none" strike="noStrike">
                          <a:solidFill>
                            <a:srgbClr val="000000"/>
                          </a:solidFill>
                          <a:effectLst/>
                          <a:latin typeface="Trebuchet MS" panose="020B0603020202020204" pitchFamily="34" charset="0"/>
                        </a:rPr>
                        <a:t>Comprehensive prevention programs for MSM</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$183,953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$211,493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$328,674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$356,214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108%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431490723"/>
                  </a:ext>
                </a:extLst>
              </a:tr>
              <a:tr h="501932">
                <a:tc>
                  <a:txBody>
                    <a:bodyPr/>
                    <a:lstStyle/>
                    <a:p>
                      <a:pPr algn="l" rtl="0" fontAlgn="ctr"/>
                      <a:r>
                        <a:rPr lang="en-US" sz="1800" b="0" i="0" u="none" strike="noStrike">
                          <a:solidFill>
                            <a:srgbClr val="000000"/>
                          </a:solidFill>
                          <a:effectLst/>
                          <a:latin typeface="Trebuchet MS" panose="020B0603020202020204" pitchFamily="34" charset="0"/>
                        </a:rPr>
                        <a:t>Treatment, care and support</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$1,537,966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$1,300,035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$3,024,600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$2,786,670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95748219"/>
                  </a:ext>
                </a:extLst>
              </a:tr>
              <a:tr h="253837">
                <a:tc>
                  <a:txBody>
                    <a:bodyPr/>
                    <a:lstStyle/>
                    <a:p>
                      <a:pPr algn="l" rtl="0" fontAlgn="ctr"/>
                      <a:r>
                        <a:rPr lang="en-US" sz="1800" b="0" i="0" u="none" strike="noStrike">
                          <a:solidFill>
                            <a:srgbClr val="000000"/>
                          </a:solidFill>
                          <a:effectLst/>
                          <a:latin typeface="Trebuchet MS" panose="020B0603020202020204" pitchFamily="34" charset="0"/>
                        </a:rPr>
                        <a:t>HIV Testing Services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$361,535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$315,826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$960,225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$914,516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95%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451073991"/>
                  </a:ext>
                </a:extLst>
              </a:tr>
              <a:tr h="253837">
                <a:tc>
                  <a:txBody>
                    <a:bodyPr/>
                    <a:lstStyle/>
                    <a:p>
                      <a:pPr algn="l" rtl="0" fontAlgn="ctr"/>
                      <a:r>
                        <a:rPr lang="en-US" sz="1800" b="0" i="0" u="none" strike="noStrike">
                          <a:solidFill>
                            <a:srgbClr val="000000"/>
                          </a:solidFill>
                          <a:effectLst/>
                          <a:latin typeface="Trebuchet MS" panose="020B0603020202020204" pitchFamily="34" charset="0"/>
                        </a:rPr>
                        <a:t>TB/HIV</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$1,964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$2,270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$5,083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$5,388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106%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699901482"/>
                  </a:ext>
                </a:extLst>
              </a:tr>
              <a:tr h="253837">
                <a:tc>
                  <a:txBody>
                    <a:bodyPr/>
                    <a:lstStyle/>
                    <a:p>
                      <a:pPr algn="l" rtl="0" fontAlgn="ctr"/>
                      <a:r>
                        <a:rPr lang="en-US" sz="1800" b="0" i="0" u="none" strike="noStrike" dirty="0" smtClean="0">
                          <a:solidFill>
                            <a:srgbClr val="000000"/>
                          </a:solidFill>
                          <a:effectLst/>
                          <a:latin typeface="Trebuchet MS" panose="020B0603020202020204" pitchFamily="34" charset="0"/>
                        </a:rPr>
                        <a:t>COVID-19 RM</a:t>
                      </a:r>
                      <a:endParaRPr lang="en-US" sz="1800" b="0" i="0" u="none" strike="noStrike" dirty="0">
                        <a:solidFill>
                          <a:srgbClr val="000000"/>
                        </a:solidFill>
                        <a:effectLst/>
                        <a:latin typeface="Trebuchet MS" panose="020B0603020202020204" pitchFamily="34" charset="0"/>
                      </a:endParaRP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$1,943,696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$247,664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$1,943,696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$247,664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13%</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518207766"/>
                  </a:ext>
                </a:extLst>
              </a:tr>
              <a:tr h="253837">
                <a:tc>
                  <a:txBody>
                    <a:bodyPr/>
                    <a:lstStyle/>
                    <a:p>
                      <a:pPr algn="l" rtl="0" fontAlgn="ctr"/>
                      <a:r>
                        <a:rPr lang="en-US" sz="1800" b="1" i="0" u="none" strike="noStrike">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a:solidFill>
                            <a:srgbClr val="000000"/>
                          </a:solidFill>
                          <a:effectLst/>
                          <a:latin typeface="Trebuchet MS" panose="020B0603020202020204" pitchFamily="34" charset="0"/>
                        </a:rPr>
                        <a:t>$4,936,217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a:solidFill>
                            <a:srgbClr val="000000"/>
                          </a:solidFill>
                          <a:effectLst/>
                          <a:latin typeface="Trebuchet MS" panose="020B0603020202020204" pitchFamily="34" charset="0"/>
                        </a:rPr>
                        <a:t>$2,908,725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a:solidFill>
                            <a:srgbClr val="000000"/>
                          </a:solidFill>
                          <a:effectLst/>
                          <a:latin typeface="Trebuchet MS" panose="020B0603020202020204" pitchFamily="34" charset="0"/>
                        </a:rPr>
                        <a:t>$8,627,309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a:solidFill>
                            <a:srgbClr val="000000"/>
                          </a:solidFill>
                          <a:effectLst/>
                          <a:latin typeface="Trebuchet MS" panose="020B0603020202020204" pitchFamily="34" charset="0"/>
                        </a:rPr>
                        <a:t>$6,599,818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76%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153078043"/>
                  </a:ext>
                </a:extLst>
              </a:tr>
            </a:tbl>
          </a:graphicData>
        </a:graphic>
      </p:graphicFrame>
    </p:spTree>
    <p:extLst>
      <p:ext uri="{BB962C8B-B14F-4D97-AF65-F5344CB8AC3E}">
        <p14:creationId xmlns:p14="http://schemas.microsoft.com/office/powerpoint/2010/main" val="1850172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702361"/>
            <a:ext cx="9234378" cy="450546"/>
          </a:xfrm>
        </p:spPr>
        <p:txBody>
          <a:bodyPr>
            <a:noAutofit/>
          </a:bodyPr>
          <a:lstStyle/>
          <a:p>
            <a:r>
              <a:rPr lang="en-US" sz="2400" dirty="0" smtClean="0">
                <a:latin typeface="Trebuchet MS" panose="020B0603020202020204" pitchFamily="34" charset="0"/>
              </a:rPr>
              <a:t>Financial Update : Budget </a:t>
            </a:r>
            <a:r>
              <a:rPr lang="en-US" sz="2400" dirty="0">
                <a:latin typeface="Trebuchet MS" panose="020B0603020202020204" pitchFamily="34" charset="0"/>
              </a:rPr>
              <a:t>vs </a:t>
            </a:r>
            <a:r>
              <a:rPr lang="en-US" sz="2400" dirty="0" smtClean="0">
                <a:latin typeface="Trebuchet MS" panose="020B0603020202020204" pitchFamily="34" charset="0"/>
              </a:rPr>
              <a:t>Estimated Expenditure </a:t>
            </a:r>
            <a:r>
              <a:rPr lang="en-US" sz="2400" dirty="0">
                <a:latin typeface="Trebuchet MS" panose="020B0603020202020204" pitchFamily="34" charset="0"/>
              </a:rPr>
              <a:t>as at </a:t>
            </a:r>
            <a:r>
              <a:rPr lang="en-US" sz="2400" dirty="0" smtClean="0">
                <a:latin typeface="Trebuchet MS" panose="020B0603020202020204" pitchFamily="34" charset="0"/>
              </a:rPr>
              <a:t>31 December </a:t>
            </a:r>
            <a:r>
              <a:rPr lang="en-US" sz="2400" dirty="0">
                <a:latin typeface="Trebuchet MS" panose="020B0603020202020204" pitchFamily="34" charset="0"/>
              </a:rPr>
              <a:t>2020 – By Implementer</a:t>
            </a:r>
          </a:p>
        </p:txBody>
      </p:sp>
      <p:sp>
        <p:nvSpPr>
          <p:cNvPr id="4" name="Slide Number Placeholder 3"/>
          <p:cNvSpPr>
            <a:spLocks noGrp="1"/>
          </p:cNvSpPr>
          <p:nvPr>
            <p:ph type="sldNum" sz="quarter" idx="12"/>
          </p:nvPr>
        </p:nvSpPr>
        <p:spPr/>
        <p:txBody>
          <a:bodyPr/>
          <a:lstStyle/>
          <a:p>
            <a:fld id="{C844FFDA-8C2C-4CDD-9B52-550DAAD6F220}" type="slidenum">
              <a:rPr lang="en-US" smtClean="0"/>
              <a:t>15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159476516"/>
              </p:ext>
            </p:extLst>
          </p:nvPr>
        </p:nvGraphicFramePr>
        <p:xfrm>
          <a:off x="2592926" y="1662545"/>
          <a:ext cx="8781656" cy="3394365"/>
        </p:xfrm>
        <a:graphic>
          <a:graphicData uri="http://schemas.openxmlformats.org/drawingml/2006/table">
            <a:tbl>
              <a:tblPr/>
              <a:tblGrid>
                <a:gridCol w="2066272">
                  <a:extLst>
                    <a:ext uri="{9D8B030D-6E8A-4147-A177-3AD203B41FA5}">
                      <a16:colId xmlns:a16="http://schemas.microsoft.com/office/drawing/2014/main" val="1862861429"/>
                    </a:ext>
                  </a:extLst>
                </a:gridCol>
                <a:gridCol w="1300168">
                  <a:extLst>
                    <a:ext uri="{9D8B030D-6E8A-4147-A177-3AD203B41FA5}">
                      <a16:colId xmlns:a16="http://schemas.microsoft.com/office/drawing/2014/main" val="358833591"/>
                    </a:ext>
                  </a:extLst>
                </a:gridCol>
                <a:gridCol w="1392247">
                  <a:extLst>
                    <a:ext uri="{9D8B030D-6E8A-4147-A177-3AD203B41FA5}">
                      <a16:colId xmlns:a16="http://schemas.microsoft.com/office/drawing/2014/main" val="2647486257"/>
                    </a:ext>
                  </a:extLst>
                </a:gridCol>
                <a:gridCol w="1393168">
                  <a:extLst>
                    <a:ext uri="{9D8B030D-6E8A-4147-A177-3AD203B41FA5}">
                      <a16:colId xmlns:a16="http://schemas.microsoft.com/office/drawing/2014/main" val="207160665"/>
                    </a:ext>
                  </a:extLst>
                </a:gridCol>
                <a:gridCol w="1393168">
                  <a:extLst>
                    <a:ext uri="{9D8B030D-6E8A-4147-A177-3AD203B41FA5}">
                      <a16:colId xmlns:a16="http://schemas.microsoft.com/office/drawing/2014/main" val="578385304"/>
                    </a:ext>
                  </a:extLst>
                </a:gridCol>
                <a:gridCol w="1236633">
                  <a:extLst>
                    <a:ext uri="{9D8B030D-6E8A-4147-A177-3AD203B41FA5}">
                      <a16:colId xmlns:a16="http://schemas.microsoft.com/office/drawing/2014/main" val="4085548810"/>
                    </a:ext>
                  </a:extLst>
                </a:gridCol>
              </a:tblGrid>
              <a:tr h="858118">
                <a:tc>
                  <a:txBody>
                    <a:bodyPr/>
                    <a:lstStyle/>
                    <a:p>
                      <a:pPr algn="ctr" rtl="0" fontAlgn="ctr"/>
                      <a:r>
                        <a:rPr lang="en-US" sz="1800" b="1" i="0" u="none" strike="noStrike" dirty="0">
                          <a:solidFill>
                            <a:srgbClr val="FFFFFF"/>
                          </a:solidFill>
                          <a:effectLst/>
                          <a:latin typeface="Trebuchet MS" panose="020B0603020202020204" pitchFamily="34" charset="0"/>
                        </a:rPr>
                        <a:t>Implementer</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853398914"/>
                  </a:ext>
                </a:extLst>
              </a:tr>
              <a:tr h="290420">
                <a:tc>
                  <a:txBody>
                    <a:bodyPr/>
                    <a:lstStyle/>
                    <a:p>
                      <a:pPr algn="l" rtl="0" fontAlgn="ctr"/>
                      <a:r>
                        <a:rPr lang="en-US" sz="1800" b="0" i="0" u="none" strike="noStrike">
                          <a:solidFill>
                            <a:srgbClr val="000000"/>
                          </a:solidFill>
                          <a:effectLst/>
                          <a:latin typeface="Trebuchet MS" panose="020B0603020202020204" pitchFamily="34" charset="0"/>
                        </a:rPr>
                        <a:t>CHAS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$3,247,234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$2,345,118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$5,760,740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$4,858,624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84%</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549709413"/>
                  </a:ext>
                </a:extLst>
              </a:tr>
              <a:tr h="290420">
                <a:tc>
                  <a:txBody>
                    <a:bodyPr/>
                    <a:lstStyle/>
                    <a:p>
                      <a:pPr algn="l" rtl="0" fontAlgn="ctr"/>
                      <a:r>
                        <a:rPr lang="en-US" sz="1800" b="0" i="0" u="none" strike="noStrike" dirty="0">
                          <a:solidFill>
                            <a:srgbClr val="000000"/>
                          </a:solidFill>
                          <a:effectLst/>
                          <a:latin typeface="Trebuchet MS" panose="020B0603020202020204" pitchFamily="34" charset="0"/>
                        </a:rPr>
                        <a:t>PEDA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$105,533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$98,418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$317,992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$310,878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2894431102"/>
                  </a:ext>
                </a:extLst>
              </a:tr>
              <a:tr h="290420">
                <a:tc>
                  <a:txBody>
                    <a:bodyPr/>
                    <a:lstStyle/>
                    <a:p>
                      <a:pPr algn="l" rtl="0" fontAlgn="ctr"/>
                      <a:r>
                        <a:rPr lang="en-US" sz="1800" b="0" i="0" u="none" strike="noStrike">
                          <a:solidFill>
                            <a:srgbClr val="000000"/>
                          </a:solidFill>
                          <a:effectLst/>
                          <a:latin typeface="Trebuchet MS" panose="020B0603020202020204" pitchFamily="34" charset="0"/>
                        </a:rPr>
                        <a:t>PSI</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$110,796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$98,720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$334,795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$322,719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96%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515304908"/>
                  </a:ext>
                </a:extLst>
              </a:tr>
              <a:tr h="290420">
                <a:tc>
                  <a:txBody>
                    <a:bodyPr/>
                    <a:lstStyle/>
                    <a:p>
                      <a:pPr algn="l" rtl="0" fontAlgn="ctr"/>
                      <a:r>
                        <a:rPr lang="en-US" sz="1800" b="0" i="0" u="none" strike="noStrike">
                          <a:solidFill>
                            <a:srgbClr val="000000"/>
                          </a:solidFill>
                          <a:effectLst/>
                          <a:latin typeface="Trebuchet MS" panose="020B0603020202020204" pitchFamily="34" charset="0"/>
                        </a:rPr>
                        <a:t>LaoPHA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$253,752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$203,418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$675,519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$625,185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93%</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317298521"/>
                  </a:ext>
                </a:extLst>
              </a:tr>
              <a:tr h="503307">
                <a:tc>
                  <a:txBody>
                    <a:bodyPr/>
                    <a:lstStyle/>
                    <a:p>
                      <a:pPr algn="l" rtl="0" fontAlgn="ctr"/>
                      <a:r>
                        <a:rPr lang="en-US" sz="1800" b="0" i="0" u="none" strike="noStrike" dirty="0" smtClean="0">
                          <a:solidFill>
                            <a:srgbClr val="000000"/>
                          </a:solidFill>
                          <a:effectLst/>
                          <a:latin typeface="Trebuchet MS" panose="020B0603020202020204" pitchFamily="34" charset="0"/>
                        </a:rPr>
                        <a:t>PMU</a:t>
                      </a:r>
                      <a:endParaRPr lang="en-US" sz="1800" b="0" i="0" u="none" strike="noStrike" dirty="0">
                        <a:solidFill>
                          <a:srgbClr val="000000"/>
                        </a:solidFill>
                        <a:effectLst/>
                        <a:latin typeface="Trebuchet MS" panose="020B0603020202020204" pitchFamily="34" charset="0"/>
                      </a:endParaRP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$575,051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$163,052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$894,411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$482,412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54%</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908439233"/>
                  </a:ext>
                </a:extLst>
              </a:tr>
              <a:tr h="290420">
                <a:tc>
                  <a:txBody>
                    <a:bodyPr/>
                    <a:lstStyle/>
                    <a:p>
                      <a:pPr algn="l" rtl="0" fontAlgn="ctr"/>
                      <a:r>
                        <a:rPr lang="en-US" sz="1800" b="0" i="0" u="none" strike="noStrike" dirty="0">
                          <a:solidFill>
                            <a:srgbClr val="000000"/>
                          </a:solidFill>
                          <a:effectLst/>
                          <a:latin typeface="Trebuchet MS" panose="020B0603020202020204" pitchFamily="34" charset="0"/>
                        </a:rPr>
                        <a:t>NTC</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$487,852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$487,852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348643622"/>
                  </a:ext>
                </a:extLst>
              </a:tr>
              <a:tr h="290420">
                <a:tc>
                  <a:txBody>
                    <a:bodyPr/>
                    <a:lstStyle/>
                    <a:p>
                      <a:pPr algn="l" rtl="0" fontAlgn="ctr"/>
                      <a:r>
                        <a:rPr lang="en-US" sz="1800" b="0" i="0" u="none" strike="noStrike">
                          <a:solidFill>
                            <a:srgbClr val="000000"/>
                          </a:solidFill>
                          <a:effectLst/>
                          <a:latin typeface="Trebuchet MS" panose="020B0603020202020204" pitchFamily="34" charset="0"/>
                        </a:rPr>
                        <a:t>CMPE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$156,000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$156,000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581765203"/>
                  </a:ext>
                </a:extLst>
              </a:tr>
              <a:tr h="290420">
                <a:tc>
                  <a:txBody>
                    <a:bodyPr/>
                    <a:lstStyle/>
                    <a:p>
                      <a:pPr algn="l" rtl="0" fontAlgn="ctr"/>
                      <a:r>
                        <a:rPr lang="en-US" sz="1800" b="1" i="0" u="none" strike="noStrike">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$4,936,217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$2,908,726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$8,627,308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$6,599,817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76%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2204626328"/>
                  </a:ext>
                </a:extLst>
              </a:tr>
            </a:tbl>
          </a:graphicData>
        </a:graphic>
      </p:graphicFrame>
    </p:spTree>
    <p:extLst>
      <p:ext uri="{BB962C8B-B14F-4D97-AF65-F5344CB8AC3E}">
        <p14:creationId xmlns:p14="http://schemas.microsoft.com/office/powerpoint/2010/main" val="2353362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44FFDA-8C2C-4CDD-9B52-550DAAD6F220}" type="slidenum">
              <a:rPr lang="en-US" smtClean="0"/>
              <a:t>16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34669973"/>
              </p:ext>
            </p:extLst>
          </p:nvPr>
        </p:nvGraphicFramePr>
        <p:xfrm>
          <a:off x="2291254" y="787781"/>
          <a:ext cx="8303173" cy="4845763"/>
        </p:xfrm>
        <a:graphic>
          <a:graphicData uri="http://schemas.openxmlformats.org/drawingml/2006/table">
            <a:tbl>
              <a:tblPr/>
              <a:tblGrid>
                <a:gridCol w="5074161">
                  <a:extLst>
                    <a:ext uri="{9D8B030D-6E8A-4147-A177-3AD203B41FA5}">
                      <a16:colId xmlns:a16="http://schemas.microsoft.com/office/drawing/2014/main" val="4233021616"/>
                    </a:ext>
                  </a:extLst>
                </a:gridCol>
                <a:gridCol w="3229012">
                  <a:extLst>
                    <a:ext uri="{9D8B030D-6E8A-4147-A177-3AD203B41FA5}">
                      <a16:colId xmlns:a16="http://schemas.microsoft.com/office/drawing/2014/main" val="2065189068"/>
                    </a:ext>
                  </a:extLst>
                </a:gridCol>
              </a:tblGrid>
              <a:tr h="1049108">
                <a:tc>
                  <a:txBody>
                    <a:bodyPr/>
                    <a:lstStyle/>
                    <a:p>
                      <a:pPr algn="ctr" rtl="0" fontAlgn="ctr"/>
                      <a:r>
                        <a:rPr lang="en-US" sz="1800" b="0" i="0" u="none" strike="noStrike" dirty="0">
                          <a:solidFill>
                            <a:srgbClr val="FFFFFF"/>
                          </a:solidFill>
                          <a:effectLst/>
                          <a:latin typeface="Trebuchet MS" panose="020B0603020202020204" pitchFamily="34" charset="0"/>
                        </a:rPr>
                        <a:t>PSI Program Income Expenditures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dirty="0">
                          <a:solidFill>
                            <a:srgbClr val="FFFFFF"/>
                          </a:solidFill>
                          <a:effectLst/>
                          <a:latin typeface="Trebuchet MS" panose="020B0603020202020204" pitchFamily="34" charset="0"/>
                        </a:rPr>
                        <a:t>Amount USD</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1413486341"/>
                  </a:ext>
                </a:extLst>
              </a:tr>
              <a:tr h="567550">
                <a:tc>
                  <a:txBody>
                    <a:bodyPr/>
                    <a:lstStyle/>
                    <a:p>
                      <a:pPr algn="l" rtl="0" fontAlgn="ctr"/>
                      <a:r>
                        <a:rPr lang="en-US" sz="1800" b="0" i="0" u="none" strike="noStrike" dirty="0">
                          <a:solidFill>
                            <a:srgbClr val="000000"/>
                          </a:solidFill>
                          <a:effectLst/>
                          <a:latin typeface="Trebuchet MS" panose="020B0603020202020204" pitchFamily="34" charset="0"/>
                        </a:rPr>
                        <a:t>Total receipt 2018-2020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$571,467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000335123"/>
                  </a:ext>
                </a:extLst>
              </a:tr>
              <a:tr h="1165284">
                <a:tc>
                  <a:txBody>
                    <a:bodyPr/>
                    <a:lstStyle/>
                    <a:p>
                      <a:pPr algn="l" rtl="0" fontAlgn="ctr"/>
                      <a:r>
                        <a:rPr lang="en-US" sz="1800" b="0" i="0" u="none" strike="noStrike" dirty="0">
                          <a:solidFill>
                            <a:srgbClr val="000000"/>
                          </a:solidFill>
                          <a:effectLst/>
                          <a:latin typeface="Trebuchet MS" panose="020B0603020202020204" pitchFamily="34" charset="0"/>
                        </a:rPr>
                        <a:t>Less: expenditure for Condom </a:t>
                      </a:r>
                      <a:r>
                        <a:rPr lang="en-US" sz="1800" b="0" i="0" u="none" strike="noStrike" dirty="0" smtClean="0">
                          <a:solidFill>
                            <a:srgbClr val="000000"/>
                          </a:solidFill>
                          <a:effectLst/>
                          <a:latin typeface="Trebuchet MS" panose="020B0603020202020204" pitchFamily="34" charset="0"/>
                        </a:rPr>
                        <a:t>procurement </a:t>
                      </a:r>
                      <a:r>
                        <a:rPr lang="en-US" sz="1800" b="0" i="0" u="none" strike="noStrike" dirty="0">
                          <a:solidFill>
                            <a:srgbClr val="000000"/>
                          </a:solidFill>
                          <a:effectLst/>
                          <a:latin typeface="Trebuchet MS" panose="020B0603020202020204" pitchFamily="34" charset="0"/>
                        </a:rPr>
                        <a:t>for social marketing</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$356,833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445237816"/>
                  </a:ext>
                </a:extLst>
              </a:tr>
              <a:tr h="1513468">
                <a:tc>
                  <a:txBody>
                    <a:bodyPr/>
                    <a:lstStyle/>
                    <a:p>
                      <a:pPr algn="l" rtl="0" fontAlgn="ctr"/>
                      <a:r>
                        <a:rPr lang="en-US" sz="1800" b="0" i="0" u="none" strike="noStrike" dirty="0">
                          <a:solidFill>
                            <a:srgbClr val="000000"/>
                          </a:solidFill>
                          <a:effectLst/>
                          <a:latin typeface="Trebuchet MS" panose="020B0603020202020204" pitchFamily="34" charset="0"/>
                        </a:rPr>
                        <a:t>Less: Management cost for Condom Social </a:t>
                      </a:r>
                      <a:r>
                        <a:rPr lang="en-US" sz="1800" b="0" i="0" u="none" strike="noStrike" dirty="0" smtClean="0">
                          <a:solidFill>
                            <a:srgbClr val="000000"/>
                          </a:solidFill>
                          <a:effectLst/>
                          <a:latin typeface="Trebuchet MS" panose="020B0603020202020204" pitchFamily="34" charset="0"/>
                        </a:rPr>
                        <a:t>Marketing </a:t>
                      </a:r>
                      <a:r>
                        <a:rPr lang="en-US" sz="1800" b="0" i="0" u="none" strike="noStrike" dirty="0">
                          <a:solidFill>
                            <a:srgbClr val="000000"/>
                          </a:solidFill>
                          <a:effectLst/>
                          <a:latin typeface="Trebuchet MS" panose="020B0603020202020204" pitchFamily="34" charset="0"/>
                        </a:rPr>
                        <a:t>+loss on exchange rates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$150,885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755192945"/>
                  </a:ext>
                </a:extLst>
              </a:tr>
              <a:tr h="550353">
                <a:tc>
                  <a:txBody>
                    <a:bodyPr/>
                    <a:lstStyle/>
                    <a:p>
                      <a:pPr algn="l" rtl="0" fontAlgn="ctr"/>
                      <a:r>
                        <a:rPr lang="en-US" sz="1800" b="1" i="0" u="none" strike="noStrike" dirty="0" smtClean="0">
                          <a:solidFill>
                            <a:srgbClr val="000000"/>
                          </a:solidFill>
                          <a:effectLst/>
                          <a:latin typeface="Trebuchet MS" panose="020B0603020202020204" pitchFamily="34" charset="0"/>
                        </a:rPr>
                        <a:t>Balance Dec 2020</a:t>
                      </a:r>
                      <a:endParaRPr lang="en-US" sz="1800" b="1" i="0" u="none" strike="noStrike" dirty="0">
                        <a:solidFill>
                          <a:srgbClr val="000000"/>
                        </a:solidFill>
                        <a:effectLst/>
                        <a:latin typeface="Trebuchet MS" panose="020B0603020202020204" pitchFamily="34" charset="0"/>
                      </a:endParaRP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$63,749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218383976"/>
                  </a:ext>
                </a:extLst>
              </a:tr>
            </a:tbl>
          </a:graphicData>
        </a:graphic>
      </p:graphicFrame>
    </p:spTree>
    <p:extLst>
      <p:ext uri="{BB962C8B-B14F-4D97-AF65-F5344CB8AC3E}">
        <p14:creationId xmlns:p14="http://schemas.microsoft.com/office/powerpoint/2010/main" val="2518530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7828" y="1660634"/>
            <a:ext cx="9229772" cy="3725918"/>
          </a:xfrm>
        </p:spPr>
        <p:txBody>
          <a:bodyPr>
            <a:noAutofit/>
          </a:bodyPr>
          <a:lstStyle/>
          <a:p>
            <a:pPr algn="ctr">
              <a:lnSpc>
                <a:spcPct val="150000"/>
              </a:lnSpc>
            </a:pPr>
            <a:r>
              <a:rPr lang="en-US" sz="4000" b="1" dirty="0" smtClean="0">
                <a:latin typeface="Trebuchet MS" panose="020B0603020202020204" pitchFamily="34" charset="0"/>
                <a:cs typeface="Calibri" panose="020F0502020204030204" pitchFamily="34" charset="0"/>
              </a:rPr>
              <a:t>Tuberculosis </a:t>
            </a:r>
            <a:r>
              <a:rPr lang="en-US" sz="4000" b="1" dirty="0">
                <a:latin typeface="Trebuchet MS" panose="020B0603020202020204" pitchFamily="34" charset="0"/>
                <a:cs typeface="Calibri" panose="020F0502020204030204" pitchFamily="34" charset="0"/>
              </a:rPr>
              <a:t>Elimination among  Migrants  ( TEAM</a:t>
            </a:r>
            <a:r>
              <a:rPr lang="en-US" sz="4000" b="1" dirty="0" smtClean="0">
                <a:latin typeface="Trebuchet MS" panose="020B0603020202020204" pitchFamily="34" charset="0"/>
                <a:cs typeface="Calibri" panose="020F0502020204030204" pitchFamily="34" charset="0"/>
              </a:rPr>
              <a:t>)</a:t>
            </a:r>
            <a:br>
              <a:rPr lang="en-US" sz="4000" b="1" dirty="0" smtClean="0">
                <a:latin typeface="Trebuchet MS" panose="020B0603020202020204" pitchFamily="34" charset="0"/>
                <a:cs typeface="Calibri" panose="020F0502020204030204" pitchFamily="34" charset="0"/>
              </a:rPr>
            </a:br>
            <a:r>
              <a:rPr lang="en-US" sz="4000" b="1" dirty="0" smtClean="0">
                <a:latin typeface="Trebuchet MS" panose="020B0603020202020204" pitchFamily="34" charset="0"/>
                <a:cs typeface="Calibri" panose="020F0502020204030204" pitchFamily="34" charset="0"/>
              </a:rPr>
              <a:t>PUDR Dec 2020 </a:t>
            </a:r>
            <a:r>
              <a:rPr lang="en-US" sz="4000" b="1" dirty="0">
                <a:latin typeface="Trebuchet MS" panose="020B0603020202020204" pitchFamily="34" charset="0"/>
                <a:cs typeface="Calibri" panose="020F0502020204030204" pitchFamily="34" charset="0"/>
              </a:rPr>
              <a:t/>
            </a:r>
            <a:br>
              <a:rPr lang="en-US" sz="4000" b="1" dirty="0">
                <a:latin typeface="Trebuchet MS" panose="020B0603020202020204" pitchFamily="34" charset="0"/>
                <a:cs typeface="Calibri" panose="020F0502020204030204" pitchFamily="34" charset="0"/>
              </a:rPr>
            </a:br>
            <a:endParaRPr lang="en-US" sz="4000" dirty="0">
              <a:latin typeface="Trebuchet MS" panose="020B060302020202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17</a:t>
            </a:fld>
            <a:endParaRPr lang="en-US" dirty="0"/>
          </a:p>
        </p:txBody>
      </p:sp>
    </p:spTree>
    <p:extLst>
      <p:ext uri="{BB962C8B-B14F-4D97-AF65-F5344CB8AC3E}">
        <p14:creationId xmlns:p14="http://schemas.microsoft.com/office/powerpoint/2010/main" val="152442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9190" y="613095"/>
            <a:ext cx="8911687" cy="714497"/>
          </a:xfrm>
        </p:spPr>
        <p:txBody>
          <a:bodyPr>
            <a:normAutofit fontScale="90000"/>
          </a:bodyPr>
          <a:lstStyle/>
          <a:p>
            <a:r>
              <a:rPr lang="en-US" sz="2400" dirty="0" smtClean="0">
                <a:latin typeface="Trebuchet MS" panose="020B0603020202020204" pitchFamily="34" charset="0"/>
              </a:rPr>
              <a:t>Financial Update: Budget </a:t>
            </a:r>
            <a:r>
              <a:rPr lang="en-US" sz="2400" dirty="0">
                <a:latin typeface="Trebuchet MS" panose="020B0603020202020204" pitchFamily="34" charset="0"/>
              </a:rPr>
              <a:t>vs </a:t>
            </a:r>
            <a:r>
              <a:rPr lang="en-US" sz="2400" dirty="0" smtClean="0">
                <a:latin typeface="Trebuchet MS" panose="020B0603020202020204" pitchFamily="34" charset="0"/>
              </a:rPr>
              <a:t>Estimated Expenditure </a:t>
            </a:r>
            <a:r>
              <a:rPr lang="en-US" sz="2400" dirty="0">
                <a:latin typeface="Trebuchet MS" panose="020B0603020202020204" pitchFamily="34" charset="0"/>
              </a:rPr>
              <a:t>as at </a:t>
            </a:r>
            <a:r>
              <a:rPr lang="en-US" sz="2400" dirty="0" smtClean="0">
                <a:latin typeface="Trebuchet MS" panose="020B0603020202020204" pitchFamily="34" charset="0"/>
              </a:rPr>
              <a:t>31 Dec </a:t>
            </a:r>
            <a:r>
              <a:rPr lang="en-US" sz="2400" dirty="0">
                <a:latin typeface="Trebuchet MS" panose="020B0603020202020204" pitchFamily="34" charset="0"/>
              </a:rPr>
              <a:t>2020 – by </a:t>
            </a:r>
            <a:r>
              <a:rPr lang="en-US" sz="2400" dirty="0" smtClean="0">
                <a:latin typeface="Trebuchet MS" panose="020B0603020202020204" pitchFamily="34" charset="0"/>
              </a:rPr>
              <a:t>Module</a:t>
            </a:r>
            <a:endParaRPr lang="en-US" sz="2400" dirty="0">
              <a:latin typeface="Trebuchet MS" panose="020B0603020202020204" pitchFamily="34" charset="0"/>
            </a:endParaRPr>
          </a:p>
        </p:txBody>
      </p:sp>
      <p:sp>
        <p:nvSpPr>
          <p:cNvPr id="4" name="Slide Number Placeholder 3"/>
          <p:cNvSpPr>
            <a:spLocks noGrp="1"/>
          </p:cNvSpPr>
          <p:nvPr>
            <p:ph type="sldNum" sz="quarter" idx="12"/>
          </p:nvPr>
        </p:nvSpPr>
        <p:spPr/>
        <p:txBody>
          <a:bodyPr/>
          <a:lstStyle/>
          <a:p>
            <a:fld id="{C844FFDA-8C2C-4CDD-9B52-550DAAD6F220}" type="slidenum">
              <a:rPr lang="en-US" smtClean="0"/>
              <a:t>18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64210004"/>
              </p:ext>
            </p:extLst>
          </p:nvPr>
        </p:nvGraphicFramePr>
        <p:xfrm>
          <a:off x="2119189" y="1607705"/>
          <a:ext cx="8911687" cy="3323590"/>
        </p:xfrm>
        <a:graphic>
          <a:graphicData uri="http://schemas.openxmlformats.org/drawingml/2006/table">
            <a:tbl>
              <a:tblPr/>
              <a:tblGrid>
                <a:gridCol w="2275953">
                  <a:extLst>
                    <a:ext uri="{9D8B030D-6E8A-4147-A177-3AD203B41FA5}">
                      <a16:colId xmlns:a16="http://schemas.microsoft.com/office/drawing/2014/main" val="806627443"/>
                    </a:ext>
                  </a:extLst>
                </a:gridCol>
                <a:gridCol w="1418776">
                  <a:extLst>
                    <a:ext uri="{9D8B030D-6E8A-4147-A177-3AD203B41FA5}">
                      <a16:colId xmlns:a16="http://schemas.microsoft.com/office/drawing/2014/main" val="4153631300"/>
                    </a:ext>
                  </a:extLst>
                </a:gridCol>
                <a:gridCol w="1418776">
                  <a:extLst>
                    <a:ext uri="{9D8B030D-6E8A-4147-A177-3AD203B41FA5}">
                      <a16:colId xmlns:a16="http://schemas.microsoft.com/office/drawing/2014/main" val="4291263780"/>
                    </a:ext>
                  </a:extLst>
                </a:gridCol>
                <a:gridCol w="1418776">
                  <a:extLst>
                    <a:ext uri="{9D8B030D-6E8A-4147-A177-3AD203B41FA5}">
                      <a16:colId xmlns:a16="http://schemas.microsoft.com/office/drawing/2014/main" val="958727218"/>
                    </a:ext>
                  </a:extLst>
                </a:gridCol>
                <a:gridCol w="1704013">
                  <a:extLst>
                    <a:ext uri="{9D8B030D-6E8A-4147-A177-3AD203B41FA5}">
                      <a16:colId xmlns:a16="http://schemas.microsoft.com/office/drawing/2014/main" val="4061894590"/>
                    </a:ext>
                  </a:extLst>
                </a:gridCol>
                <a:gridCol w="675393">
                  <a:extLst>
                    <a:ext uri="{9D8B030D-6E8A-4147-A177-3AD203B41FA5}">
                      <a16:colId xmlns:a16="http://schemas.microsoft.com/office/drawing/2014/main" val="2084157295"/>
                    </a:ext>
                  </a:extLst>
                </a:gridCol>
              </a:tblGrid>
              <a:tr h="577850">
                <a:tc>
                  <a:txBody>
                    <a:bodyPr/>
                    <a:lstStyle/>
                    <a:p>
                      <a:pPr algn="ctr" rtl="0" fontAlgn="ctr"/>
                      <a:r>
                        <a:rPr lang="en-US" sz="1800" b="0" i="0" u="none" strike="noStrike" dirty="0">
                          <a:solidFill>
                            <a:srgbClr val="FFFFFF"/>
                          </a:solidFill>
                          <a:effectLst/>
                          <a:latin typeface="Trebuchet MS" panose="020B0603020202020204" pitchFamily="34" charset="0"/>
                        </a:rPr>
                        <a:t>Module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dirty="0">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0" i="0" u="none" strike="noStrike">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1857483477"/>
                  </a:ext>
                </a:extLst>
              </a:tr>
              <a:tr h="412750">
                <a:tc>
                  <a:txBody>
                    <a:bodyPr/>
                    <a:lstStyle/>
                    <a:p>
                      <a:pPr algn="l" rtl="0" fontAlgn="ctr"/>
                      <a:r>
                        <a:rPr lang="en-US" sz="1800" b="0" i="0" u="none" strike="noStrike" dirty="0">
                          <a:solidFill>
                            <a:srgbClr val="000000"/>
                          </a:solidFill>
                          <a:effectLst/>
                          <a:latin typeface="Trebuchet MS" panose="020B0603020202020204" pitchFamily="34" charset="0"/>
                        </a:rPr>
                        <a:t>TB care and prevention</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214,279.82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        202,481.28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        710,436.80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        543,405.82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555856228"/>
                  </a:ext>
                </a:extLst>
              </a:tr>
              <a:tr h="209550">
                <a:tc>
                  <a:txBody>
                    <a:bodyPr/>
                    <a:lstStyle/>
                    <a:p>
                      <a:pPr algn="l" rtl="0" fontAlgn="ctr"/>
                      <a:r>
                        <a:rPr lang="en-US" sz="1800" b="0" i="0" u="none" strike="noStrike">
                          <a:solidFill>
                            <a:srgbClr val="000000"/>
                          </a:solidFill>
                          <a:effectLst/>
                          <a:latin typeface="Trebuchet MS" panose="020B0603020202020204" pitchFamily="34" charset="0"/>
                        </a:rPr>
                        <a:t>Program management</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        107,004.13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          95,205.00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        196,784.09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        148,540.87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75%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684674960"/>
                  </a:ext>
                </a:extLst>
              </a:tr>
              <a:tr h="819150">
                <a:tc>
                  <a:txBody>
                    <a:bodyPr/>
                    <a:lstStyle/>
                    <a:p>
                      <a:pPr algn="l" rtl="0" fontAlgn="ctr"/>
                      <a:r>
                        <a:rPr lang="en-US" sz="1800" b="0" i="0" u="none" strike="noStrike" dirty="0">
                          <a:solidFill>
                            <a:srgbClr val="000000"/>
                          </a:solidFill>
                          <a:effectLst/>
                          <a:latin typeface="Trebuchet MS" panose="020B0603020202020204" pitchFamily="34" charset="0"/>
                        </a:rPr>
                        <a:t>RSSH: Health management information systems and M&amp;E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20,019.61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10,881.92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28,562.68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14,329.04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50%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584611703"/>
                  </a:ext>
                </a:extLst>
              </a:tr>
              <a:tr h="203200">
                <a:tc>
                  <a:txBody>
                    <a:bodyPr/>
                    <a:lstStyle/>
                    <a:p>
                      <a:pPr algn="ctr" rtl="0" fontAlgn="ctr"/>
                      <a:r>
                        <a:rPr lang="en-US" sz="1800" b="1" i="0" u="none" strike="noStrike" dirty="0">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$341,304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$308,568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$935,784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      </a:t>
                      </a:r>
                      <a:r>
                        <a:rPr lang="en-US" sz="1800" b="1" i="0" u="none" strike="noStrike" dirty="0" smtClean="0">
                          <a:solidFill>
                            <a:srgbClr val="000000"/>
                          </a:solidFill>
                          <a:effectLst/>
                          <a:latin typeface="Trebuchet MS" panose="020B0603020202020204" pitchFamily="34" charset="0"/>
                        </a:rPr>
                        <a:t>706,275.73 </a:t>
                      </a:r>
                      <a:endParaRPr lang="en-US" sz="1800" b="1" i="0" u="none" strike="noStrike" dirty="0">
                        <a:solidFill>
                          <a:srgbClr val="000000"/>
                        </a:solidFill>
                        <a:effectLst/>
                        <a:latin typeface="Trebuchet MS" panose="020B0603020202020204" pitchFamily="34" charset="0"/>
                      </a:endParaRP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75%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2164601672"/>
                  </a:ext>
                </a:extLst>
              </a:tr>
            </a:tbl>
          </a:graphicData>
        </a:graphic>
      </p:graphicFrame>
    </p:spTree>
    <p:extLst>
      <p:ext uri="{BB962C8B-B14F-4D97-AF65-F5344CB8AC3E}">
        <p14:creationId xmlns:p14="http://schemas.microsoft.com/office/powerpoint/2010/main" val="16968779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44FFDA-8C2C-4CDD-9B52-550DAAD6F220}" type="slidenum">
              <a:rPr lang="en-US" smtClean="0"/>
              <a:t>19</a:t>
            </a:fld>
            <a:endParaRPr lang="en-US" dirty="0"/>
          </a:p>
        </p:txBody>
      </p:sp>
      <p:sp>
        <p:nvSpPr>
          <p:cNvPr id="6" name="Title 1"/>
          <p:cNvSpPr>
            <a:spLocks noGrp="1"/>
          </p:cNvSpPr>
          <p:nvPr>
            <p:ph type="title"/>
          </p:nvPr>
        </p:nvSpPr>
        <p:spPr>
          <a:xfrm>
            <a:off x="2045617" y="652390"/>
            <a:ext cx="8911687" cy="885465"/>
          </a:xfrm>
        </p:spPr>
        <p:txBody>
          <a:bodyPr>
            <a:normAutofit/>
          </a:bodyPr>
          <a:lstStyle/>
          <a:p>
            <a:r>
              <a:rPr lang="en-US" sz="2400" dirty="0" smtClean="0">
                <a:latin typeface="Trebuchet MS" panose="020B0603020202020204" pitchFamily="34" charset="0"/>
              </a:rPr>
              <a:t>Financial update : Budget </a:t>
            </a:r>
            <a:r>
              <a:rPr lang="en-US" sz="2400" dirty="0">
                <a:latin typeface="Trebuchet MS" panose="020B0603020202020204" pitchFamily="34" charset="0"/>
              </a:rPr>
              <a:t>vs </a:t>
            </a:r>
            <a:r>
              <a:rPr lang="en-US" sz="2400" dirty="0" smtClean="0">
                <a:latin typeface="Trebuchet MS" panose="020B0603020202020204" pitchFamily="34" charset="0"/>
              </a:rPr>
              <a:t>Estimated Expenditure </a:t>
            </a:r>
            <a:r>
              <a:rPr lang="en-US" sz="2400" dirty="0">
                <a:latin typeface="Trebuchet MS" panose="020B0603020202020204" pitchFamily="34" charset="0"/>
              </a:rPr>
              <a:t>as at </a:t>
            </a:r>
            <a:r>
              <a:rPr lang="en-US" sz="2400" dirty="0" smtClean="0">
                <a:latin typeface="Trebuchet MS" panose="020B0603020202020204" pitchFamily="34" charset="0"/>
              </a:rPr>
              <a:t>31 Dec </a:t>
            </a:r>
            <a:r>
              <a:rPr lang="en-US" sz="2400" dirty="0">
                <a:latin typeface="Trebuchet MS" panose="020B0603020202020204" pitchFamily="34" charset="0"/>
              </a:rPr>
              <a:t>2020 – by implementer</a:t>
            </a:r>
          </a:p>
        </p:txBody>
      </p:sp>
      <p:graphicFrame>
        <p:nvGraphicFramePr>
          <p:cNvPr id="7" name="Table 6"/>
          <p:cNvGraphicFramePr>
            <a:graphicFrameLocks noGrp="1"/>
          </p:cNvGraphicFramePr>
          <p:nvPr>
            <p:extLst>
              <p:ext uri="{D42A27DB-BD31-4B8C-83A1-F6EECF244321}">
                <p14:modId xmlns:p14="http://schemas.microsoft.com/office/powerpoint/2010/main" val="2261536384"/>
              </p:ext>
            </p:extLst>
          </p:nvPr>
        </p:nvGraphicFramePr>
        <p:xfrm>
          <a:off x="2045615" y="1870363"/>
          <a:ext cx="8911688" cy="3380511"/>
        </p:xfrm>
        <a:graphic>
          <a:graphicData uri="http://schemas.openxmlformats.org/drawingml/2006/table">
            <a:tbl>
              <a:tblPr/>
              <a:tblGrid>
                <a:gridCol w="2275954">
                  <a:extLst>
                    <a:ext uri="{9D8B030D-6E8A-4147-A177-3AD203B41FA5}">
                      <a16:colId xmlns:a16="http://schemas.microsoft.com/office/drawing/2014/main" val="656558208"/>
                    </a:ext>
                  </a:extLst>
                </a:gridCol>
                <a:gridCol w="1418776">
                  <a:extLst>
                    <a:ext uri="{9D8B030D-6E8A-4147-A177-3AD203B41FA5}">
                      <a16:colId xmlns:a16="http://schemas.microsoft.com/office/drawing/2014/main" val="2180654250"/>
                    </a:ext>
                  </a:extLst>
                </a:gridCol>
                <a:gridCol w="1418776">
                  <a:extLst>
                    <a:ext uri="{9D8B030D-6E8A-4147-A177-3AD203B41FA5}">
                      <a16:colId xmlns:a16="http://schemas.microsoft.com/office/drawing/2014/main" val="83071443"/>
                    </a:ext>
                  </a:extLst>
                </a:gridCol>
                <a:gridCol w="1418776">
                  <a:extLst>
                    <a:ext uri="{9D8B030D-6E8A-4147-A177-3AD203B41FA5}">
                      <a16:colId xmlns:a16="http://schemas.microsoft.com/office/drawing/2014/main" val="2176535743"/>
                    </a:ext>
                  </a:extLst>
                </a:gridCol>
                <a:gridCol w="1418776">
                  <a:extLst>
                    <a:ext uri="{9D8B030D-6E8A-4147-A177-3AD203B41FA5}">
                      <a16:colId xmlns:a16="http://schemas.microsoft.com/office/drawing/2014/main" val="2948758685"/>
                    </a:ext>
                  </a:extLst>
                </a:gridCol>
                <a:gridCol w="960630">
                  <a:extLst>
                    <a:ext uri="{9D8B030D-6E8A-4147-A177-3AD203B41FA5}">
                      <a16:colId xmlns:a16="http://schemas.microsoft.com/office/drawing/2014/main" val="2087026733"/>
                    </a:ext>
                  </a:extLst>
                </a:gridCol>
              </a:tblGrid>
              <a:tr h="1206378">
                <a:tc>
                  <a:txBody>
                    <a:bodyPr/>
                    <a:lstStyle/>
                    <a:p>
                      <a:pPr algn="l" rtl="0" fontAlgn="ctr"/>
                      <a:r>
                        <a:rPr lang="en-US" sz="1800" b="1" i="0" u="none" strike="noStrike" dirty="0">
                          <a:solidFill>
                            <a:srgbClr val="FFFFFF"/>
                          </a:solidFill>
                          <a:effectLst/>
                          <a:latin typeface="Trebuchet MS" panose="020B0603020202020204" pitchFamily="34" charset="0"/>
                        </a:rPr>
                        <a:t>Implementers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l" rtl="0" fontAlgn="ctr"/>
                      <a:r>
                        <a:rPr lang="en-US" sz="1800" b="1" i="0" u="none" strike="noStrike">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l" rtl="0" fontAlgn="ctr"/>
                      <a:r>
                        <a:rPr lang="en-US" sz="1800" b="1" i="0" u="none" strike="noStrike">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3914033520"/>
                  </a:ext>
                </a:extLst>
              </a:tr>
              <a:tr h="437478">
                <a:tc>
                  <a:txBody>
                    <a:bodyPr/>
                    <a:lstStyle/>
                    <a:p>
                      <a:pPr algn="l" rtl="0" fontAlgn="ctr"/>
                      <a:r>
                        <a:rPr lang="en-US" sz="1800" b="0" i="0" u="none" strike="noStrike" dirty="0">
                          <a:solidFill>
                            <a:srgbClr val="000000"/>
                          </a:solidFill>
                          <a:effectLst/>
                          <a:latin typeface="Trebuchet MS" panose="020B0603020202020204" pitchFamily="34" charset="0"/>
                        </a:rPr>
                        <a:t>NTC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$201,204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$177,118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$697,670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$521,705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195423373"/>
                  </a:ext>
                </a:extLst>
              </a:tr>
              <a:tr h="437478">
                <a:tc>
                  <a:txBody>
                    <a:bodyPr/>
                    <a:lstStyle/>
                    <a:p>
                      <a:pPr algn="l" rtl="0" fontAlgn="ctr"/>
                      <a:r>
                        <a:rPr lang="en-US" sz="1800" b="0" i="0" u="none" strike="noStrike">
                          <a:solidFill>
                            <a:srgbClr val="000000"/>
                          </a:solidFill>
                          <a:effectLst/>
                          <a:latin typeface="Trebuchet MS" panose="020B0603020202020204" pitchFamily="34" charset="0"/>
                        </a:rPr>
                        <a:t>LaoPHA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$67,426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$73,639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$113,631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$97,872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86%</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845494986"/>
                  </a:ext>
                </a:extLst>
              </a:tr>
              <a:tr h="437478">
                <a:tc>
                  <a:txBody>
                    <a:bodyPr/>
                    <a:lstStyle/>
                    <a:p>
                      <a:pPr algn="l" rtl="0" fontAlgn="ctr"/>
                      <a:r>
                        <a:rPr lang="en-US" sz="1800" b="0" i="0" u="none" strike="noStrike">
                          <a:solidFill>
                            <a:srgbClr val="000000"/>
                          </a:solidFill>
                          <a:effectLst/>
                          <a:latin typeface="Trebuchet MS" panose="020B0603020202020204" pitchFamily="34" charset="0"/>
                        </a:rPr>
                        <a:t>PEDA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$66,007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$57,811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$111,149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$86,699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78%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4103387023"/>
                  </a:ext>
                </a:extLst>
              </a:tr>
              <a:tr h="437478">
                <a:tc>
                  <a:txBody>
                    <a:bodyPr/>
                    <a:lstStyle/>
                    <a:p>
                      <a:pPr algn="l" rtl="0" fontAlgn="ctr"/>
                      <a:r>
                        <a:rPr lang="en-US" sz="1800" b="0" i="0" u="none" strike="noStrike">
                          <a:solidFill>
                            <a:srgbClr val="000000"/>
                          </a:solidFill>
                          <a:effectLst/>
                          <a:latin typeface="Trebuchet MS" panose="020B0603020202020204" pitchFamily="34" charset="0"/>
                        </a:rPr>
                        <a:t>PMU</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$6,667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$13,333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951161566"/>
                  </a:ext>
                </a:extLst>
              </a:tr>
              <a:tr h="424221">
                <a:tc>
                  <a:txBody>
                    <a:bodyPr/>
                    <a:lstStyle/>
                    <a:p>
                      <a:pPr algn="l" rtl="0" fontAlgn="ctr"/>
                      <a:r>
                        <a:rPr lang="en-US" sz="1800" b="1" i="0" u="none" strike="noStrike">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a:solidFill>
                            <a:srgbClr val="000000"/>
                          </a:solidFill>
                          <a:effectLst/>
                          <a:latin typeface="Trebuchet MS" panose="020B0603020202020204" pitchFamily="34" charset="0"/>
                        </a:rPr>
                        <a:t>$341,304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a:solidFill>
                            <a:srgbClr val="000000"/>
                          </a:solidFill>
                          <a:effectLst/>
                          <a:latin typeface="Trebuchet MS" panose="020B0603020202020204" pitchFamily="34" charset="0"/>
                        </a:rPr>
                        <a:t>$308,568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a:solidFill>
                            <a:srgbClr val="000000"/>
                          </a:solidFill>
                          <a:effectLst/>
                          <a:latin typeface="Trebuchet MS" panose="020B0603020202020204" pitchFamily="34" charset="0"/>
                        </a:rPr>
                        <a:t>$935,784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$706,276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75%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733639536"/>
                  </a:ext>
                </a:extLst>
              </a:tr>
            </a:tbl>
          </a:graphicData>
        </a:graphic>
      </p:graphicFrame>
    </p:spTree>
    <p:extLst>
      <p:ext uri="{BB962C8B-B14F-4D97-AF65-F5344CB8AC3E}">
        <p14:creationId xmlns:p14="http://schemas.microsoft.com/office/powerpoint/2010/main" val="4046766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8152"/>
          </a:xfrm>
        </p:spPr>
        <p:txBody>
          <a:bodyPr/>
          <a:lstStyle/>
          <a:p>
            <a:r>
              <a:rPr lang="en-US" b="1" dirty="0">
                <a:solidFill>
                  <a:prstClr val="black"/>
                </a:solidFill>
                <a:latin typeface="Trebuchet MS" panose="020B0603020202020204"/>
              </a:rPr>
              <a:t>Contents</a:t>
            </a:r>
            <a:endParaRPr lang="en-US" b="1" dirty="0"/>
          </a:p>
        </p:txBody>
      </p:sp>
      <p:sp>
        <p:nvSpPr>
          <p:cNvPr id="3" name="Content Placeholder 2"/>
          <p:cNvSpPr>
            <a:spLocks noGrp="1"/>
          </p:cNvSpPr>
          <p:nvPr>
            <p:ph idx="1"/>
          </p:nvPr>
        </p:nvSpPr>
        <p:spPr>
          <a:xfrm>
            <a:off x="1418897" y="2564524"/>
            <a:ext cx="10085715" cy="3626068"/>
          </a:xfrm>
        </p:spPr>
        <p:txBody>
          <a:bodyPr>
            <a:normAutofit/>
          </a:bodyPr>
          <a:lstStyle/>
          <a:p>
            <a:pPr marL="0" lvl="0" indent="0">
              <a:buClr>
                <a:srgbClr val="5FCBEF"/>
              </a:buClr>
              <a:buSzPct val="80000"/>
              <a:buNone/>
            </a:pPr>
            <a:r>
              <a:rPr lang="en-AU" sz="3200" b="1" dirty="0">
                <a:solidFill>
                  <a:prstClr val="black"/>
                </a:solidFill>
                <a:latin typeface="Trebuchet MS" panose="020B0603020202020204"/>
              </a:rPr>
              <a:t>Grant Closure Planning for HIV and TB</a:t>
            </a:r>
          </a:p>
          <a:p>
            <a:pPr marL="0" lvl="0" indent="0">
              <a:buClr>
                <a:srgbClr val="5FCBEF"/>
              </a:buClr>
              <a:buSzPct val="80000"/>
              <a:buNone/>
            </a:pPr>
            <a:r>
              <a:rPr lang="en-US" sz="3200" b="1" dirty="0" smtClean="0">
                <a:solidFill>
                  <a:prstClr val="black">
                    <a:lumMod val="75000"/>
                    <a:lumOff val="25000"/>
                  </a:prstClr>
                </a:solidFill>
                <a:latin typeface="Trebuchet MS" panose="020B0603020202020204"/>
              </a:rPr>
              <a:t>Grant </a:t>
            </a:r>
            <a:r>
              <a:rPr lang="en-US" sz="3200" b="1" dirty="0">
                <a:solidFill>
                  <a:prstClr val="black">
                    <a:lumMod val="75000"/>
                    <a:lumOff val="25000"/>
                  </a:prstClr>
                </a:solidFill>
                <a:latin typeface="Trebuchet MS" panose="020B0603020202020204"/>
              </a:rPr>
              <a:t>Expenditures as at 31 Dec 2020 </a:t>
            </a:r>
          </a:p>
          <a:p>
            <a:pPr marL="0" lvl="0" indent="0">
              <a:buClr>
                <a:srgbClr val="5FCBEF"/>
              </a:buClr>
              <a:buSzPct val="80000"/>
              <a:buNone/>
            </a:pPr>
            <a:r>
              <a:rPr lang="en-US" sz="3200" b="1" dirty="0">
                <a:solidFill>
                  <a:prstClr val="black">
                    <a:lumMod val="75000"/>
                    <a:lumOff val="25000"/>
                  </a:prstClr>
                </a:solidFill>
                <a:latin typeface="Trebuchet MS" panose="020B0603020202020204"/>
              </a:rPr>
              <a:t>Co-financing update as at 31 Dec 2020</a:t>
            </a:r>
          </a:p>
          <a:p>
            <a:pPr marL="0" indent="0">
              <a:buNone/>
            </a:pPr>
            <a:r>
              <a:rPr lang="en-US" sz="3200" b="1" dirty="0" smtClean="0">
                <a:latin typeface="Trebuchet MS" panose="020B0603020202020204" pitchFamily="34" charset="0"/>
              </a:rPr>
              <a:t>Malaria RAI2E &amp; RAI3E will be updated by UNOPS</a:t>
            </a:r>
            <a:endParaRPr lang="en-US" sz="3200" b="1" dirty="0">
              <a:latin typeface="Trebuchet MS" panose="020B0603020202020204" pitchFamily="34" charset="0"/>
            </a:endParaRPr>
          </a:p>
        </p:txBody>
      </p:sp>
      <p:sp>
        <p:nvSpPr>
          <p:cNvPr id="4" name="Slide Number Placeholder 3"/>
          <p:cNvSpPr>
            <a:spLocks noGrp="1"/>
          </p:cNvSpPr>
          <p:nvPr>
            <p:ph type="sldNum" sz="quarter" idx="12"/>
          </p:nvPr>
        </p:nvSpPr>
        <p:spPr/>
        <p:txBody>
          <a:bodyPr/>
          <a:lstStyle/>
          <a:p>
            <a:fld id="{C844FFDA-8C2C-4CDD-9B52-550DAAD6F220}" type="slidenum">
              <a:rPr lang="en-US" smtClean="0"/>
              <a:t>2</a:t>
            </a:fld>
            <a:endParaRPr lang="en-US" dirty="0"/>
          </a:p>
        </p:txBody>
      </p:sp>
    </p:spTree>
    <p:extLst>
      <p:ext uri="{BB962C8B-B14F-4D97-AF65-F5344CB8AC3E}">
        <p14:creationId xmlns:p14="http://schemas.microsoft.com/office/powerpoint/2010/main" val="11183902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695" y="409904"/>
            <a:ext cx="11019111" cy="1209284"/>
          </a:xfrm>
        </p:spPr>
        <p:txBody>
          <a:bodyPr>
            <a:noAutofit/>
          </a:bodyPr>
          <a:lstStyle/>
          <a:p>
            <a:pPr algn="ctr">
              <a:lnSpc>
                <a:spcPct val="150000"/>
              </a:lnSpc>
            </a:pPr>
            <a:r>
              <a:rPr lang="en-US" sz="3200" b="1" dirty="0">
                <a:latin typeface="Calibri" panose="020F0502020204030204" pitchFamily="34" charset="0"/>
                <a:cs typeface="Calibri" panose="020F0502020204030204" pitchFamily="34" charset="0"/>
              </a:rPr>
              <a:t/>
            </a:r>
            <a:br>
              <a:rPr lang="en-US" sz="3200" b="1" dirty="0">
                <a:latin typeface="Calibri" panose="020F0502020204030204" pitchFamily="34" charset="0"/>
                <a:cs typeface="Calibri" panose="020F0502020204030204" pitchFamily="34" charset="0"/>
              </a:rPr>
            </a:br>
            <a:r>
              <a:rPr lang="en-US" sz="2800" b="1" dirty="0">
                <a:latin typeface="Trebuchet MS" panose="020B0603020202020204" pitchFamily="34" charset="0"/>
                <a:cs typeface="Calibri" panose="020F0502020204030204" pitchFamily="34" charset="0"/>
              </a:rPr>
              <a:t>Sustainability of HIV services for Key Populations in Asia (SKPA</a:t>
            </a:r>
            <a:r>
              <a:rPr lang="en-US" sz="2800" b="1" dirty="0" smtClean="0">
                <a:latin typeface="Trebuchet MS" panose="020B0603020202020204" pitchFamily="34" charset="0"/>
                <a:cs typeface="Calibri" panose="020F0502020204030204" pitchFamily="34" charset="0"/>
              </a:rPr>
              <a:t>)_HIV Regional Grant</a:t>
            </a:r>
            <a:endParaRPr lang="en-US" sz="2800" dirty="0">
              <a:latin typeface="Trebuchet MS" panose="020B060302020202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20</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19305071"/>
              </p:ext>
            </p:extLst>
          </p:nvPr>
        </p:nvGraphicFramePr>
        <p:xfrm>
          <a:off x="1311578" y="2256946"/>
          <a:ext cx="10229257" cy="1634836"/>
        </p:xfrm>
        <a:graphic>
          <a:graphicData uri="http://schemas.openxmlformats.org/drawingml/2006/table">
            <a:tbl>
              <a:tblPr/>
              <a:tblGrid>
                <a:gridCol w="2229453">
                  <a:extLst>
                    <a:ext uri="{9D8B030D-6E8A-4147-A177-3AD203B41FA5}">
                      <a16:colId xmlns:a16="http://schemas.microsoft.com/office/drawing/2014/main" val="1752464672"/>
                    </a:ext>
                  </a:extLst>
                </a:gridCol>
                <a:gridCol w="1901593">
                  <a:extLst>
                    <a:ext uri="{9D8B030D-6E8A-4147-A177-3AD203B41FA5}">
                      <a16:colId xmlns:a16="http://schemas.microsoft.com/office/drawing/2014/main" val="1862292151"/>
                    </a:ext>
                  </a:extLst>
                </a:gridCol>
                <a:gridCol w="1688484">
                  <a:extLst>
                    <a:ext uri="{9D8B030D-6E8A-4147-A177-3AD203B41FA5}">
                      <a16:colId xmlns:a16="http://schemas.microsoft.com/office/drawing/2014/main" val="2015147182"/>
                    </a:ext>
                  </a:extLst>
                </a:gridCol>
                <a:gridCol w="1557338">
                  <a:extLst>
                    <a:ext uri="{9D8B030D-6E8A-4147-A177-3AD203B41FA5}">
                      <a16:colId xmlns:a16="http://schemas.microsoft.com/office/drawing/2014/main" val="4171232004"/>
                    </a:ext>
                  </a:extLst>
                </a:gridCol>
                <a:gridCol w="1508159">
                  <a:extLst>
                    <a:ext uri="{9D8B030D-6E8A-4147-A177-3AD203B41FA5}">
                      <a16:colId xmlns:a16="http://schemas.microsoft.com/office/drawing/2014/main" val="224077963"/>
                    </a:ext>
                  </a:extLst>
                </a:gridCol>
                <a:gridCol w="1344230">
                  <a:extLst>
                    <a:ext uri="{9D8B030D-6E8A-4147-A177-3AD203B41FA5}">
                      <a16:colId xmlns:a16="http://schemas.microsoft.com/office/drawing/2014/main" val="2598397022"/>
                    </a:ext>
                  </a:extLst>
                </a:gridCol>
              </a:tblGrid>
              <a:tr h="953654">
                <a:tc>
                  <a:txBody>
                    <a:bodyPr/>
                    <a:lstStyle/>
                    <a:p>
                      <a:pPr algn="ctr" rtl="0" fontAlgn="ctr"/>
                      <a:r>
                        <a:rPr lang="en-US" sz="1800" b="1" i="0" u="none" strike="noStrike" dirty="0">
                          <a:solidFill>
                            <a:srgbClr val="FFFFFF"/>
                          </a:solidFill>
                          <a:effectLst/>
                          <a:latin typeface="Trebuchet MS" panose="020B0603020202020204" pitchFamily="34" charset="0"/>
                        </a:rPr>
                        <a:t>Implementer</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Budget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Expenditure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Cumulative Budget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Cumulative Expenditure 2018 -2020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4011361688"/>
                  </a:ext>
                </a:extLst>
              </a:tr>
              <a:tr h="345831">
                <a:tc>
                  <a:txBody>
                    <a:bodyPr/>
                    <a:lstStyle/>
                    <a:p>
                      <a:pPr algn="l" rtl="0" fontAlgn="ctr"/>
                      <a:r>
                        <a:rPr lang="en-US" sz="1800" b="0" i="0" u="none" strike="noStrike" dirty="0">
                          <a:solidFill>
                            <a:srgbClr val="000000"/>
                          </a:solidFill>
                          <a:effectLst/>
                          <a:latin typeface="Trebuchet MS" panose="020B0603020202020204" pitchFamily="34" charset="0"/>
                        </a:rPr>
                        <a:t>LaoPHA</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$617,629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$172,185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$732,175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$195,451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27%</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874409559"/>
                  </a:ext>
                </a:extLst>
              </a:tr>
              <a:tr h="335351">
                <a:tc>
                  <a:txBody>
                    <a:bodyPr/>
                    <a:lstStyle/>
                    <a:p>
                      <a:pPr algn="l" rtl="0" fontAlgn="ctr"/>
                      <a:r>
                        <a:rPr lang="en-US" sz="1800" b="1" i="0" u="none" strike="noStrike">
                          <a:solidFill>
                            <a:srgbClr val="000000"/>
                          </a:solidFill>
                          <a:effectLst/>
                          <a:latin typeface="Trebuchet MS" panose="020B0603020202020204" pitchFamily="34" charset="0"/>
                        </a:rPr>
                        <a:t>Grand 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$617,629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$172,185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$732,175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$195,451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1" i="0" u="none" strike="noStrike" dirty="0">
                          <a:solidFill>
                            <a:srgbClr val="000000"/>
                          </a:solidFill>
                          <a:effectLst/>
                          <a:latin typeface="Trebuchet MS" panose="020B0603020202020204" pitchFamily="34" charset="0"/>
                        </a:rPr>
                        <a:t>27%</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2790732850"/>
                  </a:ext>
                </a:extLst>
              </a:tr>
            </a:tbl>
          </a:graphicData>
        </a:graphic>
      </p:graphicFrame>
    </p:spTree>
    <p:extLst>
      <p:ext uri="{BB962C8B-B14F-4D97-AF65-F5344CB8AC3E}">
        <p14:creationId xmlns:p14="http://schemas.microsoft.com/office/powerpoint/2010/main" val="2359107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44FFDA-8C2C-4CDD-9B52-550DAAD6F220}" type="slidenum">
              <a:rPr lang="en-US" smtClean="0"/>
              <a:t>21</a:t>
            </a:fld>
            <a:endParaRPr lang="en-US" dirty="0"/>
          </a:p>
        </p:txBody>
      </p:sp>
      <p:sp>
        <p:nvSpPr>
          <p:cNvPr id="5" name="Title 1">
            <a:extLst>
              <a:ext uri="{FF2B5EF4-FFF2-40B4-BE49-F238E27FC236}">
                <a16:creationId xmlns:a16="http://schemas.microsoft.com/office/drawing/2014/main" id="{E563B7CC-0BA0-46BD-8E51-17A7C9430FED}"/>
              </a:ext>
            </a:extLst>
          </p:cNvPr>
          <p:cNvSpPr>
            <a:spLocks noGrp="1"/>
          </p:cNvSpPr>
          <p:nvPr>
            <p:ph type="title"/>
          </p:nvPr>
        </p:nvSpPr>
        <p:spPr>
          <a:xfrm>
            <a:off x="2119745" y="624109"/>
            <a:ext cx="9384868" cy="528797"/>
          </a:xfrm>
        </p:spPr>
        <p:txBody>
          <a:bodyPr>
            <a:noAutofit/>
          </a:bodyPr>
          <a:lstStyle/>
          <a:p>
            <a:r>
              <a:rPr lang="en-US" sz="2400" b="1" dirty="0" smtClean="0">
                <a:latin typeface="Trebuchet MS" panose="020B0603020202020204" pitchFamily="34" charset="0"/>
              </a:rPr>
              <a:t>Summary of Co-Financing Expenditures 2018-2020</a:t>
            </a:r>
            <a:endParaRPr lang="en-US" sz="2400" b="1" dirty="0">
              <a:latin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006857785"/>
              </p:ext>
            </p:extLst>
          </p:nvPr>
        </p:nvGraphicFramePr>
        <p:xfrm>
          <a:off x="2119745" y="1579419"/>
          <a:ext cx="8631383" cy="3214252"/>
        </p:xfrm>
        <a:graphic>
          <a:graphicData uri="http://schemas.openxmlformats.org/drawingml/2006/table">
            <a:tbl>
              <a:tblPr/>
              <a:tblGrid>
                <a:gridCol w="1333164">
                  <a:extLst>
                    <a:ext uri="{9D8B030D-6E8A-4147-A177-3AD203B41FA5}">
                      <a16:colId xmlns:a16="http://schemas.microsoft.com/office/drawing/2014/main" val="111817112"/>
                    </a:ext>
                  </a:extLst>
                </a:gridCol>
                <a:gridCol w="1914287">
                  <a:extLst>
                    <a:ext uri="{9D8B030D-6E8A-4147-A177-3AD203B41FA5}">
                      <a16:colId xmlns:a16="http://schemas.microsoft.com/office/drawing/2014/main" val="584268695"/>
                    </a:ext>
                  </a:extLst>
                </a:gridCol>
                <a:gridCol w="1692093">
                  <a:extLst>
                    <a:ext uri="{9D8B030D-6E8A-4147-A177-3AD203B41FA5}">
                      <a16:colId xmlns:a16="http://schemas.microsoft.com/office/drawing/2014/main" val="4257006479"/>
                    </a:ext>
                  </a:extLst>
                </a:gridCol>
                <a:gridCol w="1931379">
                  <a:extLst>
                    <a:ext uri="{9D8B030D-6E8A-4147-A177-3AD203B41FA5}">
                      <a16:colId xmlns:a16="http://schemas.microsoft.com/office/drawing/2014/main" val="4137687434"/>
                    </a:ext>
                  </a:extLst>
                </a:gridCol>
                <a:gridCol w="1760460">
                  <a:extLst>
                    <a:ext uri="{9D8B030D-6E8A-4147-A177-3AD203B41FA5}">
                      <a16:colId xmlns:a16="http://schemas.microsoft.com/office/drawing/2014/main" val="2466293680"/>
                    </a:ext>
                  </a:extLst>
                </a:gridCol>
              </a:tblGrid>
              <a:tr h="1468240">
                <a:tc>
                  <a:txBody>
                    <a:bodyPr/>
                    <a:lstStyle/>
                    <a:p>
                      <a:pPr algn="ctr" rtl="0" fontAlgn="ctr"/>
                      <a:r>
                        <a:rPr lang="en-US" sz="1800" b="1" i="0" u="none" strike="noStrike" dirty="0">
                          <a:solidFill>
                            <a:srgbClr val="FFFFFF"/>
                          </a:solidFill>
                          <a:effectLst/>
                          <a:latin typeface="Trebuchet MS" panose="020B0603020202020204" pitchFamily="34" charset="0"/>
                        </a:rPr>
                        <a:t>Component</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
                      </a:r>
                      <a:br>
                        <a:rPr lang="en-US" sz="1800" b="1" i="0" u="none" strike="noStrike" dirty="0">
                          <a:solidFill>
                            <a:srgbClr val="FFFFFF"/>
                          </a:solidFill>
                          <a:effectLst/>
                          <a:latin typeface="Trebuchet MS" panose="020B0603020202020204" pitchFamily="34" charset="0"/>
                        </a:rPr>
                      </a:br>
                      <a:r>
                        <a:rPr lang="en-US" sz="1800" b="1" i="0" u="none" strike="noStrike" dirty="0">
                          <a:solidFill>
                            <a:srgbClr val="FFFFFF"/>
                          </a:solidFill>
                          <a:effectLst/>
                          <a:latin typeface="Trebuchet MS" panose="020B0603020202020204" pitchFamily="34" charset="0"/>
                        </a:rPr>
                        <a:t>Approved budget 2018-2020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a:solidFill>
                            <a:srgbClr val="FFFFFF"/>
                          </a:solidFill>
                          <a:effectLst/>
                          <a:latin typeface="Trebuchet MS" panose="020B0603020202020204" pitchFamily="34" charset="0"/>
                        </a:rPr>
                        <a:t>Cumulative Expenditures 01/2018-12/2020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Obligation carried over to Q1/2021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tc>
                  <a:txBody>
                    <a:bodyPr/>
                    <a:lstStyle/>
                    <a:p>
                      <a:pPr algn="ctr" rtl="0" fontAlgn="ctr"/>
                      <a:r>
                        <a:rPr lang="en-US" sz="1800" b="1" i="0" u="none" strike="noStrike" dirty="0">
                          <a:solidFill>
                            <a:srgbClr val="FFFFFF"/>
                          </a:solidFill>
                          <a:effectLst/>
                          <a:latin typeface="Trebuchet MS" panose="020B0603020202020204" pitchFamily="34" charset="0"/>
                        </a:rPr>
                        <a:t>Projected burn rate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8712"/>
                    </a:solidFill>
                  </a:tcPr>
                </a:tc>
                <a:extLst>
                  <a:ext uri="{0D108BD9-81ED-4DB2-BD59-A6C34878D82A}">
                    <a16:rowId xmlns:a16="http://schemas.microsoft.com/office/drawing/2014/main" val="1881976541"/>
                  </a:ext>
                </a:extLst>
              </a:tr>
              <a:tr h="436503">
                <a:tc>
                  <a:txBody>
                    <a:bodyPr/>
                    <a:lstStyle/>
                    <a:p>
                      <a:pPr algn="l" rtl="0" fontAlgn="ctr"/>
                      <a:r>
                        <a:rPr lang="en-US" sz="1800" b="0" i="0" u="none" strike="noStrike">
                          <a:solidFill>
                            <a:srgbClr val="000000"/>
                          </a:solidFill>
                          <a:effectLst/>
                          <a:latin typeface="Trebuchet MS" panose="020B0603020202020204" pitchFamily="34" charset="0"/>
                        </a:rPr>
                        <a:t> TB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$1,567,200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$947,063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$435,113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88%</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3051488184"/>
                  </a:ext>
                </a:extLst>
              </a:tr>
              <a:tr h="436503">
                <a:tc>
                  <a:txBody>
                    <a:bodyPr/>
                    <a:lstStyle/>
                    <a:p>
                      <a:pPr algn="l" rtl="0" fontAlgn="ctr"/>
                      <a:r>
                        <a:rPr lang="en-US" sz="1800" b="0" i="0" u="none" strike="noStrike">
                          <a:solidFill>
                            <a:srgbClr val="000000"/>
                          </a:solidFill>
                          <a:effectLst/>
                          <a:latin typeface="Trebuchet MS" panose="020B0603020202020204" pitchFamily="34" charset="0"/>
                        </a:rPr>
                        <a:t> HIV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$1,482,942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$1,474,373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dirty="0">
                          <a:solidFill>
                            <a:srgbClr val="000000"/>
                          </a:solidFill>
                          <a:effectLst/>
                          <a:latin typeface="Trebuchet MS" panose="020B0603020202020204" pitchFamily="34" charset="0"/>
                        </a:rPr>
                        <a:t>$235,154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0" i="0" u="none" strike="noStrike">
                          <a:solidFill>
                            <a:srgbClr val="000000"/>
                          </a:solidFill>
                          <a:effectLst/>
                          <a:latin typeface="Trebuchet MS" panose="020B0603020202020204" pitchFamily="34" charset="0"/>
                        </a:rPr>
                        <a:t>115%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3712628360"/>
                  </a:ext>
                </a:extLst>
              </a:tr>
              <a:tr h="436503">
                <a:tc>
                  <a:txBody>
                    <a:bodyPr/>
                    <a:lstStyle/>
                    <a:p>
                      <a:pPr algn="l" rtl="0" fontAlgn="ctr"/>
                      <a:r>
                        <a:rPr lang="en-US" sz="1800" b="0" i="0" u="none" strike="noStrike">
                          <a:solidFill>
                            <a:srgbClr val="000000"/>
                          </a:solidFill>
                          <a:effectLst/>
                          <a:latin typeface="Trebuchet MS" panose="020B0603020202020204" pitchFamily="34" charset="0"/>
                        </a:rPr>
                        <a:t> Mal RAI2E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$1,604,623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$1,664,288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dirty="0">
                          <a:solidFill>
                            <a:srgbClr val="000000"/>
                          </a:solidFill>
                          <a:effectLst/>
                          <a:latin typeface="Trebuchet MS" panose="020B0603020202020204" pitchFamily="34" charset="0"/>
                        </a:rPr>
                        <a:t>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tc>
                  <a:txBody>
                    <a:bodyPr/>
                    <a:lstStyle/>
                    <a:p>
                      <a:pPr algn="r" rtl="0" fontAlgn="ctr"/>
                      <a:r>
                        <a:rPr lang="en-US" sz="1800" b="0" i="0" u="none" strike="noStrike">
                          <a:solidFill>
                            <a:srgbClr val="000000"/>
                          </a:solidFill>
                          <a:effectLst/>
                          <a:latin typeface="Trebuchet MS" panose="020B0603020202020204" pitchFamily="34" charset="0"/>
                        </a:rPr>
                        <a:t>104%</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D5CF"/>
                    </a:solidFill>
                  </a:tcPr>
                </a:tc>
                <a:extLst>
                  <a:ext uri="{0D108BD9-81ED-4DB2-BD59-A6C34878D82A}">
                    <a16:rowId xmlns:a16="http://schemas.microsoft.com/office/drawing/2014/main" val="174422543"/>
                  </a:ext>
                </a:extLst>
              </a:tr>
              <a:tr h="436503">
                <a:tc>
                  <a:txBody>
                    <a:bodyPr/>
                    <a:lstStyle/>
                    <a:p>
                      <a:pPr algn="l" rtl="0" fontAlgn="ctr"/>
                      <a:r>
                        <a:rPr lang="en-US" sz="1800" b="1" i="0" u="none" strike="noStrike">
                          <a:solidFill>
                            <a:srgbClr val="000000"/>
                          </a:solidFill>
                          <a:effectLst/>
                          <a:latin typeface="Trebuchet MS" panose="020B0603020202020204" pitchFamily="34" charset="0"/>
                        </a:rPr>
                        <a:t> Total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$4,654,765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a:solidFill>
                            <a:srgbClr val="000000"/>
                          </a:solidFill>
                          <a:effectLst/>
                          <a:latin typeface="Trebuchet MS" panose="020B0603020202020204" pitchFamily="34" charset="0"/>
                        </a:rPr>
                        <a:t>$4,085,724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$670,267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tc>
                  <a:txBody>
                    <a:bodyPr/>
                    <a:lstStyle/>
                    <a:p>
                      <a:pPr algn="r" rtl="0" fontAlgn="ctr"/>
                      <a:r>
                        <a:rPr lang="en-US" sz="1800" b="1" i="0" u="none" strike="noStrike" dirty="0">
                          <a:solidFill>
                            <a:srgbClr val="000000"/>
                          </a:solidFill>
                          <a:effectLst/>
                          <a:latin typeface="Trebuchet MS" panose="020B0603020202020204" pitchFamily="34" charset="0"/>
                        </a:rPr>
                        <a:t>102%</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EDE7"/>
                    </a:solidFill>
                  </a:tcPr>
                </a:tc>
                <a:extLst>
                  <a:ext uri="{0D108BD9-81ED-4DB2-BD59-A6C34878D82A}">
                    <a16:rowId xmlns:a16="http://schemas.microsoft.com/office/drawing/2014/main" val="1431305876"/>
                  </a:ext>
                </a:extLst>
              </a:tr>
            </a:tbl>
          </a:graphicData>
        </a:graphic>
      </p:graphicFrame>
    </p:spTree>
    <p:extLst>
      <p:ext uri="{BB962C8B-B14F-4D97-AF65-F5344CB8AC3E}">
        <p14:creationId xmlns:p14="http://schemas.microsoft.com/office/powerpoint/2010/main" val="30440631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44FFDA-8C2C-4CDD-9B52-550DAAD6F220}" type="slidenum">
              <a:rPr lang="en-US" smtClean="0"/>
              <a:t>22</a:t>
            </a:fld>
            <a:endParaRPr lang="en-US" dirty="0"/>
          </a:p>
        </p:txBody>
      </p:sp>
      <p:sp>
        <p:nvSpPr>
          <p:cNvPr id="5" name="Rectangle 4"/>
          <p:cNvSpPr/>
          <p:nvPr/>
        </p:nvSpPr>
        <p:spPr>
          <a:xfrm>
            <a:off x="2469930" y="2273652"/>
            <a:ext cx="7809187" cy="1569660"/>
          </a:xfrm>
          <a:prstGeom prst="rect">
            <a:avLst/>
          </a:prstGeom>
          <a:noFill/>
        </p:spPr>
        <p:txBody>
          <a:bodyPr wrap="square" lIns="91440" tIns="45720" rIns="91440" bIns="45720">
            <a:spAutoFit/>
          </a:bodyPr>
          <a:lstStyle/>
          <a:p>
            <a:pPr algn="ctr"/>
            <a:r>
              <a:rPr lang="en-US" sz="96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Thank you</a:t>
            </a:r>
            <a:endParaRPr lang="en-US" sz="9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208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prstClr val="black"/>
                </a:solidFill>
                <a:latin typeface="Trebuchet MS" panose="020B0603020202020204"/>
              </a:rPr>
              <a:t>Grant Closure Planning </a:t>
            </a:r>
            <a:endParaRPr lang="en-US" dirty="0"/>
          </a:p>
        </p:txBody>
      </p:sp>
      <p:sp>
        <p:nvSpPr>
          <p:cNvPr id="3" name="Content Placeholder 2"/>
          <p:cNvSpPr>
            <a:spLocks noGrp="1"/>
          </p:cNvSpPr>
          <p:nvPr>
            <p:ph idx="1"/>
          </p:nvPr>
        </p:nvSpPr>
        <p:spPr/>
        <p:txBody>
          <a:bodyPr>
            <a:normAutofit fontScale="92500" lnSpcReduction="20000"/>
          </a:bodyPr>
          <a:lstStyle/>
          <a:p>
            <a:pPr lvl="0">
              <a:buClr>
                <a:srgbClr val="5FCBEF"/>
              </a:buClr>
              <a:buSzPct val="80000"/>
              <a:buFont typeface="Wingdings" panose="05000000000000000000" pitchFamily="2" charset="2"/>
              <a:buChar char="q"/>
            </a:pPr>
            <a:r>
              <a:rPr lang="en-AU" sz="2400" dirty="0">
                <a:solidFill>
                  <a:prstClr val="black">
                    <a:lumMod val="75000"/>
                    <a:lumOff val="25000"/>
                  </a:prstClr>
                </a:solidFill>
                <a:latin typeface="Trebuchet MS" panose="020B0603020202020204"/>
              </a:rPr>
              <a:t>The DPC-PR/PMU is planning to close out of 2 grants: </a:t>
            </a:r>
            <a:r>
              <a:rPr lang="en-US" sz="2400" b="1" dirty="0">
                <a:solidFill>
                  <a:prstClr val="black">
                    <a:lumMod val="75000"/>
                    <a:lumOff val="25000"/>
                  </a:prstClr>
                </a:solidFill>
                <a:latin typeface="Trebuchet MS" panose="020B0603020202020204"/>
              </a:rPr>
              <a:t>LAO-T-GFMOH ( 2018-2020)/RSSH and LAO-H-GFMOH(2018-2020)</a:t>
            </a:r>
            <a:r>
              <a:rPr lang="en-US" sz="2400" dirty="0">
                <a:solidFill>
                  <a:prstClr val="black">
                    <a:lumMod val="75000"/>
                    <a:lumOff val="25000"/>
                  </a:prstClr>
                </a:solidFill>
                <a:latin typeface="Trebuchet MS" panose="020B0603020202020204"/>
              </a:rPr>
              <a:t> which has been consolidated into LAO-C-MOH (HANSA) in the Implementation Period 2021-2023 </a:t>
            </a:r>
          </a:p>
          <a:p>
            <a:pPr lvl="0">
              <a:buClr>
                <a:srgbClr val="5FCBEF"/>
              </a:buClr>
              <a:buSzPct val="80000"/>
              <a:buFont typeface="Wingdings" panose="05000000000000000000" pitchFamily="2" charset="2"/>
              <a:buChar char="q"/>
            </a:pPr>
            <a:r>
              <a:rPr lang="en-US" sz="2400" b="1" dirty="0">
                <a:solidFill>
                  <a:prstClr val="black">
                    <a:lumMod val="75000"/>
                    <a:lumOff val="25000"/>
                  </a:prstClr>
                </a:solidFill>
                <a:latin typeface="Trebuchet MS" panose="020B0603020202020204"/>
              </a:rPr>
              <a:t>The Implementation Period of these two grants has been ended on 31 December 2020.</a:t>
            </a:r>
          </a:p>
          <a:p>
            <a:pPr lvl="0">
              <a:buClr>
                <a:srgbClr val="5FCBEF"/>
              </a:buClr>
              <a:buSzPct val="80000"/>
              <a:buFont typeface="Wingdings" panose="05000000000000000000" pitchFamily="2" charset="2"/>
              <a:buChar char="q"/>
            </a:pPr>
            <a:r>
              <a:rPr lang="en-US" sz="2000" dirty="0">
                <a:solidFill>
                  <a:prstClr val="black">
                    <a:lumMod val="75000"/>
                    <a:lumOff val="25000"/>
                  </a:prstClr>
                </a:solidFill>
                <a:latin typeface="Trebuchet MS" panose="020B0603020202020204"/>
              </a:rPr>
              <a:t> </a:t>
            </a:r>
            <a:r>
              <a:rPr lang="en-AU" sz="2400" b="1" dirty="0">
                <a:solidFill>
                  <a:prstClr val="black">
                    <a:lumMod val="75000"/>
                    <a:lumOff val="25000"/>
                  </a:prstClr>
                </a:solidFill>
                <a:latin typeface="Trebuchet MS" panose="020B0603020202020204"/>
              </a:rPr>
              <a:t>Closeout required deliverables:</a:t>
            </a:r>
          </a:p>
          <a:p>
            <a:pPr marL="800100" lvl="1" indent="-400050">
              <a:buClr>
                <a:srgbClr val="5FCBEF"/>
              </a:buClr>
              <a:buSzPct val="80000"/>
              <a:buFont typeface="+mj-lt"/>
              <a:buAutoNum type="romanLcPeriod"/>
            </a:pPr>
            <a:r>
              <a:rPr lang="en-AU" sz="2400" b="1" dirty="0">
                <a:solidFill>
                  <a:prstClr val="black">
                    <a:lumMod val="75000"/>
                    <a:lumOff val="25000"/>
                  </a:prstClr>
                </a:solidFill>
                <a:latin typeface="Trebuchet MS" panose="020B0603020202020204"/>
              </a:rPr>
              <a:t> </a:t>
            </a:r>
            <a:r>
              <a:rPr lang="en-US" sz="1800" dirty="0">
                <a:solidFill>
                  <a:prstClr val="black">
                    <a:lumMod val="75000"/>
                    <a:lumOff val="25000"/>
                  </a:prstClr>
                </a:solidFill>
                <a:latin typeface="Trebuchet MS" panose="020B0603020202020204"/>
              </a:rPr>
              <a:t>Closure budget for Sub-recipients who are not expected to continue 	under the New Grant : PSI, MPSC, HMIS ( Statistic UNIT of DPC),they will  	develop an itemized costed budget for all activities that will be 	implemented during the closure period after the Implementation Period 	end date 31 December 2020),</a:t>
            </a:r>
            <a:r>
              <a:rPr lang="en-US" sz="1800" dirty="0">
                <a:solidFill>
                  <a:srgbClr val="00B050"/>
                </a:solidFill>
                <a:latin typeface="Trebuchet MS" panose="020B0603020202020204"/>
              </a:rPr>
              <a:t>submission due date 15 Sept 2020_</a:t>
            </a:r>
            <a:r>
              <a:rPr lang="en-US" sz="1800" b="1" dirty="0">
                <a:solidFill>
                  <a:srgbClr val="00B050"/>
                </a:solidFill>
                <a:latin typeface="Trebuchet MS" panose="020B0603020202020204"/>
              </a:rPr>
              <a:t>DONE</a:t>
            </a:r>
            <a:endParaRPr lang="en-AU" sz="1800" b="1" dirty="0">
              <a:solidFill>
                <a:srgbClr val="00B050"/>
              </a:solidFill>
              <a:latin typeface="Trebuchet MS" panose="020B0603020202020204"/>
            </a:endParaRPr>
          </a:p>
          <a:p>
            <a:endParaRPr lang="en-US" dirty="0"/>
          </a:p>
        </p:txBody>
      </p:sp>
      <p:sp>
        <p:nvSpPr>
          <p:cNvPr id="4" name="Slide Number Placeholder 3"/>
          <p:cNvSpPr>
            <a:spLocks noGrp="1"/>
          </p:cNvSpPr>
          <p:nvPr>
            <p:ph type="sldNum" sz="quarter" idx="12"/>
          </p:nvPr>
        </p:nvSpPr>
        <p:spPr/>
        <p:txBody>
          <a:bodyPr/>
          <a:lstStyle/>
          <a:p>
            <a:fld id="{C844FFDA-8C2C-4CDD-9B52-550DAAD6F220}" type="slidenum">
              <a:rPr lang="en-US" smtClean="0"/>
              <a:t>3</a:t>
            </a:fld>
            <a:endParaRPr lang="en-US" dirty="0"/>
          </a:p>
        </p:txBody>
      </p:sp>
    </p:spTree>
    <p:extLst>
      <p:ext uri="{BB962C8B-B14F-4D97-AF65-F5344CB8AC3E}">
        <p14:creationId xmlns:p14="http://schemas.microsoft.com/office/powerpoint/2010/main" val="892090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prstClr val="black"/>
                </a:solidFill>
                <a:latin typeface="Trebuchet MS" panose="020B0603020202020204"/>
              </a:rPr>
              <a:t>Grant Closure Planning</a:t>
            </a:r>
            <a:endParaRPr lang="en-US" dirty="0"/>
          </a:p>
        </p:txBody>
      </p:sp>
      <p:sp>
        <p:nvSpPr>
          <p:cNvPr id="3" name="Content Placeholder 2"/>
          <p:cNvSpPr>
            <a:spLocks noGrp="1"/>
          </p:cNvSpPr>
          <p:nvPr>
            <p:ph idx="1"/>
          </p:nvPr>
        </p:nvSpPr>
        <p:spPr>
          <a:xfrm>
            <a:off x="1744717" y="1639614"/>
            <a:ext cx="9759895" cy="4939862"/>
          </a:xfrm>
        </p:spPr>
        <p:txBody>
          <a:bodyPr>
            <a:noAutofit/>
          </a:bodyPr>
          <a:lstStyle/>
          <a:p>
            <a:pPr marL="400050" lvl="1" indent="0">
              <a:buClr>
                <a:srgbClr val="5FCBEF"/>
              </a:buClr>
              <a:buSzPct val="80000"/>
              <a:buNone/>
            </a:pPr>
            <a:r>
              <a:rPr lang="en-US" dirty="0">
                <a:solidFill>
                  <a:prstClr val="black">
                    <a:lumMod val="75000"/>
                    <a:lumOff val="25000"/>
                  </a:prstClr>
                </a:solidFill>
                <a:latin typeface="Trebuchet MS" panose="020B0603020202020204"/>
              </a:rPr>
              <a:t>The Closure Budget for Sub-recipients will need to be endorsed by the </a:t>
            </a:r>
            <a:r>
              <a:rPr lang="en-US" dirty="0" smtClean="0">
                <a:solidFill>
                  <a:prstClr val="black">
                    <a:lumMod val="75000"/>
                    <a:lumOff val="25000"/>
                  </a:prstClr>
                </a:solidFill>
                <a:latin typeface="Trebuchet MS" panose="020B0603020202020204"/>
              </a:rPr>
              <a:t>CCM </a:t>
            </a:r>
            <a:r>
              <a:rPr lang="en-US" dirty="0">
                <a:solidFill>
                  <a:prstClr val="black">
                    <a:lumMod val="75000"/>
                    <a:lumOff val="25000"/>
                  </a:prstClr>
                </a:solidFill>
                <a:latin typeface="Trebuchet MS" panose="020B0603020202020204"/>
              </a:rPr>
              <a:t>Chair and	Vice-Chair, and 	reviewed and verified by the Global </a:t>
            </a:r>
            <a:r>
              <a:rPr lang="en-US" dirty="0" smtClean="0">
                <a:solidFill>
                  <a:prstClr val="black">
                    <a:lumMod val="75000"/>
                    <a:lumOff val="25000"/>
                  </a:prstClr>
                </a:solidFill>
                <a:latin typeface="Trebuchet MS" panose="020B0603020202020204"/>
              </a:rPr>
              <a:t>Fund’s </a:t>
            </a:r>
            <a:r>
              <a:rPr lang="en-US" dirty="0">
                <a:solidFill>
                  <a:prstClr val="black">
                    <a:lumMod val="75000"/>
                    <a:lumOff val="25000"/>
                  </a:prstClr>
                </a:solidFill>
                <a:latin typeface="Trebuchet MS" panose="020B0603020202020204"/>
              </a:rPr>
              <a:t>Local Fund Agent </a:t>
            </a:r>
            <a:r>
              <a:rPr lang="en-US" dirty="0" smtClean="0">
                <a:solidFill>
                  <a:prstClr val="black">
                    <a:lumMod val="75000"/>
                    <a:lumOff val="25000"/>
                  </a:prstClr>
                </a:solidFill>
                <a:latin typeface="Trebuchet MS" panose="020B0603020202020204"/>
              </a:rPr>
              <a:t>(“</a:t>
            </a:r>
            <a:r>
              <a:rPr lang="en-US" dirty="0">
                <a:solidFill>
                  <a:prstClr val="black">
                    <a:lumMod val="75000"/>
                    <a:lumOff val="25000"/>
                  </a:prstClr>
                </a:solidFill>
                <a:latin typeface="Trebuchet MS" panose="020B0603020202020204"/>
              </a:rPr>
              <a:t>LFA”).</a:t>
            </a:r>
            <a:r>
              <a:rPr lang="en-US" dirty="0">
                <a:solidFill>
                  <a:srgbClr val="2E946B"/>
                </a:solidFill>
                <a:latin typeface="Trebuchet MS" panose="020B0603020202020204"/>
              </a:rPr>
              <a:t>_</a:t>
            </a:r>
            <a:r>
              <a:rPr lang="en-US" dirty="0">
                <a:solidFill>
                  <a:srgbClr val="42B051"/>
                </a:solidFill>
                <a:latin typeface="Trebuchet MS" panose="020B0603020202020204"/>
              </a:rPr>
              <a:t>DONE and APPROVED </a:t>
            </a:r>
          </a:p>
          <a:p>
            <a:pPr marL="400050" lvl="1" indent="0">
              <a:buClr>
                <a:srgbClr val="5FCBEF"/>
              </a:buClr>
              <a:buSzPct val="80000"/>
              <a:buNone/>
            </a:pPr>
            <a:r>
              <a:rPr lang="en-US" dirty="0">
                <a:solidFill>
                  <a:srgbClr val="5FCBEF"/>
                </a:solidFill>
                <a:latin typeface="Trebuchet MS" panose="020B0603020202020204"/>
              </a:rPr>
              <a:t>ii.</a:t>
            </a:r>
            <a:r>
              <a:rPr lang="en-US" b="1" dirty="0">
                <a:solidFill>
                  <a:prstClr val="black">
                    <a:lumMod val="75000"/>
                    <a:lumOff val="25000"/>
                  </a:prstClr>
                </a:solidFill>
                <a:latin typeface="Trebuchet MS" panose="020B0603020202020204"/>
              </a:rPr>
              <a:t>	</a:t>
            </a:r>
            <a:r>
              <a:rPr lang="en-US" dirty="0">
                <a:solidFill>
                  <a:prstClr val="black">
                    <a:lumMod val="75000"/>
                    <a:lumOff val="25000"/>
                  </a:prstClr>
                </a:solidFill>
                <a:latin typeface="Trebuchet MS" panose="020B0603020202020204"/>
              </a:rPr>
              <a:t>List of Program Assets and Receivables</a:t>
            </a:r>
            <a:r>
              <a:rPr lang="en-US" b="1" dirty="0">
                <a:solidFill>
                  <a:prstClr val="black">
                    <a:lumMod val="75000"/>
                    <a:lumOff val="25000"/>
                  </a:prstClr>
                </a:solidFill>
                <a:latin typeface="Trebuchet MS" panose="020B0603020202020204"/>
              </a:rPr>
              <a:t>: </a:t>
            </a:r>
            <a:r>
              <a:rPr lang="en-US" dirty="0">
                <a:solidFill>
                  <a:prstClr val="black">
                    <a:lumMod val="75000"/>
                    <a:lumOff val="25000"/>
                  </a:prstClr>
                </a:solidFill>
                <a:latin typeface="Trebuchet MS" panose="020B0603020202020204"/>
              </a:rPr>
              <a:t>Submission due date 15 Sept </a:t>
            </a:r>
            <a:r>
              <a:rPr lang="en-US" dirty="0" smtClean="0">
                <a:solidFill>
                  <a:prstClr val="black"/>
                </a:solidFill>
                <a:latin typeface="Trebuchet MS" panose="020B0603020202020204"/>
              </a:rPr>
              <a:t>2020</a:t>
            </a:r>
            <a:r>
              <a:rPr lang="en-US" dirty="0">
                <a:solidFill>
                  <a:prstClr val="black">
                    <a:lumMod val="75000"/>
                    <a:lumOff val="25000"/>
                  </a:prstClr>
                </a:solidFill>
                <a:latin typeface="Trebuchet MS" panose="020B0603020202020204"/>
              </a:rPr>
              <a:t>	</a:t>
            </a:r>
          </a:p>
          <a:p>
            <a:pPr lvl="3">
              <a:buClr>
                <a:srgbClr val="5FCBEF"/>
              </a:buClr>
              <a:buSzPct val="80000"/>
              <a:buFont typeface="Wingdings" panose="05000000000000000000" pitchFamily="2" charset="2"/>
              <a:buChar char="Ø"/>
            </a:pPr>
            <a:r>
              <a:rPr lang="en-US" sz="1600" dirty="0">
                <a:solidFill>
                  <a:srgbClr val="42B051"/>
                </a:solidFill>
                <a:latin typeface="Trebuchet MS" panose="020B0603020202020204"/>
              </a:rPr>
              <a:t>DONE and will be reported once again in 2020 PU which will be submitted on 1</a:t>
            </a:r>
            <a:r>
              <a:rPr lang="en-US" sz="1600" baseline="30000" dirty="0">
                <a:solidFill>
                  <a:srgbClr val="42B051"/>
                </a:solidFill>
                <a:latin typeface="Trebuchet MS" panose="020B0603020202020204"/>
              </a:rPr>
              <a:t>st</a:t>
            </a:r>
            <a:r>
              <a:rPr lang="en-US" sz="1600" dirty="0">
                <a:solidFill>
                  <a:srgbClr val="42B051"/>
                </a:solidFill>
                <a:latin typeface="Trebuchet MS" panose="020B0603020202020204"/>
              </a:rPr>
              <a:t>. March 2021</a:t>
            </a:r>
            <a:endParaRPr lang="en-US" sz="1600" b="1" dirty="0">
              <a:solidFill>
                <a:prstClr val="black">
                  <a:lumMod val="75000"/>
                  <a:lumOff val="25000"/>
                </a:prstClr>
              </a:solidFill>
              <a:latin typeface="Trebuchet MS" panose="020B0603020202020204"/>
            </a:endParaRPr>
          </a:p>
          <a:p>
            <a:pPr marL="114300" lvl="0" indent="0">
              <a:buClr>
                <a:srgbClr val="5FCBEF"/>
              </a:buClr>
              <a:buSzPct val="80000"/>
              <a:buNone/>
            </a:pPr>
            <a:r>
              <a:rPr lang="en-US" sz="1600" b="1" dirty="0">
                <a:solidFill>
                  <a:prstClr val="black">
                    <a:lumMod val="75000"/>
                    <a:lumOff val="25000"/>
                  </a:prstClr>
                </a:solidFill>
                <a:latin typeface="Trebuchet MS" panose="020B0603020202020204"/>
              </a:rPr>
              <a:t>	</a:t>
            </a:r>
            <a:r>
              <a:rPr lang="en-US" sz="1600" dirty="0">
                <a:solidFill>
                  <a:srgbClr val="5FCBEF"/>
                </a:solidFill>
                <a:latin typeface="Trebuchet MS" panose="020B0603020202020204"/>
              </a:rPr>
              <a:t>iii.</a:t>
            </a:r>
            <a:r>
              <a:rPr lang="en-US" sz="1600" b="1" dirty="0">
                <a:solidFill>
                  <a:prstClr val="black">
                    <a:lumMod val="75000"/>
                    <a:lumOff val="25000"/>
                  </a:prstClr>
                </a:solidFill>
                <a:latin typeface="Trebuchet MS" panose="020B0603020202020204"/>
              </a:rPr>
              <a:t>	</a:t>
            </a:r>
            <a:r>
              <a:rPr lang="en-US" sz="1600" dirty="0">
                <a:solidFill>
                  <a:prstClr val="black">
                    <a:lumMod val="75000"/>
                    <a:lumOff val="25000"/>
                  </a:prstClr>
                </a:solidFill>
                <a:latin typeface="Trebuchet MS" panose="020B0603020202020204"/>
              </a:rPr>
              <a:t>All Health Products procured with Grant Funds that are not </a:t>
            </a:r>
            <a:r>
              <a:rPr lang="en-US" sz="1600" dirty="0" smtClean="0">
                <a:solidFill>
                  <a:prstClr val="black">
                    <a:lumMod val="75000"/>
                    <a:lumOff val="25000"/>
                  </a:prstClr>
                </a:solidFill>
                <a:latin typeface="Trebuchet MS" panose="020B0603020202020204"/>
              </a:rPr>
              <a:t>likely to </a:t>
            </a:r>
            <a:r>
              <a:rPr lang="en-US" sz="1600" dirty="0">
                <a:solidFill>
                  <a:prstClr val="black">
                    <a:lumMod val="75000"/>
                    <a:lumOff val="25000"/>
                  </a:prstClr>
                </a:solidFill>
                <a:latin typeface="Trebuchet MS" panose="020B0603020202020204"/>
              </a:rPr>
              <a:t>be used / consumed </a:t>
            </a:r>
            <a:r>
              <a:rPr lang="en-US" sz="1600" dirty="0" smtClean="0">
                <a:solidFill>
                  <a:prstClr val="black">
                    <a:lumMod val="75000"/>
                    <a:lumOff val="25000"/>
                  </a:prstClr>
                </a:solidFill>
                <a:latin typeface="Trebuchet MS" panose="020B0603020202020204"/>
              </a:rPr>
              <a:t>		       before </a:t>
            </a:r>
            <a:r>
              <a:rPr lang="en-US" sz="1600" dirty="0">
                <a:solidFill>
                  <a:prstClr val="black">
                    <a:lumMod val="75000"/>
                    <a:lumOff val="25000"/>
                  </a:prstClr>
                </a:solidFill>
                <a:latin typeface="Trebuchet MS" panose="020B0603020202020204"/>
              </a:rPr>
              <a:t>the   Implementation Period end </a:t>
            </a:r>
            <a:r>
              <a:rPr lang="en-US" sz="1600" dirty="0" smtClean="0">
                <a:solidFill>
                  <a:prstClr val="black">
                    <a:lumMod val="75000"/>
                    <a:lumOff val="25000"/>
                  </a:prstClr>
                </a:solidFill>
                <a:latin typeface="Trebuchet MS" panose="020B0603020202020204"/>
              </a:rPr>
              <a:t>date</a:t>
            </a:r>
            <a:r>
              <a:rPr lang="en-US" sz="1600" dirty="0">
                <a:solidFill>
                  <a:prstClr val="black">
                    <a:lumMod val="75000"/>
                    <a:lumOff val="25000"/>
                  </a:prstClr>
                </a:solidFill>
                <a:latin typeface="Trebuchet MS" panose="020B0603020202020204"/>
              </a:rPr>
              <a:t>; </a:t>
            </a:r>
          </a:p>
          <a:p>
            <a:pPr lvl="2">
              <a:buClr>
                <a:srgbClr val="5FCBEF"/>
              </a:buClr>
              <a:buSzPct val="80000"/>
              <a:buFont typeface="Wingdings" panose="05000000000000000000" pitchFamily="2" charset="2"/>
              <a:buChar char="Ø"/>
            </a:pPr>
            <a:r>
              <a:rPr lang="en-US" sz="1600" dirty="0">
                <a:solidFill>
                  <a:prstClr val="black">
                    <a:lumMod val="75000"/>
                    <a:lumOff val="25000"/>
                  </a:prstClr>
                </a:solidFill>
                <a:latin typeface="Trebuchet MS" panose="020B0603020202020204"/>
              </a:rPr>
              <a:t>Other Program Assets (including, but not limited to, vehicles, equipment and infrastructure and non-physical assets such as copyright in any Information, Education and Communication (“IEC”) materials or television spots) created / acquired with Grant Funds); and </a:t>
            </a:r>
          </a:p>
          <a:p>
            <a:pPr lvl="2">
              <a:buClr>
                <a:srgbClr val="5FCBEF"/>
              </a:buClr>
              <a:buSzPct val="80000"/>
              <a:buFont typeface="Wingdings" panose="05000000000000000000" pitchFamily="2" charset="2"/>
              <a:buChar char="Ø"/>
            </a:pPr>
            <a:r>
              <a:rPr lang="en-US" sz="1600" dirty="0">
                <a:solidFill>
                  <a:prstClr val="black">
                    <a:lumMod val="75000"/>
                    <a:lumOff val="25000"/>
                  </a:prstClr>
                </a:solidFill>
                <a:latin typeface="Trebuchet MS" panose="020B0603020202020204"/>
              </a:rPr>
              <a:t>All receivables owed to the Principal Recipient by a third party. </a:t>
            </a:r>
          </a:p>
        </p:txBody>
      </p:sp>
      <p:sp>
        <p:nvSpPr>
          <p:cNvPr id="4" name="Slide Number Placeholder 3"/>
          <p:cNvSpPr>
            <a:spLocks noGrp="1"/>
          </p:cNvSpPr>
          <p:nvPr>
            <p:ph type="sldNum" sz="quarter" idx="12"/>
          </p:nvPr>
        </p:nvSpPr>
        <p:spPr/>
        <p:txBody>
          <a:bodyPr/>
          <a:lstStyle/>
          <a:p>
            <a:fld id="{C844FFDA-8C2C-4CDD-9B52-550DAAD6F220}" type="slidenum">
              <a:rPr lang="en-US" smtClean="0"/>
              <a:t>4</a:t>
            </a:fld>
            <a:endParaRPr lang="en-US" dirty="0"/>
          </a:p>
        </p:txBody>
      </p:sp>
    </p:spTree>
    <p:extLst>
      <p:ext uri="{BB962C8B-B14F-4D97-AF65-F5344CB8AC3E}">
        <p14:creationId xmlns:p14="http://schemas.microsoft.com/office/powerpoint/2010/main" val="1895246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prstClr val="black"/>
                </a:solidFill>
                <a:latin typeface="Trebuchet MS" panose="020B0603020202020204"/>
              </a:rPr>
              <a:t>Grant Closure Planning</a:t>
            </a:r>
            <a:endParaRPr lang="en-US" dirty="0"/>
          </a:p>
        </p:txBody>
      </p:sp>
      <p:sp>
        <p:nvSpPr>
          <p:cNvPr id="3" name="Content Placeholder 2"/>
          <p:cNvSpPr>
            <a:spLocks noGrp="1"/>
          </p:cNvSpPr>
          <p:nvPr>
            <p:ph idx="1"/>
          </p:nvPr>
        </p:nvSpPr>
        <p:spPr/>
        <p:txBody>
          <a:bodyPr>
            <a:normAutofit lnSpcReduction="10000"/>
          </a:bodyPr>
          <a:lstStyle/>
          <a:p>
            <a:pPr marL="0" lvl="0" indent="0">
              <a:buClr>
                <a:srgbClr val="5FCBEF"/>
              </a:buClr>
              <a:buSzPct val="80000"/>
              <a:buNone/>
            </a:pPr>
            <a:r>
              <a:rPr lang="en-US" sz="2400" dirty="0">
                <a:solidFill>
                  <a:srgbClr val="5FCBEF"/>
                </a:solidFill>
                <a:latin typeface="Trebuchet MS" panose="020B0603020202020204"/>
              </a:rPr>
              <a:t>iv.</a:t>
            </a:r>
            <a:r>
              <a:rPr lang="en-US" sz="2400" b="1" dirty="0">
                <a:solidFill>
                  <a:prstClr val="black">
                    <a:lumMod val="75000"/>
                    <a:lumOff val="25000"/>
                  </a:prstClr>
                </a:solidFill>
                <a:latin typeface="Trebuchet MS" panose="020B0603020202020204"/>
              </a:rPr>
              <a:t>	</a:t>
            </a:r>
            <a:r>
              <a:rPr lang="en-US" sz="2000" dirty="0">
                <a:solidFill>
                  <a:prstClr val="black">
                    <a:lumMod val="75000"/>
                    <a:lumOff val="25000"/>
                  </a:prstClr>
                </a:solidFill>
                <a:latin typeface="Trebuchet MS" panose="020B0603020202020204"/>
              </a:rPr>
              <a:t>maintain Program Books and </a:t>
            </a:r>
            <a:r>
              <a:rPr lang="en-US" sz="2000" dirty="0" err="1">
                <a:solidFill>
                  <a:prstClr val="black">
                    <a:lumMod val="75000"/>
                    <a:lumOff val="25000"/>
                  </a:prstClr>
                </a:solidFill>
                <a:latin typeface="Trebuchet MS" panose="020B0603020202020204"/>
              </a:rPr>
              <a:t>Records</a:t>
            </a:r>
            <a:r>
              <a:rPr lang="en-US" dirty="0" err="1">
                <a:solidFill>
                  <a:srgbClr val="42B051"/>
                </a:solidFill>
                <a:latin typeface="Trebuchet MS" panose="020B0603020202020204"/>
              </a:rPr>
              <a:t>_In</a:t>
            </a:r>
            <a:r>
              <a:rPr lang="en-US" dirty="0">
                <a:solidFill>
                  <a:srgbClr val="42B051"/>
                </a:solidFill>
                <a:latin typeface="Trebuchet MS" panose="020B0603020202020204"/>
              </a:rPr>
              <a:t> Negotiation with DOF/MOH to 	keep </a:t>
            </a:r>
            <a:r>
              <a:rPr lang="en-US" dirty="0" smtClean="0">
                <a:solidFill>
                  <a:srgbClr val="42B051"/>
                </a:solidFill>
                <a:latin typeface="Trebuchet MS" panose="020B0603020202020204"/>
              </a:rPr>
              <a:t>	these </a:t>
            </a:r>
            <a:r>
              <a:rPr lang="en-US" dirty="0">
                <a:solidFill>
                  <a:srgbClr val="42B051"/>
                </a:solidFill>
                <a:latin typeface="Trebuchet MS" panose="020B0603020202020204"/>
              </a:rPr>
              <a:t>records in Central Warehouse/MOH</a:t>
            </a:r>
            <a:r>
              <a:rPr lang="en-US" sz="2400" b="1" dirty="0">
                <a:solidFill>
                  <a:prstClr val="black">
                    <a:lumMod val="75000"/>
                    <a:lumOff val="25000"/>
                  </a:prstClr>
                </a:solidFill>
                <a:latin typeface="Trebuchet MS" panose="020B0603020202020204"/>
              </a:rPr>
              <a:t> </a:t>
            </a:r>
          </a:p>
          <a:p>
            <a:pPr lvl="1">
              <a:buClr>
                <a:srgbClr val="5FCBEF"/>
              </a:buClr>
              <a:buSzPct val="80000"/>
              <a:buFont typeface="Wingdings" panose="05000000000000000000" pitchFamily="2" charset="2"/>
              <a:buChar char="Ø"/>
            </a:pPr>
            <a:r>
              <a:rPr lang="en-US" sz="1800" dirty="0">
                <a:solidFill>
                  <a:prstClr val="black">
                    <a:lumMod val="75000"/>
                    <a:lumOff val="25000"/>
                  </a:prstClr>
                </a:solidFill>
                <a:latin typeface="Trebuchet MS" panose="020B0603020202020204"/>
              </a:rPr>
              <a:t>for at least seven years from the date of the last disbursement under the Grant. </a:t>
            </a:r>
          </a:p>
          <a:p>
            <a:pPr lvl="1">
              <a:buClr>
                <a:srgbClr val="5FCBEF"/>
              </a:buClr>
              <a:buSzPct val="80000"/>
              <a:buFont typeface="Wingdings" panose="05000000000000000000" pitchFamily="2" charset="2"/>
              <a:buChar char="Ø"/>
            </a:pPr>
            <a:r>
              <a:rPr lang="en-US" sz="1800" dirty="0">
                <a:solidFill>
                  <a:prstClr val="black">
                    <a:lumMod val="75000"/>
                    <a:lumOff val="25000"/>
                  </a:prstClr>
                </a:solidFill>
                <a:latin typeface="Trebuchet MS" panose="020B0603020202020204"/>
              </a:rPr>
              <a:t>develop a plan to determine where and how the Program Books and Records will be stored for that period. </a:t>
            </a:r>
          </a:p>
          <a:p>
            <a:pPr marL="0" lvl="0" indent="0">
              <a:buClr>
                <a:srgbClr val="5FCBEF"/>
              </a:buClr>
              <a:buSzPct val="80000"/>
              <a:buNone/>
            </a:pPr>
            <a:r>
              <a:rPr lang="en-US" sz="2400" dirty="0">
                <a:solidFill>
                  <a:srgbClr val="5FCBEF"/>
                </a:solidFill>
                <a:latin typeface="Trebuchet MS" panose="020B0603020202020204"/>
              </a:rPr>
              <a:t>v.</a:t>
            </a:r>
            <a:r>
              <a:rPr lang="en-US" sz="2400" b="1" dirty="0">
                <a:solidFill>
                  <a:srgbClr val="5FCBEF"/>
                </a:solidFill>
                <a:latin typeface="Trebuchet MS" panose="020B0603020202020204"/>
              </a:rPr>
              <a:t> </a:t>
            </a:r>
            <a:r>
              <a:rPr lang="en-US" sz="2000" dirty="0">
                <a:solidFill>
                  <a:prstClr val="black">
                    <a:lumMod val="75000"/>
                    <a:lumOff val="25000"/>
                  </a:prstClr>
                </a:solidFill>
                <a:latin typeface="Trebuchet MS" panose="020B0603020202020204"/>
              </a:rPr>
              <a:t>Final Progress Update for the Grant, Submission due date 1</a:t>
            </a:r>
            <a:r>
              <a:rPr lang="en-US" sz="2000" baseline="30000" dirty="0">
                <a:solidFill>
                  <a:prstClr val="black">
                    <a:lumMod val="75000"/>
                    <a:lumOff val="25000"/>
                  </a:prstClr>
                </a:solidFill>
                <a:latin typeface="Trebuchet MS" panose="020B0603020202020204"/>
              </a:rPr>
              <a:t>st</a:t>
            </a:r>
            <a:r>
              <a:rPr lang="en-US" sz="2000" dirty="0">
                <a:solidFill>
                  <a:prstClr val="black">
                    <a:lumMod val="75000"/>
                    <a:lumOff val="25000"/>
                  </a:prstClr>
                </a:solidFill>
                <a:latin typeface="Trebuchet MS" panose="020B0603020202020204"/>
              </a:rPr>
              <a:t> March     	2021</a:t>
            </a:r>
            <a:r>
              <a:rPr lang="en-US" sz="2400" dirty="0">
                <a:solidFill>
                  <a:srgbClr val="42B051"/>
                </a:solidFill>
                <a:latin typeface="Trebuchet MS" panose="020B0603020202020204"/>
              </a:rPr>
              <a:t>_On Going</a:t>
            </a:r>
            <a:r>
              <a:rPr lang="en-US" sz="2400" dirty="0">
                <a:solidFill>
                  <a:prstClr val="black">
                    <a:lumMod val="75000"/>
                    <a:lumOff val="25000"/>
                  </a:prstClr>
                </a:solidFill>
                <a:latin typeface="Trebuchet MS" panose="020B0603020202020204"/>
              </a:rPr>
              <a:t> </a:t>
            </a:r>
          </a:p>
          <a:p>
            <a:pPr lvl="1">
              <a:buClr>
                <a:srgbClr val="5FCBEF"/>
              </a:buClr>
              <a:buSzPct val="80000"/>
              <a:buFont typeface="Wingdings" panose="05000000000000000000" pitchFamily="2" charset="2"/>
              <a:buChar char="Ø"/>
            </a:pPr>
            <a:r>
              <a:rPr lang="en-US" sz="1800" dirty="0">
                <a:solidFill>
                  <a:prstClr val="black">
                    <a:lumMod val="75000"/>
                    <a:lumOff val="25000"/>
                  </a:prstClr>
                </a:solidFill>
                <a:latin typeface="Trebuchet MS" panose="020B0603020202020204"/>
              </a:rPr>
              <a:t>This shall include: </a:t>
            </a:r>
          </a:p>
          <a:p>
            <a:pPr lvl="2">
              <a:buClr>
                <a:srgbClr val="5FCBEF"/>
              </a:buClr>
              <a:buSzPct val="80000"/>
              <a:buFont typeface="Courier New" panose="02070309020205020404" pitchFamily="49" charset="0"/>
              <a:buChar char="o"/>
            </a:pPr>
            <a:r>
              <a:rPr lang="en-US" sz="1600" dirty="0">
                <a:solidFill>
                  <a:prstClr val="black">
                    <a:lumMod val="75000"/>
                    <a:lumOff val="25000"/>
                  </a:prstClr>
                </a:solidFill>
                <a:latin typeface="Trebuchet MS" panose="020B0603020202020204"/>
              </a:rPr>
              <a:t>	 </a:t>
            </a:r>
            <a:r>
              <a:rPr lang="en-US" sz="1800" dirty="0">
                <a:solidFill>
                  <a:prstClr val="black">
                    <a:lumMod val="75000"/>
                    <a:lumOff val="25000"/>
                  </a:prstClr>
                </a:solidFill>
                <a:latin typeface="Trebuchet MS" panose="020B0603020202020204"/>
              </a:rPr>
              <a:t>The programmatic and financial progress report for the period 		 between the last progress report and the Implementation Period</a:t>
            </a:r>
            <a:endParaRPr lang="en-US" dirty="0"/>
          </a:p>
        </p:txBody>
      </p:sp>
      <p:sp>
        <p:nvSpPr>
          <p:cNvPr id="4" name="Slide Number Placeholder 3"/>
          <p:cNvSpPr>
            <a:spLocks noGrp="1"/>
          </p:cNvSpPr>
          <p:nvPr>
            <p:ph type="sldNum" sz="quarter" idx="12"/>
          </p:nvPr>
        </p:nvSpPr>
        <p:spPr/>
        <p:txBody>
          <a:bodyPr/>
          <a:lstStyle/>
          <a:p>
            <a:fld id="{C844FFDA-8C2C-4CDD-9B52-550DAAD6F220}" type="slidenum">
              <a:rPr lang="en-US" smtClean="0"/>
              <a:t>5</a:t>
            </a:fld>
            <a:endParaRPr lang="en-US" dirty="0"/>
          </a:p>
        </p:txBody>
      </p:sp>
    </p:spTree>
    <p:extLst>
      <p:ext uri="{BB962C8B-B14F-4D97-AF65-F5344CB8AC3E}">
        <p14:creationId xmlns:p14="http://schemas.microsoft.com/office/powerpoint/2010/main" val="4046336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prstClr val="black"/>
                </a:solidFill>
                <a:latin typeface="Trebuchet MS" panose="020B0603020202020204"/>
              </a:rPr>
              <a:t>Grant Closure Planning</a:t>
            </a:r>
            <a:endParaRPr lang="en-US" dirty="0"/>
          </a:p>
        </p:txBody>
      </p:sp>
      <p:sp>
        <p:nvSpPr>
          <p:cNvPr id="3" name="Content Placeholder 2"/>
          <p:cNvSpPr>
            <a:spLocks noGrp="1"/>
          </p:cNvSpPr>
          <p:nvPr>
            <p:ph idx="1"/>
          </p:nvPr>
        </p:nvSpPr>
        <p:spPr/>
        <p:txBody>
          <a:bodyPr>
            <a:normAutofit fontScale="92500" lnSpcReduction="10000"/>
          </a:bodyPr>
          <a:lstStyle/>
          <a:p>
            <a:pPr lvl="2">
              <a:buClr>
                <a:srgbClr val="5FCBEF"/>
              </a:buClr>
              <a:buSzPct val="80000"/>
              <a:buFont typeface="Courier New" panose="02070309020205020404" pitchFamily="49" charset="0"/>
              <a:buChar char="o"/>
            </a:pPr>
            <a:r>
              <a:rPr lang="en-US" sz="1600" dirty="0">
                <a:solidFill>
                  <a:prstClr val="black">
                    <a:lumMod val="75000"/>
                    <a:lumOff val="25000"/>
                  </a:prstClr>
                </a:solidFill>
                <a:latin typeface="Trebuchet MS" panose="020B0603020202020204"/>
              </a:rPr>
              <a:t>The expenditure report for the period between the last expenditure report and the Implementation Period end date (including any extensions). </a:t>
            </a:r>
          </a:p>
          <a:p>
            <a:pPr marL="0" lvl="0" indent="0">
              <a:buClr>
                <a:srgbClr val="5FCBEF"/>
              </a:buClr>
              <a:buSzPct val="80000"/>
              <a:buNone/>
            </a:pPr>
            <a:r>
              <a:rPr lang="en-US" sz="2400" dirty="0">
                <a:solidFill>
                  <a:srgbClr val="5FCBEF"/>
                </a:solidFill>
                <a:latin typeface="Trebuchet MS" panose="020B0603020202020204"/>
              </a:rPr>
              <a:t>vi.</a:t>
            </a:r>
            <a:r>
              <a:rPr lang="en-US" sz="2400" b="1" dirty="0">
                <a:solidFill>
                  <a:prstClr val="black">
                    <a:lumMod val="75000"/>
                    <a:lumOff val="25000"/>
                  </a:prstClr>
                </a:solidFill>
                <a:latin typeface="Trebuchet MS" panose="020B0603020202020204"/>
              </a:rPr>
              <a:t>	</a:t>
            </a:r>
            <a:r>
              <a:rPr lang="en-US" sz="2000" dirty="0">
                <a:solidFill>
                  <a:prstClr val="black">
                    <a:lumMod val="75000"/>
                    <a:lumOff val="25000"/>
                  </a:prstClr>
                </a:solidFill>
                <a:latin typeface="Trebuchet MS" panose="020B0603020202020204"/>
              </a:rPr>
              <a:t>Audit Report , Submission due date 30 June 2021</a:t>
            </a:r>
            <a:r>
              <a:rPr lang="en-US" sz="2400" dirty="0">
                <a:solidFill>
                  <a:srgbClr val="42B051"/>
                </a:solidFill>
                <a:latin typeface="Trebuchet MS" panose="020B0603020202020204"/>
              </a:rPr>
              <a:t>_will be 	conducted in </a:t>
            </a:r>
            <a:r>
              <a:rPr lang="en-US" sz="2400" dirty="0" smtClean="0">
                <a:solidFill>
                  <a:srgbClr val="42B051"/>
                </a:solidFill>
                <a:latin typeface="Trebuchet MS" panose="020B0603020202020204"/>
              </a:rPr>
              <a:t>	March-April</a:t>
            </a:r>
            <a:r>
              <a:rPr lang="en-US" sz="2400" dirty="0" smtClean="0">
                <a:solidFill>
                  <a:prstClr val="black">
                    <a:lumMod val="75000"/>
                    <a:lumOff val="25000"/>
                  </a:prstClr>
                </a:solidFill>
                <a:latin typeface="Trebuchet MS" panose="020B0603020202020204"/>
              </a:rPr>
              <a:t> </a:t>
            </a:r>
            <a:r>
              <a:rPr lang="en-US" sz="2400" dirty="0">
                <a:solidFill>
                  <a:prstClr val="black">
                    <a:lumMod val="75000"/>
                    <a:lumOff val="25000"/>
                  </a:prstClr>
                </a:solidFill>
                <a:latin typeface="Trebuchet MS" panose="020B0603020202020204"/>
              </a:rPr>
              <a:t>	</a:t>
            </a:r>
          </a:p>
          <a:p>
            <a:pPr lvl="1">
              <a:buClr>
                <a:srgbClr val="5FCBEF"/>
              </a:buClr>
              <a:buSzPct val="80000"/>
              <a:buFont typeface="Wingdings" panose="05000000000000000000" pitchFamily="2" charset="2"/>
              <a:buChar char="Ø"/>
            </a:pPr>
            <a:r>
              <a:rPr lang="en-US" sz="1800" dirty="0">
                <a:solidFill>
                  <a:prstClr val="black">
                    <a:lumMod val="75000"/>
                    <a:lumOff val="25000"/>
                  </a:prstClr>
                </a:solidFill>
                <a:latin typeface="Trebuchet MS" panose="020B0603020202020204"/>
              </a:rPr>
              <a:t>This shall cover the last year of the Implementation Period (including any extensions). The Global Fund will inform the PR of the timelines of the audit as this is managed through the regional finance audit initiative by the Global Fund Secretariat </a:t>
            </a:r>
            <a:r>
              <a:rPr lang="en-US" dirty="0">
                <a:solidFill>
                  <a:prstClr val="black">
                    <a:lumMod val="75000"/>
                    <a:lumOff val="25000"/>
                  </a:prstClr>
                </a:solidFill>
                <a:latin typeface="Trebuchet MS" panose="020B0603020202020204"/>
              </a:rPr>
              <a:t>	</a:t>
            </a:r>
          </a:p>
          <a:p>
            <a:pPr marL="0" lvl="0" indent="0">
              <a:buClr>
                <a:srgbClr val="5FCBEF"/>
              </a:buClr>
              <a:buSzPct val="80000"/>
              <a:buNone/>
            </a:pPr>
            <a:r>
              <a:rPr lang="en-US" sz="2400" dirty="0">
                <a:solidFill>
                  <a:srgbClr val="5FCBEF"/>
                </a:solidFill>
                <a:latin typeface="Trebuchet MS" panose="020B0603020202020204"/>
              </a:rPr>
              <a:t>vii.</a:t>
            </a:r>
            <a:r>
              <a:rPr lang="en-US" sz="2400" b="1" dirty="0">
                <a:solidFill>
                  <a:prstClr val="black">
                    <a:lumMod val="75000"/>
                    <a:lumOff val="25000"/>
                  </a:prstClr>
                </a:solidFill>
                <a:latin typeface="Trebuchet MS" panose="020B0603020202020204"/>
              </a:rPr>
              <a:t> </a:t>
            </a:r>
            <a:r>
              <a:rPr lang="en-US" sz="2000" dirty="0">
                <a:solidFill>
                  <a:prstClr val="black">
                    <a:lumMod val="75000"/>
                    <a:lumOff val="25000"/>
                  </a:prstClr>
                </a:solidFill>
                <a:latin typeface="Trebuchet MS" panose="020B0603020202020204"/>
              </a:rPr>
              <a:t>Final Tax Report for the Grant, Submission due date 30 June  	 	2021</a:t>
            </a:r>
            <a:r>
              <a:rPr lang="en-US" sz="2400" dirty="0">
                <a:solidFill>
                  <a:srgbClr val="42B051"/>
                </a:solidFill>
                <a:latin typeface="Trebuchet MS" panose="020B0603020202020204"/>
              </a:rPr>
              <a:t>_Prepared by PMU</a:t>
            </a:r>
            <a:r>
              <a:rPr lang="en-US" sz="2400" dirty="0">
                <a:solidFill>
                  <a:prstClr val="black">
                    <a:lumMod val="75000"/>
                    <a:lumOff val="25000"/>
                  </a:prstClr>
                </a:solidFill>
                <a:latin typeface="Trebuchet MS" panose="020B0603020202020204"/>
              </a:rPr>
              <a:t> </a:t>
            </a:r>
          </a:p>
          <a:p>
            <a:pPr lvl="1">
              <a:buClr>
                <a:srgbClr val="5FCBEF"/>
              </a:buClr>
              <a:buSzPct val="80000"/>
              <a:buFont typeface="Wingdings" panose="05000000000000000000" pitchFamily="2" charset="2"/>
              <a:buChar char="Ø"/>
            </a:pPr>
            <a:r>
              <a:rPr lang="en-US" sz="1800" dirty="0">
                <a:solidFill>
                  <a:prstClr val="black">
                    <a:lumMod val="75000"/>
                    <a:lumOff val="25000"/>
                  </a:prstClr>
                </a:solidFill>
                <a:latin typeface="Trebuchet MS" panose="020B0603020202020204"/>
              </a:rPr>
              <a:t>This shall cover the final year of the Implementation Period (including any extensions). </a:t>
            </a:r>
            <a:r>
              <a:rPr lang="en-US" dirty="0">
                <a:solidFill>
                  <a:prstClr val="black">
                    <a:lumMod val="75000"/>
                    <a:lumOff val="25000"/>
                  </a:prstClr>
                </a:solidFill>
                <a:latin typeface="Trebuchet MS" panose="020B0603020202020204"/>
              </a:rPr>
              <a:t>	</a:t>
            </a:r>
            <a:endParaRPr lang="en-US" dirty="0">
              <a:solidFill>
                <a:prstClr val="black">
                  <a:lumMod val="75000"/>
                  <a:lumOff val="25000"/>
                </a:prstClr>
              </a:solidFill>
              <a:latin typeface="Trebuchet MS" panose="020B0603020202020204"/>
            </a:endParaRPr>
          </a:p>
        </p:txBody>
      </p:sp>
      <p:sp>
        <p:nvSpPr>
          <p:cNvPr id="4" name="Slide Number Placeholder 3"/>
          <p:cNvSpPr>
            <a:spLocks noGrp="1"/>
          </p:cNvSpPr>
          <p:nvPr>
            <p:ph type="sldNum" sz="quarter" idx="12"/>
          </p:nvPr>
        </p:nvSpPr>
        <p:spPr/>
        <p:txBody>
          <a:bodyPr/>
          <a:lstStyle/>
          <a:p>
            <a:fld id="{C844FFDA-8C2C-4CDD-9B52-550DAAD6F220}" type="slidenum">
              <a:rPr lang="en-US" smtClean="0"/>
              <a:t>6</a:t>
            </a:fld>
            <a:endParaRPr lang="en-US" dirty="0"/>
          </a:p>
        </p:txBody>
      </p:sp>
    </p:spTree>
    <p:extLst>
      <p:ext uri="{BB962C8B-B14F-4D97-AF65-F5344CB8AC3E}">
        <p14:creationId xmlns:p14="http://schemas.microsoft.com/office/powerpoint/2010/main" val="728980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3256"/>
          </a:xfrm>
        </p:spPr>
        <p:txBody>
          <a:bodyPr/>
          <a:lstStyle/>
          <a:p>
            <a:r>
              <a:rPr lang="en-AU" dirty="0">
                <a:solidFill>
                  <a:prstClr val="black"/>
                </a:solidFill>
                <a:latin typeface="Trebuchet MS" panose="020B0603020202020204"/>
              </a:rPr>
              <a:t>Grant Closure Planning</a:t>
            </a:r>
            <a:endParaRPr lang="en-US" dirty="0"/>
          </a:p>
        </p:txBody>
      </p:sp>
      <p:sp>
        <p:nvSpPr>
          <p:cNvPr id="3" name="Content Placeholder 2"/>
          <p:cNvSpPr>
            <a:spLocks noGrp="1"/>
          </p:cNvSpPr>
          <p:nvPr>
            <p:ph idx="1"/>
          </p:nvPr>
        </p:nvSpPr>
        <p:spPr>
          <a:xfrm>
            <a:off x="2494619" y="1502978"/>
            <a:ext cx="8915400" cy="4729655"/>
          </a:xfrm>
        </p:spPr>
        <p:txBody>
          <a:bodyPr>
            <a:normAutofit fontScale="25000" lnSpcReduction="20000"/>
          </a:bodyPr>
          <a:lstStyle/>
          <a:p>
            <a:pPr marL="0" lvl="0" indent="0">
              <a:buClr>
                <a:srgbClr val="5FCBEF"/>
              </a:buClr>
              <a:buSzPct val="80000"/>
              <a:buNone/>
            </a:pPr>
            <a:r>
              <a:rPr lang="en-US" sz="7200" dirty="0">
                <a:solidFill>
                  <a:srgbClr val="5FCBEF"/>
                </a:solidFill>
                <a:latin typeface="Trebuchet MS" panose="020B0603020202020204"/>
              </a:rPr>
              <a:t>viii. </a:t>
            </a:r>
            <a:r>
              <a:rPr lang="en-US" sz="7200" dirty="0">
                <a:solidFill>
                  <a:prstClr val="black">
                    <a:lumMod val="75000"/>
                    <a:lumOff val="25000"/>
                  </a:prstClr>
                </a:solidFill>
                <a:latin typeface="Trebuchet MS" panose="020B0603020202020204"/>
              </a:rPr>
              <a:t>Financial Closure Report, Submission due date 1August </a:t>
            </a:r>
            <a:r>
              <a:rPr lang="en-US" sz="7200" dirty="0" smtClean="0">
                <a:solidFill>
                  <a:prstClr val="black">
                    <a:lumMod val="75000"/>
                    <a:lumOff val="25000"/>
                  </a:prstClr>
                </a:solidFill>
                <a:latin typeface="Trebuchet MS" panose="020B0603020202020204"/>
              </a:rPr>
              <a:t>2021</a:t>
            </a:r>
            <a:r>
              <a:rPr lang="en-US" sz="7200" dirty="0" smtClean="0">
                <a:solidFill>
                  <a:srgbClr val="42B051"/>
                </a:solidFill>
                <a:latin typeface="Trebuchet MS" panose="020B0603020202020204"/>
              </a:rPr>
              <a:t>_Will be prepared 	by </a:t>
            </a:r>
            <a:r>
              <a:rPr lang="en-US" sz="7200" dirty="0">
                <a:solidFill>
                  <a:srgbClr val="42B051"/>
                </a:solidFill>
                <a:latin typeface="Trebuchet MS" panose="020B0603020202020204"/>
              </a:rPr>
              <a:t>PMU/Finance manager</a:t>
            </a:r>
          </a:p>
          <a:p>
            <a:pPr lvl="1">
              <a:buClr>
                <a:srgbClr val="5FCBEF"/>
              </a:buClr>
              <a:buSzPct val="80000"/>
              <a:buFont typeface="Wingdings" panose="05000000000000000000" pitchFamily="2" charset="2"/>
              <a:buChar char="Ø"/>
            </a:pPr>
            <a:endParaRPr lang="en-US" sz="7200" dirty="0">
              <a:solidFill>
                <a:prstClr val="black">
                  <a:lumMod val="75000"/>
                  <a:lumOff val="25000"/>
                </a:prstClr>
              </a:solidFill>
              <a:latin typeface="Trebuchet MS" panose="020B0603020202020204"/>
            </a:endParaRPr>
          </a:p>
          <a:p>
            <a:pPr lvl="1">
              <a:buClr>
                <a:srgbClr val="5FCBEF"/>
              </a:buClr>
              <a:buSzPct val="80000"/>
              <a:buFont typeface="Wingdings" panose="05000000000000000000" pitchFamily="2" charset="2"/>
              <a:buChar char="Ø"/>
            </a:pPr>
            <a:r>
              <a:rPr lang="en-US" sz="7200" dirty="0">
                <a:solidFill>
                  <a:prstClr val="black">
                    <a:lumMod val="75000"/>
                    <a:lumOff val="25000"/>
                  </a:prstClr>
                </a:solidFill>
                <a:latin typeface="Trebuchet MS" panose="020B0603020202020204"/>
              </a:rPr>
              <a:t>This shall include:</a:t>
            </a:r>
          </a:p>
          <a:p>
            <a:pPr lvl="2">
              <a:buClr>
                <a:srgbClr val="5FCBEF"/>
              </a:buClr>
              <a:buSzPct val="80000"/>
              <a:buFont typeface="Courier New" panose="02070309020205020404" pitchFamily="49" charset="0"/>
              <a:buChar char="o"/>
            </a:pPr>
            <a:r>
              <a:rPr lang="en-US" sz="7200" dirty="0">
                <a:solidFill>
                  <a:prstClr val="black">
                    <a:lumMod val="75000"/>
                    <a:lumOff val="25000"/>
                  </a:prstClr>
                </a:solidFill>
                <a:latin typeface="Trebuchet MS" panose="020B0603020202020204"/>
              </a:rPr>
              <a:t>The financial reconciliation of the cash balance as at the end of the Implementation Period (including any extensions); </a:t>
            </a:r>
          </a:p>
          <a:p>
            <a:pPr lvl="2">
              <a:buClr>
                <a:srgbClr val="5FCBEF"/>
              </a:buClr>
              <a:buSzPct val="80000"/>
              <a:buFont typeface="Courier New" panose="02070309020205020404" pitchFamily="49" charset="0"/>
              <a:buChar char="o"/>
            </a:pPr>
            <a:r>
              <a:rPr lang="en-US" sz="7200" dirty="0">
                <a:solidFill>
                  <a:prstClr val="black">
                    <a:lumMod val="75000"/>
                    <a:lumOff val="25000"/>
                  </a:prstClr>
                </a:solidFill>
                <a:latin typeface="Trebuchet MS" panose="020B0603020202020204"/>
              </a:rPr>
              <a:t>The expenditure report covering the period from the last submitted expenditure report up to the end of the closure period (i.e. six months after the end of the Implementation Period); and </a:t>
            </a:r>
          </a:p>
          <a:p>
            <a:pPr lvl="2">
              <a:buClr>
                <a:srgbClr val="5FCBEF"/>
              </a:buClr>
              <a:buSzPct val="80000"/>
              <a:buFont typeface="Courier New" panose="02070309020205020404" pitchFamily="49" charset="0"/>
              <a:buChar char="o"/>
            </a:pPr>
            <a:r>
              <a:rPr lang="en-US" sz="7200" dirty="0">
                <a:solidFill>
                  <a:prstClr val="black">
                    <a:lumMod val="75000"/>
                    <a:lumOff val="25000"/>
                  </a:prstClr>
                </a:solidFill>
                <a:latin typeface="Trebuchet MS" panose="020B0603020202020204"/>
              </a:rPr>
              <a:t>An updated list of financial commitments and financial obligations as at the Implementation Period end date. </a:t>
            </a:r>
          </a:p>
          <a:p>
            <a:pPr marL="0" lvl="0" indent="0">
              <a:buClr>
                <a:srgbClr val="5FCBEF"/>
              </a:buClr>
              <a:buSzPct val="80000"/>
              <a:buNone/>
            </a:pPr>
            <a:r>
              <a:rPr lang="en-US" sz="7200" dirty="0">
                <a:solidFill>
                  <a:prstClr val="black">
                    <a:lumMod val="75000"/>
                    <a:lumOff val="25000"/>
                  </a:prstClr>
                </a:solidFill>
                <a:latin typeface="Trebuchet MS" panose="020B0603020202020204"/>
              </a:rPr>
              <a:t>	</a:t>
            </a:r>
          </a:p>
          <a:p>
            <a:pPr lvl="0">
              <a:buClr>
                <a:srgbClr val="5FCBEF"/>
              </a:buClr>
              <a:buSzPct val="80000"/>
              <a:buFont typeface="Wingdings 3" charset="2"/>
              <a:buChar char=""/>
            </a:pPr>
            <a:r>
              <a:rPr lang="en-US" sz="7200" b="1" dirty="0">
                <a:solidFill>
                  <a:prstClr val="black">
                    <a:lumMod val="75000"/>
                    <a:lumOff val="25000"/>
                  </a:prstClr>
                </a:solidFill>
                <a:latin typeface="Trebuchet MS" panose="020B0603020202020204"/>
              </a:rPr>
              <a:t>The Grant Closure Reporting Documents will be reviewed and verified by the LFA and the Global Fund </a:t>
            </a:r>
          </a:p>
          <a:p>
            <a:pPr lvl="0">
              <a:buClr>
                <a:srgbClr val="5FCBEF"/>
              </a:buClr>
              <a:buSzPct val="80000"/>
              <a:buFont typeface="Wingdings 3" charset="2"/>
              <a:buChar char=""/>
            </a:pPr>
            <a:r>
              <a:rPr lang="en-US" sz="7200" b="1" dirty="0">
                <a:solidFill>
                  <a:prstClr val="black">
                    <a:lumMod val="75000"/>
                    <a:lumOff val="25000"/>
                  </a:prstClr>
                </a:solidFill>
                <a:latin typeface="Trebuchet MS" panose="020B0603020202020204"/>
              </a:rPr>
              <a:t>Any remaining cash, non-compliant expenditures or recoverable amounts should be swiftly determined and returned to the Global Fund. 	</a:t>
            </a:r>
          </a:p>
          <a:p>
            <a:endParaRPr lang="en-US" dirty="0"/>
          </a:p>
        </p:txBody>
      </p:sp>
      <p:sp>
        <p:nvSpPr>
          <p:cNvPr id="4" name="Slide Number Placeholder 3"/>
          <p:cNvSpPr>
            <a:spLocks noGrp="1"/>
          </p:cNvSpPr>
          <p:nvPr>
            <p:ph type="sldNum" sz="quarter" idx="12"/>
          </p:nvPr>
        </p:nvSpPr>
        <p:spPr/>
        <p:txBody>
          <a:bodyPr/>
          <a:lstStyle/>
          <a:p>
            <a:fld id="{C844FFDA-8C2C-4CDD-9B52-550DAAD6F220}" type="slidenum">
              <a:rPr lang="en-US" smtClean="0"/>
              <a:t>7</a:t>
            </a:fld>
            <a:endParaRPr lang="en-US" dirty="0"/>
          </a:p>
        </p:txBody>
      </p:sp>
    </p:spTree>
    <p:extLst>
      <p:ext uri="{BB962C8B-B14F-4D97-AF65-F5344CB8AC3E}">
        <p14:creationId xmlns:p14="http://schemas.microsoft.com/office/powerpoint/2010/main" val="1306857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GB" sz="4000" b="1" dirty="0">
                <a:solidFill>
                  <a:prstClr val="black">
                    <a:lumMod val="85000"/>
                    <a:lumOff val="15000"/>
                  </a:prstClr>
                </a:solidFill>
                <a:latin typeface="Trebuchet MS" panose="020B0603020202020204" pitchFamily="34" charset="0"/>
                <a:ea typeface="+mj-ea"/>
                <a:cs typeface="Calibri" panose="020F0502020204030204" pitchFamily="34" charset="0"/>
              </a:rPr>
              <a:t>TB </a:t>
            </a:r>
            <a:r>
              <a:rPr lang="en-GB" sz="4000" b="1" dirty="0" smtClean="0">
                <a:solidFill>
                  <a:prstClr val="black">
                    <a:lumMod val="85000"/>
                    <a:lumOff val="15000"/>
                  </a:prstClr>
                </a:solidFill>
                <a:latin typeface="Trebuchet MS" panose="020B0603020202020204" pitchFamily="34" charset="0"/>
                <a:ea typeface="+mj-ea"/>
                <a:cs typeface="Calibri" panose="020F0502020204030204" pitchFamily="34" charset="0"/>
              </a:rPr>
              <a:t>Grant Update </a:t>
            </a:r>
          </a:p>
          <a:p>
            <a:pPr marL="0" indent="0" algn="ctr">
              <a:buNone/>
            </a:pPr>
            <a:r>
              <a:rPr lang="en-GB" sz="4000" b="1" dirty="0" smtClean="0">
                <a:solidFill>
                  <a:prstClr val="black">
                    <a:lumMod val="85000"/>
                    <a:lumOff val="15000"/>
                  </a:prstClr>
                </a:solidFill>
                <a:latin typeface="Trebuchet MS" panose="020B0603020202020204" pitchFamily="34" charset="0"/>
                <a:cs typeface="Calibri" panose="020F0502020204030204" pitchFamily="34" charset="0"/>
              </a:rPr>
              <a:t>PU </a:t>
            </a:r>
            <a:r>
              <a:rPr lang="en-GB" sz="4000" b="1" dirty="0">
                <a:solidFill>
                  <a:prstClr val="black">
                    <a:lumMod val="85000"/>
                    <a:lumOff val="15000"/>
                  </a:prstClr>
                </a:solidFill>
                <a:latin typeface="Trebuchet MS" panose="020B0603020202020204" pitchFamily="34" charset="0"/>
                <a:cs typeface="Calibri" panose="020F0502020204030204" pitchFamily="34" charset="0"/>
              </a:rPr>
              <a:t>2020</a:t>
            </a:r>
            <a:r>
              <a:rPr lang="en-GB" sz="4000" b="1" dirty="0">
                <a:solidFill>
                  <a:prstClr val="black">
                    <a:lumMod val="85000"/>
                    <a:lumOff val="15000"/>
                  </a:prstClr>
                </a:solidFill>
                <a:latin typeface="Calibri" panose="020F0502020204030204" pitchFamily="34" charset="0"/>
                <a:ea typeface="+mj-ea"/>
                <a:cs typeface="Calibri" panose="020F0502020204030204" pitchFamily="34" charset="0"/>
              </a:rPr>
              <a:t/>
            </a:r>
            <a:br>
              <a:rPr lang="en-GB" sz="4000" b="1" dirty="0">
                <a:solidFill>
                  <a:prstClr val="black">
                    <a:lumMod val="85000"/>
                    <a:lumOff val="15000"/>
                  </a:prstClr>
                </a:solidFill>
                <a:latin typeface="Calibri" panose="020F0502020204030204" pitchFamily="34" charset="0"/>
                <a:ea typeface="+mj-ea"/>
                <a:cs typeface="Calibri" panose="020F0502020204030204" pitchFamily="34" charset="0"/>
              </a:rPr>
            </a:br>
            <a:endParaRPr lang="en-US" sz="4000" dirty="0"/>
          </a:p>
        </p:txBody>
      </p:sp>
      <p:sp>
        <p:nvSpPr>
          <p:cNvPr id="4" name="Slide Number Placeholder 3"/>
          <p:cNvSpPr>
            <a:spLocks noGrp="1"/>
          </p:cNvSpPr>
          <p:nvPr>
            <p:ph type="sldNum" sz="quarter" idx="12"/>
          </p:nvPr>
        </p:nvSpPr>
        <p:spPr/>
        <p:txBody>
          <a:bodyPr/>
          <a:lstStyle/>
          <a:p>
            <a:fld id="{C844FFDA-8C2C-4CDD-9B52-550DAAD6F220}" type="slidenum">
              <a:rPr lang="en-US" smtClean="0"/>
              <a:t>8</a:t>
            </a:fld>
            <a:endParaRPr lang="en-US" dirty="0"/>
          </a:p>
        </p:txBody>
      </p:sp>
    </p:spTree>
    <p:extLst>
      <p:ext uri="{BB962C8B-B14F-4D97-AF65-F5344CB8AC3E}">
        <p14:creationId xmlns:p14="http://schemas.microsoft.com/office/powerpoint/2010/main" val="3686357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605"/>
            <a:ext cx="10515600" cy="1325563"/>
          </a:xfrm>
        </p:spPr>
        <p:txBody>
          <a:bodyPr/>
          <a:lstStyle/>
          <a:p>
            <a:r>
              <a:rPr lang="en-US" dirty="0" smtClean="0"/>
              <a:t>            </a:t>
            </a:r>
            <a:r>
              <a:rPr lang="en-US" dirty="0">
                <a:solidFill>
                  <a:prstClr val="black">
                    <a:lumMod val="85000"/>
                    <a:lumOff val="15000"/>
                  </a:prstClr>
                </a:solidFill>
                <a:latin typeface="Trebuchet MS" panose="020B0603020202020204" pitchFamily="34" charset="0"/>
              </a:rPr>
              <a:t>Programmatic </a:t>
            </a:r>
            <a:r>
              <a:rPr lang="en-US" dirty="0" smtClean="0">
                <a:solidFill>
                  <a:prstClr val="black">
                    <a:lumMod val="85000"/>
                    <a:lumOff val="15000"/>
                  </a:prstClr>
                </a:solidFill>
                <a:latin typeface="Trebuchet MS" panose="020B0603020202020204" pitchFamily="34" charset="0"/>
              </a:rPr>
              <a:t>Update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4923499"/>
              </p:ext>
            </p:extLst>
          </p:nvPr>
        </p:nvGraphicFramePr>
        <p:xfrm>
          <a:off x="987137" y="1385788"/>
          <a:ext cx="10217726" cy="3716833"/>
        </p:xfrm>
        <a:graphic>
          <a:graphicData uri="http://schemas.openxmlformats.org/drawingml/2006/table">
            <a:tbl>
              <a:tblPr firstRow="1" bandRow="1">
                <a:tableStyleId>{5C22544A-7EE6-4342-B048-85BDC9FD1C3A}</a:tableStyleId>
              </a:tblPr>
              <a:tblGrid>
                <a:gridCol w="1404096">
                  <a:extLst>
                    <a:ext uri="{9D8B030D-6E8A-4147-A177-3AD203B41FA5}">
                      <a16:colId xmlns:a16="http://schemas.microsoft.com/office/drawing/2014/main" val="1270036558"/>
                    </a:ext>
                  </a:extLst>
                </a:gridCol>
                <a:gridCol w="2682995">
                  <a:extLst>
                    <a:ext uri="{9D8B030D-6E8A-4147-A177-3AD203B41FA5}">
                      <a16:colId xmlns:a16="http://schemas.microsoft.com/office/drawing/2014/main" val="1131115025"/>
                    </a:ext>
                  </a:extLst>
                </a:gridCol>
                <a:gridCol w="2043545">
                  <a:extLst>
                    <a:ext uri="{9D8B030D-6E8A-4147-A177-3AD203B41FA5}">
                      <a16:colId xmlns:a16="http://schemas.microsoft.com/office/drawing/2014/main" val="2717214385"/>
                    </a:ext>
                  </a:extLst>
                </a:gridCol>
                <a:gridCol w="2043545">
                  <a:extLst>
                    <a:ext uri="{9D8B030D-6E8A-4147-A177-3AD203B41FA5}">
                      <a16:colId xmlns:a16="http://schemas.microsoft.com/office/drawing/2014/main" val="1764523815"/>
                    </a:ext>
                  </a:extLst>
                </a:gridCol>
                <a:gridCol w="2043545">
                  <a:extLst>
                    <a:ext uri="{9D8B030D-6E8A-4147-A177-3AD203B41FA5}">
                      <a16:colId xmlns:a16="http://schemas.microsoft.com/office/drawing/2014/main" val="2964510227"/>
                    </a:ext>
                  </a:extLst>
                </a:gridCol>
              </a:tblGrid>
              <a:tr h="790279">
                <a:tc>
                  <a:txBody>
                    <a:bodyPr/>
                    <a:lstStyle/>
                    <a:p>
                      <a:r>
                        <a:rPr lang="en-US" dirty="0" smtClean="0"/>
                        <a:t>Indicator </a:t>
                      </a:r>
                      <a:endParaRPr lang="en-US" dirty="0"/>
                    </a:p>
                  </a:txBody>
                  <a:tcPr/>
                </a:tc>
                <a:tc>
                  <a:txBody>
                    <a:bodyPr/>
                    <a:lstStyle/>
                    <a:p>
                      <a:r>
                        <a:rPr lang="en-US" dirty="0" smtClean="0"/>
                        <a:t>Type of TB</a:t>
                      </a:r>
                      <a:endParaRPr lang="en-US" dirty="0"/>
                    </a:p>
                  </a:txBody>
                  <a:tcPr/>
                </a:tc>
                <a:tc>
                  <a:txBody>
                    <a:bodyPr/>
                    <a:lstStyle/>
                    <a:p>
                      <a:r>
                        <a:rPr lang="en-US" dirty="0" smtClean="0"/>
                        <a:t>Target</a:t>
                      </a:r>
                      <a:endParaRPr lang="en-US" dirty="0"/>
                    </a:p>
                  </a:txBody>
                  <a:tcPr/>
                </a:tc>
                <a:tc>
                  <a:txBody>
                    <a:bodyPr/>
                    <a:lstStyle/>
                    <a:p>
                      <a:r>
                        <a:rPr lang="en-US" dirty="0" smtClean="0"/>
                        <a:t>Achieve</a:t>
                      </a:r>
                      <a:endParaRPr lang="en-US" dirty="0"/>
                    </a:p>
                  </a:txBody>
                  <a:tcPr/>
                </a:tc>
                <a:tc>
                  <a:txBody>
                    <a:bodyPr/>
                    <a:lstStyle/>
                    <a:p>
                      <a:r>
                        <a:rPr lang="en-US" dirty="0" smtClean="0"/>
                        <a:t>   %</a:t>
                      </a:r>
                      <a:endParaRPr lang="en-US" dirty="0"/>
                    </a:p>
                  </a:txBody>
                  <a:tcPr/>
                </a:tc>
                <a:extLst>
                  <a:ext uri="{0D108BD9-81ED-4DB2-BD59-A6C34878D82A}">
                    <a16:rowId xmlns:a16="http://schemas.microsoft.com/office/drawing/2014/main" val="112138238"/>
                  </a:ext>
                </a:extLst>
              </a:tr>
              <a:tr h="466811">
                <a:tc>
                  <a:txBody>
                    <a:bodyPr/>
                    <a:lstStyle/>
                    <a:p>
                      <a:r>
                        <a:rPr lang="en-US" dirty="0" smtClean="0"/>
                        <a:t>1</a:t>
                      </a:r>
                      <a:endParaRPr lang="en-US" dirty="0"/>
                    </a:p>
                  </a:txBody>
                  <a:tcPr/>
                </a:tc>
                <a:tc>
                  <a:txBody>
                    <a:bodyPr/>
                    <a:lstStyle/>
                    <a:p>
                      <a:r>
                        <a:rPr lang="en-US" dirty="0" smtClean="0"/>
                        <a:t>TB all forms New+</a:t>
                      </a:r>
                      <a:r>
                        <a:rPr lang="en-US" baseline="0" dirty="0" smtClean="0"/>
                        <a:t> </a:t>
                      </a:r>
                      <a:r>
                        <a:rPr lang="en-US" baseline="0" dirty="0" smtClean="0"/>
                        <a:t>Relapse</a:t>
                      </a:r>
                      <a:endParaRPr lang="en-US" dirty="0"/>
                    </a:p>
                  </a:txBody>
                  <a:tcPr/>
                </a:tc>
                <a:tc>
                  <a:txBody>
                    <a:bodyPr/>
                    <a:lstStyle/>
                    <a:p>
                      <a:pPr algn="ctr"/>
                      <a:r>
                        <a:rPr lang="en-US" dirty="0" smtClean="0"/>
                        <a:t>8592</a:t>
                      </a:r>
                      <a:endParaRPr lang="en-US" dirty="0"/>
                    </a:p>
                  </a:txBody>
                  <a:tcPr/>
                </a:tc>
                <a:tc>
                  <a:txBody>
                    <a:bodyPr/>
                    <a:lstStyle/>
                    <a:p>
                      <a:pPr algn="ctr"/>
                      <a:r>
                        <a:rPr lang="en-US" dirty="0" smtClean="0"/>
                        <a:t> 8012</a:t>
                      </a:r>
                      <a:endParaRPr lang="en-US" dirty="0"/>
                    </a:p>
                  </a:txBody>
                  <a:tcPr/>
                </a:tc>
                <a:tc>
                  <a:txBody>
                    <a:bodyPr/>
                    <a:lstStyle/>
                    <a:p>
                      <a:pPr algn="ctr"/>
                      <a:r>
                        <a:rPr lang="en-US" dirty="0" smtClean="0"/>
                        <a:t>  93,24</a:t>
                      </a:r>
                      <a:endParaRPr lang="en-US" dirty="0"/>
                    </a:p>
                  </a:txBody>
                  <a:tcPr/>
                </a:tc>
                <a:extLst>
                  <a:ext uri="{0D108BD9-81ED-4DB2-BD59-A6C34878D82A}">
                    <a16:rowId xmlns:a16="http://schemas.microsoft.com/office/drawing/2014/main" val="2193680736"/>
                  </a:ext>
                </a:extLst>
              </a:tr>
              <a:tr h="399393">
                <a:tc>
                  <a:txBody>
                    <a:bodyPr/>
                    <a:lstStyle/>
                    <a:p>
                      <a:r>
                        <a:rPr lang="en-US" dirty="0" smtClean="0"/>
                        <a:t>2</a:t>
                      </a:r>
                      <a:endParaRPr lang="en-US" dirty="0"/>
                    </a:p>
                  </a:txBody>
                  <a:tcPr/>
                </a:tc>
                <a:tc>
                  <a:txBody>
                    <a:bodyPr/>
                    <a:lstStyle/>
                    <a:p>
                      <a:r>
                        <a:rPr lang="en-US" dirty="0" smtClean="0"/>
                        <a:t> Treatment out come</a:t>
                      </a:r>
                      <a:endParaRPr lang="en-US" dirty="0"/>
                    </a:p>
                  </a:txBody>
                  <a:tcPr/>
                </a:tc>
                <a:tc>
                  <a:txBody>
                    <a:bodyPr/>
                    <a:lstStyle/>
                    <a:p>
                      <a:pPr algn="ctr"/>
                      <a:r>
                        <a:rPr lang="en-US" dirty="0" smtClean="0"/>
                        <a:t>90%</a:t>
                      </a:r>
                      <a:r>
                        <a:rPr lang="en-US" baseline="0" dirty="0" smtClean="0"/>
                        <a:t> /</a:t>
                      </a:r>
                      <a:r>
                        <a:rPr lang="en-US" dirty="0" smtClean="0"/>
                        <a:t>6808</a:t>
                      </a:r>
                      <a:endParaRPr lang="en-US" dirty="0"/>
                    </a:p>
                  </a:txBody>
                  <a:tcPr/>
                </a:tc>
                <a:tc>
                  <a:txBody>
                    <a:bodyPr/>
                    <a:lstStyle/>
                    <a:p>
                      <a:pPr algn="ctr"/>
                      <a:r>
                        <a:rPr lang="en-US" dirty="0" smtClean="0"/>
                        <a:t>6145</a:t>
                      </a:r>
                      <a:endParaRPr lang="en-US" dirty="0"/>
                    </a:p>
                  </a:txBody>
                  <a:tcPr/>
                </a:tc>
                <a:tc>
                  <a:txBody>
                    <a:bodyPr/>
                    <a:lstStyle/>
                    <a:p>
                      <a:pPr algn="ctr"/>
                      <a:r>
                        <a:rPr lang="en-US" dirty="0" smtClean="0"/>
                        <a:t>90</a:t>
                      </a:r>
                      <a:endParaRPr lang="en-US" dirty="0"/>
                    </a:p>
                  </a:txBody>
                  <a:tcPr/>
                </a:tc>
                <a:extLst>
                  <a:ext uri="{0D108BD9-81ED-4DB2-BD59-A6C34878D82A}">
                    <a16:rowId xmlns:a16="http://schemas.microsoft.com/office/drawing/2014/main" val="1803395412"/>
                  </a:ext>
                </a:extLst>
              </a:tr>
              <a:tr h="430924">
                <a:tc>
                  <a:txBody>
                    <a:bodyPr/>
                    <a:lstStyle/>
                    <a:p>
                      <a:r>
                        <a:rPr lang="en-US" dirty="0" smtClean="0"/>
                        <a:t>3</a:t>
                      </a:r>
                      <a:endParaRPr lang="en-US" dirty="0"/>
                    </a:p>
                  </a:txBody>
                  <a:tcPr/>
                </a:tc>
                <a:tc>
                  <a:txBody>
                    <a:bodyPr/>
                    <a:lstStyle/>
                    <a:p>
                      <a:r>
                        <a:rPr lang="en-US" dirty="0" smtClean="0"/>
                        <a:t>MDR TB</a:t>
                      </a:r>
                      <a:endParaRPr lang="en-US" dirty="0"/>
                    </a:p>
                  </a:txBody>
                  <a:tcPr/>
                </a:tc>
                <a:tc>
                  <a:txBody>
                    <a:bodyPr/>
                    <a:lstStyle/>
                    <a:p>
                      <a:pPr algn="ctr"/>
                      <a:r>
                        <a:rPr lang="en-US" dirty="0" smtClean="0"/>
                        <a:t>80</a:t>
                      </a:r>
                      <a:endParaRPr lang="en-US" dirty="0"/>
                    </a:p>
                  </a:txBody>
                  <a:tcPr/>
                </a:tc>
                <a:tc>
                  <a:txBody>
                    <a:bodyPr/>
                    <a:lstStyle/>
                    <a:p>
                      <a:pPr algn="ctr"/>
                      <a:r>
                        <a:rPr lang="en-US" dirty="0" smtClean="0"/>
                        <a:t>49</a:t>
                      </a:r>
                      <a:endParaRPr lang="en-US" dirty="0"/>
                    </a:p>
                  </a:txBody>
                  <a:tcPr/>
                </a:tc>
                <a:tc>
                  <a:txBody>
                    <a:bodyPr/>
                    <a:lstStyle/>
                    <a:p>
                      <a:pPr algn="ctr"/>
                      <a:r>
                        <a:rPr lang="en-US" dirty="0" smtClean="0"/>
                        <a:t>61</a:t>
                      </a:r>
                      <a:endParaRPr lang="en-US" dirty="0"/>
                    </a:p>
                  </a:txBody>
                  <a:tcPr/>
                </a:tc>
                <a:extLst>
                  <a:ext uri="{0D108BD9-81ED-4DB2-BD59-A6C34878D82A}">
                    <a16:rowId xmlns:a16="http://schemas.microsoft.com/office/drawing/2014/main" val="3058371725"/>
                  </a:ext>
                </a:extLst>
              </a:tr>
              <a:tr h="472966">
                <a:tc>
                  <a:txBody>
                    <a:bodyPr/>
                    <a:lstStyle/>
                    <a:p>
                      <a:r>
                        <a:rPr lang="en-US" dirty="0" smtClean="0"/>
                        <a:t>4</a:t>
                      </a:r>
                      <a:endParaRPr lang="en-US" dirty="0"/>
                    </a:p>
                  </a:txBody>
                  <a:tcPr/>
                </a:tc>
                <a:tc>
                  <a:txBody>
                    <a:bodyPr/>
                    <a:lstStyle/>
                    <a:p>
                      <a:r>
                        <a:rPr lang="en-US" dirty="0" smtClean="0"/>
                        <a:t>MDRTB</a:t>
                      </a:r>
                      <a:r>
                        <a:rPr lang="en-US" baseline="0" dirty="0" smtClean="0"/>
                        <a:t> Receive SLD</a:t>
                      </a:r>
                      <a:endParaRPr lang="en-US" dirty="0"/>
                    </a:p>
                  </a:txBody>
                  <a:tcPr/>
                </a:tc>
                <a:tc>
                  <a:txBody>
                    <a:bodyPr/>
                    <a:lstStyle/>
                    <a:p>
                      <a:pPr algn="ctr"/>
                      <a:r>
                        <a:rPr lang="en-US" dirty="0" smtClean="0"/>
                        <a:t>49</a:t>
                      </a:r>
                      <a:endParaRPr lang="en-US" dirty="0"/>
                    </a:p>
                  </a:txBody>
                  <a:tcPr/>
                </a:tc>
                <a:tc>
                  <a:txBody>
                    <a:bodyPr/>
                    <a:lstStyle/>
                    <a:p>
                      <a:pPr algn="ctr"/>
                      <a:r>
                        <a:rPr lang="en-US" dirty="0" smtClean="0"/>
                        <a:t>39</a:t>
                      </a:r>
                      <a:endParaRPr lang="en-US" dirty="0"/>
                    </a:p>
                  </a:txBody>
                  <a:tcPr/>
                </a:tc>
                <a:tc>
                  <a:txBody>
                    <a:bodyPr/>
                    <a:lstStyle/>
                    <a:p>
                      <a:pPr algn="ctr"/>
                      <a:r>
                        <a:rPr lang="en-US" dirty="0" smtClean="0"/>
                        <a:t>79.5</a:t>
                      </a:r>
                      <a:endParaRPr lang="en-US" dirty="0"/>
                    </a:p>
                  </a:txBody>
                  <a:tcPr/>
                </a:tc>
                <a:extLst>
                  <a:ext uri="{0D108BD9-81ED-4DB2-BD59-A6C34878D82A}">
                    <a16:rowId xmlns:a16="http://schemas.microsoft.com/office/drawing/2014/main" val="1050046487"/>
                  </a:ext>
                </a:extLst>
              </a:tr>
              <a:tr h="451944">
                <a:tc>
                  <a:txBody>
                    <a:bodyPr/>
                    <a:lstStyle/>
                    <a:p>
                      <a:r>
                        <a:rPr lang="en-US" dirty="0" smtClean="0"/>
                        <a:t>5</a:t>
                      </a:r>
                      <a:endParaRPr lang="en-US" dirty="0"/>
                    </a:p>
                  </a:txBody>
                  <a:tcPr/>
                </a:tc>
                <a:tc>
                  <a:txBody>
                    <a:bodyPr/>
                    <a:lstStyle/>
                    <a:p>
                      <a:r>
                        <a:rPr lang="en-US" dirty="0" smtClean="0"/>
                        <a:t>TB’HIV  ART</a:t>
                      </a:r>
                      <a:endParaRPr lang="en-US" dirty="0"/>
                    </a:p>
                  </a:txBody>
                  <a:tcPr/>
                </a:tc>
                <a:tc>
                  <a:txBody>
                    <a:bodyPr/>
                    <a:lstStyle/>
                    <a:p>
                      <a:pPr algn="ctr"/>
                      <a:r>
                        <a:rPr lang="en-US" dirty="0" smtClean="0"/>
                        <a:t>364</a:t>
                      </a:r>
                      <a:endParaRPr lang="en-US" dirty="0"/>
                    </a:p>
                  </a:txBody>
                  <a:tcPr/>
                </a:tc>
                <a:tc>
                  <a:txBody>
                    <a:bodyPr/>
                    <a:lstStyle/>
                    <a:p>
                      <a:pPr algn="ctr"/>
                      <a:r>
                        <a:rPr lang="en-US" dirty="0" smtClean="0"/>
                        <a:t>292</a:t>
                      </a:r>
                      <a:endParaRPr lang="en-US" dirty="0"/>
                    </a:p>
                  </a:txBody>
                  <a:tcPr/>
                </a:tc>
                <a:tc>
                  <a:txBody>
                    <a:bodyPr/>
                    <a:lstStyle/>
                    <a:p>
                      <a:pPr algn="ctr"/>
                      <a:r>
                        <a:rPr lang="en-US" dirty="0" smtClean="0"/>
                        <a:t>80</a:t>
                      </a:r>
                      <a:endParaRPr lang="en-US" dirty="0"/>
                    </a:p>
                  </a:txBody>
                  <a:tcPr/>
                </a:tc>
                <a:extLst>
                  <a:ext uri="{0D108BD9-81ED-4DB2-BD59-A6C34878D82A}">
                    <a16:rowId xmlns:a16="http://schemas.microsoft.com/office/drawing/2014/main" val="553363152"/>
                  </a:ext>
                </a:extLst>
              </a:tr>
              <a:tr h="531247">
                <a:tc>
                  <a:txBody>
                    <a:bodyPr/>
                    <a:lstStyle/>
                    <a:p>
                      <a:r>
                        <a:rPr lang="en-US" dirty="0" smtClean="0"/>
                        <a:t>6</a:t>
                      </a:r>
                      <a:endParaRPr lang="en-US" dirty="0"/>
                    </a:p>
                  </a:txBody>
                  <a:tcPr/>
                </a:tc>
                <a:tc>
                  <a:txBody>
                    <a:bodyPr/>
                    <a:lstStyle/>
                    <a:p>
                      <a:r>
                        <a:rPr lang="en-US" dirty="0" smtClean="0"/>
                        <a:t>TB Regional</a:t>
                      </a:r>
                      <a:endParaRPr lang="en-US" dirty="0"/>
                    </a:p>
                  </a:txBody>
                  <a:tcPr/>
                </a:tc>
                <a:tc>
                  <a:txBody>
                    <a:bodyPr/>
                    <a:lstStyle/>
                    <a:p>
                      <a:pPr algn="ctr"/>
                      <a:r>
                        <a:rPr lang="en-US" dirty="0" smtClean="0"/>
                        <a:t>724</a:t>
                      </a:r>
                      <a:endParaRPr lang="en-US" dirty="0"/>
                    </a:p>
                  </a:txBody>
                  <a:tcPr/>
                </a:tc>
                <a:tc>
                  <a:txBody>
                    <a:bodyPr/>
                    <a:lstStyle/>
                    <a:p>
                      <a:pPr algn="ctr"/>
                      <a:r>
                        <a:rPr lang="en-US" dirty="0" smtClean="0"/>
                        <a:t>169</a:t>
                      </a:r>
                      <a:endParaRPr lang="en-US" dirty="0"/>
                    </a:p>
                  </a:txBody>
                  <a:tcPr/>
                </a:tc>
                <a:tc>
                  <a:txBody>
                    <a:bodyPr/>
                    <a:lstStyle/>
                    <a:p>
                      <a:pPr algn="ctr"/>
                      <a:r>
                        <a:rPr lang="en-US" dirty="0" smtClean="0"/>
                        <a:t> 23</a:t>
                      </a:r>
                      <a:endParaRPr lang="en-US" dirty="0"/>
                    </a:p>
                  </a:txBody>
                  <a:tcPr/>
                </a:tc>
                <a:extLst>
                  <a:ext uri="{0D108BD9-81ED-4DB2-BD59-A6C34878D82A}">
                    <a16:rowId xmlns:a16="http://schemas.microsoft.com/office/drawing/2014/main" val="2647158089"/>
                  </a:ext>
                </a:extLst>
              </a:tr>
            </a:tbl>
          </a:graphicData>
        </a:graphic>
      </p:graphicFrame>
    </p:spTree>
    <p:extLst>
      <p:ext uri="{BB962C8B-B14F-4D97-AF65-F5344CB8AC3E}">
        <p14:creationId xmlns:p14="http://schemas.microsoft.com/office/powerpoint/2010/main" val="3199736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8255</TotalTime>
  <Words>1219</Words>
  <Application>Microsoft Office PowerPoint</Application>
  <PresentationFormat>Widescreen</PresentationFormat>
  <Paragraphs>470</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Century Gothic</vt:lpstr>
      <vt:lpstr>Courier New</vt:lpstr>
      <vt:lpstr>Trebuchet MS</vt:lpstr>
      <vt:lpstr>Wingdings</vt:lpstr>
      <vt:lpstr>Wingdings 3</vt:lpstr>
      <vt:lpstr>Wisp</vt:lpstr>
      <vt:lpstr>CCM Meeting  Tuesday 09th February  2021 PMU Update</vt:lpstr>
      <vt:lpstr>Contents</vt:lpstr>
      <vt:lpstr>Grant Closure Planning </vt:lpstr>
      <vt:lpstr>Grant Closure Planning</vt:lpstr>
      <vt:lpstr>Grant Closure Planning</vt:lpstr>
      <vt:lpstr>Grant Closure Planning</vt:lpstr>
      <vt:lpstr>Grant Closure Planning</vt:lpstr>
      <vt:lpstr>PowerPoint Presentation</vt:lpstr>
      <vt:lpstr>            Programmatic Update</vt:lpstr>
      <vt:lpstr>Financial Update : Budget vs Estimated Expenditure as at 31 Dec 2020 – By Module</vt:lpstr>
      <vt:lpstr>Financial Update: Budget vs Estimated Expenditure as at 31 Dec 2020 – By Implementer</vt:lpstr>
      <vt:lpstr>HIV Grant Update  PU 2020</vt:lpstr>
      <vt:lpstr>Programmatic Update</vt:lpstr>
      <vt:lpstr>Financial Update :Budget vs Estimated Expenditure as at 31 December 2020 – By Module</vt:lpstr>
      <vt:lpstr>Financial Update : Budget vs Estimated Expenditure as at 31 December 2020 – By Implementer</vt:lpstr>
      <vt:lpstr>PowerPoint Presentation</vt:lpstr>
      <vt:lpstr>Tuberculosis Elimination among  Migrants  ( TEAM) PUDR Dec 2020  </vt:lpstr>
      <vt:lpstr>Financial Update: Budget vs Estimated Expenditure as at 31 Dec 2020 – by Module</vt:lpstr>
      <vt:lpstr>Financial update : Budget vs Estimated Expenditure as at 31 Dec 2020 – by implementer</vt:lpstr>
      <vt:lpstr> Sustainability of HIV services for Key Populations in Asia (SKPA)_HIV Regional Grant</vt:lpstr>
      <vt:lpstr>Summary of Co-Financing Expenditures 2018-2020</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Alireza Tajlili</dc:creator>
  <cp:lastModifiedBy>Chanmy</cp:lastModifiedBy>
  <cp:revision>317</cp:revision>
  <dcterms:created xsi:type="dcterms:W3CDTF">2018-11-20T02:26:52Z</dcterms:created>
  <dcterms:modified xsi:type="dcterms:W3CDTF">2021-02-09T04:07:11Z</dcterms:modified>
</cp:coreProperties>
</file>