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D5124-A075-E54A-9CEA-66E4D36C5120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E95E6-B555-9D49-8F19-79225841C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57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E95E6-B555-9D49-8F19-79225841C0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97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6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6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3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6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6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4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4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4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5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55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4101D-E552-F64D-A9EF-17EF20790831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F1B3B-4BC5-2D47-8278-FF828F846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/>
              <a:t>GF-Perfo</a:t>
            </a:r>
            <a:r>
              <a:rPr lang="en-US" sz="3600" b="1" dirty="0" smtClean="0"/>
              <a:t>rmance Letter on 12 May 2021 for</a:t>
            </a:r>
            <a:br>
              <a:rPr lang="en-US" sz="3600" b="1" dirty="0" smtClean="0"/>
            </a:br>
            <a:r>
              <a:rPr lang="en-US" sz="3600" b="1" dirty="0" smtClean="0"/>
              <a:t>LAO-H-GFMOH     and     LAO-T-GFMOH </a:t>
            </a:r>
            <a:br>
              <a:rPr lang="en-US" sz="3600" b="1" dirty="0" smtClean="0"/>
            </a:br>
            <a:r>
              <a:rPr lang="en-US" sz="3600" b="1" dirty="0" smtClean="0"/>
              <a:t>to refund US$ 407,566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849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Refund the amount of</a:t>
            </a:r>
            <a:r>
              <a:rPr lang="en-US" b="1" dirty="0" smtClean="0"/>
              <a:t> US$ 154,274</a:t>
            </a:r>
            <a:r>
              <a:rPr lang="en-US" dirty="0" smtClean="0"/>
              <a:t> (HIV program) and </a:t>
            </a:r>
            <a:r>
              <a:rPr lang="en-US" b="1" dirty="0" smtClean="0"/>
              <a:t>US$ 253,292</a:t>
            </a:r>
            <a:r>
              <a:rPr lang="en-US" dirty="0" smtClean="0"/>
              <a:t> (TB program) to the GF within 60 days after the receipt of this letter. If the refund is not received in 60 days, the GF will send a demand letter formally requesting the refund with the bank details; 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Include these items under the C19RM </a:t>
            </a:r>
            <a:r>
              <a:rPr lang="en-US" dirty="0"/>
              <a:t>F</a:t>
            </a:r>
            <a:r>
              <a:rPr lang="en-US" dirty="0" smtClean="0"/>
              <a:t>unding Request as these are critical items related to the national response against COVID-19. </a:t>
            </a:r>
            <a:r>
              <a:rPr lang="en-US" b="1" dirty="0" smtClean="0"/>
              <a:t>If the</a:t>
            </a:r>
            <a:r>
              <a:rPr lang="en-US" dirty="0" smtClean="0"/>
              <a:t> </a:t>
            </a:r>
            <a:r>
              <a:rPr lang="en-US" b="1" dirty="0" smtClean="0"/>
              <a:t>PR decides this option</a:t>
            </a:r>
            <a:r>
              <a:rPr lang="en-US" dirty="0" smtClean="0"/>
              <a:t>, it is pivotal that in the C19RM FR it is clarified how each BL (HIV- 4 BL; TB 9 BL) relate to the national Covid-19 response. The GF </a:t>
            </a:r>
            <a:r>
              <a:rPr lang="en-US" b="1" dirty="0" smtClean="0"/>
              <a:t>cannot provide any guarantee</a:t>
            </a:r>
            <a:r>
              <a:rPr lang="en-US" dirty="0" smtClean="0"/>
              <a:t> that this will be approved by the C19RM approval committee.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022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Savings/Covid-19 Flexibilities (2018-2020) vs. C19RM (29 July 2020 - 30 June 021) 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Savings/Covid-19 Flexibilities budget</a:t>
            </a:r>
          </a:p>
          <a:p>
            <a:pPr lvl="1"/>
            <a:r>
              <a:rPr lang="en-US" dirty="0" smtClean="0"/>
              <a:t>US$ 248,038 under </a:t>
            </a:r>
            <a:r>
              <a:rPr lang="en-US" b="1" dirty="0" smtClean="0"/>
              <a:t>LAO-H-GFMOH</a:t>
            </a:r>
          </a:p>
          <a:p>
            <a:pPr lvl="1"/>
            <a:r>
              <a:rPr lang="en-US" dirty="0" smtClean="0"/>
              <a:t>US$ 404,390 under LAO-T-GFMOH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These must be used by 31 December 2020 under New Funding Cycle 2018-2020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C19RM budget – US$ 1,695,658 as additional funding as C19RM second award granted on 29 July 2020 and was disbursed by the GF under </a:t>
            </a:r>
            <a:r>
              <a:rPr lang="en-US" b="1" dirty="0" smtClean="0"/>
              <a:t>LAO-H-GFMOH grant, </a:t>
            </a:r>
            <a:r>
              <a:rPr lang="en-US" dirty="0" smtClean="0"/>
              <a:t>the fund could be utilized until 30 June 2021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543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 May 2021 </a:t>
            </a:r>
            <a:br>
              <a:rPr lang="en-US" dirty="0" smtClean="0"/>
            </a:br>
            <a:r>
              <a:rPr lang="en-US" dirty="0" smtClean="0"/>
              <a:t>Discussion/Clarification</a:t>
            </a:r>
            <a:br>
              <a:rPr lang="en-US" dirty="0" smtClean="0"/>
            </a:br>
            <a:r>
              <a:rPr lang="en-US" dirty="0" smtClean="0"/>
              <a:t>on the Performance Letter through Zoom among </a:t>
            </a:r>
            <a:br>
              <a:rPr lang="en-US" dirty="0" smtClean="0"/>
            </a:br>
            <a:r>
              <a:rPr lang="en-US" dirty="0" smtClean="0"/>
              <a:t>TB-HIV Program + Writing team + LFA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81344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DPC/MOH Letter to GF, 8 June2021</a:t>
            </a:r>
            <a:br>
              <a:rPr lang="en-US" dirty="0" smtClean="0"/>
            </a:br>
            <a:r>
              <a:rPr lang="en-US" dirty="0" smtClean="0"/>
              <a:t>GF Letter to DPC/MOH, 9 June 2021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DPC/MOH letter, 8 June 2021</a:t>
            </a:r>
          </a:p>
          <a:p>
            <a:pPr lvl="1"/>
            <a:r>
              <a:rPr lang="en-US" dirty="0" smtClean="0"/>
              <a:t>Those fund was used against Covid-19 and more than half of the budget expended on health products such procurement of PPE, testing reagents</a:t>
            </a:r>
            <a:r>
              <a:rPr lang="is-IS" dirty="0" smtClean="0"/>
              <a:t>… and mitigate the impact of Covid-19 on the national disease programs</a:t>
            </a:r>
          </a:p>
          <a:p>
            <a:pPr lvl="1"/>
            <a:r>
              <a:rPr lang="is-IS" dirty="0" smtClean="0"/>
              <a:t>Misunderstanding on the use of budget, Covid-Flexibilities vs C19RM eventhough PMU communicated with GF concerning all procurement process</a:t>
            </a:r>
          </a:p>
          <a:p>
            <a:pPr lvl="1"/>
            <a:r>
              <a:rPr lang="is-IS" dirty="0" smtClean="0"/>
              <a:t>One door policy for Covid-19  procurement process of health products and goods </a:t>
            </a:r>
            <a:r>
              <a:rPr lang="en-US" dirty="0" smtClean="0"/>
              <a:t>–</a:t>
            </a:r>
            <a:r>
              <a:rPr lang="is-IS" dirty="0" smtClean="0"/>
              <a:t> biginning August, MOH approval October 2020 and some procurement contract signed with suppliers on January-February 2021? 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GF Letter, 9 June 2021</a:t>
            </a:r>
          </a:p>
          <a:p>
            <a:pPr lvl="1"/>
            <a:r>
              <a:rPr lang="en-US" dirty="0" smtClean="0"/>
              <a:t>Savings NFC 2018-2020/Covid-19 Flexibilities grant, all procurement agreements have been signed before 31 December 2020</a:t>
            </a:r>
          </a:p>
          <a:p>
            <a:pPr lvl="1"/>
            <a:r>
              <a:rPr lang="en-US" dirty="0" smtClean="0"/>
              <a:t>This is why we informed the PR in the Performance Letter there is and option to include the costs of such items in the upcoming C19RM request instead of paying a refund to the GF. We hope this option will provide flexibility to the MOH.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17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Thank you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7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395</Words>
  <Application>Microsoft Office PowerPoint</Application>
  <PresentationFormat>On-screen Show (4:3)</PresentationFormat>
  <Paragraphs>21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GF-Performance Letter on 12 May 2021 for LAO-H-GFMOH     and     LAO-T-GFMOH  to refund US$ 407,566</vt:lpstr>
      <vt:lpstr>Savings/Covid-19 Flexibilities (2018-2020) vs. C19RM (29 July 2020 - 30 June 021)  </vt:lpstr>
      <vt:lpstr>19 May 2021  Discussion/Clarification on the Performance Letter through Zoom among  TB-HIV Program + Writing team + LFA</vt:lpstr>
      <vt:lpstr>DPC/MOH Letter to GF, 8 June2021 GF Letter to DPC/MOH, 9 June 2021 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Fund-Performance Letter LAO-H-GFMOH LAO-T-GFMOH</dc:title>
  <dc:creator>MacBook Air</dc:creator>
  <cp:lastModifiedBy>Dell</cp:lastModifiedBy>
  <cp:revision>21</cp:revision>
  <dcterms:created xsi:type="dcterms:W3CDTF">2021-06-14T02:06:39Z</dcterms:created>
  <dcterms:modified xsi:type="dcterms:W3CDTF">2021-06-15T06:30:01Z</dcterms:modified>
</cp:coreProperties>
</file>