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15" r:id="rId2"/>
    <p:sldId id="316" r:id="rId3"/>
    <p:sldId id="318" r:id="rId4"/>
    <p:sldId id="320" r:id="rId5"/>
    <p:sldId id="360" r:id="rId6"/>
    <p:sldId id="362" r:id="rId7"/>
    <p:sldId id="364" r:id="rId8"/>
    <p:sldId id="342" r:id="rId9"/>
    <p:sldId id="344" r:id="rId10"/>
    <p:sldId id="338" r:id="rId11"/>
    <p:sldId id="336" r:id="rId12"/>
    <p:sldId id="346" r:id="rId13"/>
    <p:sldId id="348" r:id="rId14"/>
    <p:sldId id="350" r:id="rId15"/>
    <p:sldId id="352" r:id="rId16"/>
    <p:sldId id="354" r:id="rId17"/>
    <p:sldId id="357" r:id="rId18"/>
    <p:sldId id="3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4660"/>
  </p:normalViewPr>
  <p:slideViewPr>
    <p:cSldViewPr>
      <p:cViewPr varScale="1">
        <p:scale>
          <a:sx n="110" d="100"/>
          <a:sy n="110" d="100"/>
        </p:scale>
        <p:origin x="12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F29-1127-4BA6-AA99-0447F9C6981B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8AC9E-BA33-4669-ABAE-2506A0ECA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97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D1DF0-D4FD-45D1-8DF4-F900B689969D}" type="datetimeFigureOut">
              <a:rPr lang="th-TH" smtClean="0"/>
              <a:pPr/>
              <a:t>30/08/59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20472-3A52-47C6-A022-7577AD0DD34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115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94EAD51-F6D2-4EB4-BEF4-4C907E1B2FAD}" type="datetimeFigureOut">
              <a:rPr lang="en-US" smtClean="0"/>
              <a:pPr/>
              <a:t>30-Aug-16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372844"/>
            <a:ext cx="8001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Phetsarath OT" pitchFamily="2" charset="0"/>
              <a:cs typeface="Phetsarath OT" pitchFamily="2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o-LA" sz="4800" b="1" dirty="0" smtClean="0">
                <a:latin typeface="Phetsarath OT" pitchFamily="2" charset="0"/>
                <a:cs typeface="Phetsarath OT" pitchFamily="2" charset="0"/>
              </a:rPr>
              <a:t>ບົດລາຍ​ງານ</a:t>
            </a:r>
            <a:endParaRPr lang="en-US" sz="4800" b="1" dirty="0" smtClean="0">
              <a:latin typeface="Phetsarath OT" pitchFamily="2" charset="0"/>
              <a:cs typeface="Phetsarath OT" pitchFamily="2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lo-LA" sz="4800" b="1" dirty="0" smtClean="0">
                <a:latin typeface="Phetsarath OT" pitchFamily="2" charset="0"/>
                <a:cs typeface="Phetsarath OT" pitchFamily="2" charset="0"/>
              </a:rPr>
              <a:t>ການລົງຕິດຕາມວຽກ​ງານ</a:t>
            </a:r>
            <a:endParaRPr lang="en-US" sz="4800" b="1" dirty="0" smtClean="0">
              <a:latin typeface="Phetsarath OT" pitchFamily="2" charset="0"/>
              <a:cs typeface="Phetsarath OT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o-LA" sz="4800" b="1" dirty="0" smtClean="0">
                <a:latin typeface="Phetsarath OT" pitchFamily="2" charset="0"/>
                <a:cs typeface="Phetsarath OT" pitchFamily="2" charset="0"/>
              </a:rPr>
              <a:t>ແຂວງຫຼວງນ້ຳທາ</a:t>
            </a:r>
            <a:r>
              <a:rPr lang="en-US" sz="4800" b="1" dirty="0" smtClean="0">
                <a:latin typeface="Phetsarath OT" pitchFamily="2" charset="0"/>
                <a:cs typeface="Phetsarath OT" pitchFamily="2" charset="0"/>
              </a:rPr>
              <a:t>​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b="1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4000" b="1" dirty="0" smtClean="0">
                <a:latin typeface="Phetsarath OT" pitchFamily="2" charset="0"/>
                <a:cs typeface="Phetsarath OT" pitchFamily="2" charset="0"/>
              </a:rPr>
              <a:t>ວັນ</a:t>
            </a:r>
            <a:r>
              <a:rPr lang="en-US" sz="4000" b="1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4000" b="1" dirty="0" smtClean="0">
                <a:latin typeface="Phetsarath OT" pitchFamily="2" charset="0"/>
                <a:cs typeface="Phetsarath OT" pitchFamily="2" charset="0"/>
              </a:rPr>
              <a:t>ທີ 27</a:t>
            </a:r>
            <a:r>
              <a:rPr lang="en-US" sz="4000" b="1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4000" b="1" dirty="0" smtClean="0">
                <a:latin typeface="Phetsarath OT" pitchFamily="2" charset="0"/>
                <a:cs typeface="Phetsarath OT" pitchFamily="2" charset="0"/>
              </a:rPr>
              <a:t>ມິຖຸນາ</a:t>
            </a:r>
            <a:r>
              <a:rPr lang="en-US" sz="4000" b="1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4000" b="1" dirty="0" smtClean="0">
                <a:latin typeface="Phetsarath OT" pitchFamily="2" charset="0"/>
                <a:cs typeface="Phetsarath OT" pitchFamily="2" charset="0"/>
              </a:rPr>
              <a:t>-</a:t>
            </a:r>
            <a:r>
              <a:rPr lang="en-US" sz="4000" b="1" dirty="0" smtClean="0">
                <a:latin typeface="Phetsarath OT" pitchFamily="2" charset="0"/>
                <a:cs typeface="Phetsarath OT" pitchFamily="2" charset="0"/>
              </a:rPr>
              <a:t> 0</a:t>
            </a:r>
            <a:r>
              <a:rPr lang="lo-LA" sz="4000" b="1" dirty="0" smtClean="0">
                <a:latin typeface="Phetsarath OT" pitchFamily="2" charset="0"/>
                <a:cs typeface="Phetsarath OT" pitchFamily="2" charset="0"/>
              </a:rPr>
              <a:t>1 ກໍລະກົດ 2016</a:t>
            </a:r>
            <a:endParaRPr lang="en-US" sz="4000" b="1" dirty="0" smtClean="0">
              <a:latin typeface="Phetsarath OT" pitchFamily="2" charset="0"/>
              <a:cs typeface="Phetsarath OT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Phetsarath OT" pitchFamily="2" charset="0"/>
              <a:cs typeface="Phetsarath OT" pitchFamily="2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o-LA" sz="4400" b="1" dirty="0" smtClean="0">
                <a:latin typeface="Phetsarath OT" pitchFamily="2" charset="0"/>
                <a:cs typeface="Phetsarath OT" pitchFamily="2" charset="0"/>
              </a:rPr>
              <a:t>ຕິດຕາມວຽກ​ງານ</a:t>
            </a:r>
            <a:r>
              <a:rPr lang="en-US" sz="4400" b="1" dirty="0" smtClean="0">
                <a:latin typeface="Phetsarath OT" pitchFamily="2" charset="0"/>
                <a:cs typeface="Phetsarath OT" pitchFamily="2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o-LA" sz="4000" dirty="0" smtClean="0">
                <a:latin typeface="Phetsarath OT" pitchFamily="2" charset="0"/>
                <a:cs typeface="Phetsarath OT" pitchFamily="2" charset="0"/>
              </a:rPr>
              <a:t>ຕ້ານເອດ ວັນນະໂລກ ແລະ ໄຂ້ຍຸງ</a:t>
            </a:r>
            <a:endParaRPr lang="lo-LA" sz="4000" b="1" dirty="0" smtClean="0">
              <a:latin typeface="Phetsarath OT" pitchFamily="2" charset="0"/>
              <a:cs typeface="Phetsarath O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54675"/>
            <a:ext cx="792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6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6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600" b="1" dirty="0" smtClean="0">
                <a:latin typeface="Phetsarath OT" pitchFamily="2" charset="0"/>
                <a:cs typeface="Phetsarath OT" pitchFamily="2" charset="0"/>
              </a:rPr>
              <a:t>ຫ້ອງການສາທາເມືອງນ້ຳທາ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ການຕິດຕໍ່ປະສານງານລະຫວ່າງພະແນກສາທາລະນະສຸກ ເມືອງ ແລະ ແຂວງ ຍັງບໍ່ສະດວກແລະຕໍ່ເນື່ອງ 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ງົບປະມານຊັກຊ້າ ແລະ ບໍ່ມີເງິນລົງຕິດຕາມສຸກສາລາ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ບໍລິການໃຫ້ຄຳປືກສາ (ບໍ່ມີສູນປິ່ນປົວ)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ບໍ່ໄດ້ເຮັດພາລະບົດບາດຂອງໂຮງໝໍ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ບໍ່ມີການອົບຮົມ</a:t>
            </a:r>
          </a:p>
        </p:txBody>
      </p:sp>
    </p:spTree>
    <p:extLst>
      <p:ext uri="{BB962C8B-B14F-4D97-AF65-F5344CB8AC3E}">
        <p14:creationId xmlns:p14="http://schemas.microsoft.com/office/powerpoint/2010/main" val="199924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34400"/>
            <a:ext cx="7924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ສຸກສາລາຈະເລີນສຸກ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ການເຮັດ</a:t>
            </a:r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 DOT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 ບໍ່ໄດ້ປະຕິບັດຕາມລະບຽບການ (ເອົາຢາໃຫ້ຄົນເຈັບໄປກິນເອງ)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ບໍ່ໄດ້ຮັບເງິນນຳສົ່ງມຸ້ງ ແລະ ບໍ່ມີອັດຕາກິນເວລາແຈກຢາຍມຸ້ງ </a:t>
            </a:r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(GF)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ແຕ່ໄດ້ຈາກບ້ວງເງິນສົ່ງເສີມ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ປີ 2016 ຍັງບໍ່ທັນໄດ້ຮັບເຈ້ຍຈຸ່ມແລະຢາກິນດີໄຂ້ຍຸງ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ຫຍຸ້ງຍາກໃນການສື່ສານດ້ານພາສາ ເພາະສ່ວນຫຼາຍແມ່ນເຜົ່າຂະມຸ ແລະ ອາຄາ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ງົບປະມານເຂົ້າໃນການເຄື່ອນໄຫວວຽກງານກໍ່ຍັງມີຈຳກັດ ແລະ ບໍ່ພຽງພໍ</a:t>
            </a:r>
            <a:endParaRPr lang="lo-LA" sz="32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1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34400"/>
            <a:ext cx="792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0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0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000" b="1" dirty="0" smtClean="0">
                <a:latin typeface="Phetsarath OT" pitchFamily="2" charset="0"/>
                <a:cs typeface="Phetsarath OT" pitchFamily="2" charset="0"/>
              </a:rPr>
              <a:t>ຫ້ອງການສາທາລະນະສຸກເມືອງສິງ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ການບໍລິການສ່ວນຫຼາຍແມ່ນຄົນເຈັບມາຈາກເມືອງລອງ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ເຈ້ຍຈຸ່ມສ່ວນຫຼາຍມອບໃຫ້ໂຮງໝໍ ນຳໃຊ້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ພະຍາດໄຂ້ຍຸງສ່ວນຫຼາຍໄດ້ຕິດມາຈາກເຂດຊາຍແດນຄິດກັບພະມ້າເຊັ່ນ: ເມືອງລອງ, ເມືອງຫຼາ ເພາະປະຊາຊົນເຂດນັ້ນເຮັດສວນຢາງພາລາຫຼາຍ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ຄົນເຈັບ </a:t>
            </a:r>
            <a:r>
              <a:rPr lang="en-US" sz="3000" dirty="0" smtClean="0">
                <a:latin typeface="Phetsarath OT" pitchFamily="2" charset="0"/>
                <a:cs typeface="Phetsarath OT" pitchFamily="2" charset="0"/>
              </a:rPr>
              <a:t>TB </a:t>
            </a: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ສ່ວນຫຼາຍແມ່ນຊົນເຜົ່າອາຄາ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ສື່ສານດ້ານພາສາ ເພາະສ່ວນຫຼາຍແມ່ນເຜົ່າຂະມຸແລະອາຄາ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ງົບປະມານເຂົ້າໃນການເຄື່ອນໄຫວວຽກງານກໍ່ຍັງມີຈຳກັດ ແລະ ບໍ່ພຽງພໍ</a:t>
            </a:r>
            <a:endParaRPr lang="lo-LA" sz="30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7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0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0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000" b="1" dirty="0" smtClean="0">
                <a:latin typeface="Phetsarath OT" pitchFamily="2" charset="0"/>
                <a:cs typeface="Phetsarath OT" pitchFamily="2" charset="0"/>
              </a:rPr>
              <a:t>ສຸກສາລານ້ຳດ້າຍ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>
                <a:latin typeface="Phetsarath OT" pitchFamily="2" charset="0"/>
                <a:cs typeface="Phetsarath OT" pitchFamily="2" charset="0"/>
              </a:rPr>
              <a:t>ຄົນເຈັບ </a:t>
            </a:r>
            <a:r>
              <a:rPr lang="en-US" sz="3000" dirty="0">
                <a:latin typeface="Phetsarath OT" pitchFamily="2" charset="0"/>
                <a:cs typeface="Phetsarath OT" pitchFamily="2" charset="0"/>
              </a:rPr>
              <a:t>TB </a:t>
            </a: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13 ຄົນທີ່ມາກິນຍານຳສຸກສາລາ ສ່ວນ</a:t>
            </a:r>
            <a:r>
              <a:rPr lang="lo-LA" sz="3000" dirty="0">
                <a:latin typeface="Phetsarath OT" pitchFamily="2" charset="0"/>
                <a:cs typeface="Phetsarath OT" pitchFamily="2" charset="0"/>
              </a:rPr>
              <a:t>ຫຼາຍແມ່ນຊົນເຜົ່າ</a:t>
            </a: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ອາຄາ</a:t>
            </a:r>
            <a:endParaRPr lang="lo-LA" sz="3000" dirty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ການເຮັດ</a:t>
            </a:r>
            <a:r>
              <a:rPr lang="en-US" sz="3000" dirty="0" smtClean="0">
                <a:latin typeface="Phetsarath OT" pitchFamily="2" charset="0"/>
                <a:cs typeface="Phetsarath OT" pitchFamily="2" charset="0"/>
              </a:rPr>
              <a:t> DOT</a:t>
            </a: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 ບໍ່ໄດ້ປະຕິບັດຕາມລະບຽບການ   (ເອົາຢາໃຫ້ຄົນເຈັບໄປກິນເອງ)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ບໍ່ໄດ້ກວດຄົນໃກ້ສິດທີ່ເປັນ </a:t>
            </a:r>
            <a:r>
              <a:rPr lang="en-US" sz="3000" dirty="0" smtClean="0">
                <a:latin typeface="Phetsarath OT" pitchFamily="2" charset="0"/>
                <a:cs typeface="Phetsarath OT" pitchFamily="2" charset="0"/>
              </a:rPr>
              <a:t>TB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ບໍ່ມີງົບປະມານຢ້ຽມຢາມບ້ານ (ເມືອງລົງຢ້ຽມຢາມເອງ)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ເວລາໄປເກັບຂໍ້ມູນແມ່ນອາໄສໃນເວລາໄປວຽກອື່ນ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ບໍ່ໄດ້ລາຍງານໃຫ້ເມືອງປົກກະຕິຫຍຸ້ງຍາກໃນການສື່ສານດ້ານພາສາ ເພາະສ່ວນຫຼາຍແມ່ນເຜົ່າຂະມຸ ແລະ ອາຄາ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000" dirty="0" smtClean="0">
                <a:latin typeface="Phetsarath OT" pitchFamily="2" charset="0"/>
                <a:cs typeface="Phetsarath OT" pitchFamily="2" charset="0"/>
              </a:rPr>
              <a:t>ງົບປະມານເຂົ້າໃນການເຄື່ອນໄຫວວຽກງານກໍ່ຍັງມີຈຳກັດ ແລະ ບໍ່ພຽງພໍ</a:t>
            </a:r>
            <a:endParaRPr lang="lo-LA" sz="30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6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6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600" b="1" dirty="0" smtClean="0">
                <a:latin typeface="Phetsarath OT" pitchFamily="2" charset="0"/>
                <a:cs typeface="Phetsarath OT" pitchFamily="2" charset="0"/>
              </a:rPr>
              <a:t>ສຸກສາລາພູດອນທັນ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ບໍ່ມີກັບໃສ່ຂີ້ກະເທີ່ ຍ້ອນວ່າພະນັກງານສຸກສາລາ ບໍ່ໄດ້ພົວພັນເອົານຳເມືອງ ແລະ ກໍ່ບໍ່ຄ່ອຍມີຄົນເຈັບມາກວດ</a:t>
            </a:r>
          </a:p>
          <a:p>
            <a:pPr marL="742950" indent="-742950">
              <a:buFont typeface="+mj-lt"/>
              <a:buAutoNum type="arabicPeriod"/>
            </a:pP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lo-LA" sz="3600" dirty="0">
                <a:latin typeface="Phetsarath OT" pitchFamily="2" charset="0"/>
                <a:cs typeface="Phetsarath OT" pitchFamily="2" charset="0"/>
              </a:rPr>
              <a:t>ເຈັບ </a:t>
            </a:r>
            <a:r>
              <a:rPr lang="en-US" sz="3600" dirty="0">
                <a:latin typeface="Phetsarath OT" pitchFamily="2" charset="0"/>
                <a:cs typeface="Phetsarath OT" pitchFamily="2" charset="0"/>
              </a:rPr>
              <a:t>TB </a:t>
            </a:r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1 ຄົນ     ຊື່ ທ້າວ ອາເພາະ ອາຍຸ 41ປີ ບ້ານປ່າຄາ ເມືອງສິງ ຊົນເຜົ່າອາຄາ ບໍ່ຍອມມາຕໍ່ຢາ, ແນະນຳແລ້ວແຕ່ບໍ່ມາກວດຄືນໃໝ່ </a:t>
            </a:r>
          </a:p>
        </p:txBody>
      </p:sp>
    </p:spTree>
    <p:extLst>
      <p:ext uri="{BB962C8B-B14F-4D97-AF65-F5344CB8AC3E}">
        <p14:creationId xmlns:p14="http://schemas.microsoft.com/office/powerpoint/2010/main" val="341763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ສູນປິ່ນປົວພະຍາດ</a:t>
            </a:r>
            <a:r>
              <a:rPr lang="en-US" sz="3200" b="1" dirty="0" smtClean="0">
                <a:latin typeface="Phetsarath OT" pitchFamily="2" charset="0"/>
                <a:cs typeface="Phetsarath OT" pitchFamily="2" charset="0"/>
              </a:rPr>
              <a:t> AIDS</a:t>
            </a:r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 ແລະ </a:t>
            </a:r>
            <a:r>
              <a:rPr lang="en-US" sz="3200" b="1" dirty="0" smtClean="0">
                <a:latin typeface="Phetsarath OT" pitchFamily="2" charset="0"/>
                <a:cs typeface="Phetsarath OT" pitchFamily="2" charset="0"/>
              </a:rPr>
              <a:t>TB</a:t>
            </a:r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 ໂຮງໝໍແຂວງ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ຕົວຢ່າງສ່ວນຂີ້ກະເທີຫຼາຍແມ່ນມາຈາກເມືອງສິງແລະ ເມືອງລອງ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ເຄື່ອງກວດມີ 1 ເຄື່ອງບໍ່ພຽງພໍ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ບໍ່ມີບຸກຄະລາກອນວິເຄາະປະຈຳ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ຂາດນ້ຳຢາກວດ ມີແຕ່ເຄື່ອງກວດທີ່ໄດ້ຮັບການສະໜັບສະໜູນຈາກ ສປປ ຈີນ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ຫ້ອງມ້ຽນເຄື່ອງ </a:t>
            </a:r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Gen-Expert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ບໍ່ໄດ້ມາດຕະຖານ ເພາະວ່າມີການເກັບມ້ຽນເຄື່ອງກວດຫຼາຍຊະນິດ ແລະ ບໍ່ສະອາດ</a:t>
            </a:r>
          </a:p>
        </p:txBody>
      </p:sp>
    </p:spTree>
    <p:extLst>
      <p:ext uri="{BB962C8B-B14F-4D97-AF65-F5344CB8AC3E}">
        <p14:creationId xmlns:p14="http://schemas.microsoft.com/office/powerpoint/2010/main" val="105687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ຮັບເງິນທຸກໆທ້າຍໄຕມາດ ເປັນສາເຫດບໍ່ສະດວກໃນການປະຕິບັດວຽກງານ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ໄດ້ຕິດໜີ້ໂຮງໝໍ ຄ່າການບໍລິການຄົນເຈັບທຸກໆໄຕມາດເກືອບ 6,000,000ກີບ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ບາງຄັ້ງຜູ້ຮັບຜິດຊອບການເງິນແມ່ນໄດ້ເອົາເງິນສ່ວນຕົວຈ່າຍກ່ອນ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ບໍ່ມີຫ້ອງສະເພາະໃຫ້ຄຳປືກສາແກ່ຄົນເຈັບ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ຫ້ອງເກັບມ້ຽນຢາ ບໍ່ມີແອ ເຊິ່ງຈະເປັສາເຫດໃຫ້ຢາເຊື່ອມຄຸນນະພາບໄວ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ບໍ່ມີຫ້ອງນອນຄົນເຈັບ </a:t>
            </a:r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TB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ສະເພາະ</a:t>
            </a:r>
          </a:p>
        </p:txBody>
      </p:sp>
    </p:spTree>
    <p:extLst>
      <p:ext uri="{BB962C8B-B14F-4D97-AF65-F5344CB8AC3E}">
        <p14:creationId xmlns:p14="http://schemas.microsoft.com/office/powerpoint/2010/main" val="119599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ສະຖານີໄຂ້ຍຸງ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ບໍ່ມີເງີນລົງຊຸກຍູ້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ຕິດຕາມ</a:t>
            </a: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3200" dirty="0">
              <a:latin typeface="Phetsarath OT" pitchFamily="2" charset="0"/>
              <a:cs typeface="Phetsarath OT" pitchFamily="2" charset="0"/>
            </a:endParaRPr>
          </a:p>
          <a:p>
            <a:r>
              <a:rPr lang="lo-LA" sz="3200" b="1" dirty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3200" dirty="0">
              <a:latin typeface="Phetsarath OT" pitchFamily="2" charset="0"/>
              <a:cs typeface="Phetsarath OT" pitchFamily="2" charset="0"/>
            </a:endParaRPr>
          </a:p>
          <a:p>
            <a:r>
              <a:rPr lang="lo-LA" sz="3200" b="1" dirty="0">
                <a:latin typeface="Phetsarath OT" pitchFamily="2" charset="0"/>
                <a:cs typeface="Phetsarath OT" pitchFamily="2" charset="0"/>
              </a:rPr>
              <a:t>ສຸກສາລານາເຕີຍ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ບໍ່ມີເງີນລົງຊຸກຍູ້ຕິດຕາມບ້ານ ແລະ ຄົນເຈັບ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ກວດກໍລະນີສົງໄສ 21ຄົນ ພົບເຊື້ອ 4ຄົນ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ເດືອນ 3ປີ 2016 ບໍ່ໄດ້ກວດເພາະວ່າບໍ່ມີເຈ້ຍຈຸ່ມ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ການເຮັດ </a:t>
            </a:r>
            <a:r>
              <a:rPr lang="en-US" sz="3200" dirty="0">
                <a:latin typeface="Phetsarath OT" pitchFamily="2" charset="0"/>
                <a:cs typeface="Phetsarath OT" pitchFamily="2" charset="0"/>
              </a:rPr>
              <a:t>DOT 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ບໍ່ໄດ້ມາດຕະຖານເພາະວ່າ ສຸກສາລາໄດ້ຈ່າຍຢາໃຫ້ຄົນເຈັບ 1 ເດືອນລ່ວງໜ້າ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ບໍ່ມີງົບປະມານຊື້ເຄື່ອງໃຊ້ຫ້ອງການ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29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ຂໍ້ແນະນຳ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ໃຫ້ປະກອບພະນັກງານໃຫ້ເໝາະສົມ ຕາມກິດຈະກຳຂອງແຕ່ລະໂຄງການ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ສ້າງແຜນງົບປະມານເພື່ອຂໍທຶນບ້ວງແຊກຄຸມສົ່ງເສີມເຂົ້າໃນ 3 ໂຄງການ</a:t>
            </a:r>
            <a:endParaRPr lang="lo-LA" sz="3200" b="1" dirty="0" smtClean="0">
              <a:latin typeface="Phetsarath OT" pitchFamily="2" charset="0"/>
              <a:cs typeface="Phetsarath OT" pitchFamily="2" charset="0"/>
            </a:endParaRPr>
          </a:p>
          <a:p>
            <a:endParaRPr lang="lo-LA" sz="3200" b="1" dirty="0">
              <a:latin typeface="Phetsarath OT" pitchFamily="2" charset="0"/>
              <a:cs typeface="Phetsarath OT" pitchFamily="2" charset="0"/>
            </a:endParaRPr>
          </a:p>
          <a:p>
            <a:pPr algn="ctr"/>
            <a:r>
              <a:rPr lang="lo-LA" sz="7200" b="1" dirty="0" smtClean="0">
                <a:latin typeface="Phetsarath OT" pitchFamily="2" charset="0"/>
                <a:cs typeface="Phetsarath OT" pitchFamily="2" charset="0"/>
              </a:rPr>
              <a:t>ຂໍຂອບໃຈ</a:t>
            </a: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8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52400"/>
          <a:ext cx="8001000" cy="655320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6553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o-LA" sz="4400" b="1" dirty="0">
                          <a:latin typeface="Arial"/>
                          <a:ea typeface="Times New Roman"/>
                          <a:cs typeface="Phetsarath OT"/>
                        </a:rPr>
                        <a:t>ຈຸດປະສົງ</a:t>
                      </a:r>
                      <a:r>
                        <a:rPr lang="pt-BR" sz="4400" dirty="0" smtClean="0">
                          <a:latin typeface="Phetsarath OT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ເພື່ອ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ລົງໄປຕິດຕາມຊຸກ​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ຍູ້ການຈັດຕັ້ງ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ປະຕິບັດ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ໂຄງການກອງ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ທຶນໂລກ</a:t>
                      </a:r>
                      <a:r>
                        <a:rPr lang="lo-LA" sz="3600" b="1" dirty="0">
                          <a:latin typeface="Arial"/>
                          <a:ea typeface="Times New Roman"/>
                          <a:cs typeface="Phetsarath OT"/>
                        </a:rPr>
                        <a:t> 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ຕ້ານເອດ ວັນນະໂລກ ແລະ ໄຂ້ຍຸງ ຢູ່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ຂັ້ນ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ແຂວງ, ຂັ້ນເມືອງ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  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ແລະ  ຂັ້ນ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ສຸກສາລາ</a:t>
                      </a:r>
                      <a:r>
                        <a:rPr lang="en-US" sz="3600" b="1" baseline="0" dirty="0" smtClean="0">
                          <a:latin typeface="Arial"/>
                          <a:ea typeface="Times New Roman"/>
                          <a:cs typeface="Phetsarath OT"/>
                        </a:rPr>
                        <a:t> 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ຕາມ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ແຜນການທີ່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ໄດ້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ວາງ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ໄວ້</a:t>
                      </a:r>
                      <a:r>
                        <a:rPr lang="lo-LA" sz="3600" dirty="0" smtClean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en-US" sz="3600" b="1" baseline="0" dirty="0" smtClean="0">
                          <a:latin typeface="Arial"/>
                          <a:ea typeface="Times New Roman"/>
                          <a:cs typeface="Phetsarath OT"/>
                        </a:rPr>
                        <a:t> 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ໂດຍເ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ໜັ້ນ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ໜັກ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ໃສ່ວຽກ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ງານ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ຫຼາຍ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ດ້ານ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ເຊັ່ນ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:</a:t>
                      </a:r>
                      <a:endParaRPr lang="en-US" sz="3600" dirty="0" smtClean="0">
                        <a:latin typeface="Arial"/>
                        <a:ea typeface="Times New Roman"/>
                        <a:cs typeface="Phetsarath O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dirty="0" smtClean="0">
                        <a:latin typeface="Arial"/>
                        <a:ea typeface="Times New Roman"/>
                        <a:cs typeface="Phetsarath OT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ການ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ເງິນ, </a:t>
                      </a:r>
                      <a:endParaRPr lang="en-US" sz="3600" dirty="0" smtClean="0">
                        <a:latin typeface="Arial"/>
                        <a:ea typeface="Times New Roman"/>
                        <a:cs typeface="Phetsarath OT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ການ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ຈັດ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ຊື້, </a:t>
                      </a:r>
                      <a:endParaRPr lang="en-US" sz="3600" dirty="0" smtClean="0">
                        <a:latin typeface="Arial"/>
                        <a:ea typeface="Times New Roman"/>
                        <a:cs typeface="Phetsarath OT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ການ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ຈັດ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ຕັ້ງ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ປະຕິບັດ, </a:t>
                      </a:r>
                      <a:endParaRPr lang="en-US" sz="3600" dirty="0" smtClean="0">
                        <a:latin typeface="Arial"/>
                        <a:ea typeface="Times New Roman"/>
                        <a:cs typeface="Phetsarath OT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ການ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ລາຍ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ງານ</a:t>
                      </a:r>
                      <a:r>
                        <a:rPr lang="lo-LA" sz="3600" dirty="0" smtClean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en-US" sz="3600" dirty="0" smtClean="0">
                          <a:latin typeface="Phetsarath OT"/>
                          <a:ea typeface="Times New Roman"/>
                          <a:cs typeface="Saysettha OT"/>
                        </a:rPr>
                        <a:t>,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  </a:t>
                      </a:r>
                      <a:endParaRPr lang="en-US" sz="3600" dirty="0" smtClean="0">
                        <a:latin typeface="Arial"/>
                        <a:ea typeface="Times New Roman"/>
                        <a:cs typeface="Phetsarath OT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ການ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ຕີ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ລາຄາ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ປະ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ເມີນ</a:t>
                      </a:r>
                      <a:r>
                        <a:rPr lang="lo-LA" sz="3600" dirty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>
                          <a:latin typeface="Arial"/>
                          <a:ea typeface="Times New Roman"/>
                          <a:cs typeface="Phetsarath OT"/>
                        </a:rPr>
                        <a:t>ຜົນລວມ</a:t>
                      </a:r>
                      <a:r>
                        <a:rPr lang="lo-LA" sz="3600" dirty="0" smtClean="0">
                          <a:latin typeface="Phetsarath OT"/>
                          <a:ea typeface="Times New Roman"/>
                          <a:cs typeface="Saysettha OT"/>
                        </a:rPr>
                        <a:t>​</a:t>
                      </a:r>
                      <a:r>
                        <a:rPr lang="lo-LA" sz="3600" dirty="0" smtClean="0">
                          <a:latin typeface="Arial"/>
                          <a:ea typeface="Times New Roman"/>
                          <a:cs typeface="Phetsarath OT"/>
                        </a:rPr>
                        <a:t>.</a:t>
                      </a:r>
                      <a:endParaRPr lang="en-US" sz="3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0" y="152400"/>
            <a:ext cx="78486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600" b="1" dirty="0" smtClean="0">
                <a:latin typeface="Phetsarath OT" pitchFamily="2" charset="0"/>
                <a:cs typeface="Phetsarath OT" pitchFamily="2" charset="0"/>
              </a:rPr>
              <a:t>ສະຖານທີ່ລົງປະຕິບັດວຽກງານ: </a:t>
            </a:r>
          </a:p>
          <a:p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1.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ໂຮງໝໍແຂວງ ແລະ ພະແນກສາທາລະນະສຸກແຂວງ </a:t>
            </a:r>
          </a:p>
          <a:p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2.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ຫ້ອງການສາທາລະນະສຸກເມືອງນ້ຳທາ  </a:t>
            </a:r>
          </a:p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3. ສຸກສາລາຈະເລີນສຸກ </a:t>
            </a:r>
          </a:p>
          <a:p>
            <a:r>
              <a:rPr lang="lo-LA" sz="3200" dirty="0">
                <a:latin typeface="Phetsarath OT" pitchFamily="2" charset="0"/>
                <a:cs typeface="Phetsarath OT" pitchFamily="2" charset="0"/>
              </a:rPr>
              <a:t>4</a:t>
            </a:r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.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ຫ້ອງການສາທາລະນະສຸກເມືອງສິງ </a:t>
            </a:r>
          </a:p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5. ສຸກສາລານານ້ຳດ້າຍ </a:t>
            </a:r>
          </a:p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6. ສຸກສາລາພູດອນທັນ</a:t>
            </a:r>
          </a:p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7. ສູນປິ່ນປົວພະຍາດ</a:t>
            </a:r>
            <a:r>
              <a:rPr lang="en-US" sz="3200" dirty="0" smtClean="0">
                <a:latin typeface="Phetsarath OT" pitchFamily="2" charset="0"/>
                <a:cs typeface="Phetsarath OT" pitchFamily="2" charset="0"/>
              </a:rPr>
              <a:t> AIDS &amp; TB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ທີ່ໂຮງໝໍແຂວງ</a:t>
            </a:r>
          </a:p>
          <a:p>
            <a:r>
              <a:rPr lang="lo-LA" sz="3200" dirty="0">
                <a:latin typeface="Phetsarath OT" pitchFamily="2" charset="0"/>
                <a:cs typeface="Phetsarath OT" pitchFamily="2" charset="0"/>
              </a:rPr>
              <a:t>8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. ສະຖານີໄຂ້ຍຸງ</a:t>
            </a:r>
          </a:p>
          <a:p>
            <a:r>
              <a:rPr lang="lo-LA" sz="3200" dirty="0">
                <a:latin typeface="Phetsarath OT" pitchFamily="2" charset="0"/>
                <a:cs typeface="Phetsarath OT" pitchFamily="2" charset="0"/>
              </a:rPr>
              <a:t>9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. ສຸກສາລານາເຕີຍ</a:t>
            </a:r>
            <a:endParaRPr lang="lo-LA" sz="3200" dirty="0">
              <a:latin typeface="Phetsarath OT" pitchFamily="2" charset="0"/>
              <a:cs typeface="Phetsarath OT" pitchFamily="2" charset="0"/>
            </a:endParaRPr>
          </a:p>
          <a:p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endParaRPr lang="lo-LA" sz="3200" dirty="0">
              <a:latin typeface="Phetsarath OT" pitchFamily="2" charset="0"/>
              <a:cs typeface="Phetsarath O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663476"/>
            <a:ext cx="7924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o-LA" sz="4800" b="1" dirty="0" smtClean="0">
                <a:latin typeface="Phetsarath OT" pitchFamily="2" charset="0"/>
                <a:cs typeface="Phetsarath OT" pitchFamily="2" charset="0"/>
              </a:rPr>
              <a:t>ການຕີລາຄາປະເມີນຜົນລວມ</a:t>
            </a:r>
          </a:p>
          <a:p>
            <a:pPr algn="ctr"/>
            <a:r>
              <a:rPr lang="lo-LA" sz="5400" b="1" dirty="0" smtClean="0">
                <a:latin typeface="Phetsarath OT" pitchFamily="2" charset="0"/>
                <a:cs typeface="Phetsarath OT" pitchFamily="2" charset="0"/>
              </a:rPr>
              <a:t>ຂອງໂຄງການ</a:t>
            </a:r>
          </a:p>
          <a:p>
            <a:pPr algn="ctr"/>
            <a:r>
              <a:rPr lang="lo-LA" sz="5400" b="1" dirty="0" smtClean="0">
                <a:latin typeface="Phetsarath OT" pitchFamily="2" charset="0"/>
                <a:cs typeface="Phetsarath OT" pitchFamily="2" charset="0"/>
              </a:rPr>
              <a:t>ໄດ້ພົບຫຼາຍບັນຫາດັ່ງນີ້: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52400"/>
            <a:ext cx="79248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ຜົນສຳເລັດ</a:t>
            </a: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ພາຍ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ໃຕ້ການຊີ້ນຳນຳພາຂອງຄະນະນຳຂັ້ນເທີງ ເຮັດໃຫ້ການຈັດຕັ້ງປະຕິບັດວຽກງານໃຫ້ໄດ້ຮັບຜົນດີ.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ທີມງານແຕ່ລະຂັ້ນໄດ້ໃຫ້ຄວາມຮ່ວມມືໃນການຈັດຕັ້ງປະຕິບັດ.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ມີງົບປະມານໃນການຈັດຕັ້ງປະຕິບັດວຽກງານ (ໄດ້ຮັບການສະໜັບສະໜູນ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ຈາກລັດຖະບານ 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ແລະ ສາກົນ)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ອຳນາດ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ການປົກຄອງທ້ອງຖີ່ນໄດ້ໃຫ້ຄວາມຮ່ວມມືເປັນຢ່າງ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ດີ.</a:t>
            </a: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ຄົນເຈັບໄດ້ເຂົ້າເຖິງການປິ່ນປົວ </a:t>
            </a:r>
            <a:r>
              <a:rPr lang="en-US" sz="3200" dirty="0">
                <a:latin typeface="Phetsarath OT" pitchFamily="2" charset="0"/>
                <a:cs typeface="Phetsarath OT" pitchFamily="2" charset="0"/>
              </a:rPr>
              <a:t>ARV 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ຫລຸດຜ່ອນອັດຕາການແຜ່ເຊື້ອ ແລະ ການ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ຕາຍ</a:t>
            </a: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ການຕິດຕາມເຮັດກິດຈະກຳຕ່າງໆເຊັ່ນ: ໂຄສະນາເຜີຍແຜ່ສຸຂະສຶກສາ ໄດ້ຂະຫຍາຍຕົວຢ່າງກ້ວາງ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ຂວາງ</a:t>
            </a:r>
            <a:endParaRPr lang="lo-LA" sz="32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itchFamily="2" charset="0"/>
                <a:cs typeface="Phetsarath OT" pitchFamily="2" charset="0"/>
              </a:rPr>
              <a:t>ຈຸດດີ (ຕໍ່)</a:t>
            </a: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ຕາໜ່າງຄວບຄູມໄຂ້ຍຸງທົ່ວເຖີງທຸກເຂດ, ທຸກບ້ານ ເປົ້າໝາຍ ແລະ ກໍ່ໄດ້ຮັບການຝຶກອົບຮົມຢ່າງຕໍ່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ເນື່ອງ</a:t>
            </a: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ໄດ້ຮັບການຊ່ວຍເຫຼືອດ້ານງົບປະມານ ແລະ ວັດຖຸອຸປະກອນຈາກໂຄງການກອງທືນໂລກ, </a:t>
            </a:r>
            <a:r>
              <a:rPr lang="en-US" sz="3200" dirty="0">
                <a:latin typeface="Phetsarath OT" pitchFamily="2" charset="0"/>
                <a:cs typeface="Phetsarath OT" pitchFamily="2" charset="0"/>
              </a:rPr>
              <a:t>ADB CDCII 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ແລະ ງົບປະມານລັດບ້ວງເງີນສົ່ງເສີມແຊກຄຸມ.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ມີຄວາມຮັບຜິດຊອບສູງຕໍ່ໜ້າທີ່ວຽກງານຂອງພະນັກງານວິຊາການແຕ່ລະຂັ້ນ, ຕະຫຼອດຮອດ ອສບ ໃນແຕ່ລະບ້ານເປົ້າໝາຍ.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ມີລະບົບເຝົ້າລະວັງພະຍາດໄຂ້ຍຸງຢູ່ໃນແຂວງ.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lo-LA" sz="3200" dirty="0">
                <a:latin typeface="Phetsarath OT" pitchFamily="2" charset="0"/>
                <a:cs typeface="Phetsarath OT" pitchFamily="2" charset="0"/>
              </a:rPr>
              <a:t>ມີອຸປະກອນທີ່ສາມາດບົງມະຕິໄດ້ໄວສະພາບການເຈັບເປັນຍ້ອນໄຂ້ຍຸງທີ່ເກີດຂື້ນ.  </a:t>
            </a:r>
          </a:p>
        </p:txBody>
      </p:sp>
    </p:spTree>
    <p:extLst>
      <p:ext uri="{BB962C8B-B14F-4D97-AF65-F5344CB8AC3E}">
        <p14:creationId xmlns:p14="http://schemas.microsoft.com/office/powerpoint/2010/main" val="40963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ມຸ້ງ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ສາມາດແຈກຍາຍທົວເຖິງບ້ານເປົ້າໝາຍ</a:t>
            </a:r>
            <a:endParaRPr lang="en-US" sz="32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ອັດຕາການເຈັບເປັນຍ້ອນພະຍາດໄຂ້ຍຸງໄດ້ລຸດ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ລົງ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ໂດຍລວມ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ໄດ້ຈັດຕັ້ງປະຕິບັດບັນດາກິດຈະກຳໄປຕາມແຜນທີ່ວາງ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ໄວ້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ອັດຕາ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ການຄົ້ນພົບຄົນເຈັບວັນນະໂລກໄດ້ເພີ້ມຂື້ນຫຼາຍກ່ວາ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ເກົ່າ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ໄດ້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ສົ່ງບົດລາຍງານຕາມ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ປົກກະຕິ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ໂດຍ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ສ່ວນ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ໃຫຍ່ກິດຈະກຳ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ບັນລຸຕົວເລກຄາດໝ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າຍ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ຮັບປະກັນ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ໄດ້ວ່າບໍ່ມີຢາປົວພະຍາດຂາດສາງ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ພະນັກງານ</a:t>
            </a:r>
            <a:r>
              <a:rPr lang="lo-LA" sz="3200" dirty="0">
                <a:latin typeface="Phetsarath OT" pitchFamily="2" charset="0"/>
                <a:cs typeface="Phetsarath OT" pitchFamily="2" charset="0"/>
              </a:rPr>
              <a:t>ສຸກສາລານ້ຳດ້າຍແມ່ນໄດ້ ມີການອົບຮົມວິຊາສະເພາະໃຫ້ກັນພາຍຫຼັງທີ່ໄດ້ຮັບການອົບຮົມມາ ແລະ ພະນັກງານໄດ້ຮູ້ຈັກເຮັດໜ້າທີ່ແທນກັນໄດ້</a:t>
            </a:r>
          </a:p>
          <a:p>
            <a:pPr marL="228600" indent="-228600">
              <a:buFont typeface="Arial" pitchFamily="34" charset="0"/>
              <a:buChar char="•"/>
            </a:pPr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endParaRPr lang="lo-LA" sz="3200" dirty="0" smtClean="0">
              <a:latin typeface="Phetsarath OT" pitchFamily="2" charset="0"/>
              <a:cs typeface="Phetsarath OT" pitchFamily="2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lang="lo-LA" sz="3200" dirty="0">
              <a:latin typeface="Phetsarath OT" pitchFamily="2" charset="0"/>
              <a:cs typeface="Phetsarath OT" pitchFamily="2" charset="0"/>
            </a:endParaRPr>
          </a:p>
          <a:p>
            <a:endParaRPr lang="lo-LA" sz="3200" b="1" dirty="0" smtClean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7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2800" b="1" dirty="0" smtClean="0">
                <a:latin typeface="Phetsarath OT" pitchFamily="2" charset="0"/>
                <a:cs typeface="Phetsarath OT" pitchFamily="2" charset="0"/>
              </a:rPr>
              <a:t>ຂໍ້ຫຍຸ້ງຍາກ </a:t>
            </a:r>
            <a:endParaRPr lang="lo-LA" sz="28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2800" b="1" dirty="0" smtClean="0">
                <a:latin typeface="Phetsarath OT" pitchFamily="2" charset="0"/>
                <a:cs typeface="Phetsarath OT" pitchFamily="2" charset="0"/>
              </a:rPr>
              <a:t>ຂັ້ນແຂວງ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ການຕິດຕໍ່ປະສານງານຂັ້ນແຂວງ ແລະ ເມືອງຍັງບໍ່ສະດວກເທົ່າທີ່ຄວນ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ອັດຕາການຄົນເຈັບວັນນະໂລກເພີ້ມຂື້ນສູງແລະຍັງມິຄົນເຈັບວັນນະ ໂລກທີ່ພົບເຊື້ອດື້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ຕໍ່ຢາ </a:t>
            </a: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ແລະ ຄົນ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ເຈັບສ່ວນໃຫຍ່ແມ່ນບໍ່ໃຫ້ການຮ່ວມ</a:t>
            </a: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ມື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ກິດຈະກຳຂະແໜງເອດ ສາມາດຂະຫຍາຍຮອດແຕ່ຂັ້ນເມືອງເທົ່ານັ້ນ, ຍັງບໍ່ທັນໄດ້ຂະຫຍາຍຮອດຂັ້ນສຸກສາລາເທື່ອ</a:t>
            </a:r>
            <a:endParaRPr lang="en-US" sz="2800" dirty="0" smtClean="0">
              <a:latin typeface="Phetsarath OT" pitchFamily="2" charset="0"/>
              <a:cs typeface="Phetsarath OT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2800" dirty="0">
                <a:latin typeface="Phetsarath OT" pitchFamily="2" charset="0"/>
                <a:cs typeface="Phetsarath OT" pitchFamily="2" charset="0"/>
              </a:rPr>
              <a:t>ງົບປະມານເຂົ້າໃນການເຄື່ອນໄຫວວຽກງານກໍ່ຍັງມີຈຳກັດ ແລະ ບໍ່ໄດ້ເຂົ້າເຖິງເຂດຫ່າງໄກ</a:t>
            </a: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ສອກຫຼີ້ກ.</a:t>
            </a:r>
            <a:endParaRPr lang="lo-LA" sz="28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22970"/>
            <a:ext cx="7924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ໂອນເງິນຈາກຂັ້ນແຂວງຫາເມືອງ ຍັງຊັກຊ້າເພາະວ່າເມືອງບໍ່ໄດ້ສົ່ງບົດລາຍງານກິດຈະກຳຕາມກຳນົດເວລາ ແລະ ກິດຈະກຳຫຼັກບໍ່ໄດ້ປະຕິບັດ ແມ່ນກິດຈະກຳການນຳສົ່ງຕົວຢ່າງ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ຂາດພະນັກງານເປັນຕົ້ນແມ່ນ ພະນັກງານວັນນະໂລກ ແລະ ພະນັກງານວິເຄາະຢູ່ໂຮງໝໍແຂວງ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ການໂອນເງິນແຕ່ສູນກາງ ຫາ ແຂວງແມ່ນຍັງຊັກຊ້າ</a:t>
            </a:r>
          </a:p>
        </p:txBody>
      </p:sp>
    </p:spTree>
    <p:extLst>
      <p:ext uri="{BB962C8B-B14F-4D97-AF65-F5344CB8AC3E}">
        <p14:creationId xmlns:p14="http://schemas.microsoft.com/office/powerpoint/2010/main" val="416147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1876</TotalTime>
  <Words>1360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Cordia New</vt:lpstr>
      <vt:lpstr>Gill Sans MT</vt:lpstr>
      <vt:lpstr>Phetsarath OT</vt:lpstr>
      <vt:lpstr>Saysettha OT</vt:lpstr>
      <vt:lpstr>Times New Roman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ກອງປະຊຸມສະຫຼຸບວຽກງານຄວບຄຸມໄຂ້ມາລາເຣຍ ສົກປີ 2013-2014  ແລະ ວາງແຜນສົກປີ 2014-201໌໌5</dc:title>
  <dc:creator>ADMIN</dc:creator>
  <cp:lastModifiedBy>cbr</cp:lastModifiedBy>
  <cp:revision>162</cp:revision>
  <dcterms:created xsi:type="dcterms:W3CDTF">2014-08-28T00:24:10Z</dcterms:created>
  <dcterms:modified xsi:type="dcterms:W3CDTF">2016-08-30T10:32:24Z</dcterms:modified>
</cp:coreProperties>
</file>