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93" r:id="rId2"/>
    <p:sldId id="305" r:id="rId3"/>
    <p:sldId id="306" r:id="rId4"/>
    <p:sldId id="307" r:id="rId5"/>
    <p:sldId id="309" r:id="rId6"/>
    <p:sldId id="308" r:id="rId7"/>
  </p:sldIdLst>
  <p:sldSz cx="9144000" cy="6858000" type="screen4x3"/>
  <p:notesSz cx="10021888" cy="68881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E030"/>
    <a:srgbClr val="3CEC24"/>
    <a:srgbClr val="28E83A"/>
    <a:srgbClr val="18E22B"/>
    <a:srgbClr val="49F32D"/>
    <a:srgbClr val="D6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1176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43809" cy="344896"/>
          </a:xfrm>
          <a:prstGeom prst="rect">
            <a:avLst/>
          </a:prstGeom>
        </p:spPr>
        <p:txBody>
          <a:bodyPr vert="horz" lIns="90772" tIns="45386" rIns="90772" bIns="453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75790" y="1"/>
            <a:ext cx="4343809" cy="344896"/>
          </a:xfrm>
          <a:prstGeom prst="rect">
            <a:avLst/>
          </a:prstGeom>
        </p:spPr>
        <p:txBody>
          <a:bodyPr vert="horz" lIns="90772" tIns="45386" rIns="90772" bIns="45386" rtlCol="0"/>
          <a:lstStyle>
            <a:lvl1pPr algn="r">
              <a:defRPr sz="1200"/>
            </a:lvl1pPr>
          </a:lstStyle>
          <a:p>
            <a:fld id="{89DD5205-F9DC-4519-8FE0-474579804429}" type="datetimeFigureOut">
              <a:rPr lang="en-US" smtClean="0"/>
              <a:t>14-Jun-21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542182"/>
            <a:ext cx="4343809" cy="344896"/>
          </a:xfrm>
          <a:prstGeom prst="rect">
            <a:avLst/>
          </a:prstGeom>
        </p:spPr>
        <p:txBody>
          <a:bodyPr vert="horz" lIns="90772" tIns="45386" rIns="90772" bIns="453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75790" y="6542182"/>
            <a:ext cx="4343809" cy="344896"/>
          </a:xfrm>
          <a:prstGeom prst="rect">
            <a:avLst/>
          </a:prstGeom>
        </p:spPr>
        <p:txBody>
          <a:bodyPr vert="horz" lIns="90772" tIns="45386" rIns="90772" bIns="45386" rtlCol="0" anchor="b"/>
          <a:lstStyle>
            <a:lvl1pPr algn="r">
              <a:defRPr sz="1200"/>
            </a:lvl1pPr>
          </a:lstStyle>
          <a:p>
            <a:fld id="{B59036F7-C4E0-4004-91DA-84E5BFE4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37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42817" cy="344409"/>
          </a:xfrm>
          <a:prstGeom prst="rect">
            <a:avLst/>
          </a:prstGeom>
        </p:spPr>
        <p:txBody>
          <a:bodyPr vert="horz" lIns="96618" tIns="48309" rIns="96618" bIns="4830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76752" y="0"/>
            <a:ext cx="4342817" cy="344409"/>
          </a:xfrm>
          <a:prstGeom prst="rect">
            <a:avLst/>
          </a:prstGeom>
        </p:spPr>
        <p:txBody>
          <a:bodyPr vert="horz" lIns="96618" tIns="48309" rIns="96618" bIns="48309" rtlCol="0"/>
          <a:lstStyle>
            <a:lvl1pPr algn="r">
              <a:defRPr sz="1300"/>
            </a:lvl1pPr>
          </a:lstStyle>
          <a:p>
            <a:fld id="{969B6568-5FC0-44CE-A1AB-7EE8526A7270}" type="datetimeFigureOut">
              <a:rPr lang="en-US" smtClean="0"/>
              <a:t>14-Jun-21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87713" y="515938"/>
            <a:ext cx="3446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8" tIns="48309" rIns="96618" bIns="4830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2190" y="3271877"/>
            <a:ext cx="8017510" cy="3099674"/>
          </a:xfrm>
          <a:prstGeom prst="rect">
            <a:avLst/>
          </a:prstGeom>
        </p:spPr>
        <p:txBody>
          <a:bodyPr vert="horz" lIns="96618" tIns="48309" rIns="96618" bIns="4830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542559"/>
            <a:ext cx="4342817" cy="344409"/>
          </a:xfrm>
          <a:prstGeom prst="rect">
            <a:avLst/>
          </a:prstGeom>
        </p:spPr>
        <p:txBody>
          <a:bodyPr vert="horz" lIns="96618" tIns="48309" rIns="96618" bIns="4830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76752" y="6542559"/>
            <a:ext cx="4342817" cy="344409"/>
          </a:xfrm>
          <a:prstGeom prst="rect">
            <a:avLst/>
          </a:prstGeom>
        </p:spPr>
        <p:txBody>
          <a:bodyPr vert="horz" lIns="96618" tIns="48309" rIns="96618" bIns="48309" rtlCol="0" anchor="b"/>
          <a:lstStyle>
            <a:lvl1pPr algn="r">
              <a:defRPr sz="1300"/>
            </a:lvl1pPr>
          </a:lstStyle>
          <a:p>
            <a:fld id="{077F707F-8D47-4E6C-B924-C2C0A7E8F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51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04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68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75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837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203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46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65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326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74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963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1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F5D66-B665-4CD8-AC09-AA0A6AB477A2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4EF66-6E98-41CE-A018-ECC01A766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6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Autofit/>
          </a:bodyPr>
          <a:lstStyle/>
          <a:p>
            <a:r>
              <a:rPr lang="en-US" sz="3200" b="1" kern="0" dirty="0">
                <a:solidFill>
                  <a:schemeClr val="accent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Code of Ethical Conduct</a:t>
            </a:r>
            <a:br>
              <a:rPr lang="en-US" sz="3200" b="1" kern="0" dirty="0">
                <a:solidFill>
                  <a:schemeClr val="accent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3200" b="1" kern="0" dirty="0">
                <a:solidFill>
                  <a:schemeClr val="accent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for Country </a:t>
            </a:r>
            <a:r>
              <a:rPr lang="en-US" sz="3200" b="1" kern="0" dirty="0" smtClean="0">
                <a:solidFill>
                  <a:schemeClr val="accent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Coordinating Mechanism Members </a:t>
            </a:r>
            <a:endParaRPr lang="en-GB" sz="3200" b="1" dirty="0">
              <a:solidFill>
                <a:schemeClr val="accent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6396336"/>
            <a:ext cx="6705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9958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/>
              <a:t>CCMs are mechanisms for public-private partnership. It is a unique country-level forum that brings together actors from all sectors. An effective CCM is central to the Global Fund’s mission of “investing the world’s money to end AIDS, tuberculosis and malaria</a:t>
            </a:r>
            <a:r>
              <a:rPr lang="en-US" sz="2000" dirty="0" smtClean="0"/>
              <a:t>.”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This </a:t>
            </a:r>
            <a:r>
              <a:rPr lang="en-US" sz="2000" dirty="0"/>
              <a:t>Code of Conduct outlines how individual </a:t>
            </a:r>
            <a:r>
              <a:rPr lang="en-US" sz="2000" dirty="0" smtClean="0"/>
              <a:t>CCM Members </a:t>
            </a:r>
            <a:r>
              <a:rPr lang="en-US" sz="2000" dirty="0"/>
              <a:t>(including </a:t>
            </a:r>
            <a:r>
              <a:rPr lang="en-US" sz="2000" dirty="0" smtClean="0"/>
              <a:t>Alternates</a:t>
            </a:r>
            <a:r>
              <a:rPr lang="en-US" sz="2000" dirty="0"/>
              <a:t>, and CCM Secretariat employees) </a:t>
            </a:r>
            <a:r>
              <a:rPr lang="en-US" sz="2000" dirty="0" smtClean="0"/>
              <a:t>should perform </a:t>
            </a:r>
            <a:r>
              <a:rPr lang="en-US" sz="2000" dirty="0"/>
              <a:t>their duties, which are outlined in the </a:t>
            </a:r>
            <a:r>
              <a:rPr lang="en-US" sz="2000" dirty="0" smtClean="0"/>
              <a:t>Guidelines and </a:t>
            </a:r>
            <a:r>
              <a:rPr lang="en-US" sz="2000" dirty="0"/>
              <a:t>Requirements for CCMs and internal CCM </a:t>
            </a:r>
            <a:r>
              <a:rPr lang="en-US" sz="2000" dirty="0" smtClean="0"/>
              <a:t>policies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/>
              <a:t>This Code of </a:t>
            </a:r>
            <a:r>
              <a:rPr lang="en-US" sz="2000" dirty="0" smtClean="0"/>
              <a:t>Conduct expects </a:t>
            </a:r>
            <a:r>
              <a:rPr lang="en-US" sz="2000" dirty="0"/>
              <a:t>CCM Members to: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/>
              <a:t>Act consistently with </a:t>
            </a:r>
            <a:r>
              <a:rPr lang="en-US" sz="2000" dirty="0" smtClean="0"/>
              <a:t>their duty </a:t>
            </a:r>
            <a:r>
              <a:rPr lang="en-US" sz="2000" dirty="0"/>
              <a:t>of care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/>
              <a:t>Act accountably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/>
              <a:t>Act with integrity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/>
              <a:t>Act with dignity &amp; respect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/>
              <a:t>Speak out</a:t>
            </a:r>
          </a:p>
        </p:txBody>
      </p:sp>
    </p:spTree>
    <p:extLst>
      <p:ext uri="{BB962C8B-B14F-4D97-AF65-F5344CB8AC3E}">
        <p14:creationId xmlns:p14="http://schemas.microsoft.com/office/powerpoint/2010/main" val="22817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Autofit/>
          </a:bodyPr>
          <a:lstStyle/>
          <a:p>
            <a:r>
              <a:rPr lang="en-US" sz="3200" b="1" kern="0" dirty="0">
                <a:solidFill>
                  <a:schemeClr val="accent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CCM Members’ </a:t>
            </a:r>
            <a:r>
              <a:rPr lang="en-US" sz="3200" b="1" kern="0" dirty="0" smtClean="0">
                <a:solidFill>
                  <a:schemeClr val="accent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Duty </a:t>
            </a:r>
            <a:r>
              <a:rPr lang="en-US" sz="3200" b="1" kern="0" dirty="0">
                <a:solidFill>
                  <a:schemeClr val="accent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of </a:t>
            </a:r>
            <a:r>
              <a:rPr lang="en-US" sz="3200" b="1" kern="0" dirty="0" smtClean="0">
                <a:solidFill>
                  <a:schemeClr val="accent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Care </a:t>
            </a:r>
            <a:endParaRPr lang="en-GB" sz="3200" b="1" dirty="0">
              <a:solidFill>
                <a:schemeClr val="accent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6396336"/>
            <a:ext cx="6705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9958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/>
              <a:t>CCM Members’ duty of care </a:t>
            </a:r>
            <a:r>
              <a:rPr lang="en-US" sz="2800" dirty="0" smtClean="0"/>
              <a:t>is first </a:t>
            </a:r>
            <a:r>
              <a:rPr lang="en-US" sz="2800" dirty="0"/>
              <a:t>and foremost to </a:t>
            </a:r>
            <a:r>
              <a:rPr lang="en-US" sz="2800" dirty="0" smtClean="0"/>
              <a:t>people living </a:t>
            </a:r>
            <a:r>
              <a:rPr lang="en-US" sz="2800" dirty="0"/>
              <a:t>with, affected, or at </a:t>
            </a:r>
            <a:r>
              <a:rPr lang="en-US" sz="2800" dirty="0" smtClean="0"/>
              <a:t>risk of </a:t>
            </a:r>
            <a:r>
              <a:rPr lang="en-US" sz="2800" dirty="0"/>
              <a:t>contracting HIV, </a:t>
            </a:r>
            <a:r>
              <a:rPr lang="en-US" sz="2800" dirty="0" smtClean="0"/>
              <a:t>Malaria, and Tuberculosis</a:t>
            </a:r>
            <a:r>
              <a:rPr lang="en-US" sz="2800" dirty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/>
              <a:t>CCM Members’ </a:t>
            </a:r>
            <a:r>
              <a:rPr lang="en-US" sz="2800" dirty="0" smtClean="0"/>
              <a:t>obligations towards </a:t>
            </a:r>
            <a:r>
              <a:rPr lang="en-US" sz="2800" dirty="0"/>
              <a:t>their </a:t>
            </a:r>
            <a:r>
              <a:rPr lang="en-US" sz="2800" dirty="0" smtClean="0"/>
              <a:t>constituency and </a:t>
            </a:r>
            <a:r>
              <a:rPr lang="en-US" sz="2800" dirty="0"/>
              <a:t>stakeholders are </a:t>
            </a:r>
            <a:r>
              <a:rPr lang="en-US" sz="2800" dirty="0" smtClean="0"/>
              <a:t>expected to </a:t>
            </a:r>
            <a:r>
              <a:rPr lang="en-US" sz="2800" dirty="0"/>
              <a:t>support, not </a:t>
            </a:r>
            <a:r>
              <a:rPr lang="en-US" sz="2800" dirty="0" smtClean="0"/>
              <a:t>undermine, this </a:t>
            </a:r>
            <a:r>
              <a:rPr lang="en-US" sz="2800" dirty="0"/>
              <a:t>broader public </a:t>
            </a:r>
            <a:r>
              <a:rPr lang="en-US" sz="2800" dirty="0" smtClean="0"/>
              <a:t>health interest </a:t>
            </a:r>
            <a:r>
              <a:rPr lang="en-US" sz="2800" dirty="0"/>
              <a:t>to end the epidemics.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/>
              <a:t>CCM Members are expected to </a:t>
            </a:r>
            <a:r>
              <a:rPr lang="en-US" sz="2800" dirty="0" smtClean="0"/>
              <a:t>ensure that </a:t>
            </a:r>
            <a:r>
              <a:rPr lang="en-US" sz="2800" dirty="0"/>
              <a:t>Global Fund resources are </a:t>
            </a:r>
            <a:r>
              <a:rPr lang="en-US" sz="2800" dirty="0" smtClean="0"/>
              <a:t>used efficiently </a:t>
            </a:r>
            <a:r>
              <a:rPr lang="en-US" sz="2800" dirty="0"/>
              <a:t>and wisely to </a:t>
            </a:r>
            <a:r>
              <a:rPr lang="en-US" sz="2800" dirty="0" smtClean="0"/>
              <a:t>achieve maximum </a:t>
            </a:r>
            <a:r>
              <a:rPr lang="en-US" sz="2800" dirty="0"/>
              <a:t>impact</a:t>
            </a:r>
          </a:p>
        </p:txBody>
      </p:sp>
    </p:spTree>
    <p:extLst>
      <p:ext uri="{BB962C8B-B14F-4D97-AF65-F5344CB8AC3E}">
        <p14:creationId xmlns:p14="http://schemas.microsoft.com/office/powerpoint/2010/main" val="366584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Autofit/>
          </a:bodyPr>
          <a:lstStyle/>
          <a:p>
            <a:r>
              <a:rPr lang="en-US" sz="3200" b="1" kern="0" dirty="0">
                <a:solidFill>
                  <a:schemeClr val="accent1"/>
                </a:solidFill>
                <a:effectLst>
                  <a:outerShdw blurRad="50800" dist="38100" algn="l" rotWithShape="0">
                    <a:schemeClr val="tx2">
                      <a:alpha val="40000"/>
                    </a:schemeClr>
                  </a:outerShdw>
                </a:effectLst>
              </a:rPr>
              <a:t>CCM Members’ </a:t>
            </a:r>
            <a:r>
              <a:rPr lang="en-US" sz="3200" b="1" kern="0" dirty="0" smtClean="0">
                <a:solidFill>
                  <a:schemeClr val="accent1"/>
                </a:solidFill>
                <a:effectLst>
                  <a:outerShdw blurRad="50800" dist="38100" algn="l" rotWithShape="0">
                    <a:schemeClr val="tx2">
                      <a:alpha val="40000"/>
                    </a:schemeClr>
                  </a:outerShdw>
                </a:effectLst>
              </a:rPr>
              <a:t>Accountability  </a:t>
            </a:r>
            <a:endParaRPr lang="en-GB" sz="3200" b="1" dirty="0">
              <a:solidFill>
                <a:schemeClr val="accent1"/>
              </a:solidFill>
              <a:effectLst>
                <a:outerShdw blurRad="50800" dist="38100" algn="l" rotWithShape="0">
                  <a:schemeClr val="tx2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6396336"/>
            <a:ext cx="6705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68861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/>
              <a:t>CCM Members are accountable to the </a:t>
            </a:r>
            <a:r>
              <a:rPr lang="en-US" sz="2000" dirty="0" smtClean="0"/>
              <a:t>people they </a:t>
            </a:r>
            <a:r>
              <a:rPr lang="en-US" sz="2000" dirty="0"/>
              <a:t>represent, and as a group, the CCM is </a:t>
            </a:r>
            <a:r>
              <a:rPr lang="en-US" sz="2000" dirty="0" smtClean="0"/>
              <a:t>also accountable </a:t>
            </a:r>
            <a:r>
              <a:rPr lang="en-US" sz="2000" dirty="0"/>
              <a:t>to the mission of ending </a:t>
            </a:r>
            <a:r>
              <a:rPr lang="en-US" sz="2000" dirty="0" smtClean="0"/>
              <a:t>the epidemics </a:t>
            </a:r>
            <a:r>
              <a:rPr lang="en-US" sz="2000" dirty="0"/>
              <a:t>within its </a:t>
            </a:r>
            <a:r>
              <a:rPr lang="en-US" sz="2000" dirty="0" smtClean="0"/>
              <a:t>country.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/>
              <a:t>CCM Members are therefore expected to: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b="1" dirty="0"/>
              <a:t>Be </a:t>
            </a:r>
            <a:r>
              <a:rPr lang="en-US" sz="2000" b="1" dirty="0" smtClean="0"/>
              <a:t>transparent</a:t>
            </a:r>
            <a:r>
              <a:rPr lang="en-US" sz="2000" dirty="0" smtClean="0"/>
              <a:t>: e.g. Share information </a:t>
            </a:r>
            <a:r>
              <a:rPr lang="en-US" sz="2000" dirty="0"/>
              <a:t>with </a:t>
            </a:r>
            <a:r>
              <a:rPr lang="en-US" sz="2000" dirty="0" smtClean="0"/>
              <a:t>constituents,  </a:t>
            </a:r>
            <a:r>
              <a:rPr lang="en-US" sz="2000" dirty="0"/>
              <a:t>Collect and reflect constituents’ views and concerns at CCM </a:t>
            </a:r>
            <a:r>
              <a:rPr lang="en-US" sz="2000" dirty="0" smtClean="0"/>
              <a:t>meetings, Update </a:t>
            </a:r>
            <a:r>
              <a:rPr lang="en-US" sz="2000" dirty="0"/>
              <a:t>constituents on CCM </a:t>
            </a:r>
            <a:r>
              <a:rPr lang="en-US" sz="2000" dirty="0" smtClean="0"/>
              <a:t>decisions. </a:t>
            </a:r>
            <a:endParaRPr lang="en-US" sz="2000" dirty="0"/>
          </a:p>
          <a:p>
            <a:pPr lvl="1">
              <a:buFont typeface="Courier New" pitchFamily="49" charset="0"/>
              <a:buChar char="o"/>
            </a:pPr>
            <a:r>
              <a:rPr lang="en-US" sz="2000" b="1" dirty="0"/>
              <a:t>Prepare and actively participate in the </a:t>
            </a:r>
            <a:r>
              <a:rPr lang="en-US" sz="2000" b="1" dirty="0" smtClean="0"/>
              <a:t>CCM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dirty="0" smtClean="0"/>
              <a:t>e.g. Regularly </a:t>
            </a:r>
            <a:r>
              <a:rPr lang="en-US" sz="2000" dirty="0"/>
              <a:t>attend CCM </a:t>
            </a:r>
            <a:r>
              <a:rPr lang="en-US" sz="2000" dirty="0" smtClean="0"/>
              <a:t>meetings, Prepare </a:t>
            </a:r>
            <a:r>
              <a:rPr lang="en-US" sz="2000" dirty="0"/>
              <a:t>for meetings by reading background material and by fulfilling commitments made in prior </a:t>
            </a:r>
            <a:r>
              <a:rPr lang="en-US" sz="2000" dirty="0" smtClean="0"/>
              <a:t>meetings.</a:t>
            </a:r>
            <a:endParaRPr lang="en-US" sz="2000" dirty="0"/>
          </a:p>
          <a:p>
            <a:pPr lvl="1">
              <a:buFont typeface="Courier New" pitchFamily="49" charset="0"/>
              <a:buChar char="o"/>
            </a:pPr>
            <a:r>
              <a:rPr lang="en-US" sz="2000" b="1" dirty="0"/>
              <a:t>Be responsible stewards of CCM assets: </a:t>
            </a:r>
            <a:r>
              <a:rPr lang="en-US" sz="2000" dirty="0"/>
              <a:t>The funds, office space, equipment, and transport offered to the CCM is intended to ensure that the CCM is fully functional. CCM Members are stewards of these assets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b="1" dirty="0"/>
              <a:t>Manage information responsibly:</a:t>
            </a:r>
            <a:r>
              <a:rPr lang="en-US" sz="2000" dirty="0"/>
              <a:t> </a:t>
            </a:r>
            <a:r>
              <a:rPr lang="en-US" sz="2000" dirty="0" smtClean="0"/>
              <a:t>To balance </a:t>
            </a:r>
            <a:r>
              <a:rPr lang="en-US" sz="2000" dirty="0"/>
              <a:t>transparency with confidentiality</a:t>
            </a:r>
          </a:p>
        </p:txBody>
      </p:sp>
    </p:spTree>
    <p:extLst>
      <p:ext uri="{BB962C8B-B14F-4D97-AF65-F5344CB8AC3E}">
        <p14:creationId xmlns:p14="http://schemas.microsoft.com/office/powerpoint/2010/main" val="279411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Autofit/>
          </a:bodyPr>
          <a:lstStyle/>
          <a:p>
            <a:r>
              <a:rPr lang="en-US" sz="3200" b="1" kern="0" dirty="0">
                <a:solidFill>
                  <a:schemeClr val="accent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CCM Members’ Integrity   </a:t>
            </a:r>
            <a:endParaRPr lang="en-GB" sz="3200" b="1" dirty="0">
              <a:solidFill>
                <a:schemeClr val="accent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6396336"/>
            <a:ext cx="6705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19958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/>
              <a:t>CCM Members are expected to act with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b="1" dirty="0" smtClean="0"/>
              <a:t>Impartiality and avoiding conflict of interest.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b="1" dirty="0" smtClean="0"/>
              <a:t>Truthfulness </a:t>
            </a:r>
            <a:r>
              <a:rPr lang="en-US" sz="2000" b="1" dirty="0"/>
              <a:t>and Accuracy</a:t>
            </a:r>
            <a:r>
              <a:rPr lang="en-US" sz="2000" b="1" dirty="0" smtClean="0"/>
              <a:t>:</a:t>
            </a:r>
            <a:r>
              <a:rPr lang="en-US" sz="2000" dirty="0" smtClean="0"/>
              <a:t> Important </a:t>
            </a:r>
            <a:r>
              <a:rPr lang="en-US" sz="2000" dirty="0"/>
              <a:t>public health investment decisions are made on the basis of information and </a:t>
            </a:r>
            <a:r>
              <a:rPr lang="en-US" sz="2000" dirty="0" smtClean="0"/>
              <a:t>data</a:t>
            </a:r>
            <a:r>
              <a:rPr lang="en-US" sz="2000" dirty="0"/>
              <a:t>. CCM Members are expected to ensure that this information is accurately and completely reported and </a:t>
            </a:r>
            <a:r>
              <a:rPr lang="en-US" sz="2000" dirty="0" smtClean="0"/>
              <a:t>used.</a:t>
            </a:r>
            <a:endParaRPr lang="en-US" sz="2000" dirty="0"/>
          </a:p>
          <a:p>
            <a:pPr lvl="1">
              <a:buFont typeface="Courier New" pitchFamily="49" charset="0"/>
              <a:buChar char="o"/>
            </a:pPr>
            <a:r>
              <a:rPr lang="en-US" sz="2000" b="1" dirty="0"/>
              <a:t>Fairness and </a:t>
            </a:r>
            <a:r>
              <a:rPr lang="en-US" sz="2000" b="1" dirty="0" smtClean="0"/>
              <a:t>Consistency</a:t>
            </a:r>
            <a:r>
              <a:rPr lang="en-US" sz="2000" b="1" dirty="0"/>
              <a:t>: </a:t>
            </a:r>
            <a:r>
              <a:rPr lang="en-US" sz="2000" dirty="0"/>
              <a:t>CCM Members are required to abide by and apply Global Fund and CCM rules, guidelines, codes or polices fairly and consistently.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b="1" dirty="0"/>
              <a:t>Honesty: </a:t>
            </a:r>
            <a:r>
              <a:rPr lang="en-US" sz="2000" dirty="0"/>
              <a:t>CCM Members must guard against misuse of resources, fraud and </a:t>
            </a:r>
            <a:r>
              <a:rPr lang="en-US" sz="2000" dirty="0" smtClean="0"/>
              <a:t>corruption.</a:t>
            </a:r>
            <a:endParaRPr lang="en-US" sz="2000" dirty="0"/>
          </a:p>
          <a:p>
            <a:pPr lvl="1">
              <a:buFont typeface="Courier New" pitchFamily="49" charset="0"/>
              <a:buChar char="o"/>
            </a:pPr>
            <a:r>
              <a:rPr lang="en-US" sz="2000" dirty="0"/>
              <a:t>As CCM Members make decisions, they are </a:t>
            </a:r>
            <a:r>
              <a:rPr lang="en-US" sz="2000" dirty="0" smtClean="0"/>
              <a:t>expected to </a:t>
            </a:r>
            <a:r>
              <a:rPr lang="en-US" sz="2000" dirty="0"/>
              <a:t>prioritize the best interests of the </a:t>
            </a:r>
            <a:r>
              <a:rPr lang="en-US" sz="2000" dirty="0" smtClean="0"/>
              <a:t>populations affected </a:t>
            </a:r>
            <a:r>
              <a:rPr lang="en-US" sz="2000" dirty="0"/>
              <a:t>by the three diseases.</a:t>
            </a:r>
          </a:p>
        </p:txBody>
      </p:sp>
    </p:spTree>
    <p:extLst>
      <p:ext uri="{BB962C8B-B14F-4D97-AF65-F5344CB8AC3E}">
        <p14:creationId xmlns:p14="http://schemas.microsoft.com/office/powerpoint/2010/main" val="256568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Autofit/>
          </a:bodyPr>
          <a:lstStyle/>
          <a:p>
            <a:r>
              <a:rPr lang="en-US" sz="3200" b="1" kern="0" dirty="0">
                <a:solidFill>
                  <a:schemeClr val="accent1"/>
                </a:solidFill>
                <a:effectLst>
                  <a:outerShdw blurRad="50800" dist="38100" algn="l" rotWithShape="0">
                    <a:schemeClr val="tx2">
                      <a:alpha val="40000"/>
                    </a:schemeClr>
                  </a:outerShdw>
                </a:effectLst>
              </a:rPr>
              <a:t>CCM Members’ </a:t>
            </a:r>
            <a:r>
              <a:rPr lang="en-US" sz="3200" b="1" kern="0" dirty="0" smtClean="0">
                <a:solidFill>
                  <a:schemeClr val="accent1"/>
                </a:solidFill>
                <a:effectLst>
                  <a:outerShdw blurRad="50800" dist="38100" algn="l" rotWithShape="0">
                    <a:schemeClr val="tx2">
                      <a:alpha val="40000"/>
                    </a:schemeClr>
                  </a:outerShdw>
                </a:effectLst>
              </a:rPr>
              <a:t>Dignity and Respect   </a:t>
            </a:r>
            <a:endParaRPr lang="en-GB" sz="3200" b="1" dirty="0">
              <a:solidFill>
                <a:schemeClr val="accent1"/>
              </a:solidFill>
              <a:effectLst>
                <a:outerShdw blurRad="50800" dist="38100" algn="l" rotWithShape="0">
                  <a:schemeClr val="tx2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6396336"/>
            <a:ext cx="6705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52736"/>
            <a:ext cx="8219256" cy="5512877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/>
              <a:t>Members of the CCM treat </a:t>
            </a:r>
            <a:r>
              <a:rPr lang="en-US" sz="2800" dirty="0" smtClean="0"/>
              <a:t>people with </a:t>
            </a:r>
            <a:r>
              <a:rPr lang="en-US" sz="2800" dirty="0"/>
              <a:t>dignity and respect </a:t>
            </a:r>
            <a:r>
              <a:rPr lang="en-US" sz="2800" dirty="0" smtClean="0"/>
              <a:t>by:</a:t>
            </a:r>
            <a:endParaRPr lang="en-US" sz="2800" dirty="0"/>
          </a:p>
          <a:p>
            <a:pPr lvl="1">
              <a:buFont typeface="Courier New" pitchFamily="49" charset="0"/>
              <a:buChar char="o"/>
            </a:pPr>
            <a:r>
              <a:rPr lang="en-US" sz="2000" b="1" dirty="0" smtClean="0"/>
              <a:t>Ensuring </a:t>
            </a:r>
            <a:r>
              <a:rPr lang="en-US" sz="2000" b="1" dirty="0" smtClean="0"/>
              <a:t>respect for human </a:t>
            </a:r>
            <a:r>
              <a:rPr lang="en-US" sz="2000" b="1" dirty="0" smtClean="0"/>
              <a:t>rights, including </a:t>
            </a:r>
            <a:r>
              <a:rPr lang="en-US" sz="2000" b="1" dirty="0"/>
              <a:t>discrimination: </a:t>
            </a:r>
            <a:endParaRPr lang="en-US" sz="2000" b="1" dirty="0" smtClean="0"/>
          </a:p>
          <a:p>
            <a:pPr lvl="2">
              <a:buFont typeface="Courier New" pitchFamily="49" charset="0"/>
              <a:buChar char="o"/>
            </a:pPr>
            <a:r>
              <a:rPr lang="en-US" sz="1800" dirty="0" smtClean="0">
                <a:solidFill>
                  <a:srgbClr val="FF0000"/>
                </a:solidFill>
              </a:rPr>
              <a:t>Ensure </a:t>
            </a:r>
            <a:r>
              <a:rPr lang="en-US" sz="1800" dirty="0">
                <a:solidFill>
                  <a:srgbClr val="FF0000"/>
                </a:solidFill>
              </a:rPr>
              <a:t>that programs financed by the </a:t>
            </a:r>
            <a:r>
              <a:rPr lang="en-US" sz="1800" dirty="0" smtClean="0">
                <a:solidFill>
                  <a:srgbClr val="FF0000"/>
                </a:solidFill>
              </a:rPr>
              <a:t>Global Fund </a:t>
            </a:r>
            <a:r>
              <a:rPr lang="en-US" sz="1800" dirty="0">
                <a:solidFill>
                  <a:srgbClr val="FF0000"/>
                </a:solidFill>
              </a:rPr>
              <a:t>are designed to be inclusive, promote dignity, respect and </a:t>
            </a:r>
            <a:r>
              <a:rPr lang="en-US" sz="1800" dirty="0" smtClean="0">
                <a:solidFill>
                  <a:srgbClr val="FF0000"/>
                </a:solidFill>
              </a:rPr>
              <a:t>empowerment of </a:t>
            </a:r>
            <a:r>
              <a:rPr lang="en-US" sz="1800" dirty="0">
                <a:solidFill>
                  <a:srgbClr val="FF0000"/>
                </a:solidFill>
              </a:rPr>
              <a:t>people and communities affected by </a:t>
            </a:r>
            <a:r>
              <a:rPr lang="en-US" sz="1800" dirty="0" smtClean="0">
                <a:solidFill>
                  <a:srgbClr val="FF0000"/>
                </a:solidFill>
              </a:rPr>
              <a:t>HIV, TB </a:t>
            </a:r>
            <a:r>
              <a:rPr lang="en-US" sz="1800" dirty="0">
                <a:solidFill>
                  <a:srgbClr val="FF0000"/>
                </a:solidFill>
              </a:rPr>
              <a:t>and </a:t>
            </a:r>
            <a:r>
              <a:rPr lang="en-US" sz="1800" dirty="0" smtClean="0">
                <a:solidFill>
                  <a:srgbClr val="FF0000"/>
                </a:solidFill>
              </a:rPr>
              <a:t>Malaria, as </a:t>
            </a:r>
            <a:r>
              <a:rPr lang="en-US" sz="1800" dirty="0">
                <a:solidFill>
                  <a:srgbClr val="FF0000"/>
                </a:solidFill>
              </a:rPr>
              <a:t>well as key and vulnerable </a:t>
            </a:r>
            <a:r>
              <a:rPr lang="en-US" sz="1800" dirty="0" smtClean="0">
                <a:solidFill>
                  <a:srgbClr val="FF0000"/>
                </a:solidFill>
              </a:rPr>
              <a:t>populations. </a:t>
            </a:r>
          </a:p>
          <a:p>
            <a:pPr lvl="2">
              <a:buFont typeface="Courier New" pitchFamily="49" charset="0"/>
              <a:buChar char="o"/>
            </a:pPr>
            <a:r>
              <a:rPr lang="en-US" sz="1800" dirty="0" smtClean="0">
                <a:solidFill>
                  <a:srgbClr val="FF0000"/>
                </a:solidFill>
              </a:rPr>
              <a:t>CCM </a:t>
            </a:r>
            <a:r>
              <a:rPr lang="en-US" sz="1800" dirty="0">
                <a:solidFill>
                  <a:srgbClr val="FF0000"/>
                </a:solidFill>
              </a:rPr>
              <a:t>Members share accountability for prohibiting, </a:t>
            </a:r>
            <a:r>
              <a:rPr lang="en-US" sz="1800" dirty="0" smtClean="0">
                <a:solidFill>
                  <a:srgbClr val="FF0000"/>
                </a:solidFill>
              </a:rPr>
              <a:t>preventing and </a:t>
            </a:r>
            <a:r>
              <a:rPr lang="en-US" sz="1800" dirty="0">
                <a:solidFill>
                  <a:srgbClr val="FF0000"/>
                </a:solidFill>
              </a:rPr>
              <a:t>responding to harassment and abuse of power, sexual exploitation </a:t>
            </a:r>
            <a:r>
              <a:rPr lang="en-US" sz="1800" dirty="0" smtClean="0">
                <a:solidFill>
                  <a:srgbClr val="FF0000"/>
                </a:solidFill>
              </a:rPr>
              <a:t>and abuse </a:t>
            </a:r>
            <a:r>
              <a:rPr lang="en-US" sz="1800" dirty="0">
                <a:solidFill>
                  <a:srgbClr val="FF0000"/>
                </a:solidFill>
              </a:rPr>
              <a:t>and sexual harassment, as well as sexual activity with children in </a:t>
            </a:r>
            <a:r>
              <a:rPr lang="en-US" sz="1800" dirty="0" smtClean="0">
                <a:solidFill>
                  <a:srgbClr val="FF0000"/>
                </a:solidFill>
              </a:rPr>
              <a:t>the context </a:t>
            </a:r>
            <a:r>
              <a:rPr lang="en-US" sz="1800" dirty="0">
                <a:solidFill>
                  <a:srgbClr val="FF0000"/>
                </a:solidFill>
              </a:rPr>
              <a:t>of </a:t>
            </a:r>
            <a:r>
              <a:rPr lang="en-US" sz="1800" dirty="0" smtClean="0">
                <a:solidFill>
                  <a:srgbClr val="FF0000"/>
                </a:solidFill>
              </a:rPr>
              <a:t>GF </a:t>
            </a:r>
            <a:r>
              <a:rPr lang="en-US" sz="1800" dirty="0">
                <a:solidFill>
                  <a:srgbClr val="FF0000"/>
                </a:solidFill>
              </a:rPr>
              <a:t>programs.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b="1" dirty="0" smtClean="0"/>
              <a:t>Ensuring </a:t>
            </a:r>
            <a:r>
              <a:rPr lang="en-US" sz="2000" b="1" dirty="0" smtClean="0"/>
              <a:t>an atmosphere of mutual </a:t>
            </a:r>
            <a:r>
              <a:rPr lang="en-US" sz="2000" b="1" dirty="0" smtClean="0"/>
              <a:t>respect: </a:t>
            </a:r>
          </a:p>
          <a:p>
            <a:pPr lvl="2">
              <a:buFont typeface="Courier New" pitchFamily="49" charset="0"/>
              <a:buChar char="o"/>
            </a:pPr>
            <a:r>
              <a:rPr lang="en-US" sz="1800" dirty="0" smtClean="0">
                <a:solidFill>
                  <a:srgbClr val="FF0000"/>
                </a:solidFill>
              </a:rPr>
              <a:t>In </a:t>
            </a:r>
            <a:r>
              <a:rPr lang="en-US" sz="1800" dirty="0">
                <a:solidFill>
                  <a:srgbClr val="FF0000"/>
                </a:solidFill>
              </a:rPr>
              <a:t>interactions with fellow </a:t>
            </a:r>
            <a:r>
              <a:rPr lang="en-US" sz="1800" dirty="0" smtClean="0">
                <a:solidFill>
                  <a:srgbClr val="FF0000"/>
                </a:solidFill>
              </a:rPr>
              <a:t>CCM Members</a:t>
            </a:r>
            <a:r>
              <a:rPr lang="en-US" sz="1800" dirty="0">
                <a:solidFill>
                  <a:srgbClr val="FF0000"/>
                </a:solidFill>
              </a:rPr>
              <a:t>, Implementers, and </a:t>
            </a:r>
            <a:r>
              <a:rPr lang="en-US" sz="1800" dirty="0" smtClean="0">
                <a:solidFill>
                  <a:srgbClr val="FF0000"/>
                </a:solidFill>
              </a:rPr>
              <a:t>GF </a:t>
            </a:r>
            <a:r>
              <a:rPr lang="en-US" sz="1800" dirty="0">
                <a:solidFill>
                  <a:srgbClr val="FF0000"/>
                </a:solidFill>
              </a:rPr>
              <a:t>staff, CCM Members are </a:t>
            </a:r>
            <a:r>
              <a:rPr lang="en-US" sz="1800" dirty="0" smtClean="0">
                <a:solidFill>
                  <a:srgbClr val="FF0000"/>
                </a:solidFill>
              </a:rPr>
              <a:t>expected to </a:t>
            </a:r>
            <a:r>
              <a:rPr lang="en-US" sz="1800" dirty="0">
                <a:solidFill>
                  <a:srgbClr val="FF0000"/>
                </a:solidFill>
              </a:rPr>
              <a:t>maintain an enabling </a:t>
            </a:r>
            <a:r>
              <a:rPr lang="en-US" sz="1800" dirty="0" smtClean="0">
                <a:solidFill>
                  <a:srgbClr val="FF0000"/>
                </a:solidFill>
              </a:rPr>
              <a:t>environment guided </a:t>
            </a:r>
            <a:r>
              <a:rPr lang="en-US" sz="1800" dirty="0">
                <a:solidFill>
                  <a:srgbClr val="FF0000"/>
                </a:solidFill>
              </a:rPr>
              <a:t>by mutual </a:t>
            </a:r>
            <a:r>
              <a:rPr lang="en-US" sz="1800" dirty="0" smtClean="0">
                <a:solidFill>
                  <a:srgbClr val="FF0000"/>
                </a:solidFill>
              </a:rPr>
              <a:t>respect, </a:t>
            </a:r>
          </a:p>
          <a:p>
            <a:pPr lvl="2">
              <a:buFont typeface="Courier New" pitchFamily="49" charset="0"/>
              <a:buChar char="o"/>
            </a:pPr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 smtClean="0">
                <a:solidFill>
                  <a:srgbClr val="FF0000"/>
                </a:solidFill>
              </a:rPr>
              <a:t>bstain </a:t>
            </a:r>
            <a:r>
              <a:rPr lang="en-US" sz="1800" dirty="0">
                <a:solidFill>
                  <a:srgbClr val="FF0000"/>
                </a:solidFill>
              </a:rPr>
              <a:t>from all forms of bullying, </a:t>
            </a:r>
            <a:r>
              <a:rPr lang="en-US" sz="1800" dirty="0" smtClean="0">
                <a:solidFill>
                  <a:srgbClr val="FF0000"/>
                </a:solidFill>
              </a:rPr>
              <a:t>harassment (including </a:t>
            </a:r>
            <a:r>
              <a:rPr lang="en-US" sz="1800" dirty="0">
                <a:solidFill>
                  <a:srgbClr val="FF0000"/>
                </a:solidFill>
              </a:rPr>
              <a:t>sexual harassment), discrimination, and other abuses of their </a:t>
            </a:r>
            <a:r>
              <a:rPr lang="en-US" sz="1800" dirty="0" smtClean="0">
                <a:solidFill>
                  <a:srgbClr val="FF0000"/>
                </a:solidFill>
              </a:rPr>
              <a:t>power</a:t>
            </a:r>
            <a:r>
              <a:rPr lang="en-US" sz="1800" dirty="0"/>
              <a:t>.</a:t>
            </a:r>
            <a:r>
              <a:rPr lang="en-US" sz="1800" dirty="0" smtClean="0"/>
              <a:t>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5719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Autofit/>
          </a:bodyPr>
          <a:lstStyle/>
          <a:p>
            <a:r>
              <a:rPr lang="en-US" sz="3200" b="1" kern="0" dirty="0" smtClean="0">
                <a:solidFill>
                  <a:schemeClr val="accent1"/>
                </a:solidFill>
                <a:effectLst>
                  <a:outerShdw blurRad="50800" dist="38100" algn="l" rotWithShape="0">
                    <a:schemeClr val="tx2">
                      <a:alpha val="40000"/>
                    </a:schemeClr>
                  </a:outerShdw>
                </a:effectLst>
              </a:rPr>
              <a:t>Speak Out    </a:t>
            </a:r>
            <a:endParaRPr lang="en-GB" sz="3200" b="1" dirty="0">
              <a:solidFill>
                <a:schemeClr val="accent1"/>
              </a:solidFill>
              <a:effectLst>
                <a:outerShdw blurRad="50800" dist="38100" algn="l" rotWithShape="0">
                  <a:schemeClr val="tx2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6396336"/>
            <a:ext cx="6705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9958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/>
              <a:t>In its most general form, to speak </a:t>
            </a:r>
            <a:r>
              <a:rPr lang="en-US" sz="2800" dirty="0" smtClean="0"/>
              <a:t>out means </a:t>
            </a:r>
            <a:r>
              <a:rPr lang="en-US" sz="2800" dirty="0"/>
              <a:t>to raise questions, </a:t>
            </a:r>
            <a:r>
              <a:rPr lang="en-US" sz="2800" dirty="0" smtClean="0"/>
              <a:t>concerns, or </a:t>
            </a:r>
            <a:r>
              <a:rPr lang="en-US" sz="2800" dirty="0"/>
              <a:t>share knowledge of </a:t>
            </a:r>
            <a:r>
              <a:rPr lang="en-US" sz="2800" dirty="0" smtClean="0"/>
              <a:t>situations where </a:t>
            </a:r>
            <a:r>
              <a:rPr lang="en-US" sz="2800" dirty="0"/>
              <a:t>this Code or other policies </a:t>
            </a:r>
            <a:r>
              <a:rPr lang="en-US" sz="2800" dirty="0" smtClean="0"/>
              <a:t>are not </a:t>
            </a:r>
            <a:r>
              <a:rPr lang="en-US" sz="2800" dirty="0"/>
              <a:t>being adequately upheld</a:t>
            </a:r>
            <a:r>
              <a:rPr lang="en-US" sz="2800"/>
              <a:t>. </a:t>
            </a:r>
            <a:endParaRPr lang="en-US" sz="2800" smtClean="0"/>
          </a:p>
          <a:p>
            <a:pPr>
              <a:buFont typeface="Wingdings" pitchFamily="2" charset="2"/>
              <a:buChar char="§"/>
            </a:pPr>
            <a:r>
              <a:rPr lang="en-US" sz="2800" smtClean="0"/>
              <a:t>CCM Members </a:t>
            </a:r>
            <a:r>
              <a:rPr lang="en-US" sz="2800" dirty="0"/>
              <a:t>are encouraged to </a:t>
            </a:r>
            <a:r>
              <a:rPr lang="en-US" sz="2800" dirty="0" smtClean="0"/>
              <a:t>support one </a:t>
            </a:r>
            <a:r>
              <a:rPr lang="en-US" sz="2800" dirty="0"/>
              <a:t>another and hold one </a:t>
            </a:r>
            <a:r>
              <a:rPr lang="en-US" sz="2800" dirty="0" smtClean="0"/>
              <a:t>another accountable </a:t>
            </a:r>
            <a:r>
              <a:rPr lang="en-US" sz="2800" dirty="0"/>
              <a:t>by proactively </a:t>
            </a:r>
            <a:r>
              <a:rPr lang="en-US" sz="2800" dirty="0" smtClean="0"/>
              <a:t>discussing whether </a:t>
            </a:r>
            <a:r>
              <a:rPr lang="en-US" sz="2800" dirty="0"/>
              <a:t>their decision-making </a:t>
            </a:r>
            <a:r>
              <a:rPr lang="en-US" sz="2800" dirty="0" smtClean="0"/>
              <a:t>and behavior </a:t>
            </a:r>
            <a:r>
              <a:rPr lang="en-US" sz="2800" dirty="0"/>
              <a:t>are consistent with </a:t>
            </a:r>
            <a:r>
              <a:rPr lang="en-US" sz="2800" dirty="0" smtClean="0"/>
              <a:t>this Code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3981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2206</TotalTime>
  <Words>694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Code of Ethical Conduct for Country Coordinating Mechanism Members </vt:lpstr>
      <vt:lpstr>CCM Members’ Duty of Care </vt:lpstr>
      <vt:lpstr>CCM Members’ Accountability  </vt:lpstr>
      <vt:lpstr>CCM Members’ Integrity   </vt:lpstr>
      <vt:lpstr>CCM Members’ Dignity and Respect   </vt:lpstr>
      <vt:lpstr>Speak Out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Rudgard</dc:creator>
  <cp:lastModifiedBy>Dell</cp:lastModifiedBy>
  <cp:revision>132</cp:revision>
  <cp:lastPrinted>2014-06-25T09:54:39Z</cp:lastPrinted>
  <dcterms:created xsi:type="dcterms:W3CDTF">2014-06-04T06:23:14Z</dcterms:created>
  <dcterms:modified xsi:type="dcterms:W3CDTF">2021-06-14T08:31:59Z</dcterms:modified>
</cp:coreProperties>
</file>