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990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12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gbVEtEebwERJcrvafalVB1OLRp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70E04B3-5C70-4598-B852-E909AEE1DEF3}">
  <a:tblStyle styleId="{170E04B3-5C70-4598-B852-E909AEE1DEF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2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customschemas.google.com/relationships/presentationmetadata" Target="metadata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5"/>
              <a:buFont typeface="Calibri"/>
              <a:buNone/>
              <a:defRPr sz="48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950"/>
              <a:buNone/>
              <a:defRPr sz="1950"/>
            </a:lvl1pPr>
            <a:lvl2pPr lvl="1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sz="1625"/>
            </a:lvl2pPr>
            <a:lvl3pPr lvl="2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None/>
              <a:defRPr sz="1463"/>
            </a:lvl3pPr>
            <a:lvl4pPr lvl="3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5251052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917177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5"/>
              <a:buFont typeface="Calibri"/>
              <a:buNone/>
              <a:defRPr sz="48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rgbClr val="888888"/>
              </a:buClr>
              <a:buSzPts val="1950"/>
              <a:buNone/>
              <a:defRPr sz="195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625"/>
              <a:buNone/>
              <a:defRPr sz="162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463"/>
              <a:buNone/>
              <a:defRPr sz="1463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950"/>
              <a:buNone/>
              <a:defRPr b="1" sz="1950"/>
            </a:lvl1pPr>
            <a:lvl2pPr indent="-2286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b="1" sz="1625"/>
            </a:lvl2pPr>
            <a:lvl3pPr indent="-2286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None/>
              <a:defRPr b="1" sz="1463"/>
            </a:lvl3pPr>
            <a:lvl4pPr indent="-2286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4pPr>
            <a:lvl5pPr indent="-2286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5pPr>
            <a:lvl6pPr indent="-2286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6pPr>
            <a:lvl7pPr indent="-2286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7pPr>
            <a:lvl8pPr indent="-2286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8pPr>
            <a:lvl9pPr indent="-2286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950"/>
              <a:buNone/>
              <a:defRPr b="1" sz="1950"/>
            </a:lvl1pPr>
            <a:lvl2pPr indent="-2286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b="1" sz="1625"/>
            </a:lvl2pPr>
            <a:lvl3pPr indent="-2286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None/>
              <a:defRPr b="1" sz="1463"/>
            </a:lvl3pPr>
            <a:lvl4pPr indent="-2286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4pPr>
            <a:lvl5pPr indent="-2286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5pPr>
            <a:lvl6pPr indent="-2286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6pPr>
            <a:lvl7pPr indent="-2286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7pPr>
            <a:lvl8pPr indent="-2286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8pPr>
            <a:lvl9pPr indent="-2286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1pPr>
            <a:lvl2pPr indent="-373062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275"/>
              <a:buChar char="•"/>
              <a:defRPr sz="2275"/>
            </a:lvl2pPr>
            <a:lvl3pPr indent="-352425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Char char="•"/>
              <a:defRPr sz="1950"/>
            </a:lvl3pPr>
            <a:lvl4pPr indent="-331787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4pPr>
            <a:lvl5pPr indent="-331787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5pPr>
            <a:lvl6pPr indent="-331787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6pPr>
            <a:lvl7pPr indent="-331787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7pPr>
            <a:lvl8pPr indent="-331787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8pPr>
            <a:lvl9pPr indent="-331787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138"/>
              <a:buNone/>
              <a:defRPr sz="1138"/>
            </a:lvl2pPr>
            <a:lvl3pPr indent="-2286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3pPr>
            <a:lvl4pPr indent="-2286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4pPr>
            <a:lvl5pPr indent="-2286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5pPr>
            <a:lvl6pPr indent="-2286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6pPr>
            <a:lvl7pPr indent="-2286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7pPr>
            <a:lvl8pPr indent="-2286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8pPr>
            <a:lvl9pPr indent="-2286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138"/>
              <a:buNone/>
              <a:defRPr sz="1138"/>
            </a:lvl2pPr>
            <a:lvl3pPr indent="-228600" lvl="2" marL="1371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3pPr>
            <a:lvl4pPr indent="-228600" lvl="3" marL="1828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4pPr>
            <a:lvl5pPr indent="-228600" lvl="4" marL="22860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5pPr>
            <a:lvl6pPr indent="-228600" lvl="5" marL="2743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6pPr>
            <a:lvl7pPr indent="-228600" lvl="6" marL="32004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7pPr>
            <a:lvl8pPr indent="-228600" lvl="7" marL="3657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8pPr>
            <a:lvl9pPr indent="-228600" lvl="8" marL="41148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75"/>
              <a:buFont typeface="Calibri"/>
              <a:buNone/>
              <a:defRPr b="0" i="0" sz="3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3062" lvl="0" marL="457200" marR="0" rtl="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275"/>
              <a:buFont typeface="Arial"/>
              <a:buChar char="•"/>
              <a:defRPr b="0" i="0" sz="22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2425" lvl="1" marL="914400" marR="0" rtl="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  <a:defRPr b="0" i="0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1787" lvl="2" marL="1371600" marR="0" rtl="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Char char="•"/>
              <a:defRPr b="0" i="0" sz="16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1500" lvl="3" marL="1828800" marR="0" rtl="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b="0" i="0" sz="14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1500" lvl="4" marL="2286000" marR="0" rtl="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b="0" i="0" sz="14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1500" lvl="5" marL="2743200" marR="0" rtl="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b="0" i="0" sz="14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1500" lvl="6" marL="3200400" marR="0" rtl="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b="0" i="0" sz="14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1500" lvl="7" marL="3657600" marR="0" rtl="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b="0" i="0" sz="14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1500" lvl="8" marL="4114800" marR="0" rtl="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b="0" i="0" sz="146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www.theglobalfund.org/en/strategy/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619125" y="3429000"/>
            <a:ext cx="8667750" cy="709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Youth Engagement in GF and CSO_KPs_PLWDs New Election Plan 2024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0" y="4880278"/>
            <a:ext cx="9906000" cy="1977722"/>
          </a:xfrm>
          <a:prstGeom prst="rect">
            <a:avLst/>
          </a:prstGeom>
          <a:solidFill>
            <a:srgbClr val="01AE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7531" y="-28875"/>
            <a:ext cx="7447217" cy="648742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6848698" y="5834731"/>
            <a:ext cx="3066050" cy="545350"/>
          </a:xfrm>
          <a:prstGeom prst="rect">
            <a:avLst/>
          </a:prstGeom>
          <a:noFill/>
          <a:ln>
            <a:noFill/>
          </a:ln>
        </p:spPr>
        <p:txBody>
          <a:bodyPr anchorCtr="0" anchor="t" bIns="99025" lIns="99025" spcFirstLastPara="1" rIns="99025" wrap="square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2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https://www.theglobalfund.org/en/strategy/</a:t>
            </a:r>
            <a:endParaRPr sz="11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798898"/>
            <a:ext cx="2851085" cy="568852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7800000" dist="171450">
              <a:srgbClr val="D9D9D9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777" y="1044932"/>
            <a:ext cx="8398933" cy="509935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>
            <p:ph type="title"/>
          </p:nvPr>
        </p:nvSpPr>
        <p:spPr>
          <a:xfrm>
            <a:off x="681038" y="365127"/>
            <a:ext cx="8543925" cy="607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b="1" lang="en-US"/>
              <a:t>CSO-KPs-PLWD structure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112890" y="278500"/>
            <a:ext cx="9668932" cy="57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en-US" sz="2400"/>
              <a:t>Produced three cases studies related to community engagement for HIV, TB, MALARIA elimination</a:t>
            </a:r>
            <a:endParaRPr/>
          </a:p>
        </p:txBody>
      </p:sp>
      <p:grpSp>
        <p:nvGrpSpPr>
          <p:cNvPr id="108" name="Google Shape;108;p4"/>
          <p:cNvGrpSpPr/>
          <p:nvPr/>
        </p:nvGrpSpPr>
        <p:grpSpPr>
          <a:xfrm>
            <a:off x="292984" y="1116832"/>
            <a:ext cx="8999257" cy="5286904"/>
            <a:chOff x="292984" y="1116832"/>
            <a:chExt cx="8999257" cy="5286904"/>
          </a:xfrm>
        </p:grpSpPr>
        <p:pic>
          <p:nvPicPr>
            <p:cNvPr id="109" name="Google Shape;109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2984" y="1116832"/>
              <a:ext cx="4110520" cy="2312168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803"/>
                </a:srgbClr>
              </a:outerShdw>
            </a:effectLst>
          </p:spPr>
        </p:pic>
        <p:pic>
          <p:nvPicPr>
            <p:cNvPr id="110" name="Google Shape;110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953000" y="2450800"/>
              <a:ext cx="4339241" cy="2375668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803"/>
                </a:srgbClr>
              </a:outerShdw>
            </a:effectLst>
          </p:spPr>
        </p:pic>
        <p:pic>
          <p:nvPicPr>
            <p:cNvPr id="111" name="Google Shape;111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2984" y="3913302"/>
              <a:ext cx="4202014" cy="2490434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803"/>
                </a:srgbClr>
              </a:outerShdw>
            </a:effec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326723" y="1067602"/>
            <a:ext cx="9342210" cy="5798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HANSA 1 Ended in December 2023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 of CSO_KPs_PLWDs ended by December 2023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Preparing the HANSA2 monitoring which fully Engement with CSO_KPs and PLWDs representatives as CCM 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plan to conduct new CCM election for CSO_KP _PLWD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needs identified:</a:t>
            </a:r>
            <a:endParaRPr/>
          </a:p>
          <a:p>
            <a:pPr indent="-152400" lvl="0" marL="9874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Definition of a common vision of CSO_KPs and PLWD_CCM </a:t>
            </a:r>
            <a:endParaRPr/>
          </a:p>
          <a:p>
            <a:pPr indent="-152400" lvl="0" marL="9874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Improvement in conducting Oversight</a:t>
            </a:r>
            <a:endParaRPr/>
          </a:p>
          <a:p>
            <a:pPr indent="-152400" lvl="0" marL="9874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Clear definition of role/responsibilities of each constituency rep</a:t>
            </a:r>
            <a:endParaRPr/>
          </a:p>
          <a:p>
            <a:pPr indent="-152400" lvl="0" marL="9874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Communication strategy (internal and external)</a:t>
            </a:r>
            <a:endParaRPr/>
          </a:p>
          <a:p>
            <a:pPr indent="-152400" lvl="0" marL="9874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Strengthening of the CCM Secretariat for CSO_KP and PLWD Rep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731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1438" lvl="0" marL="185738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28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None/>
            </a:pPr>
            <a:r>
              <a:t/>
            </a:r>
            <a:endParaRPr b="1" sz="11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326723" y="225798"/>
            <a:ext cx="7597505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Reform CSO_KPs and PLWDs 2024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122;p6"/>
          <p:cNvGraphicFramePr/>
          <p:nvPr/>
        </p:nvGraphicFramePr>
        <p:xfrm>
          <a:off x="360146" y="10558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{170E04B3-5C70-4598-B852-E909AEE1DEF3}</a:tableStyleId>
              </a:tblPr>
              <a:tblGrid>
                <a:gridCol w="5913000"/>
                <a:gridCol w="3009575"/>
              </a:tblGrid>
              <a:tr h="448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FF66"/>
                    </a:solidFill>
                  </a:tcPr>
                </a:tc>
              </a:tr>
              <a:tr h="85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Endorsed by CCM and Submit the Technical Assistance from L’Inititative and approval TA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Jan-March 2024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116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Internal review of CCM_CSO_KPs and PLWD Terms of Reference – including definition of </a:t>
                      </a: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 and responsibilities of Civil Society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2024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867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External review of CCM CSO_KPs and PLWD TOR and revise of guidelines &amp; role for CCM_CSO_KPs and PLWDs constituency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 2024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807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Consultation workshop with different member, network and community representatives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 2024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07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 new election process member of CCM_KPs and PLWD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2024-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23" name="Google Shape;123;p6"/>
          <p:cNvSpPr txBox="1"/>
          <p:nvPr/>
        </p:nvSpPr>
        <p:spPr>
          <a:xfrm>
            <a:off x="360145" y="343301"/>
            <a:ext cx="8403711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Plan for CSO_KPs and PLWDs CCM election 2024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Google Shape;128;p7"/>
          <p:cNvGraphicFramePr/>
          <p:nvPr/>
        </p:nvGraphicFramePr>
        <p:xfrm>
          <a:off x="555111" y="10558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{170E04B3-5C70-4598-B852-E909AEE1DEF3}</a:tableStyleId>
              </a:tblPr>
              <a:tblGrid>
                <a:gridCol w="5715000"/>
                <a:gridCol w="2895600"/>
              </a:tblGrid>
              <a:tr h="488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FFF66"/>
                    </a:solidFill>
                  </a:tcPr>
                </a:tc>
              </a:tr>
              <a:tr h="1268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Capacity need assessment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Capacity building and initial  implementation of CCM_CSO_KPs_PLWDs TOR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Sep-Oct 2024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1268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the action plan for CCM_CSO_KPs and PLWDs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 2024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87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CCM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TOR 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Implementation and monitoring HANSA2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 2024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78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Attend the Regularly meeting and field visit with other CCM from constituency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 2024-2025 and 2026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29" name="Google Shape;129;p7"/>
          <p:cNvSpPr txBox="1"/>
          <p:nvPr/>
        </p:nvSpPr>
        <p:spPr>
          <a:xfrm>
            <a:off x="360145" y="343301"/>
            <a:ext cx="8403711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Plan for CSO_KPs and PLWDs CCM election 2024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1AE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3068857" y="2810577"/>
            <a:ext cx="427521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2019-12-13T04:47:09Z</dcterms:created>
  <dc:creator>Lasising SENSITH</dc:creator>
</cp:coreProperties>
</file>