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  <p:sldId id="267" r:id="rId6"/>
    <p:sldId id="268" r:id="rId7"/>
    <p:sldId id="269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4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0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3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2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3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1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0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2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25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3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1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41423-C09E-40AF-A6F8-1809525BE57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C71AF-D964-44B7-82A6-300D5570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828801"/>
            <a:ext cx="8763000" cy="17716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HIV/AIDS National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Directions and Priorities Beyond 2017 </a:t>
            </a:r>
            <a:endParaRPr lang="en-US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1982" y="3657600"/>
            <a:ext cx="6989618" cy="1676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23 January 2017</a:t>
            </a:r>
          </a:p>
          <a:p>
            <a:r>
              <a:rPr lang="en-US" sz="3600" b="1" dirty="0" smtClean="0">
                <a:solidFill>
                  <a:srgbClr val="002060"/>
                </a:solidFill>
              </a:rPr>
              <a:t>Centre for HIV/AIDS and STI</a:t>
            </a:r>
          </a:p>
          <a:p>
            <a:r>
              <a:rPr lang="en-US" sz="3600" b="1" dirty="0" smtClean="0">
                <a:solidFill>
                  <a:srgbClr val="002060"/>
                </a:solidFill>
              </a:rPr>
              <a:t>Ministry of Health of Lao PDR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http://media4.picsearch.com/is?-5HTKZFNqnYnCmopBM-wlJQuAs-rSs-B6aXwrJu07cI&amp;height=1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95800"/>
            <a:ext cx="2154382" cy="160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2132" y="457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92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VI. Key Population Investment Fund-KPIF  (PEPFAR)  - Pending approval from PEPFAR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GOAL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MS Mincho"/>
              </a:rPr>
              <a:t>Contribute to decreasing and ending HIV transmission, and to alleviating the impact of AIDS in Lao PDR</a:t>
            </a:r>
            <a:endParaRPr lang="en-US" sz="4000" dirty="0">
              <a:latin typeface="Arial"/>
            </a:endParaRPr>
          </a:p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sz="2800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Implemented by NGO and CSO :  2017 -2021  ( Application year by year) </a:t>
            </a:r>
            <a:endParaRPr lang="en-US" sz="4000" dirty="0">
              <a:latin typeface="Arial"/>
            </a:endParaRPr>
          </a:p>
          <a:p>
            <a:pPr marL="0" indent="0" fontAlgn="t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OUTCOME 1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</a:rPr>
              <a:t>Standardized community-led interventions developed to address demand and access to HIV/AIDS services by key populations in Vientiane Capital, and in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</a:rPr>
              <a:t>Xiengkhouang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</a:rPr>
              <a:t>, Savannakhet,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</a:rPr>
              <a:t>Champasak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</a:rPr>
              <a:t> and Attapeu provinces</a:t>
            </a:r>
            <a:endParaRPr lang="en-US" sz="4000" dirty="0">
              <a:latin typeface="Arial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OUTCOME 2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MS Mincho"/>
              </a:rPr>
              <a:t>Stigma, discrimination and violence mitigated and addressed at individual and community level</a:t>
            </a:r>
            <a:endParaRPr lang="en-US" sz="4000" dirty="0">
              <a:latin typeface="Arial"/>
            </a:endParaRPr>
          </a:p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OUTCOME 3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MS Mincho"/>
              </a:rPr>
              <a:t>Relevant policies, legislations and strategies informed by community-led interventions and related information</a:t>
            </a:r>
            <a:endParaRPr lang="en-US" sz="4000" dirty="0">
              <a:latin typeface="Arial"/>
            </a:endParaRPr>
          </a:p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OUTCOME 4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MS Mincho"/>
              </a:rPr>
              <a:t>Community-led interventions, policy dialogue and capitalization effectively managed</a:t>
            </a:r>
            <a:endParaRPr lang="en-US" sz="4000" b="0" i="0" u="none" strike="noStrike" dirty="0"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464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  <a:spcBef>
                <a:spcPts val="0"/>
              </a:spcBef>
            </a:pPr>
            <a:r>
              <a:rPr lang="en-US" sz="2200" dirty="0" smtClean="0">
                <a:solidFill>
                  <a:prstClr val="black"/>
                </a:solidFill>
                <a:latin typeface="Arial"/>
                <a:ea typeface="Calibri"/>
                <a:cs typeface="Cordia New"/>
              </a:rPr>
              <a:t/>
            </a:r>
            <a:br>
              <a:rPr lang="en-US" sz="2200" dirty="0" smtClean="0">
                <a:solidFill>
                  <a:prstClr val="black"/>
                </a:solidFill>
                <a:latin typeface="Arial"/>
                <a:ea typeface="Calibri"/>
                <a:cs typeface="Cordia New"/>
              </a:rPr>
            </a:br>
            <a:r>
              <a:rPr lang="en-US" sz="2000" b="1" dirty="0" smtClean="0">
                <a:solidFill>
                  <a:srgbClr val="C00000"/>
                </a:solidFill>
                <a:latin typeface="Arial"/>
                <a:ea typeface="Calibri"/>
                <a:cs typeface="Cordia New"/>
              </a:rPr>
              <a:t>1. Continue </a:t>
            </a:r>
            <a:r>
              <a:rPr lang="en-US" sz="2000" b="1" dirty="0">
                <a:solidFill>
                  <a:srgbClr val="C00000"/>
                </a:solidFill>
                <a:latin typeface="Arial"/>
                <a:ea typeface="Calibri"/>
                <a:cs typeface="Cordia New"/>
              </a:rPr>
              <a:t>to implement the NSAP 2016-2020</a:t>
            </a:r>
            <a:r>
              <a:rPr lang="en-GB" sz="2000" b="1" dirty="0">
                <a:solidFill>
                  <a:srgbClr val="C00000"/>
                </a:solidFill>
                <a:latin typeface="Arial"/>
                <a:ea typeface="Calibri"/>
                <a:cs typeface="Cordia New"/>
              </a:rPr>
              <a:t> to end the transmission of HIV and alleviate the impact of AIDS in Lao PDR</a:t>
            </a:r>
            <a:r>
              <a:rPr lang="en-GB" sz="2200" b="1" dirty="0">
                <a:solidFill>
                  <a:srgbClr val="C00000"/>
                </a:solidFill>
                <a:latin typeface="Arial"/>
                <a:ea typeface="Calibri"/>
                <a:cs typeface="Cordia New"/>
              </a:rPr>
              <a:t>.</a:t>
            </a:r>
            <a:r>
              <a:rPr lang="en-US" sz="1100" b="1" dirty="0">
                <a:solidFill>
                  <a:srgbClr val="C00000"/>
                </a:solidFill>
                <a:ea typeface="Calibri"/>
                <a:cs typeface="Cordia New"/>
              </a:rPr>
              <a:t/>
            </a:r>
            <a:br>
              <a:rPr lang="en-US" sz="1100" b="1" dirty="0">
                <a:solidFill>
                  <a:srgbClr val="C00000"/>
                </a:solidFill>
                <a:ea typeface="Calibri"/>
                <a:cs typeface="Cordia New"/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 fontScale="70000" lnSpcReduction="20000"/>
          </a:bodyPr>
          <a:lstStyle/>
          <a:p>
            <a:pPr marL="6286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GB" sz="2900" b="1" dirty="0" smtClean="0">
                <a:solidFill>
                  <a:srgbClr val="002060"/>
                </a:solidFill>
                <a:effectLst/>
                <a:latin typeface="Arial"/>
                <a:ea typeface="Calibri"/>
                <a:cs typeface="Cordia New"/>
              </a:rPr>
              <a:t>To create an enabling environment for an effective HIV response</a:t>
            </a:r>
          </a:p>
          <a:p>
            <a:pPr marL="1143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900" b="1" dirty="0">
              <a:solidFill>
                <a:srgbClr val="002060"/>
              </a:solidFill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SzPts val="1100"/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Strengthen governance policy, legal and advocacy </a:t>
            </a:r>
            <a:endParaRPr lang="en-US" sz="3400" dirty="0"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SzPts val="1100"/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Improve evidence-based and strategic information</a:t>
            </a:r>
            <a:endParaRPr lang="en-US" sz="3400" dirty="0"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SzPts val="1100"/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Eliminate the negative impact of stigma and discrimination and legal and human rights issues on people’s health</a:t>
            </a:r>
            <a:endParaRPr lang="en-US" sz="3400" dirty="0"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SzPts val="1100"/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Link and embed the Lao HIV response firmly in on-going processes of Health Systems Strengthening (HSS)</a:t>
            </a:r>
            <a:endParaRPr lang="en-US" sz="3400" dirty="0" smtClean="0">
              <a:ea typeface="Calibri"/>
              <a:cs typeface="Cordia New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buSzPts val="1100"/>
              <a:buFont typeface="Symbol"/>
              <a:buChar char=""/>
            </a:pPr>
            <a:endParaRPr lang="en-US" sz="3400" b="1" dirty="0">
              <a:solidFill>
                <a:srgbClr val="002060"/>
              </a:solidFill>
              <a:effectLst/>
              <a:latin typeface="Arial"/>
              <a:ea typeface="Calibri"/>
              <a:cs typeface="Cordia New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r>
              <a:rPr lang="en-GB" sz="2900" b="1" dirty="0" smtClean="0">
                <a:solidFill>
                  <a:srgbClr val="002060"/>
                </a:solidFill>
                <a:effectLst/>
                <a:latin typeface="Arial"/>
                <a:ea typeface="Calibri"/>
                <a:cs typeface="Cordia New"/>
              </a:rPr>
              <a:t>b.       To prevent and reduce the further transmission of HIV infection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endParaRPr lang="en-US" sz="2900" b="1" dirty="0">
              <a:solidFill>
                <a:srgbClr val="002060"/>
              </a:solidFill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To reduce new HIV infections</a:t>
            </a:r>
            <a:endParaRPr lang="en-US" sz="3400" dirty="0">
              <a:ea typeface="Calibri"/>
              <a:cs typeface="Cordia New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en-GB" sz="3400" dirty="0" smtClean="0">
                <a:effectLst/>
                <a:latin typeface="Arial"/>
                <a:ea typeface="Calibri"/>
                <a:cs typeface="Cordia New"/>
              </a:rPr>
              <a:t>To reduce the risk behaviours associated with HIV infection </a:t>
            </a:r>
            <a:endParaRPr lang="en-US" sz="3400" dirty="0" smtClean="0">
              <a:ea typeface="Calibri"/>
              <a:cs typeface="Cordia New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3400" b="1" dirty="0">
              <a:effectLst/>
              <a:latin typeface="Arial"/>
              <a:ea typeface="Calibri"/>
              <a:cs typeface="Cordia New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5333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5592763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15000"/>
              </a:lnSpc>
              <a:spcBef>
                <a:spcPts val="0"/>
              </a:spcBef>
              <a:buAutoNum type="alphaLcPeriod" startAt="3"/>
            </a:pPr>
            <a:r>
              <a:rPr lang="en-GB" sz="2000" b="1" dirty="0" smtClean="0">
                <a:solidFill>
                  <a:srgbClr val="002060"/>
                </a:solidFill>
                <a:latin typeface="Arial"/>
                <a:ea typeface="Calibri"/>
                <a:cs typeface="Cordia New"/>
              </a:rPr>
              <a:t>To </a:t>
            </a:r>
            <a:r>
              <a:rPr lang="en-GB" sz="2000" b="1" dirty="0">
                <a:solidFill>
                  <a:srgbClr val="002060"/>
                </a:solidFill>
                <a:latin typeface="Arial"/>
                <a:ea typeface="Calibri"/>
                <a:cs typeface="Cordia New"/>
              </a:rPr>
              <a:t>increase coverage and improve quality of treatment, </a:t>
            </a:r>
            <a:r>
              <a:rPr lang="en-GB" sz="2000" b="1" dirty="0" smtClean="0">
                <a:solidFill>
                  <a:srgbClr val="002060"/>
                </a:solidFill>
                <a:latin typeface="Arial"/>
                <a:ea typeface="Calibri"/>
                <a:cs typeface="Cordia New"/>
              </a:rPr>
              <a:t>care and support </a:t>
            </a:r>
            <a:r>
              <a:rPr lang="en-GB" sz="2000" b="1" dirty="0">
                <a:solidFill>
                  <a:srgbClr val="002060"/>
                </a:solidFill>
                <a:latin typeface="Arial"/>
                <a:ea typeface="Calibri"/>
                <a:cs typeface="Cordia New"/>
              </a:rPr>
              <a:t>services for people living with HIV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000" dirty="0">
              <a:solidFill>
                <a:prstClr val="black"/>
              </a:solidFill>
              <a:ea typeface="Calibri"/>
              <a:cs typeface="Cordia New"/>
            </a:endParaRPr>
          </a:p>
          <a:p>
            <a:pPr lvl="1" algn="just">
              <a:spcBef>
                <a:spcPts val="0"/>
              </a:spcBef>
              <a:buFont typeface="Symbol"/>
              <a:buChar char="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Decrease the number of people with undiagnosed HIV infection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>
              <a:spcBef>
                <a:spcPts val="0"/>
              </a:spcBef>
              <a:buFont typeface="Symbol"/>
              <a:buChar char="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Increase detection of New HIV infection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>
              <a:spcBef>
                <a:spcPts val="0"/>
              </a:spcBef>
              <a:buFont typeface="Symbol"/>
              <a:buChar char="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Increase the proportion of PLHIV on treatments with undetectable viral load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>
              <a:spcBef>
                <a:spcPts val="0"/>
              </a:spcBef>
              <a:buFont typeface="Symbol"/>
              <a:buChar char=""/>
            </a:pPr>
            <a:endParaRPr lang="en-US" sz="2000" dirty="0">
              <a:solidFill>
                <a:srgbClr val="C00000"/>
              </a:solidFill>
              <a:latin typeface="Arial"/>
              <a:cs typeface="Cordia New"/>
            </a:endParaRP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en-GB" sz="2000" b="1" dirty="0">
                <a:solidFill>
                  <a:srgbClr val="C00000"/>
                </a:solidFill>
                <a:latin typeface="Arial"/>
                <a:cs typeface="Cordia New"/>
              </a:rPr>
              <a:t>Targets:  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en-GB" sz="2000" b="1" dirty="0">
              <a:solidFill>
                <a:prstClr val="black"/>
              </a:solidFill>
              <a:latin typeface="Arial"/>
              <a:cs typeface="Cordia New"/>
            </a:endParaRP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HIV prevalence among population aged 15-49 years old: &lt;0.5%</a:t>
            </a: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HIV prevalence among MSM/TG less than 3%</a:t>
            </a: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HIV prevalence among FSW less than 2%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HIV prevalence among PWID less than 15%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Reduction of STI infection rate among key populations</a:t>
            </a:r>
            <a:endParaRPr lang="en-US" sz="2000" dirty="0">
              <a:solidFill>
                <a:prstClr val="black"/>
              </a:solidFill>
            </a:endParaRPr>
          </a:p>
          <a:p>
            <a:pPr marL="800100" lvl="1" indent="0" algn="just">
              <a:spcBef>
                <a:spcPts val="0"/>
              </a:spcBef>
              <a:buNone/>
            </a:pPr>
            <a:r>
              <a:rPr lang="en-GB" sz="2000" dirty="0">
                <a:solidFill>
                  <a:prstClr val="black"/>
                </a:solidFill>
                <a:latin typeface="Arial"/>
                <a:cs typeface="Cordia New"/>
              </a:rPr>
              <a:t>             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endParaRPr lang="en-GB" sz="4000" dirty="0" smtClean="0">
              <a:effectLst/>
              <a:latin typeface="Arial"/>
              <a:ea typeface="Calibri"/>
              <a:cs typeface="Cordia New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endParaRPr lang="en-GB" sz="4000" dirty="0">
              <a:latin typeface="Arial"/>
              <a:ea typeface="Calibri"/>
              <a:cs typeface="Cordia New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r>
              <a:rPr lang="en-GB" sz="5900" dirty="0" smtClean="0">
                <a:effectLst/>
                <a:latin typeface="Arial"/>
                <a:ea typeface="Calibri"/>
                <a:cs typeface="Cordia New"/>
              </a:rPr>
              <a:t>   2. To implement fast-track interventions toward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r>
              <a:rPr lang="en-GB" sz="5900" dirty="0">
                <a:latin typeface="Arial"/>
                <a:ea typeface="Calibri"/>
                <a:cs typeface="Cordia New"/>
              </a:rPr>
              <a:t> </a:t>
            </a:r>
            <a:r>
              <a:rPr lang="en-GB" sz="5900" dirty="0" smtClean="0">
                <a:latin typeface="Arial"/>
                <a:ea typeface="Calibri"/>
                <a:cs typeface="Cordia New"/>
              </a:rPr>
              <a:t>  </a:t>
            </a:r>
            <a:r>
              <a:rPr lang="en-GB" sz="5900" dirty="0" smtClean="0">
                <a:effectLst/>
                <a:latin typeface="Arial"/>
                <a:ea typeface="Calibri"/>
                <a:cs typeface="Cordia New"/>
              </a:rPr>
              <a:t>    achieving UN Goal of ending AIDS by 2030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r>
              <a:rPr lang="en-GB" sz="5900" dirty="0">
                <a:latin typeface="Arial"/>
                <a:ea typeface="Calibri"/>
                <a:cs typeface="Cordia New"/>
              </a:rPr>
              <a:t> </a:t>
            </a:r>
            <a:r>
              <a:rPr lang="en-GB" sz="5900" dirty="0" smtClean="0">
                <a:latin typeface="Arial"/>
                <a:ea typeface="Calibri"/>
                <a:cs typeface="Cordia New"/>
              </a:rPr>
              <a:t>      </a:t>
            </a:r>
            <a:r>
              <a:rPr lang="en-GB" sz="5900" dirty="0" smtClean="0">
                <a:effectLst/>
                <a:latin typeface="Arial"/>
                <a:ea typeface="Calibri"/>
                <a:cs typeface="Cordia New"/>
              </a:rPr>
              <a:t>by developing plan to address 90 90 90 target.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SzPts val="1100"/>
              <a:buNone/>
            </a:pPr>
            <a:endParaRPr lang="en-US" sz="5900" dirty="0">
              <a:ea typeface="Calibri"/>
              <a:cs typeface="Cordia New"/>
            </a:endParaRPr>
          </a:p>
          <a:p>
            <a:pPr marL="0" indent="0">
              <a:buNone/>
            </a:pPr>
            <a:r>
              <a:rPr lang="en-GB" sz="5900" dirty="0" smtClean="0">
                <a:latin typeface="Arial"/>
                <a:ea typeface="Calibri"/>
                <a:cs typeface="Cordia New"/>
              </a:rPr>
              <a:t>   3. </a:t>
            </a:r>
            <a:r>
              <a:rPr lang="en-GB" sz="59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To implement UN Political Declaration </a:t>
            </a:r>
            <a:r>
              <a:rPr lang="en-US" sz="5900" i="0" u="none" strike="noStrike" baseline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on HIV and </a:t>
            </a:r>
          </a:p>
          <a:p>
            <a:pPr marL="0" indent="0">
              <a:buNone/>
            </a:pPr>
            <a:r>
              <a:rPr lang="en-US" sz="59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5900" i="0" u="none" strike="noStrike" baseline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AIDS: On the Fast-Track to Accelerate the Fight </a:t>
            </a:r>
          </a:p>
          <a:p>
            <a:pPr marL="0" indent="0">
              <a:buNone/>
            </a:pPr>
            <a:r>
              <a:rPr lang="en-US" sz="59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5900" i="0" u="none" strike="noStrike" baseline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against HIV and to End the AIDS Epidemic by 2030 </a:t>
            </a:r>
          </a:p>
          <a:p>
            <a:pPr marL="0" indent="0">
              <a:buNone/>
            </a:pPr>
            <a:endParaRPr lang="en-GB" sz="5900" dirty="0">
              <a:latin typeface="Arial"/>
              <a:ea typeface="Calibri"/>
              <a:cs typeface="Cordia New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900" dirty="0" smtClean="0">
                <a:effectLst/>
                <a:latin typeface="Arial"/>
                <a:ea typeface="Calibri"/>
                <a:cs typeface="Cordia New"/>
              </a:rPr>
              <a:t>   4.  </a:t>
            </a:r>
            <a:r>
              <a:rPr lang="en-GB" sz="5900" dirty="0" smtClean="0">
                <a:solidFill>
                  <a:prstClr val="black"/>
                </a:solidFill>
                <a:latin typeface="Arial"/>
                <a:ea typeface="Calibri"/>
                <a:cs typeface="Cordia New"/>
              </a:rPr>
              <a:t>To </a:t>
            </a:r>
            <a:r>
              <a:rPr lang="en-GB" sz="5900" dirty="0">
                <a:solidFill>
                  <a:prstClr val="black"/>
                </a:solidFill>
                <a:latin typeface="Arial"/>
                <a:ea typeface="Calibri"/>
                <a:cs typeface="Cordia New"/>
              </a:rPr>
              <a:t>implement </a:t>
            </a:r>
            <a:r>
              <a:rPr lang="en-US" sz="5900" dirty="0" smtClean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ASEAN Declaration of Commitment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      </a:t>
            </a:r>
            <a:r>
              <a:rPr lang="en-US" sz="5900" dirty="0" smtClean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on HIV and AIDS: Fast-Tracking and Sustaining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      </a:t>
            </a:r>
            <a:r>
              <a:rPr lang="en-US" sz="5900" dirty="0" smtClean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HIV and AIDS Responses</a:t>
            </a:r>
            <a:r>
              <a:rPr lang="en-US" sz="59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Arial Unicode MS"/>
                <a:cs typeface="Arial Unicode MS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to End the AIDS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</a:t>
            </a:r>
            <a:r>
              <a:rPr lang="en-US" sz="59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       </a:t>
            </a:r>
            <a:r>
              <a:rPr lang="en-US" sz="5900" dirty="0" smtClean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 Unicode MS"/>
                <a:cs typeface="Arial Unicode MS"/>
              </a:rPr>
              <a:t>Epidemic by 2030</a:t>
            </a:r>
            <a:endParaRPr lang="en-US" sz="5900" dirty="0" smtClean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/>
              <a:ea typeface="Arial Unicode MS"/>
              <a:cs typeface="Arial Unicode MS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 smtClean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/>
              <a:ea typeface="Helvetica"/>
              <a:cs typeface="Helvetica"/>
            </a:endParaRPr>
          </a:p>
          <a:p>
            <a:pPr marL="11430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800" dirty="0">
              <a:solidFill>
                <a:prstClr val="black"/>
              </a:solidFill>
              <a:ea typeface="Calibri"/>
              <a:cs typeface="Cordia New"/>
            </a:endParaRPr>
          </a:p>
          <a:p>
            <a:pPr marL="1143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 smtClean="0">
              <a:effectLst/>
              <a:latin typeface="Arial"/>
              <a:ea typeface="Calibri"/>
              <a:cs typeface="Cordia New"/>
            </a:endParaRPr>
          </a:p>
          <a:p>
            <a:pPr marL="1143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a typeface="Calibri"/>
              <a:cs typeface="Cordia New"/>
            </a:endParaRPr>
          </a:p>
          <a:p>
            <a:pPr marL="11430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GB" dirty="0" smtClean="0">
                <a:effectLst/>
                <a:latin typeface="Arial"/>
                <a:ea typeface="Calibri"/>
                <a:cs typeface="Cordia New"/>
              </a:rPr>
              <a:t> </a:t>
            </a:r>
            <a:endParaRPr lang="en-US" sz="2800" dirty="0">
              <a:ea typeface="Calibri"/>
              <a:cs typeface="Cordia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6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I. Global Fund to Fight AIDS, TB and 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Continue interventions implemented  during NFM (2016-2017)</a:t>
            </a:r>
          </a:p>
          <a:p>
            <a:pPr marL="0" indent="0">
              <a:buNone/>
            </a:pPr>
            <a:r>
              <a:rPr lang="en-US" dirty="0"/>
              <a:t>2. Expand program for KAP- FSW, MSM, TG to more provinces</a:t>
            </a:r>
          </a:p>
          <a:p>
            <a:pPr marL="0" indent="0">
              <a:buNone/>
            </a:pPr>
            <a:r>
              <a:rPr lang="en-US" dirty="0"/>
              <a:t>3. Interventions for peoples in prisons and detention </a:t>
            </a:r>
            <a:r>
              <a:rPr lang="en-US" dirty="0" err="1"/>
              <a:t>centres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Community based HTC and referral system</a:t>
            </a:r>
          </a:p>
          <a:p>
            <a:pPr marL="0" indent="0">
              <a:buNone/>
            </a:pPr>
            <a:r>
              <a:rPr lang="en-US" dirty="0"/>
              <a:t>5. Scaling up condom programming</a:t>
            </a:r>
          </a:p>
          <a:p>
            <a:pPr marL="0" indent="0">
              <a:buNone/>
            </a:pPr>
            <a:r>
              <a:rPr lang="en-US" dirty="0"/>
              <a:t>6. Expand PMTCT  to all provinces</a:t>
            </a:r>
          </a:p>
          <a:p>
            <a:pPr marL="0" indent="0">
              <a:buNone/>
            </a:pPr>
            <a:r>
              <a:rPr lang="en-US" dirty="0"/>
              <a:t>7. Strengthen HIV associated TB program (TB/HIV Co-infection)</a:t>
            </a:r>
          </a:p>
          <a:p>
            <a:pPr marL="0" indent="0">
              <a:buNone/>
            </a:pPr>
            <a:r>
              <a:rPr lang="en-US" dirty="0"/>
              <a:t>8. Improve quality of HTC- implement new HIV testing algorithm</a:t>
            </a:r>
          </a:p>
          <a:p>
            <a:pPr marL="0" indent="0">
              <a:buNone/>
            </a:pPr>
            <a:r>
              <a:rPr lang="en-US" dirty="0"/>
              <a:t>9. Scale up STI testing, diagnostic and treatment services particularly for </a:t>
            </a:r>
            <a:r>
              <a:rPr lang="en-US" dirty="0" smtClean="0"/>
              <a:t> key </a:t>
            </a:r>
            <a:r>
              <a:rPr lang="en-US" dirty="0"/>
              <a:t>populations</a:t>
            </a:r>
          </a:p>
          <a:p>
            <a:pPr marL="0" indent="0">
              <a:buNone/>
            </a:pPr>
            <a:r>
              <a:rPr lang="en-US" dirty="0"/>
              <a:t>10. Expand ART sites to all provinces and selected districts to able </a:t>
            </a:r>
            <a:r>
              <a:rPr lang="en-US" dirty="0" smtClean="0"/>
              <a:t>to </a:t>
            </a:r>
            <a:r>
              <a:rPr lang="en-US" dirty="0"/>
              <a:t>handle non-severe cases and for distribution of ARVs</a:t>
            </a:r>
          </a:p>
          <a:p>
            <a:pPr marL="0" indent="0">
              <a:buNone/>
            </a:pPr>
            <a:r>
              <a:rPr lang="en-US" dirty="0"/>
              <a:t>11. Improve estimations and projection and M&amp;E system at national and local level</a:t>
            </a:r>
          </a:p>
          <a:p>
            <a:pPr marL="0" indent="0">
              <a:buNone/>
            </a:pPr>
            <a:r>
              <a:rPr lang="en-US" dirty="0"/>
              <a:t>12. Develop, improve  and implement guidelines and SOP for prevention, treatment, care and support, and VL compression</a:t>
            </a:r>
          </a:p>
        </p:txBody>
      </p:sp>
    </p:spTree>
    <p:extLst>
      <p:ext uri="{BB962C8B-B14F-4D97-AF65-F5344CB8AC3E}">
        <p14:creationId xmlns:p14="http://schemas.microsoft.com/office/powerpoint/2010/main" val="4825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II. Asian Development Bank (ADB)- US$ 1million /year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dirty="0"/>
              <a:t>To build capacity in management, planning and monitoring </a:t>
            </a:r>
            <a:endParaRPr lang="en-US" dirty="0"/>
          </a:p>
          <a:p>
            <a:pPr fontAlgn="t"/>
            <a:r>
              <a:rPr lang="en-GB" dirty="0"/>
              <a:t>Improve access to quality prevention and treatment services</a:t>
            </a:r>
            <a:endParaRPr lang="en-US" dirty="0"/>
          </a:p>
          <a:p>
            <a:pPr fontAlgn="t"/>
            <a:r>
              <a:rPr lang="en-GB" dirty="0"/>
              <a:t>Regional, cross-border collaboration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III. USAID- FHI 360  US$ 500,000 /year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Comprehensive package of interventions for MSM and TG</a:t>
            </a:r>
            <a:endParaRPr lang="en-US" sz="4400" dirty="0">
              <a:latin typeface="Arial"/>
            </a:endParaRPr>
          </a:p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Peer-led interventions</a:t>
            </a:r>
            <a:endParaRPr lang="en-US" sz="4400" dirty="0">
              <a:latin typeface="Arial"/>
            </a:endParaRPr>
          </a:p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dirty="0" err="1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Oraquick</a:t>
            </a: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 testing</a:t>
            </a:r>
            <a:endParaRPr lang="en-US" sz="4400" dirty="0">
              <a:latin typeface="Arial"/>
            </a:endParaRPr>
          </a:p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Social network strategy (referral system, integration of health services) </a:t>
            </a:r>
            <a:endParaRPr lang="en-US" sz="4400" dirty="0">
              <a:latin typeface="Arial"/>
            </a:endParaRPr>
          </a:p>
          <a:p>
            <a:pPr marL="0" algn="just" fontAlgn="t">
              <a:lnSpc>
                <a:spcPct val="115000"/>
              </a:lnSpc>
              <a:spcBef>
                <a:spcPts val="0"/>
              </a:spcBef>
            </a:pPr>
            <a:r>
              <a:rPr lang="en-GB" dirty="0" err="1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Comcare</a:t>
            </a: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 ( using IT, mobile phone, Apps)</a:t>
            </a:r>
            <a:endParaRPr lang="en-US" sz="4400" dirty="0">
              <a:latin typeface="Arial"/>
            </a:endParaRPr>
          </a:p>
          <a:p>
            <a:r>
              <a:rPr lang="en-US" sz="4000" dirty="0">
                <a:solidFill>
                  <a:prstClr val="black"/>
                </a:solidFill>
                <a:ea typeface="+mj-ea"/>
                <a:cs typeface="+mj-cs"/>
              </a:rPr>
              <a:t>Piloting </a:t>
            </a:r>
            <a:r>
              <a:rPr lang="en-US" sz="4000" dirty="0" err="1">
                <a:solidFill>
                  <a:prstClr val="black"/>
                </a:solidFill>
                <a:ea typeface="+mj-ea"/>
                <a:cs typeface="+mj-cs"/>
              </a:rPr>
              <a:t>PrEP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IV. USCDC-WHO  ( US$ 100,000 /year)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dirty="0"/>
              <a:t>Improving surveillance system </a:t>
            </a:r>
            <a:endParaRPr lang="en-US" dirty="0"/>
          </a:p>
          <a:p>
            <a:pPr fontAlgn="t"/>
            <a:r>
              <a:rPr lang="en-GB" dirty="0"/>
              <a:t>Improving laboratory quality, EQA</a:t>
            </a:r>
            <a:endParaRPr lang="en-US" dirty="0"/>
          </a:p>
          <a:p>
            <a:pPr fontAlgn="t"/>
            <a:r>
              <a:rPr lang="en-GB" dirty="0"/>
              <a:t>Quality improvement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01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V. USCDC/PEPFAR  (2017-2021) – Application year by year </a:t>
            </a:r>
            <a:r>
              <a:rPr lang="en-US" sz="3200" dirty="0" smtClean="0"/>
              <a:t>2017</a:t>
            </a:r>
            <a:r>
              <a:rPr lang="en-US" sz="3200" dirty="0"/>
              <a:t>: US$ 175,000 /year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1. Development of guidelines, SOP for prevention and treatment interventions</a:t>
            </a:r>
            <a:endParaRPr lang="en-US" sz="4400" dirty="0">
              <a:latin typeface="Arial"/>
            </a:endParaRPr>
          </a:p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2. Improving quality of HTC and Treatment </a:t>
            </a:r>
            <a:endParaRPr lang="en-US" sz="4400" dirty="0">
              <a:latin typeface="Arial"/>
            </a:endParaRPr>
          </a:p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3. Improving quality of laboratory (EQA)</a:t>
            </a:r>
            <a:endParaRPr lang="en-US" sz="4400" dirty="0">
              <a:latin typeface="Arial"/>
            </a:endParaRPr>
          </a:p>
          <a:p>
            <a:pPr marL="0" indent="0" algn="just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Cordia New"/>
              </a:rPr>
              <a:t>4. Improving strategic information, M&amp;E and supervision</a:t>
            </a:r>
            <a:endParaRPr lang="en-US" sz="4400" dirty="0"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5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714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HIV/AIDS National Programme Directions and Priorities Beyond 2017 </vt:lpstr>
      <vt:lpstr> 1. Continue to implement the NSAP 2016-2020 to end the transmission of HIV and alleviate the impact of AIDS in Lao PDR. </vt:lpstr>
      <vt:lpstr>PowerPoint Presentation</vt:lpstr>
      <vt:lpstr>PowerPoint Presentation</vt:lpstr>
      <vt:lpstr>I. Global Fund to Fight AIDS, TB and Malaria</vt:lpstr>
      <vt:lpstr>II. Asian Development Bank (ADB)- US$ 1million /year </vt:lpstr>
      <vt:lpstr>III. USAID- FHI 360  US$ 500,000 /year</vt:lpstr>
      <vt:lpstr> IV. USCDC-WHO  ( US$ 100,000 /year) </vt:lpstr>
      <vt:lpstr>V. USCDC/PEPFAR  (2017-2021) – Application year by year 2017: US$ 175,000 /year </vt:lpstr>
      <vt:lpstr>VI. Key Population Investment Fund-KPIF  (PEPFAR)  - Pending approval from PEPFAR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HIV/AIDS National Programme Directions and Priorities Beyond 2017</dc:title>
  <dc:creator>dell</dc:creator>
  <cp:lastModifiedBy>dell</cp:lastModifiedBy>
  <cp:revision>22</cp:revision>
  <dcterms:created xsi:type="dcterms:W3CDTF">2017-01-09T16:59:02Z</dcterms:created>
  <dcterms:modified xsi:type="dcterms:W3CDTF">2017-01-22T17:34:52Z</dcterms:modified>
</cp:coreProperties>
</file>