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handoutMasterIdLst>
    <p:handoutMasterId r:id="rId21"/>
  </p:handoutMasterIdLst>
  <p:sldIdLst>
    <p:sldId id="315" r:id="rId2"/>
    <p:sldId id="316" r:id="rId3"/>
    <p:sldId id="318" r:id="rId4"/>
    <p:sldId id="320" r:id="rId5"/>
    <p:sldId id="360" r:id="rId6"/>
    <p:sldId id="362" r:id="rId7"/>
    <p:sldId id="364" r:id="rId8"/>
    <p:sldId id="342" r:id="rId9"/>
    <p:sldId id="344" r:id="rId10"/>
    <p:sldId id="338" r:id="rId11"/>
    <p:sldId id="336" r:id="rId12"/>
    <p:sldId id="346" r:id="rId13"/>
    <p:sldId id="348" r:id="rId14"/>
    <p:sldId id="350" r:id="rId15"/>
    <p:sldId id="352" r:id="rId16"/>
    <p:sldId id="371" r:id="rId17"/>
    <p:sldId id="354" r:id="rId18"/>
    <p:sldId id="357"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2205" autoAdjust="0"/>
    <p:restoredTop sz="94660"/>
  </p:normalViewPr>
  <p:slideViewPr>
    <p:cSldViewPr>
      <p:cViewPr>
        <p:scale>
          <a:sx n="70" d="100"/>
          <a:sy n="70" d="100"/>
        </p:scale>
        <p:origin x="-216" y="85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6A0CF29-1127-4BA6-AA99-0447F9C6981B}" type="datetimeFigureOut">
              <a:rPr lang="en-US" smtClean="0"/>
              <a:pPr/>
              <a:t>30-Aug-16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668AC9E-BA33-4669-ABAE-2506A0ECA0DF}" type="slidenum">
              <a:rPr lang="en-US" smtClean="0"/>
              <a:pPr/>
              <a:t>‹#›</a:t>
            </a:fld>
            <a:endParaRPr lang="en-US"/>
          </a:p>
        </p:txBody>
      </p:sp>
    </p:spTree>
    <p:extLst>
      <p:ext uri="{BB962C8B-B14F-4D97-AF65-F5344CB8AC3E}">
        <p14:creationId xmlns:p14="http://schemas.microsoft.com/office/powerpoint/2010/main" val="13741977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E1D1DF0-D4FD-45D1-8DF4-F900B689969D}" type="datetimeFigureOut">
              <a:rPr lang="th-TH" smtClean="0"/>
              <a:pPr/>
              <a:t>30/08/59</a:t>
            </a:fld>
            <a:endParaRPr lang="th-T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120472-3A52-47C6-A022-7577AD0DD344}" type="slidenum">
              <a:rPr lang="th-TH" smtClean="0"/>
              <a:pPr/>
              <a:t>‹#›</a:t>
            </a:fld>
            <a:endParaRPr lang="th-TH"/>
          </a:p>
        </p:txBody>
      </p:sp>
    </p:spTree>
    <p:extLst>
      <p:ext uri="{BB962C8B-B14F-4D97-AF65-F5344CB8AC3E}">
        <p14:creationId xmlns:p14="http://schemas.microsoft.com/office/powerpoint/2010/main" val="3941158553"/>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94EAD51-F6D2-4EB4-BEF4-4C907E1B2FAD}" type="datetimeFigureOut">
              <a:rPr lang="en-US" smtClean="0"/>
              <a:pPr/>
              <a:t>30-Aug-16</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20EC664-B661-4DE3-952B-1163524A1494}"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94EAD51-F6D2-4EB4-BEF4-4C907E1B2FAD}" type="datetimeFigureOut">
              <a:rPr lang="en-US" smtClean="0"/>
              <a:pPr/>
              <a:t>30-Aug-16</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20EC664-B661-4DE3-952B-1163524A1494}"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066800" y="619064"/>
            <a:ext cx="8001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defTabSz="914400" rtl="0" eaLnBrk="1" fontAlgn="base" latinLnBrk="0" hangingPunct="1">
              <a:lnSpc>
                <a:spcPct val="100000"/>
              </a:lnSpc>
              <a:spcBef>
                <a:spcPct val="0"/>
              </a:spcBef>
              <a:spcAft>
                <a:spcPct val="0"/>
              </a:spcAft>
              <a:buClrTx/>
              <a:buSzTx/>
              <a:buFontTx/>
              <a:buNone/>
              <a:tabLst/>
            </a:pPr>
            <a:endParaRPr lang="en-US" sz="4000" b="1" dirty="0" smtClean="0">
              <a:latin typeface="Times New Roman" panose="02020603050405020304" pitchFamily="18" charset="0"/>
              <a:cs typeface="Times New Roman" panose="02020603050405020304" pitchFamily="18" charset="0"/>
            </a:endParaRPr>
          </a:p>
          <a:p>
            <a:r>
              <a:rPr lang="en-US" sz="4400" b="1" dirty="0">
                <a:latin typeface="Times New Roman" panose="02020603050405020304" pitchFamily="18" charset="0"/>
                <a:cs typeface="Times New Roman" panose="02020603050405020304" pitchFamily="18" charset="0"/>
              </a:rPr>
              <a:t>Report of Oversight Field Visit</a:t>
            </a:r>
            <a:endParaRPr lang="en-US" sz="4400" dirty="0">
              <a:latin typeface="Times New Roman" panose="02020603050405020304" pitchFamily="18" charset="0"/>
              <a:cs typeface="Times New Roman" panose="02020603050405020304" pitchFamily="18" charset="0"/>
            </a:endParaRPr>
          </a:p>
          <a:p>
            <a:r>
              <a:rPr lang="en-US" sz="4400" b="1" dirty="0" err="1">
                <a:latin typeface="Times New Roman" panose="02020603050405020304" pitchFamily="18" charset="0"/>
                <a:cs typeface="Times New Roman" panose="02020603050405020304" pitchFamily="18" charset="0"/>
              </a:rPr>
              <a:t>Louang</a:t>
            </a:r>
            <a:r>
              <a:rPr lang="en-US" sz="4400" b="1" dirty="0">
                <a:latin typeface="Times New Roman" panose="02020603050405020304" pitchFamily="18" charset="0"/>
                <a:cs typeface="Times New Roman" panose="02020603050405020304" pitchFamily="18" charset="0"/>
              </a:rPr>
              <a:t> </a:t>
            </a:r>
            <a:r>
              <a:rPr lang="en-US" sz="4400" b="1" dirty="0" err="1">
                <a:latin typeface="Times New Roman" panose="02020603050405020304" pitchFamily="18" charset="0"/>
                <a:cs typeface="Times New Roman" panose="02020603050405020304" pitchFamily="18" charset="0"/>
              </a:rPr>
              <a:t>Namtha</a:t>
            </a:r>
            <a:r>
              <a:rPr lang="en-US" sz="4400" b="1" dirty="0">
                <a:latin typeface="Times New Roman" panose="02020603050405020304" pitchFamily="18" charset="0"/>
                <a:cs typeface="Times New Roman" panose="02020603050405020304" pitchFamily="18" charset="0"/>
              </a:rPr>
              <a:t> Province </a:t>
            </a:r>
            <a:endParaRPr lang="en-US" sz="4400" b="1" dirty="0" smtClean="0">
              <a:latin typeface="Times New Roman" panose="02020603050405020304" pitchFamily="18" charset="0"/>
              <a:cs typeface="Times New Roman" panose="02020603050405020304" pitchFamily="18" charset="0"/>
            </a:endParaRPr>
          </a:p>
          <a:p>
            <a:r>
              <a:rPr lang="en-US" sz="3200" dirty="0" smtClean="0">
                <a:latin typeface="Times New Roman" panose="02020603050405020304" pitchFamily="18" charset="0"/>
                <a:cs typeface="Times New Roman" panose="02020603050405020304" pitchFamily="18" charset="0"/>
              </a:rPr>
              <a:t>Date:  </a:t>
            </a:r>
            <a:r>
              <a:rPr lang="en-US" sz="3200" dirty="0">
                <a:latin typeface="Times New Roman" panose="02020603050405020304" pitchFamily="18" charset="0"/>
                <a:cs typeface="Times New Roman" panose="02020603050405020304" pitchFamily="18" charset="0"/>
              </a:rPr>
              <a:t>27</a:t>
            </a:r>
            <a:r>
              <a:rPr lang="en-US" sz="3200" baseline="30000" dirty="0">
                <a:latin typeface="Times New Roman" panose="02020603050405020304" pitchFamily="18" charset="0"/>
                <a:cs typeface="Times New Roman" panose="02020603050405020304" pitchFamily="18" charset="0"/>
              </a:rPr>
              <a:t>th</a:t>
            </a:r>
            <a:r>
              <a:rPr lang="en-US" sz="3200" dirty="0">
                <a:latin typeface="Times New Roman" panose="02020603050405020304" pitchFamily="18" charset="0"/>
                <a:cs typeface="Times New Roman" panose="02020603050405020304" pitchFamily="18" charset="0"/>
              </a:rPr>
              <a:t>June - 1</a:t>
            </a:r>
            <a:r>
              <a:rPr lang="en-US" sz="3200" baseline="30000" dirty="0">
                <a:latin typeface="Times New Roman" panose="02020603050405020304" pitchFamily="18" charset="0"/>
                <a:cs typeface="Times New Roman" panose="02020603050405020304" pitchFamily="18" charset="0"/>
              </a:rPr>
              <a:t>st</a:t>
            </a:r>
            <a:r>
              <a:rPr lang="en-US" sz="3200" dirty="0">
                <a:latin typeface="Times New Roman" panose="02020603050405020304" pitchFamily="18" charset="0"/>
                <a:cs typeface="Times New Roman" panose="02020603050405020304" pitchFamily="18" charset="0"/>
              </a:rPr>
              <a:t> July 2016</a:t>
            </a:r>
          </a:p>
          <a:p>
            <a:pPr marL="0" marR="0" lvl="0" indent="0" defTabSz="914400" rtl="0" eaLnBrk="0" fontAlgn="base" latinLnBrk="0" hangingPunct="0">
              <a:lnSpc>
                <a:spcPct val="100000"/>
              </a:lnSpc>
              <a:spcBef>
                <a:spcPct val="0"/>
              </a:spcBef>
              <a:spcAft>
                <a:spcPct val="0"/>
              </a:spcAft>
              <a:buClrTx/>
              <a:buSzTx/>
              <a:buFontTx/>
              <a:buNone/>
              <a:tabLst/>
            </a:pPr>
            <a:endParaRPr lang="en-US" sz="4000" b="1" dirty="0" smtClean="0">
              <a:latin typeface="Times New Roman" panose="02020603050405020304" pitchFamily="18" charset="0"/>
              <a:cs typeface="Times New Roman" panose="02020603050405020304" pitchFamily="18" charset="0"/>
            </a:endParaRPr>
          </a:p>
          <a:p>
            <a:pPr marL="0" marR="0" lvl="0" indent="0" defTabSz="914400" rtl="0" eaLnBrk="0" fontAlgn="base" latinLnBrk="0" hangingPunct="0">
              <a:lnSpc>
                <a:spcPct val="100000"/>
              </a:lnSpc>
              <a:spcBef>
                <a:spcPct val="0"/>
              </a:spcBef>
              <a:spcAft>
                <a:spcPct val="0"/>
              </a:spcAft>
              <a:buClrTx/>
              <a:buSzTx/>
              <a:buFontTx/>
              <a:buNone/>
              <a:tabLst/>
            </a:pPr>
            <a:endParaRPr lang="en-US" sz="4000" b="1" dirty="0" smtClean="0">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pPr>
            <a:r>
              <a:rPr lang="en-US" sz="4400" b="1" dirty="0" err="1" smtClean="0">
                <a:latin typeface="Times New Roman" panose="02020603050405020304" pitchFamily="18" charset="0"/>
                <a:cs typeface="Times New Roman" panose="02020603050405020304" pitchFamily="18" charset="0"/>
              </a:rPr>
              <a:t>Mornitoring</a:t>
            </a:r>
            <a:r>
              <a:rPr lang="en-US" sz="4400" b="1" dirty="0" smtClean="0">
                <a:latin typeface="Times New Roman" panose="02020603050405020304" pitchFamily="18" charset="0"/>
                <a:cs typeface="Times New Roman" panose="02020603050405020304" pitchFamily="18" charset="0"/>
              </a:rPr>
              <a:t>:</a:t>
            </a:r>
          </a:p>
          <a:p>
            <a:pPr lvl="0" eaLnBrk="0" fontAlgn="base" hangingPunct="0">
              <a:spcBef>
                <a:spcPct val="0"/>
              </a:spcBef>
              <a:spcAft>
                <a:spcPct val="0"/>
              </a:spcAft>
            </a:pPr>
            <a:r>
              <a:rPr lang="en-US" sz="4000" dirty="0" smtClean="0">
                <a:latin typeface="Times New Roman" panose="02020603050405020304" pitchFamily="18" charset="0"/>
                <a:cs typeface="Times New Roman" panose="02020603050405020304" pitchFamily="18" charset="0"/>
              </a:rPr>
              <a:t>HIV/AIDS</a:t>
            </a:r>
            <a:r>
              <a:rPr lang="en-US" sz="4000" dirty="0">
                <a:latin typeface="Times New Roman" panose="02020603050405020304" pitchFamily="18" charset="0"/>
                <a:cs typeface="Times New Roman" panose="02020603050405020304" pitchFamily="18" charset="0"/>
              </a:rPr>
              <a:t>, Tuberculosis and Malaria</a:t>
            </a:r>
            <a:endParaRPr lang="lo-LA" sz="4000" b="1" dirty="0" smtClean="0">
              <a:latin typeface="Times New Roman" panose="02020603050405020304" pitchFamily="18" charset="0"/>
              <a:cs typeface="Phetsarath OT" pitchFamily="2"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54675"/>
            <a:ext cx="7924800" cy="5509200"/>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Health Office of </a:t>
            </a:r>
            <a:r>
              <a:rPr lang="en-US" sz="3200" b="1" dirty="0" err="1">
                <a:latin typeface="Times New Roman" panose="02020603050405020304" pitchFamily="18" charset="0"/>
                <a:cs typeface="Times New Roman" panose="02020603050405020304" pitchFamily="18" charset="0"/>
              </a:rPr>
              <a:t>Luang</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Namtha</a:t>
            </a:r>
            <a:r>
              <a:rPr lang="en-US" sz="3200" b="1" dirty="0">
                <a:latin typeface="Times New Roman" panose="02020603050405020304" pitchFamily="18" charset="0"/>
                <a:cs typeface="Times New Roman" panose="02020603050405020304" pitchFamily="18" charset="0"/>
              </a:rPr>
              <a:t> District</a:t>
            </a:r>
            <a:endParaRPr lang="en-US" sz="3200" dirty="0">
              <a:latin typeface="Times New Roman" panose="02020603050405020304" pitchFamily="18" charset="0"/>
              <a:cs typeface="Times New Roman" panose="02020603050405020304" pitchFamily="18" charset="0"/>
            </a:endParaRP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The communication between the provincial health department and health office of district is uncomfortable and not continuous</a:t>
            </a: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The budget is delay and there is no budget to </a:t>
            </a:r>
            <a:r>
              <a:rPr lang="en-US" sz="3200" dirty="0" smtClean="0">
                <a:latin typeface="Times New Roman" panose="02020603050405020304" pitchFamily="18" charset="0"/>
                <a:cs typeface="Times New Roman" panose="02020603050405020304" pitchFamily="18" charset="0"/>
              </a:rPr>
              <a:t>monitor </a:t>
            </a:r>
            <a:r>
              <a:rPr lang="en-US" sz="3200" dirty="0">
                <a:latin typeface="Times New Roman" panose="02020603050405020304" pitchFamily="18" charset="0"/>
                <a:cs typeface="Times New Roman" panose="02020603050405020304" pitchFamily="18" charset="0"/>
              </a:rPr>
              <a:t>health center</a:t>
            </a: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Provided counseling service only (Do not have treatment center)</a:t>
            </a: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The hospital roles are not implemented</a:t>
            </a: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No training course for staffs</a:t>
            </a:r>
          </a:p>
        </p:txBody>
      </p:sp>
    </p:spTree>
    <p:extLst>
      <p:ext uri="{BB962C8B-B14F-4D97-AF65-F5344CB8AC3E}">
        <p14:creationId xmlns:p14="http://schemas.microsoft.com/office/powerpoint/2010/main" val="19992479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76200"/>
            <a:ext cx="7924800" cy="6494085"/>
          </a:xfrm>
          <a:prstGeom prst="rect">
            <a:avLst/>
          </a:prstGeom>
        </p:spPr>
        <p:txBody>
          <a:bodyPr wrap="square">
            <a:spAutoFit/>
          </a:bodyPr>
          <a:lstStyle/>
          <a:p>
            <a:r>
              <a:rPr lang="en-US" sz="3200" b="1" dirty="0" err="1">
                <a:latin typeface="Times New Roman" panose="02020603050405020304" pitchFamily="18" charset="0"/>
                <a:cs typeface="Times New Roman" panose="02020603050405020304" pitchFamily="18" charset="0"/>
              </a:rPr>
              <a:t>Chaleunsouk</a:t>
            </a:r>
            <a:r>
              <a:rPr lang="en-US" sz="3200" b="1" dirty="0">
                <a:latin typeface="Times New Roman" panose="02020603050405020304" pitchFamily="18" charset="0"/>
                <a:cs typeface="Times New Roman" panose="02020603050405020304" pitchFamily="18" charset="0"/>
              </a:rPr>
              <a:t> Health Center</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Practicing of DOT is not well performed (give the drug to patients in advance)</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Did not receive the budget to deliver bed nets and no allowance from the GF, it was supported by the government budget </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In 2016 did not receive rapid test kits and malaria medicine</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Difficulties in communication given that most of the local people are Khmu and </a:t>
            </a:r>
            <a:r>
              <a:rPr lang="en-US" sz="3200" dirty="0" err="1">
                <a:latin typeface="Times New Roman" panose="02020603050405020304" pitchFamily="18" charset="0"/>
                <a:cs typeface="Times New Roman" panose="02020603050405020304" pitchFamily="18" charset="0"/>
              </a:rPr>
              <a:t>Akha</a:t>
            </a:r>
            <a:r>
              <a:rPr lang="en-US" sz="3200" dirty="0">
                <a:latin typeface="Times New Roman" panose="02020603050405020304" pitchFamily="18" charset="0"/>
                <a:cs typeface="Times New Roman" panose="02020603050405020304" pitchFamily="18" charset="0"/>
              </a:rPr>
              <a:t> tribe</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The budget for activities is limited and </a:t>
            </a:r>
            <a:r>
              <a:rPr lang="en-US" sz="3200" dirty="0" smtClean="0">
                <a:latin typeface="Times New Roman" panose="02020603050405020304" pitchFamily="18" charset="0"/>
                <a:cs typeface="Times New Roman" panose="02020603050405020304" pitchFamily="18" charset="0"/>
              </a:rPr>
              <a:t>insufficient</a:t>
            </a: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45107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8600"/>
            <a:ext cx="7924800" cy="6124754"/>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Health Office of Sing District</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Most patients under our service are from Long District</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Most rapid tests are given to Hospital of Sing District</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Mostly malaria was infected from the border of Burma such as: Long and </a:t>
            </a:r>
            <a:r>
              <a:rPr lang="en-US" sz="3000" dirty="0" err="1">
                <a:latin typeface="Times New Roman" panose="02020603050405020304" pitchFamily="18" charset="0"/>
                <a:cs typeface="Times New Roman" panose="02020603050405020304" pitchFamily="18" charset="0"/>
              </a:rPr>
              <a:t>Lar</a:t>
            </a:r>
            <a:r>
              <a:rPr lang="en-US" sz="3000" dirty="0">
                <a:latin typeface="Times New Roman" panose="02020603050405020304" pitchFamily="18" charset="0"/>
                <a:cs typeface="Times New Roman" panose="02020603050405020304" pitchFamily="18" charset="0"/>
              </a:rPr>
              <a:t> District due to those local people are planting the rubber trees</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Most TB patients are </a:t>
            </a:r>
            <a:r>
              <a:rPr lang="en-US" sz="3000" dirty="0" err="1">
                <a:latin typeface="Times New Roman" panose="02020603050405020304" pitchFamily="18" charset="0"/>
                <a:cs typeface="Times New Roman" panose="02020603050405020304" pitchFamily="18" charset="0"/>
              </a:rPr>
              <a:t>Akha</a:t>
            </a:r>
            <a:r>
              <a:rPr lang="en-US" sz="3000" dirty="0">
                <a:latin typeface="Times New Roman" panose="02020603050405020304" pitchFamily="18" charset="0"/>
                <a:cs typeface="Times New Roman" panose="02020603050405020304" pitchFamily="18" charset="0"/>
              </a:rPr>
              <a:t> tribe</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Difficulty to communicate given that the population is mostly Khmu and </a:t>
            </a:r>
            <a:r>
              <a:rPr lang="en-US" sz="3000" dirty="0" err="1">
                <a:latin typeface="Times New Roman" panose="02020603050405020304" pitchFamily="18" charset="0"/>
                <a:cs typeface="Times New Roman" panose="02020603050405020304" pitchFamily="18" charset="0"/>
              </a:rPr>
              <a:t>Akha</a:t>
            </a:r>
            <a:r>
              <a:rPr lang="en-US" sz="3000" dirty="0">
                <a:latin typeface="Times New Roman" panose="02020603050405020304" pitchFamily="18" charset="0"/>
                <a:cs typeface="Times New Roman" panose="02020603050405020304" pitchFamily="18" charset="0"/>
              </a:rPr>
              <a:t> tribe</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The budget for activities is limited and insufficient</a:t>
            </a:r>
          </a:p>
        </p:txBody>
      </p:sp>
    </p:spTree>
    <p:extLst>
      <p:ext uri="{BB962C8B-B14F-4D97-AF65-F5344CB8AC3E}">
        <p14:creationId xmlns:p14="http://schemas.microsoft.com/office/powerpoint/2010/main" val="12977908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0"/>
            <a:ext cx="7924800" cy="7017306"/>
          </a:xfrm>
          <a:prstGeom prst="rect">
            <a:avLst/>
          </a:prstGeom>
        </p:spPr>
        <p:txBody>
          <a:bodyPr wrap="square">
            <a:spAutoFit/>
          </a:bodyPr>
          <a:lstStyle/>
          <a:p>
            <a:r>
              <a:rPr lang="en-US" sz="3000" b="1" dirty="0">
                <a:latin typeface="Times New Roman" panose="02020603050405020304" pitchFamily="18" charset="0"/>
                <a:cs typeface="Times New Roman" panose="02020603050405020304" pitchFamily="18" charset="0"/>
              </a:rPr>
              <a:t>Nam Dai Health Center</a:t>
            </a:r>
            <a:endParaRPr lang="en-US" sz="30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The 13 TB patients under this health center are mostly </a:t>
            </a:r>
            <a:r>
              <a:rPr lang="en-US" sz="3000" dirty="0" err="1">
                <a:latin typeface="Times New Roman" panose="02020603050405020304" pitchFamily="18" charset="0"/>
                <a:cs typeface="Times New Roman" panose="02020603050405020304" pitchFamily="18" charset="0"/>
              </a:rPr>
              <a:t>Akha</a:t>
            </a:r>
            <a:r>
              <a:rPr lang="en-US" sz="3000" dirty="0">
                <a:latin typeface="Times New Roman" panose="02020603050405020304" pitchFamily="18" charset="0"/>
                <a:cs typeface="Times New Roman" panose="02020603050405020304" pitchFamily="18" charset="0"/>
              </a:rPr>
              <a:t> tribe</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Practicing of DOT is not well performed (give the drug to patients in advance)</a:t>
            </a:r>
            <a:endParaRPr lang="en-US" sz="30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Uncheck the closest people of the TB patients</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No budget to monitor the villages (the district conducted the monitoring itself</a:t>
            </a:r>
            <a:r>
              <a:rPr lang="en-US" sz="3000" dirty="0" smtClean="0">
                <a:latin typeface="Times New Roman" panose="02020603050405020304" pitchFamily="18" charset="0"/>
                <a:cs typeface="Times New Roman" panose="02020603050405020304" pitchFamily="18" charset="0"/>
              </a:rPr>
              <a:t>)</a:t>
            </a:r>
          </a:p>
          <a:p>
            <a:pPr marL="514350" lvl="0" indent="-514350">
              <a:buFont typeface="+mj-lt"/>
              <a:buAutoNum type="arabicPeriod"/>
            </a:pPr>
            <a:r>
              <a:rPr lang="en-US" sz="3000" dirty="0" smtClean="0">
                <a:latin typeface="Times New Roman" panose="02020603050405020304" pitchFamily="18" charset="0"/>
                <a:cs typeface="Times New Roman" panose="02020603050405020304" pitchFamily="18" charset="0"/>
              </a:rPr>
              <a:t>No budget collect data, it was integrated with other projects</a:t>
            </a:r>
            <a:endParaRPr lang="en-US" sz="30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The report was not regularly submit due to its difficulty to communicate in the local language (Khmu and </a:t>
            </a:r>
            <a:r>
              <a:rPr lang="en-US" sz="3000" dirty="0" err="1">
                <a:latin typeface="Times New Roman" panose="02020603050405020304" pitchFamily="18" charset="0"/>
                <a:cs typeface="Times New Roman" panose="02020603050405020304" pitchFamily="18" charset="0"/>
              </a:rPr>
              <a:t>Akha</a:t>
            </a:r>
            <a:r>
              <a:rPr lang="en-US" sz="3000" dirty="0">
                <a:latin typeface="Times New Roman" panose="02020603050405020304" pitchFamily="18" charset="0"/>
                <a:cs typeface="Times New Roman" panose="02020603050405020304" pitchFamily="18" charset="0"/>
              </a:rPr>
              <a:t> tribe)</a:t>
            </a:r>
          </a:p>
          <a:p>
            <a:pPr marL="514350" lvl="0" indent="-514350">
              <a:buFont typeface="+mj-lt"/>
              <a:buAutoNum type="arabicPeriod"/>
            </a:pPr>
            <a:r>
              <a:rPr lang="en-US" sz="3000" dirty="0">
                <a:latin typeface="Times New Roman" panose="02020603050405020304" pitchFamily="18" charset="0"/>
                <a:cs typeface="Times New Roman" panose="02020603050405020304" pitchFamily="18" charset="0"/>
              </a:rPr>
              <a:t>The budget for activity is limited and </a:t>
            </a:r>
            <a:r>
              <a:rPr lang="en-US" sz="3000" dirty="0" smtClean="0">
                <a:latin typeface="Times New Roman" panose="02020603050405020304" pitchFamily="18" charset="0"/>
                <a:cs typeface="Times New Roman" panose="02020603050405020304" pitchFamily="18" charset="0"/>
              </a:rPr>
              <a:t>insufficient</a:t>
            </a:r>
            <a:endParaRPr lang="en-US" sz="3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322148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6159"/>
            <a:ext cx="7924800" cy="6124754"/>
          </a:xfrm>
          <a:prstGeom prst="rect">
            <a:avLst/>
          </a:prstGeom>
        </p:spPr>
        <p:txBody>
          <a:bodyPr wrap="square">
            <a:spAutoFit/>
          </a:bodyPr>
          <a:lstStyle/>
          <a:p>
            <a:r>
              <a:rPr lang="en-US" sz="3600" b="1" dirty="0" err="1">
                <a:latin typeface="Times New Roman" panose="02020603050405020304" pitchFamily="18" charset="0"/>
                <a:cs typeface="Times New Roman" panose="02020603050405020304" pitchFamily="18" charset="0"/>
              </a:rPr>
              <a:t>Phoudonthan</a:t>
            </a:r>
            <a:r>
              <a:rPr lang="en-US" sz="3600" b="1" dirty="0">
                <a:latin typeface="Times New Roman" panose="02020603050405020304" pitchFamily="18" charset="0"/>
                <a:cs typeface="Times New Roman" panose="02020603050405020304" pitchFamily="18" charset="0"/>
              </a:rPr>
              <a:t> Health Center</a:t>
            </a:r>
            <a:r>
              <a:rPr lang="lo-LA" sz="3600" dirty="0">
                <a:latin typeface="Times New Roman" panose="02020603050405020304" pitchFamily="18" charset="0"/>
              </a:rPr>
              <a:t> </a:t>
            </a:r>
            <a:endParaRPr lang="en-US" sz="3600" dirty="0">
              <a:latin typeface="Times New Roman" panose="02020603050405020304" pitchFamily="18" charset="0"/>
              <a:cs typeface="Times New Roman" panose="02020603050405020304" pitchFamily="18" charset="0"/>
            </a:endParaRP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There is no sputum box available due to the staffs is missing coordination with district and rarely have patients to come for service</a:t>
            </a:r>
          </a:p>
          <a:p>
            <a:pPr marL="742950" lvl="0" indent="-742950">
              <a:buFont typeface="+mj-lt"/>
              <a:buAutoNum type="arabicPeriod"/>
            </a:pPr>
            <a:r>
              <a:rPr lang="en-US" sz="3200" dirty="0">
                <a:latin typeface="Times New Roman" panose="02020603050405020304" pitchFamily="18" charset="0"/>
                <a:cs typeface="Times New Roman" panose="02020603050405020304" pitchFamily="18" charset="0"/>
              </a:rPr>
              <a:t>There is 1 TB patient named Mr. </a:t>
            </a:r>
            <a:r>
              <a:rPr lang="en-US" sz="3200" dirty="0" err="1">
                <a:latin typeface="Times New Roman" panose="02020603050405020304" pitchFamily="18" charset="0"/>
                <a:cs typeface="Times New Roman" panose="02020603050405020304" pitchFamily="18" charset="0"/>
              </a:rPr>
              <a:t>Aphor</a:t>
            </a:r>
            <a:r>
              <a:rPr lang="en-US" sz="3200" dirty="0">
                <a:latin typeface="Times New Roman" panose="02020603050405020304" pitchFamily="18" charset="0"/>
                <a:cs typeface="Times New Roman" panose="02020603050405020304" pitchFamily="18" charset="0"/>
              </a:rPr>
              <a:t>, Age 41 years, lived in Pa </a:t>
            </a:r>
            <a:r>
              <a:rPr lang="en-US" sz="3200" dirty="0" err="1">
                <a:latin typeface="Times New Roman" panose="02020603050405020304" pitchFamily="18" charset="0"/>
                <a:cs typeface="Times New Roman" panose="02020603050405020304" pitchFamily="18" charset="0"/>
              </a:rPr>
              <a:t>Kha</a:t>
            </a:r>
            <a:r>
              <a:rPr lang="en-US" sz="3200" dirty="0">
                <a:latin typeface="Times New Roman" panose="02020603050405020304" pitchFamily="18" charset="0"/>
                <a:cs typeface="Times New Roman" panose="02020603050405020304" pitchFamily="18" charset="0"/>
              </a:rPr>
              <a:t> village, Sing District, </a:t>
            </a:r>
            <a:r>
              <a:rPr lang="en-US" sz="3200" dirty="0" err="1">
                <a:latin typeface="Times New Roman" panose="02020603050405020304" pitchFamily="18" charset="0"/>
                <a:cs typeface="Times New Roman" panose="02020603050405020304" pitchFamily="18" charset="0"/>
              </a:rPr>
              <a:t>Akha</a:t>
            </a:r>
            <a:r>
              <a:rPr lang="en-US" sz="3200" dirty="0">
                <a:latin typeface="Times New Roman" panose="02020603050405020304" pitchFamily="18" charset="0"/>
                <a:cs typeface="Times New Roman" panose="02020603050405020304" pitchFamily="18" charset="0"/>
              </a:rPr>
              <a:t> tribe, he has not come for continue his TB medicine; he was advised to recheck, but preferred not to come.</a:t>
            </a:r>
          </a:p>
          <a:p>
            <a:r>
              <a:rPr lang="en-US" sz="36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4176355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6159"/>
            <a:ext cx="7924800" cy="5509200"/>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ARV Center (Provincial Hospital)</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Most of the sputum samples are from Sing and Long District</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There is a testing machine available, but it can not supply the services</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Lack of standing analysis specialist</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Lack of testing fluid detector, there is only a testing machine supported by China</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The Gen-Expert Office has not standardize storage as several testing tools are kept at the same room and it is not clean</a:t>
            </a:r>
            <a:r>
              <a:rPr lang="en-US" sz="3200" dirty="0" smtClean="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0568700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066800" y="226159"/>
            <a:ext cx="7924800" cy="6494085"/>
          </a:xfrm>
          <a:prstGeom prst="rect">
            <a:avLst/>
          </a:prstGeom>
        </p:spPr>
        <p:txBody>
          <a:bodyPr wrap="square">
            <a:spAutoFit/>
          </a:bodyPr>
          <a:lstStyle/>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Receiving </a:t>
            </a:r>
            <a:r>
              <a:rPr lang="en-US" sz="3200" dirty="0">
                <a:latin typeface="Times New Roman" panose="02020603050405020304" pitchFamily="18" charset="0"/>
                <a:cs typeface="Times New Roman" panose="02020603050405020304" pitchFamily="18" charset="0"/>
              </a:rPr>
              <a:t>budget at the end of every quarter caused inconvenience in </a:t>
            </a:r>
            <a:r>
              <a:rPr lang="en-US" sz="3200" dirty="0" smtClean="0">
                <a:latin typeface="Times New Roman" panose="02020603050405020304" pitchFamily="18" charset="0"/>
                <a:cs typeface="Times New Roman" panose="02020603050405020304" pitchFamily="18" charset="0"/>
              </a:rPr>
              <a:t>action</a:t>
            </a:r>
          </a:p>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Owed </a:t>
            </a:r>
            <a:r>
              <a:rPr lang="en-US" sz="3200" dirty="0">
                <a:latin typeface="Times New Roman" panose="02020603050405020304" pitchFamily="18" charset="0"/>
                <a:cs typeface="Times New Roman" panose="02020603050405020304" pitchFamily="18" charset="0"/>
              </a:rPr>
              <a:t>the hospital for the patient services fee quarterly almost 6,000,000 </a:t>
            </a:r>
            <a:r>
              <a:rPr lang="en-US" sz="3200" dirty="0" smtClean="0">
                <a:latin typeface="Times New Roman" panose="02020603050405020304" pitchFamily="18" charset="0"/>
                <a:cs typeface="Times New Roman" panose="02020603050405020304" pitchFamily="18" charset="0"/>
              </a:rPr>
              <a:t>kip</a:t>
            </a:r>
          </a:p>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Sometimes </a:t>
            </a:r>
            <a:r>
              <a:rPr lang="en-US" sz="3200" dirty="0">
                <a:latin typeface="Times New Roman" panose="02020603050405020304" pitchFamily="18" charset="0"/>
                <a:cs typeface="Times New Roman" panose="02020603050405020304" pitchFamily="18" charset="0"/>
              </a:rPr>
              <a:t>the financer </a:t>
            </a:r>
            <a:r>
              <a:rPr lang="en-US" sz="3200" dirty="0" err="1">
                <a:latin typeface="Times New Roman" panose="02020603050405020304" pitchFamily="18" charset="0"/>
                <a:cs typeface="Times New Roman" panose="02020603050405020304" pitchFamily="18" charset="0"/>
              </a:rPr>
              <a:t>spended</a:t>
            </a:r>
            <a:r>
              <a:rPr lang="en-US" sz="3200" dirty="0">
                <a:latin typeface="Times New Roman" panose="02020603050405020304" pitchFamily="18" charset="0"/>
                <a:cs typeface="Times New Roman" panose="02020603050405020304" pitchFamily="18" charset="0"/>
              </a:rPr>
              <a:t> his own money in </a:t>
            </a:r>
            <a:r>
              <a:rPr lang="en-US" sz="3200" dirty="0" smtClean="0">
                <a:latin typeface="Times New Roman" panose="02020603050405020304" pitchFamily="18" charset="0"/>
                <a:cs typeface="Times New Roman" panose="02020603050405020304" pitchFamily="18" charset="0"/>
              </a:rPr>
              <a:t>advance</a:t>
            </a:r>
          </a:p>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No </a:t>
            </a:r>
            <a:r>
              <a:rPr lang="en-US" sz="3200" dirty="0">
                <a:latin typeface="Times New Roman" panose="02020603050405020304" pitchFamily="18" charset="0"/>
                <a:cs typeface="Times New Roman" panose="02020603050405020304" pitchFamily="18" charset="0"/>
              </a:rPr>
              <a:t>specific room for counselling service to </a:t>
            </a:r>
            <a:r>
              <a:rPr lang="en-US" sz="3200" dirty="0" smtClean="0">
                <a:latin typeface="Times New Roman" panose="02020603050405020304" pitchFamily="18" charset="0"/>
                <a:cs typeface="Times New Roman" panose="02020603050405020304" pitchFamily="18" charset="0"/>
              </a:rPr>
              <a:t>patients</a:t>
            </a:r>
          </a:p>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The </a:t>
            </a:r>
            <a:r>
              <a:rPr lang="en-US" sz="3200" dirty="0">
                <a:latin typeface="Times New Roman" panose="02020603050405020304" pitchFamily="18" charset="0"/>
                <a:cs typeface="Times New Roman" panose="02020603050405020304" pitchFamily="18" charset="0"/>
              </a:rPr>
              <a:t>medical warehouse has not air conditioning, which will cause the drugs to lost their </a:t>
            </a:r>
            <a:r>
              <a:rPr lang="en-US" sz="3200" dirty="0" smtClean="0">
                <a:latin typeface="Times New Roman" panose="02020603050405020304" pitchFamily="18" charset="0"/>
                <a:cs typeface="Times New Roman" panose="02020603050405020304" pitchFamily="18" charset="0"/>
              </a:rPr>
              <a:t>quality</a:t>
            </a:r>
          </a:p>
          <a:p>
            <a:pPr marL="514350" lvl="0" indent="-514350">
              <a:buFont typeface="+mj-lt"/>
              <a:buAutoNum type="arabicPeriod" startAt="6"/>
            </a:pPr>
            <a:r>
              <a:rPr lang="en-US" sz="3200" dirty="0" smtClean="0">
                <a:latin typeface="Times New Roman" panose="02020603050405020304" pitchFamily="18" charset="0"/>
                <a:cs typeface="Times New Roman" panose="02020603050405020304" pitchFamily="18" charset="0"/>
              </a:rPr>
              <a:t>No </a:t>
            </a:r>
            <a:r>
              <a:rPr lang="en-US" sz="3200" dirty="0">
                <a:latin typeface="Times New Roman" panose="02020603050405020304" pitchFamily="18" charset="0"/>
                <a:cs typeface="Times New Roman" panose="02020603050405020304" pitchFamily="18" charset="0"/>
              </a:rPr>
              <a:t>specific room for TB patients</a:t>
            </a:r>
            <a:br>
              <a:rPr lang="en-US" sz="3200" dirty="0">
                <a:latin typeface="Times New Roman" panose="02020603050405020304" pitchFamily="18" charset="0"/>
                <a:cs typeface="Times New Roman" panose="02020603050405020304" pitchFamily="18" charset="0"/>
              </a:rPr>
            </a:b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940919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6159"/>
            <a:ext cx="7924800" cy="6432530"/>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Malaria Station</a:t>
            </a:r>
            <a:endParaRPr lang="en-US" sz="3200" dirty="0">
              <a:latin typeface="Times New Roman" panose="02020603050405020304" pitchFamily="18" charset="0"/>
              <a:cs typeface="Times New Roman" panose="02020603050405020304" pitchFamily="18" charset="0"/>
            </a:endParaRPr>
          </a:p>
          <a:p>
            <a:pPr lvl="0"/>
            <a:r>
              <a:rPr lang="en-US" sz="3200" dirty="0">
                <a:latin typeface="Times New Roman" panose="02020603050405020304" pitchFamily="18" charset="0"/>
                <a:cs typeface="Times New Roman" panose="02020603050405020304" pitchFamily="18" charset="0"/>
              </a:rPr>
              <a:t>No budget for monitoring </a:t>
            </a:r>
            <a:endParaRPr lang="en-US" sz="3200" dirty="0" smtClean="0">
              <a:latin typeface="Times New Roman" panose="02020603050405020304" pitchFamily="18" charset="0"/>
              <a:cs typeface="Times New Roman" panose="02020603050405020304" pitchFamily="18" charset="0"/>
            </a:endParaRPr>
          </a:p>
          <a:p>
            <a:pPr lvl="0"/>
            <a:endParaRPr lang="en-US" sz="3200" dirty="0" smtClean="0">
              <a:latin typeface="Times New Roman" panose="02020603050405020304" pitchFamily="18" charset="0"/>
              <a:cs typeface="Times New Roman" panose="02020603050405020304" pitchFamily="18" charset="0"/>
            </a:endParaRPr>
          </a:p>
          <a:p>
            <a:pPr lvl="0"/>
            <a:endParaRPr lang="en-US" sz="3200" dirty="0">
              <a:latin typeface="Times New Roman" panose="02020603050405020304" pitchFamily="18" charset="0"/>
              <a:cs typeface="Times New Roman" panose="02020603050405020304" pitchFamily="18" charset="0"/>
            </a:endParaRPr>
          </a:p>
          <a:p>
            <a:r>
              <a:rPr lang="en-US" sz="3200" b="1" dirty="0" err="1" smtClean="0">
                <a:latin typeface="Times New Roman" panose="02020603050405020304" pitchFamily="18" charset="0"/>
                <a:cs typeface="Times New Roman" panose="02020603050405020304" pitchFamily="18" charset="0"/>
              </a:rPr>
              <a:t>Nateuy</a:t>
            </a:r>
            <a:r>
              <a:rPr lang="en-US" sz="3200" b="1" dirty="0" smtClean="0">
                <a:latin typeface="Times New Roman" panose="02020603050405020304" pitchFamily="18" charset="0"/>
                <a:cs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Health Center</a:t>
            </a:r>
            <a:r>
              <a:rPr lang="lo-LA" sz="3200" b="1" dirty="0">
                <a:latin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No budget to monitoring patients and villages</a:t>
            </a: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Tested 21 suspected cases, 4 were positive patients</a:t>
            </a: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The testing was not done on March 2016 given there was no rapid test kits</a:t>
            </a: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The implementation of DOT has not been standardized as the health center provided the TB medicines directly to the patients - 1 month in advance</a:t>
            </a: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No budget to purchase office supplies</a:t>
            </a:r>
          </a:p>
        </p:txBody>
      </p:sp>
    </p:spTree>
    <p:extLst>
      <p:ext uri="{BB962C8B-B14F-4D97-AF65-F5344CB8AC3E}">
        <p14:creationId xmlns:p14="http://schemas.microsoft.com/office/powerpoint/2010/main" val="11959968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226159"/>
            <a:ext cx="7924800" cy="5355312"/>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Recommendation</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Arrange the staffs appropriately for activities for each project</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Make the budget plan to submit for the government budget to support 3 project diseases </a:t>
            </a:r>
            <a:endParaRPr lang="en-US" sz="3200" dirty="0" smtClean="0">
              <a:latin typeface="Times New Roman" panose="02020603050405020304" pitchFamily="18" charset="0"/>
              <a:cs typeface="Times New Roman" panose="02020603050405020304" pitchFamily="18" charset="0"/>
            </a:endParaRPr>
          </a:p>
          <a:p>
            <a:pPr marL="514350" lvl="0" indent="-514350">
              <a:buFont typeface="+mj-lt"/>
              <a:buAutoNum type="arabicPeriod"/>
            </a:pP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endParaRPr lang="en-US" sz="3200" dirty="0" smtClean="0">
              <a:latin typeface="Times New Roman" panose="02020603050405020304" pitchFamily="18" charset="0"/>
              <a:cs typeface="Times New Roman" panose="02020603050405020304" pitchFamily="18" charset="0"/>
            </a:endParaRPr>
          </a:p>
          <a:p>
            <a:pPr lvl="0" algn="ctr"/>
            <a:r>
              <a:rPr lang="en-US" sz="5400" b="1" dirty="0" smtClean="0">
                <a:latin typeface="Times New Roman" panose="02020603050405020304" pitchFamily="18" charset="0"/>
                <a:cs typeface="Times New Roman" panose="02020603050405020304" pitchFamily="18" charset="0"/>
              </a:rPr>
              <a:t>THANK YOU</a:t>
            </a:r>
            <a:endParaRPr lang="en-US" sz="5400" b="1" dirty="0">
              <a:latin typeface="Times New Roman" panose="02020603050405020304" pitchFamily="18" charset="0"/>
              <a:cs typeface="Times New Roman" panose="02020603050405020304" pitchFamily="18" charset="0"/>
            </a:endParaRPr>
          </a:p>
          <a:p>
            <a:r>
              <a:rPr lang="en-US" sz="32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76729494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689582053"/>
              </p:ext>
            </p:extLst>
          </p:nvPr>
        </p:nvGraphicFramePr>
        <p:xfrm>
          <a:off x="990600" y="152400"/>
          <a:ext cx="8001000" cy="6553200"/>
        </p:xfrm>
        <a:graphic>
          <a:graphicData uri="http://schemas.openxmlformats.org/drawingml/2006/table">
            <a:tbl>
              <a:tblPr/>
              <a:tblGrid>
                <a:gridCol w="8001000"/>
              </a:tblGrid>
              <a:tr h="6553200">
                <a:tc>
                  <a:txBody>
                    <a:bodyPr/>
                    <a:lstStyle/>
                    <a:p>
                      <a:pPr algn="just">
                        <a:spcAft>
                          <a:spcPts val="0"/>
                        </a:spcAft>
                      </a:pPr>
                      <a:r>
                        <a:rPr lang="en-US" sz="3200" b="1" dirty="0" smtClean="0">
                          <a:latin typeface="Times New Roman" panose="02020603050405020304" pitchFamily="18" charset="0"/>
                          <a:ea typeface="Times New Roman"/>
                          <a:cs typeface="Times New Roman" panose="02020603050405020304" pitchFamily="18" charset="0"/>
                        </a:rPr>
                        <a:t>Main</a:t>
                      </a:r>
                      <a:r>
                        <a:rPr lang="en-US" sz="3200" b="1" baseline="0" dirty="0" smtClean="0">
                          <a:latin typeface="Times New Roman" panose="02020603050405020304" pitchFamily="18" charset="0"/>
                          <a:ea typeface="Times New Roman"/>
                          <a:cs typeface="Times New Roman" panose="02020603050405020304" pitchFamily="18" charset="0"/>
                        </a:rPr>
                        <a:t> Purpose</a:t>
                      </a:r>
                      <a:r>
                        <a:rPr lang="pt-BR" sz="3200" dirty="0" smtClean="0">
                          <a:latin typeface="Times New Roman" panose="02020603050405020304" pitchFamily="18" charset="0"/>
                          <a:ea typeface="Times New Roman"/>
                          <a:cs typeface="Times New Roman" panose="02020603050405020304" pitchFamily="18" charset="0"/>
                        </a:rPr>
                        <a:t>:</a:t>
                      </a:r>
                    </a:p>
                    <a:p>
                      <a:pPr algn="l">
                        <a:spcAft>
                          <a:spcPts val="0"/>
                        </a:spcAft>
                      </a:pPr>
                      <a:r>
                        <a:rPr kumimoji="0" lang="en-US" sz="3200" kern="1200" dirty="0" smtClean="0">
                          <a:solidFill>
                            <a:schemeClr val="tx1"/>
                          </a:solidFill>
                          <a:effectLst/>
                          <a:latin typeface="Times New Roman" panose="02020603050405020304" pitchFamily="18" charset="0"/>
                          <a:ea typeface="+mn-ea"/>
                          <a:cs typeface="Times New Roman" panose="02020603050405020304" pitchFamily="18" charset="0"/>
                        </a:rPr>
                        <a:t>To oversight the implementation of the projects supported by the Global Fund to Fight AIDS, Tuberculosis and Malaria (GFATM) at provincial, district and health center level accordingly to the oversight schedules, and focused on five key issues:</a:t>
                      </a:r>
                    </a:p>
                    <a:p>
                      <a:pPr algn="just">
                        <a:spcAft>
                          <a:spcPts val="0"/>
                        </a:spcAft>
                      </a:pPr>
                      <a:endParaRPr lang="en-US" sz="16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Finance</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Procurement</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Implementation</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Reporting</a:t>
                      </a:r>
                      <a:r>
                        <a:rPr lang="lo-LA" sz="3200" dirty="0" smtClean="0">
                          <a:latin typeface="Times New Roman" panose="02020603050405020304" pitchFamily="18" charset="0"/>
                          <a:ea typeface="Times New Roman"/>
                          <a:cs typeface="Saysettha OT"/>
                        </a:rPr>
                        <a:t>​</a:t>
                      </a:r>
                      <a:r>
                        <a:rPr lang="en-US" sz="3200" dirty="0" smtClean="0">
                          <a:latin typeface="Times New Roman" panose="02020603050405020304" pitchFamily="18" charset="0"/>
                          <a:ea typeface="Times New Roman"/>
                          <a:cs typeface="Times New Roman" panose="02020603050405020304" pitchFamily="18" charset="0"/>
                        </a:rPr>
                        <a:t>,</a:t>
                      </a:r>
                      <a:r>
                        <a:rPr lang="lo-LA" sz="3200" dirty="0" smtClean="0">
                          <a:latin typeface="Times New Roman" panose="02020603050405020304" pitchFamily="18" charset="0"/>
                          <a:ea typeface="Times New Roman"/>
                          <a:cs typeface="Phetsarath OT"/>
                        </a:rPr>
                        <a:t>  </a:t>
                      </a:r>
                      <a:endParaRPr lang="en-US" sz="3200" dirty="0" smtClean="0">
                        <a:latin typeface="Times New Roman" panose="02020603050405020304" pitchFamily="18" charset="0"/>
                        <a:ea typeface="Times New Roman"/>
                        <a:cs typeface="Times New Roman" panose="02020603050405020304" pitchFamily="18" charset="0"/>
                      </a:endParaRPr>
                    </a:p>
                    <a:p>
                      <a:pPr marL="514350" indent="-514350" algn="just">
                        <a:spcAft>
                          <a:spcPts val="0"/>
                        </a:spcAft>
                        <a:buFont typeface="+mj-lt"/>
                        <a:buAutoNum type="arabicPeriod"/>
                      </a:pPr>
                      <a:r>
                        <a:rPr lang="en-US" sz="3200" dirty="0" smtClean="0">
                          <a:latin typeface="Times New Roman" panose="02020603050405020304" pitchFamily="18" charset="0"/>
                          <a:ea typeface="Times New Roman"/>
                          <a:cs typeface="Times New Roman" panose="02020603050405020304" pitchFamily="18" charset="0"/>
                        </a:rPr>
                        <a:t>Results(output/outcome)</a:t>
                      </a:r>
                      <a:r>
                        <a:rPr lang="lo-LA" sz="3200" dirty="0" smtClean="0">
                          <a:latin typeface="Times New Roman" panose="02020603050405020304" pitchFamily="18" charset="0"/>
                          <a:ea typeface="Times New Roman"/>
                          <a:cs typeface="Saysettha OT"/>
                        </a:rPr>
                        <a:t>​</a:t>
                      </a:r>
                      <a:endParaRPr lang="en-US" sz="3200" dirty="0">
                        <a:latin typeface="Times New Roman" panose="02020603050405020304" pitchFamily="18" charset="0"/>
                        <a:ea typeface="Times New Roman"/>
                        <a:cs typeface="Times New Roman" panose="02020603050405020304" pitchFamily="18" charset="0"/>
                      </a:endParaRPr>
                    </a:p>
                  </a:txBody>
                  <a:tcPr marL="66805" marR="6680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1143000" y="152400"/>
            <a:ext cx="7848600" cy="5509200"/>
          </a:xfrm>
          <a:prstGeom prst="rect">
            <a:avLst/>
          </a:prstGeom>
        </p:spPr>
        <p:txBody>
          <a:bodyPr wrap="square">
            <a:spAutoFit/>
          </a:bodyPr>
          <a:lstStyle/>
          <a:p>
            <a:r>
              <a:rPr lang="en-US" sz="3200" b="1" dirty="0" smtClean="0">
                <a:latin typeface="Phetsarath OT" pitchFamily="2" charset="0"/>
                <a:cs typeface="Phetsarath OT" pitchFamily="2" charset="0"/>
              </a:rPr>
              <a:t>Target sites</a:t>
            </a:r>
            <a:r>
              <a:rPr lang="lo-LA" sz="3200" b="1" dirty="0" smtClean="0">
                <a:latin typeface="Phetsarath OT" pitchFamily="2" charset="0"/>
                <a:cs typeface="Phetsarath OT" pitchFamily="2" charset="0"/>
              </a:rPr>
              <a:t>: </a:t>
            </a:r>
            <a:endParaRPr lang="lo-LA" sz="3200" b="1" dirty="0" smtClean="0">
              <a:latin typeface="Phetsarath OT" pitchFamily="2" charset="0"/>
              <a:cs typeface="Phetsarath OT" pitchFamily="2" charset="0"/>
            </a:endParaRPr>
          </a:p>
          <a:p>
            <a:r>
              <a:rPr lang="en-US" sz="3200" dirty="0" smtClean="0">
                <a:latin typeface="Phetsarath OT" pitchFamily="2" charset="0"/>
                <a:cs typeface="Phetsarath OT" pitchFamily="2" charset="0"/>
              </a:rPr>
              <a:t>1. </a:t>
            </a:r>
            <a:r>
              <a:rPr lang="en-US" sz="3200" dirty="0" smtClean="0">
                <a:latin typeface="Times New Roman" panose="02020603050405020304" pitchFamily="18" charset="0"/>
                <a:cs typeface="Times New Roman" panose="02020603050405020304" pitchFamily="18" charset="0"/>
              </a:rPr>
              <a:t>Provincial </a:t>
            </a:r>
            <a:r>
              <a:rPr lang="en-US" sz="3200" dirty="0">
                <a:latin typeface="Times New Roman" panose="02020603050405020304" pitchFamily="18" charset="0"/>
                <a:cs typeface="Times New Roman" panose="02020603050405020304" pitchFamily="18" charset="0"/>
              </a:rPr>
              <a:t>Hospital and Provincial Health Department</a:t>
            </a:r>
            <a:endParaRPr lang="en-US" sz="32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3200" dirty="0">
                <a:latin typeface="Times New Roman" panose="02020603050405020304" pitchFamily="18" charset="0"/>
                <a:cs typeface="Times New Roman" panose="02020603050405020304" pitchFamily="18" charset="0"/>
              </a:rPr>
              <a:t>Health Office of </a:t>
            </a:r>
            <a:r>
              <a:rPr lang="en-US" sz="3200" dirty="0" err="1">
                <a:latin typeface="Times New Roman" panose="02020603050405020304" pitchFamily="18" charset="0"/>
                <a:cs typeface="Times New Roman" panose="02020603050405020304" pitchFamily="18" charset="0"/>
              </a:rPr>
              <a:t>Namtha</a:t>
            </a:r>
            <a:r>
              <a:rPr lang="en-US" sz="3200" dirty="0">
                <a:latin typeface="Times New Roman" panose="02020603050405020304" pitchFamily="18" charset="0"/>
                <a:cs typeface="Times New Roman" panose="02020603050405020304" pitchFamily="18" charset="0"/>
              </a:rPr>
              <a:t> District</a:t>
            </a:r>
            <a:r>
              <a:rPr lang="lo-LA" sz="3200" dirty="0">
                <a:latin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3200" dirty="0" err="1">
                <a:latin typeface="Times New Roman" panose="02020603050405020304" pitchFamily="18" charset="0"/>
                <a:cs typeface="Times New Roman" panose="02020603050405020304" pitchFamily="18" charset="0"/>
              </a:rPr>
              <a:t>Chaleunsouk</a:t>
            </a:r>
            <a:r>
              <a:rPr lang="en-US" sz="3200" dirty="0">
                <a:latin typeface="Times New Roman" panose="02020603050405020304" pitchFamily="18" charset="0"/>
                <a:cs typeface="Times New Roman" panose="02020603050405020304" pitchFamily="18" charset="0"/>
              </a:rPr>
              <a:t> Health Center</a:t>
            </a:r>
          </a:p>
          <a:p>
            <a:pPr marL="457200" lvl="0" indent="-457200">
              <a:buFont typeface="+mj-lt"/>
              <a:buAutoNum type="arabicPeriod"/>
            </a:pPr>
            <a:r>
              <a:rPr lang="en-US" sz="3200" dirty="0" smtClean="0">
                <a:latin typeface="Times New Roman" panose="02020603050405020304" pitchFamily="18" charset="0"/>
                <a:cs typeface="Times New Roman" panose="02020603050405020304" pitchFamily="18" charset="0"/>
              </a:rPr>
              <a:t>Health </a:t>
            </a:r>
            <a:r>
              <a:rPr lang="en-US" sz="3200" dirty="0">
                <a:latin typeface="Times New Roman" panose="02020603050405020304" pitchFamily="18" charset="0"/>
                <a:cs typeface="Times New Roman" panose="02020603050405020304" pitchFamily="18" charset="0"/>
              </a:rPr>
              <a:t>Office of Sing District</a:t>
            </a:r>
            <a:endParaRPr lang="en-US" sz="3200" dirty="0">
              <a:latin typeface="Times New Roman" panose="02020603050405020304" pitchFamily="18" charset="0"/>
              <a:cs typeface="Times New Roman" panose="02020603050405020304" pitchFamily="18" charset="0"/>
            </a:endParaRPr>
          </a:p>
          <a:p>
            <a:pPr marL="457200" indent="-457200">
              <a:buFont typeface="+mj-lt"/>
              <a:buAutoNum type="arabicPeriod"/>
            </a:pPr>
            <a:r>
              <a:rPr lang="en-US" sz="3200" dirty="0" smtClean="0">
                <a:latin typeface="Times New Roman" panose="02020603050405020304" pitchFamily="18" charset="0"/>
                <a:cs typeface="Times New Roman" panose="02020603050405020304" pitchFamily="18" charset="0"/>
              </a:rPr>
              <a:t>Nam </a:t>
            </a:r>
            <a:r>
              <a:rPr lang="en-US" sz="3200" dirty="0">
                <a:latin typeface="Times New Roman" panose="02020603050405020304" pitchFamily="18" charset="0"/>
                <a:cs typeface="Times New Roman" panose="02020603050405020304" pitchFamily="18" charset="0"/>
              </a:rPr>
              <a:t>Dai Health Center</a:t>
            </a:r>
          </a:p>
          <a:p>
            <a:pPr marL="457200" lvl="0" indent="-457200">
              <a:buFont typeface="+mj-lt"/>
              <a:buAutoNum type="arabicPeriod"/>
            </a:pPr>
            <a:r>
              <a:rPr lang="en-US" sz="3200" dirty="0" err="1">
                <a:latin typeface="Times New Roman" panose="02020603050405020304" pitchFamily="18" charset="0"/>
                <a:cs typeface="Times New Roman" panose="02020603050405020304" pitchFamily="18" charset="0"/>
              </a:rPr>
              <a:t>Phoudonthan</a:t>
            </a:r>
            <a:r>
              <a:rPr lang="en-US" sz="3200" dirty="0">
                <a:latin typeface="Times New Roman" panose="02020603050405020304" pitchFamily="18" charset="0"/>
                <a:cs typeface="Times New Roman" panose="02020603050405020304" pitchFamily="18" charset="0"/>
              </a:rPr>
              <a:t> Health Center</a:t>
            </a:r>
          </a:p>
          <a:p>
            <a:pPr marL="457200" lvl="0" indent="-457200">
              <a:buFont typeface="+mj-lt"/>
              <a:buAutoNum type="arabicPeriod"/>
            </a:pPr>
            <a:r>
              <a:rPr lang="en-US" sz="3200" dirty="0" smtClean="0">
                <a:latin typeface="Times New Roman" panose="02020603050405020304" pitchFamily="18" charset="0"/>
                <a:cs typeface="Times New Roman" panose="02020603050405020304" pitchFamily="18" charset="0"/>
              </a:rPr>
              <a:t>ARV </a:t>
            </a:r>
            <a:r>
              <a:rPr lang="en-US" sz="3200" dirty="0">
                <a:latin typeface="Times New Roman" panose="02020603050405020304" pitchFamily="18" charset="0"/>
                <a:cs typeface="Times New Roman" panose="02020603050405020304" pitchFamily="18" charset="0"/>
              </a:rPr>
              <a:t>Center (Provincial Hospital) </a:t>
            </a:r>
            <a:r>
              <a:rPr lang="lo-LA" sz="3200" dirty="0">
                <a:latin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ar-SA" sz="3200" dirty="0">
                <a:latin typeface="Times New Roman" panose="02020603050405020304" pitchFamily="18" charset="0"/>
                <a:cs typeface="Times New Roman" panose="02020603050405020304" pitchFamily="18" charset="0"/>
              </a:rPr>
              <a:t>​</a:t>
            </a:r>
            <a:r>
              <a:rPr lang="en-US" sz="3200" dirty="0">
                <a:latin typeface="Times New Roman" panose="02020603050405020304" pitchFamily="18" charset="0"/>
                <a:cs typeface="Times New Roman" panose="02020603050405020304" pitchFamily="18" charset="0"/>
              </a:rPr>
              <a:t>Malaria Station</a:t>
            </a:r>
            <a:r>
              <a:rPr lang="ar-SA" sz="3200"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pPr marL="457200" lvl="0" indent="-457200">
              <a:buFont typeface="+mj-lt"/>
              <a:buAutoNum type="arabicPeriod"/>
            </a:pPr>
            <a:r>
              <a:rPr lang="en-US" sz="3200" dirty="0" err="1">
                <a:latin typeface="Times New Roman" panose="02020603050405020304" pitchFamily="18" charset="0"/>
                <a:cs typeface="Times New Roman" panose="02020603050405020304" pitchFamily="18" charset="0"/>
              </a:rPr>
              <a:t>Nateuy</a:t>
            </a:r>
            <a:r>
              <a:rPr lang="en-US" sz="3200" dirty="0">
                <a:latin typeface="Times New Roman" panose="02020603050405020304" pitchFamily="18" charset="0"/>
                <a:cs typeface="Times New Roman" panose="02020603050405020304" pitchFamily="18" charset="0"/>
              </a:rPr>
              <a:t> Health Center</a:t>
            </a:r>
            <a:r>
              <a:rPr lang="lo-LA" sz="3200" dirty="0">
                <a:latin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66800" y="1173301"/>
            <a:ext cx="7924800" cy="2554545"/>
          </a:xfrm>
          <a:prstGeom prst="rect">
            <a:avLst/>
          </a:prstGeom>
        </p:spPr>
        <p:txBody>
          <a:bodyPr wrap="square">
            <a:spAutoFit/>
          </a:bodyPr>
          <a:lstStyle/>
          <a:p>
            <a:r>
              <a:rPr lang="en-US" sz="4000" b="1" dirty="0" smtClean="0"/>
              <a:t>Summary </a:t>
            </a:r>
            <a:r>
              <a:rPr lang="en-US" sz="4000" b="1" dirty="0"/>
              <a:t>of finding on oversight field visit </a:t>
            </a:r>
            <a:r>
              <a:rPr lang="en-US" sz="4000" b="1" dirty="0" smtClean="0"/>
              <a:t>focused </a:t>
            </a:r>
            <a:r>
              <a:rPr lang="en-US" sz="4000" b="1" dirty="0"/>
              <a:t>on </a:t>
            </a:r>
            <a:r>
              <a:rPr lang="en-US" sz="4000" b="1" dirty="0" smtClean="0"/>
              <a:t>the </a:t>
            </a:r>
            <a:r>
              <a:rPr lang="en-US" sz="4000" b="1" dirty="0"/>
              <a:t>key progress and issues as below:</a:t>
            </a:r>
            <a:endParaRPr lang="en-US" sz="4000" dirty="0"/>
          </a:p>
          <a:p>
            <a:pPr algn="ctr"/>
            <a:endParaRPr lang="lo-LA" sz="4000" b="1" dirty="0" smtClean="0">
              <a:latin typeface="Phetsarath OT" pitchFamily="2" charset="0"/>
              <a:cs typeface="Phetsarath OT" pitchFamily="2"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52400"/>
            <a:ext cx="7924800" cy="6555641"/>
          </a:xfrm>
          <a:prstGeom prst="rect">
            <a:avLst/>
          </a:prstGeom>
        </p:spPr>
        <p:txBody>
          <a:bodyPr wrap="square">
            <a:spAutoFit/>
          </a:bodyPr>
          <a:lstStyle/>
          <a:p>
            <a:r>
              <a:rPr lang="en-US" sz="2800" b="1" u="sng" dirty="0">
                <a:latin typeface="Times New Roman" panose="02020603050405020304" pitchFamily="18" charset="0"/>
                <a:cs typeface="Times New Roman" panose="02020603050405020304" pitchFamily="18" charset="0"/>
              </a:rPr>
              <a:t>Key Progress:</a:t>
            </a:r>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 </a:t>
            </a: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Under the guidance of the leaders, the projects were successfully implemented.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Good cooperation in the implementation among the project team and partners at all levels.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The project has a budget for the implementation (supported by the government and international organizations)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The local authorities cooperated as well.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For the patients: the access to ARV treatment resulted in the reduction of transmission and death rate.</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2800" dirty="0">
                <a:latin typeface="Times New Roman" panose="02020603050405020304" pitchFamily="18" charset="0"/>
                <a:cs typeface="Times New Roman" panose="02020603050405020304" pitchFamily="18" charset="0"/>
              </a:rPr>
              <a:t>Monitoring on implementing activities such as IEC materials have been broadly disseminated. </a:t>
            </a:r>
            <a:endParaRPr lang="en-US" sz="2800" dirty="0">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4682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6494085"/>
          </a:xfrm>
          <a:prstGeom prst="rect">
            <a:avLst/>
          </a:prstGeom>
        </p:spPr>
        <p:txBody>
          <a:bodyPr wrap="square">
            <a:spAutoFit/>
          </a:bodyPr>
          <a:lstStyle/>
          <a:p>
            <a:pPr marL="514350" lvl="0" indent="-514350">
              <a:buFont typeface="+mj-lt"/>
              <a:buAutoNum type="arabicPeriod" startAt="7"/>
            </a:pPr>
            <a:r>
              <a:rPr lang="en-US" sz="3200" dirty="0">
                <a:latin typeface="Times New Roman" panose="02020603050405020304" pitchFamily="18" charset="0"/>
                <a:cs typeface="Times New Roman" panose="02020603050405020304" pitchFamily="18" charset="0"/>
              </a:rPr>
              <a:t>The malaria control networks covered all target areas and villages.</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startAt="7"/>
            </a:pPr>
            <a:r>
              <a:rPr lang="en-US" sz="3200" dirty="0">
                <a:latin typeface="Times New Roman" panose="02020603050405020304" pitchFamily="18" charset="0"/>
                <a:cs typeface="Times New Roman" panose="02020603050405020304" pitchFamily="18" charset="0"/>
              </a:rPr>
              <a:t>Received the grant and materials from the Global Fund, ADB, CDCII and the government budget.</a:t>
            </a:r>
          </a:p>
          <a:p>
            <a:pPr marL="514350" lvl="0" indent="-514350">
              <a:buFont typeface="+mj-lt"/>
              <a:buAutoNum type="arabicPeriod" startAt="7"/>
            </a:pPr>
            <a:r>
              <a:rPr lang="en-US" sz="3200" dirty="0">
                <a:latin typeface="Times New Roman" panose="02020603050405020304" pitchFamily="18" charset="0"/>
                <a:cs typeface="Times New Roman" panose="02020603050405020304" pitchFamily="18" charset="0"/>
              </a:rPr>
              <a:t>The staff that is responsible for the HIV/STI of each district successfully practiced their roles as assigned by the upper level, such as regular monthly report.</a:t>
            </a:r>
          </a:p>
          <a:p>
            <a:pPr marL="514350" lvl="0" indent="-514350">
              <a:buFont typeface="+mj-lt"/>
              <a:buAutoNum type="arabicPeriod" startAt="7"/>
            </a:pPr>
            <a:r>
              <a:rPr lang="en-US" sz="3200" dirty="0">
                <a:latin typeface="Times New Roman" panose="02020603050405020304" pitchFamily="18" charset="0"/>
                <a:cs typeface="Times New Roman" panose="02020603050405020304" pitchFamily="18" charset="0"/>
              </a:rPr>
              <a:t>Surveillance systems for malaria at the provincial  </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startAt="7"/>
            </a:pPr>
            <a:r>
              <a:rPr lang="en-US" sz="3200" dirty="0">
                <a:latin typeface="Times New Roman" panose="02020603050405020304" pitchFamily="18" charset="0"/>
                <a:cs typeface="Times New Roman" panose="02020603050405020304" pitchFamily="18" charset="0"/>
              </a:rPr>
              <a:t>There is device that can be quickly diagnosed the illness from malaria occurs.</a:t>
            </a:r>
          </a:p>
        </p:txBody>
      </p:sp>
    </p:spTree>
    <p:extLst>
      <p:ext uri="{BB962C8B-B14F-4D97-AF65-F5344CB8AC3E}">
        <p14:creationId xmlns:p14="http://schemas.microsoft.com/office/powerpoint/2010/main" val="40963748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0"/>
            <a:ext cx="7924800" cy="6986528"/>
          </a:xfrm>
          <a:prstGeom prst="rect">
            <a:avLst/>
          </a:prstGeom>
        </p:spPr>
        <p:txBody>
          <a:bodyPr wrap="square">
            <a:spAutoFit/>
          </a:bodyPr>
          <a:lstStyle/>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The bed net can be distributed to the target villages completely</a:t>
            </a: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The rate of illness from malaria is decreased</a:t>
            </a: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Overall, the implementation of the activities was conducted as planned.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The Tuberculosis case detection rate was increased.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The reports were usually submitted on time.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Most of the activities achieved the expected targets.</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Ensured that the medicines will not be out of stock in the warehouse. </a:t>
            </a:r>
            <a:endParaRPr lang="en-US" sz="2800" dirty="0">
              <a:latin typeface="Times New Roman" panose="02020603050405020304" pitchFamily="18" charset="0"/>
              <a:cs typeface="Times New Roman" panose="02020603050405020304" pitchFamily="18" charset="0"/>
            </a:endParaRPr>
          </a:p>
          <a:p>
            <a:pPr marL="514350" lvl="0" indent="-514350">
              <a:buFont typeface="+mj-lt"/>
              <a:buAutoNum type="arabicPeriod" startAt="12"/>
            </a:pPr>
            <a:r>
              <a:rPr lang="en-US" sz="2800" dirty="0">
                <a:latin typeface="Times New Roman" panose="02020603050405020304" pitchFamily="18" charset="0"/>
                <a:cs typeface="Times New Roman" panose="02020603050405020304" pitchFamily="18" charset="0"/>
              </a:rPr>
              <a:t>The staffs of Nam Dai Health Center are trained professionals together after completed their training and those staffs are able to work as representative to each </a:t>
            </a:r>
            <a:r>
              <a:rPr lang="en-US" sz="2800" dirty="0" smtClean="0">
                <a:latin typeface="Times New Roman" panose="02020603050405020304" pitchFamily="18" charset="0"/>
                <a:cs typeface="Times New Roman" panose="02020603050405020304" pitchFamily="18" charset="0"/>
              </a:rPr>
              <a:t>other</a:t>
            </a:r>
            <a:r>
              <a:rPr lang="en-US"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34871600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180737"/>
            <a:ext cx="7924800" cy="6001643"/>
          </a:xfrm>
          <a:prstGeom prst="rect">
            <a:avLst/>
          </a:prstGeom>
        </p:spPr>
        <p:txBody>
          <a:bodyPr wrap="square">
            <a:spAutoFit/>
          </a:bodyPr>
          <a:lstStyle/>
          <a:p>
            <a:r>
              <a:rPr lang="en-US" sz="3200" b="1" dirty="0">
                <a:latin typeface="Times New Roman" panose="02020603050405020304" pitchFamily="18" charset="0"/>
                <a:cs typeface="Times New Roman" panose="02020603050405020304" pitchFamily="18" charset="0"/>
              </a:rPr>
              <a:t>Key Issues:</a:t>
            </a:r>
            <a:r>
              <a:rPr lang="lo-LA" sz="3200" b="1" dirty="0">
                <a:latin typeface="Times New Roman" panose="02020603050405020304" pitchFamily="18" charset="0"/>
              </a:rPr>
              <a:t> </a:t>
            </a:r>
            <a:r>
              <a:rPr lang="en-US" sz="3200" b="1" dirty="0">
                <a:latin typeface="Times New Roman" panose="02020603050405020304" pitchFamily="18" charset="0"/>
                <a:cs typeface="Times New Roman" panose="02020603050405020304" pitchFamily="18" charset="0"/>
              </a:rPr>
              <a:t> </a:t>
            </a:r>
            <a:endParaRPr lang="en-US" sz="3200" dirty="0">
              <a:latin typeface="Times New Roman" panose="02020603050405020304" pitchFamily="18" charset="0"/>
              <a:cs typeface="Times New Roman" panose="02020603050405020304" pitchFamily="18" charset="0"/>
            </a:endParaRPr>
          </a:p>
          <a:p>
            <a:r>
              <a:rPr lang="en-US" sz="3200" b="1" dirty="0">
                <a:latin typeface="Times New Roman" panose="02020603050405020304" pitchFamily="18" charset="0"/>
                <a:cs typeface="Times New Roman" panose="02020603050405020304" pitchFamily="18" charset="0"/>
              </a:rPr>
              <a:t>Provincial Level</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Lack of coordination between the province and district </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The rate of TB patients is increasing and remaining MRD-TB patients and TB patients are not well cooperative</a:t>
            </a: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Activities can be extended to the district level only, have not been extended yet to the health center level</a:t>
            </a:r>
            <a:endParaRPr lang="en-US" sz="3200" dirty="0">
              <a:latin typeface="Times New Roman" panose="02020603050405020304" pitchFamily="18" charset="0"/>
              <a:cs typeface="Times New Roman" panose="02020603050405020304" pitchFamily="18" charset="0"/>
            </a:endParaRPr>
          </a:p>
          <a:p>
            <a:pPr marL="514350" lvl="0" indent="-514350">
              <a:buFont typeface="+mj-lt"/>
              <a:buAutoNum type="arabicPeriod"/>
            </a:pPr>
            <a:r>
              <a:rPr lang="en-US" sz="3200" dirty="0">
                <a:latin typeface="Times New Roman" panose="02020603050405020304" pitchFamily="18" charset="0"/>
                <a:cs typeface="Times New Roman" panose="02020603050405020304" pitchFamily="18" charset="0"/>
              </a:rPr>
              <a:t>The budget for activities is limited and did not accessed the remote areas</a:t>
            </a:r>
          </a:p>
        </p:txBody>
      </p:sp>
    </p:spTree>
    <p:extLst>
      <p:ext uri="{BB962C8B-B14F-4D97-AF65-F5344CB8AC3E}">
        <p14:creationId xmlns:p14="http://schemas.microsoft.com/office/powerpoint/2010/main" val="10482366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66800" y="352485"/>
            <a:ext cx="7924800" cy="4524315"/>
          </a:xfrm>
          <a:prstGeom prst="rect">
            <a:avLst/>
          </a:prstGeom>
        </p:spPr>
        <p:txBody>
          <a:bodyPr wrap="square">
            <a:spAutoFit/>
          </a:bodyPr>
          <a:lstStyle/>
          <a:p>
            <a:pPr marL="514350" lvl="0" indent="-514350">
              <a:buFont typeface="+mj-lt"/>
              <a:buAutoNum type="arabicPeriod" startAt="5"/>
            </a:pPr>
            <a:r>
              <a:rPr lang="en-US" sz="3200" dirty="0">
                <a:latin typeface="Times New Roman" panose="02020603050405020304" pitchFamily="18" charset="0"/>
                <a:cs typeface="Times New Roman" panose="02020603050405020304" pitchFamily="18" charset="0"/>
              </a:rPr>
              <a:t>The transferring budget from province to district was delayed due to district failed to submit the report of activity conduction. Key activity of sending samples was not performed </a:t>
            </a:r>
          </a:p>
          <a:p>
            <a:pPr marL="514350" lvl="0" indent="-514350">
              <a:buFont typeface="+mj-lt"/>
              <a:buAutoNum type="arabicPeriod" startAt="5"/>
            </a:pPr>
            <a:r>
              <a:rPr lang="en-US" sz="3200" dirty="0">
                <a:latin typeface="Times New Roman" panose="02020603050405020304" pitchFamily="18" charset="0"/>
                <a:cs typeface="Times New Roman" panose="02020603050405020304" pitchFamily="18" charset="0"/>
              </a:rPr>
              <a:t>Lack of staff especially for TB and analysis specialist at provincial hospital</a:t>
            </a:r>
          </a:p>
          <a:p>
            <a:pPr marL="514350" lvl="0" indent="-514350">
              <a:buFont typeface="+mj-lt"/>
              <a:buAutoNum type="arabicPeriod" startAt="5"/>
            </a:pPr>
            <a:r>
              <a:rPr lang="en-US" sz="3200" dirty="0">
                <a:latin typeface="Times New Roman" panose="02020603050405020304" pitchFamily="18" charset="0"/>
                <a:cs typeface="Times New Roman" panose="02020603050405020304" pitchFamily="18" charset="0"/>
              </a:rPr>
              <a:t>Budget transfer from central to the province is still delayed</a:t>
            </a:r>
          </a:p>
        </p:txBody>
      </p:sp>
    </p:spTree>
    <p:extLst>
      <p:ext uri="{BB962C8B-B14F-4D97-AF65-F5344CB8AC3E}">
        <p14:creationId xmlns:p14="http://schemas.microsoft.com/office/powerpoint/2010/main" val="416147722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1923</TotalTime>
  <Words>1050</Words>
  <Application>Microsoft Office PowerPoint</Application>
  <PresentationFormat>On-screen Show (4:3)</PresentationFormat>
  <Paragraphs>117</Paragraphs>
  <Slides>18</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18</vt:i4>
      </vt:variant>
    </vt:vector>
  </HeadingPairs>
  <TitlesOfParts>
    <vt:vector size="28" baseType="lpstr">
      <vt:lpstr>Calibri</vt:lpstr>
      <vt:lpstr>Cordia New</vt:lpstr>
      <vt:lpstr>DokChampa</vt:lpstr>
      <vt:lpstr>Gill Sans MT</vt:lpstr>
      <vt:lpstr>Phetsarath OT</vt:lpstr>
      <vt:lpstr>Saysettha OT</vt:lpstr>
      <vt:lpstr>Times New Roman</vt:lpstr>
      <vt:lpstr>Verdana</vt:lpstr>
      <vt:lpstr>Wingdings 2</vt:lpstr>
      <vt:lpstr>Solstice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ກອງປະຊຸມສະຫຼຸບວຽກງານຄວບຄຸມໄຂ້ມາລາເຣຍ ສົກປີ 2013-2014  ແລະ ວາງແຜນສົກປີ 2014-201໌໌5</dc:title>
  <dc:creator>ADMIN</dc:creator>
  <cp:lastModifiedBy>cbr</cp:lastModifiedBy>
  <cp:revision>168</cp:revision>
  <dcterms:created xsi:type="dcterms:W3CDTF">2014-08-28T00:24:10Z</dcterms:created>
  <dcterms:modified xsi:type="dcterms:W3CDTF">2016-08-30T10:32:29Z</dcterms:modified>
</cp:coreProperties>
</file>