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56"/>
  </p:notesMasterIdLst>
  <p:sldIdLst>
    <p:sldId id="256" r:id="rId3"/>
    <p:sldId id="257" r:id="rId4"/>
    <p:sldId id="258" r:id="rId5"/>
    <p:sldId id="259" r:id="rId6"/>
    <p:sldId id="264" r:id="rId7"/>
    <p:sldId id="262" r:id="rId8"/>
    <p:sldId id="263" r:id="rId9"/>
    <p:sldId id="261" r:id="rId10"/>
    <p:sldId id="266" r:id="rId11"/>
    <p:sldId id="268" r:id="rId12"/>
    <p:sldId id="269" r:id="rId13"/>
    <p:sldId id="274" r:id="rId14"/>
    <p:sldId id="275" r:id="rId15"/>
    <p:sldId id="276" r:id="rId16"/>
    <p:sldId id="279" r:id="rId17"/>
    <p:sldId id="301" r:id="rId18"/>
    <p:sldId id="297" r:id="rId19"/>
    <p:sldId id="298" r:id="rId20"/>
    <p:sldId id="299" r:id="rId21"/>
    <p:sldId id="300" r:id="rId22"/>
    <p:sldId id="290" r:id="rId23"/>
    <p:sldId id="291" r:id="rId24"/>
    <p:sldId id="292" r:id="rId25"/>
    <p:sldId id="293" r:id="rId26"/>
    <p:sldId id="318" r:id="rId27"/>
    <p:sldId id="295" r:id="rId28"/>
    <p:sldId id="319" r:id="rId29"/>
    <p:sldId id="296" r:id="rId30"/>
    <p:sldId id="320" r:id="rId31"/>
    <p:sldId id="314" r:id="rId32"/>
    <p:sldId id="315" r:id="rId33"/>
    <p:sldId id="270" r:id="rId34"/>
    <p:sldId id="311" r:id="rId35"/>
    <p:sldId id="312" r:id="rId36"/>
    <p:sldId id="313" r:id="rId37"/>
    <p:sldId id="302" r:id="rId38"/>
    <p:sldId id="303" r:id="rId39"/>
    <p:sldId id="304" r:id="rId40"/>
    <p:sldId id="305" r:id="rId41"/>
    <p:sldId id="306" r:id="rId42"/>
    <p:sldId id="307" r:id="rId43"/>
    <p:sldId id="308" r:id="rId44"/>
    <p:sldId id="309" r:id="rId45"/>
    <p:sldId id="310" r:id="rId46"/>
    <p:sldId id="316" r:id="rId47"/>
    <p:sldId id="317" r:id="rId48"/>
    <p:sldId id="321" r:id="rId49"/>
    <p:sldId id="323" r:id="rId50"/>
    <p:sldId id="324" r:id="rId51"/>
    <p:sldId id="322" r:id="rId52"/>
    <p:sldId id="325" r:id="rId53"/>
    <p:sldId id="326" r:id="rId54"/>
    <p:sldId id="294" r:id="rId55"/>
  </p:sldIdLst>
  <p:sldSz cx="12192000" cy="6858000"/>
  <p:notesSz cx="6858000" cy="9144000"/>
  <p:embeddedFontLst>
    <p:embeddedFont>
      <p:font typeface="Open Sans" panose="020B0606030504020204"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lgaT8v2x0YQvGUroRKoTn0Kj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A55484-9475-48D6-BE05-EB8990810AF6}">
  <a:tblStyle styleId="{EFA55484-9475-48D6-BE05-EB8990810AF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1883C38-C701-45AF-BA78-CCB13183E61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55EBF6-C5E3-4DFE-AD9D-1E7812B2E1E6}" styleName="Table_2">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F4F9"/>
          </a:solidFill>
        </a:fill>
      </a:tcStyle>
    </a:band1H>
    <a:band2H>
      <a:tcTxStyle/>
      <a:tcStyle>
        <a:tcBdr/>
      </a:tcStyle>
    </a:band2H>
    <a:band1V>
      <a:tcTxStyle/>
      <a:tcStyle>
        <a:tcBdr/>
        <a:fill>
          <a:solidFill>
            <a:srgbClr val="E8F4F9"/>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343" autoAdjust="0"/>
  </p:normalViewPr>
  <p:slideViewPr>
    <p:cSldViewPr snapToGrid="0">
      <p:cViewPr varScale="1">
        <p:scale>
          <a:sx n="65" d="100"/>
          <a:sy n="65"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9" name="Google Shape;2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solidFill>
                <a:srgbClr val="222222"/>
              </a:solidFill>
              <a:highlight>
                <a:srgbClr val="FFFFFF"/>
              </a:highlight>
              <a:latin typeface="Arial"/>
              <a:ea typeface="Arial"/>
              <a:cs typeface="Arial"/>
              <a:sym typeface="Arial"/>
            </a:endParaRPr>
          </a:p>
        </p:txBody>
      </p:sp>
      <p:sp>
        <p:nvSpPr>
          <p:cNvPr id="328" name="Google Shape;32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extLst>
      <p:ext uri="{BB962C8B-B14F-4D97-AF65-F5344CB8AC3E}">
        <p14:creationId xmlns:p14="http://schemas.microsoft.com/office/powerpoint/2010/main" val="223834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endParaRPr lang="en-GB" sz="1900" b="0" i="0" u="none" strike="noStrike" dirty="0">
              <a:solidFill>
                <a:srgbClr val="27251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4BE84330-302E-4FD4-B583-BEA9F4DB48C5}" type="slidenum">
              <a:rPr lang="en-US" smtClean="0"/>
              <a:t>17</a:t>
            </a:fld>
            <a:endParaRPr lang="en-US"/>
          </a:p>
        </p:txBody>
      </p:sp>
    </p:spTree>
    <p:extLst>
      <p:ext uri="{BB962C8B-B14F-4D97-AF65-F5344CB8AC3E}">
        <p14:creationId xmlns:p14="http://schemas.microsoft.com/office/powerpoint/2010/main" val="275896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endParaRPr lang="en-GB" sz="1900" b="0" i="0" u="none" strike="noStrike" dirty="0">
              <a:solidFill>
                <a:srgbClr val="27251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4BE84330-302E-4FD4-B583-BEA9F4DB48C5}" type="slidenum">
              <a:rPr lang="en-US" smtClean="0"/>
              <a:t>18</a:t>
            </a:fld>
            <a:endParaRPr lang="en-US"/>
          </a:p>
        </p:txBody>
      </p:sp>
    </p:spTree>
    <p:extLst>
      <p:ext uri="{BB962C8B-B14F-4D97-AF65-F5344CB8AC3E}">
        <p14:creationId xmlns:p14="http://schemas.microsoft.com/office/powerpoint/2010/main" val="265921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4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E84330-302E-4FD4-B583-BEA9F4DB48C5}" type="slidenum">
              <a:rPr lang="en-US" smtClean="0"/>
              <a:t>19</a:t>
            </a:fld>
            <a:endParaRPr lang="en-US"/>
          </a:p>
        </p:txBody>
      </p:sp>
    </p:spTree>
    <p:extLst>
      <p:ext uri="{BB962C8B-B14F-4D97-AF65-F5344CB8AC3E}">
        <p14:creationId xmlns:p14="http://schemas.microsoft.com/office/powerpoint/2010/main" val="163638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4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E84330-302E-4FD4-B583-BEA9F4DB48C5}" type="slidenum">
              <a:rPr lang="en-US" smtClean="0"/>
              <a:t>20</a:t>
            </a:fld>
            <a:endParaRPr lang="en-US"/>
          </a:p>
        </p:txBody>
      </p:sp>
    </p:spTree>
    <p:extLst>
      <p:ext uri="{BB962C8B-B14F-4D97-AF65-F5344CB8AC3E}">
        <p14:creationId xmlns:p14="http://schemas.microsoft.com/office/powerpoint/2010/main" val="166036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extLst>
      <p:ext uri="{BB962C8B-B14F-4D97-AF65-F5344CB8AC3E}">
        <p14:creationId xmlns:p14="http://schemas.microsoft.com/office/powerpoint/2010/main" val="3417383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extLst>
      <p:ext uri="{BB962C8B-B14F-4D97-AF65-F5344CB8AC3E}">
        <p14:creationId xmlns:p14="http://schemas.microsoft.com/office/powerpoint/2010/main" val="3443683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extLst>
      <p:ext uri="{BB962C8B-B14F-4D97-AF65-F5344CB8AC3E}">
        <p14:creationId xmlns:p14="http://schemas.microsoft.com/office/powerpoint/2010/main" val="230451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extLst>
      <p:ext uri="{BB962C8B-B14F-4D97-AF65-F5344CB8AC3E}">
        <p14:creationId xmlns:p14="http://schemas.microsoft.com/office/powerpoint/2010/main" val="1035367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extLst>
      <p:ext uri="{BB962C8B-B14F-4D97-AF65-F5344CB8AC3E}">
        <p14:creationId xmlns:p14="http://schemas.microsoft.com/office/powerpoint/2010/main" val="48907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extLst>
      <p:ext uri="{BB962C8B-B14F-4D97-AF65-F5344CB8AC3E}">
        <p14:creationId xmlns:p14="http://schemas.microsoft.com/office/powerpoint/2010/main" val="4125551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extLst>
      <p:ext uri="{BB962C8B-B14F-4D97-AF65-F5344CB8AC3E}">
        <p14:creationId xmlns:p14="http://schemas.microsoft.com/office/powerpoint/2010/main" val="2501374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extLst>
      <p:ext uri="{BB962C8B-B14F-4D97-AF65-F5344CB8AC3E}">
        <p14:creationId xmlns:p14="http://schemas.microsoft.com/office/powerpoint/2010/main" val="2224270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extLst>
      <p:ext uri="{BB962C8B-B14F-4D97-AF65-F5344CB8AC3E}">
        <p14:creationId xmlns:p14="http://schemas.microsoft.com/office/powerpoint/2010/main" val="2475964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extLst>
      <p:ext uri="{BB962C8B-B14F-4D97-AF65-F5344CB8AC3E}">
        <p14:creationId xmlns:p14="http://schemas.microsoft.com/office/powerpoint/2010/main" val="1994915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9e58fa5a8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19e58fa5a8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119e58fa5a8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561751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extLst>
      <p:ext uri="{BB962C8B-B14F-4D97-AF65-F5344CB8AC3E}">
        <p14:creationId xmlns:p14="http://schemas.microsoft.com/office/powerpoint/2010/main" val="1157557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extLst>
      <p:ext uri="{BB962C8B-B14F-4D97-AF65-F5344CB8AC3E}">
        <p14:creationId xmlns:p14="http://schemas.microsoft.com/office/powerpoint/2010/main" val="3626839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19e58fa5a8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19e58fa5a8_1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119e58fa5a8_1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160219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9e58fa5a8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19e58fa5a8_1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119e58fa5a8_1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1095363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19e58fa5a8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19e58fa5a8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119e58fa5a8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2087389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extLst>
      <p:ext uri="{BB962C8B-B14F-4D97-AF65-F5344CB8AC3E}">
        <p14:creationId xmlns:p14="http://schemas.microsoft.com/office/powerpoint/2010/main" val="4039474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extLst>
      <p:ext uri="{BB962C8B-B14F-4D97-AF65-F5344CB8AC3E}">
        <p14:creationId xmlns:p14="http://schemas.microsoft.com/office/powerpoint/2010/main" val="1347248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extLst>
      <p:ext uri="{BB962C8B-B14F-4D97-AF65-F5344CB8AC3E}">
        <p14:creationId xmlns:p14="http://schemas.microsoft.com/office/powerpoint/2010/main" val="283950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extLst>
      <p:ext uri="{BB962C8B-B14F-4D97-AF65-F5344CB8AC3E}">
        <p14:creationId xmlns:p14="http://schemas.microsoft.com/office/powerpoint/2010/main" val="835895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4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E84330-302E-4FD4-B583-BEA9F4DB48C5}" type="slidenum">
              <a:rPr lang="en-US" smtClean="0"/>
              <a:t>48</a:t>
            </a:fld>
            <a:endParaRPr lang="en-US"/>
          </a:p>
        </p:txBody>
      </p:sp>
    </p:spTree>
    <p:extLst>
      <p:ext uri="{BB962C8B-B14F-4D97-AF65-F5344CB8AC3E}">
        <p14:creationId xmlns:p14="http://schemas.microsoft.com/office/powerpoint/2010/main" val="1735699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4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E84330-302E-4FD4-B583-BEA9F4DB48C5}" type="slidenum">
              <a:rPr lang="en-US" smtClean="0"/>
              <a:t>49</a:t>
            </a:fld>
            <a:endParaRPr lang="en-US"/>
          </a:p>
        </p:txBody>
      </p:sp>
    </p:spTree>
    <p:extLst>
      <p:ext uri="{BB962C8B-B14F-4D97-AF65-F5344CB8AC3E}">
        <p14:creationId xmlns:p14="http://schemas.microsoft.com/office/powerpoint/2010/main" val="3204157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extLst>
      <p:ext uri="{BB962C8B-B14F-4D97-AF65-F5344CB8AC3E}">
        <p14:creationId xmlns:p14="http://schemas.microsoft.com/office/powerpoint/2010/main" val="2451749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extLst>
      <p:ext uri="{BB962C8B-B14F-4D97-AF65-F5344CB8AC3E}">
        <p14:creationId xmlns:p14="http://schemas.microsoft.com/office/powerpoint/2010/main" val="253681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extLst>
      <p:ext uri="{BB962C8B-B14F-4D97-AF65-F5344CB8AC3E}">
        <p14:creationId xmlns:p14="http://schemas.microsoft.com/office/powerpoint/2010/main" val="1541394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_without picture">
  <p:cSld name="Title Slide_without pictur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962455" y="1387719"/>
            <a:ext cx="6720000" cy="2242469"/>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lvl1pPr lvl="0" algn="l">
              <a:lnSpc>
                <a:spcPct val="130000"/>
              </a:lnSpc>
              <a:spcBef>
                <a:spcPts val="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Clr>
                <a:srgbClr val="888888"/>
              </a:buClr>
              <a:buSzPts val="1800"/>
              <a:buNone/>
              <a:defRPr>
                <a:solidFill>
                  <a:srgbClr val="888888"/>
                </a:solidFill>
              </a:defRPr>
            </a:lvl2pPr>
            <a:lvl3pPr lvl="2" algn="ctr">
              <a:lnSpc>
                <a:spcPct val="130000"/>
              </a:lnSpc>
              <a:spcBef>
                <a:spcPts val="0"/>
              </a:spcBef>
              <a:spcAft>
                <a:spcPts val="0"/>
              </a:spcAft>
              <a:buClr>
                <a:srgbClr val="888888"/>
              </a:buClr>
              <a:buSzPts val="1800"/>
              <a:buNone/>
              <a:defRPr>
                <a:solidFill>
                  <a:srgbClr val="888888"/>
                </a:solidFill>
              </a:defRPr>
            </a:lvl3pPr>
            <a:lvl4pPr lvl="3" algn="ctr">
              <a:lnSpc>
                <a:spcPct val="90000"/>
              </a:lnSpc>
              <a:spcBef>
                <a:spcPts val="400"/>
              </a:spcBef>
              <a:spcAft>
                <a:spcPts val="0"/>
              </a:spcAft>
              <a:buClr>
                <a:srgbClr val="888888"/>
              </a:buClr>
              <a:buSzPts val="2000"/>
              <a:buFont typeface="Open Sans"/>
              <a:buNone/>
              <a:defRPr>
                <a:solidFill>
                  <a:srgbClr val="888888"/>
                </a:solidFill>
              </a:defRPr>
            </a:lvl4pPr>
            <a:lvl5pPr lvl="4" algn="ctr">
              <a:lnSpc>
                <a:spcPct val="90000"/>
              </a:lnSpc>
              <a:spcBef>
                <a:spcPts val="400"/>
              </a:spcBef>
              <a:spcAft>
                <a:spcPts val="0"/>
              </a:spcAft>
              <a:buClr>
                <a:srgbClr val="888888"/>
              </a:buClr>
              <a:buSzPts val="2000"/>
              <a:buFont typeface="Open Sans"/>
              <a:buNone/>
              <a:defRPr>
                <a:solidFill>
                  <a:srgbClr val="888888"/>
                </a:solidFill>
              </a:defRPr>
            </a:lvl5pPr>
            <a:lvl6pPr lvl="5" algn="ctr">
              <a:lnSpc>
                <a:spcPct val="90000"/>
              </a:lnSpc>
              <a:spcBef>
                <a:spcPts val="400"/>
              </a:spcBef>
              <a:spcAft>
                <a:spcPts val="0"/>
              </a:spcAft>
              <a:buClr>
                <a:srgbClr val="888888"/>
              </a:buClr>
              <a:buSzPts val="2000"/>
              <a:buNone/>
              <a:defRPr>
                <a:solidFill>
                  <a:srgbClr val="888888"/>
                </a:solidFill>
              </a:defRPr>
            </a:lvl6pPr>
            <a:lvl7pPr lvl="6" algn="ctr">
              <a:lnSpc>
                <a:spcPct val="90000"/>
              </a:lnSpc>
              <a:spcBef>
                <a:spcPts val="400"/>
              </a:spcBef>
              <a:spcAft>
                <a:spcPts val="0"/>
              </a:spcAft>
              <a:buClr>
                <a:srgbClr val="888888"/>
              </a:buClr>
              <a:buSzPts val="2000"/>
              <a:buNone/>
              <a:defRPr>
                <a:solidFill>
                  <a:srgbClr val="888888"/>
                </a:solidFill>
              </a:defRPr>
            </a:lvl7pPr>
            <a:lvl8pPr lvl="7" algn="ctr">
              <a:lnSpc>
                <a:spcPct val="90000"/>
              </a:lnSpc>
              <a:spcBef>
                <a:spcPts val="400"/>
              </a:spcBef>
              <a:spcAft>
                <a:spcPts val="0"/>
              </a:spcAft>
              <a:buClr>
                <a:srgbClr val="888888"/>
              </a:buClr>
              <a:buSzPts val="2000"/>
              <a:buNone/>
              <a:defRPr>
                <a:solidFill>
                  <a:srgbClr val="888888"/>
                </a:solidFill>
              </a:defRPr>
            </a:lvl8pPr>
            <a:lvl9pPr lvl="8" algn="ctr">
              <a:lnSpc>
                <a:spcPct val="9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a:spLocks noGrp="1"/>
          </p:cNvSpPr>
          <p:nvPr>
            <p:ph type="pic" idx="2"/>
          </p:nvPr>
        </p:nvSpPr>
        <p:spPr>
          <a:xfrm>
            <a:off x="5183188" y="987425"/>
            <a:ext cx="6172200" cy="4873625"/>
          </a:xfrm>
          <a:prstGeom prst="rect">
            <a:avLst/>
          </a:prstGeom>
          <a:noFill/>
          <a:ln>
            <a:noFill/>
          </a:ln>
        </p:spPr>
      </p:sp>
      <p:sp>
        <p:nvSpPr>
          <p:cNvPr id="71" name="Google Shape;71;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95"/>
        <p:cNvGrpSpPr/>
        <p:nvPr/>
      </p:nvGrpSpPr>
      <p:grpSpPr>
        <a:xfrm>
          <a:off x="0" y="0"/>
          <a:ext cx="0" cy="0"/>
          <a:chOff x="0" y="0"/>
          <a:chExt cx="0" cy="0"/>
        </a:xfrm>
      </p:grpSpPr>
      <p:sp>
        <p:nvSpPr>
          <p:cNvPr id="96" name="Google Shape;96;p39"/>
          <p:cNvSpPr txBox="1">
            <a:spLocks noGrp="1"/>
          </p:cNvSpPr>
          <p:nvPr>
            <p:ph type="title"/>
          </p:nvPr>
        </p:nvSpPr>
        <p:spPr>
          <a:xfrm>
            <a:off x="960000" y="43197"/>
            <a:ext cx="10904897"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lvl1pPr lvl="0" algn="l">
              <a:lnSpc>
                <a:spcPct val="100000"/>
              </a:lnSpc>
              <a:spcBef>
                <a:spcPts val="0"/>
              </a:spcBef>
              <a:spcAft>
                <a:spcPts val="0"/>
              </a:spcAft>
              <a:buClr>
                <a:schemeClr val="dk2"/>
              </a:buClr>
              <a:buSzPts val="1800"/>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9"/>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98" name="Google Shape;98;p39"/>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39"/>
          <p:cNvSpPr txBox="1">
            <a:spLocks noGrp="1"/>
          </p:cNvSpPr>
          <p:nvPr>
            <p:ph type="body" idx="1"/>
          </p:nvPr>
        </p:nvSpPr>
        <p:spPr>
          <a:xfrm>
            <a:off x="960000" y="1266825"/>
            <a:ext cx="10904896"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_without picture">
  <p:cSld name="Title Slide_without picture">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40"/>
          <p:cNvSpPr txBox="1">
            <a:spLocks noGrp="1"/>
          </p:cNvSpPr>
          <p:nvPr>
            <p:ph type="ctrTitle"/>
          </p:nvPr>
        </p:nvSpPr>
        <p:spPr>
          <a:xfrm>
            <a:off x="962455" y="1387719"/>
            <a:ext cx="6720000" cy="2242469"/>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0"/>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lvl1pPr lvl="0" algn="l">
              <a:lnSpc>
                <a:spcPct val="13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_3">
  <p:cSld name="Title Slide_3">
    <p:spTree>
      <p:nvGrpSpPr>
        <p:cNvPr id="1" name="Shape 103"/>
        <p:cNvGrpSpPr/>
        <p:nvPr/>
      </p:nvGrpSpPr>
      <p:grpSpPr>
        <a:xfrm>
          <a:off x="0" y="0"/>
          <a:ext cx="0" cy="0"/>
          <a:chOff x="0" y="0"/>
          <a:chExt cx="0" cy="0"/>
        </a:xfrm>
      </p:grpSpPr>
      <p:pic>
        <p:nvPicPr>
          <p:cNvPr id="104" name="Google Shape;104;p5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05" name="Google Shape;105;p52"/>
          <p:cNvPicPr preferRelativeResize="0"/>
          <p:nvPr/>
        </p:nvPicPr>
        <p:blipFill rotWithShape="1">
          <a:blip r:embed="rId3">
            <a:alphaModFix/>
          </a:blip>
          <a:srcRect/>
          <a:stretch/>
        </p:blipFill>
        <p:spPr>
          <a:xfrm>
            <a:off x="0" y="2011670"/>
            <a:ext cx="6400813" cy="4846330"/>
          </a:xfrm>
          <a:prstGeom prst="rect">
            <a:avLst/>
          </a:prstGeom>
          <a:noFill/>
          <a:ln>
            <a:noFill/>
          </a:ln>
        </p:spPr>
      </p:pic>
      <p:sp>
        <p:nvSpPr>
          <p:cNvPr id="106" name="Google Shape;106;p52"/>
          <p:cNvSpPr txBox="1">
            <a:spLocks noGrp="1"/>
          </p:cNvSpPr>
          <p:nvPr>
            <p:ph type="ctrTitle"/>
          </p:nvPr>
        </p:nvSpPr>
        <p:spPr>
          <a:xfrm>
            <a:off x="804671" y="2875065"/>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2"/>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1">
  <p:cSld name="Title Slide_1">
    <p:spTree>
      <p:nvGrpSpPr>
        <p:cNvPr id="1" name="Shape 108"/>
        <p:cNvGrpSpPr/>
        <p:nvPr/>
      </p:nvGrpSpPr>
      <p:grpSpPr>
        <a:xfrm>
          <a:off x="0" y="0"/>
          <a:ext cx="0" cy="0"/>
          <a:chOff x="0" y="0"/>
          <a:chExt cx="0" cy="0"/>
        </a:xfrm>
      </p:grpSpPr>
      <p:pic>
        <p:nvPicPr>
          <p:cNvPr id="109" name="Google Shape;109;p5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0" name="Google Shape;110;p53"/>
          <p:cNvPicPr preferRelativeResize="0"/>
          <p:nvPr/>
        </p:nvPicPr>
        <p:blipFill rotWithShape="1">
          <a:blip r:embed="rId3">
            <a:alphaModFix/>
          </a:blip>
          <a:srcRect/>
          <a:stretch/>
        </p:blipFill>
        <p:spPr>
          <a:xfrm>
            <a:off x="5791187" y="2011670"/>
            <a:ext cx="6400813" cy="4846330"/>
          </a:xfrm>
          <a:prstGeom prst="rect">
            <a:avLst/>
          </a:prstGeom>
          <a:noFill/>
          <a:ln>
            <a:noFill/>
          </a:ln>
        </p:spPr>
      </p:pic>
      <p:sp>
        <p:nvSpPr>
          <p:cNvPr id="111" name="Google Shape;111;p53"/>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2" name="Google Shape;112;p53"/>
          <p:cNvSpPr txBox="1">
            <a:spLocks noGrp="1"/>
          </p:cNvSpPr>
          <p:nvPr>
            <p:ph type="ctrTitle"/>
          </p:nvPr>
        </p:nvSpPr>
        <p:spPr>
          <a:xfrm>
            <a:off x="7716481" y="2857481"/>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_2">
  <p:cSld name="Title Slide_2">
    <p:spTree>
      <p:nvGrpSpPr>
        <p:cNvPr id="1" name="Shape 113"/>
        <p:cNvGrpSpPr/>
        <p:nvPr/>
      </p:nvGrpSpPr>
      <p:grpSpPr>
        <a:xfrm>
          <a:off x="0" y="0"/>
          <a:ext cx="0" cy="0"/>
          <a:chOff x="0" y="0"/>
          <a:chExt cx="0" cy="0"/>
        </a:xfrm>
      </p:grpSpPr>
      <p:pic>
        <p:nvPicPr>
          <p:cNvPr id="114" name="Google Shape;114;p5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5" name="Google Shape;115;p54"/>
          <p:cNvPicPr preferRelativeResize="0"/>
          <p:nvPr/>
        </p:nvPicPr>
        <p:blipFill rotWithShape="1">
          <a:blip r:embed="rId3">
            <a:alphaModFix/>
          </a:blip>
          <a:srcRect/>
          <a:stretch/>
        </p:blipFill>
        <p:spPr>
          <a:xfrm>
            <a:off x="5791187" y="2011670"/>
            <a:ext cx="6400813" cy="4846330"/>
          </a:xfrm>
          <a:prstGeom prst="rect">
            <a:avLst/>
          </a:prstGeom>
          <a:noFill/>
          <a:ln>
            <a:noFill/>
          </a:ln>
        </p:spPr>
      </p:pic>
      <p:sp>
        <p:nvSpPr>
          <p:cNvPr id="116" name="Google Shape;116;p54"/>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7" name="Google Shape;117;p54"/>
          <p:cNvSpPr txBox="1">
            <a:spLocks noGrp="1"/>
          </p:cNvSpPr>
          <p:nvPr>
            <p:ph type="ctrTitle"/>
          </p:nvPr>
        </p:nvSpPr>
        <p:spPr>
          <a:xfrm>
            <a:off x="7716481" y="2857481"/>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_4">
  <p:cSld name="Title Slide_4">
    <p:spTree>
      <p:nvGrpSpPr>
        <p:cNvPr id="1" name="Shape 118"/>
        <p:cNvGrpSpPr/>
        <p:nvPr/>
      </p:nvGrpSpPr>
      <p:grpSpPr>
        <a:xfrm>
          <a:off x="0" y="0"/>
          <a:ext cx="0" cy="0"/>
          <a:chOff x="0" y="0"/>
          <a:chExt cx="0" cy="0"/>
        </a:xfrm>
      </p:grpSpPr>
      <p:pic>
        <p:nvPicPr>
          <p:cNvPr id="119" name="Google Shape;119;p5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0" name="Google Shape;120;p55"/>
          <p:cNvPicPr preferRelativeResize="0"/>
          <p:nvPr/>
        </p:nvPicPr>
        <p:blipFill rotWithShape="1">
          <a:blip r:embed="rId3">
            <a:alphaModFix/>
          </a:blip>
          <a:srcRect/>
          <a:stretch/>
        </p:blipFill>
        <p:spPr>
          <a:xfrm>
            <a:off x="0" y="2011670"/>
            <a:ext cx="6400813" cy="4846330"/>
          </a:xfrm>
          <a:prstGeom prst="rect">
            <a:avLst/>
          </a:prstGeom>
          <a:noFill/>
          <a:ln>
            <a:noFill/>
          </a:ln>
        </p:spPr>
      </p:pic>
      <p:sp>
        <p:nvSpPr>
          <p:cNvPr id="121" name="Google Shape;121;p55"/>
          <p:cNvSpPr txBox="1">
            <a:spLocks noGrp="1"/>
          </p:cNvSpPr>
          <p:nvPr>
            <p:ph type="ctrTitle"/>
          </p:nvPr>
        </p:nvSpPr>
        <p:spPr>
          <a:xfrm>
            <a:off x="804671" y="2875065"/>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5"/>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with icons">
  <p:cSld name="content slide with icons">
    <p:spTree>
      <p:nvGrpSpPr>
        <p:cNvPr id="1" name="Shape 123"/>
        <p:cNvGrpSpPr/>
        <p:nvPr/>
      </p:nvGrpSpPr>
      <p:grpSpPr>
        <a:xfrm>
          <a:off x="0" y="0"/>
          <a:ext cx="0" cy="0"/>
          <a:chOff x="0" y="0"/>
          <a:chExt cx="0" cy="0"/>
        </a:xfrm>
      </p:grpSpPr>
      <p:sp>
        <p:nvSpPr>
          <p:cNvPr id="124" name="Google Shape;124;p56"/>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6"/>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26" name="Google Shape;126;p56"/>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p56"/>
          <p:cNvSpPr>
            <a:spLocks noGrp="1"/>
          </p:cNvSpPr>
          <p:nvPr>
            <p:ph type="pic" idx="2"/>
          </p:nvPr>
        </p:nvSpPr>
        <p:spPr>
          <a:xfrm>
            <a:off x="1776000" y="4404993"/>
            <a:ext cx="1440000" cy="1080000"/>
          </a:xfrm>
          <a:prstGeom prst="rect">
            <a:avLst/>
          </a:prstGeom>
          <a:noFill/>
          <a:ln>
            <a:noFill/>
          </a:ln>
        </p:spPr>
      </p:sp>
      <p:sp>
        <p:nvSpPr>
          <p:cNvPr id="128" name="Google Shape;128;p56"/>
          <p:cNvSpPr txBox="1">
            <a:spLocks noGrp="1"/>
          </p:cNvSpPr>
          <p:nvPr>
            <p:ph type="body" idx="1"/>
          </p:nvPr>
        </p:nvSpPr>
        <p:spPr>
          <a:xfrm>
            <a:off x="960000"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56"/>
          <p:cNvSpPr>
            <a:spLocks noGrp="1"/>
          </p:cNvSpPr>
          <p:nvPr>
            <p:ph type="pic" idx="3"/>
          </p:nvPr>
        </p:nvSpPr>
        <p:spPr>
          <a:xfrm>
            <a:off x="5378829" y="4404993"/>
            <a:ext cx="1440000" cy="1080000"/>
          </a:xfrm>
          <a:prstGeom prst="rect">
            <a:avLst/>
          </a:prstGeom>
          <a:noFill/>
          <a:ln>
            <a:noFill/>
          </a:ln>
        </p:spPr>
      </p:sp>
      <p:sp>
        <p:nvSpPr>
          <p:cNvPr id="130" name="Google Shape;130;p56"/>
          <p:cNvSpPr txBox="1">
            <a:spLocks noGrp="1"/>
          </p:cNvSpPr>
          <p:nvPr>
            <p:ph type="body" idx="4"/>
          </p:nvPr>
        </p:nvSpPr>
        <p:spPr>
          <a:xfrm>
            <a:off x="4562829"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56"/>
          <p:cNvSpPr>
            <a:spLocks noGrp="1"/>
          </p:cNvSpPr>
          <p:nvPr>
            <p:ph type="pic" idx="5"/>
          </p:nvPr>
        </p:nvSpPr>
        <p:spPr>
          <a:xfrm>
            <a:off x="8983500" y="4404993"/>
            <a:ext cx="1440000" cy="1080000"/>
          </a:xfrm>
          <a:prstGeom prst="rect">
            <a:avLst/>
          </a:prstGeom>
          <a:noFill/>
          <a:ln>
            <a:noFill/>
          </a:ln>
        </p:spPr>
      </p:sp>
      <p:sp>
        <p:nvSpPr>
          <p:cNvPr id="132" name="Google Shape;132;p56"/>
          <p:cNvSpPr txBox="1">
            <a:spLocks noGrp="1"/>
          </p:cNvSpPr>
          <p:nvPr>
            <p:ph type="body" idx="6"/>
          </p:nvPr>
        </p:nvSpPr>
        <p:spPr>
          <a:xfrm>
            <a:off x="8167500"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56"/>
          <p:cNvSpPr txBox="1">
            <a:spLocks noGrp="1"/>
          </p:cNvSpPr>
          <p:nvPr>
            <p:ph type="body" idx="7"/>
          </p:nvPr>
        </p:nvSpPr>
        <p:spPr>
          <a:xfrm>
            <a:off x="960000" y="1266825"/>
            <a:ext cx="10272000" cy="2700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56"/>
          <p:cNvSpPr txBox="1">
            <a:spLocks noGrp="1"/>
          </p:cNvSpPr>
          <p:nvPr>
            <p:ph type="body" idx="8"/>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 content slide">
  <p:cSld name="two column content slide">
    <p:spTree>
      <p:nvGrpSpPr>
        <p:cNvPr id="1" name="Shape 135"/>
        <p:cNvGrpSpPr/>
        <p:nvPr/>
      </p:nvGrpSpPr>
      <p:grpSpPr>
        <a:xfrm>
          <a:off x="0" y="0"/>
          <a:ext cx="0" cy="0"/>
          <a:chOff x="0" y="0"/>
          <a:chExt cx="0" cy="0"/>
        </a:xfrm>
      </p:grpSpPr>
      <p:sp>
        <p:nvSpPr>
          <p:cNvPr id="136" name="Google Shape;136;p57"/>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7"/>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38" name="Google Shape;138;p57"/>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57"/>
          <p:cNvSpPr txBox="1">
            <a:spLocks noGrp="1"/>
          </p:cNvSpPr>
          <p:nvPr>
            <p:ph type="body" idx="1"/>
          </p:nvPr>
        </p:nvSpPr>
        <p:spPr>
          <a:xfrm>
            <a:off x="9600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57"/>
          <p:cNvSpPr txBox="1">
            <a:spLocks noGrp="1"/>
          </p:cNvSpPr>
          <p:nvPr>
            <p:ph type="body" idx="2"/>
          </p:nvPr>
        </p:nvSpPr>
        <p:spPr>
          <a:xfrm>
            <a:off x="64337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p57"/>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ation slide">
  <p:cSld name="Quotation slide">
    <p:spTree>
      <p:nvGrpSpPr>
        <p:cNvPr id="1" name="Shape 142"/>
        <p:cNvGrpSpPr/>
        <p:nvPr/>
      </p:nvGrpSpPr>
      <p:grpSpPr>
        <a:xfrm>
          <a:off x="0" y="0"/>
          <a:ext cx="0" cy="0"/>
          <a:chOff x="0" y="0"/>
          <a:chExt cx="0" cy="0"/>
        </a:xfrm>
      </p:grpSpPr>
      <p:sp>
        <p:nvSpPr>
          <p:cNvPr id="143" name="Google Shape;143;p58"/>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44" name="Google Shape;144;p58"/>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45" name="Google Shape;145;p58"/>
          <p:cNvPicPr preferRelativeResize="0"/>
          <p:nvPr/>
        </p:nvPicPr>
        <p:blipFill rotWithShape="1">
          <a:blip r:embed="rId2">
            <a:alphaModFix/>
          </a:blip>
          <a:srcRect/>
          <a:stretch/>
        </p:blipFill>
        <p:spPr>
          <a:xfrm>
            <a:off x="1715130" y="2388066"/>
            <a:ext cx="2385573" cy="1789180"/>
          </a:xfrm>
          <a:prstGeom prst="rect">
            <a:avLst/>
          </a:prstGeom>
          <a:noFill/>
          <a:ln>
            <a:noFill/>
          </a:ln>
        </p:spPr>
      </p:pic>
      <p:sp>
        <p:nvSpPr>
          <p:cNvPr id="146" name="Google Shape;146;p58"/>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7" name="Google Shape;147;p58"/>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58"/>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ation slide_ES&amp;FR">
  <p:cSld name="Quotation slide_ES&amp;FR">
    <p:spTree>
      <p:nvGrpSpPr>
        <p:cNvPr id="1" name="Shape 149"/>
        <p:cNvGrpSpPr/>
        <p:nvPr/>
      </p:nvGrpSpPr>
      <p:grpSpPr>
        <a:xfrm>
          <a:off x="0" y="0"/>
          <a:ext cx="0" cy="0"/>
          <a:chOff x="0" y="0"/>
          <a:chExt cx="0" cy="0"/>
        </a:xfrm>
      </p:grpSpPr>
      <p:sp>
        <p:nvSpPr>
          <p:cNvPr id="150" name="Google Shape;150;p59"/>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51" name="Google Shape;151;p59"/>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52" name="Google Shape;152;p59"/>
          <p:cNvPicPr preferRelativeResize="0"/>
          <p:nvPr/>
        </p:nvPicPr>
        <p:blipFill rotWithShape="1">
          <a:blip r:embed="rId2">
            <a:alphaModFix/>
          </a:blip>
          <a:srcRect/>
          <a:stretch/>
        </p:blipFill>
        <p:spPr>
          <a:xfrm>
            <a:off x="1715130" y="2388066"/>
            <a:ext cx="2385573" cy="1789180"/>
          </a:xfrm>
          <a:prstGeom prst="rect">
            <a:avLst/>
          </a:prstGeom>
          <a:noFill/>
          <a:ln>
            <a:noFill/>
          </a:ln>
        </p:spPr>
      </p:pic>
      <p:sp>
        <p:nvSpPr>
          <p:cNvPr id="153" name="Google Shape;153;p59"/>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59"/>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59"/>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slide">
  <p:cSld name="Section slide">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60"/>
          <p:cNvSpPr txBox="1">
            <a:spLocks noGrp="1"/>
          </p:cNvSpPr>
          <p:nvPr>
            <p:ph type="title"/>
          </p:nvPr>
        </p:nvSpPr>
        <p:spPr>
          <a:xfrm>
            <a:off x="6769100" y="3009900"/>
            <a:ext cx="4464000" cy="2177562"/>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2800"/>
              <a:buFont typeface="Arial"/>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0"/>
          <p:cNvSpPr txBox="1">
            <a:spLocks noGrp="1"/>
          </p:cNvSpPr>
          <p:nvPr>
            <p:ph type="body" idx="1"/>
          </p:nvPr>
        </p:nvSpPr>
        <p:spPr>
          <a:xfrm>
            <a:off x="6769100" y="1723292"/>
            <a:ext cx="4464000" cy="1153258"/>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a:solidFill>
                  <a:srgbClr val="009EDE"/>
                </a:solidFill>
              </a:defRPr>
            </a:lvl1pPr>
            <a:lvl2pPr marL="914400" lvl="1" indent="-228600" algn="l">
              <a:lnSpc>
                <a:spcPct val="130000"/>
              </a:lnSpc>
              <a:spcBef>
                <a:spcPts val="0"/>
              </a:spcBef>
              <a:spcAft>
                <a:spcPts val="0"/>
              </a:spcAft>
              <a:buSzPts val="1800"/>
              <a:buNone/>
              <a:defRPr/>
            </a:lvl2pPr>
            <a:lvl3pPr marL="1371600" lvl="2" indent="-228600" algn="l">
              <a:lnSpc>
                <a:spcPct val="130000"/>
              </a:lnSpc>
              <a:spcBef>
                <a:spcPts val="0"/>
              </a:spcBef>
              <a:spcAft>
                <a:spcPts val="0"/>
              </a:spcAft>
              <a:buSzPts val="1800"/>
              <a:buNone/>
              <a:defRPr/>
            </a:lvl3pPr>
            <a:lvl4pPr marL="1828800" lvl="3" indent="-228600" algn="l">
              <a:lnSpc>
                <a:spcPct val="100000"/>
              </a:lnSpc>
              <a:spcBef>
                <a:spcPts val="400"/>
              </a:spcBef>
              <a:spcAft>
                <a:spcPts val="0"/>
              </a:spcAft>
              <a:buClr>
                <a:schemeClr val="dk1"/>
              </a:buClr>
              <a:buSzPts val="2000"/>
              <a:buFont typeface="Arial"/>
              <a:buNone/>
              <a:defRPr/>
            </a:lvl4pPr>
            <a:lvl5pPr marL="2286000" lvl="4" indent="-228600" algn="l">
              <a:lnSpc>
                <a:spcPct val="100000"/>
              </a:lnSpc>
              <a:spcBef>
                <a:spcPts val="400"/>
              </a:spcBef>
              <a:spcAft>
                <a:spcPts val="0"/>
              </a:spcAft>
              <a:buClr>
                <a:schemeClr val="dk1"/>
              </a:buClr>
              <a:buSzPts val="20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slide_1">
  <p:cSld name="Photo slide_1">
    <p:spTree>
      <p:nvGrpSpPr>
        <p:cNvPr id="1" name="Shape 159"/>
        <p:cNvGrpSpPr/>
        <p:nvPr/>
      </p:nvGrpSpPr>
      <p:grpSpPr>
        <a:xfrm>
          <a:off x="0" y="0"/>
          <a:ext cx="0" cy="0"/>
          <a:chOff x="0" y="0"/>
          <a:chExt cx="0" cy="0"/>
        </a:xfrm>
      </p:grpSpPr>
      <p:sp>
        <p:nvSpPr>
          <p:cNvPr id="160" name="Google Shape;160;p61"/>
          <p:cNvSpPr>
            <a:spLocks noGrp="1"/>
          </p:cNvSpPr>
          <p:nvPr>
            <p:ph type="pic" idx="2"/>
          </p:nvPr>
        </p:nvSpPr>
        <p:spPr>
          <a:xfrm>
            <a:off x="960965" y="1266825"/>
            <a:ext cx="3993600" cy="2877488"/>
          </a:xfrm>
          <a:prstGeom prst="rect">
            <a:avLst/>
          </a:prstGeom>
          <a:noFill/>
          <a:ln>
            <a:noFill/>
          </a:ln>
        </p:spPr>
      </p:sp>
      <p:sp>
        <p:nvSpPr>
          <p:cNvPr id="161" name="Google Shape;161;p61"/>
          <p:cNvSpPr>
            <a:spLocks noGrp="1"/>
          </p:cNvSpPr>
          <p:nvPr>
            <p:ph type="pic" idx="3"/>
          </p:nvPr>
        </p:nvSpPr>
        <p:spPr>
          <a:xfrm>
            <a:off x="4943999" y="1266823"/>
            <a:ext cx="6288000" cy="4968000"/>
          </a:xfrm>
          <a:prstGeom prst="rect">
            <a:avLst/>
          </a:prstGeom>
          <a:noFill/>
          <a:ln>
            <a:noFill/>
          </a:ln>
        </p:spPr>
      </p:sp>
      <p:sp>
        <p:nvSpPr>
          <p:cNvPr id="162" name="Google Shape;162;p61"/>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1"/>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64" name="Google Shape;164;p61"/>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65" name="Google Shape;165;p61"/>
          <p:cNvPicPr preferRelativeResize="0"/>
          <p:nvPr/>
        </p:nvPicPr>
        <p:blipFill rotWithShape="1">
          <a:blip r:embed="rId2">
            <a:alphaModFix/>
          </a:blip>
          <a:srcRect/>
          <a:stretch/>
        </p:blipFill>
        <p:spPr>
          <a:xfrm>
            <a:off x="960002" y="3933583"/>
            <a:ext cx="4169668" cy="2301243"/>
          </a:xfrm>
          <a:prstGeom prst="rect">
            <a:avLst/>
          </a:prstGeom>
          <a:noFill/>
          <a:ln>
            <a:noFill/>
          </a:ln>
        </p:spPr>
      </p:pic>
      <p:sp>
        <p:nvSpPr>
          <p:cNvPr id="166" name="Google Shape;166;p61"/>
          <p:cNvSpPr txBox="1">
            <a:spLocks noGrp="1"/>
          </p:cNvSpPr>
          <p:nvPr>
            <p:ph type="body" idx="1"/>
          </p:nvPr>
        </p:nvSpPr>
        <p:spPr>
          <a:xfrm>
            <a:off x="1246204" y="4231461"/>
            <a:ext cx="3444864" cy="752792"/>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61"/>
          <p:cNvSpPr txBox="1">
            <a:spLocks noGrp="1"/>
          </p:cNvSpPr>
          <p:nvPr>
            <p:ph type="body" idx="4"/>
          </p:nvPr>
        </p:nvSpPr>
        <p:spPr>
          <a:xfrm>
            <a:off x="1246204" y="5338639"/>
            <a:ext cx="3444864" cy="717069"/>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61"/>
          <p:cNvSpPr txBox="1">
            <a:spLocks noGrp="1"/>
          </p:cNvSpPr>
          <p:nvPr>
            <p:ph type="body" idx="5"/>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hoto slide_2">
  <p:cSld name="Photo slide_2">
    <p:spTree>
      <p:nvGrpSpPr>
        <p:cNvPr id="1" name="Shape 169"/>
        <p:cNvGrpSpPr/>
        <p:nvPr/>
      </p:nvGrpSpPr>
      <p:grpSpPr>
        <a:xfrm>
          <a:off x="0" y="0"/>
          <a:ext cx="0" cy="0"/>
          <a:chOff x="0" y="0"/>
          <a:chExt cx="0" cy="0"/>
        </a:xfrm>
      </p:grpSpPr>
      <p:sp>
        <p:nvSpPr>
          <p:cNvPr id="170" name="Google Shape;170;p62"/>
          <p:cNvSpPr txBox="1">
            <a:spLocks noGrp="1"/>
          </p:cNvSpPr>
          <p:nvPr>
            <p:ph type="title"/>
          </p:nvPr>
        </p:nvSpPr>
        <p:spPr>
          <a:xfrm>
            <a:off x="960000" y="277368"/>
            <a:ext cx="5040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2"/>
          <p:cNvSpPr txBox="1">
            <a:spLocks noGrp="1"/>
          </p:cNvSpPr>
          <p:nvPr>
            <p:ph type="ftr" idx="11"/>
          </p:nvPr>
        </p:nvSpPr>
        <p:spPr>
          <a:xfrm>
            <a:off x="3215999" y="6514618"/>
            <a:ext cx="2784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72" name="Google Shape;172;p62"/>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p62"/>
          <p:cNvSpPr>
            <a:spLocks noGrp="1"/>
          </p:cNvSpPr>
          <p:nvPr>
            <p:ph type="pic" idx="2"/>
          </p:nvPr>
        </p:nvSpPr>
        <p:spPr>
          <a:xfrm>
            <a:off x="6407573" y="0"/>
            <a:ext cx="4824427" cy="6858000"/>
          </a:xfrm>
          <a:prstGeom prst="rect">
            <a:avLst/>
          </a:prstGeom>
          <a:noFill/>
          <a:ln>
            <a:noFill/>
          </a:ln>
        </p:spPr>
      </p:sp>
      <p:sp>
        <p:nvSpPr>
          <p:cNvPr id="174" name="Google Shape;174;p62"/>
          <p:cNvSpPr txBox="1">
            <a:spLocks noGrp="1"/>
          </p:cNvSpPr>
          <p:nvPr>
            <p:ph type="body" idx="1"/>
          </p:nvPr>
        </p:nvSpPr>
        <p:spPr>
          <a:xfrm>
            <a:off x="960000" y="1266825"/>
            <a:ext cx="50400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62"/>
          <p:cNvSpPr txBox="1">
            <a:spLocks noGrp="1"/>
          </p:cNvSpPr>
          <p:nvPr>
            <p:ph type="body" idx="3"/>
          </p:nvPr>
        </p:nvSpPr>
        <p:spPr>
          <a:xfrm>
            <a:off x="963084" y="85725"/>
            <a:ext cx="5040000"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hoto slide_3">
  <p:cSld name="Photo slide_3">
    <p:spTree>
      <p:nvGrpSpPr>
        <p:cNvPr id="1" name="Shape 176"/>
        <p:cNvGrpSpPr/>
        <p:nvPr/>
      </p:nvGrpSpPr>
      <p:grpSpPr>
        <a:xfrm>
          <a:off x="0" y="0"/>
          <a:ext cx="0" cy="0"/>
          <a:chOff x="0" y="0"/>
          <a:chExt cx="0" cy="0"/>
        </a:xfrm>
      </p:grpSpPr>
      <p:sp>
        <p:nvSpPr>
          <p:cNvPr id="177" name="Google Shape;177;p63"/>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63"/>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79" name="Google Shape;179;p63"/>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63"/>
          <p:cNvSpPr>
            <a:spLocks noGrp="1"/>
          </p:cNvSpPr>
          <p:nvPr>
            <p:ph type="pic" idx="2"/>
          </p:nvPr>
        </p:nvSpPr>
        <p:spPr>
          <a:xfrm>
            <a:off x="960000" y="1266825"/>
            <a:ext cx="2568000" cy="2484000"/>
          </a:xfrm>
          <a:prstGeom prst="rect">
            <a:avLst/>
          </a:prstGeom>
          <a:solidFill>
            <a:schemeClr val="dk2"/>
          </a:solidFill>
          <a:ln>
            <a:noFill/>
          </a:ln>
        </p:spPr>
      </p:sp>
      <p:sp>
        <p:nvSpPr>
          <p:cNvPr id="181" name="Google Shape;181;p63"/>
          <p:cNvSpPr>
            <a:spLocks noGrp="1"/>
          </p:cNvSpPr>
          <p:nvPr>
            <p:ph type="pic" idx="3"/>
          </p:nvPr>
        </p:nvSpPr>
        <p:spPr>
          <a:xfrm>
            <a:off x="3528000" y="1266825"/>
            <a:ext cx="2568000" cy="2484000"/>
          </a:xfrm>
          <a:prstGeom prst="rect">
            <a:avLst/>
          </a:prstGeom>
          <a:solidFill>
            <a:srgbClr val="006699"/>
          </a:solidFill>
          <a:ln>
            <a:noFill/>
          </a:ln>
        </p:spPr>
      </p:sp>
      <p:sp>
        <p:nvSpPr>
          <p:cNvPr id="182" name="Google Shape;182;p63"/>
          <p:cNvSpPr>
            <a:spLocks noGrp="1"/>
          </p:cNvSpPr>
          <p:nvPr>
            <p:ph type="pic" idx="4"/>
          </p:nvPr>
        </p:nvSpPr>
        <p:spPr>
          <a:xfrm>
            <a:off x="6096000" y="1266825"/>
            <a:ext cx="2568000" cy="2484000"/>
          </a:xfrm>
          <a:prstGeom prst="rect">
            <a:avLst/>
          </a:prstGeom>
          <a:solidFill>
            <a:schemeClr val="dk2"/>
          </a:solidFill>
          <a:ln>
            <a:noFill/>
          </a:ln>
        </p:spPr>
      </p:sp>
      <p:sp>
        <p:nvSpPr>
          <p:cNvPr id="183" name="Google Shape;183;p63"/>
          <p:cNvSpPr>
            <a:spLocks noGrp="1"/>
          </p:cNvSpPr>
          <p:nvPr>
            <p:ph type="pic" idx="5"/>
          </p:nvPr>
        </p:nvSpPr>
        <p:spPr>
          <a:xfrm>
            <a:off x="8664000" y="1266825"/>
            <a:ext cx="2568000" cy="2484000"/>
          </a:xfrm>
          <a:prstGeom prst="rect">
            <a:avLst/>
          </a:prstGeom>
          <a:solidFill>
            <a:srgbClr val="006699"/>
          </a:solidFill>
          <a:ln>
            <a:noFill/>
          </a:ln>
        </p:spPr>
      </p:sp>
      <p:sp>
        <p:nvSpPr>
          <p:cNvPr id="184" name="Google Shape;184;p63"/>
          <p:cNvSpPr>
            <a:spLocks noGrp="1"/>
          </p:cNvSpPr>
          <p:nvPr>
            <p:ph type="pic" idx="6"/>
          </p:nvPr>
        </p:nvSpPr>
        <p:spPr>
          <a:xfrm>
            <a:off x="8664000" y="3748033"/>
            <a:ext cx="2568000" cy="2484000"/>
          </a:xfrm>
          <a:prstGeom prst="rect">
            <a:avLst/>
          </a:prstGeom>
          <a:solidFill>
            <a:schemeClr val="dk2"/>
          </a:solidFill>
          <a:ln>
            <a:noFill/>
          </a:ln>
        </p:spPr>
      </p:sp>
      <p:sp>
        <p:nvSpPr>
          <p:cNvPr id="185" name="Google Shape;185;p63"/>
          <p:cNvSpPr>
            <a:spLocks noGrp="1"/>
          </p:cNvSpPr>
          <p:nvPr>
            <p:ph type="pic" idx="7"/>
          </p:nvPr>
        </p:nvSpPr>
        <p:spPr>
          <a:xfrm>
            <a:off x="3528000" y="3748033"/>
            <a:ext cx="2568000" cy="2484000"/>
          </a:xfrm>
          <a:prstGeom prst="rect">
            <a:avLst/>
          </a:prstGeom>
          <a:solidFill>
            <a:schemeClr val="dk2"/>
          </a:solidFill>
          <a:ln>
            <a:noFill/>
          </a:ln>
        </p:spPr>
      </p:sp>
      <p:sp>
        <p:nvSpPr>
          <p:cNvPr id="186" name="Google Shape;186;p63"/>
          <p:cNvSpPr>
            <a:spLocks noGrp="1"/>
          </p:cNvSpPr>
          <p:nvPr>
            <p:ph type="pic" idx="8"/>
          </p:nvPr>
        </p:nvSpPr>
        <p:spPr>
          <a:xfrm>
            <a:off x="6096000" y="3748033"/>
            <a:ext cx="2568000" cy="2484000"/>
          </a:xfrm>
          <a:prstGeom prst="rect">
            <a:avLst/>
          </a:prstGeom>
          <a:solidFill>
            <a:srgbClr val="006699"/>
          </a:solidFill>
          <a:ln>
            <a:noFill/>
          </a:ln>
        </p:spPr>
      </p:sp>
      <p:sp>
        <p:nvSpPr>
          <p:cNvPr id="187" name="Google Shape;187;p63"/>
          <p:cNvSpPr>
            <a:spLocks noGrp="1"/>
          </p:cNvSpPr>
          <p:nvPr>
            <p:ph type="pic" idx="9"/>
          </p:nvPr>
        </p:nvSpPr>
        <p:spPr>
          <a:xfrm>
            <a:off x="960000" y="3748033"/>
            <a:ext cx="2568000" cy="2484000"/>
          </a:xfrm>
          <a:prstGeom prst="rect">
            <a:avLst/>
          </a:prstGeom>
          <a:solidFill>
            <a:srgbClr val="006699"/>
          </a:solidFill>
          <a:ln>
            <a:noFill/>
          </a:ln>
        </p:spPr>
      </p:sp>
      <p:sp>
        <p:nvSpPr>
          <p:cNvPr id="188" name="Google Shape;188;p63"/>
          <p:cNvSpPr txBox="1">
            <a:spLocks noGrp="1"/>
          </p:cNvSpPr>
          <p:nvPr>
            <p:ph type="body" idx="1"/>
          </p:nvPr>
        </p:nvSpPr>
        <p:spPr>
          <a:xfrm>
            <a:off x="1236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9" name="Google Shape;189;p63"/>
          <p:cNvSpPr txBox="1">
            <a:spLocks noGrp="1"/>
          </p:cNvSpPr>
          <p:nvPr>
            <p:ph type="body" idx="13"/>
          </p:nvPr>
        </p:nvSpPr>
        <p:spPr>
          <a:xfrm>
            <a:off x="3804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63"/>
          <p:cNvSpPr txBox="1">
            <a:spLocks noGrp="1"/>
          </p:cNvSpPr>
          <p:nvPr>
            <p:ph type="body" idx="14"/>
          </p:nvPr>
        </p:nvSpPr>
        <p:spPr>
          <a:xfrm>
            <a:off x="6372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63"/>
          <p:cNvSpPr txBox="1">
            <a:spLocks noGrp="1"/>
          </p:cNvSpPr>
          <p:nvPr>
            <p:ph type="body" idx="15"/>
          </p:nvPr>
        </p:nvSpPr>
        <p:spPr>
          <a:xfrm>
            <a:off x="8940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63"/>
          <p:cNvSpPr txBox="1">
            <a:spLocks noGrp="1"/>
          </p:cNvSpPr>
          <p:nvPr>
            <p:ph type="body" idx="16"/>
          </p:nvPr>
        </p:nvSpPr>
        <p:spPr>
          <a:xfrm>
            <a:off x="1236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3" name="Google Shape;193;p63"/>
          <p:cNvSpPr txBox="1">
            <a:spLocks noGrp="1"/>
          </p:cNvSpPr>
          <p:nvPr>
            <p:ph type="body" idx="17"/>
          </p:nvPr>
        </p:nvSpPr>
        <p:spPr>
          <a:xfrm>
            <a:off x="3804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63"/>
          <p:cNvSpPr txBox="1">
            <a:spLocks noGrp="1"/>
          </p:cNvSpPr>
          <p:nvPr>
            <p:ph type="body" idx="18"/>
          </p:nvPr>
        </p:nvSpPr>
        <p:spPr>
          <a:xfrm>
            <a:off x="6372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63"/>
          <p:cNvSpPr txBox="1">
            <a:spLocks noGrp="1"/>
          </p:cNvSpPr>
          <p:nvPr>
            <p:ph type="body" idx="19"/>
          </p:nvPr>
        </p:nvSpPr>
        <p:spPr>
          <a:xfrm>
            <a:off x="8940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63"/>
          <p:cNvSpPr txBox="1">
            <a:spLocks noGrp="1"/>
          </p:cNvSpPr>
          <p:nvPr>
            <p:ph type="body" idx="20"/>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197"/>
        <p:cNvGrpSpPr/>
        <p:nvPr/>
      </p:nvGrpSpPr>
      <p:grpSpPr>
        <a:xfrm>
          <a:off x="0" y="0"/>
          <a:ext cx="0" cy="0"/>
          <a:chOff x="0" y="0"/>
          <a:chExt cx="0" cy="0"/>
        </a:xfrm>
      </p:grpSpPr>
      <p:sp>
        <p:nvSpPr>
          <p:cNvPr id="198" name="Google Shape;198;p64"/>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64"/>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0" name="Google Shape;200;p64"/>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01" name="Google Shape;201;p64"/>
          <p:cNvSpPr txBox="1">
            <a:spLocks noGrp="1"/>
          </p:cNvSpPr>
          <p:nvPr>
            <p:ph type="body" idx="1"/>
          </p:nvPr>
        </p:nvSpPr>
        <p:spPr>
          <a:xfrm>
            <a:off x="960000" y="1266825"/>
            <a:ext cx="3120000" cy="4968000"/>
          </a:xfrm>
          <a:prstGeom prst="rect">
            <a:avLst/>
          </a:prstGeom>
          <a:noFill/>
          <a:ln>
            <a:noFill/>
          </a:ln>
        </p:spPr>
        <p:txBody>
          <a:bodyPr spcFirstLastPara="1" wrap="square" lIns="0" tIns="0" rIns="0" bIns="0" anchor="ctr"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64"/>
          <p:cNvSpPr>
            <a:spLocks noGrp="1"/>
          </p:cNvSpPr>
          <p:nvPr>
            <p:ph type="chart" idx="2"/>
          </p:nvPr>
        </p:nvSpPr>
        <p:spPr>
          <a:xfrm>
            <a:off x="4512000" y="1266825"/>
            <a:ext cx="6720000" cy="4968000"/>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4pPr>
            <a:lvl5pPr marR="0" lvl="4"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3" name="Google Shape;203;p64"/>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204"/>
        <p:cNvGrpSpPr/>
        <p:nvPr/>
      </p:nvGrpSpPr>
      <p:grpSpPr>
        <a:xfrm>
          <a:off x="0" y="0"/>
          <a:ext cx="0" cy="0"/>
          <a:chOff x="0" y="0"/>
          <a:chExt cx="0" cy="0"/>
        </a:xfrm>
      </p:grpSpPr>
      <p:sp>
        <p:nvSpPr>
          <p:cNvPr id="205" name="Google Shape;205;p65"/>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5"/>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7" name="Google Shape;207;p65"/>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p65"/>
          <p:cNvSpPr txBox="1">
            <a:spLocks noGrp="1"/>
          </p:cNvSpPr>
          <p:nvPr>
            <p:ph type="body" idx="1"/>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ersonal contact info slide">
  <p:cSld name="Personal contact info slide">
    <p:spTree>
      <p:nvGrpSpPr>
        <p:cNvPr id="1" name="Shape 209"/>
        <p:cNvGrpSpPr/>
        <p:nvPr/>
      </p:nvGrpSpPr>
      <p:grpSpPr>
        <a:xfrm>
          <a:off x="0" y="0"/>
          <a:ext cx="0" cy="0"/>
          <a:chOff x="0" y="0"/>
          <a:chExt cx="0" cy="0"/>
        </a:xfrm>
      </p:grpSpPr>
      <p:sp>
        <p:nvSpPr>
          <p:cNvPr id="210" name="Google Shape;210;p66"/>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11" name="Google Shape;211;p66"/>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p66"/>
          <p:cNvSpPr>
            <a:spLocks noGrp="1"/>
          </p:cNvSpPr>
          <p:nvPr>
            <p:ph type="pic" idx="2"/>
          </p:nvPr>
        </p:nvSpPr>
        <p:spPr>
          <a:xfrm>
            <a:off x="2243503" y="1994873"/>
            <a:ext cx="2880000" cy="2160000"/>
          </a:xfrm>
          <a:prstGeom prst="rect">
            <a:avLst/>
          </a:prstGeom>
          <a:noFill/>
          <a:ln>
            <a:noFill/>
          </a:ln>
        </p:spPr>
      </p:sp>
      <p:sp>
        <p:nvSpPr>
          <p:cNvPr id="213" name="Google Shape;213;p66"/>
          <p:cNvSpPr txBox="1">
            <a:spLocks noGrp="1"/>
          </p:cNvSpPr>
          <p:nvPr>
            <p:ph type="body" idx="1"/>
          </p:nvPr>
        </p:nvSpPr>
        <p:spPr>
          <a:xfrm>
            <a:off x="5492751" y="1924537"/>
            <a:ext cx="5746749" cy="360000"/>
          </a:xfrm>
          <a:prstGeom prst="rect">
            <a:avLst/>
          </a:prstGeom>
          <a:noFill/>
          <a:ln>
            <a:noFill/>
          </a:ln>
        </p:spPr>
        <p:txBody>
          <a:bodyPr spcFirstLastPara="1" wrap="square" lIns="0" tIns="0" rIns="0" bIns="0" anchor="b" anchorCtr="0">
            <a:noAutofit/>
          </a:bodyPr>
          <a:lstStyle>
            <a:lvl1pPr marL="457200" lvl="0" indent="-228600" algn="l">
              <a:lnSpc>
                <a:spcPct val="130000"/>
              </a:lnSpc>
              <a:spcBef>
                <a:spcPts val="0"/>
              </a:spcBef>
              <a:spcAft>
                <a:spcPts val="0"/>
              </a:spcAft>
              <a:buSzPts val="2400"/>
              <a:buNone/>
              <a:defRPr sz="2400" b="1">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66"/>
          <p:cNvSpPr txBox="1">
            <a:spLocks noGrp="1"/>
          </p:cNvSpPr>
          <p:nvPr>
            <p:ph type="body" idx="3"/>
          </p:nvPr>
        </p:nvSpPr>
        <p:spPr>
          <a:xfrm>
            <a:off x="5492751" y="2328361"/>
            <a:ext cx="5746749" cy="648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66"/>
          <p:cNvSpPr txBox="1">
            <a:spLocks noGrp="1"/>
          </p:cNvSpPr>
          <p:nvPr>
            <p:ph type="body" idx="4"/>
          </p:nvPr>
        </p:nvSpPr>
        <p:spPr>
          <a:xfrm>
            <a:off x="5492751" y="3031027"/>
            <a:ext cx="5746749" cy="1260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Ending slide">
  <p:cSld name="Ending slide">
    <p:bg>
      <p:bgPr>
        <a:blipFill>
          <a:blip r:embed="rId2">
            <a:alphaModFix/>
          </a:blip>
          <a:stretch>
            <a:fillRect/>
          </a:stretch>
        </a:blipFill>
        <a:effectLst/>
      </p:bgPr>
    </p:bg>
    <p:spTree>
      <p:nvGrpSpPr>
        <p:cNvPr id="1" name="Shape 216"/>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008779" y="98519"/>
            <a:ext cx="10270067" cy="792162"/>
          </a:xfrm>
        </p:spPr>
        <p:txBody>
          <a:bodyPr anchor="ctr"/>
          <a:lstStyle/>
          <a:p>
            <a:r>
              <a:rPr lang="en-US" dirty="0"/>
              <a:t>Click to edit Master title style</a:t>
            </a:r>
            <a:endParaRPr lang="en-GB" dirty="0"/>
          </a:p>
        </p:txBody>
      </p:sp>
      <p:sp>
        <p:nvSpPr>
          <p:cNvPr id="5" name="Content Placeholder 6"/>
          <p:cNvSpPr>
            <a:spLocks noGrp="1"/>
          </p:cNvSpPr>
          <p:nvPr>
            <p:ph sz="quarter" idx="12"/>
          </p:nvPr>
        </p:nvSpPr>
        <p:spPr>
          <a:xfrm>
            <a:off x="960000" y="1099671"/>
            <a:ext cx="10272000" cy="5135154"/>
          </a:xfrm>
        </p:spPr>
        <p:txBody>
          <a:bodyPr/>
          <a:lstStyle/>
          <a:p>
            <a:pPr lvl="0"/>
            <a:r>
              <a:rPr lang="en-US"/>
              <a:t>Edit Master text styles</a:t>
            </a:r>
          </a:p>
          <a:p>
            <a:pPr lvl="1"/>
            <a:r>
              <a:rPr lang="en-US"/>
              <a:t>Second level</a:t>
            </a:r>
          </a:p>
          <a:p>
            <a:pPr lvl="2"/>
            <a:r>
              <a:rPr lang="en-US"/>
              <a:t>Third level</a:t>
            </a:r>
          </a:p>
        </p:txBody>
      </p:sp>
      <p:sp>
        <p:nvSpPr>
          <p:cNvPr id="7" name="Footer Placeholder 4"/>
          <p:cNvSpPr>
            <a:spLocks noGrp="1"/>
          </p:cNvSpPr>
          <p:nvPr>
            <p:ph type="ftr" sz="quarter" idx="14"/>
          </p:nvPr>
        </p:nvSpPr>
        <p:spPr/>
        <p:txBody>
          <a:bodyPr/>
          <a:lstStyle>
            <a:lvl1pPr>
              <a:defRPr/>
            </a:lvl1pPr>
          </a:lstStyle>
          <a:p>
            <a:endParaRPr lang="en-GB"/>
          </a:p>
        </p:txBody>
      </p:sp>
      <p:sp>
        <p:nvSpPr>
          <p:cNvPr id="8" name="Slide Number Placeholder 5"/>
          <p:cNvSpPr>
            <a:spLocks noGrp="1"/>
          </p:cNvSpPr>
          <p:nvPr>
            <p:ph type="sldNum" sz="quarter" idx="15"/>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2856265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12192000" cy="9144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a:xfrm>
            <a:off x="9192684" y="6302375"/>
            <a:ext cx="2844800" cy="476250"/>
          </a:xfrm>
        </p:spPr>
        <p:txBody>
          <a:bodyPr/>
          <a:lstStyle>
            <a:lvl1pPr>
              <a:defRPr>
                <a:latin typeface="Arial" panose="020B0604020202020204" pitchFamily="34" charset="0"/>
                <a:cs typeface="Arial" panose="020B0604020202020204" pitchFamily="34" charset="0"/>
              </a:defRPr>
            </a:lvl1pPr>
          </a:lstStyle>
          <a:p>
            <a:fld id="{293C1EDF-E790-4EC6-B3FD-A40B8A457AD7}" type="slidenum">
              <a:rPr lang="en-US" smtClean="0"/>
              <a:t>‹#›</a:t>
            </a:fld>
            <a:endParaRPr lang="en-US"/>
          </a:p>
        </p:txBody>
      </p:sp>
      <p:sp>
        <p:nvSpPr>
          <p:cNvPr id="5" name="Text Placeholder 4"/>
          <p:cNvSpPr>
            <a:spLocks noGrp="1"/>
          </p:cNvSpPr>
          <p:nvPr>
            <p:ph type="body" sz="quarter" idx="11"/>
          </p:nvPr>
        </p:nvSpPr>
        <p:spPr>
          <a:xfrm>
            <a:off x="609600" y="1143001"/>
            <a:ext cx="8331200" cy="173188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56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4.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38"/>
          <p:cNvPicPr preferRelativeResize="0"/>
          <p:nvPr/>
        </p:nvPicPr>
        <p:blipFill rotWithShape="1">
          <a:blip r:embed="rId22">
            <a:alphaModFix/>
          </a:blip>
          <a:srcRect/>
          <a:stretch/>
        </p:blipFill>
        <p:spPr>
          <a:xfrm>
            <a:off x="1" y="0"/>
            <a:ext cx="699009" cy="737618"/>
          </a:xfrm>
          <a:prstGeom prst="rect">
            <a:avLst/>
          </a:prstGeom>
          <a:noFill/>
          <a:ln>
            <a:noFill/>
          </a:ln>
        </p:spPr>
      </p:pic>
      <p:sp>
        <p:nvSpPr>
          <p:cNvPr id="89" name="Google Shape;89;p38"/>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38"/>
          <p:cNvSpPr txBox="1">
            <a:spLocks noGrp="1"/>
          </p:cNvSpPr>
          <p:nvPr>
            <p:ph type="body" idx="1"/>
          </p:nvPr>
        </p:nvSpPr>
        <p:spPr>
          <a:xfrm>
            <a:off x="959999" y="1266825"/>
            <a:ext cx="10272000" cy="4968000"/>
          </a:xfrm>
          <a:prstGeom prst="rect">
            <a:avLst/>
          </a:prstGeom>
          <a:noFill/>
          <a:ln>
            <a:noFill/>
          </a:ln>
        </p:spPr>
        <p:txBody>
          <a:bodyPr spcFirstLastPara="1" wrap="square" lIns="0" tIns="0" rIns="0" bIns="0" anchor="t" anchorCtr="0">
            <a:noAutofit/>
          </a:bodyPr>
          <a:lstStyle>
            <a:lvl1pPr marL="457200" marR="0" lvl="0" indent="-34290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42900"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8"/>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2"/>
              </a:buClr>
              <a:buSzPts val="1400"/>
              <a:buFont typeface="Arial"/>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2" name="Google Shape;92;p38"/>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93" name="Google Shape;93;p38"/>
          <p:cNvPicPr preferRelativeResize="0"/>
          <p:nvPr/>
        </p:nvPicPr>
        <p:blipFill rotWithShape="1">
          <a:blip r:embed="rId23">
            <a:alphaModFix/>
          </a:blip>
          <a:srcRect/>
          <a:stretch/>
        </p:blipFill>
        <p:spPr>
          <a:xfrm>
            <a:off x="12049760" y="6318504"/>
            <a:ext cx="142240" cy="539497"/>
          </a:xfrm>
          <a:prstGeom prst="rect">
            <a:avLst/>
          </a:prstGeom>
          <a:noFill/>
          <a:ln>
            <a:noFill/>
          </a:ln>
        </p:spPr>
      </p:pic>
      <p:pic>
        <p:nvPicPr>
          <p:cNvPr id="94" name="Google Shape;94;p38"/>
          <p:cNvPicPr preferRelativeResize="0"/>
          <p:nvPr/>
        </p:nvPicPr>
        <p:blipFill rotWithShape="1">
          <a:blip r:embed="rId24">
            <a:alphaModFix/>
          </a:blip>
          <a:srcRect/>
          <a:stretch/>
        </p:blipFill>
        <p:spPr>
          <a:xfrm>
            <a:off x="963085" y="6469655"/>
            <a:ext cx="1656975" cy="18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20.svg"/><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2.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
          <p:cNvSpPr txBox="1">
            <a:spLocks noGrp="1"/>
          </p:cNvSpPr>
          <p:nvPr>
            <p:ph type="ctrTitle"/>
          </p:nvPr>
        </p:nvSpPr>
        <p:spPr>
          <a:xfrm>
            <a:off x="918914" y="1563329"/>
            <a:ext cx="8939536" cy="1891767"/>
          </a:xfrm>
          <a:prstGeom prst="rect">
            <a:avLst/>
          </a:prstGeom>
          <a:noFill/>
          <a:ln>
            <a:noFill/>
          </a:ln>
        </p:spPr>
        <p:txBody>
          <a:bodyPr spcFirstLastPara="1" wrap="square" lIns="0" tIns="0" rIns="0" bIns="0" anchor="b" anchorCtr="0">
            <a:noAutofit/>
          </a:bodyPr>
          <a:lstStyle/>
          <a:p>
            <a:pPr lvl="0">
              <a:lnSpc>
                <a:spcPct val="200000"/>
              </a:lnSpc>
              <a:buSzPts val="2500"/>
            </a:pPr>
            <a:r>
              <a:rPr lang="en-US" sz="3200" dirty="0">
                <a:solidFill>
                  <a:srgbClr val="FFFFFF"/>
                </a:solidFill>
                <a:latin typeface="Calibri"/>
                <a:ea typeface="Calibri"/>
                <a:cs typeface="Calibri"/>
                <a:sym typeface="Calibri"/>
              </a:rPr>
              <a:t>RAI3E Malaria Update for December 2021</a:t>
            </a:r>
            <a:r>
              <a:rPr lang="en-US" sz="3000" dirty="0">
                <a:solidFill>
                  <a:srgbClr val="FFFFFF"/>
                </a:solidFill>
                <a:latin typeface="Calibri"/>
                <a:ea typeface="Calibri"/>
                <a:cs typeface="Calibri"/>
                <a:sym typeface="Calibri"/>
              </a:rPr>
              <a:t/>
            </a:r>
            <a:br>
              <a:rPr lang="en-US" sz="3000" dirty="0">
                <a:solidFill>
                  <a:srgbClr val="FFFFFF"/>
                </a:solidFill>
                <a:latin typeface="Calibri"/>
                <a:ea typeface="Calibri"/>
                <a:cs typeface="Calibri"/>
                <a:sym typeface="Calibri"/>
              </a:rPr>
            </a:br>
            <a:r>
              <a:rPr lang="en-US" sz="3000" dirty="0">
                <a:solidFill>
                  <a:srgbClr val="FFFFFF"/>
                </a:solidFill>
                <a:latin typeface="Calibri"/>
                <a:ea typeface="Calibri"/>
                <a:cs typeface="Calibri"/>
                <a:sym typeface="Calibri"/>
              </a:rPr>
              <a:t>CCM </a:t>
            </a:r>
            <a:r>
              <a:rPr lang="en-US" sz="3000" dirty="0" smtClean="0">
                <a:solidFill>
                  <a:srgbClr val="FFFFFF"/>
                </a:solidFill>
                <a:latin typeface="Calibri"/>
                <a:ea typeface="Calibri"/>
                <a:cs typeface="Calibri"/>
                <a:sym typeface="Calibri"/>
              </a:rPr>
              <a:t>Meeting</a:t>
            </a:r>
            <a:endParaRPr sz="3000" dirty="0">
              <a:latin typeface="Calibri"/>
              <a:ea typeface="Calibri"/>
              <a:cs typeface="Calibri"/>
              <a:sym typeface="Calibri"/>
            </a:endParaRPr>
          </a:p>
        </p:txBody>
      </p:sp>
      <p:sp>
        <p:nvSpPr>
          <p:cNvPr id="222" name="Google Shape;222;p1"/>
          <p:cNvSpPr txBox="1">
            <a:spLocks noGrp="1"/>
          </p:cNvSpPr>
          <p:nvPr>
            <p:ph type="subTitle" idx="1"/>
          </p:nvPr>
        </p:nvSpPr>
        <p:spPr>
          <a:xfrm>
            <a:off x="918914" y="3768665"/>
            <a:ext cx="6720000" cy="981456"/>
          </a:xfrm>
          <a:prstGeom prst="rect">
            <a:avLst/>
          </a:prstGeom>
          <a:noFill/>
          <a:ln>
            <a:noFill/>
          </a:ln>
        </p:spPr>
        <p:txBody>
          <a:bodyPr spcFirstLastPara="1" wrap="square" lIns="0" tIns="0" rIns="0" bIns="0" anchor="t" anchorCtr="0">
            <a:noAutofit/>
          </a:bodyPr>
          <a:lstStyle/>
          <a:p>
            <a:pPr marL="228600" lvl="0" indent="-228600" algn="l" rtl="0">
              <a:lnSpc>
                <a:spcPct val="130000"/>
              </a:lnSpc>
              <a:spcBef>
                <a:spcPts val="0"/>
              </a:spcBef>
              <a:spcAft>
                <a:spcPts val="0"/>
              </a:spcAft>
              <a:buClr>
                <a:schemeClr val="lt1"/>
              </a:buClr>
              <a:buSzPts val="2200"/>
              <a:buNone/>
            </a:pPr>
            <a:r>
              <a:rPr lang="en-US" sz="2600" b="1" dirty="0">
                <a:latin typeface="Calibri"/>
                <a:ea typeface="Calibri"/>
                <a:cs typeface="Calibri"/>
                <a:sym typeface="Calibri"/>
              </a:rPr>
              <a:t>2</a:t>
            </a:r>
            <a:r>
              <a:rPr lang="en-US" sz="2600" b="1" dirty="0" smtClean="0">
                <a:latin typeface="Calibri"/>
                <a:ea typeface="Calibri"/>
                <a:cs typeface="Calibri"/>
                <a:sym typeface="Calibri"/>
              </a:rPr>
              <a:t>5 </a:t>
            </a:r>
            <a:r>
              <a:rPr lang="en-US" sz="2600" b="1" dirty="0">
                <a:latin typeface="Calibri"/>
                <a:ea typeface="Calibri"/>
                <a:cs typeface="Calibri"/>
                <a:sym typeface="Calibri"/>
              </a:rPr>
              <a:t>March 2022</a:t>
            </a:r>
            <a:endParaRPr sz="2600" b="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3"/>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31" name="Google Shape;331;p13"/>
          <p:cNvSpPr txBox="1">
            <a:spLocks noGrp="1"/>
          </p:cNvSpPr>
          <p:nvPr>
            <p:ph type="body" idx="1"/>
          </p:nvPr>
        </p:nvSpPr>
        <p:spPr>
          <a:xfrm>
            <a:off x="960000" y="12754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Coverage indicator </a:t>
            </a:r>
            <a:r>
              <a:rPr lang="en-US" b="1" dirty="0" smtClean="0">
                <a:latin typeface="Calibri"/>
                <a:ea typeface="Calibri"/>
                <a:cs typeface="Calibri"/>
                <a:sym typeface="Calibri"/>
              </a:rPr>
              <a:t>1 </a:t>
            </a:r>
            <a:r>
              <a:rPr lang="en-US" b="1" dirty="0">
                <a:latin typeface="Calibri"/>
                <a:ea typeface="Calibri"/>
                <a:cs typeface="Calibri"/>
                <a:sym typeface="Calibri"/>
              </a:rPr>
              <a:t>- LLINs continuous distribution</a:t>
            </a:r>
            <a:endParaRPr dirty="0"/>
          </a:p>
        </p:txBody>
      </p:sp>
      <p:sp>
        <p:nvSpPr>
          <p:cNvPr id="332" name="Google Shape;332;p13"/>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nSpc>
                <a:spcPct val="120000"/>
              </a:lnSpc>
              <a:buSzPts val="2200"/>
              <a:buFont typeface="Calibri"/>
              <a:buAutoNum type="arabicPeriod"/>
            </a:pPr>
            <a:r>
              <a:rPr lang="en-US" sz="2200" dirty="0">
                <a:latin typeface="Calibri"/>
                <a:ea typeface="Calibri"/>
                <a:cs typeface="Calibri"/>
                <a:sym typeface="Calibri"/>
              </a:rPr>
              <a:t>1. Program overall indicators and results – 2021 – </a:t>
            </a:r>
            <a:r>
              <a:rPr lang="en-US" sz="2200" dirty="0" smtClean="0">
                <a:latin typeface="Calibri"/>
                <a:ea typeface="Calibri"/>
                <a:cs typeface="Calibri"/>
                <a:sym typeface="Calibri"/>
              </a:rPr>
              <a:t>Coverage </a:t>
            </a:r>
            <a:r>
              <a:rPr lang="en-US" sz="2200" dirty="0">
                <a:latin typeface="Calibri"/>
                <a:ea typeface="Calibri"/>
                <a:cs typeface="Calibri"/>
                <a:sym typeface="Calibri"/>
              </a:rPr>
              <a:t>Indicators</a:t>
            </a:r>
            <a:endParaRPr sz="2200" dirty="0">
              <a:latin typeface="Calibri"/>
              <a:ea typeface="Calibri"/>
              <a:cs typeface="Calibri"/>
              <a:sym typeface="Calibri"/>
            </a:endParaRPr>
          </a:p>
        </p:txBody>
      </p:sp>
      <p:graphicFrame>
        <p:nvGraphicFramePr>
          <p:cNvPr id="333" name="Google Shape;333;p13"/>
          <p:cNvGraphicFramePr/>
          <p:nvPr/>
        </p:nvGraphicFramePr>
        <p:xfrm>
          <a:off x="1003975" y="1854950"/>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99,605</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38,137</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38.29%</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B2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bl>
          </a:graphicData>
        </a:graphic>
      </p:graphicFrame>
      <p:graphicFrame>
        <p:nvGraphicFramePr>
          <p:cNvPr id="334" name="Google Shape;334;p13"/>
          <p:cNvGraphicFramePr/>
          <p:nvPr>
            <p:extLst>
              <p:ext uri="{D42A27DB-BD31-4B8C-83A1-F6EECF244321}">
                <p14:modId xmlns:p14="http://schemas.microsoft.com/office/powerpoint/2010/main" val="935027292"/>
              </p:ext>
            </p:extLst>
          </p:nvPr>
        </p:nvGraphicFramePr>
        <p:xfrm>
          <a:off x="1338700" y="3207750"/>
          <a:ext cx="2733633" cy="1632901"/>
        </p:xfrm>
        <a:graphic>
          <a:graphicData uri="http://schemas.openxmlformats.org/drawingml/2006/table">
            <a:tbl>
              <a:tblPr>
                <a:noFill/>
                <a:tableStyleId>{EFA55484-9475-48D6-BE05-EB8990810AF6}</a:tableStyleId>
              </a:tblPr>
              <a:tblGrid>
                <a:gridCol w="1435966">
                  <a:extLst>
                    <a:ext uri="{9D8B030D-6E8A-4147-A177-3AD203B41FA5}">
                      <a16:colId xmlns:a16="http://schemas.microsoft.com/office/drawing/2014/main" val="20000"/>
                    </a:ext>
                  </a:extLst>
                </a:gridCol>
                <a:gridCol w="1297667">
                  <a:extLst>
                    <a:ext uri="{9D8B030D-6E8A-4147-A177-3AD203B41FA5}">
                      <a16:colId xmlns:a16="http://schemas.microsoft.com/office/drawing/2014/main" val="20001"/>
                    </a:ext>
                  </a:extLst>
                </a:gridCol>
              </a:tblGrid>
              <a:tr h="35665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Type</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dirty="0">
                          <a:latin typeface="Calibri"/>
                          <a:ea typeface="Calibri"/>
                          <a:cs typeface="Calibri"/>
                          <a:sym typeface="Calibri"/>
                        </a:rPr>
                        <a:t>Distributed </a:t>
                      </a:r>
                      <a:r>
                        <a:rPr lang="en-US" sz="1300" b="1" u="none" strike="noStrike" cap="none" dirty="0" smtClean="0">
                          <a:latin typeface="Calibri"/>
                          <a:ea typeface="Calibri"/>
                          <a:cs typeface="Calibri"/>
                          <a:sym typeface="Calibri"/>
                        </a:rPr>
                        <a:t>Quantity</a:t>
                      </a:r>
                      <a:endParaRPr sz="1300" b="1"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lgn="ctr">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25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Pregnant woman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23,543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lgn="ctr">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5665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Covid19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dirty="0">
                          <a:latin typeface="Calibri"/>
                          <a:ea typeface="Calibri"/>
                          <a:cs typeface="Calibri"/>
                          <a:sym typeface="Calibri"/>
                        </a:rPr>
                        <a:t>14,594</a:t>
                      </a:r>
                      <a:endParaRPr sz="1300"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lgn="ctr">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6650">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dirty="0">
                          <a:latin typeface="Calibri"/>
                          <a:ea typeface="Calibri"/>
                          <a:cs typeface="Calibri"/>
                          <a:sym typeface="Calibri"/>
                        </a:rPr>
                        <a:t>38,137</a:t>
                      </a:r>
                      <a:endParaRPr sz="1300" b="1"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lgn="ctr">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Rectangle 1"/>
          <p:cNvSpPr/>
          <p:nvPr/>
        </p:nvSpPr>
        <p:spPr>
          <a:xfrm>
            <a:off x="4833966" y="3439424"/>
            <a:ext cx="4914717" cy="1169551"/>
          </a:xfrm>
          <a:prstGeom prst="rect">
            <a:avLst/>
          </a:prstGeom>
          <a:ln>
            <a:solidFill>
              <a:schemeClr val="bg1">
                <a:lumMod val="65000"/>
              </a:schemeClr>
            </a:solidFill>
          </a:ln>
        </p:spPr>
        <p:txBody>
          <a:bodyPr wrap="square">
            <a:spAutoFit/>
          </a:bodyPr>
          <a:lstStyle/>
          <a:p>
            <a:pPr lvl="0">
              <a:buSzPts val="1200"/>
            </a:pPr>
            <a:r>
              <a:rPr lang="en-GB" dirty="0" smtClean="0">
                <a:solidFill>
                  <a:schemeClr val="dk1"/>
                </a:solidFill>
                <a:highlight>
                  <a:srgbClr val="FFFFFF"/>
                </a:highlight>
                <a:latin typeface="Calibri"/>
                <a:ea typeface="Calibri"/>
                <a:cs typeface="Calibri"/>
                <a:sym typeface="Calibri"/>
              </a:rPr>
              <a:t>- The nets for MMPs (24,605) and Military (50,000) could not be delivered due to the supplier suspension;</a:t>
            </a:r>
          </a:p>
          <a:p>
            <a:pPr marL="285750" lvl="0" indent="-285750">
              <a:buSzPts val="1200"/>
              <a:buFontTx/>
              <a:buChar char="-"/>
            </a:pPr>
            <a:endParaRPr lang="en-GB" dirty="0" smtClean="0">
              <a:solidFill>
                <a:schemeClr val="dk1"/>
              </a:solidFill>
              <a:highlight>
                <a:srgbClr val="FFFFFF"/>
              </a:highlight>
              <a:latin typeface="Calibri"/>
              <a:ea typeface="Calibri"/>
              <a:cs typeface="Calibri"/>
              <a:sym typeface="Calibri"/>
            </a:endParaRPr>
          </a:p>
          <a:p>
            <a:pPr lvl="0">
              <a:buSzPts val="1200"/>
            </a:pPr>
            <a:r>
              <a:rPr lang="en-GB" dirty="0" smtClean="0">
                <a:solidFill>
                  <a:schemeClr val="dk1"/>
                </a:solidFill>
                <a:highlight>
                  <a:srgbClr val="FFFFFF"/>
                </a:highlight>
                <a:latin typeface="Calibri"/>
                <a:ea typeface="Calibri"/>
                <a:cs typeface="Calibri"/>
                <a:sym typeface="Calibri"/>
              </a:rPr>
              <a:t>- The distribution of nets for pregnant women (25,000) are slightly below target due to some </a:t>
            </a:r>
            <a:r>
              <a:rPr lang="en-GB" dirty="0" err="1" smtClean="0">
                <a:solidFill>
                  <a:schemeClr val="dk1"/>
                </a:solidFill>
                <a:highlight>
                  <a:srgbClr val="FFFFFF"/>
                </a:highlight>
                <a:latin typeface="Calibri"/>
                <a:ea typeface="Calibri"/>
                <a:cs typeface="Calibri"/>
                <a:sym typeface="Calibri"/>
              </a:rPr>
              <a:t>Covid</a:t>
            </a:r>
            <a:r>
              <a:rPr lang="en-GB" dirty="0" smtClean="0">
                <a:solidFill>
                  <a:schemeClr val="dk1"/>
                </a:solidFill>
                <a:highlight>
                  <a:srgbClr val="FFFFFF"/>
                </a:highlight>
                <a:latin typeface="Calibri"/>
                <a:ea typeface="Calibri"/>
                <a:cs typeface="Calibri"/>
                <a:sym typeface="Calibri"/>
              </a:rPr>
              <a:t> travel restrictions;</a:t>
            </a:r>
            <a:endParaRPr lang="en-GB"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42" name="Google Shape;342;p14"/>
          <p:cNvSpPr txBox="1">
            <a:spLocks noGrp="1"/>
          </p:cNvSpPr>
          <p:nvPr>
            <p:ph type="body" idx="1"/>
          </p:nvPr>
        </p:nvSpPr>
        <p:spPr>
          <a:xfrm>
            <a:off x="908500" y="11123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Coverage indicator 2 - Testing in all sectors</a:t>
            </a:r>
            <a:endParaRPr b="1" dirty="0"/>
          </a:p>
        </p:txBody>
      </p:sp>
      <p:sp>
        <p:nvSpPr>
          <p:cNvPr id="343" name="Google Shape;343;p14"/>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nSpc>
                <a:spcPct val="120000"/>
              </a:lnSpc>
              <a:buSzPts val="2200"/>
              <a:buFont typeface="Calibri"/>
              <a:buAutoNum type="arabicPeriod"/>
            </a:pPr>
            <a:r>
              <a:rPr lang="en-GB" sz="2200" dirty="0">
                <a:latin typeface="Calibri"/>
                <a:ea typeface="Calibri"/>
                <a:cs typeface="Calibri"/>
                <a:sym typeface="Calibri"/>
              </a:rPr>
              <a:t>1. Program overall indicators and results – 2021 – Coverage Indicators</a:t>
            </a:r>
          </a:p>
        </p:txBody>
      </p:sp>
      <p:graphicFrame>
        <p:nvGraphicFramePr>
          <p:cNvPr id="344" name="Google Shape;344;p14"/>
          <p:cNvGraphicFramePr/>
          <p:nvPr/>
        </p:nvGraphicFramePr>
        <p:xfrm>
          <a:off x="952500" y="1812000"/>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353,842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369,472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104.42%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A1</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bl>
          </a:graphicData>
        </a:graphic>
      </p:graphicFrame>
      <p:graphicFrame>
        <p:nvGraphicFramePr>
          <p:cNvPr id="345" name="Google Shape;345;p14"/>
          <p:cNvGraphicFramePr/>
          <p:nvPr/>
        </p:nvGraphicFramePr>
        <p:xfrm>
          <a:off x="952500" y="3079000"/>
          <a:ext cx="2993875" cy="1810550"/>
        </p:xfrm>
        <a:graphic>
          <a:graphicData uri="http://schemas.openxmlformats.org/drawingml/2006/table">
            <a:tbl>
              <a:tblPr>
                <a:noFill/>
                <a:tableStyleId>{EFA55484-9475-48D6-BE05-EB8990810AF6}</a:tableStyleId>
              </a:tblPr>
              <a:tblGrid>
                <a:gridCol w="1042425">
                  <a:extLst>
                    <a:ext uri="{9D8B030D-6E8A-4147-A177-3AD203B41FA5}">
                      <a16:colId xmlns:a16="http://schemas.microsoft.com/office/drawing/2014/main" val="20000"/>
                    </a:ext>
                  </a:extLst>
                </a:gridCol>
                <a:gridCol w="1042425">
                  <a:extLst>
                    <a:ext uri="{9D8B030D-6E8A-4147-A177-3AD203B41FA5}">
                      <a16:colId xmlns:a16="http://schemas.microsoft.com/office/drawing/2014/main" val="20001"/>
                    </a:ext>
                  </a:extLst>
                </a:gridCol>
                <a:gridCol w="909025">
                  <a:extLst>
                    <a:ext uri="{9D8B030D-6E8A-4147-A177-3AD203B41FA5}">
                      <a16:colId xmlns:a16="http://schemas.microsoft.com/office/drawing/2014/main" val="20002"/>
                    </a:ext>
                  </a:extLst>
                </a:gridCol>
              </a:tblGrid>
              <a:tr h="47305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Area</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Testing (Jul-Dec 21)</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against 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3222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South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308,138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7305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Central and north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61,334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32225">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369,472</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46" name="Google Shape;346;p14"/>
          <p:cNvGraphicFramePr/>
          <p:nvPr/>
        </p:nvGraphicFramePr>
        <p:xfrm>
          <a:off x="4268125" y="3079000"/>
          <a:ext cx="3415400" cy="917448"/>
        </p:xfrm>
        <a:graphic>
          <a:graphicData uri="http://schemas.openxmlformats.org/drawingml/2006/table">
            <a:tbl>
              <a:tblPr>
                <a:noFill/>
                <a:tableStyleId>{EFA55484-9475-48D6-BE05-EB8990810AF6}</a:tableStyleId>
              </a:tblPr>
              <a:tblGrid>
                <a:gridCol w="853850">
                  <a:extLst>
                    <a:ext uri="{9D8B030D-6E8A-4147-A177-3AD203B41FA5}">
                      <a16:colId xmlns:a16="http://schemas.microsoft.com/office/drawing/2014/main" val="20000"/>
                    </a:ext>
                  </a:extLst>
                </a:gridCol>
                <a:gridCol w="853850">
                  <a:extLst>
                    <a:ext uri="{9D8B030D-6E8A-4147-A177-3AD203B41FA5}">
                      <a16:colId xmlns:a16="http://schemas.microsoft.com/office/drawing/2014/main" val="20001"/>
                    </a:ext>
                  </a:extLst>
                </a:gridCol>
                <a:gridCol w="931100">
                  <a:extLst>
                    <a:ext uri="{9D8B030D-6E8A-4147-A177-3AD203B41FA5}">
                      <a16:colId xmlns:a16="http://schemas.microsoft.com/office/drawing/2014/main" val="20002"/>
                    </a:ext>
                  </a:extLst>
                </a:gridCol>
                <a:gridCol w="776600">
                  <a:extLst>
                    <a:ext uri="{9D8B030D-6E8A-4147-A177-3AD203B41FA5}">
                      <a16:colId xmlns:a16="http://schemas.microsoft.com/office/drawing/2014/main" val="20003"/>
                    </a:ext>
                  </a:extLst>
                </a:gridCol>
              </a:tblGrid>
              <a:tr h="4313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Sector</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Testing (Jul-Dec 21)</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Testing (Jul - Dec 20)</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changed</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All sectors testing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369,472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314,405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47" name="Google Shape;347;p14"/>
          <p:cNvGraphicFramePr/>
          <p:nvPr/>
        </p:nvGraphicFramePr>
        <p:xfrm>
          <a:off x="7897150" y="3079000"/>
          <a:ext cx="3916400" cy="2421648"/>
        </p:xfrm>
        <a:graphic>
          <a:graphicData uri="http://schemas.openxmlformats.org/drawingml/2006/table">
            <a:tbl>
              <a:tblPr>
                <a:noFill/>
                <a:tableStyleId>{EFA55484-9475-48D6-BE05-EB8990810AF6}</a:tableStyleId>
              </a:tblPr>
              <a:tblGrid>
                <a:gridCol w="979100">
                  <a:extLst>
                    <a:ext uri="{9D8B030D-6E8A-4147-A177-3AD203B41FA5}">
                      <a16:colId xmlns:a16="http://schemas.microsoft.com/office/drawing/2014/main" val="20000"/>
                    </a:ext>
                  </a:extLst>
                </a:gridCol>
                <a:gridCol w="979100">
                  <a:extLst>
                    <a:ext uri="{9D8B030D-6E8A-4147-A177-3AD203B41FA5}">
                      <a16:colId xmlns:a16="http://schemas.microsoft.com/office/drawing/2014/main" val="20001"/>
                    </a:ext>
                  </a:extLst>
                </a:gridCol>
                <a:gridCol w="979100">
                  <a:extLst>
                    <a:ext uri="{9D8B030D-6E8A-4147-A177-3AD203B41FA5}">
                      <a16:colId xmlns:a16="http://schemas.microsoft.com/office/drawing/2014/main" val="20002"/>
                    </a:ext>
                  </a:extLst>
                </a:gridCol>
                <a:gridCol w="979100">
                  <a:extLst>
                    <a:ext uri="{9D8B030D-6E8A-4147-A177-3AD203B41FA5}">
                      <a16:colId xmlns:a16="http://schemas.microsoft.com/office/drawing/2014/main" val="20003"/>
                    </a:ext>
                  </a:extLst>
                </a:gridCol>
              </a:tblGrid>
              <a:tr h="6416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Sector name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Public sector</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240,614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224,047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93%</a:t>
                      </a:r>
                      <a:endParaRPr sz="1200"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Community sector</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76,540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109,312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Private sector</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38,926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36,113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 – all sectors</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356,080</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369,472</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104%</a:t>
                      </a:r>
                      <a:endParaRPr sz="1200" b="1"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95" name="Google Shape;395;p19"/>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Coverage indicator 3 - Treatment in all sectors</a:t>
            </a:r>
            <a:endParaRPr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600" b="1" dirty="0">
              <a:latin typeface="Calibri"/>
              <a:ea typeface="Calibri"/>
              <a:cs typeface="Calibri"/>
              <a:sym typeface="Calibri"/>
            </a:endParaRPr>
          </a:p>
        </p:txBody>
      </p:sp>
      <p:sp>
        <p:nvSpPr>
          <p:cNvPr id="396" name="Google Shape;396;p19"/>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nSpc>
                <a:spcPct val="120000"/>
              </a:lnSpc>
              <a:buSzPts val="2200"/>
              <a:buFont typeface="Calibri"/>
              <a:buAutoNum type="arabicPeriod"/>
            </a:pPr>
            <a:r>
              <a:rPr lang="en-GB" sz="2200" dirty="0">
                <a:latin typeface="Calibri"/>
                <a:ea typeface="Calibri"/>
                <a:cs typeface="Calibri"/>
                <a:sym typeface="Calibri"/>
              </a:rPr>
              <a:t>1. Program overall indicators and results – 2021 – Coverage Indicators</a:t>
            </a:r>
          </a:p>
        </p:txBody>
      </p:sp>
      <p:graphicFrame>
        <p:nvGraphicFramePr>
          <p:cNvPr id="397" name="Google Shape;397;p19"/>
          <p:cNvGraphicFramePr/>
          <p:nvPr/>
        </p:nvGraphicFramePr>
        <p:xfrm>
          <a:off x="952500" y="1760500"/>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A2</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3C78D8"/>
                    </a:solidFill>
                  </a:tcPr>
                </a:tc>
                <a:extLst>
                  <a:ext uri="{0D108BD9-81ED-4DB2-BD59-A6C34878D82A}">
                    <a16:rowId xmlns:a16="http://schemas.microsoft.com/office/drawing/2014/main" val="10001"/>
                  </a:ext>
                </a:extLst>
              </a:tr>
            </a:tbl>
          </a:graphicData>
        </a:graphic>
      </p:graphicFrame>
      <p:graphicFrame>
        <p:nvGraphicFramePr>
          <p:cNvPr id="398" name="Google Shape;398;p19"/>
          <p:cNvGraphicFramePr/>
          <p:nvPr/>
        </p:nvGraphicFramePr>
        <p:xfrm>
          <a:off x="1914675" y="3012750"/>
          <a:ext cx="4181325" cy="1679448"/>
        </p:xfrm>
        <a:graphic>
          <a:graphicData uri="http://schemas.openxmlformats.org/drawingml/2006/table">
            <a:tbl>
              <a:tblPr>
                <a:noFill/>
                <a:tableStyleId>{EFA55484-9475-48D6-BE05-EB8990810AF6}</a:tableStyleId>
              </a:tblPr>
              <a:tblGrid>
                <a:gridCol w="1393775">
                  <a:extLst>
                    <a:ext uri="{9D8B030D-6E8A-4147-A177-3AD203B41FA5}">
                      <a16:colId xmlns:a16="http://schemas.microsoft.com/office/drawing/2014/main" val="20000"/>
                    </a:ext>
                  </a:extLst>
                </a:gridCol>
                <a:gridCol w="1393775">
                  <a:extLst>
                    <a:ext uri="{9D8B030D-6E8A-4147-A177-3AD203B41FA5}">
                      <a16:colId xmlns:a16="http://schemas.microsoft.com/office/drawing/2014/main" val="20001"/>
                    </a:ext>
                  </a:extLst>
                </a:gridCol>
                <a:gridCol w="1393775">
                  <a:extLst>
                    <a:ext uri="{9D8B030D-6E8A-4147-A177-3AD203B41FA5}">
                      <a16:colId xmlns:a16="http://schemas.microsoft.com/office/drawing/2014/main" val="20002"/>
                    </a:ext>
                  </a:extLst>
                </a:gridCol>
              </a:tblGrid>
              <a:tr h="4313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Area</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of positive cases</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of total positive cases</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Southern provinces</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2,432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Central and Northern provinces</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2,505</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99" name="Google Shape;399;p19"/>
          <p:cNvSpPr txBox="1"/>
          <p:nvPr/>
        </p:nvSpPr>
        <p:spPr>
          <a:xfrm>
            <a:off x="1914625" y="4733750"/>
            <a:ext cx="41814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3% increase in positive cases compare to Jul-Dec 2020 (#2,432)</a:t>
            </a:r>
            <a:endParaRPr sz="1400" b="0" i="0" u="none" strike="noStrike" cap="none">
              <a:solidFill>
                <a:srgbClr val="000000"/>
              </a:solidFill>
              <a:latin typeface="Arial"/>
              <a:ea typeface="Arial"/>
              <a:cs typeface="Arial"/>
              <a:sym typeface="Arial"/>
            </a:endParaRPr>
          </a:p>
        </p:txBody>
      </p:sp>
      <p:graphicFrame>
        <p:nvGraphicFramePr>
          <p:cNvPr id="400" name="Google Shape;400;p19"/>
          <p:cNvGraphicFramePr/>
          <p:nvPr/>
        </p:nvGraphicFramePr>
        <p:xfrm>
          <a:off x="6540800" y="3037900"/>
          <a:ext cx="4235200" cy="1601724"/>
        </p:xfrm>
        <a:graphic>
          <a:graphicData uri="http://schemas.openxmlformats.org/drawingml/2006/table">
            <a:tbl>
              <a:tblPr>
                <a:noFill/>
                <a:tableStyleId>{EFA55484-9475-48D6-BE05-EB8990810AF6}</a:tableStyleId>
              </a:tblPr>
              <a:tblGrid>
                <a:gridCol w="1058800">
                  <a:extLst>
                    <a:ext uri="{9D8B030D-6E8A-4147-A177-3AD203B41FA5}">
                      <a16:colId xmlns:a16="http://schemas.microsoft.com/office/drawing/2014/main" val="20000"/>
                    </a:ext>
                  </a:extLst>
                </a:gridCol>
                <a:gridCol w="1058800">
                  <a:extLst>
                    <a:ext uri="{9D8B030D-6E8A-4147-A177-3AD203B41FA5}">
                      <a16:colId xmlns:a16="http://schemas.microsoft.com/office/drawing/2014/main" val="20001"/>
                    </a:ext>
                  </a:extLst>
                </a:gridCol>
                <a:gridCol w="1058800">
                  <a:extLst>
                    <a:ext uri="{9D8B030D-6E8A-4147-A177-3AD203B41FA5}">
                      <a16:colId xmlns:a16="http://schemas.microsoft.com/office/drawing/2014/main" val="20002"/>
                    </a:ext>
                  </a:extLst>
                </a:gridCol>
                <a:gridCol w="1058800">
                  <a:extLst>
                    <a:ext uri="{9D8B030D-6E8A-4147-A177-3AD203B41FA5}">
                      <a16:colId xmlns:a16="http://schemas.microsoft.com/office/drawing/2014/main" val="20003"/>
                    </a:ext>
                  </a:extLst>
                </a:gridCol>
              </a:tblGrid>
              <a:tr h="4313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 2020 </a:t>
                      </a:r>
                      <a:endParaRPr sz="1200" b="1" u="none" strike="noStrike" cap="none">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(Jul-Dec)</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 2021 </a:t>
                      </a:r>
                      <a:endParaRPr sz="1200" b="1" u="none" strike="noStrike" cap="none">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(Jul-Dec)</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change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positivity rate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Pf &amp; mixed %</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50.6%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27.0%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-46.6%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Pv %</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49.4%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73.0%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47.8%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07" name="Google Shape;407;p20"/>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Coverage indicator 4 - % case investigation within 3 days</a:t>
            </a:r>
            <a:endParaRPr b="1" dirty="0"/>
          </a:p>
        </p:txBody>
      </p:sp>
      <p:sp>
        <p:nvSpPr>
          <p:cNvPr id="408" name="Google Shape;408;p20"/>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nSpc>
                <a:spcPct val="120000"/>
              </a:lnSpc>
              <a:buSzPts val="2200"/>
              <a:buFont typeface="Calibri"/>
              <a:buAutoNum type="arabicPeriod"/>
            </a:pPr>
            <a:r>
              <a:rPr lang="en-GB" sz="2200" dirty="0">
                <a:latin typeface="Calibri"/>
                <a:ea typeface="Calibri"/>
                <a:cs typeface="Calibri"/>
                <a:sym typeface="Calibri"/>
              </a:rPr>
              <a:t>1. Program overall indicators and results – 2021 – Coverage Indicators</a:t>
            </a:r>
          </a:p>
        </p:txBody>
      </p:sp>
      <p:graphicFrame>
        <p:nvGraphicFramePr>
          <p:cNvPr id="409" name="Google Shape;409;p20"/>
          <p:cNvGraphicFramePr/>
          <p:nvPr/>
        </p:nvGraphicFramePr>
        <p:xfrm>
          <a:off x="952500" y="1769100"/>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75%</a:t>
                      </a:r>
                      <a:endParaRPr sz="1600" u="none" strike="noStrike" cap="none" dirty="0">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85.71%</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114%</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A1</a:t>
                      </a:r>
                      <a:endParaRPr sz="1600" u="none" strike="noStrike" cap="none" dirty="0">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bl>
          </a:graphicData>
        </a:graphic>
      </p:graphicFrame>
      <p:graphicFrame>
        <p:nvGraphicFramePr>
          <p:cNvPr id="410" name="Google Shape;410;p20"/>
          <p:cNvGraphicFramePr/>
          <p:nvPr>
            <p:extLst>
              <p:ext uri="{D42A27DB-BD31-4B8C-83A1-F6EECF244321}">
                <p14:modId xmlns:p14="http://schemas.microsoft.com/office/powerpoint/2010/main" val="1889223278"/>
              </p:ext>
            </p:extLst>
          </p:nvPr>
        </p:nvGraphicFramePr>
        <p:xfrm>
          <a:off x="960000" y="2935362"/>
          <a:ext cx="7167800" cy="2895201"/>
        </p:xfrm>
        <a:graphic>
          <a:graphicData uri="http://schemas.openxmlformats.org/drawingml/2006/table">
            <a:tbl>
              <a:tblPr>
                <a:noFill/>
                <a:tableStyleId>{EFA55484-9475-48D6-BE05-EB8990810AF6}</a:tableStyleId>
              </a:tblPr>
              <a:tblGrid>
                <a:gridCol w="1791950">
                  <a:extLst>
                    <a:ext uri="{9D8B030D-6E8A-4147-A177-3AD203B41FA5}">
                      <a16:colId xmlns:a16="http://schemas.microsoft.com/office/drawing/2014/main" val="20000"/>
                    </a:ext>
                  </a:extLst>
                </a:gridCol>
                <a:gridCol w="1791950">
                  <a:extLst>
                    <a:ext uri="{9D8B030D-6E8A-4147-A177-3AD203B41FA5}">
                      <a16:colId xmlns:a16="http://schemas.microsoft.com/office/drawing/2014/main" val="20001"/>
                    </a:ext>
                  </a:extLst>
                </a:gridCol>
                <a:gridCol w="1791950">
                  <a:extLst>
                    <a:ext uri="{9D8B030D-6E8A-4147-A177-3AD203B41FA5}">
                      <a16:colId xmlns:a16="http://schemas.microsoft.com/office/drawing/2014/main" val="20002"/>
                    </a:ext>
                  </a:extLst>
                </a:gridCol>
                <a:gridCol w="1791950">
                  <a:extLst>
                    <a:ext uri="{9D8B030D-6E8A-4147-A177-3AD203B41FA5}">
                      <a16:colId xmlns:a16="http://schemas.microsoft.com/office/drawing/2014/main" val="20003"/>
                    </a:ext>
                  </a:extLst>
                </a:gridCol>
              </a:tblGrid>
              <a:tr h="464050">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dirty="0">
                          <a:latin typeface="Calibri"/>
                          <a:ea typeface="Calibri"/>
                          <a:cs typeface="Calibri"/>
                          <a:sym typeface="Calibri"/>
                        </a:rPr>
                        <a:t>Province</a:t>
                      </a:r>
                      <a:endParaRPr sz="1300" b="1"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 Positive</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Case Investigation done </a:t>
                      </a:r>
                      <a:r>
                        <a:rPr lang="en-US" sz="1300" b="1" u="none" strike="noStrike" cap="none">
                          <a:solidFill>
                            <a:srgbClr val="FF0000"/>
                          </a:solidFill>
                          <a:latin typeface="Calibri"/>
                          <a:ea typeface="Calibri"/>
                          <a:cs typeface="Calibri"/>
                          <a:sym typeface="Calibri"/>
                        </a:rPr>
                        <a:t>within 3 days</a:t>
                      </a:r>
                      <a:endParaRPr sz="13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Case Investigation done </a:t>
                      </a:r>
                      <a:r>
                        <a:rPr lang="en-US" sz="1300" b="1" u="none" strike="noStrike" cap="none">
                          <a:solidFill>
                            <a:srgbClr val="FF0000"/>
                          </a:solidFill>
                          <a:latin typeface="Calibri"/>
                          <a:ea typeface="Calibri"/>
                          <a:cs typeface="Calibri"/>
                          <a:sym typeface="Calibri"/>
                        </a:rPr>
                        <a:t>within 3 days</a:t>
                      </a:r>
                      <a:endParaRPr sz="13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06 Louangphabang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300"/>
                        <a:buFont typeface="Arial"/>
                        <a:buNone/>
                      </a:pPr>
                      <a:r>
                        <a:rPr lang="en-US" sz="1300">
                          <a:solidFill>
                            <a:schemeClr val="dk1"/>
                          </a:solidFill>
                          <a:latin typeface="Calibri"/>
                          <a:ea typeface="Calibri"/>
                          <a:cs typeface="Calibri"/>
                          <a:sym typeface="Calibri"/>
                        </a:rPr>
                        <a:t>100.00%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09 Xiangkhouang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0.00%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12 Khammouan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97.00%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 Savannakhet</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73.00%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14 Salavan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15 Xekong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16 Champasak</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53.00%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18 Xaisomboun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66825">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105</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90</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dirty="0">
                          <a:latin typeface="Calibri"/>
                          <a:ea typeface="Calibri"/>
                          <a:cs typeface="Calibri"/>
                          <a:sym typeface="Calibri"/>
                        </a:rPr>
                        <a:t>85.71%</a:t>
                      </a:r>
                      <a:endParaRPr sz="1300" b="1" u="none" strike="noStrike" cap="none" dirty="0">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7" name="Rectangle 6"/>
          <p:cNvSpPr/>
          <p:nvPr/>
        </p:nvSpPr>
        <p:spPr>
          <a:xfrm>
            <a:off x="8476819" y="3586908"/>
            <a:ext cx="2762681" cy="954107"/>
          </a:xfrm>
          <a:prstGeom prst="rect">
            <a:avLst/>
          </a:prstGeom>
          <a:ln>
            <a:solidFill>
              <a:schemeClr val="bg1">
                <a:lumMod val="65000"/>
              </a:schemeClr>
            </a:solidFill>
          </a:ln>
        </p:spPr>
        <p:txBody>
          <a:bodyPr wrap="square">
            <a:spAutoFit/>
          </a:bodyPr>
          <a:lstStyle/>
          <a:p>
            <a:pPr lvl="0">
              <a:buSzPts val="1200"/>
            </a:pPr>
            <a:r>
              <a:rPr lang="en-GB" dirty="0" smtClean="0">
                <a:solidFill>
                  <a:schemeClr val="dk1"/>
                </a:solidFill>
                <a:highlight>
                  <a:srgbClr val="FFFFFF"/>
                </a:highlight>
                <a:latin typeface="Calibri"/>
                <a:ea typeface="Calibri"/>
                <a:cs typeface="Calibri"/>
                <a:sym typeface="Calibri"/>
              </a:rPr>
              <a:t> 86% Result above the target improved from the previous reporting period (Jan -  Jun 2021 : result 64%)</a:t>
            </a:r>
            <a:endParaRPr lang="en-GB"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1"/>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17" name="Google Shape;417;p21"/>
          <p:cNvSpPr txBox="1">
            <a:spLocks noGrp="1"/>
          </p:cNvSpPr>
          <p:nvPr>
            <p:ph type="body" idx="1"/>
          </p:nvPr>
        </p:nvSpPr>
        <p:spPr>
          <a:xfrm>
            <a:off x="774943" y="1120877"/>
            <a:ext cx="11201632" cy="5199773"/>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Coverage indicator 5 - % foci investigation within 7 days</a:t>
            </a:r>
            <a:endParaRPr b="1" dirty="0"/>
          </a:p>
        </p:txBody>
      </p:sp>
      <p:sp>
        <p:nvSpPr>
          <p:cNvPr id="418" name="Google Shape;418;p21"/>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nSpc>
                <a:spcPct val="120000"/>
              </a:lnSpc>
              <a:buSzPts val="2200"/>
              <a:buFont typeface="Calibri"/>
              <a:buAutoNum type="arabicPeriod"/>
            </a:pPr>
            <a:r>
              <a:rPr lang="en-GB" sz="2200" dirty="0">
                <a:latin typeface="Calibri"/>
                <a:ea typeface="Calibri"/>
                <a:cs typeface="Calibri"/>
                <a:sym typeface="Calibri"/>
              </a:rPr>
              <a:t>1. Program overall indicators and results – 2021 – Coverage Indicators</a:t>
            </a:r>
          </a:p>
        </p:txBody>
      </p:sp>
      <p:graphicFrame>
        <p:nvGraphicFramePr>
          <p:cNvPr id="419" name="Google Shape;419;p21"/>
          <p:cNvGraphicFramePr/>
          <p:nvPr/>
        </p:nvGraphicFramePr>
        <p:xfrm>
          <a:off x="952500" y="1820625"/>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latin typeface="Calibri"/>
                          <a:ea typeface="Calibri"/>
                          <a:cs typeface="Calibri"/>
                          <a:sym typeface="Calibri"/>
                        </a:rPr>
                        <a:t>Target (Jul-Dec 2021)</a:t>
                      </a:r>
                      <a:endParaRPr sz="1600" b="1" u="none" strike="noStrike" cap="none" dirty="0">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78%</a:t>
                      </a:r>
                      <a:endParaRPr sz="1600" u="none" strike="noStrike" cap="none" dirty="0">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92%</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A2</a:t>
                      </a:r>
                      <a:endParaRPr sz="1600" u="none" strike="noStrike" cap="none" dirty="0">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3C78D8"/>
                    </a:solidFill>
                  </a:tcPr>
                </a:tc>
                <a:extLst>
                  <a:ext uri="{0D108BD9-81ED-4DB2-BD59-A6C34878D82A}">
                    <a16:rowId xmlns:a16="http://schemas.microsoft.com/office/drawing/2014/main" val="10001"/>
                  </a:ext>
                </a:extLst>
              </a:tr>
            </a:tbl>
          </a:graphicData>
        </a:graphic>
      </p:graphicFrame>
      <p:graphicFrame>
        <p:nvGraphicFramePr>
          <p:cNvPr id="420" name="Google Shape;420;p21"/>
          <p:cNvGraphicFramePr/>
          <p:nvPr>
            <p:extLst>
              <p:ext uri="{D42A27DB-BD31-4B8C-83A1-F6EECF244321}">
                <p14:modId xmlns:p14="http://schemas.microsoft.com/office/powerpoint/2010/main" val="4248908188"/>
              </p:ext>
            </p:extLst>
          </p:nvPr>
        </p:nvGraphicFramePr>
        <p:xfrm>
          <a:off x="1033600" y="2897034"/>
          <a:ext cx="7049625" cy="3275642"/>
        </p:xfrm>
        <a:graphic>
          <a:graphicData uri="http://schemas.openxmlformats.org/drawingml/2006/table">
            <a:tbl>
              <a:tblPr>
                <a:noFill/>
                <a:tableStyleId>{EFA55484-9475-48D6-BE05-EB8990810AF6}</a:tableStyleId>
              </a:tblPr>
              <a:tblGrid>
                <a:gridCol w="1409925">
                  <a:extLst>
                    <a:ext uri="{9D8B030D-6E8A-4147-A177-3AD203B41FA5}">
                      <a16:colId xmlns:a16="http://schemas.microsoft.com/office/drawing/2014/main" val="20000"/>
                    </a:ext>
                  </a:extLst>
                </a:gridCol>
                <a:gridCol w="1409925">
                  <a:extLst>
                    <a:ext uri="{9D8B030D-6E8A-4147-A177-3AD203B41FA5}">
                      <a16:colId xmlns:a16="http://schemas.microsoft.com/office/drawing/2014/main" val="20001"/>
                    </a:ext>
                  </a:extLst>
                </a:gridCol>
                <a:gridCol w="1409925">
                  <a:extLst>
                    <a:ext uri="{9D8B030D-6E8A-4147-A177-3AD203B41FA5}">
                      <a16:colId xmlns:a16="http://schemas.microsoft.com/office/drawing/2014/main" val="20002"/>
                    </a:ext>
                  </a:extLst>
                </a:gridCol>
                <a:gridCol w="1409925">
                  <a:extLst>
                    <a:ext uri="{9D8B030D-6E8A-4147-A177-3AD203B41FA5}">
                      <a16:colId xmlns:a16="http://schemas.microsoft.com/office/drawing/2014/main" val="20003"/>
                    </a:ext>
                  </a:extLst>
                </a:gridCol>
                <a:gridCol w="1409925">
                  <a:extLst>
                    <a:ext uri="{9D8B030D-6E8A-4147-A177-3AD203B41FA5}">
                      <a16:colId xmlns:a16="http://schemas.microsoft.com/office/drawing/2014/main" val="20004"/>
                    </a:ext>
                  </a:extLst>
                </a:gridCol>
              </a:tblGrid>
              <a:tr h="6416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Province</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Indigenous Case</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Foci</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Foci investigated and responded </a:t>
                      </a:r>
                      <a:r>
                        <a:rPr lang="en-US" sz="1200" b="1" u="none" strike="noStrike" cap="none">
                          <a:solidFill>
                            <a:srgbClr val="FF0000"/>
                          </a:solidFill>
                          <a:latin typeface="Calibri"/>
                          <a:ea typeface="Calibri"/>
                          <a:cs typeface="Calibri"/>
                          <a:sym typeface="Calibri"/>
                        </a:rPr>
                        <a:t>within 7 days</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Foci investigation </a:t>
                      </a:r>
                      <a:r>
                        <a:rPr lang="en-US" sz="1200" b="1" u="none" strike="noStrike" cap="none">
                          <a:solidFill>
                            <a:schemeClr val="dk1"/>
                          </a:solidFill>
                          <a:latin typeface="Calibri"/>
                          <a:ea typeface="Calibri"/>
                          <a:cs typeface="Calibri"/>
                          <a:sym typeface="Calibri"/>
                        </a:rPr>
                        <a:t>and responded </a:t>
                      </a:r>
                      <a:r>
                        <a:rPr lang="en-US" sz="1200" b="1" u="none" strike="noStrike" cap="none">
                          <a:solidFill>
                            <a:srgbClr val="FF0000"/>
                          </a:solidFill>
                          <a:latin typeface="Calibri"/>
                          <a:ea typeface="Calibri"/>
                          <a:cs typeface="Calibri"/>
                          <a:sym typeface="Calibri"/>
                        </a:rPr>
                        <a:t>within 7 days</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32925">
                <a:tc>
                  <a:txBody>
                    <a:bodyPr/>
                    <a:lstStyle/>
                    <a:p>
                      <a:pPr marL="0" marR="0" lvl="0" indent="0" algn="l" rtl="0">
                        <a:lnSpc>
                          <a:spcPct val="100000"/>
                        </a:lnSpc>
                        <a:spcBef>
                          <a:spcPts val="0"/>
                        </a:spcBef>
                        <a:spcAft>
                          <a:spcPts val="0"/>
                        </a:spcAft>
                        <a:buNone/>
                      </a:pPr>
                      <a:r>
                        <a:rPr lang="en-US" sz="1200">
                          <a:latin typeface="Calibri"/>
                          <a:ea typeface="Calibri"/>
                          <a:cs typeface="Calibri"/>
                          <a:sym typeface="Calibri"/>
                        </a:rPr>
                        <a:t>06 Louangphabang</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r>
                        <a:rPr lang="en-US" sz="1200">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r>
                        <a:rPr lang="en-US" sz="1200">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r>
                        <a:rPr lang="en-US" sz="1200">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100%</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 Khammouan</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64</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22</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73%</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100%</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Xekong</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0%</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Champasak</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0%</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 Xaisomboun</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100%</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Total</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71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29</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72%</a:t>
                      </a:r>
                      <a:endParaRPr sz="1200" b="1" u="none" strike="noStrike" cap="none" dirty="0">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7" name="Rectangle 6"/>
          <p:cNvSpPr/>
          <p:nvPr/>
        </p:nvSpPr>
        <p:spPr>
          <a:xfrm>
            <a:off x="8490812" y="3586908"/>
            <a:ext cx="3012175" cy="1169551"/>
          </a:xfrm>
          <a:prstGeom prst="rect">
            <a:avLst/>
          </a:prstGeom>
          <a:ln>
            <a:solidFill>
              <a:schemeClr val="bg1">
                <a:lumMod val="65000"/>
              </a:schemeClr>
            </a:solidFill>
          </a:ln>
        </p:spPr>
        <p:txBody>
          <a:bodyPr wrap="square">
            <a:spAutoFit/>
          </a:bodyPr>
          <a:lstStyle/>
          <a:p>
            <a:pPr lvl="0">
              <a:buSzPts val="1200"/>
            </a:pPr>
            <a:r>
              <a:rPr lang="en-GB" dirty="0" smtClean="0">
                <a:solidFill>
                  <a:schemeClr val="dk1"/>
                </a:solidFill>
                <a:highlight>
                  <a:srgbClr val="FFFFFF"/>
                </a:highlight>
                <a:latin typeface="Calibri"/>
                <a:ea typeface="Calibri"/>
                <a:cs typeface="Calibri"/>
                <a:sym typeface="Calibri"/>
              </a:rPr>
              <a:t> 72% improved from the previous reporting period (Jan -  Jun 2021 : result 45%), but it is still below the target and requires more improvement;</a:t>
            </a:r>
            <a:endParaRPr lang="en-GB"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45" name="Google Shape;445;p24"/>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2400" b="1">
                <a:solidFill>
                  <a:srgbClr val="0092D1"/>
                </a:solidFill>
              </a:rPr>
              <a:t>Grant rating: RAI3E Laos Jul-Dec 2021</a:t>
            </a:r>
            <a:endParaRPr/>
          </a:p>
        </p:txBody>
      </p:sp>
      <p:sp>
        <p:nvSpPr>
          <p:cNvPr id="446" name="Google Shape;446;p24"/>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447" name="Google Shape;447;p24"/>
          <p:cNvGraphicFramePr/>
          <p:nvPr/>
        </p:nvGraphicFramePr>
        <p:xfrm>
          <a:off x="1098425" y="2083350"/>
          <a:ext cx="4955350" cy="2377260"/>
        </p:xfrm>
        <a:graphic>
          <a:graphicData uri="http://schemas.openxmlformats.org/drawingml/2006/table">
            <a:tbl>
              <a:tblPr>
                <a:noFill/>
                <a:tableStyleId>{EFA55484-9475-48D6-BE05-EB8990810AF6}</a:tableStyleId>
              </a:tblPr>
              <a:tblGrid>
                <a:gridCol w="2924000">
                  <a:extLst>
                    <a:ext uri="{9D8B030D-6E8A-4147-A177-3AD203B41FA5}">
                      <a16:colId xmlns:a16="http://schemas.microsoft.com/office/drawing/2014/main" val="20000"/>
                    </a:ext>
                  </a:extLst>
                </a:gridCol>
                <a:gridCol w="2031350">
                  <a:extLst>
                    <a:ext uri="{9D8B030D-6E8A-4147-A177-3AD203B41FA5}">
                      <a16:colId xmlns:a16="http://schemas.microsoft.com/office/drawing/2014/main" val="20001"/>
                    </a:ext>
                  </a:extLst>
                </a:gridCol>
              </a:tblGrid>
              <a:tr h="3962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Indicator</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Grant Rating</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LLINs continuous distribution</a:t>
                      </a:r>
                      <a:endParaRPr sz="14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B2</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Testing in all sectors</a:t>
                      </a:r>
                      <a:endParaRPr sz="14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A1</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Treatment in all sectors</a:t>
                      </a:r>
                      <a:endParaRPr sz="14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A2</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extLst>
                  <a:ext uri="{0D108BD9-81ED-4DB2-BD59-A6C34878D82A}">
                    <a16:rowId xmlns:a16="http://schemas.microsoft.com/office/drawing/2014/main" val="10003"/>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case investigation within 3 days</a:t>
                      </a:r>
                      <a:endParaRPr sz="1400" u="none" strike="noStrike" cap="none">
                        <a:solidFill>
                          <a:schemeClr val="dk1"/>
                        </a:solidFill>
                        <a:highlight>
                          <a:srgbClr val="FFFFFF"/>
                        </a:highlight>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A1</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foci investigation within 7 days</a:t>
                      </a:r>
                      <a:endParaRPr sz="1400" u="none" strike="noStrike" cap="none">
                        <a:solidFill>
                          <a:schemeClr val="dk1"/>
                        </a:solidFill>
                        <a:highlight>
                          <a:srgbClr val="FFFFFF"/>
                        </a:highlight>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A2</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extLst>
                  <a:ext uri="{0D108BD9-81ED-4DB2-BD59-A6C34878D82A}">
                    <a16:rowId xmlns:a16="http://schemas.microsoft.com/office/drawing/2014/main" val="10005"/>
                  </a:ext>
                </a:extLst>
              </a:tr>
            </a:tbl>
          </a:graphicData>
        </a:graphic>
      </p:graphicFrame>
      <p:graphicFrame>
        <p:nvGraphicFramePr>
          <p:cNvPr id="448" name="Google Shape;448;p24"/>
          <p:cNvGraphicFramePr/>
          <p:nvPr/>
        </p:nvGraphicFramePr>
        <p:xfrm>
          <a:off x="1098425" y="4620375"/>
          <a:ext cx="4955350" cy="396210"/>
        </p:xfrm>
        <a:graphic>
          <a:graphicData uri="http://schemas.openxmlformats.org/drawingml/2006/table">
            <a:tbl>
              <a:tblPr>
                <a:noFill/>
                <a:tableStyleId>{EFA55484-9475-48D6-BE05-EB8990810AF6}</a:tableStyleId>
              </a:tblPr>
              <a:tblGrid>
                <a:gridCol w="2938475">
                  <a:extLst>
                    <a:ext uri="{9D8B030D-6E8A-4147-A177-3AD203B41FA5}">
                      <a16:colId xmlns:a16="http://schemas.microsoft.com/office/drawing/2014/main" val="20000"/>
                    </a:ext>
                  </a:extLst>
                </a:gridCol>
                <a:gridCol w="201687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Overall grant rating Jul-Dec 2021</a:t>
                      </a:r>
                      <a:endParaRPr sz="1400" u="none" strike="noStrike" cap="none">
                        <a:solidFill>
                          <a:schemeClr val="dk1"/>
                        </a:solidFill>
                        <a:highlight>
                          <a:srgbClr val="FFFFFF"/>
                        </a:highlight>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B1</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bl>
          </a:graphicData>
        </a:graphic>
      </p:graphicFrame>
      <p:graphicFrame>
        <p:nvGraphicFramePr>
          <p:cNvPr id="449" name="Google Shape;449;p24"/>
          <p:cNvGraphicFramePr/>
          <p:nvPr/>
        </p:nvGraphicFramePr>
        <p:xfrm>
          <a:off x="7943563" y="3606750"/>
          <a:ext cx="2210750" cy="1899295"/>
        </p:xfrm>
        <a:graphic>
          <a:graphicData uri="http://schemas.openxmlformats.org/drawingml/2006/table">
            <a:tbl>
              <a:tblPr>
                <a:noFill/>
                <a:tableStyleId>{EFA55484-9475-48D6-BE05-EB8990810AF6}</a:tableStyleId>
              </a:tblPr>
              <a:tblGrid>
                <a:gridCol w="1105375">
                  <a:extLst>
                    <a:ext uri="{9D8B030D-6E8A-4147-A177-3AD203B41FA5}">
                      <a16:colId xmlns:a16="http://schemas.microsoft.com/office/drawing/2014/main" val="20000"/>
                    </a:ext>
                  </a:extLst>
                </a:gridCol>
                <a:gridCol w="1105375">
                  <a:extLst>
                    <a:ext uri="{9D8B030D-6E8A-4147-A177-3AD203B41FA5}">
                      <a16:colId xmlns:a16="http://schemas.microsoft.com/office/drawing/2014/main" val="20001"/>
                    </a:ext>
                  </a:extLst>
                </a:gridCol>
              </a:tblGrid>
              <a:tr h="334350">
                <a:tc gridSpan="2">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Reference</a:t>
                      </a:r>
                      <a:endParaRPr sz="11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943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Rating</a:t>
                      </a:r>
                      <a:endParaRPr sz="11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achievement</a:t>
                      </a:r>
                      <a:endParaRPr sz="11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A1</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&gt; 100%</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FFFFFF"/>
                          </a:solidFill>
                          <a:latin typeface="Calibri"/>
                          <a:ea typeface="Calibri"/>
                          <a:cs typeface="Calibri"/>
                          <a:sym typeface="Calibri"/>
                        </a:rPr>
                        <a:t>A2</a:t>
                      </a:r>
                      <a:endParaRPr sz="1100" u="none" strike="noStrike" cap="none">
                        <a:solidFill>
                          <a:srgbClr val="FFFFFF"/>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FFFFFF"/>
                          </a:solidFill>
                          <a:latin typeface="Calibri"/>
                          <a:ea typeface="Calibri"/>
                          <a:cs typeface="Calibri"/>
                          <a:sym typeface="Calibri"/>
                        </a:rPr>
                        <a:t>100 - 90%</a:t>
                      </a:r>
                      <a:endParaRPr sz="1100" u="none" strike="noStrike" cap="none">
                        <a:solidFill>
                          <a:srgbClr val="FFFFFF"/>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extLst>
                  <a:ext uri="{0D108BD9-81ED-4DB2-BD59-A6C34878D82A}">
                    <a16:rowId xmlns:a16="http://schemas.microsoft.com/office/drawing/2014/main" val="10003"/>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B1</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60 - 89%</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B2</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30 - 59%</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5"/>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C</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&lt; 30%</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0000"/>
                    </a:solidFill>
                  </a:tcPr>
                </a:tc>
                <a:extLst>
                  <a:ext uri="{0D108BD9-81ED-4DB2-BD59-A6C34878D82A}">
                    <a16:rowId xmlns:a16="http://schemas.microsoft.com/office/drawing/2014/main" val="10006"/>
                  </a:ext>
                </a:extLst>
              </a:tr>
            </a:tbl>
          </a:graphicData>
        </a:graphic>
      </p:graphicFrame>
      <p:graphicFrame>
        <p:nvGraphicFramePr>
          <p:cNvPr id="450" name="Google Shape;450;p24"/>
          <p:cNvGraphicFramePr/>
          <p:nvPr/>
        </p:nvGraphicFramePr>
        <p:xfrm>
          <a:off x="7279400" y="2083350"/>
          <a:ext cx="3676400" cy="480950"/>
        </p:xfrm>
        <a:graphic>
          <a:graphicData uri="http://schemas.openxmlformats.org/drawingml/2006/table">
            <a:tbl>
              <a:tblPr>
                <a:noFill/>
                <a:tableStyleId>{EFA55484-9475-48D6-BE05-EB8990810AF6}</a:tableStyleId>
              </a:tblPr>
              <a:tblGrid>
                <a:gridCol w="3676400">
                  <a:extLst>
                    <a:ext uri="{9D8B030D-6E8A-4147-A177-3AD203B41FA5}">
                      <a16:colId xmlns:a16="http://schemas.microsoft.com/office/drawing/2014/main" val="20000"/>
                    </a:ext>
                  </a:extLst>
                </a:gridCol>
              </a:tblGrid>
              <a:tr h="480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Jul-Dec 2020 : Overall grant rating: B1</a:t>
                      </a:r>
                      <a:endParaRPr sz="1400" b="1" u="none" strike="noStrike" cap="none"/>
                    </a:p>
                  </a:txBody>
                  <a:tcPr marL="91425" marR="91425" marT="91425" marB="91425" anchor="ctr">
                    <a:solidFill>
                      <a:srgbClr val="FFFF00"/>
                    </a:solidFill>
                  </a:tcPr>
                </a:tc>
                <a:extLst>
                  <a:ext uri="{0D108BD9-81ED-4DB2-BD59-A6C34878D82A}">
                    <a16:rowId xmlns:a16="http://schemas.microsoft.com/office/drawing/2014/main" val="10000"/>
                  </a:ext>
                </a:extLst>
              </a:tr>
            </a:tbl>
          </a:graphicData>
        </a:graphic>
      </p:graphicFrame>
      <p:graphicFrame>
        <p:nvGraphicFramePr>
          <p:cNvPr id="451" name="Google Shape;451;p24"/>
          <p:cNvGraphicFramePr/>
          <p:nvPr/>
        </p:nvGraphicFramePr>
        <p:xfrm>
          <a:off x="7279400" y="2768850"/>
          <a:ext cx="3676400" cy="480950"/>
        </p:xfrm>
        <a:graphic>
          <a:graphicData uri="http://schemas.openxmlformats.org/drawingml/2006/table">
            <a:tbl>
              <a:tblPr>
                <a:noFill/>
                <a:tableStyleId>{EFA55484-9475-48D6-BE05-EB8990810AF6}</a:tableStyleId>
              </a:tblPr>
              <a:tblGrid>
                <a:gridCol w="3676400">
                  <a:extLst>
                    <a:ext uri="{9D8B030D-6E8A-4147-A177-3AD203B41FA5}">
                      <a16:colId xmlns:a16="http://schemas.microsoft.com/office/drawing/2014/main" val="20000"/>
                    </a:ext>
                  </a:extLst>
                </a:gridCol>
              </a:tblGrid>
              <a:tr h="480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Jan-Jun 2021: Overall grant rating: B1</a:t>
                      </a:r>
                      <a:endParaRPr sz="1400" b="1" u="none" strike="noStrike" cap="none"/>
                    </a:p>
                  </a:txBody>
                  <a:tcPr marL="91425" marR="91425" marT="91425" marB="91425" anchor="ctr">
                    <a:solidFill>
                      <a:srgbClr val="FFFF00"/>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752168" y="3032999"/>
            <a:ext cx="11207232" cy="173072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dirty="0" smtClean="0">
                <a:latin typeface="Calibri"/>
                <a:ea typeface="Calibri"/>
                <a:cs typeface="Calibri"/>
                <a:sym typeface="Calibri"/>
              </a:rPr>
              <a:t>2. Other Programmatic Achievements 2021 and Priorities for 2022</a:t>
            </a:r>
            <a:endParaRPr sz="3600" dirty="0">
              <a:latin typeface="Calibri"/>
              <a:ea typeface="Calibri"/>
              <a:cs typeface="Calibri"/>
              <a:sym typeface="Calibri"/>
            </a:endParaRPr>
          </a:p>
        </p:txBody>
      </p:sp>
    </p:spTree>
    <p:extLst>
      <p:ext uri="{BB962C8B-B14F-4D97-AF65-F5344CB8AC3E}">
        <p14:creationId xmlns:p14="http://schemas.microsoft.com/office/powerpoint/2010/main" val="3249715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Classroom outline">
            <a:extLst>
              <a:ext uri="{FF2B5EF4-FFF2-40B4-BE49-F238E27FC236}">
                <a16:creationId xmlns:a16="http://schemas.microsoft.com/office/drawing/2014/main" id="{8C8416D2-5F02-4062-9559-FFA7AFC26C2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24332" y="1314438"/>
            <a:ext cx="914400" cy="914400"/>
          </a:xfrm>
          <a:prstGeom prst="rect">
            <a:avLst/>
          </a:prstGeom>
        </p:spPr>
      </p:pic>
      <p:sp>
        <p:nvSpPr>
          <p:cNvPr id="20" name="TextBox 19">
            <a:extLst>
              <a:ext uri="{FF2B5EF4-FFF2-40B4-BE49-F238E27FC236}">
                <a16:creationId xmlns:a16="http://schemas.microsoft.com/office/drawing/2014/main" id="{D0DEA923-7D9E-4728-93B0-406BA8B4D42B}"/>
              </a:ext>
            </a:extLst>
          </p:cNvPr>
          <p:cNvSpPr txBox="1"/>
          <p:nvPr/>
        </p:nvSpPr>
        <p:spPr>
          <a:xfrm>
            <a:off x="2708171" y="1206866"/>
            <a:ext cx="7491663" cy="2308324"/>
          </a:xfrm>
          <a:prstGeom prst="rect">
            <a:avLst/>
          </a:prstGeom>
          <a:noFill/>
        </p:spPr>
        <p:txBody>
          <a:bodyPr wrap="square" rtlCol="0">
            <a:spAutoFit/>
          </a:bodyPr>
          <a:lstStyle/>
          <a:p>
            <a:r>
              <a:rPr lang="en-US" sz="2400" b="1" dirty="0" smtClean="0">
                <a:latin typeface="Calibri" pitchFamily="34" charset="0"/>
              </a:rPr>
              <a:t>Trainings: ICCM, Surveillance and DHIS2</a:t>
            </a:r>
            <a:endParaRPr lang="en-US" sz="2400" b="1" dirty="0">
              <a:latin typeface="Calibri" pitchFamily="34" charset="0"/>
            </a:endParaRPr>
          </a:p>
          <a:p>
            <a:pPr marL="336550" lvl="1" indent="-336550">
              <a:buFont typeface="Wingdings" panose="05000000000000000000" pitchFamily="2" charset="2"/>
              <a:buChar char="Ø"/>
            </a:pPr>
            <a:r>
              <a:rPr lang="en-US" sz="2400" dirty="0" smtClean="0">
                <a:latin typeface="Calibri" pitchFamily="34" charset="0"/>
              </a:rPr>
              <a:t>Completed in the Southern Provinces at all levels (Province, District, HC, VMW) in 2021 as planned, and 80% in the Northern Provinces;</a:t>
            </a:r>
          </a:p>
          <a:p>
            <a:pPr marL="342900" indent="-342900">
              <a:buFont typeface="Wingdings" panose="05000000000000000000" pitchFamily="2" charset="2"/>
              <a:buChar char="Ø"/>
            </a:pPr>
            <a:r>
              <a:rPr lang="en-US" sz="2400" dirty="0" smtClean="0">
                <a:latin typeface="Calibri" pitchFamily="34" charset="0"/>
              </a:rPr>
              <a:t>The delayed trainings in the Northern Provinces are in process to be completed in quarter 1 of 2022;</a:t>
            </a:r>
            <a:endParaRPr lang="en-US" sz="2400" dirty="0">
              <a:latin typeface="Calibri" pitchFamily="34" charset="0"/>
            </a:endParaRPr>
          </a:p>
        </p:txBody>
      </p:sp>
      <p:sp>
        <p:nvSpPr>
          <p:cNvPr id="15" name="TextBox 14">
            <a:extLst>
              <a:ext uri="{FF2B5EF4-FFF2-40B4-BE49-F238E27FC236}">
                <a16:creationId xmlns:a16="http://schemas.microsoft.com/office/drawing/2014/main" id="{83E775A5-7CA1-4934-86EA-E99D883E325F}"/>
              </a:ext>
            </a:extLst>
          </p:cNvPr>
          <p:cNvSpPr txBox="1"/>
          <p:nvPr/>
        </p:nvSpPr>
        <p:spPr>
          <a:xfrm>
            <a:off x="2721270" y="3805409"/>
            <a:ext cx="7478565" cy="2308324"/>
          </a:xfrm>
          <a:prstGeom prst="rect">
            <a:avLst/>
          </a:prstGeom>
          <a:noFill/>
        </p:spPr>
        <p:txBody>
          <a:bodyPr wrap="square" rtlCol="0">
            <a:spAutoFit/>
          </a:bodyPr>
          <a:lstStyle/>
          <a:p>
            <a:r>
              <a:rPr lang="en-US" sz="2400" b="1" dirty="0">
                <a:latin typeface="Calibri" pitchFamily="34" charset="0"/>
              </a:rPr>
              <a:t>Surveillance</a:t>
            </a:r>
          </a:p>
          <a:p>
            <a:pPr marL="342900" indent="-342900">
              <a:buFont typeface="Wingdings" panose="05000000000000000000" pitchFamily="2" charset="2"/>
              <a:buChar char="Ø"/>
            </a:pPr>
            <a:r>
              <a:rPr lang="en-US" sz="2400" dirty="0" smtClean="0">
                <a:latin typeface="Calibri" pitchFamily="34" charset="0"/>
              </a:rPr>
              <a:t>Outbreak </a:t>
            </a:r>
            <a:r>
              <a:rPr lang="en-US" sz="2400" dirty="0">
                <a:latin typeface="Calibri" pitchFamily="34" charset="0"/>
              </a:rPr>
              <a:t>responses </a:t>
            </a:r>
            <a:r>
              <a:rPr lang="en-US" sz="2400" dirty="0" smtClean="0">
                <a:latin typeface="Calibri" pitchFamily="34" charset="0"/>
              </a:rPr>
              <a:t>(67) were conducted in </a:t>
            </a:r>
            <a:r>
              <a:rPr lang="en-US" sz="2400" dirty="0">
                <a:latin typeface="Calibri" pitchFamily="34" charset="0"/>
              </a:rPr>
              <a:t>the </a:t>
            </a:r>
            <a:r>
              <a:rPr lang="en-US" sz="2400" dirty="0" smtClean="0">
                <a:latin typeface="Calibri" pitchFamily="34" charset="0"/>
              </a:rPr>
              <a:t>south;</a:t>
            </a:r>
            <a:endParaRPr lang="en-US" sz="2400" dirty="0">
              <a:latin typeface="Calibri" pitchFamily="34" charset="0"/>
            </a:endParaRPr>
          </a:p>
          <a:p>
            <a:pPr marL="342900" indent="-342900">
              <a:buFont typeface="Wingdings" panose="05000000000000000000" pitchFamily="2" charset="2"/>
              <a:buChar char="Ø"/>
            </a:pPr>
            <a:r>
              <a:rPr lang="en-US" sz="2400" dirty="0" smtClean="0">
                <a:latin typeface="Calibri" pitchFamily="34" charset="0"/>
              </a:rPr>
              <a:t>Weekly </a:t>
            </a:r>
            <a:r>
              <a:rPr lang="en-US" sz="2400" dirty="0">
                <a:latin typeface="Calibri" pitchFamily="34" charset="0"/>
              </a:rPr>
              <a:t>SMS reporting in high burden villages &amp; health </a:t>
            </a:r>
            <a:r>
              <a:rPr lang="en-US" sz="2400" dirty="0" smtClean="0">
                <a:latin typeface="Calibri" pitchFamily="34" charset="0"/>
              </a:rPr>
              <a:t>facilities;</a:t>
            </a:r>
            <a:endParaRPr lang="en-US" sz="2400" dirty="0">
              <a:latin typeface="Calibri" pitchFamily="34" charset="0"/>
            </a:endParaRPr>
          </a:p>
          <a:p>
            <a:pPr marL="342900" indent="-342900">
              <a:buFont typeface="Wingdings" panose="05000000000000000000" pitchFamily="2" charset="2"/>
              <a:buChar char="Ø"/>
            </a:pPr>
            <a:r>
              <a:rPr lang="en-US" sz="2400" dirty="0">
                <a:latin typeface="Calibri" pitchFamily="34" charset="0"/>
              </a:rPr>
              <a:t>Entomological </a:t>
            </a:r>
            <a:r>
              <a:rPr lang="en-US" sz="2400" dirty="0" smtClean="0">
                <a:latin typeface="Calibri" pitchFamily="34" charset="0"/>
              </a:rPr>
              <a:t>surveillance ongoing , partially interrupted to Covid19;</a:t>
            </a:r>
            <a:endParaRPr lang="en-US" sz="2400" dirty="0">
              <a:latin typeface="Calibri" pitchFamily="34" charset="0"/>
            </a:endParaRPr>
          </a:p>
        </p:txBody>
      </p:sp>
      <p:pic>
        <p:nvPicPr>
          <p:cNvPr id="16" name="Graphic 30" descr="Research outline">
            <a:extLst>
              <a:ext uri="{FF2B5EF4-FFF2-40B4-BE49-F238E27FC236}">
                <a16:creationId xmlns:a16="http://schemas.microsoft.com/office/drawing/2014/main" id="{11A1FE9B-F8D0-43F7-9D02-FADA4FED0B4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74896" y="4229837"/>
            <a:ext cx="914400" cy="914400"/>
          </a:xfrm>
          <a:prstGeom prst="rect">
            <a:avLst/>
          </a:prstGeom>
        </p:spPr>
      </p:pic>
      <p:sp>
        <p:nvSpPr>
          <p:cNvPr id="8" name="Google Shape;511;g119e58fa5a8_1_47"/>
          <p:cNvSpPr txBox="1">
            <a:spLocks/>
          </p:cNvSpPr>
          <p:nvPr/>
        </p:nvSpPr>
        <p:spPr>
          <a:xfrm>
            <a:off x="774895" y="43197"/>
            <a:ext cx="11245039"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Arial"/>
              <a:buNone/>
              <a:defRPr sz="2800" b="1" i="0" u="none" strike="noStrike" cap="none">
                <a:solidFill>
                  <a:schemeClr val="dk2"/>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GB" sz="2200" dirty="0" smtClean="0">
                <a:solidFill>
                  <a:schemeClr val="bg1"/>
                </a:solidFill>
                <a:latin typeface="Calibri"/>
                <a:ea typeface="Calibri"/>
                <a:cs typeface="Calibri"/>
                <a:sym typeface="Calibri"/>
              </a:rPr>
              <a:t>2. Other Programmatic Achievements  - 2021</a:t>
            </a:r>
            <a:endParaRPr lang="en-GB" sz="2200" dirty="0">
              <a:latin typeface="Calibri"/>
              <a:ea typeface="Calibri"/>
              <a:cs typeface="Calibri"/>
              <a:sym typeface="Calibri"/>
            </a:endParaRPr>
          </a:p>
        </p:txBody>
      </p:sp>
    </p:spTree>
    <p:extLst>
      <p:ext uri="{BB962C8B-B14F-4D97-AF65-F5344CB8AC3E}">
        <p14:creationId xmlns:p14="http://schemas.microsoft.com/office/powerpoint/2010/main" val="1542326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Blueprint outline">
            <a:extLst>
              <a:ext uri="{FF2B5EF4-FFF2-40B4-BE49-F238E27FC236}">
                <a16:creationId xmlns:a16="http://schemas.microsoft.com/office/drawing/2014/main" id="{E311F8D2-CD37-4CC9-9EAD-446CFB96A1F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74895" y="2990449"/>
            <a:ext cx="914400" cy="914400"/>
          </a:xfrm>
          <a:prstGeom prst="rect">
            <a:avLst/>
          </a:prstGeom>
        </p:spPr>
      </p:pic>
      <p:sp>
        <p:nvSpPr>
          <p:cNvPr id="22" name="TextBox 21">
            <a:extLst>
              <a:ext uri="{FF2B5EF4-FFF2-40B4-BE49-F238E27FC236}">
                <a16:creationId xmlns:a16="http://schemas.microsoft.com/office/drawing/2014/main" id="{1E072E3C-66BF-45F0-8DD0-DA69C6FA372F}"/>
              </a:ext>
            </a:extLst>
          </p:cNvPr>
          <p:cNvSpPr txBox="1"/>
          <p:nvPr/>
        </p:nvSpPr>
        <p:spPr>
          <a:xfrm>
            <a:off x="2197510" y="2990449"/>
            <a:ext cx="9822423" cy="3785652"/>
          </a:xfrm>
          <a:prstGeom prst="rect">
            <a:avLst/>
          </a:prstGeom>
          <a:noFill/>
        </p:spPr>
        <p:txBody>
          <a:bodyPr wrap="square" rtlCol="0">
            <a:spAutoFit/>
          </a:bodyPr>
          <a:lstStyle/>
          <a:p>
            <a:r>
              <a:rPr lang="en-US" sz="2400" b="1" dirty="0" smtClean="0">
                <a:latin typeface="Calibri" pitchFamily="34" charset="0"/>
              </a:rPr>
              <a:t>Program Management</a:t>
            </a:r>
            <a:endParaRPr lang="en-US" sz="2400" b="1" dirty="0">
              <a:latin typeface="Calibri" pitchFamily="34" charset="0"/>
            </a:endParaRPr>
          </a:p>
          <a:p>
            <a:pPr marL="342900" indent="-342900">
              <a:buFont typeface="Wingdings" panose="05000000000000000000" pitchFamily="2" charset="2"/>
              <a:buChar char="Ø"/>
            </a:pPr>
            <a:r>
              <a:rPr lang="en-US" sz="2400" dirty="0" smtClean="0">
                <a:latin typeface="Calibri" pitchFamily="34" charset="0"/>
              </a:rPr>
              <a:t>Planning meetings with Provinces and Districts were conducted to develop 6 months work plans (mostly online);</a:t>
            </a:r>
            <a:endParaRPr lang="en-US" sz="2400" dirty="0">
              <a:latin typeface="Calibri" pitchFamily="34" charset="0"/>
            </a:endParaRPr>
          </a:p>
          <a:p>
            <a:pPr marL="342900" indent="-342900">
              <a:buFont typeface="Wingdings" panose="05000000000000000000" pitchFamily="2" charset="2"/>
              <a:buChar char="Ø"/>
            </a:pPr>
            <a:r>
              <a:rPr lang="en-US" sz="2400" dirty="0" smtClean="0">
                <a:latin typeface="Calibri" pitchFamily="34" charset="0"/>
              </a:rPr>
              <a:t>Weekly </a:t>
            </a:r>
            <a:r>
              <a:rPr lang="en-US" sz="2400" dirty="0">
                <a:latin typeface="Calibri" pitchFamily="34" charset="0"/>
              </a:rPr>
              <a:t>meetings </a:t>
            </a:r>
            <a:r>
              <a:rPr lang="en-US" sz="2400" dirty="0" smtClean="0">
                <a:latin typeface="Calibri" pitchFamily="34" charset="0"/>
              </a:rPr>
              <a:t>conducted by CMPE with provinces to discuss main technical issues</a:t>
            </a:r>
            <a:r>
              <a:rPr lang="en-US" sz="2400" dirty="0">
                <a:latin typeface="Calibri" pitchFamily="34" charset="0"/>
              </a:rPr>
              <a:t>; </a:t>
            </a:r>
            <a:endParaRPr lang="en-US" sz="2400" dirty="0" smtClean="0">
              <a:latin typeface="Calibri" pitchFamily="34" charset="0"/>
            </a:endParaRPr>
          </a:p>
          <a:p>
            <a:pPr marL="342900" indent="-342900">
              <a:buFont typeface="Wingdings" panose="05000000000000000000" pitchFamily="2" charset="2"/>
              <a:buChar char="Ø"/>
            </a:pPr>
            <a:r>
              <a:rPr lang="en-US" sz="2400" dirty="0" smtClean="0">
                <a:latin typeface="Calibri" pitchFamily="34" charset="0"/>
              </a:rPr>
              <a:t>Finalized Closeout and Audit </a:t>
            </a:r>
            <a:r>
              <a:rPr lang="en-US" sz="2400" dirty="0">
                <a:latin typeface="Calibri" pitchFamily="34" charset="0"/>
              </a:rPr>
              <a:t>Reports for RAI2 (2018-2020</a:t>
            </a:r>
            <a:r>
              <a:rPr lang="en-US" sz="2400" dirty="0" smtClean="0">
                <a:latin typeface="Calibri" pitchFamily="34" charset="0"/>
              </a:rPr>
              <a:t>);</a:t>
            </a:r>
          </a:p>
          <a:p>
            <a:pPr marL="342900" indent="-342900">
              <a:buFont typeface="Wingdings" panose="05000000000000000000" pitchFamily="2" charset="2"/>
              <a:buChar char="Ø"/>
            </a:pPr>
            <a:r>
              <a:rPr lang="en-US" sz="2400" dirty="0" smtClean="0">
                <a:latin typeface="Calibri" pitchFamily="34" charset="0"/>
              </a:rPr>
              <a:t>Grant Agreements were </a:t>
            </a:r>
            <a:r>
              <a:rPr lang="en-US" sz="2400" dirty="0">
                <a:latin typeface="Calibri" pitchFamily="34" charset="0"/>
              </a:rPr>
              <a:t>amended to include the additional budget for PF Accelerator activities (USD 515,000</a:t>
            </a:r>
            <a:r>
              <a:rPr lang="en-US" sz="2400" dirty="0" smtClean="0">
                <a:latin typeface="Calibri" pitchFamily="34" charset="0"/>
              </a:rPr>
              <a:t>);</a:t>
            </a:r>
            <a:endParaRPr lang="en-US" sz="2400" dirty="0">
              <a:latin typeface="Calibri" pitchFamily="34" charset="0"/>
            </a:endParaRPr>
          </a:p>
          <a:p>
            <a:pPr marL="342900" indent="-342900">
              <a:buFont typeface="Wingdings" panose="05000000000000000000" pitchFamily="2" charset="2"/>
              <a:buChar char="Ø"/>
            </a:pPr>
            <a:endParaRPr lang="en-US" sz="2400" dirty="0">
              <a:latin typeface="Calibri" pitchFamily="34" charset="0"/>
            </a:endParaRPr>
          </a:p>
          <a:p>
            <a:pPr marL="342900" indent="-342900">
              <a:buFont typeface="Wingdings" panose="05000000000000000000" pitchFamily="2" charset="2"/>
              <a:buChar char="Ø"/>
            </a:pPr>
            <a:endParaRPr lang="en-US" sz="2400" dirty="0">
              <a:latin typeface="Calibri" pitchFamily="34" charset="0"/>
            </a:endParaRPr>
          </a:p>
        </p:txBody>
      </p:sp>
      <p:sp>
        <p:nvSpPr>
          <p:cNvPr id="15" name="TextBox 14">
            <a:extLst>
              <a:ext uri="{FF2B5EF4-FFF2-40B4-BE49-F238E27FC236}">
                <a16:creationId xmlns:a16="http://schemas.microsoft.com/office/drawing/2014/main" id="{8145185D-9DA9-4E18-90F1-CAEFC6FCB554}"/>
              </a:ext>
            </a:extLst>
          </p:cNvPr>
          <p:cNvSpPr txBox="1"/>
          <p:nvPr/>
        </p:nvSpPr>
        <p:spPr>
          <a:xfrm>
            <a:off x="2256504" y="1127993"/>
            <a:ext cx="6682402" cy="1569660"/>
          </a:xfrm>
          <a:prstGeom prst="rect">
            <a:avLst/>
          </a:prstGeom>
          <a:noFill/>
        </p:spPr>
        <p:txBody>
          <a:bodyPr wrap="square" rtlCol="0">
            <a:spAutoFit/>
          </a:bodyPr>
          <a:lstStyle/>
          <a:p>
            <a:r>
              <a:rPr lang="en-US" sz="2400" b="1" dirty="0" err="1">
                <a:latin typeface="Calibri" pitchFamily="34" charset="0"/>
              </a:rPr>
              <a:t>Pv</a:t>
            </a:r>
            <a:r>
              <a:rPr lang="en-US" sz="2400" b="1" dirty="0">
                <a:latin typeface="Calibri" pitchFamily="34" charset="0"/>
              </a:rPr>
              <a:t> radical cure – G6PD </a:t>
            </a:r>
            <a:r>
              <a:rPr lang="en-US" sz="2400" b="1" dirty="0" smtClean="0">
                <a:latin typeface="Calibri" pitchFamily="34" charset="0"/>
              </a:rPr>
              <a:t>quantitative </a:t>
            </a:r>
            <a:r>
              <a:rPr lang="en-US" sz="2400" b="1" dirty="0">
                <a:latin typeface="Calibri" pitchFamily="34" charset="0"/>
              </a:rPr>
              <a:t>roll </a:t>
            </a:r>
            <a:r>
              <a:rPr lang="en-US" sz="2400" b="1" dirty="0" smtClean="0">
                <a:latin typeface="Calibri" pitchFamily="34" charset="0"/>
              </a:rPr>
              <a:t>out</a:t>
            </a:r>
            <a:endParaRPr lang="en-US" sz="2400" dirty="0" smtClean="0">
              <a:latin typeface="Calibri" pitchFamily="34" charset="0"/>
            </a:endParaRPr>
          </a:p>
          <a:p>
            <a:pPr marL="342900" indent="-342900">
              <a:buFont typeface="Wingdings" panose="05000000000000000000" pitchFamily="2" charset="2"/>
              <a:buChar char="Ø"/>
            </a:pPr>
            <a:r>
              <a:rPr lang="en-US" sz="2400" dirty="0" smtClean="0">
                <a:latin typeface="Calibri" pitchFamily="34" charset="0"/>
              </a:rPr>
              <a:t>Health centers - south: completed in 2021;</a:t>
            </a:r>
          </a:p>
          <a:p>
            <a:pPr marL="342900" indent="-342900">
              <a:buFont typeface="Wingdings" panose="05000000000000000000" pitchFamily="2" charset="2"/>
              <a:buChar char="Ø"/>
            </a:pPr>
            <a:r>
              <a:rPr lang="en-US" sz="2400" dirty="0" smtClean="0">
                <a:latin typeface="Calibri" pitchFamily="34" charset="0"/>
              </a:rPr>
              <a:t>Health </a:t>
            </a:r>
            <a:r>
              <a:rPr lang="en-US" sz="2400" dirty="0">
                <a:latin typeface="Calibri" pitchFamily="34" charset="0"/>
              </a:rPr>
              <a:t>centers </a:t>
            </a:r>
            <a:r>
              <a:rPr lang="en-US" sz="2400" dirty="0" smtClean="0">
                <a:latin typeface="Calibri" pitchFamily="34" charset="0"/>
              </a:rPr>
              <a:t>– north: partially delayed due to </a:t>
            </a:r>
            <a:r>
              <a:rPr lang="en-US" sz="2400" dirty="0" err="1" smtClean="0">
                <a:latin typeface="Calibri" pitchFamily="34" charset="0"/>
              </a:rPr>
              <a:t>Covid</a:t>
            </a:r>
            <a:r>
              <a:rPr lang="en-US" sz="2400" dirty="0" smtClean="0">
                <a:latin typeface="Calibri" pitchFamily="34" charset="0"/>
              </a:rPr>
              <a:t> 19, planned to be completed in April 2022;</a:t>
            </a:r>
            <a:endParaRPr lang="en-US" sz="2400" dirty="0">
              <a:latin typeface="Calibri" pitchFamily="34" charset="0"/>
            </a:endParaRPr>
          </a:p>
        </p:txBody>
      </p:sp>
      <p:pic>
        <p:nvPicPr>
          <p:cNvPr id="16" name="Graphic 7" descr="Occupational Therapy outline">
            <a:extLst>
              <a:ext uri="{FF2B5EF4-FFF2-40B4-BE49-F238E27FC236}">
                <a16:creationId xmlns:a16="http://schemas.microsoft.com/office/drawing/2014/main" id="{14B1F39D-C0B6-4A33-8F28-A38CAEE4E40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08290" y="1260134"/>
            <a:ext cx="914400" cy="914400"/>
          </a:xfrm>
          <a:prstGeom prst="rect">
            <a:avLst/>
          </a:prstGeom>
        </p:spPr>
      </p:pic>
      <p:sp>
        <p:nvSpPr>
          <p:cNvPr id="8" name="Google Shape;511;g119e58fa5a8_1_47"/>
          <p:cNvSpPr txBox="1">
            <a:spLocks/>
          </p:cNvSpPr>
          <p:nvPr/>
        </p:nvSpPr>
        <p:spPr>
          <a:xfrm>
            <a:off x="774895" y="43197"/>
            <a:ext cx="11245039"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Arial"/>
              <a:buNone/>
              <a:defRPr sz="2800" b="1" i="0" u="none" strike="noStrike" cap="none">
                <a:solidFill>
                  <a:schemeClr val="dk2"/>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GB" sz="2200" dirty="0" smtClean="0">
                <a:solidFill>
                  <a:schemeClr val="bg1"/>
                </a:solidFill>
                <a:latin typeface="Calibri"/>
                <a:ea typeface="Calibri"/>
                <a:cs typeface="Calibri"/>
                <a:sym typeface="Calibri"/>
              </a:rPr>
              <a:t>2. Other Programmatic Achievements  - 2021 – Cont’d</a:t>
            </a:r>
            <a:endParaRPr lang="en-GB" sz="2200" dirty="0">
              <a:latin typeface="Calibri"/>
              <a:ea typeface="Calibri"/>
              <a:cs typeface="Calibri"/>
              <a:sym typeface="Calibri"/>
            </a:endParaRPr>
          </a:p>
        </p:txBody>
      </p:sp>
    </p:spTree>
    <p:extLst>
      <p:ext uri="{BB962C8B-B14F-4D97-AF65-F5344CB8AC3E}">
        <p14:creationId xmlns:p14="http://schemas.microsoft.com/office/powerpoint/2010/main" val="2978602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edicine outline">
            <a:extLst>
              <a:ext uri="{FF2B5EF4-FFF2-40B4-BE49-F238E27FC236}">
                <a16:creationId xmlns:a16="http://schemas.microsoft.com/office/drawing/2014/main" id="{6E2369FA-E865-4579-902A-ADA72B80E7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74894" y="1510372"/>
            <a:ext cx="1213855" cy="1213855"/>
          </a:xfrm>
          <a:prstGeom prst="rect">
            <a:avLst/>
          </a:prstGeom>
        </p:spPr>
      </p:pic>
      <p:pic>
        <p:nvPicPr>
          <p:cNvPr id="7" name="Graphic 6" descr="Mosquito outline">
            <a:extLst>
              <a:ext uri="{FF2B5EF4-FFF2-40B4-BE49-F238E27FC236}">
                <a16:creationId xmlns:a16="http://schemas.microsoft.com/office/drawing/2014/main" id="{3FB412C9-98C9-4410-8951-3EF5AF1650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74894" y="4160398"/>
            <a:ext cx="1213855" cy="1213855"/>
          </a:xfrm>
          <a:prstGeom prst="rect">
            <a:avLst/>
          </a:prstGeom>
        </p:spPr>
      </p:pic>
      <p:sp>
        <p:nvSpPr>
          <p:cNvPr id="11" name="TextBox 10">
            <a:extLst>
              <a:ext uri="{FF2B5EF4-FFF2-40B4-BE49-F238E27FC236}">
                <a16:creationId xmlns:a16="http://schemas.microsoft.com/office/drawing/2014/main" id="{0655B5B0-5FD2-47E2-A0CE-A744021065BC}"/>
              </a:ext>
            </a:extLst>
          </p:cNvPr>
          <p:cNvSpPr txBox="1"/>
          <p:nvPr/>
        </p:nvSpPr>
        <p:spPr>
          <a:xfrm>
            <a:off x="2844892" y="4173924"/>
            <a:ext cx="8971160" cy="1200329"/>
          </a:xfrm>
          <a:prstGeom prst="rect">
            <a:avLst/>
          </a:prstGeom>
          <a:noFill/>
        </p:spPr>
        <p:txBody>
          <a:bodyPr wrap="square" rtlCol="0">
            <a:spAutoFit/>
          </a:bodyPr>
          <a:lstStyle/>
          <a:p>
            <a:r>
              <a:rPr lang="en-US" sz="2400" b="1" dirty="0">
                <a:latin typeface="Calibri" pitchFamily="34" charset="0"/>
              </a:rPr>
              <a:t>Vector control</a:t>
            </a:r>
          </a:p>
          <a:p>
            <a:pPr marL="231775" indent="-231775">
              <a:buFont typeface="Arial" pitchFamily="34" charset="0"/>
              <a:buChar char="•"/>
            </a:pPr>
            <a:r>
              <a:rPr lang="en-US" sz="2400" dirty="0">
                <a:latin typeface="Calibri" pitchFamily="34" charset="0"/>
              </a:rPr>
              <a:t>LLINs mass </a:t>
            </a:r>
            <a:r>
              <a:rPr lang="en-US" sz="2400" dirty="0" smtClean="0">
                <a:latin typeface="Calibri" pitchFamily="34" charset="0"/>
              </a:rPr>
              <a:t>campaign – 922,100 nets in 43 districts;</a:t>
            </a:r>
            <a:endParaRPr lang="en-US" sz="2400" dirty="0">
              <a:latin typeface="Calibri" pitchFamily="34" charset="0"/>
            </a:endParaRPr>
          </a:p>
          <a:p>
            <a:pPr marL="231775" indent="-231775">
              <a:buFont typeface="Arial" pitchFamily="34" charset="0"/>
              <a:buChar char="•"/>
            </a:pPr>
            <a:r>
              <a:rPr lang="en-US" sz="2400" dirty="0">
                <a:latin typeface="Calibri" pitchFamily="34" charset="0"/>
              </a:rPr>
              <a:t>LLINs continuous </a:t>
            </a:r>
            <a:r>
              <a:rPr lang="en-US" sz="2400" dirty="0" smtClean="0">
                <a:latin typeface="Calibri" pitchFamily="34" charset="0"/>
              </a:rPr>
              <a:t>distribution and PF Accelerator – 101,923 nets;</a:t>
            </a:r>
            <a:endParaRPr lang="en-US" sz="2400" dirty="0">
              <a:latin typeface="Calibri" pitchFamily="34" charset="0"/>
            </a:endParaRPr>
          </a:p>
        </p:txBody>
      </p:sp>
      <p:sp>
        <p:nvSpPr>
          <p:cNvPr id="12" name="TextBox 11">
            <a:extLst>
              <a:ext uri="{FF2B5EF4-FFF2-40B4-BE49-F238E27FC236}">
                <a16:creationId xmlns:a16="http://schemas.microsoft.com/office/drawing/2014/main" id="{D6FA21EF-8182-4A34-90FD-A13AC579C1CB}"/>
              </a:ext>
            </a:extLst>
          </p:cNvPr>
          <p:cNvSpPr txBox="1"/>
          <p:nvPr/>
        </p:nvSpPr>
        <p:spPr>
          <a:xfrm>
            <a:off x="2844892" y="1476389"/>
            <a:ext cx="8658849" cy="2308324"/>
          </a:xfrm>
          <a:prstGeom prst="rect">
            <a:avLst/>
          </a:prstGeom>
          <a:noFill/>
        </p:spPr>
        <p:txBody>
          <a:bodyPr wrap="square" rtlCol="0">
            <a:spAutoFit/>
          </a:bodyPr>
          <a:lstStyle/>
          <a:p>
            <a:r>
              <a:rPr lang="en-US" sz="2400" b="1" dirty="0">
                <a:latin typeface="Calibri" pitchFamily="34" charset="0"/>
              </a:rPr>
              <a:t>Case management</a:t>
            </a:r>
          </a:p>
          <a:p>
            <a:pPr marL="231775" indent="-231775">
              <a:buFont typeface="Arial" pitchFamily="34" charset="0"/>
              <a:buChar char="•"/>
            </a:pPr>
            <a:r>
              <a:rPr lang="en-US" sz="2400" dirty="0" smtClean="0">
                <a:latin typeface="Calibri" pitchFamily="34" charset="0"/>
              </a:rPr>
              <a:t>Improve </a:t>
            </a:r>
            <a:r>
              <a:rPr lang="en-US" sz="2400" dirty="0">
                <a:latin typeface="Calibri" pitchFamily="34" charset="0"/>
              </a:rPr>
              <a:t>testing </a:t>
            </a:r>
            <a:r>
              <a:rPr lang="en-US" sz="2400" dirty="0" smtClean="0">
                <a:latin typeface="Calibri" pitchFamily="34" charset="0"/>
              </a:rPr>
              <a:t>rate in the public sector;</a:t>
            </a:r>
          </a:p>
          <a:p>
            <a:pPr marL="231775" indent="-231775">
              <a:buFont typeface="Arial" pitchFamily="34" charset="0"/>
              <a:buChar char="•"/>
            </a:pPr>
            <a:r>
              <a:rPr lang="en-US" sz="2400" dirty="0" smtClean="0">
                <a:latin typeface="Calibri" pitchFamily="34" charset="0"/>
              </a:rPr>
              <a:t>Improve PV Referral cases for the VMW’s managed by CMPE;</a:t>
            </a:r>
            <a:endParaRPr lang="en-US" sz="2400" dirty="0">
              <a:latin typeface="Calibri" pitchFamily="34" charset="0"/>
            </a:endParaRPr>
          </a:p>
          <a:p>
            <a:pPr marL="231775" indent="-231775">
              <a:buFont typeface="Arial" pitchFamily="34" charset="0"/>
              <a:buChar char="•"/>
            </a:pPr>
            <a:r>
              <a:rPr lang="en-US" sz="2400" dirty="0">
                <a:latin typeface="Calibri" pitchFamily="34" charset="0"/>
              </a:rPr>
              <a:t>Scale up of Pf elimination acceleration </a:t>
            </a:r>
            <a:r>
              <a:rPr lang="en-US" sz="2400" dirty="0" smtClean="0">
                <a:latin typeface="Calibri" pitchFamily="34" charset="0"/>
              </a:rPr>
              <a:t>activities (Pilot Completed in 2021);</a:t>
            </a:r>
            <a:endParaRPr lang="en-US" sz="2400" dirty="0">
              <a:latin typeface="Calibri" pitchFamily="34" charset="0"/>
            </a:endParaRPr>
          </a:p>
          <a:p>
            <a:pPr marL="231775" indent="-231775">
              <a:buFont typeface="Arial" pitchFamily="34" charset="0"/>
              <a:buChar char="•"/>
            </a:pPr>
            <a:r>
              <a:rPr lang="en-US" sz="2400" dirty="0" smtClean="0">
                <a:latin typeface="Calibri" pitchFamily="34" charset="0"/>
              </a:rPr>
              <a:t>Finalize Re-stratification exercise; </a:t>
            </a:r>
            <a:endParaRPr lang="en-US" sz="2400" dirty="0">
              <a:latin typeface="Calibri" pitchFamily="34" charset="0"/>
            </a:endParaRPr>
          </a:p>
        </p:txBody>
      </p:sp>
      <p:sp>
        <p:nvSpPr>
          <p:cNvPr id="9" name="Google Shape;511;g119e58fa5a8_1_47"/>
          <p:cNvSpPr txBox="1">
            <a:spLocks/>
          </p:cNvSpPr>
          <p:nvPr/>
        </p:nvSpPr>
        <p:spPr>
          <a:xfrm>
            <a:off x="774895" y="43197"/>
            <a:ext cx="11245039"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Arial"/>
              <a:buNone/>
              <a:defRPr sz="2800" b="1" i="0" u="none" strike="noStrike" cap="none">
                <a:solidFill>
                  <a:schemeClr val="dk2"/>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GB" sz="2200" dirty="0" smtClean="0">
                <a:solidFill>
                  <a:schemeClr val="bg1"/>
                </a:solidFill>
                <a:latin typeface="Calibri"/>
                <a:ea typeface="Calibri"/>
                <a:cs typeface="Calibri"/>
                <a:sym typeface="Calibri"/>
              </a:rPr>
              <a:t>2. Programmatic Priorities - 2022</a:t>
            </a:r>
            <a:endParaRPr lang="en-GB" sz="2200" dirty="0">
              <a:latin typeface="Calibri"/>
              <a:ea typeface="Calibri"/>
              <a:cs typeface="Calibri"/>
              <a:sym typeface="Calibri"/>
            </a:endParaRPr>
          </a:p>
        </p:txBody>
      </p:sp>
    </p:spTree>
    <p:extLst>
      <p:ext uri="{BB962C8B-B14F-4D97-AF65-F5344CB8AC3E}">
        <p14:creationId xmlns:p14="http://schemas.microsoft.com/office/powerpoint/2010/main" val="2753898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dirty="0">
                <a:latin typeface="Calibri"/>
                <a:ea typeface="Calibri"/>
                <a:cs typeface="Calibri"/>
                <a:sym typeface="Calibri"/>
              </a:rPr>
              <a:t>Presentation outline</a:t>
            </a:r>
            <a:endParaRPr dirty="0">
              <a:latin typeface="Calibri"/>
              <a:ea typeface="Calibri"/>
              <a:cs typeface="Calibri"/>
              <a:sym typeface="Calibri"/>
            </a:endParaRPr>
          </a:p>
        </p:txBody>
      </p:sp>
      <p:sp>
        <p:nvSpPr>
          <p:cNvPr id="229" name="Google Shape;229;p2"/>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457200" lvl="0" indent="-361950" algn="l" rtl="0">
              <a:lnSpc>
                <a:spcPct val="200000"/>
              </a:lnSpc>
              <a:spcBef>
                <a:spcPts val="0"/>
              </a:spcBef>
              <a:spcAft>
                <a:spcPts val="0"/>
              </a:spcAft>
              <a:buSzPts val="2100"/>
              <a:buFont typeface="Calibri"/>
              <a:buAutoNum type="arabicPeriod"/>
            </a:pPr>
            <a:r>
              <a:rPr lang="en-US" sz="2100" dirty="0">
                <a:latin typeface="Calibri"/>
                <a:ea typeface="Calibri"/>
                <a:cs typeface="Calibri"/>
                <a:sym typeface="Calibri"/>
              </a:rPr>
              <a:t>Program overall indicators and </a:t>
            </a:r>
            <a:r>
              <a:rPr lang="en-US" sz="2100" dirty="0" smtClean="0">
                <a:latin typeface="Calibri"/>
                <a:ea typeface="Calibri"/>
                <a:cs typeface="Calibri"/>
                <a:sym typeface="Calibri"/>
              </a:rPr>
              <a:t>results - 2021</a:t>
            </a:r>
            <a:endParaRPr sz="2100" dirty="0">
              <a:latin typeface="Calibri"/>
              <a:ea typeface="Calibri"/>
              <a:cs typeface="Calibri"/>
              <a:sym typeface="Calibri"/>
            </a:endParaRPr>
          </a:p>
          <a:p>
            <a:pPr marL="457200" lvl="0" indent="-361950" algn="l" rtl="0">
              <a:lnSpc>
                <a:spcPct val="200000"/>
              </a:lnSpc>
              <a:spcBef>
                <a:spcPts val="0"/>
              </a:spcBef>
              <a:spcAft>
                <a:spcPts val="0"/>
              </a:spcAft>
              <a:buSzPts val="2100"/>
              <a:buFont typeface="Calibri"/>
              <a:buAutoNum type="arabicPeriod"/>
            </a:pPr>
            <a:r>
              <a:rPr lang="en-US" sz="2100" dirty="0" smtClean="0">
                <a:latin typeface="Calibri"/>
                <a:ea typeface="Calibri"/>
                <a:cs typeface="Calibri"/>
                <a:sym typeface="Calibri"/>
              </a:rPr>
              <a:t>Other Program Achievements for 2021  and Program Priorities for 2022</a:t>
            </a:r>
            <a:endParaRPr sz="2100" dirty="0">
              <a:latin typeface="Calibri"/>
              <a:ea typeface="Calibri"/>
              <a:cs typeface="Calibri"/>
              <a:sym typeface="Calibri"/>
            </a:endParaRPr>
          </a:p>
          <a:p>
            <a:pPr marL="457200" lvl="0" indent="-361950" algn="l" rtl="0">
              <a:lnSpc>
                <a:spcPct val="200000"/>
              </a:lnSpc>
              <a:spcBef>
                <a:spcPts val="0"/>
              </a:spcBef>
              <a:spcAft>
                <a:spcPts val="0"/>
              </a:spcAft>
              <a:buSzPts val="2100"/>
              <a:buFont typeface="Calibri"/>
              <a:buAutoNum type="arabicPeriod"/>
            </a:pPr>
            <a:r>
              <a:rPr lang="en-US" sz="2100" dirty="0" smtClean="0">
                <a:latin typeface="Calibri"/>
                <a:ea typeface="Calibri"/>
                <a:cs typeface="Calibri"/>
                <a:sym typeface="Calibri"/>
              </a:rPr>
              <a:t>Budget vs Expenditures</a:t>
            </a:r>
          </a:p>
          <a:p>
            <a:pPr marL="457200" lvl="0" indent="-361950" algn="l" rtl="0">
              <a:lnSpc>
                <a:spcPct val="200000"/>
              </a:lnSpc>
              <a:spcBef>
                <a:spcPts val="0"/>
              </a:spcBef>
              <a:spcAft>
                <a:spcPts val="0"/>
              </a:spcAft>
              <a:buSzPts val="2100"/>
              <a:buFont typeface="Calibri"/>
              <a:buAutoNum type="arabicPeriod"/>
            </a:pPr>
            <a:r>
              <a:rPr lang="en-US" sz="2100" dirty="0" smtClean="0">
                <a:latin typeface="Calibri"/>
                <a:ea typeface="Calibri"/>
                <a:cs typeface="Calibri"/>
                <a:sym typeface="Calibri"/>
              </a:rPr>
              <a:t>Co – Financing Requirement</a:t>
            </a:r>
            <a:endParaRPr sz="2100" dirty="0">
              <a:latin typeface="Calibri"/>
              <a:ea typeface="Calibri"/>
              <a:cs typeface="Calibri"/>
              <a:sym typeface="Calibri"/>
            </a:endParaRPr>
          </a:p>
          <a:p>
            <a:pPr marL="457200" lvl="0" indent="-361950" algn="l" rtl="0">
              <a:lnSpc>
                <a:spcPct val="200000"/>
              </a:lnSpc>
              <a:spcBef>
                <a:spcPts val="0"/>
              </a:spcBef>
              <a:spcAft>
                <a:spcPts val="0"/>
              </a:spcAft>
              <a:buSzPts val="2100"/>
              <a:buFont typeface="Calibri"/>
              <a:buAutoNum type="arabicPeriod"/>
            </a:pPr>
            <a:r>
              <a:rPr lang="en-US" sz="2100" dirty="0" smtClean="0">
                <a:latin typeface="Calibri"/>
                <a:ea typeface="Calibri"/>
                <a:cs typeface="Calibri"/>
                <a:sym typeface="Calibri"/>
              </a:rPr>
              <a:t>Risk Management</a:t>
            </a:r>
          </a:p>
          <a:p>
            <a:pPr marL="457200" lvl="0" indent="-361950" algn="l" rtl="0">
              <a:lnSpc>
                <a:spcPct val="200000"/>
              </a:lnSpc>
              <a:spcBef>
                <a:spcPts val="0"/>
              </a:spcBef>
              <a:spcAft>
                <a:spcPts val="0"/>
              </a:spcAft>
              <a:buSzPts val="2100"/>
              <a:buFont typeface="Calibri"/>
              <a:buAutoNum type="arabicPeriod"/>
            </a:pPr>
            <a:r>
              <a:rPr lang="en-US" sz="2100" dirty="0" smtClean="0">
                <a:latin typeface="Calibri"/>
                <a:ea typeface="Calibri"/>
                <a:cs typeface="Calibri"/>
                <a:sym typeface="Calibri"/>
              </a:rPr>
              <a:t>Additional Slides for Reference</a:t>
            </a:r>
            <a:endParaRPr sz="2100" dirty="0">
              <a:latin typeface="Calibri"/>
              <a:ea typeface="Calibri"/>
              <a:cs typeface="Calibri"/>
              <a:sym typeface="Calibri"/>
            </a:endParaRPr>
          </a:p>
          <a:p>
            <a:pPr marL="0" lvl="0" indent="0" algn="l" rtl="0">
              <a:lnSpc>
                <a:spcPct val="130000"/>
              </a:lnSpc>
              <a:spcBef>
                <a:spcPts val="0"/>
              </a:spcBef>
              <a:spcAft>
                <a:spcPts val="0"/>
              </a:spcAft>
              <a:buSzPts val="1800"/>
              <a:buNone/>
            </a:pPr>
            <a:endParaRPr sz="21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Research outline">
            <a:extLst>
              <a:ext uri="{FF2B5EF4-FFF2-40B4-BE49-F238E27FC236}">
                <a16:creationId xmlns:a16="http://schemas.microsoft.com/office/drawing/2014/main" id="{9585AE73-D7B7-4BF1-83FC-1487710AB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74895" y="1306962"/>
            <a:ext cx="1213855" cy="1213855"/>
          </a:xfrm>
          <a:prstGeom prst="rect">
            <a:avLst/>
          </a:prstGeom>
        </p:spPr>
      </p:pic>
      <p:sp>
        <p:nvSpPr>
          <p:cNvPr id="10" name="TextBox 9">
            <a:extLst>
              <a:ext uri="{FF2B5EF4-FFF2-40B4-BE49-F238E27FC236}">
                <a16:creationId xmlns:a16="http://schemas.microsoft.com/office/drawing/2014/main" id="{E979178C-D811-4326-8A3E-A248FFFCA168}"/>
              </a:ext>
            </a:extLst>
          </p:cNvPr>
          <p:cNvSpPr txBox="1"/>
          <p:nvPr/>
        </p:nvSpPr>
        <p:spPr>
          <a:xfrm>
            <a:off x="2462937" y="1275679"/>
            <a:ext cx="9194336" cy="1938992"/>
          </a:xfrm>
          <a:prstGeom prst="rect">
            <a:avLst/>
          </a:prstGeom>
          <a:noFill/>
        </p:spPr>
        <p:txBody>
          <a:bodyPr wrap="square" rtlCol="0">
            <a:spAutoFit/>
          </a:bodyPr>
          <a:lstStyle/>
          <a:p>
            <a:r>
              <a:rPr lang="en-US" sz="2400" b="1" dirty="0">
                <a:latin typeface="Calibri" pitchFamily="34" charset="0"/>
              </a:rPr>
              <a:t>Surveillance</a:t>
            </a:r>
          </a:p>
          <a:p>
            <a:pPr marL="231775" indent="-231775">
              <a:buFont typeface="Arial" pitchFamily="34" charset="0"/>
              <a:buChar char="•"/>
            </a:pPr>
            <a:r>
              <a:rPr lang="en-US" sz="2400" dirty="0" smtClean="0">
                <a:latin typeface="Calibri" pitchFamily="34" charset="0"/>
              </a:rPr>
              <a:t>Maintain good rates for case investigation and improve rates for FOCI investigation;</a:t>
            </a:r>
            <a:endParaRPr lang="en-US" sz="2400" dirty="0">
              <a:latin typeface="Calibri" pitchFamily="34" charset="0"/>
            </a:endParaRPr>
          </a:p>
          <a:p>
            <a:pPr marL="231775" indent="-231775">
              <a:buFont typeface="Arial" pitchFamily="34" charset="0"/>
              <a:buChar char="•"/>
            </a:pPr>
            <a:r>
              <a:rPr lang="en-US" sz="2400" dirty="0" smtClean="0">
                <a:latin typeface="Calibri" pitchFamily="34" charset="0"/>
              </a:rPr>
              <a:t>Continue and improve the weekly </a:t>
            </a:r>
            <a:r>
              <a:rPr lang="en-US" sz="2400" dirty="0">
                <a:latin typeface="Calibri" pitchFamily="34" charset="0"/>
              </a:rPr>
              <a:t>SMS reporting and outbreak alert system in high burden villages and health </a:t>
            </a:r>
            <a:r>
              <a:rPr lang="en-US" sz="2400" dirty="0" smtClean="0">
                <a:latin typeface="Calibri" pitchFamily="34" charset="0"/>
              </a:rPr>
              <a:t>facilities</a:t>
            </a:r>
            <a:endParaRPr lang="en-US" sz="2400" dirty="0">
              <a:latin typeface="Calibri" pitchFamily="34" charset="0"/>
            </a:endParaRPr>
          </a:p>
        </p:txBody>
      </p:sp>
      <p:sp>
        <p:nvSpPr>
          <p:cNvPr id="9" name="Google Shape;511;g119e58fa5a8_1_47"/>
          <p:cNvSpPr txBox="1">
            <a:spLocks/>
          </p:cNvSpPr>
          <p:nvPr/>
        </p:nvSpPr>
        <p:spPr>
          <a:xfrm>
            <a:off x="774895" y="43197"/>
            <a:ext cx="11245039"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Arial"/>
              <a:buNone/>
              <a:defRPr sz="2800" b="1" i="0" u="none" strike="noStrike" cap="none">
                <a:solidFill>
                  <a:schemeClr val="dk2"/>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GB" sz="2200" dirty="0" smtClean="0">
                <a:solidFill>
                  <a:schemeClr val="bg1"/>
                </a:solidFill>
                <a:latin typeface="Calibri"/>
                <a:ea typeface="Calibri"/>
                <a:cs typeface="Calibri"/>
                <a:sym typeface="Calibri"/>
              </a:rPr>
              <a:t>2. Programmatic Priorities – 2022 – Cont’d</a:t>
            </a:r>
            <a:endParaRPr lang="en-GB" sz="2200" dirty="0">
              <a:latin typeface="Calibri"/>
              <a:ea typeface="Calibri"/>
              <a:cs typeface="Calibri"/>
              <a:sym typeface="Calibri"/>
            </a:endParaRPr>
          </a:p>
        </p:txBody>
      </p:sp>
      <p:pic>
        <p:nvPicPr>
          <p:cNvPr id="13" name="Content Placeholder 3"/>
          <p:cNvPicPr>
            <a:picLocks noChangeAspect="1"/>
          </p:cNvPicPr>
          <p:nvPr/>
        </p:nvPicPr>
        <p:blipFill>
          <a:blip r:embed="rId9"/>
          <a:stretch>
            <a:fillRect/>
          </a:stretch>
        </p:blipFill>
        <p:spPr>
          <a:xfrm>
            <a:off x="774895" y="4112974"/>
            <a:ext cx="920576" cy="914479"/>
          </a:xfrm>
          <a:prstGeom prst="rect">
            <a:avLst/>
          </a:prstGeom>
        </p:spPr>
      </p:pic>
      <p:sp>
        <p:nvSpPr>
          <p:cNvPr id="14" name="TextBox 13">
            <a:extLst>
              <a:ext uri="{FF2B5EF4-FFF2-40B4-BE49-F238E27FC236}">
                <a16:creationId xmlns:a16="http://schemas.microsoft.com/office/drawing/2014/main" id="{0655B5B0-5FD2-47E2-A0CE-A744021065BC}"/>
              </a:ext>
            </a:extLst>
          </p:cNvPr>
          <p:cNvSpPr txBox="1"/>
          <p:nvPr/>
        </p:nvSpPr>
        <p:spPr>
          <a:xfrm>
            <a:off x="2462936" y="3827124"/>
            <a:ext cx="9335773" cy="2308324"/>
          </a:xfrm>
          <a:prstGeom prst="rect">
            <a:avLst/>
          </a:prstGeom>
          <a:noFill/>
        </p:spPr>
        <p:txBody>
          <a:bodyPr wrap="square" rtlCol="0">
            <a:spAutoFit/>
          </a:bodyPr>
          <a:lstStyle/>
          <a:p>
            <a:r>
              <a:rPr lang="en-US" sz="2400" b="1" dirty="0" smtClean="0">
                <a:latin typeface="Calibri" pitchFamily="34" charset="0"/>
              </a:rPr>
              <a:t>Program Management</a:t>
            </a:r>
            <a:endParaRPr lang="en-US" sz="2400" b="1" dirty="0">
              <a:latin typeface="Calibri" pitchFamily="34" charset="0"/>
            </a:endParaRPr>
          </a:p>
          <a:p>
            <a:pPr marL="231775" indent="-231775">
              <a:buFont typeface="Arial" pitchFamily="34" charset="0"/>
              <a:buChar char="•"/>
            </a:pPr>
            <a:r>
              <a:rPr lang="en-US" sz="2400" dirty="0" smtClean="0">
                <a:latin typeface="Calibri" pitchFamily="34" charset="0"/>
              </a:rPr>
              <a:t>Reprogram the budget savings and submission for GF approval (includes updated procurement forecast and performance framework);</a:t>
            </a:r>
          </a:p>
          <a:p>
            <a:pPr marL="231775" indent="-231775">
              <a:buFont typeface="Arial" pitchFamily="34" charset="0"/>
              <a:buChar char="•"/>
            </a:pPr>
            <a:r>
              <a:rPr lang="en-US" sz="2400" dirty="0" smtClean="0">
                <a:latin typeface="Calibri" pitchFamily="34" charset="0"/>
              </a:rPr>
              <a:t>Improve the disbursement process at the Bank of Lao: the average disbursement time is 18 days for the first 5 quarters of the grant (it should be 10 days);</a:t>
            </a:r>
            <a:endParaRPr lang="en-US" sz="2400" dirty="0">
              <a:latin typeface="Calibri" pitchFamily="34" charset="0"/>
            </a:endParaRPr>
          </a:p>
        </p:txBody>
      </p:sp>
    </p:spTree>
    <p:extLst>
      <p:ext uri="{BB962C8B-B14F-4D97-AF65-F5344CB8AC3E}">
        <p14:creationId xmlns:p14="http://schemas.microsoft.com/office/powerpoint/2010/main" val="4187787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1"/>
          <p:cNvSpPr txBox="1">
            <a:spLocks noGrp="1"/>
          </p:cNvSpPr>
          <p:nvPr>
            <p:ph type="title"/>
          </p:nvPr>
        </p:nvSpPr>
        <p:spPr>
          <a:xfrm>
            <a:off x="1037250" y="30329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dirty="0" smtClean="0">
                <a:latin typeface="Calibri"/>
                <a:ea typeface="Calibri"/>
                <a:cs typeface="Calibri"/>
                <a:sym typeface="Calibri"/>
              </a:rPr>
              <a:t>3. </a:t>
            </a:r>
            <a:r>
              <a:rPr lang="en-US" sz="3600" b="0" dirty="0">
                <a:latin typeface="Calibri"/>
                <a:ea typeface="Calibri"/>
                <a:cs typeface="Calibri"/>
                <a:sym typeface="Calibri"/>
              </a:rPr>
              <a:t>Budget vs. expenditure</a:t>
            </a:r>
            <a:endParaRPr sz="4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Google Shape;551;p32"/>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endParaRPr/>
          </a:p>
        </p:txBody>
      </p:sp>
      <p:sp>
        <p:nvSpPr>
          <p:cNvPr id="552" name="Google Shape;552;p32"/>
          <p:cNvSpPr txBox="1">
            <a:spLocks noGrp="1"/>
          </p:cNvSpPr>
          <p:nvPr>
            <p:ph type="title"/>
          </p:nvPr>
        </p:nvSpPr>
        <p:spPr>
          <a:xfrm>
            <a:off x="812175" y="53922"/>
            <a:ext cx="11156063" cy="664726"/>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l" rtl="0">
              <a:lnSpc>
                <a:spcPct val="200000"/>
              </a:lnSpc>
              <a:spcBef>
                <a:spcPts val="0"/>
              </a:spcBef>
              <a:spcAft>
                <a:spcPts val="0"/>
              </a:spcAft>
              <a:buSzPct val="71428"/>
              <a:buNone/>
            </a:pPr>
            <a:r>
              <a:rPr lang="en-US" sz="2200" dirty="0">
                <a:latin typeface="Calibri"/>
                <a:ea typeface="Calibri"/>
                <a:cs typeface="Calibri"/>
                <a:sym typeface="Calibri"/>
              </a:rPr>
              <a:t>4. Budget vs. expenditure Jan – Dec 2021 – Summary by SR</a:t>
            </a:r>
            <a:endParaRPr sz="2200" dirty="0">
              <a:latin typeface="Calibri"/>
              <a:ea typeface="Calibri"/>
              <a:cs typeface="Calibri"/>
              <a:sym typeface="Calibri"/>
            </a:endParaRPr>
          </a:p>
        </p:txBody>
      </p:sp>
      <p:graphicFrame>
        <p:nvGraphicFramePr>
          <p:cNvPr id="553" name="Google Shape;553;p32"/>
          <p:cNvGraphicFramePr/>
          <p:nvPr>
            <p:extLst>
              <p:ext uri="{D42A27DB-BD31-4B8C-83A1-F6EECF244321}">
                <p14:modId xmlns:p14="http://schemas.microsoft.com/office/powerpoint/2010/main" val="590436447"/>
              </p:ext>
            </p:extLst>
          </p:nvPr>
        </p:nvGraphicFramePr>
        <p:xfrm>
          <a:off x="324467" y="835197"/>
          <a:ext cx="11643773" cy="5840465"/>
        </p:xfrm>
        <a:graphic>
          <a:graphicData uri="http://schemas.openxmlformats.org/drawingml/2006/table">
            <a:tbl>
              <a:tblPr firstRow="1" bandRow="1">
                <a:noFill/>
                <a:tableStyleId>{4C55EBF6-C5E3-4DFE-AD9D-1E7812B2E1E6}</a:tableStyleId>
              </a:tblPr>
              <a:tblGrid>
                <a:gridCol w="1324094">
                  <a:extLst>
                    <a:ext uri="{9D8B030D-6E8A-4147-A177-3AD203B41FA5}">
                      <a16:colId xmlns:a16="http://schemas.microsoft.com/office/drawing/2014/main" val="20000"/>
                    </a:ext>
                  </a:extLst>
                </a:gridCol>
                <a:gridCol w="1778692">
                  <a:extLst>
                    <a:ext uri="{9D8B030D-6E8A-4147-A177-3AD203B41FA5}">
                      <a16:colId xmlns:a16="http://schemas.microsoft.com/office/drawing/2014/main" val="20001"/>
                    </a:ext>
                  </a:extLst>
                </a:gridCol>
                <a:gridCol w="1423378">
                  <a:extLst>
                    <a:ext uri="{9D8B030D-6E8A-4147-A177-3AD203B41FA5}">
                      <a16:colId xmlns:a16="http://schemas.microsoft.com/office/drawing/2014/main" val="20002"/>
                    </a:ext>
                  </a:extLst>
                </a:gridCol>
                <a:gridCol w="1773393">
                  <a:extLst>
                    <a:ext uri="{9D8B030D-6E8A-4147-A177-3AD203B41FA5}">
                      <a16:colId xmlns:a16="http://schemas.microsoft.com/office/drawing/2014/main" val="20003"/>
                    </a:ext>
                  </a:extLst>
                </a:gridCol>
                <a:gridCol w="1166712">
                  <a:extLst>
                    <a:ext uri="{9D8B030D-6E8A-4147-A177-3AD203B41FA5}">
                      <a16:colId xmlns:a16="http://schemas.microsoft.com/office/drawing/2014/main" val="20004"/>
                    </a:ext>
                  </a:extLst>
                </a:gridCol>
                <a:gridCol w="1264565">
                  <a:extLst>
                    <a:ext uri="{9D8B030D-6E8A-4147-A177-3AD203B41FA5}">
                      <a16:colId xmlns:a16="http://schemas.microsoft.com/office/drawing/2014/main" val="20005"/>
                    </a:ext>
                  </a:extLst>
                </a:gridCol>
                <a:gridCol w="2912939">
                  <a:extLst>
                    <a:ext uri="{9D8B030D-6E8A-4147-A177-3AD203B41FA5}">
                      <a16:colId xmlns:a16="http://schemas.microsoft.com/office/drawing/2014/main" val="20006"/>
                    </a:ext>
                  </a:extLst>
                </a:gridCol>
              </a:tblGrid>
              <a:tr h="566925">
                <a:tc>
                  <a:txBody>
                    <a:bodyPr/>
                    <a:lstStyle/>
                    <a:p>
                      <a:pPr marL="0" marR="0" lvl="0" indent="0" algn="ctr" rtl="0">
                        <a:lnSpc>
                          <a:spcPct val="100000"/>
                        </a:lnSpc>
                        <a:spcBef>
                          <a:spcPts val="0"/>
                        </a:spcBef>
                        <a:spcAft>
                          <a:spcPts val="0"/>
                        </a:spcAft>
                        <a:buNone/>
                      </a:pPr>
                      <a:r>
                        <a:rPr lang="en-US" sz="1600" u="none" strike="noStrike" cap="none" dirty="0">
                          <a:solidFill>
                            <a:schemeClr val="dk1"/>
                          </a:solidFill>
                          <a:latin typeface="Calibri"/>
                          <a:ea typeface="Calibri"/>
                          <a:cs typeface="Calibri"/>
                          <a:sym typeface="Calibri"/>
                        </a:rPr>
                        <a:t>Implementer</a:t>
                      </a:r>
                      <a:endParaRPr dirty="0"/>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Budget 2021</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Expenditures 2021</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Currency Gain/Loss 2021 </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dirty="0">
                          <a:solidFill>
                            <a:schemeClr val="dk1"/>
                          </a:solidFill>
                          <a:latin typeface="Calibri"/>
                          <a:ea typeface="Calibri"/>
                          <a:cs typeface="Calibri"/>
                          <a:sym typeface="Calibri"/>
                        </a:rPr>
                        <a:t>Net Savings 2021</a:t>
                      </a:r>
                      <a:endParaRPr dirty="0"/>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dirty="0">
                          <a:solidFill>
                            <a:schemeClr val="dk1"/>
                          </a:solidFill>
                          <a:latin typeface="Calibri"/>
                          <a:ea typeface="Calibri"/>
                          <a:cs typeface="Calibri"/>
                          <a:sym typeface="Calibri"/>
                        </a:rPr>
                        <a:t>Burn Rate</a:t>
                      </a:r>
                      <a:endParaRPr dirty="0"/>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Note</a:t>
                      </a:r>
                      <a:endParaRPr/>
                    </a:p>
                  </a:txBody>
                  <a:tcPr marL="91450" marR="91450" marT="45725" marB="45725" anchor="ctr">
                    <a:solidFill>
                      <a:srgbClr val="62C2FF"/>
                    </a:solidFill>
                  </a:tcPr>
                </a:tc>
                <a:extLst>
                  <a:ext uri="{0D108BD9-81ED-4DB2-BD59-A6C34878D82A}">
                    <a16:rowId xmlns:a16="http://schemas.microsoft.com/office/drawing/2014/main" val="10000"/>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CMPE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$2,363,265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$1,645,897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$242,553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$474,815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Detail on next slide</a:t>
                      </a:r>
                      <a:endParaRPr/>
                    </a:p>
                  </a:txBody>
                  <a:tcPr marL="91450" marR="91450" marT="45725" marB="45725" anchor="ctr"/>
                </a:tc>
                <a:extLst>
                  <a:ext uri="{0D108BD9-81ED-4DB2-BD59-A6C34878D82A}">
                    <a16:rowId xmlns:a16="http://schemas.microsoft.com/office/drawing/2014/main" val="10001"/>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CHIas</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$288,531</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$255,067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$31,361</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$2,103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99%</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HPA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$366,905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$302,356</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$47,392</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$17,157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95%</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PEDA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$295,080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$263,505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$30,706</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$869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100%</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DCDC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$39,044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$32,577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$3,228</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$3,239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92%</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DPC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$87,840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$63,554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$6,287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$17,999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80%</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Production and Dissemination of Annual Statistical Report delayed to 2022</a:t>
                      </a:r>
                      <a:endParaRPr/>
                    </a:p>
                  </a:txBody>
                  <a:tcPr marL="6350" marR="6350" marT="6350" marB="0" anchor="ctr"/>
                </a:tc>
                <a:extLst>
                  <a:ext uri="{0D108BD9-81ED-4DB2-BD59-A6C34878D82A}">
                    <a16:rowId xmlns:a16="http://schemas.microsoft.com/office/drawing/2014/main" val="10006"/>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MPSC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$78,646</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$42,808</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$5,588</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$30,250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62%</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Purchase computers delayed to 2022, trainings and supervision delayed or done online</a:t>
                      </a:r>
                      <a:endParaRPr/>
                    </a:p>
                  </a:txBody>
                  <a:tcPr marL="6350" marR="6350" marT="6350" marB="0" anchor="ctr"/>
                </a:tc>
                <a:extLst>
                  <a:ext uri="{0D108BD9-81ED-4DB2-BD59-A6C34878D82A}">
                    <a16:rowId xmlns:a16="http://schemas.microsoft.com/office/drawing/2014/main" val="10007"/>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WHO</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$523,699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$387,645</a:t>
                      </a:r>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$136,054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74%</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HIS TA Carry Over to 2022</a:t>
                      </a:r>
                      <a:endParaRPr dirty="0"/>
                    </a:p>
                  </a:txBody>
                  <a:tcPr marL="6350" marR="6350" marT="6350" marB="0" anchor="ctr"/>
                </a:tc>
                <a:extLst>
                  <a:ext uri="{0D108BD9-81ED-4DB2-BD59-A6C34878D82A}">
                    <a16:rowId xmlns:a16="http://schemas.microsoft.com/office/drawing/2014/main" val="10008"/>
                  </a:ext>
                </a:extLst>
              </a:tr>
              <a:tr h="566925">
                <a:tc>
                  <a:txBody>
                    <a:bodyPr/>
                    <a:lstStyle/>
                    <a:p>
                      <a:pPr marL="0" marR="0" lvl="0" indent="0" algn="ctr" rtl="0">
                        <a:lnSpc>
                          <a:spcPct val="100000"/>
                        </a:lnSpc>
                        <a:spcBef>
                          <a:spcPts val="0"/>
                        </a:spcBef>
                        <a:spcAft>
                          <a:spcPts val="0"/>
                        </a:spcAft>
                        <a:buNone/>
                      </a:pPr>
                      <a:r>
                        <a:rPr lang="en-US" sz="1600" b="1" u="none" strike="noStrike" cap="none" dirty="0">
                          <a:latin typeface="Calibri"/>
                          <a:ea typeface="Calibri"/>
                          <a:cs typeface="Calibri"/>
                          <a:sym typeface="Calibri"/>
                        </a:rPr>
                        <a:t>TOTAL</a:t>
                      </a:r>
                      <a:endParaRPr dirty="0"/>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$4,043,010</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$2,993,409</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$367,115</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$682,486</a:t>
                      </a:r>
                      <a:endParaRPr dirty="0"/>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83%</a:t>
                      </a:r>
                      <a:endParaRPr dirty="0"/>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endParaRPr sz="1600" b="1" u="none" strike="noStrike" cap="none" dirty="0">
                        <a:latin typeface="Calibri"/>
                        <a:ea typeface="Calibri"/>
                        <a:cs typeface="Calibri"/>
                        <a:sym typeface="Calibri"/>
                      </a:endParaRPr>
                    </a:p>
                  </a:txBody>
                  <a:tcPr marL="91450" marR="91450" marT="45725" marB="45725" anchor="ctr">
                    <a:solidFill>
                      <a:srgbClr val="62C2FF"/>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3"/>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560" name="Google Shape;560;p33"/>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endParaRPr/>
          </a:p>
        </p:txBody>
      </p:sp>
      <p:sp>
        <p:nvSpPr>
          <p:cNvPr id="561" name="Google Shape;561;p33"/>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a:bodyPr>
          <a:lstStyle/>
          <a:p>
            <a:pPr marL="0" lvl="0" indent="0" algn="l" rtl="0">
              <a:lnSpc>
                <a:spcPct val="200000"/>
              </a:lnSpc>
              <a:spcBef>
                <a:spcPts val="0"/>
              </a:spcBef>
              <a:spcAft>
                <a:spcPts val="0"/>
              </a:spcAft>
              <a:buSzPct val="71428"/>
              <a:buNone/>
            </a:pPr>
            <a:r>
              <a:rPr lang="en-US" sz="2200" dirty="0">
                <a:latin typeface="Calibri"/>
                <a:ea typeface="Calibri"/>
                <a:cs typeface="Calibri"/>
                <a:sym typeface="Calibri"/>
              </a:rPr>
              <a:t>4. Budget vs. expenditure Jan – Dec 2021 – CMPE Detail</a:t>
            </a:r>
            <a:endParaRPr sz="2200" dirty="0">
              <a:latin typeface="Calibri"/>
              <a:ea typeface="Calibri"/>
              <a:cs typeface="Calibri"/>
              <a:sym typeface="Calibri"/>
            </a:endParaRPr>
          </a:p>
        </p:txBody>
      </p:sp>
      <p:graphicFrame>
        <p:nvGraphicFramePr>
          <p:cNvPr id="562" name="Google Shape;562;p33"/>
          <p:cNvGraphicFramePr/>
          <p:nvPr/>
        </p:nvGraphicFramePr>
        <p:xfrm>
          <a:off x="960000" y="1883664"/>
          <a:ext cx="10905000" cy="3846600"/>
        </p:xfrm>
        <a:graphic>
          <a:graphicData uri="http://schemas.openxmlformats.org/drawingml/2006/table">
            <a:tbl>
              <a:tblPr firstRow="1" bandRow="1">
                <a:noFill/>
                <a:tableStyleId>{4C55EBF6-C5E3-4DFE-AD9D-1E7812B2E1E6}</a:tableStyleId>
              </a:tblPr>
              <a:tblGrid>
                <a:gridCol w="3177350">
                  <a:extLst>
                    <a:ext uri="{9D8B030D-6E8A-4147-A177-3AD203B41FA5}">
                      <a16:colId xmlns:a16="http://schemas.microsoft.com/office/drawing/2014/main" val="20000"/>
                    </a:ext>
                  </a:extLst>
                </a:gridCol>
                <a:gridCol w="2503475">
                  <a:extLst>
                    <a:ext uri="{9D8B030D-6E8A-4147-A177-3AD203B41FA5}">
                      <a16:colId xmlns:a16="http://schemas.microsoft.com/office/drawing/2014/main" val="20001"/>
                    </a:ext>
                  </a:extLst>
                </a:gridCol>
                <a:gridCol w="5224175">
                  <a:extLst>
                    <a:ext uri="{9D8B030D-6E8A-4147-A177-3AD203B41FA5}">
                      <a16:colId xmlns:a16="http://schemas.microsoft.com/office/drawing/2014/main" val="20002"/>
                    </a:ext>
                  </a:extLst>
                </a:gridCol>
              </a:tblGrid>
              <a:tr h="566925">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Category</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Main Source of Budget Balance (2021)</a:t>
                      </a:r>
                      <a:endParaRPr/>
                    </a:p>
                  </a:txBody>
                  <a:tcPr marL="91450" marR="91450" marT="45725" marB="45725" anchor="ctr">
                    <a:solidFill>
                      <a:srgbClr val="62C2FF"/>
                    </a:solidFill>
                  </a:tcPr>
                </a:tc>
                <a:tc>
                  <a:txBody>
                    <a:bodyPr/>
                    <a:lstStyle/>
                    <a:p>
                      <a:pPr marL="0" marR="0" lvl="0" indent="0" algn="l"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Note</a:t>
                      </a:r>
                      <a:endParaRPr/>
                    </a:p>
                  </a:txBody>
                  <a:tcPr marL="91450" marR="91450" marT="45725" marB="45725" anchor="ctr">
                    <a:solidFill>
                      <a:srgbClr val="62C2FF"/>
                    </a:solidFill>
                  </a:tcPr>
                </a:tc>
                <a:extLst>
                  <a:ext uri="{0D108BD9-81ED-4DB2-BD59-A6C34878D82A}">
                    <a16:rowId xmlns:a16="http://schemas.microsoft.com/office/drawing/2014/main" val="10000"/>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Procurement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$220,797</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$152K – Savings from nets for continuous distribution (not procured)</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$68K – Savings from other procurement</a:t>
                      </a:r>
                      <a:endParaRPr/>
                    </a:p>
                  </a:txBody>
                  <a:tcPr marL="91450" marR="91450" marT="45725" marB="45725" anchor="ctr"/>
                </a:tc>
                <a:extLst>
                  <a:ext uri="{0D108BD9-81ED-4DB2-BD59-A6C34878D82A}">
                    <a16:rowId xmlns:a16="http://schemas.microsoft.com/office/drawing/2014/main" val="10001"/>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PF Accelerator Activities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$48,859</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Activities delayed (carry over to 2022)</a:t>
                      </a:r>
                      <a:endParaRPr/>
                    </a:p>
                  </a:txBody>
                  <a:tcPr marL="91450" marR="91450" marT="45725" marB="45725" anchor="ctr"/>
                </a:tc>
                <a:extLst>
                  <a:ext uri="{0D108BD9-81ED-4DB2-BD59-A6C34878D82A}">
                    <a16:rowId xmlns:a16="http://schemas.microsoft.com/office/drawing/2014/main" val="10002"/>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Other Activities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$203,619</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$60K – Savings from meetings/trainings done online</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$128K – Delayed ICCM and Surveillance trainings (Carry Over to 2022)</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$9K – iDES not done</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$5K – PV Referral not implemented</a:t>
                      </a:r>
                      <a:endParaRPr/>
                    </a:p>
                  </a:txBody>
                  <a:tcPr marL="91450" marR="91450" marT="45725" marB="45725" anchor="ctr"/>
                </a:tc>
                <a:extLst>
                  <a:ext uri="{0D108BD9-81ED-4DB2-BD59-A6C34878D82A}">
                    <a16:rowId xmlns:a16="http://schemas.microsoft.com/office/drawing/2014/main" val="10003"/>
                  </a:ext>
                </a:extLst>
              </a:tr>
              <a:tr h="566925">
                <a:tc>
                  <a:txBody>
                    <a:bodyPr/>
                    <a:lstStyle/>
                    <a:p>
                      <a:pPr marL="0" marR="0" lvl="0" indent="0" algn="ctr" rtl="0">
                        <a:lnSpc>
                          <a:spcPct val="100000"/>
                        </a:lnSpc>
                        <a:spcBef>
                          <a:spcPts val="0"/>
                        </a:spcBef>
                        <a:spcAft>
                          <a:spcPts val="0"/>
                        </a:spcAft>
                        <a:buNone/>
                      </a:pPr>
                      <a:r>
                        <a:rPr lang="en-US" sz="1600" b="1" u="none" strike="noStrike" cap="none">
                          <a:latin typeface="Calibri"/>
                          <a:ea typeface="Calibri"/>
                          <a:cs typeface="Calibri"/>
                          <a:sym typeface="Calibri"/>
                        </a:rPr>
                        <a:t>TOTAL</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$473,275</a:t>
                      </a:r>
                      <a:endParaRPr/>
                    </a:p>
                  </a:txBody>
                  <a:tcPr marL="6350" marR="6350" marT="6350" marB="0" anchor="ctr">
                    <a:solidFill>
                      <a:srgbClr val="62C2FF"/>
                    </a:solidFill>
                  </a:tcPr>
                </a:tc>
                <a:tc>
                  <a:txBody>
                    <a:bodyPr/>
                    <a:lstStyle/>
                    <a:p>
                      <a:pPr marL="0" marR="0" lvl="0" indent="0" algn="l" rtl="0">
                        <a:lnSpc>
                          <a:spcPct val="100000"/>
                        </a:lnSpc>
                        <a:spcBef>
                          <a:spcPts val="0"/>
                        </a:spcBef>
                        <a:spcAft>
                          <a:spcPts val="0"/>
                        </a:spcAft>
                        <a:buNone/>
                      </a:pPr>
                      <a:endParaRPr sz="1600" b="1" u="none" strike="noStrike" cap="none">
                        <a:latin typeface="Calibri"/>
                        <a:ea typeface="Calibri"/>
                        <a:cs typeface="Calibri"/>
                        <a:sym typeface="Calibri"/>
                      </a:endParaRPr>
                    </a:p>
                  </a:txBody>
                  <a:tcPr marL="91450" marR="91450" marT="45725" marB="45725" anchor="ctr">
                    <a:solidFill>
                      <a:srgbClr val="62C2FF"/>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34"/>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endParaRPr/>
          </a:p>
        </p:txBody>
      </p:sp>
      <p:sp>
        <p:nvSpPr>
          <p:cNvPr id="570" name="Google Shape;570;p34"/>
          <p:cNvSpPr txBox="1">
            <a:spLocks noGrp="1"/>
          </p:cNvSpPr>
          <p:nvPr>
            <p:ph type="title"/>
          </p:nvPr>
        </p:nvSpPr>
        <p:spPr>
          <a:xfrm>
            <a:off x="782891" y="13588"/>
            <a:ext cx="110821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a:bodyPr>
          <a:lstStyle/>
          <a:p>
            <a:pPr marL="0" lvl="0" indent="0" algn="l" rtl="0">
              <a:lnSpc>
                <a:spcPct val="200000"/>
              </a:lnSpc>
              <a:spcBef>
                <a:spcPts val="0"/>
              </a:spcBef>
              <a:spcAft>
                <a:spcPts val="0"/>
              </a:spcAft>
              <a:buSzPct val="71428"/>
              <a:buNone/>
            </a:pPr>
            <a:r>
              <a:rPr lang="en-US" sz="2200" dirty="0">
                <a:latin typeface="Calibri"/>
                <a:ea typeface="Calibri"/>
                <a:cs typeface="Calibri"/>
                <a:sym typeface="Calibri"/>
              </a:rPr>
              <a:t>4. Budget vs. expenditure Jan – Dec 2021 – Carry Over and Net Savings</a:t>
            </a:r>
            <a:endParaRPr sz="2200" dirty="0">
              <a:latin typeface="Calibri"/>
              <a:ea typeface="Calibri"/>
              <a:cs typeface="Calibri"/>
              <a:sym typeface="Calibri"/>
            </a:endParaRPr>
          </a:p>
        </p:txBody>
      </p:sp>
      <p:graphicFrame>
        <p:nvGraphicFramePr>
          <p:cNvPr id="571" name="Google Shape;571;p34"/>
          <p:cNvGraphicFramePr/>
          <p:nvPr>
            <p:extLst>
              <p:ext uri="{D42A27DB-BD31-4B8C-83A1-F6EECF244321}">
                <p14:modId xmlns:p14="http://schemas.microsoft.com/office/powerpoint/2010/main" val="3990636766"/>
              </p:ext>
            </p:extLst>
          </p:nvPr>
        </p:nvGraphicFramePr>
        <p:xfrm>
          <a:off x="605791" y="889491"/>
          <a:ext cx="11259200" cy="5925295"/>
        </p:xfrm>
        <a:graphic>
          <a:graphicData uri="http://schemas.openxmlformats.org/drawingml/2006/table">
            <a:tbl>
              <a:tblPr firstRow="1" bandRow="1">
                <a:noFill/>
                <a:tableStyleId>{4C55EBF6-C5E3-4DFE-AD9D-1E7812B2E1E6}</a:tableStyleId>
              </a:tblPr>
              <a:tblGrid>
                <a:gridCol w="1357275">
                  <a:extLst>
                    <a:ext uri="{9D8B030D-6E8A-4147-A177-3AD203B41FA5}">
                      <a16:colId xmlns:a16="http://schemas.microsoft.com/office/drawing/2014/main" val="20000"/>
                    </a:ext>
                  </a:extLst>
                </a:gridCol>
                <a:gridCol w="1628200">
                  <a:extLst>
                    <a:ext uri="{9D8B030D-6E8A-4147-A177-3AD203B41FA5}">
                      <a16:colId xmlns:a16="http://schemas.microsoft.com/office/drawing/2014/main" val="20001"/>
                    </a:ext>
                  </a:extLst>
                </a:gridCol>
                <a:gridCol w="1440175">
                  <a:extLst>
                    <a:ext uri="{9D8B030D-6E8A-4147-A177-3AD203B41FA5}">
                      <a16:colId xmlns:a16="http://schemas.microsoft.com/office/drawing/2014/main" val="20002"/>
                    </a:ext>
                  </a:extLst>
                </a:gridCol>
                <a:gridCol w="2011675">
                  <a:extLst>
                    <a:ext uri="{9D8B030D-6E8A-4147-A177-3AD203B41FA5}">
                      <a16:colId xmlns:a16="http://schemas.microsoft.com/office/drawing/2014/main" val="20003"/>
                    </a:ext>
                  </a:extLst>
                </a:gridCol>
                <a:gridCol w="4821875">
                  <a:extLst>
                    <a:ext uri="{9D8B030D-6E8A-4147-A177-3AD203B41FA5}">
                      <a16:colId xmlns:a16="http://schemas.microsoft.com/office/drawing/2014/main" val="20004"/>
                    </a:ext>
                  </a:extLst>
                </a:gridCol>
              </a:tblGrid>
              <a:tr h="566925">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Implementer</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Net Savings 2021</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400" b="1" i="0" u="none" strike="noStrike" cap="none" dirty="0">
                          <a:solidFill>
                            <a:schemeClr val="dk1"/>
                          </a:solidFill>
                          <a:latin typeface="Calibri"/>
                          <a:ea typeface="Calibri"/>
                          <a:cs typeface="Calibri"/>
                          <a:sym typeface="Calibri"/>
                        </a:rPr>
                        <a:t>Carry over to 2022</a:t>
                      </a:r>
                      <a:endParaRPr dirty="0"/>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Savings after Carry Over</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Note</a:t>
                      </a:r>
                      <a:endParaRPr/>
                    </a:p>
                  </a:txBody>
                  <a:tcPr marL="91450" marR="91450" marT="45725" marB="45725" anchor="ctr">
                    <a:solidFill>
                      <a:srgbClr val="62C2FF"/>
                    </a:solidFill>
                  </a:tcPr>
                </a:tc>
                <a:extLst>
                  <a:ext uri="{0D108BD9-81ED-4DB2-BD59-A6C34878D82A}">
                    <a16:rowId xmlns:a16="http://schemas.microsoft.com/office/drawing/2014/main" val="10000"/>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CMPE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$474,815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$230,401</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$244,414</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Carry Over to 2022 for delayed ICCM and Surveillance trainings, PF Accelerator Activities, Annual Meeting, other outstanding advances</a:t>
                      </a:r>
                      <a:endParaRPr/>
                    </a:p>
                  </a:txBody>
                  <a:tcPr marL="91450" marR="91450" marT="45725" marB="45725" anchor="ctr"/>
                </a:tc>
                <a:extLst>
                  <a:ext uri="{0D108BD9-81ED-4DB2-BD59-A6C34878D82A}">
                    <a16:rowId xmlns:a16="http://schemas.microsoft.com/office/drawing/2014/main" val="10001"/>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CHIas</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$2,103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$2,103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$0</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HPA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$17,157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rgbClr val="000000"/>
                          </a:solidFill>
                          <a:latin typeface="Calibri"/>
                          <a:ea typeface="Calibri"/>
                          <a:cs typeface="Calibri"/>
                          <a:sym typeface="Calibri"/>
                        </a:rPr>
                        <a:t>$15,386</a:t>
                      </a:r>
                      <a:endParaRPr dirty="0"/>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rgbClr val="000000"/>
                          </a:solidFill>
                          <a:latin typeface="Calibri"/>
                          <a:ea typeface="Calibri"/>
                          <a:cs typeface="Calibri"/>
                          <a:sym typeface="Calibri"/>
                        </a:rPr>
                        <a:t>$1,771</a:t>
                      </a:r>
                      <a:endParaRPr dirty="0"/>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PEDA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$869</a:t>
                      </a:r>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$869</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DCDC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$3,239</a:t>
                      </a:r>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$3,239</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DPC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$17,999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$11,079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$6,920</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Production and Dissemination of Annual Statistical Report delayed to 2022</a:t>
                      </a:r>
                      <a:endParaRPr/>
                    </a:p>
                  </a:txBody>
                  <a:tcPr marL="6350" marR="6350" marT="6350" marB="0" anchor="ctr"/>
                </a:tc>
                <a:extLst>
                  <a:ext uri="{0D108BD9-81ED-4DB2-BD59-A6C34878D82A}">
                    <a16:rowId xmlns:a16="http://schemas.microsoft.com/office/drawing/2014/main" val="10006"/>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MPSC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$30,250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$12,902</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$17,348</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Purchase computers delayed to 2022, trainings and supervision delayed or done online</a:t>
                      </a:r>
                      <a:endParaRPr/>
                    </a:p>
                  </a:txBody>
                  <a:tcPr marL="6350" marR="6350" marT="6350" marB="0" anchor="ctr"/>
                </a:tc>
                <a:extLst>
                  <a:ext uri="{0D108BD9-81ED-4DB2-BD59-A6C34878D82A}">
                    <a16:rowId xmlns:a16="http://schemas.microsoft.com/office/drawing/2014/main" val="10007"/>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WHO</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$136,054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$134,164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$1,890</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HIS TA Carry Over to 2022</a:t>
                      </a:r>
                      <a:endParaRPr/>
                    </a:p>
                  </a:txBody>
                  <a:tcPr marL="6350" marR="6350" marT="6350" marB="0" anchor="ctr"/>
                </a:tc>
                <a:extLst>
                  <a:ext uri="{0D108BD9-81ED-4DB2-BD59-A6C34878D82A}">
                    <a16:rowId xmlns:a16="http://schemas.microsoft.com/office/drawing/2014/main" val="10008"/>
                  </a:ext>
                </a:extLst>
              </a:tr>
              <a:tr h="566925">
                <a:tc>
                  <a:txBody>
                    <a:bodyPr/>
                    <a:lstStyle/>
                    <a:p>
                      <a:pPr marL="0" marR="0" lvl="0" indent="0" algn="ctr" rtl="0">
                        <a:lnSpc>
                          <a:spcPct val="100000"/>
                        </a:lnSpc>
                        <a:spcBef>
                          <a:spcPts val="0"/>
                        </a:spcBef>
                        <a:spcAft>
                          <a:spcPts val="0"/>
                        </a:spcAft>
                        <a:buNone/>
                      </a:pPr>
                      <a:r>
                        <a:rPr lang="en-US" sz="1600" b="1" u="none" strike="noStrike" cap="none">
                          <a:latin typeface="Calibri"/>
                          <a:ea typeface="Calibri"/>
                          <a:cs typeface="Calibri"/>
                          <a:sym typeface="Calibri"/>
                        </a:rPr>
                        <a:t>TOTAL</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$682,486</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dirty="0" smtClean="0">
                          <a:solidFill>
                            <a:srgbClr val="000000"/>
                          </a:solidFill>
                          <a:latin typeface="Calibri"/>
                          <a:ea typeface="Calibri"/>
                          <a:cs typeface="Calibri"/>
                          <a:sym typeface="Calibri"/>
                        </a:rPr>
                        <a:t>$406,035</a:t>
                      </a:r>
                      <a:endParaRPr dirty="0"/>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a:t>
                      </a:r>
                      <a:r>
                        <a:rPr lang="en-US" sz="1600" b="1" i="0" u="none" strike="noStrike" cap="none" dirty="0" smtClean="0">
                          <a:solidFill>
                            <a:srgbClr val="000000"/>
                          </a:solidFill>
                          <a:latin typeface="Calibri"/>
                          <a:ea typeface="Calibri"/>
                          <a:cs typeface="Calibri"/>
                          <a:sym typeface="Calibri"/>
                        </a:rPr>
                        <a:t>278,543</a:t>
                      </a:r>
                      <a:endParaRPr dirty="0"/>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endParaRPr sz="1600" b="1" u="none" strike="noStrike" cap="none" dirty="0">
                        <a:latin typeface="Calibri"/>
                        <a:ea typeface="Calibri"/>
                        <a:cs typeface="Calibri"/>
                        <a:sym typeface="Calibri"/>
                      </a:endParaRPr>
                    </a:p>
                  </a:txBody>
                  <a:tcPr marL="91450" marR="91450" marT="45725" marB="45725" anchor="ctr">
                    <a:solidFill>
                      <a:srgbClr val="62C2FF"/>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1"/>
          <p:cNvSpPr txBox="1">
            <a:spLocks noGrp="1"/>
          </p:cNvSpPr>
          <p:nvPr>
            <p:ph type="title"/>
          </p:nvPr>
        </p:nvSpPr>
        <p:spPr>
          <a:xfrm>
            <a:off x="1037250" y="30329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dirty="0" smtClean="0">
                <a:latin typeface="Calibri"/>
                <a:ea typeface="Calibri"/>
                <a:cs typeface="Calibri"/>
                <a:sym typeface="Calibri"/>
              </a:rPr>
              <a:t>4. Co – Financing Requirement</a:t>
            </a:r>
            <a:endParaRPr sz="4300" dirty="0"/>
          </a:p>
        </p:txBody>
      </p:sp>
    </p:spTree>
    <p:extLst>
      <p:ext uri="{BB962C8B-B14F-4D97-AF65-F5344CB8AC3E}">
        <p14:creationId xmlns:p14="http://schemas.microsoft.com/office/powerpoint/2010/main" val="2310682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pic>
        <p:nvPicPr>
          <p:cNvPr id="2" name="Picture 1"/>
          <p:cNvPicPr>
            <a:picLocks noChangeAspect="1"/>
          </p:cNvPicPr>
          <p:nvPr/>
        </p:nvPicPr>
        <p:blipFill>
          <a:blip r:embed="rId3"/>
          <a:stretch>
            <a:fillRect/>
          </a:stretch>
        </p:blipFill>
        <p:spPr>
          <a:xfrm>
            <a:off x="960000" y="874798"/>
            <a:ext cx="10891204" cy="4748981"/>
          </a:xfrm>
          <a:prstGeom prst="rect">
            <a:avLst/>
          </a:prstGeom>
        </p:spPr>
      </p:pic>
      <p:sp>
        <p:nvSpPr>
          <p:cNvPr id="570" name="Google Shape;570;p3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a:bodyPr>
          <a:lstStyle/>
          <a:p>
            <a:pPr marL="0" lvl="0" indent="0" algn="l" rtl="0">
              <a:lnSpc>
                <a:spcPct val="200000"/>
              </a:lnSpc>
              <a:spcBef>
                <a:spcPts val="0"/>
              </a:spcBef>
              <a:spcAft>
                <a:spcPts val="0"/>
              </a:spcAft>
              <a:buSzPct val="71428"/>
              <a:buNone/>
            </a:pPr>
            <a:r>
              <a:rPr lang="en-US" sz="2200" dirty="0" smtClean="0">
                <a:latin typeface="Calibri"/>
                <a:ea typeface="Calibri"/>
                <a:cs typeface="Calibri"/>
                <a:sym typeface="Calibri"/>
              </a:rPr>
              <a:t>4. Co – Financing Requirement</a:t>
            </a:r>
            <a:endParaRPr sz="2200" dirty="0">
              <a:latin typeface="Calibri"/>
              <a:ea typeface="Calibri"/>
              <a:cs typeface="Calibri"/>
              <a:sym typeface="Calibri"/>
            </a:endParaRPr>
          </a:p>
        </p:txBody>
      </p:sp>
      <p:sp>
        <p:nvSpPr>
          <p:cNvPr id="7" name="Rectangle 6"/>
          <p:cNvSpPr/>
          <p:nvPr/>
        </p:nvSpPr>
        <p:spPr>
          <a:xfrm>
            <a:off x="960000" y="5788175"/>
            <a:ext cx="11045187" cy="646331"/>
          </a:xfrm>
          <a:prstGeom prst="rect">
            <a:avLst/>
          </a:prstGeom>
          <a:ln>
            <a:solidFill>
              <a:schemeClr val="bg1">
                <a:lumMod val="65000"/>
              </a:schemeClr>
            </a:solidFill>
          </a:ln>
        </p:spPr>
        <p:txBody>
          <a:bodyPr wrap="square">
            <a:spAutoFit/>
          </a:bodyPr>
          <a:lstStyle/>
          <a:p>
            <a:pPr lvl="0">
              <a:buSzPts val="1200"/>
            </a:pPr>
            <a:r>
              <a:rPr lang="en-GB" sz="1800" dirty="0" smtClean="0">
                <a:solidFill>
                  <a:schemeClr val="dk1"/>
                </a:solidFill>
                <a:highlight>
                  <a:srgbClr val="FFFFFF"/>
                </a:highlight>
                <a:latin typeface="Calibri"/>
                <a:ea typeface="Calibri"/>
                <a:cs typeface="Calibri"/>
                <a:sym typeface="Calibri"/>
              </a:rPr>
              <a:t> </a:t>
            </a:r>
            <a:r>
              <a:rPr lang="en-GB" sz="1800" dirty="0" smtClean="0">
                <a:solidFill>
                  <a:schemeClr val="dk1"/>
                </a:solidFill>
                <a:highlight>
                  <a:srgbClr val="FFFFFF"/>
                </a:highlight>
                <a:latin typeface="Calibri"/>
                <a:ea typeface="Calibri"/>
                <a:cs typeface="Calibri"/>
                <a:sym typeface="Calibri"/>
              </a:rPr>
              <a:t>The budget is approved for 2022. The request to start the procurement process for RDTs to be delivered in 2022 was submitted by CMPE to the DOF</a:t>
            </a:r>
            <a:endParaRPr lang="en-GB" sz="1800" dirty="0">
              <a:latin typeface="Calibri"/>
              <a:ea typeface="Calibri"/>
              <a:cs typeface="Calibri"/>
              <a:sym typeface="Calibri"/>
            </a:endParaRPr>
          </a:p>
        </p:txBody>
      </p:sp>
    </p:spTree>
    <p:extLst>
      <p:ext uri="{BB962C8B-B14F-4D97-AF65-F5344CB8AC3E}">
        <p14:creationId xmlns:p14="http://schemas.microsoft.com/office/powerpoint/2010/main" val="3641902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1"/>
          <p:cNvSpPr txBox="1">
            <a:spLocks noGrp="1"/>
          </p:cNvSpPr>
          <p:nvPr>
            <p:ph type="title"/>
          </p:nvPr>
        </p:nvSpPr>
        <p:spPr>
          <a:xfrm>
            <a:off x="1037250" y="30329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dirty="0" smtClean="0">
                <a:latin typeface="Calibri"/>
                <a:ea typeface="Calibri"/>
                <a:cs typeface="Calibri"/>
                <a:sym typeface="Calibri"/>
              </a:rPr>
              <a:t>5. Risk Management</a:t>
            </a:r>
            <a:endParaRPr sz="4300" dirty="0"/>
          </a:p>
        </p:txBody>
      </p:sp>
    </p:spTree>
    <p:extLst>
      <p:ext uri="{BB962C8B-B14F-4D97-AF65-F5344CB8AC3E}">
        <p14:creationId xmlns:p14="http://schemas.microsoft.com/office/powerpoint/2010/main" val="1268890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00" y="6328229"/>
            <a:ext cx="3947886" cy="369332"/>
          </a:xfrm>
          <a:prstGeom prst="rect">
            <a:avLst/>
          </a:prstGeom>
          <a:solidFill>
            <a:schemeClr val="bg1"/>
          </a:solidFill>
        </p:spPr>
        <p:txBody>
          <a:bodyPr wrap="square" rtlCol="0">
            <a:spAutoFit/>
          </a:bodyPr>
          <a:lstStyle/>
          <a:p>
            <a:endParaRPr lang="en-US" dirty="0"/>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3656271358"/>
              </p:ext>
            </p:extLst>
          </p:nvPr>
        </p:nvGraphicFramePr>
        <p:xfrm>
          <a:off x="420255" y="994228"/>
          <a:ext cx="11171382" cy="5037861"/>
        </p:xfrm>
        <a:graphic>
          <a:graphicData uri="http://schemas.openxmlformats.org/drawingml/2006/table">
            <a:tbl>
              <a:tblPr firstRow="1" bandRow="1">
                <a:tableStyleId>{F5AB1C69-6EDB-4FF4-983F-18BD219EF322}</a:tableStyleId>
              </a:tblPr>
              <a:tblGrid>
                <a:gridCol w="5585691">
                  <a:extLst>
                    <a:ext uri="{9D8B030D-6E8A-4147-A177-3AD203B41FA5}">
                      <a16:colId xmlns:a16="http://schemas.microsoft.com/office/drawing/2014/main" val="771216565"/>
                    </a:ext>
                  </a:extLst>
                </a:gridCol>
                <a:gridCol w="5585691">
                  <a:extLst>
                    <a:ext uri="{9D8B030D-6E8A-4147-A177-3AD203B41FA5}">
                      <a16:colId xmlns:a16="http://schemas.microsoft.com/office/drawing/2014/main" val="1985112474"/>
                    </a:ext>
                  </a:extLst>
                </a:gridCol>
              </a:tblGrid>
              <a:tr h="763313">
                <a:tc>
                  <a:txBody>
                    <a:bodyPr/>
                    <a:lstStyle/>
                    <a:p>
                      <a:pPr algn="ctr"/>
                      <a:r>
                        <a:rPr lang="en-US" sz="2200" dirty="0" smtClean="0">
                          <a:latin typeface="Calibri" panose="020F0502020204030204" pitchFamily="34" charset="0"/>
                          <a:cs typeface="Calibri" panose="020F0502020204030204" pitchFamily="34" charset="0"/>
                        </a:rPr>
                        <a:t>Risk</a:t>
                      </a:r>
                      <a:endParaRPr lang="en-US" sz="2200" dirty="0">
                        <a:latin typeface="Calibri" panose="020F0502020204030204" pitchFamily="34" charset="0"/>
                        <a:cs typeface="Calibri" panose="020F0502020204030204" pitchFamily="34" charset="0"/>
                      </a:endParaRPr>
                    </a:p>
                  </a:txBody>
                  <a:tcPr anchor="ctr"/>
                </a:tc>
                <a:tc>
                  <a:txBody>
                    <a:bodyPr/>
                    <a:lstStyle/>
                    <a:p>
                      <a:pPr algn="ctr"/>
                      <a:r>
                        <a:rPr lang="en-US" sz="2200" dirty="0" smtClean="0">
                          <a:latin typeface="Calibri" panose="020F0502020204030204" pitchFamily="34" charset="0"/>
                          <a:cs typeface="Calibri" panose="020F0502020204030204" pitchFamily="34" charset="0"/>
                        </a:rPr>
                        <a:t>Management Action</a:t>
                      </a:r>
                      <a:endParaRPr 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08575260"/>
                  </a:ext>
                </a:extLst>
              </a:tr>
              <a:tr h="877809">
                <a:tc>
                  <a:txBody>
                    <a:bodyPr/>
                    <a:lstStyle/>
                    <a:p>
                      <a:r>
                        <a:rPr lang="en-US" sz="2000" dirty="0" smtClean="0">
                          <a:latin typeface="Calibri" panose="020F0502020204030204" pitchFamily="34" charset="0"/>
                          <a:cs typeface="Calibri" panose="020F0502020204030204" pitchFamily="34" charset="0"/>
                        </a:rPr>
                        <a:t>Not meeting the 2023</a:t>
                      </a:r>
                      <a:r>
                        <a:rPr lang="en-US" sz="2000" baseline="0" dirty="0" smtClean="0">
                          <a:latin typeface="Calibri" panose="020F0502020204030204" pitchFamily="34" charset="0"/>
                          <a:cs typeface="Calibri" panose="020F0502020204030204" pitchFamily="34" charset="0"/>
                        </a:rPr>
                        <a:t> PF elimination target due to increased PF cases in a few districts in the south</a:t>
                      </a:r>
                      <a:endParaRPr lang="en-US" sz="2000" dirty="0">
                        <a:latin typeface="Calibri" panose="020F0502020204030204" pitchFamily="34" charset="0"/>
                        <a:cs typeface="Calibri" panose="020F0502020204030204" pitchFamily="34" charset="0"/>
                      </a:endParaRPr>
                    </a:p>
                  </a:txBody>
                  <a:tcPr anchor="ctr"/>
                </a:tc>
                <a:tc>
                  <a:txBody>
                    <a:bodyPr/>
                    <a:lstStyle/>
                    <a:p>
                      <a:r>
                        <a:rPr lang="en-US" sz="2000" dirty="0" smtClean="0">
                          <a:latin typeface="Calibri" panose="020F0502020204030204" pitchFamily="34" charset="0"/>
                          <a:cs typeface="Calibri" panose="020F0502020204030204" pitchFamily="34" charset="0"/>
                        </a:rPr>
                        <a:t>PF Accelerator Elimination</a:t>
                      </a:r>
                      <a:r>
                        <a:rPr lang="en-US" sz="2000" baseline="0" dirty="0" smtClean="0">
                          <a:latin typeface="Calibri" panose="020F0502020204030204" pitchFamily="34" charset="0"/>
                          <a:cs typeface="Calibri" panose="020F0502020204030204" pitchFamily="34" charset="0"/>
                        </a:rPr>
                        <a:t> activities (TDA, IPTF) to be conducted in high burden districts</a:t>
                      </a:r>
                      <a:endParaRPr lang="en-US"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30545046"/>
                  </a:ext>
                </a:extLst>
              </a:tr>
              <a:tr h="1259465">
                <a:tc>
                  <a:txBody>
                    <a:bodyPr/>
                    <a:lstStyle/>
                    <a:p>
                      <a:r>
                        <a:rPr lang="en-US" sz="2000" dirty="0" smtClean="0">
                          <a:latin typeface="Calibri" panose="020F0502020204030204" pitchFamily="34" charset="0"/>
                          <a:cs typeface="Calibri" panose="020F0502020204030204" pitchFamily="34" charset="0"/>
                        </a:rPr>
                        <a:t>Disruption</a:t>
                      </a:r>
                      <a:r>
                        <a:rPr lang="en-US" sz="2000" baseline="0" dirty="0" smtClean="0">
                          <a:latin typeface="Calibri" panose="020F0502020204030204" pitchFamily="34" charset="0"/>
                          <a:cs typeface="Calibri" panose="020F0502020204030204" pitchFamily="34" charset="0"/>
                        </a:rPr>
                        <a:t> in testing and treatment at the community level due to lack of PPE for Village Malaria Workers, HCs or PPMs</a:t>
                      </a:r>
                      <a:endParaRPr lang="en-US" sz="2000" dirty="0">
                        <a:latin typeface="Calibri" panose="020F0502020204030204" pitchFamily="34" charset="0"/>
                        <a:cs typeface="Calibri" panose="020F0502020204030204" pitchFamily="34" charset="0"/>
                      </a:endParaRPr>
                    </a:p>
                  </a:txBody>
                  <a:tcPr anchor="ctr"/>
                </a:tc>
                <a:tc>
                  <a:txBody>
                    <a:bodyPr/>
                    <a:lstStyle/>
                    <a:p>
                      <a:r>
                        <a:rPr lang="en-US" sz="2000" dirty="0" smtClean="0">
                          <a:latin typeface="Calibri" panose="020F0502020204030204" pitchFamily="34" charset="0"/>
                          <a:cs typeface="Calibri" panose="020F0502020204030204" pitchFamily="34" charset="0"/>
                        </a:rPr>
                        <a:t>Coordination between CMPE, DCDC,</a:t>
                      </a:r>
                      <a:r>
                        <a:rPr lang="en-US" sz="2000" baseline="0" dirty="0" smtClean="0">
                          <a:latin typeface="Calibri" panose="020F0502020204030204" pitchFamily="34" charset="0"/>
                          <a:cs typeface="Calibri" panose="020F0502020204030204" pitchFamily="34" charset="0"/>
                        </a:rPr>
                        <a:t> CSOs and Provincial authorities for timely provision of PPEs to all malaria workers</a:t>
                      </a:r>
                      <a:endParaRPr lang="en-US"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35909177"/>
                  </a:ext>
                </a:extLst>
              </a:tr>
              <a:tr h="1259465">
                <a:tc>
                  <a:txBody>
                    <a:bodyPr/>
                    <a:lstStyle/>
                    <a:p>
                      <a:r>
                        <a:rPr lang="en-US" sz="2000" dirty="0" smtClean="0">
                          <a:latin typeface="Calibri" panose="020F0502020204030204" pitchFamily="34" charset="0"/>
                          <a:cs typeface="Calibri" panose="020F0502020204030204" pitchFamily="34" charset="0"/>
                        </a:rPr>
                        <a:t>Delays in trainings, meetings and supervision visits due to </a:t>
                      </a:r>
                      <a:r>
                        <a:rPr lang="en-US" sz="2000" dirty="0" err="1" smtClean="0">
                          <a:latin typeface="Calibri" panose="020F0502020204030204" pitchFamily="34" charset="0"/>
                          <a:cs typeface="Calibri" panose="020F0502020204030204" pitchFamily="34" charset="0"/>
                        </a:rPr>
                        <a:t>Covid</a:t>
                      </a:r>
                      <a:r>
                        <a:rPr lang="en-US" sz="2000" dirty="0" smtClean="0">
                          <a:latin typeface="Calibri" panose="020F0502020204030204" pitchFamily="34" charset="0"/>
                          <a:cs typeface="Calibri" panose="020F0502020204030204" pitchFamily="34" charset="0"/>
                        </a:rPr>
                        <a:t> restrictions</a:t>
                      </a:r>
                      <a:endParaRPr lang="en-US" sz="2000" dirty="0">
                        <a:latin typeface="Calibri" panose="020F0502020204030204" pitchFamily="34" charset="0"/>
                        <a:cs typeface="Calibri" panose="020F0502020204030204" pitchFamily="34" charset="0"/>
                      </a:endParaRPr>
                    </a:p>
                  </a:txBody>
                  <a:tcPr anchor="ctr"/>
                </a:tc>
                <a:tc>
                  <a:txBody>
                    <a:bodyPr/>
                    <a:lstStyle/>
                    <a:p>
                      <a:pPr marL="342900" indent="-342900">
                        <a:buFontTx/>
                        <a:buChar char="-"/>
                      </a:pPr>
                      <a:r>
                        <a:rPr lang="en-US" sz="2000" dirty="0" smtClean="0">
                          <a:latin typeface="Calibri" panose="020F0502020204030204" pitchFamily="34" charset="0"/>
                          <a:cs typeface="Calibri" panose="020F0502020204030204" pitchFamily="34" charset="0"/>
                        </a:rPr>
                        <a:t>Remote coaching provided continuously</a:t>
                      </a:r>
                      <a:r>
                        <a:rPr lang="en-US" sz="2000" baseline="0" dirty="0" smtClean="0">
                          <a:latin typeface="Calibri" panose="020F0502020204030204" pitchFamily="34" charset="0"/>
                          <a:cs typeface="Calibri" panose="020F0502020204030204" pitchFamily="34" charset="0"/>
                        </a:rPr>
                        <a:t> by electronic means;</a:t>
                      </a:r>
                    </a:p>
                    <a:p>
                      <a:pPr marL="342900" indent="-342900">
                        <a:buFontTx/>
                        <a:buChar char="-"/>
                      </a:pPr>
                      <a:r>
                        <a:rPr lang="en-US" sz="2000" baseline="0" dirty="0" smtClean="0">
                          <a:latin typeface="Calibri" panose="020F0502020204030204" pitchFamily="34" charset="0"/>
                          <a:cs typeface="Calibri" panose="020F0502020204030204" pitchFamily="34" charset="0"/>
                        </a:rPr>
                        <a:t>Planning meetings conducted online;</a:t>
                      </a:r>
                    </a:p>
                  </a:txBody>
                  <a:tcPr anchor="ctr"/>
                </a:tc>
                <a:extLst>
                  <a:ext uri="{0D108BD9-81ED-4DB2-BD59-A6C34878D82A}">
                    <a16:rowId xmlns:a16="http://schemas.microsoft.com/office/drawing/2014/main" val="3127745164"/>
                  </a:ext>
                </a:extLst>
              </a:tr>
              <a:tr h="877809">
                <a:tc>
                  <a:txBody>
                    <a:bodyPr/>
                    <a:lstStyle/>
                    <a:p>
                      <a:r>
                        <a:rPr lang="en-US" sz="2000" dirty="0" smtClean="0">
                          <a:latin typeface="Calibri" panose="020F0502020204030204" pitchFamily="34" charset="0"/>
                          <a:cs typeface="Calibri" panose="020F0502020204030204" pitchFamily="34" charset="0"/>
                        </a:rPr>
                        <a:t>Reduced</a:t>
                      </a:r>
                      <a:r>
                        <a:rPr lang="en-US" sz="2000" baseline="0" dirty="0" smtClean="0">
                          <a:latin typeface="Calibri" panose="020F0502020204030204" pitchFamily="34" charset="0"/>
                          <a:cs typeface="Calibri" panose="020F0502020204030204" pitchFamily="34" charset="0"/>
                        </a:rPr>
                        <a:t> testing rates due to </a:t>
                      </a:r>
                      <a:r>
                        <a:rPr lang="en-US" sz="2000" baseline="0" dirty="0" err="1" smtClean="0">
                          <a:latin typeface="Calibri" panose="020F0502020204030204" pitchFamily="34" charset="0"/>
                          <a:cs typeface="Calibri" panose="020F0502020204030204" pitchFamily="34" charset="0"/>
                        </a:rPr>
                        <a:t>Covid</a:t>
                      </a:r>
                      <a:r>
                        <a:rPr lang="en-US" sz="2000" baseline="0" dirty="0" smtClean="0">
                          <a:latin typeface="Calibri" panose="020F0502020204030204" pitchFamily="34" charset="0"/>
                          <a:cs typeface="Calibri" panose="020F0502020204030204" pitchFamily="34" charset="0"/>
                        </a:rPr>
                        <a:t> 19 travel restrictions and reduced availability of staff</a:t>
                      </a:r>
                      <a:endParaRPr lang="en-US" sz="2000" dirty="0">
                        <a:latin typeface="Calibri" panose="020F0502020204030204" pitchFamily="34" charset="0"/>
                        <a:cs typeface="Calibri" panose="020F0502020204030204" pitchFamily="34" charset="0"/>
                      </a:endParaRPr>
                    </a:p>
                  </a:txBody>
                  <a:tcPr anchor="ctr"/>
                </a:tc>
                <a:tc>
                  <a:txBody>
                    <a:bodyPr/>
                    <a:lstStyle/>
                    <a:p>
                      <a:pPr marL="342900" indent="-342900">
                        <a:buFontTx/>
                        <a:buChar char="-"/>
                      </a:pPr>
                      <a:r>
                        <a:rPr lang="en-GB" sz="2000" baseline="0" dirty="0" smtClean="0">
                          <a:latin typeface="Calibri" panose="020F0502020204030204" pitchFamily="34" charset="0"/>
                          <a:cs typeface="Calibri" panose="020F0502020204030204" pitchFamily="34" charset="0"/>
                        </a:rPr>
                        <a:t>T</a:t>
                      </a:r>
                      <a:r>
                        <a:rPr lang="en-GB" sz="2000" dirty="0" smtClean="0">
                          <a:latin typeface="Calibri" panose="020F0502020204030204" pitchFamily="34" charset="0"/>
                          <a:cs typeface="Calibri" panose="020F0502020204030204" pitchFamily="34" charset="0"/>
                        </a:rPr>
                        <a:t>esting of all fever cases; </a:t>
                      </a:r>
                    </a:p>
                    <a:p>
                      <a:pPr marL="342900" indent="-342900">
                        <a:buFontTx/>
                        <a:buChar char="-"/>
                      </a:pPr>
                      <a:r>
                        <a:rPr lang="en-GB" sz="2000" dirty="0" smtClean="0">
                          <a:latin typeface="Calibri" panose="020F0502020204030204" pitchFamily="34" charset="0"/>
                          <a:cs typeface="Calibri" panose="020F0502020204030204" pitchFamily="34" charset="0"/>
                        </a:rPr>
                        <a:t>Continuous supply of commodities</a:t>
                      </a:r>
                    </a:p>
                  </a:txBody>
                  <a:tcPr anchor="ctr"/>
                </a:tc>
                <a:extLst>
                  <a:ext uri="{0D108BD9-81ED-4DB2-BD59-A6C34878D82A}">
                    <a16:rowId xmlns:a16="http://schemas.microsoft.com/office/drawing/2014/main" val="69393812"/>
                  </a:ext>
                </a:extLst>
              </a:tr>
            </a:tbl>
          </a:graphicData>
        </a:graphic>
      </p:graphicFrame>
      <p:sp>
        <p:nvSpPr>
          <p:cNvPr id="7" name="Google Shape;570;p34"/>
          <p:cNvSpPr txBox="1">
            <a:spLocks noGrp="1"/>
          </p:cNvSpPr>
          <p:nvPr>
            <p:ph type="title"/>
          </p:nvPr>
        </p:nvSpPr>
        <p:spPr>
          <a:xfrm>
            <a:off x="828675" y="0"/>
            <a:ext cx="10271125" cy="792163"/>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a:bodyPr>
          <a:lstStyle/>
          <a:p>
            <a:pPr marL="0" lvl="0" indent="0" algn="l" rtl="0">
              <a:lnSpc>
                <a:spcPct val="200000"/>
              </a:lnSpc>
              <a:spcBef>
                <a:spcPts val="0"/>
              </a:spcBef>
              <a:spcAft>
                <a:spcPts val="0"/>
              </a:spcAft>
              <a:buSzPct val="71428"/>
              <a:buNone/>
            </a:pPr>
            <a:r>
              <a:rPr lang="en-US" sz="2200" dirty="0" smtClean="0">
                <a:solidFill>
                  <a:schemeClr val="bg1"/>
                </a:solidFill>
                <a:latin typeface="Calibri"/>
                <a:ea typeface="Calibri"/>
                <a:cs typeface="Calibri"/>
                <a:sym typeface="Calibri"/>
              </a:rPr>
              <a:t>5. Major Risks and Management Actions</a:t>
            </a:r>
            <a:endParaRPr sz="22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029529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00" y="6328229"/>
            <a:ext cx="3947886" cy="369332"/>
          </a:xfrm>
          <a:prstGeom prst="rect">
            <a:avLst/>
          </a:prstGeom>
          <a:solidFill>
            <a:schemeClr val="bg1"/>
          </a:solidFill>
        </p:spPr>
        <p:txBody>
          <a:bodyPr wrap="square" rtlCol="0">
            <a:spAutoFit/>
          </a:bodyPr>
          <a:lstStyle/>
          <a:p>
            <a:endParaRPr lang="en-US" dirty="0"/>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45917316"/>
              </p:ext>
            </p:extLst>
          </p:nvPr>
        </p:nvGraphicFramePr>
        <p:xfrm>
          <a:off x="378546" y="1023725"/>
          <a:ext cx="11171382" cy="4713399"/>
        </p:xfrm>
        <a:graphic>
          <a:graphicData uri="http://schemas.openxmlformats.org/drawingml/2006/table">
            <a:tbl>
              <a:tblPr firstRow="1" bandRow="1">
                <a:tableStyleId>{F5AB1C69-6EDB-4FF4-983F-18BD219EF322}</a:tableStyleId>
              </a:tblPr>
              <a:tblGrid>
                <a:gridCol w="5585691">
                  <a:extLst>
                    <a:ext uri="{9D8B030D-6E8A-4147-A177-3AD203B41FA5}">
                      <a16:colId xmlns:a16="http://schemas.microsoft.com/office/drawing/2014/main" val="771216565"/>
                    </a:ext>
                  </a:extLst>
                </a:gridCol>
                <a:gridCol w="5585691">
                  <a:extLst>
                    <a:ext uri="{9D8B030D-6E8A-4147-A177-3AD203B41FA5}">
                      <a16:colId xmlns:a16="http://schemas.microsoft.com/office/drawing/2014/main" val="1985112474"/>
                    </a:ext>
                  </a:extLst>
                </a:gridCol>
              </a:tblGrid>
              <a:tr h="620184">
                <a:tc>
                  <a:txBody>
                    <a:bodyPr/>
                    <a:lstStyle/>
                    <a:p>
                      <a:pPr algn="ctr"/>
                      <a:r>
                        <a:rPr lang="en-US" sz="2200" dirty="0" smtClean="0">
                          <a:latin typeface="Calibri" panose="020F0502020204030204" pitchFamily="34" charset="0"/>
                          <a:cs typeface="Calibri" panose="020F0502020204030204" pitchFamily="34" charset="0"/>
                        </a:rPr>
                        <a:t>Risk</a:t>
                      </a:r>
                      <a:endParaRPr lang="en-US" sz="2200" dirty="0">
                        <a:latin typeface="Calibri" panose="020F0502020204030204" pitchFamily="34" charset="0"/>
                        <a:cs typeface="Calibri" panose="020F0502020204030204" pitchFamily="34" charset="0"/>
                      </a:endParaRPr>
                    </a:p>
                  </a:txBody>
                  <a:tcPr anchor="ctr"/>
                </a:tc>
                <a:tc>
                  <a:txBody>
                    <a:bodyPr/>
                    <a:lstStyle/>
                    <a:p>
                      <a:pPr algn="ctr"/>
                      <a:r>
                        <a:rPr lang="en-US" sz="2200" dirty="0" smtClean="0">
                          <a:latin typeface="Calibri" panose="020F0502020204030204" pitchFamily="34" charset="0"/>
                          <a:cs typeface="Calibri" panose="020F0502020204030204" pitchFamily="34" charset="0"/>
                        </a:rPr>
                        <a:t>Management Action</a:t>
                      </a:r>
                      <a:endParaRPr 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08575260"/>
                  </a:ext>
                </a:extLst>
              </a:tr>
              <a:tr h="1333395">
                <a:tc>
                  <a:txBody>
                    <a:bodyPr/>
                    <a:lstStyle/>
                    <a:p>
                      <a:r>
                        <a:rPr lang="en-US" sz="2000" dirty="0" smtClean="0">
                          <a:latin typeface="Calibri" panose="020F0502020204030204" pitchFamily="34" charset="0"/>
                          <a:cs typeface="Calibri" panose="020F0502020204030204" pitchFamily="34" charset="0"/>
                        </a:rPr>
                        <a:t>Outbreak</a:t>
                      </a:r>
                      <a:r>
                        <a:rPr lang="en-US" sz="2000" baseline="0" dirty="0" smtClean="0">
                          <a:latin typeface="Calibri" panose="020F0502020204030204" pitchFamily="34" charset="0"/>
                          <a:cs typeface="Calibri" panose="020F0502020204030204" pitchFamily="34" charset="0"/>
                        </a:rPr>
                        <a:t> responses delayed due to the </a:t>
                      </a:r>
                      <a:r>
                        <a:rPr lang="en-US" sz="2000" baseline="0" dirty="0" err="1" smtClean="0">
                          <a:latin typeface="Calibri" panose="020F0502020204030204" pitchFamily="34" charset="0"/>
                          <a:cs typeface="Calibri" panose="020F0502020204030204" pitchFamily="34" charset="0"/>
                        </a:rPr>
                        <a:t>Covid</a:t>
                      </a:r>
                      <a:r>
                        <a:rPr lang="en-US" sz="2000" baseline="0" dirty="0" smtClean="0">
                          <a:latin typeface="Calibri" panose="020F0502020204030204" pitchFamily="34" charset="0"/>
                          <a:cs typeface="Calibri" panose="020F0502020204030204" pitchFamily="34" charset="0"/>
                        </a:rPr>
                        <a:t> 19 travel restrictions</a:t>
                      </a:r>
                      <a:endParaRPr lang="en-US" sz="2000" dirty="0">
                        <a:latin typeface="Calibri" panose="020F0502020204030204" pitchFamily="34" charset="0"/>
                        <a:cs typeface="Calibri" panose="020F0502020204030204" pitchFamily="34" charset="0"/>
                      </a:endParaRPr>
                    </a:p>
                  </a:txBody>
                  <a:tcPr anchor="ctr"/>
                </a:tc>
                <a:tc>
                  <a:txBody>
                    <a:bodyPr/>
                    <a:lstStyle/>
                    <a:p>
                      <a:r>
                        <a:rPr lang="en-GB" sz="2000" dirty="0" smtClean="0">
                          <a:latin typeface="Calibri" panose="020F0502020204030204" pitchFamily="34" charset="0"/>
                          <a:cs typeface="Calibri" panose="020F0502020204030204" pitchFamily="34" charset="0"/>
                        </a:rPr>
                        <a:t>Districts will lead the outbreak response if provinces cannot travel. HCs will lead the outbreak response if districts cannot travel. VMWs will conduct the RACD if HCs can't travel to villages.</a:t>
                      </a:r>
                      <a:endParaRPr lang="en-US"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30545046"/>
                  </a:ext>
                </a:extLst>
              </a:tr>
              <a:tr h="1023304">
                <a:tc>
                  <a:txBody>
                    <a:bodyPr/>
                    <a:lstStyle/>
                    <a:p>
                      <a:r>
                        <a:rPr lang="en-US" sz="2000" dirty="0" smtClean="0">
                          <a:latin typeface="Calibri" panose="020F0502020204030204" pitchFamily="34" charset="0"/>
                          <a:cs typeface="Calibri" panose="020F0502020204030204" pitchFamily="34" charset="0"/>
                        </a:rPr>
                        <a:t>Delays in the disbursement process through MOH account</a:t>
                      </a:r>
                      <a:r>
                        <a:rPr lang="en-US" sz="2000" baseline="0" dirty="0" smtClean="0">
                          <a:latin typeface="Calibri" panose="020F0502020204030204" pitchFamily="34" charset="0"/>
                          <a:cs typeface="Calibri" panose="020F0502020204030204" pitchFamily="34" charset="0"/>
                        </a:rPr>
                        <a:t> at the Bank of Laos</a:t>
                      </a:r>
                      <a:endParaRPr lang="en-US" sz="2000" dirty="0">
                        <a:latin typeface="Calibri" panose="020F0502020204030204" pitchFamily="34" charset="0"/>
                        <a:cs typeface="Calibri" panose="020F0502020204030204" pitchFamily="34" charset="0"/>
                      </a:endParaRPr>
                    </a:p>
                  </a:txBody>
                  <a:tcPr anchor="ctr"/>
                </a:tc>
                <a:tc>
                  <a:txBody>
                    <a:bodyPr/>
                    <a:lstStyle/>
                    <a:p>
                      <a:r>
                        <a:rPr lang="en-US" sz="2000" dirty="0" smtClean="0">
                          <a:latin typeface="Calibri" panose="020F0502020204030204" pitchFamily="34" charset="0"/>
                          <a:cs typeface="Calibri" panose="020F0502020204030204" pitchFamily="34" charset="0"/>
                        </a:rPr>
                        <a:t>DCDC</a:t>
                      </a:r>
                      <a:r>
                        <a:rPr lang="en-US" sz="2000" baseline="0" dirty="0" smtClean="0">
                          <a:latin typeface="Calibri" panose="020F0502020204030204" pitchFamily="34" charset="0"/>
                          <a:cs typeface="Calibri" panose="020F0502020204030204" pitchFamily="34" charset="0"/>
                        </a:rPr>
                        <a:t> and PR UNOPS coordinate closely to DOF and with the National Treasury for improvements of the disbursement process.</a:t>
                      </a:r>
                      <a:endParaRPr lang="en-US"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35909177"/>
                  </a:ext>
                </a:extLst>
              </a:tr>
              <a:tr h="1023304">
                <a:tc>
                  <a:txBody>
                    <a:bodyPr/>
                    <a:lstStyle/>
                    <a:p>
                      <a:r>
                        <a:rPr lang="en-US" sz="2000" dirty="0" smtClean="0">
                          <a:latin typeface="Calibri" panose="020F0502020204030204" pitchFamily="34" charset="0"/>
                          <a:cs typeface="Calibri" panose="020F0502020204030204" pitchFamily="34" charset="0"/>
                        </a:rPr>
                        <a:t>Increased travel</a:t>
                      </a:r>
                      <a:r>
                        <a:rPr lang="en-US" sz="2000" baseline="0" dirty="0" smtClean="0">
                          <a:latin typeface="Calibri" panose="020F0502020204030204" pitchFamily="34" charset="0"/>
                          <a:cs typeface="Calibri" panose="020F0502020204030204" pitchFamily="34" charset="0"/>
                        </a:rPr>
                        <a:t> costs for field activities due to high fuel costs</a:t>
                      </a:r>
                      <a:endParaRPr lang="en-US" sz="2000" dirty="0">
                        <a:latin typeface="Calibri" panose="020F0502020204030204" pitchFamily="34" charset="0"/>
                        <a:cs typeface="Calibri" panose="020F0502020204030204" pitchFamily="34" charset="0"/>
                      </a:endParaRPr>
                    </a:p>
                  </a:txBody>
                  <a:tcPr anchor="ctr"/>
                </a:tc>
                <a:tc>
                  <a:txBody>
                    <a:bodyPr/>
                    <a:lstStyle/>
                    <a:p>
                      <a:pPr marL="0" indent="0">
                        <a:buFontTx/>
                        <a:buNone/>
                      </a:pPr>
                      <a:r>
                        <a:rPr lang="en-US" sz="2000" baseline="0" dirty="0" smtClean="0">
                          <a:latin typeface="Calibri" panose="020F0502020204030204" pitchFamily="34" charset="0"/>
                          <a:cs typeface="Calibri" panose="020F0502020204030204" pitchFamily="34" charset="0"/>
                        </a:rPr>
                        <a:t>Reallocation of budget savings through the reprograming </a:t>
                      </a:r>
                      <a:r>
                        <a:rPr lang="en-US" sz="2000" baseline="0" dirty="0" err="1" smtClean="0">
                          <a:latin typeface="Calibri" panose="020F0502020204030204" pitchFamily="34" charset="0"/>
                          <a:cs typeface="Calibri" panose="020F0502020204030204" pitchFamily="34" charset="0"/>
                        </a:rPr>
                        <a:t>evercise</a:t>
                      </a:r>
                      <a:r>
                        <a:rPr lang="en-US" sz="2000" baseline="0" dirty="0" smtClean="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3127745164"/>
                  </a:ext>
                </a:extLst>
              </a:tr>
              <a:tr h="713212">
                <a:tc>
                  <a:txBody>
                    <a:bodyPr/>
                    <a:lstStyle/>
                    <a:p>
                      <a:r>
                        <a:rPr lang="en-US" sz="2000" dirty="0" smtClean="0">
                          <a:latin typeface="Calibri" panose="020F0502020204030204" pitchFamily="34" charset="0"/>
                          <a:cs typeface="Calibri" panose="020F0502020204030204" pitchFamily="34" charset="0"/>
                        </a:rPr>
                        <a:t>Delays</a:t>
                      </a:r>
                      <a:r>
                        <a:rPr lang="en-US" sz="2000" baseline="0" dirty="0" smtClean="0">
                          <a:latin typeface="Calibri" panose="020F0502020204030204" pitchFamily="34" charset="0"/>
                          <a:cs typeface="Calibri" panose="020F0502020204030204" pitchFamily="34" charset="0"/>
                        </a:rPr>
                        <a:t> in the procurement of RDTs budgeted as part of the Co – Financing Requirement</a:t>
                      </a:r>
                      <a:endParaRPr lang="en-US" sz="2000" dirty="0">
                        <a:latin typeface="Calibri" panose="020F0502020204030204" pitchFamily="34" charset="0"/>
                        <a:cs typeface="Calibri" panose="020F0502020204030204" pitchFamily="34" charset="0"/>
                      </a:endParaRPr>
                    </a:p>
                  </a:txBody>
                  <a:tcPr anchor="ctr"/>
                </a:tc>
                <a:tc>
                  <a:txBody>
                    <a:bodyPr/>
                    <a:lstStyle/>
                    <a:p>
                      <a:pPr marL="0" indent="0">
                        <a:buFontTx/>
                        <a:buNone/>
                      </a:pPr>
                      <a:r>
                        <a:rPr lang="en-GB" sz="2000" dirty="0" smtClean="0">
                          <a:latin typeface="Calibri" panose="020F0502020204030204" pitchFamily="34" charset="0"/>
                          <a:cs typeface="Calibri" panose="020F0502020204030204" pitchFamily="34" charset="0"/>
                        </a:rPr>
                        <a:t>CMPE and DCDC continue</a:t>
                      </a:r>
                      <a:r>
                        <a:rPr lang="en-GB" sz="2000" baseline="0" dirty="0" smtClean="0">
                          <a:latin typeface="Calibri" panose="020F0502020204030204" pitchFamily="34" charset="0"/>
                          <a:cs typeface="Calibri" panose="020F0502020204030204" pitchFamily="34" charset="0"/>
                        </a:rPr>
                        <a:t> to coordinate with DOF for the timely procurement process</a:t>
                      </a:r>
                      <a:endParaRPr lang="en-GB" sz="2000" dirty="0" smtClean="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9393812"/>
                  </a:ext>
                </a:extLst>
              </a:tr>
            </a:tbl>
          </a:graphicData>
        </a:graphic>
      </p:graphicFrame>
      <p:sp>
        <p:nvSpPr>
          <p:cNvPr id="7" name="Google Shape;570;p34"/>
          <p:cNvSpPr txBox="1">
            <a:spLocks noGrp="1"/>
          </p:cNvSpPr>
          <p:nvPr>
            <p:ph type="title"/>
          </p:nvPr>
        </p:nvSpPr>
        <p:spPr>
          <a:xfrm>
            <a:off x="828675" y="0"/>
            <a:ext cx="10271125" cy="792163"/>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a:bodyPr>
          <a:lstStyle/>
          <a:p>
            <a:pPr marL="0" lvl="0" indent="0" algn="l" rtl="0">
              <a:lnSpc>
                <a:spcPct val="200000"/>
              </a:lnSpc>
              <a:spcBef>
                <a:spcPts val="0"/>
              </a:spcBef>
              <a:spcAft>
                <a:spcPts val="0"/>
              </a:spcAft>
              <a:buSzPct val="71428"/>
              <a:buNone/>
            </a:pPr>
            <a:r>
              <a:rPr lang="en-US" sz="2200" dirty="0" smtClean="0">
                <a:solidFill>
                  <a:schemeClr val="bg1"/>
                </a:solidFill>
                <a:latin typeface="Calibri"/>
                <a:ea typeface="Calibri"/>
                <a:cs typeface="Calibri"/>
                <a:sym typeface="Calibri"/>
              </a:rPr>
              <a:t>5. Major Risks and Management Actions – Cont’d</a:t>
            </a:r>
            <a:endParaRPr sz="22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44359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title"/>
          </p:nvPr>
        </p:nvSpPr>
        <p:spPr>
          <a:xfrm>
            <a:off x="643500" y="283868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457200" lvl="0" indent="-400050" algn="ctr" rtl="0">
              <a:lnSpc>
                <a:spcPct val="120000"/>
              </a:lnSpc>
              <a:spcBef>
                <a:spcPts val="0"/>
              </a:spcBef>
              <a:spcAft>
                <a:spcPts val="0"/>
              </a:spcAft>
              <a:buSzPts val="2700"/>
              <a:buFont typeface="Calibri"/>
              <a:buAutoNum type="arabicPeriod"/>
            </a:pPr>
            <a:r>
              <a:rPr lang="en-US" sz="2700" dirty="0">
                <a:latin typeface="Calibri"/>
                <a:ea typeface="Calibri"/>
                <a:cs typeface="Calibri"/>
                <a:sym typeface="Calibri"/>
              </a:rPr>
              <a:t>1. Program overall indicators and </a:t>
            </a:r>
            <a:r>
              <a:rPr lang="en-US" sz="2700" dirty="0" smtClean="0">
                <a:latin typeface="Calibri"/>
                <a:ea typeface="Calibri"/>
                <a:cs typeface="Calibri"/>
                <a:sym typeface="Calibri"/>
              </a:rPr>
              <a:t>results - 2021</a:t>
            </a:r>
            <a:endParaRPr sz="31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p3"/>
          <p:cNvSpPr txBox="1">
            <a:spLocks noGrp="1"/>
          </p:cNvSpPr>
          <p:nvPr>
            <p:ph type="title"/>
          </p:nvPr>
        </p:nvSpPr>
        <p:spPr>
          <a:xfrm>
            <a:off x="643500" y="283868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457200" lvl="0" indent="-400050" algn="ctr" rtl="0">
              <a:lnSpc>
                <a:spcPct val="120000"/>
              </a:lnSpc>
              <a:spcBef>
                <a:spcPts val="0"/>
              </a:spcBef>
              <a:spcAft>
                <a:spcPts val="0"/>
              </a:spcAft>
              <a:buSzPts val="2700"/>
              <a:buFont typeface="Calibri"/>
              <a:buAutoNum type="arabicPeriod"/>
            </a:pPr>
            <a:r>
              <a:rPr lang="en-US" sz="2700" dirty="0" smtClean="0">
                <a:latin typeface="Calibri"/>
                <a:ea typeface="Calibri"/>
                <a:cs typeface="Calibri"/>
                <a:sym typeface="Calibri"/>
              </a:rPr>
              <a:t>6. Additional Slides for Reference</a:t>
            </a:r>
            <a:endParaRPr sz="3100" dirty="0">
              <a:latin typeface="Calibri"/>
              <a:ea typeface="Calibri"/>
              <a:cs typeface="Calibri"/>
              <a:sym typeface="Calibri"/>
            </a:endParaRPr>
          </a:p>
        </p:txBody>
      </p:sp>
    </p:spTree>
    <p:extLst>
      <p:ext uri="{BB962C8B-B14F-4D97-AF65-F5344CB8AC3E}">
        <p14:creationId xmlns:p14="http://schemas.microsoft.com/office/powerpoint/2010/main" val="132013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p3"/>
          <p:cNvSpPr txBox="1">
            <a:spLocks noGrp="1"/>
          </p:cNvSpPr>
          <p:nvPr>
            <p:ph type="title"/>
          </p:nvPr>
        </p:nvSpPr>
        <p:spPr>
          <a:xfrm>
            <a:off x="643500" y="283868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457200" lvl="0" indent="-400050" algn="ctr" rtl="0">
              <a:lnSpc>
                <a:spcPct val="120000"/>
              </a:lnSpc>
              <a:spcBef>
                <a:spcPts val="0"/>
              </a:spcBef>
              <a:spcAft>
                <a:spcPts val="0"/>
              </a:spcAft>
              <a:buSzPts val="2700"/>
              <a:buFont typeface="Calibri"/>
              <a:buAutoNum type="arabicPeriod"/>
            </a:pPr>
            <a:r>
              <a:rPr lang="en-US" sz="2700" dirty="0" smtClean="0">
                <a:latin typeface="Calibri"/>
                <a:ea typeface="Calibri"/>
                <a:cs typeface="Calibri"/>
                <a:sym typeface="Calibri"/>
              </a:rPr>
              <a:t>1b. </a:t>
            </a:r>
            <a:r>
              <a:rPr lang="en-US" sz="2700" dirty="0">
                <a:latin typeface="Calibri"/>
                <a:ea typeface="Calibri"/>
                <a:cs typeface="Calibri"/>
                <a:sym typeface="Calibri"/>
              </a:rPr>
              <a:t>Program overall indicators and </a:t>
            </a:r>
            <a:r>
              <a:rPr lang="en-US" sz="2700" dirty="0" smtClean="0">
                <a:latin typeface="Calibri"/>
                <a:ea typeface="Calibri"/>
                <a:cs typeface="Calibri"/>
                <a:sym typeface="Calibri"/>
              </a:rPr>
              <a:t>results - 2021</a:t>
            </a:r>
            <a:endParaRPr sz="3100" dirty="0">
              <a:latin typeface="Calibri"/>
              <a:ea typeface="Calibri"/>
              <a:cs typeface="Calibri"/>
              <a:sym typeface="Calibri"/>
            </a:endParaRPr>
          </a:p>
        </p:txBody>
      </p:sp>
    </p:spTree>
    <p:extLst>
      <p:ext uri="{BB962C8B-B14F-4D97-AF65-F5344CB8AC3E}">
        <p14:creationId xmlns:p14="http://schemas.microsoft.com/office/powerpoint/2010/main" val="125548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53"/>
        <p:cNvGrpSpPr/>
        <p:nvPr/>
      </p:nvGrpSpPr>
      <p:grpSpPr>
        <a:xfrm>
          <a:off x="0" y="0"/>
          <a:ext cx="0" cy="0"/>
          <a:chOff x="0" y="0"/>
          <a:chExt cx="0" cy="0"/>
        </a:xfrm>
      </p:grpSpPr>
      <p:sp>
        <p:nvSpPr>
          <p:cNvPr id="354" name="Google Shape;354;p15"/>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55" name="Google Shape;355;p15"/>
          <p:cNvSpPr txBox="1">
            <a:spLocks noGrp="1"/>
          </p:cNvSpPr>
          <p:nvPr>
            <p:ph type="body" idx="1"/>
          </p:nvPr>
        </p:nvSpPr>
        <p:spPr>
          <a:xfrm>
            <a:off x="994350" y="115957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a:latin typeface="Calibri"/>
                <a:ea typeface="Calibri"/>
                <a:cs typeface="Calibri"/>
                <a:sym typeface="Calibri"/>
              </a:rPr>
              <a:t>Coverage indicator 2 - Testing in all sectors (</a:t>
            </a:r>
            <a:r>
              <a:rPr lang="en-US" sz="1600" b="1">
                <a:solidFill>
                  <a:srgbClr val="FF0000"/>
                </a:solidFill>
                <a:latin typeface="Calibri"/>
                <a:ea typeface="Calibri"/>
                <a:cs typeface="Calibri"/>
                <a:sym typeface="Calibri"/>
              </a:rPr>
              <a:t>All sectors</a:t>
            </a:r>
            <a:r>
              <a:rPr lang="en-US" sz="1600" b="1">
                <a:latin typeface="Calibri"/>
                <a:ea typeface="Calibri"/>
                <a:cs typeface="Calibri"/>
                <a:sym typeface="Calibri"/>
              </a:rPr>
              <a:t>)</a:t>
            </a:r>
            <a:endParaRPr/>
          </a:p>
        </p:txBody>
      </p:sp>
      <p:sp>
        <p:nvSpPr>
          <p:cNvPr id="356" name="Google Shape;356;p15"/>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smtClean="0">
                <a:latin typeface="Calibri"/>
                <a:ea typeface="Calibri"/>
                <a:cs typeface="Calibri"/>
                <a:sym typeface="Calibri"/>
              </a:rPr>
              <a:t>1b. </a:t>
            </a:r>
            <a:r>
              <a:rPr lang="en-US" sz="2200" dirty="0">
                <a:latin typeface="Calibri"/>
                <a:ea typeface="Calibri"/>
                <a:cs typeface="Calibri"/>
                <a:sym typeface="Calibri"/>
              </a:rPr>
              <a:t>Program overall indicators and results</a:t>
            </a:r>
            <a:endParaRPr sz="2200" dirty="0">
              <a:latin typeface="Calibri"/>
              <a:ea typeface="Calibri"/>
              <a:cs typeface="Calibri"/>
              <a:sym typeface="Calibri"/>
            </a:endParaRPr>
          </a:p>
        </p:txBody>
      </p:sp>
      <p:graphicFrame>
        <p:nvGraphicFramePr>
          <p:cNvPr id="357" name="Google Shape;357;p15"/>
          <p:cNvGraphicFramePr/>
          <p:nvPr/>
        </p:nvGraphicFramePr>
        <p:xfrm>
          <a:off x="1148825" y="1680000"/>
          <a:ext cx="4912400" cy="4572000"/>
        </p:xfrm>
        <a:graphic>
          <a:graphicData uri="http://schemas.openxmlformats.org/drawingml/2006/table">
            <a:tbl>
              <a:tblPr>
                <a:noFill/>
                <a:tableStyleId>{EFA55484-9475-48D6-BE05-EB8990810AF6}</a:tableStyleId>
              </a:tblPr>
              <a:tblGrid>
                <a:gridCol w="1640100">
                  <a:extLst>
                    <a:ext uri="{9D8B030D-6E8A-4147-A177-3AD203B41FA5}">
                      <a16:colId xmlns:a16="http://schemas.microsoft.com/office/drawing/2014/main" val="20000"/>
                    </a:ext>
                  </a:extLst>
                </a:gridCol>
                <a:gridCol w="1099375">
                  <a:extLst>
                    <a:ext uri="{9D8B030D-6E8A-4147-A177-3AD203B41FA5}">
                      <a16:colId xmlns:a16="http://schemas.microsoft.com/office/drawing/2014/main" val="20001"/>
                    </a:ext>
                  </a:extLst>
                </a:gridCol>
                <a:gridCol w="944825">
                  <a:extLst>
                    <a:ext uri="{9D8B030D-6E8A-4147-A177-3AD203B41FA5}">
                      <a16:colId xmlns:a16="http://schemas.microsoft.com/office/drawing/2014/main" val="20002"/>
                    </a:ext>
                  </a:extLst>
                </a:gridCol>
                <a:gridCol w="122810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01 PHO Vientiane. C</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2,573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1,374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53%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02 PHO Phongsaly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6,557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4,667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71%</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03 PHO Luangnamtha</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3,975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3,715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04 PHO Oudomxay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5,951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5,696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96%</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05 PHO Bokeo</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2,183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06 PHO Luangprabang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9,466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6,441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68%</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07 PHO Huaphanh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3,660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 PHO Xayabury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4,279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4,159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09 PHO Xiengkhuang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4,742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4,823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 PHO Vientiane. P</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9,627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6,107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 PHO Borikhamxay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3,991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4,850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aphicFrame>
        <p:nvGraphicFramePr>
          <p:cNvPr id="358" name="Google Shape;358;p15"/>
          <p:cNvGraphicFramePr/>
          <p:nvPr/>
        </p:nvGraphicFramePr>
        <p:xfrm>
          <a:off x="6243350" y="1680000"/>
          <a:ext cx="5133500" cy="3429000"/>
        </p:xfrm>
        <a:graphic>
          <a:graphicData uri="http://schemas.openxmlformats.org/drawingml/2006/table">
            <a:tbl>
              <a:tblPr>
                <a:noFill/>
                <a:tableStyleId>{EFA55484-9475-48D6-BE05-EB8990810AF6}</a:tableStyleId>
              </a:tblPr>
              <a:tblGrid>
                <a:gridCol w="1549450">
                  <a:extLst>
                    <a:ext uri="{9D8B030D-6E8A-4147-A177-3AD203B41FA5}">
                      <a16:colId xmlns:a16="http://schemas.microsoft.com/office/drawing/2014/main" val="20000"/>
                    </a:ext>
                  </a:extLst>
                </a:gridCol>
                <a:gridCol w="1017300">
                  <a:extLst>
                    <a:ext uri="{9D8B030D-6E8A-4147-A177-3AD203B41FA5}">
                      <a16:colId xmlns:a16="http://schemas.microsoft.com/office/drawing/2014/main" val="20001"/>
                    </a:ext>
                  </a:extLst>
                </a:gridCol>
                <a:gridCol w="1283375">
                  <a:extLst>
                    <a:ext uri="{9D8B030D-6E8A-4147-A177-3AD203B41FA5}">
                      <a16:colId xmlns:a16="http://schemas.microsoft.com/office/drawing/2014/main" val="20002"/>
                    </a:ext>
                  </a:extLst>
                </a:gridCol>
                <a:gridCol w="1283375">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 PHO Khammuane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13,241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12,391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PHO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63,964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73,901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 PHO Saravane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55,654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61,785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PHO Sekong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27,833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40,561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PHO Champasack</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92,201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77,690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 PHO Attapeu</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44,619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54,201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 PHO Xaysomboun</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832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1,268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356,080</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369,472</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104%</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63"/>
        <p:cNvGrpSpPr/>
        <p:nvPr/>
      </p:nvGrpSpPr>
      <p:grpSpPr>
        <a:xfrm>
          <a:off x="0" y="0"/>
          <a:ext cx="0" cy="0"/>
          <a:chOff x="0" y="0"/>
          <a:chExt cx="0" cy="0"/>
        </a:xfrm>
      </p:grpSpPr>
      <p:sp>
        <p:nvSpPr>
          <p:cNvPr id="364" name="Google Shape;364;p1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65" name="Google Shape;365;p16"/>
          <p:cNvSpPr txBox="1">
            <a:spLocks noGrp="1"/>
          </p:cNvSpPr>
          <p:nvPr>
            <p:ph type="body" idx="1"/>
          </p:nvPr>
        </p:nvSpPr>
        <p:spPr>
          <a:xfrm>
            <a:off x="960000" y="11209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dirty="0">
                <a:latin typeface="Calibri"/>
                <a:ea typeface="Calibri"/>
                <a:cs typeface="Calibri"/>
                <a:sym typeface="Calibri"/>
              </a:rPr>
              <a:t>Coverage indicator 2 - Testing in all sectors (</a:t>
            </a:r>
            <a:r>
              <a:rPr lang="en-US" sz="1600" b="1" dirty="0">
                <a:solidFill>
                  <a:srgbClr val="FF0000"/>
                </a:solidFill>
                <a:latin typeface="Calibri"/>
                <a:ea typeface="Calibri"/>
                <a:cs typeface="Calibri"/>
                <a:sym typeface="Calibri"/>
              </a:rPr>
              <a:t>Public </a:t>
            </a:r>
            <a:r>
              <a:rPr lang="en-US" sz="1600" b="1" dirty="0" smtClean="0">
                <a:solidFill>
                  <a:srgbClr val="FF0000"/>
                </a:solidFill>
                <a:latin typeface="Calibri"/>
                <a:ea typeface="Calibri"/>
                <a:cs typeface="Calibri"/>
                <a:sym typeface="Calibri"/>
              </a:rPr>
              <a:t>sector</a:t>
            </a:r>
            <a:r>
              <a:rPr lang="en-US" sz="1600" b="1" dirty="0" smtClean="0">
                <a:latin typeface="Calibri"/>
                <a:ea typeface="Calibri"/>
                <a:cs typeface="Calibri"/>
                <a:sym typeface="Calibri"/>
              </a:rPr>
              <a:t>)</a:t>
            </a:r>
            <a:endParaRPr dirty="0"/>
          </a:p>
        </p:txBody>
      </p:sp>
      <p:sp>
        <p:nvSpPr>
          <p:cNvPr id="366" name="Google Shape;366;p16"/>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smtClean="0">
                <a:latin typeface="Calibri"/>
                <a:ea typeface="Calibri"/>
                <a:cs typeface="Calibri"/>
                <a:sym typeface="Calibri"/>
              </a:rPr>
              <a:t>1b. </a:t>
            </a:r>
            <a:r>
              <a:rPr lang="en-US" sz="2200" dirty="0">
                <a:latin typeface="Calibri"/>
                <a:ea typeface="Calibri"/>
                <a:cs typeface="Calibri"/>
                <a:sym typeface="Calibri"/>
              </a:rPr>
              <a:t>Program overall indicators and results</a:t>
            </a:r>
            <a:endParaRPr sz="2200" dirty="0">
              <a:latin typeface="Calibri"/>
              <a:ea typeface="Calibri"/>
              <a:cs typeface="Calibri"/>
              <a:sym typeface="Calibri"/>
            </a:endParaRPr>
          </a:p>
        </p:txBody>
      </p:sp>
      <p:graphicFrame>
        <p:nvGraphicFramePr>
          <p:cNvPr id="367" name="Google Shape;367;p16"/>
          <p:cNvGraphicFramePr/>
          <p:nvPr/>
        </p:nvGraphicFramePr>
        <p:xfrm>
          <a:off x="1148825" y="1680000"/>
          <a:ext cx="4912400" cy="4572000"/>
        </p:xfrm>
        <a:graphic>
          <a:graphicData uri="http://schemas.openxmlformats.org/drawingml/2006/table">
            <a:tbl>
              <a:tblPr>
                <a:noFill/>
                <a:tableStyleId>{EFA55484-9475-48D6-BE05-EB8990810AF6}</a:tableStyleId>
              </a:tblPr>
              <a:tblGrid>
                <a:gridCol w="1640100">
                  <a:extLst>
                    <a:ext uri="{9D8B030D-6E8A-4147-A177-3AD203B41FA5}">
                      <a16:colId xmlns:a16="http://schemas.microsoft.com/office/drawing/2014/main" val="20000"/>
                    </a:ext>
                  </a:extLst>
                </a:gridCol>
                <a:gridCol w="1099375">
                  <a:extLst>
                    <a:ext uri="{9D8B030D-6E8A-4147-A177-3AD203B41FA5}">
                      <a16:colId xmlns:a16="http://schemas.microsoft.com/office/drawing/2014/main" val="20001"/>
                    </a:ext>
                  </a:extLst>
                </a:gridCol>
                <a:gridCol w="944825">
                  <a:extLst>
                    <a:ext uri="{9D8B030D-6E8A-4147-A177-3AD203B41FA5}">
                      <a16:colId xmlns:a16="http://schemas.microsoft.com/office/drawing/2014/main" val="20002"/>
                    </a:ext>
                  </a:extLst>
                </a:gridCol>
                <a:gridCol w="122810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01 PHO Vientiane. C</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2,573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1,374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53%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02 PHO Phongsaly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4,434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3,242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03 PHO Luangnamtha</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2,860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2,323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81%</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04 PHO Oudomxay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5,876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5,601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95%</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05 PHO Bokeo</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2,183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06 PHO Luangprabang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8,398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6,071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72%</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07 PHO Huaphanh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3,660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 PHO Xayabury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3,221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3,521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09 PHO Xiengkhuang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4,742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4,823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 PHO Vientiane. P</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9,627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6,107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 PHO Borikhamxay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3,991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4,850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aphicFrame>
        <p:nvGraphicFramePr>
          <p:cNvPr id="368" name="Google Shape;368;p16"/>
          <p:cNvGraphicFramePr/>
          <p:nvPr/>
        </p:nvGraphicFramePr>
        <p:xfrm>
          <a:off x="6243350" y="1680000"/>
          <a:ext cx="5133500" cy="3429000"/>
        </p:xfrm>
        <a:graphic>
          <a:graphicData uri="http://schemas.openxmlformats.org/drawingml/2006/table">
            <a:tbl>
              <a:tblPr>
                <a:noFill/>
                <a:tableStyleId>{EFA55484-9475-48D6-BE05-EB8990810AF6}</a:tableStyleId>
              </a:tblPr>
              <a:tblGrid>
                <a:gridCol w="1549450">
                  <a:extLst>
                    <a:ext uri="{9D8B030D-6E8A-4147-A177-3AD203B41FA5}">
                      <a16:colId xmlns:a16="http://schemas.microsoft.com/office/drawing/2014/main" val="20000"/>
                    </a:ext>
                  </a:extLst>
                </a:gridCol>
                <a:gridCol w="1017300">
                  <a:extLst>
                    <a:ext uri="{9D8B030D-6E8A-4147-A177-3AD203B41FA5}">
                      <a16:colId xmlns:a16="http://schemas.microsoft.com/office/drawing/2014/main" val="20001"/>
                    </a:ext>
                  </a:extLst>
                </a:gridCol>
                <a:gridCol w="1283375">
                  <a:extLst>
                    <a:ext uri="{9D8B030D-6E8A-4147-A177-3AD203B41FA5}">
                      <a16:colId xmlns:a16="http://schemas.microsoft.com/office/drawing/2014/main" val="20002"/>
                    </a:ext>
                  </a:extLst>
                </a:gridCol>
                <a:gridCol w="1283375">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 PHO Khammuane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11,566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10,603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92%</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PHO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34,259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42,314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 PHO Saravane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28,321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27,616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98%</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PHO Sekong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20,639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16,620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81%</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PHO Champasack</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57,290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39,805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 PHO Attapeu</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35,485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42,104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 PHO Xaysomboun</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757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1,230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240,614</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224,047</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93%</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2036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73"/>
        <p:cNvGrpSpPr/>
        <p:nvPr/>
      </p:nvGrpSpPr>
      <p:grpSpPr>
        <a:xfrm>
          <a:off x="0" y="0"/>
          <a:ext cx="0" cy="0"/>
          <a:chOff x="0" y="0"/>
          <a:chExt cx="0" cy="0"/>
        </a:xfrm>
      </p:grpSpPr>
      <p:sp>
        <p:nvSpPr>
          <p:cNvPr id="374" name="Google Shape;374;p1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75" name="Google Shape;375;p17"/>
          <p:cNvSpPr txBox="1">
            <a:spLocks noGrp="1"/>
          </p:cNvSpPr>
          <p:nvPr>
            <p:ph type="body" idx="1"/>
          </p:nvPr>
        </p:nvSpPr>
        <p:spPr>
          <a:xfrm>
            <a:off x="1011500" y="13355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dirty="0">
                <a:latin typeface="Calibri"/>
                <a:ea typeface="Calibri"/>
                <a:cs typeface="Calibri"/>
                <a:sym typeface="Calibri"/>
              </a:rPr>
              <a:t>Coverage indicator 2 - Testing in all sectors (</a:t>
            </a:r>
            <a:r>
              <a:rPr lang="en-US" sz="1600" b="1" dirty="0">
                <a:solidFill>
                  <a:srgbClr val="FF0000"/>
                </a:solidFill>
                <a:latin typeface="Calibri"/>
                <a:ea typeface="Calibri"/>
                <a:cs typeface="Calibri"/>
                <a:sym typeface="Calibri"/>
              </a:rPr>
              <a:t>Community </a:t>
            </a:r>
            <a:r>
              <a:rPr lang="en-US" sz="1600" b="1" dirty="0" smtClean="0">
                <a:solidFill>
                  <a:srgbClr val="FF0000"/>
                </a:solidFill>
                <a:latin typeface="Calibri"/>
                <a:ea typeface="Calibri"/>
                <a:cs typeface="Calibri"/>
                <a:sym typeface="Calibri"/>
              </a:rPr>
              <a:t>sector</a:t>
            </a:r>
            <a:r>
              <a:rPr lang="en-US" sz="1600" b="1" dirty="0" smtClean="0">
                <a:latin typeface="Calibri"/>
                <a:ea typeface="Calibri"/>
                <a:cs typeface="Calibri"/>
                <a:sym typeface="Calibri"/>
              </a:rPr>
              <a:t>)</a:t>
            </a:r>
            <a:endParaRPr dirty="0"/>
          </a:p>
        </p:txBody>
      </p:sp>
      <p:sp>
        <p:nvSpPr>
          <p:cNvPr id="376" name="Google Shape;376;p17"/>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smtClean="0">
                <a:latin typeface="Calibri"/>
                <a:ea typeface="Calibri"/>
                <a:cs typeface="Calibri"/>
                <a:sym typeface="Calibri"/>
              </a:rPr>
              <a:t>1b. </a:t>
            </a:r>
            <a:r>
              <a:rPr lang="en-US" sz="2200" dirty="0">
                <a:latin typeface="Calibri"/>
                <a:ea typeface="Calibri"/>
                <a:cs typeface="Calibri"/>
                <a:sym typeface="Calibri"/>
              </a:rPr>
              <a:t>Program overall indicators and results</a:t>
            </a:r>
            <a:endParaRPr sz="2200" dirty="0">
              <a:latin typeface="Calibri"/>
              <a:ea typeface="Calibri"/>
              <a:cs typeface="Calibri"/>
              <a:sym typeface="Calibri"/>
            </a:endParaRPr>
          </a:p>
        </p:txBody>
      </p:sp>
      <p:graphicFrame>
        <p:nvGraphicFramePr>
          <p:cNvPr id="377" name="Google Shape;377;p17"/>
          <p:cNvGraphicFramePr/>
          <p:nvPr/>
        </p:nvGraphicFramePr>
        <p:xfrm>
          <a:off x="1441750" y="2286000"/>
          <a:ext cx="5933850" cy="2824725"/>
        </p:xfrm>
        <a:graphic>
          <a:graphicData uri="http://schemas.openxmlformats.org/drawingml/2006/table">
            <a:tbl>
              <a:tblPr>
                <a:noFill/>
                <a:tableStyleId>{EFA55484-9475-48D6-BE05-EB8990810AF6}</a:tableStyleId>
              </a:tblPr>
              <a:tblGrid>
                <a:gridCol w="858350">
                  <a:extLst>
                    <a:ext uri="{9D8B030D-6E8A-4147-A177-3AD203B41FA5}">
                      <a16:colId xmlns:a16="http://schemas.microsoft.com/office/drawing/2014/main" val="20000"/>
                    </a:ext>
                  </a:extLst>
                </a:gridCol>
                <a:gridCol w="948150">
                  <a:extLst>
                    <a:ext uri="{9D8B030D-6E8A-4147-A177-3AD203B41FA5}">
                      <a16:colId xmlns:a16="http://schemas.microsoft.com/office/drawing/2014/main" val="20001"/>
                    </a:ext>
                  </a:extLst>
                </a:gridCol>
                <a:gridCol w="988975">
                  <a:extLst>
                    <a:ext uri="{9D8B030D-6E8A-4147-A177-3AD203B41FA5}">
                      <a16:colId xmlns:a16="http://schemas.microsoft.com/office/drawing/2014/main" val="20002"/>
                    </a:ext>
                  </a:extLst>
                </a:gridCol>
                <a:gridCol w="891000">
                  <a:extLst>
                    <a:ext uri="{9D8B030D-6E8A-4147-A177-3AD203B41FA5}">
                      <a16:colId xmlns:a16="http://schemas.microsoft.com/office/drawing/2014/main" val="20003"/>
                    </a:ext>
                  </a:extLst>
                </a:gridCol>
                <a:gridCol w="980825">
                  <a:extLst>
                    <a:ext uri="{9D8B030D-6E8A-4147-A177-3AD203B41FA5}">
                      <a16:colId xmlns:a16="http://schemas.microsoft.com/office/drawing/2014/main" val="20004"/>
                    </a:ext>
                  </a:extLst>
                </a:gridCol>
                <a:gridCol w="1266550">
                  <a:extLst>
                    <a:ext uri="{9D8B030D-6E8A-4147-A177-3AD203B41FA5}">
                      <a16:colId xmlns:a16="http://schemas.microsoft.com/office/drawing/2014/main" val="20005"/>
                    </a:ext>
                  </a:extLst>
                </a:gridCol>
              </a:tblGrid>
              <a:tr h="919725">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Partner name</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tested</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contribution</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of VMWs</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tests/ VMW/ month</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None/>
                      </a:pPr>
                      <a:r>
                        <a:rPr lang="en-US" sz="1300" b="1">
                          <a:latin typeface="Calibri"/>
                          <a:ea typeface="Calibri"/>
                          <a:cs typeface="Calibri"/>
                          <a:sym typeface="Calibri"/>
                        </a:rPr>
                        <a:t>% achievement against the target</a:t>
                      </a:r>
                      <a:endParaRPr sz="1300" b="1">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HPA-CC</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22,748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20.8%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155%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PEDA</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27,758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25.4%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190%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CHIAs</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22,626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20.7%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155%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CMPE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36,180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33.1%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999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122%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109,312</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100%</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2,199</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8</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b="1">
                          <a:latin typeface="Calibri"/>
                          <a:ea typeface="Calibri"/>
                          <a:cs typeface="Calibri"/>
                          <a:sym typeface="Calibri"/>
                        </a:rPr>
                        <a:t>143%</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78" name="Google Shape;378;p17" title="Chart"/>
          <p:cNvPicPr preferRelativeResize="0"/>
          <p:nvPr/>
        </p:nvPicPr>
        <p:blipFill>
          <a:blip r:embed="rId3">
            <a:alphaModFix/>
          </a:blip>
          <a:stretch>
            <a:fillRect/>
          </a:stretch>
        </p:blipFill>
        <p:spPr>
          <a:xfrm>
            <a:off x="7890301" y="2606344"/>
            <a:ext cx="3528400" cy="2184049"/>
          </a:xfrm>
          <a:prstGeom prst="rect">
            <a:avLst/>
          </a:prstGeom>
          <a:noFill/>
          <a:ln>
            <a:noFill/>
          </a:ln>
        </p:spPr>
      </p:pic>
    </p:spTree>
    <p:extLst>
      <p:ext uri="{BB962C8B-B14F-4D97-AF65-F5344CB8AC3E}">
        <p14:creationId xmlns:p14="http://schemas.microsoft.com/office/powerpoint/2010/main" val="248355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85" name="Google Shape;385;p18"/>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dirty="0">
                <a:latin typeface="Calibri"/>
                <a:ea typeface="Calibri"/>
                <a:cs typeface="Calibri"/>
                <a:sym typeface="Calibri"/>
              </a:rPr>
              <a:t>Coverage indicator 2 - Testing in all sectors (</a:t>
            </a:r>
            <a:r>
              <a:rPr lang="en-US" sz="1600" b="1" dirty="0">
                <a:solidFill>
                  <a:srgbClr val="FF0000"/>
                </a:solidFill>
                <a:latin typeface="Calibri"/>
                <a:ea typeface="Calibri"/>
                <a:cs typeface="Calibri"/>
                <a:sym typeface="Calibri"/>
              </a:rPr>
              <a:t>Private </a:t>
            </a:r>
            <a:r>
              <a:rPr lang="en-US" sz="1600" b="1" dirty="0" smtClean="0">
                <a:solidFill>
                  <a:srgbClr val="FF0000"/>
                </a:solidFill>
                <a:latin typeface="Calibri"/>
                <a:ea typeface="Calibri"/>
                <a:cs typeface="Calibri"/>
                <a:sym typeface="Calibri"/>
              </a:rPr>
              <a:t>sector</a:t>
            </a:r>
            <a:r>
              <a:rPr lang="en-US" sz="1600" b="1" dirty="0" smtClean="0">
                <a:latin typeface="Calibri"/>
                <a:ea typeface="Calibri"/>
                <a:cs typeface="Calibri"/>
                <a:sym typeface="Calibri"/>
              </a:rPr>
              <a:t>)</a:t>
            </a:r>
            <a:endParaRPr dirty="0"/>
          </a:p>
        </p:txBody>
      </p:sp>
      <p:sp>
        <p:nvSpPr>
          <p:cNvPr id="386" name="Google Shape;386;p18"/>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smtClean="0">
                <a:latin typeface="Calibri"/>
                <a:ea typeface="Calibri"/>
                <a:cs typeface="Calibri"/>
                <a:sym typeface="Calibri"/>
              </a:rPr>
              <a:t>1b. </a:t>
            </a:r>
            <a:r>
              <a:rPr lang="en-US" sz="2200" dirty="0">
                <a:latin typeface="Calibri"/>
                <a:ea typeface="Calibri"/>
                <a:cs typeface="Calibri"/>
                <a:sym typeface="Calibri"/>
              </a:rPr>
              <a:t>Program overall indicators and results</a:t>
            </a:r>
            <a:endParaRPr sz="2200" dirty="0">
              <a:latin typeface="Calibri"/>
              <a:ea typeface="Calibri"/>
              <a:cs typeface="Calibri"/>
              <a:sym typeface="Calibri"/>
            </a:endParaRPr>
          </a:p>
        </p:txBody>
      </p:sp>
      <p:graphicFrame>
        <p:nvGraphicFramePr>
          <p:cNvPr id="387" name="Google Shape;387;p18"/>
          <p:cNvGraphicFramePr/>
          <p:nvPr/>
        </p:nvGraphicFramePr>
        <p:xfrm>
          <a:off x="1397750" y="1814125"/>
          <a:ext cx="5743125" cy="4191000"/>
        </p:xfrm>
        <a:graphic>
          <a:graphicData uri="http://schemas.openxmlformats.org/drawingml/2006/table">
            <a:tbl>
              <a:tblPr>
                <a:noFill/>
                <a:tableStyleId>{EFA55484-9475-48D6-BE05-EB8990810AF6}</a:tableStyleId>
              </a:tblPr>
              <a:tblGrid>
                <a:gridCol w="1610400">
                  <a:extLst>
                    <a:ext uri="{9D8B030D-6E8A-4147-A177-3AD203B41FA5}">
                      <a16:colId xmlns:a16="http://schemas.microsoft.com/office/drawing/2014/main" val="20000"/>
                    </a:ext>
                  </a:extLst>
                </a:gridCol>
                <a:gridCol w="1377575">
                  <a:extLst>
                    <a:ext uri="{9D8B030D-6E8A-4147-A177-3AD203B41FA5}">
                      <a16:colId xmlns:a16="http://schemas.microsoft.com/office/drawing/2014/main" val="20001"/>
                    </a:ext>
                  </a:extLst>
                </a:gridCol>
                <a:gridCol w="1377575">
                  <a:extLst>
                    <a:ext uri="{9D8B030D-6E8A-4147-A177-3AD203B41FA5}">
                      <a16:colId xmlns:a16="http://schemas.microsoft.com/office/drawing/2014/main" val="20002"/>
                    </a:ext>
                  </a:extLst>
                </a:gridCol>
                <a:gridCol w="1377575">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02 PHO Phongsaly</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348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163</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47%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03 PHO Luangnamtha</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1,115</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1,392</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125%</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06 PHO Luangprabang</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14%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 PHO Xayabury</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1,058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638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60%</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PHO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11,643</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8,811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76%</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 PHO Saravane</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6,439</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6,230</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PHO Sekong</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1,852</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5,364</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290%</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PHO Champasack</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12,525</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10,847</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 PHO Attapeu</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3,528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2,610</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38,926</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36,113</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93%</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388" name="Google Shape;388;p18"/>
          <p:cNvSpPr txBox="1"/>
          <p:nvPr/>
        </p:nvSpPr>
        <p:spPr>
          <a:xfrm>
            <a:off x="7553450" y="3719125"/>
            <a:ext cx="2702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Total reported PPM: 447</a:t>
            </a: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244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25"/>
        <p:cNvGrpSpPr/>
        <p:nvPr/>
      </p:nvGrpSpPr>
      <p:grpSpPr>
        <a:xfrm>
          <a:off x="0" y="0"/>
          <a:ext cx="0" cy="0"/>
          <a:chOff x="0" y="0"/>
          <a:chExt cx="0" cy="0"/>
        </a:xfrm>
      </p:grpSpPr>
      <p:sp>
        <p:nvSpPr>
          <p:cNvPr id="426" name="Google Shape;426;p22"/>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pic>
        <p:nvPicPr>
          <p:cNvPr id="427" name="Google Shape;427;p22" title="Chart"/>
          <p:cNvPicPr preferRelativeResize="0"/>
          <p:nvPr/>
        </p:nvPicPr>
        <p:blipFill rotWithShape="1">
          <a:blip r:embed="rId3">
            <a:alphaModFix/>
          </a:blip>
          <a:srcRect/>
          <a:stretch/>
        </p:blipFill>
        <p:spPr>
          <a:xfrm>
            <a:off x="960000" y="1866975"/>
            <a:ext cx="5122149" cy="3167199"/>
          </a:xfrm>
          <a:prstGeom prst="rect">
            <a:avLst/>
          </a:prstGeom>
          <a:noFill/>
          <a:ln w="9525" cap="flat" cmpd="sng">
            <a:solidFill>
              <a:srgbClr val="4A86E8"/>
            </a:solidFill>
            <a:prstDash val="solid"/>
            <a:round/>
            <a:headEnd type="none" w="sm" len="sm"/>
            <a:tailEnd type="none" w="sm" len="sm"/>
          </a:ln>
        </p:spPr>
      </p:pic>
      <p:pic>
        <p:nvPicPr>
          <p:cNvPr id="428" name="Google Shape;428;p22" title="Chart"/>
          <p:cNvPicPr preferRelativeResize="0"/>
          <p:nvPr/>
        </p:nvPicPr>
        <p:blipFill rotWithShape="1">
          <a:blip r:embed="rId4">
            <a:alphaModFix/>
          </a:blip>
          <a:srcRect/>
          <a:stretch/>
        </p:blipFill>
        <p:spPr>
          <a:xfrm>
            <a:off x="6371281" y="1866975"/>
            <a:ext cx="4897743" cy="3167199"/>
          </a:xfrm>
          <a:prstGeom prst="rect">
            <a:avLst/>
          </a:prstGeom>
          <a:noFill/>
          <a:ln w="9525" cap="flat" cmpd="sng">
            <a:solidFill>
              <a:srgbClr val="4A86E8"/>
            </a:solidFill>
            <a:prstDash val="solid"/>
            <a:round/>
            <a:headEnd type="none" w="sm" len="sm"/>
            <a:tailEnd type="none" w="sm" len="sm"/>
          </a:ln>
        </p:spPr>
      </p:pic>
      <p:sp>
        <p:nvSpPr>
          <p:cNvPr id="429" name="Google Shape;429;p22"/>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smtClean="0">
                <a:latin typeface="Calibri"/>
                <a:ea typeface="Calibri"/>
                <a:cs typeface="Calibri"/>
                <a:sym typeface="Calibri"/>
              </a:rPr>
              <a:t>1b. </a:t>
            </a:r>
            <a:r>
              <a:rPr lang="en-US" sz="2200" dirty="0">
                <a:latin typeface="Calibri"/>
                <a:ea typeface="Calibri"/>
                <a:cs typeface="Calibri"/>
                <a:sym typeface="Calibri"/>
              </a:rPr>
              <a:t>Program overall indicators and results</a:t>
            </a:r>
            <a:endParaRPr sz="2200" dirty="0">
              <a:latin typeface="Calibri"/>
              <a:ea typeface="Calibri"/>
              <a:cs typeface="Calibri"/>
              <a:sym typeface="Calibri"/>
            </a:endParaRPr>
          </a:p>
        </p:txBody>
      </p:sp>
      <p:sp>
        <p:nvSpPr>
          <p:cNvPr id="430" name="Google Shape;430;p22"/>
          <p:cNvSpPr txBox="1"/>
          <p:nvPr/>
        </p:nvSpPr>
        <p:spPr>
          <a:xfrm>
            <a:off x="960000" y="1094475"/>
            <a:ext cx="49440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Summary</a:t>
            </a:r>
            <a:endParaRPr sz="16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8966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456"/>
        <p:cNvGrpSpPr/>
        <p:nvPr/>
      </p:nvGrpSpPr>
      <p:grpSpPr>
        <a:xfrm>
          <a:off x="0" y="0"/>
          <a:ext cx="0" cy="0"/>
          <a:chOff x="0" y="0"/>
          <a:chExt cx="0" cy="0"/>
        </a:xfrm>
      </p:grpSpPr>
      <p:sp>
        <p:nvSpPr>
          <p:cNvPr id="457" name="Google Shape;457;p25"/>
          <p:cNvSpPr txBox="1">
            <a:spLocks noGrp="1"/>
          </p:cNvSpPr>
          <p:nvPr>
            <p:ph type="title"/>
          </p:nvPr>
        </p:nvSpPr>
        <p:spPr>
          <a:xfrm>
            <a:off x="917075" y="2759625"/>
            <a:ext cx="10905000" cy="720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457200" lvl="0" indent="0" algn="ctr" rtl="0">
              <a:lnSpc>
                <a:spcPct val="200000"/>
              </a:lnSpc>
              <a:spcBef>
                <a:spcPts val="0"/>
              </a:spcBef>
              <a:spcAft>
                <a:spcPts val="0"/>
              </a:spcAft>
              <a:buSzPct val="55555"/>
              <a:buNone/>
            </a:pPr>
            <a:r>
              <a:rPr lang="en-US" sz="3600" dirty="0" smtClean="0">
                <a:latin typeface="Calibri"/>
                <a:ea typeface="Calibri"/>
                <a:cs typeface="Calibri"/>
                <a:sym typeface="Calibri"/>
              </a:rPr>
              <a:t>7. </a:t>
            </a:r>
            <a:r>
              <a:rPr lang="en-US" sz="3600" dirty="0">
                <a:latin typeface="Calibri"/>
                <a:ea typeface="Calibri"/>
                <a:cs typeface="Calibri"/>
                <a:sym typeface="Calibri"/>
              </a:rPr>
              <a:t>CSOs indicators and </a:t>
            </a:r>
            <a:r>
              <a:rPr lang="en-US" sz="3600" dirty="0" smtClean="0">
                <a:latin typeface="Calibri"/>
                <a:ea typeface="Calibri"/>
                <a:cs typeface="Calibri"/>
                <a:sym typeface="Calibri"/>
              </a:rPr>
              <a:t>results - 2021</a:t>
            </a:r>
            <a:endParaRPr sz="3600" dirty="0"/>
          </a:p>
        </p:txBody>
      </p:sp>
    </p:spTree>
    <p:extLst>
      <p:ext uri="{BB962C8B-B14F-4D97-AF65-F5344CB8AC3E}">
        <p14:creationId xmlns:p14="http://schemas.microsoft.com/office/powerpoint/2010/main" val="294921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3" name="Google Shape;463;g119e58fa5a8_1_12"/>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457200" lvl="0" indent="0" algn="l" rtl="0">
              <a:lnSpc>
                <a:spcPct val="200000"/>
              </a:lnSpc>
              <a:spcBef>
                <a:spcPts val="0"/>
              </a:spcBef>
              <a:spcAft>
                <a:spcPts val="0"/>
              </a:spcAft>
              <a:buNone/>
            </a:pPr>
            <a:r>
              <a:rPr lang="en-US" sz="2200" dirty="0" smtClean="0">
                <a:latin typeface="Calibri"/>
                <a:ea typeface="Calibri"/>
                <a:cs typeface="Calibri"/>
                <a:sym typeface="Calibri"/>
              </a:rPr>
              <a:t>7. </a:t>
            </a:r>
            <a:r>
              <a:rPr lang="en-US" sz="2200" dirty="0">
                <a:latin typeface="Calibri"/>
                <a:ea typeface="Calibri"/>
                <a:cs typeface="Calibri"/>
                <a:sym typeface="Calibri"/>
              </a:rPr>
              <a:t>CSOs indicators and results</a:t>
            </a:r>
            <a:endParaRPr sz="2200" dirty="0"/>
          </a:p>
        </p:txBody>
      </p:sp>
      <p:grpSp>
        <p:nvGrpSpPr>
          <p:cNvPr id="464" name="Google Shape;464;g119e58fa5a8_1_12"/>
          <p:cNvGrpSpPr/>
          <p:nvPr/>
        </p:nvGrpSpPr>
        <p:grpSpPr>
          <a:xfrm>
            <a:off x="4505550" y="1486350"/>
            <a:ext cx="3180900" cy="3355225"/>
            <a:chOff x="900500" y="1317625"/>
            <a:chExt cx="3180900" cy="3355225"/>
          </a:xfrm>
        </p:grpSpPr>
        <p:sp>
          <p:nvSpPr>
            <p:cNvPr id="465" name="Google Shape;465;g119e58fa5a8_1_12"/>
            <p:cNvSpPr/>
            <p:nvPr/>
          </p:nvSpPr>
          <p:spPr>
            <a:xfrm>
              <a:off x="1445600" y="1317625"/>
              <a:ext cx="2090700" cy="6570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b="1">
                  <a:latin typeface="Calibri"/>
                  <a:ea typeface="Calibri"/>
                  <a:cs typeface="Calibri"/>
                  <a:sym typeface="Calibri"/>
                </a:rPr>
                <a:t>9 Indicators/CSO</a:t>
              </a:r>
              <a:endParaRPr sz="1800" b="1" i="0" u="none" strike="noStrike" cap="none">
                <a:solidFill>
                  <a:srgbClr val="000000"/>
                </a:solidFill>
                <a:latin typeface="Calibri"/>
                <a:ea typeface="Calibri"/>
                <a:cs typeface="Calibri"/>
                <a:sym typeface="Calibri"/>
              </a:endParaRPr>
            </a:p>
          </p:txBody>
        </p:sp>
        <p:sp>
          <p:nvSpPr>
            <p:cNvPr id="466" name="Google Shape;466;g119e58fa5a8_1_12"/>
            <p:cNvSpPr txBox="1"/>
            <p:nvPr/>
          </p:nvSpPr>
          <p:spPr>
            <a:xfrm>
              <a:off x="900500" y="2133050"/>
              <a:ext cx="3180900" cy="25398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AutoNum type="arabicPeriod"/>
              </a:pPr>
              <a:r>
                <a:rPr lang="en-US" sz="1700">
                  <a:latin typeface="Calibri"/>
                  <a:ea typeface="Calibri"/>
                  <a:cs typeface="Calibri"/>
                  <a:sym typeface="Calibri"/>
                </a:rPr>
                <a:t># testing</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treated</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Pv referral</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no RDT stock out</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no ACT 6x4 stock out</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VMW trained on ICCM</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functioning VMW</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supervision</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staff trained on PSEA</a:t>
              </a:r>
              <a:endParaRPr sz="1700">
                <a:latin typeface="Calibri"/>
                <a:ea typeface="Calibri"/>
                <a:cs typeface="Calibri"/>
                <a:sym typeface="Calibri"/>
              </a:endParaRPr>
            </a:p>
          </p:txBody>
        </p:sp>
      </p:grpSp>
    </p:spTree>
    <p:extLst>
      <p:ext uri="{BB962C8B-B14F-4D97-AF65-F5344CB8AC3E}">
        <p14:creationId xmlns:p14="http://schemas.microsoft.com/office/powerpoint/2010/main" val="310134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71"/>
        <p:cNvGrpSpPr/>
        <p:nvPr/>
      </p:nvGrpSpPr>
      <p:grpSpPr>
        <a:xfrm>
          <a:off x="0" y="0"/>
          <a:ext cx="0" cy="0"/>
          <a:chOff x="0" y="0"/>
          <a:chExt cx="0" cy="0"/>
        </a:xfrm>
      </p:grpSpPr>
      <p:sp>
        <p:nvSpPr>
          <p:cNvPr id="472" name="Google Shape;472;p2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sz="2200" dirty="0" smtClean="0">
                <a:latin typeface="Calibri"/>
                <a:ea typeface="Calibri"/>
                <a:cs typeface="Calibri"/>
                <a:sym typeface="Calibri"/>
              </a:rPr>
              <a:t>7. </a:t>
            </a:r>
            <a:r>
              <a:rPr lang="en-US" sz="2200" dirty="0">
                <a:latin typeface="Calibri"/>
                <a:ea typeface="Calibri"/>
                <a:cs typeface="Calibri"/>
                <a:sym typeface="Calibri"/>
              </a:rPr>
              <a:t>CSO indicators and </a:t>
            </a:r>
            <a:r>
              <a:rPr lang="en-US" sz="2200" dirty="0" smtClean="0">
                <a:latin typeface="Calibri"/>
                <a:ea typeface="Calibri"/>
                <a:cs typeface="Calibri"/>
                <a:sym typeface="Calibri"/>
              </a:rPr>
              <a:t>results - 2021 </a:t>
            </a:r>
            <a:endParaRPr sz="2200" dirty="0">
              <a:latin typeface="Calibri"/>
              <a:ea typeface="Calibri"/>
              <a:cs typeface="Calibri"/>
              <a:sym typeface="Calibri"/>
            </a:endParaRPr>
          </a:p>
        </p:txBody>
      </p:sp>
      <p:grpSp>
        <p:nvGrpSpPr>
          <p:cNvPr id="473" name="Google Shape;473;p26"/>
          <p:cNvGrpSpPr/>
          <p:nvPr/>
        </p:nvGrpSpPr>
        <p:grpSpPr>
          <a:xfrm>
            <a:off x="960000" y="1787700"/>
            <a:ext cx="10934576" cy="3296898"/>
            <a:chOff x="960000" y="1787700"/>
            <a:chExt cx="10934576" cy="3296898"/>
          </a:xfrm>
        </p:grpSpPr>
        <p:pic>
          <p:nvPicPr>
            <p:cNvPr id="474" name="Google Shape;474;p26" title="Chart"/>
            <p:cNvPicPr preferRelativeResize="0"/>
            <p:nvPr/>
          </p:nvPicPr>
          <p:blipFill>
            <a:blip r:embed="rId3">
              <a:alphaModFix/>
            </a:blip>
            <a:stretch>
              <a:fillRect/>
            </a:stretch>
          </p:blipFill>
          <p:spPr>
            <a:xfrm>
              <a:off x="960000" y="1787700"/>
              <a:ext cx="5325774" cy="3290225"/>
            </a:xfrm>
            <a:prstGeom prst="rect">
              <a:avLst/>
            </a:prstGeom>
            <a:noFill/>
            <a:ln w="9525" cap="flat" cmpd="sng">
              <a:solidFill>
                <a:schemeClr val="dk2"/>
              </a:solidFill>
              <a:prstDash val="solid"/>
              <a:round/>
              <a:headEnd type="none" w="sm" len="sm"/>
              <a:tailEnd type="none" w="sm" len="sm"/>
            </a:ln>
          </p:spPr>
        </p:pic>
        <p:pic>
          <p:nvPicPr>
            <p:cNvPr id="475" name="Google Shape;475;p26" title="Chart"/>
            <p:cNvPicPr preferRelativeResize="0"/>
            <p:nvPr/>
          </p:nvPicPr>
          <p:blipFill>
            <a:blip r:embed="rId4">
              <a:alphaModFix/>
            </a:blip>
            <a:stretch>
              <a:fillRect/>
            </a:stretch>
          </p:blipFill>
          <p:spPr>
            <a:xfrm>
              <a:off x="6568800" y="1787700"/>
              <a:ext cx="5325776" cy="3296898"/>
            </a:xfrm>
            <a:prstGeom prst="rect">
              <a:avLst/>
            </a:prstGeom>
            <a:noFill/>
            <a:ln w="9525" cap="flat" cmpd="sng">
              <a:solidFill>
                <a:schemeClr val="dk2"/>
              </a:solidFill>
              <a:prstDash val="solid"/>
              <a:round/>
              <a:headEnd type="none" w="sm" len="sm"/>
              <a:tailEnd type="none" w="sm" len="sm"/>
            </a:ln>
          </p:spPr>
        </p:pic>
      </p:grpSp>
    </p:spTree>
    <p:extLst>
      <p:ext uri="{BB962C8B-B14F-4D97-AF65-F5344CB8AC3E}">
        <p14:creationId xmlns:p14="http://schemas.microsoft.com/office/powerpoint/2010/main" val="160240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a:latin typeface="Calibri"/>
                <a:ea typeface="Calibri"/>
                <a:cs typeface="Calibri"/>
                <a:sym typeface="Calibri"/>
              </a:rPr>
              <a:t>1. Program overall indicators and </a:t>
            </a:r>
            <a:r>
              <a:rPr lang="en-US" sz="2200" dirty="0" smtClean="0">
                <a:latin typeface="Calibri"/>
                <a:ea typeface="Calibri"/>
                <a:cs typeface="Calibri"/>
                <a:sym typeface="Calibri"/>
              </a:rPr>
              <a:t>results – 2021 </a:t>
            </a:r>
            <a:endParaRPr sz="2200" dirty="0">
              <a:latin typeface="Calibri"/>
              <a:ea typeface="Calibri"/>
              <a:cs typeface="Calibri"/>
              <a:sym typeface="Calibri"/>
            </a:endParaRPr>
          </a:p>
        </p:txBody>
      </p:sp>
      <p:grpSp>
        <p:nvGrpSpPr>
          <p:cNvPr id="241" name="Google Shape;241;p4"/>
          <p:cNvGrpSpPr/>
          <p:nvPr/>
        </p:nvGrpSpPr>
        <p:grpSpPr>
          <a:xfrm>
            <a:off x="900500" y="1470025"/>
            <a:ext cx="2686500" cy="1862125"/>
            <a:chOff x="900500" y="1317625"/>
            <a:chExt cx="2686500" cy="1862125"/>
          </a:xfrm>
        </p:grpSpPr>
        <p:sp>
          <p:nvSpPr>
            <p:cNvPr id="242" name="Google Shape;242;p4"/>
            <p:cNvSpPr/>
            <p:nvPr/>
          </p:nvSpPr>
          <p:spPr>
            <a:xfrm>
              <a:off x="1239500" y="1317625"/>
              <a:ext cx="2008500" cy="5751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Impact indicators</a:t>
              </a:r>
              <a:endParaRPr sz="1400" b="1" i="0" u="none" strike="noStrike" cap="none">
                <a:solidFill>
                  <a:srgbClr val="000000"/>
                </a:solidFill>
                <a:latin typeface="Calibri"/>
                <a:ea typeface="Calibri"/>
                <a:cs typeface="Calibri"/>
                <a:sym typeface="Calibri"/>
              </a:endParaRPr>
            </a:p>
          </p:txBody>
        </p:sp>
        <p:sp>
          <p:nvSpPr>
            <p:cNvPr id="243" name="Google Shape;243;p4"/>
            <p:cNvSpPr txBox="1"/>
            <p:nvPr/>
          </p:nvSpPr>
          <p:spPr>
            <a:xfrm>
              <a:off x="900500" y="2133050"/>
              <a:ext cx="2686500" cy="10467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Inpatient malaria deaths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Malaria test positivity rate</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API</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Reported malaria cases</a:t>
              </a:r>
              <a:endParaRPr sz="1400" b="0" i="0" u="none" strike="noStrike" cap="none">
                <a:solidFill>
                  <a:srgbClr val="000000"/>
                </a:solidFill>
                <a:latin typeface="Calibri"/>
                <a:ea typeface="Calibri"/>
                <a:cs typeface="Calibri"/>
                <a:sym typeface="Calibri"/>
              </a:endParaRPr>
            </a:p>
          </p:txBody>
        </p:sp>
      </p:grpSp>
      <p:grpSp>
        <p:nvGrpSpPr>
          <p:cNvPr id="244" name="Google Shape;244;p4"/>
          <p:cNvGrpSpPr/>
          <p:nvPr/>
        </p:nvGrpSpPr>
        <p:grpSpPr>
          <a:xfrm>
            <a:off x="4944300" y="1470025"/>
            <a:ext cx="2008500" cy="1215625"/>
            <a:chOff x="4679300" y="1317625"/>
            <a:chExt cx="2008500" cy="1215625"/>
          </a:xfrm>
        </p:grpSpPr>
        <p:sp>
          <p:nvSpPr>
            <p:cNvPr id="245" name="Google Shape;245;p4"/>
            <p:cNvSpPr/>
            <p:nvPr/>
          </p:nvSpPr>
          <p:spPr>
            <a:xfrm>
              <a:off x="4679300" y="1317625"/>
              <a:ext cx="2008500" cy="5751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Outcome indicator</a:t>
              </a:r>
              <a:endParaRPr sz="1400" b="1" i="0" u="none" strike="noStrike" cap="none">
                <a:solidFill>
                  <a:srgbClr val="000000"/>
                </a:solidFill>
                <a:latin typeface="Calibri"/>
                <a:ea typeface="Calibri"/>
                <a:cs typeface="Calibri"/>
                <a:sym typeface="Calibri"/>
              </a:endParaRPr>
            </a:p>
          </p:txBody>
        </p:sp>
        <p:sp>
          <p:nvSpPr>
            <p:cNvPr id="246" name="Google Shape;246;p4"/>
            <p:cNvSpPr txBox="1"/>
            <p:nvPr/>
          </p:nvSpPr>
          <p:spPr>
            <a:xfrm>
              <a:off x="4679300" y="2133050"/>
              <a:ext cx="2008500" cy="4002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ABER</a:t>
              </a:r>
              <a:endParaRPr sz="1400" b="0" i="0" u="none" strike="noStrike" cap="none">
                <a:solidFill>
                  <a:srgbClr val="000000"/>
                </a:solidFill>
                <a:latin typeface="Calibri"/>
                <a:ea typeface="Calibri"/>
                <a:cs typeface="Calibri"/>
                <a:sym typeface="Calibri"/>
              </a:endParaRPr>
            </a:p>
          </p:txBody>
        </p:sp>
      </p:grpSp>
      <p:grpSp>
        <p:nvGrpSpPr>
          <p:cNvPr id="247" name="Google Shape;247;p4"/>
          <p:cNvGrpSpPr/>
          <p:nvPr/>
        </p:nvGrpSpPr>
        <p:grpSpPr>
          <a:xfrm>
            <a:off x="7964500" y="1470025"/>
            <a:ext cx="3639300" cy="2077525"/>
            <a:chOff x="7964500" y="1317625"/>
            <a:chExt cx="3639300" cy="2077525"/>
          </a:xfrm>
        </p:grpSpPr>
        <p:sp>
          <p:nvSpPr>
            <p:cNvPr id="248" name="Google Shape;248;p4"/>
            <p:cNvSpPr/>
            <p:nvPr/>
          </p:nvSpPr>
          <p:spPr>
            <a:xfrm>
              <a:off x="8779900" y="1317625"/>
              <a:ext cx="2008500" cy="5751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Coverage indicators</a:t>
              </a:r>
              <a:endParaRPr sz="1400" b="1" i="0" u="none" strike="noStrike" cap="none">
                <a:solidFill>
                  <a:srgbClr val="000000"/>
                </a:solidFill>
                <a:latin typeface="Calibri"/>
                <a:ea typeface="Calibri"/>
                <a:cs typeface="Calibri"/>
                <a:sym typeface="Calibri"/>
              </a:endParaRPr>
            </a:p>
          </p:txBody>
        </p:sp>
        <p:sp>
          <p:nvSpPr>
            <p:cNvPr id="249" name="Google Shape;249;p4"/>
            <p:cNvSpPr txBox="1"/>
            <p:nvPr/>
          </p:nvSpPr>
          <p:spPr>
            <a:xfrm>
              <a:off x="7964500" y="2133050"/>
              <a:ext cx="3639300" cy="12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LLINs continuous distribution</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testing in all sectors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treated in all sectors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case investigated within 3 days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foci investigated within 7 days</a:t>
              </a:r>
              <a:endParaRPr sz="14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480"/>
        <p:cNvGrpSpPr/>
        <p:nvPr/>
      </p:nvGrpSpPr>
      <p:grpSpPr>
        <a:xfrm>
          <a:off x="0" y="0"/>
          <a:ext cx="0" cy="0"/>
          <a:chOff x="0" y="0"/>
          <a:chExt cx="0" cy="0"/>
        </a:xfrm>
      </p:grpSpPr>
      <p:sp>
        <p:nvSpPr>
          <p:cNvPr id="481" name="Google Shape;481;p2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82" name="Google Shape;482;p2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sz="2200" dirty="0" smtClean="0">
                <a:latin typeface="Calibri"/>
                <a:ea typeface="Calibri"/>
                <a:cs typeface="Calibri"/>
                <a:sym typeface="Calibri"/>
              </a:rPr>
              <a:t>7. </a:t>
            </a:r>
            <a:r>
              <a:rPr lang="en-US" sz="2200" dirty="0">
                <a:latin typeface="Calibri"/>
                <a:ea typeface="Calibri"/>
                <a:cs typeface="Calibri"/>
                <a:sym typeface="Calibri"/>
              </a:rPr>
              <a:t>CSO indicators and </a:t>
            </a:r>
            <a:r>
              <a:rPr lang="en-US" sz="2200" dirty="0" smtClean="0">
                <a:latin typeface="Calibri"/>
                <a:ea typeface="Calibri"/>
                <a:cs typeface="Calibri"/>
                <a:sym typeface="Calibri"/>
              </a:rPr>
              <a:t>results - 2021 </a:t>
            </a:r>
            <a:endParaRPr sz="2200" dirty="0">
              <a:latin typeface="Calibri"/>
              <a:ea typeface="Calibri"/>
              <a:cs typeface="Calibri"/>
              <a:sym typeface="Calibri"/>
            </a:endParaRPr>
          </a:p>
        </p:txBody>
      </p:sp>
      <p:grpSp>
        <p:nvGrpSpPr>
          <p:cNvPr id="483" name="Google Shape;483;p27"/>
          <p:cNvGrpSpPr/>
          <p:nvPr/>
        </p:nvGrpSpPr>
        <p:grpSpPr>
          <a:xfrm>
            <a:off x="960000" y="1591775"/>
            <a:ext cx="10960685" cy="3347100"/>
            <a:chOff x="960000" y="1591775"/>
            <a:chExt cx="10960685" cy="3347100"/>
          </a:xfrm>
        </p:grpSpPr>
        <p:pic>
          <p:nvPicPr>
            <p:cNvPr id="484" name="Google Shape;484;p27" title="Chart"/>
            <p:cNvPicPr preferRelativeResize="0"/>
            <p:nvPr/>
          </p:nvPicPr>
          <p:blipFill>
            <a:blip r:embed="rId3">
              <a:alphaModFix/>
            </a:blip>
            <a:stretch>
              <a:fillRect/>
            </a:stretch>
          </p:blipFill>
          <p:spPr>
            <a:xfrm>
              <a:off x="960000" y="1591775"/>
              <a:ext cx="5413200" cy="3347100"/>
            </a:xfrm>
            <a:prstGeom prst="rect">
              <a:avLst/>
            </a:prstGeom>
            <a:noFill/>
            <a:ln w="9525" cap="flat" cmpd="sng">
              <a:solidFill>
                <a:schemeClr val="dk2"/>
              </a:solidFill>
              <a:prstDash val="solid"/>
              <a:round/>
              <a:headEnd type="none" w="sm" len="sm"/>
              <a:tailEnd type="none" w="sm" len="sm"/>
            </a:ln>
          </p:spPr>
        </p:pic>
        <p:pic>
          <p:nvPicPr>
            <p:cNvPr id="485" name="Google Shape;485;p27" title="Chart"/>
            <p:cNvPicPr preferRelativeResize="0"/>
            <p:nvPr/>
          </p:nvPicPr>
          <p:blipFill>
            <a:blip r:embed="rId4">
              <a:alphaModFix/>
            </a:blip>
            <a:stretch>
              <a:fillRect/>
            </a:stretch>
          </p:blipFill>
          <p:spPr>
            <a:xfrm>
              <a:off x="6525600" y="1591775"/>
              <a:ext cx="5395085" cy="3341426"/>
            </a:xfrm>
            <a:prstGeom prst="rect">
              <a:avLst/>
            </a:prstGeom>
            <a:noFill/>
            <a:ln w="9525" cap="flat" cmpd="sng">
              <a:solidFill>
                <a:schemeClr val="dk2"/>
              </a:solidFill>
              <a:prstDash val="solid"/>
              <a:round/>
              <a:headEnd type="none" w="sm" len="sm"/>
              <a:tailEnd type="none" w="sm" len="sm"/>
            </a:ln>
          </p:spPr>
        </p:pic>
      </p:grpSp>
    </p:spTree>
    <p:extLst>
      <p:ext uri="{BB962C8B-B14F-4D97-AF65-F5344CB8AC3E}">
        <p14:creationId xmlns:p14="http://schemas.microsoft.com/office/powerpoint/2010/main" val="84012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90"/>
        <p:cNvGrpSpPr/>
        <p:nvPr/>
      </p:nvGrpSpPr>
      <p:grpSpPr>
        <a:xfrm>
          <a:off x="0" y="0"/>
          <a:ext cx="0" cy="0"/>
          <a:chOff x="0" y="0"/>
          <a:chExt cx="0" cy="0"/>
        </a:xfrm>
      </p:grpSpPr>
      <p:sp>
        <p:nvSpPr>
          <p:cNvPr id="491" name="Google Shape;491;g119e58fa5a8_1_28"/>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0" lvl="0" indent="0" algn="l" rtl="0">
              <a:spcBef>
                <a:spcPts val="0"/>
              </a:spcBef>
              <a:spcAft>
                <a:spcPts val="0"/>
              </a:spcAft>
              <a:buNone/>
            </a:pPr>
            <a:endParaRPr/>
          </a:p>
        </p:txBody>
      </p:sp>
      <p:sp>
        <p:nvSpPr>
          <p:cNvPr id="492" name="Google Shape;492;g119e58fa5a8_1_2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sz="2200" dirty="0" smtClean="0">
                <a:latin typeface="Calibri"/>
                <a:ea typeface="Calibri"/>
                <a:cs typeface="Calibri"/>
                <a:sym typeface="Calibri"/>
              </a:rPr>
              <a:t>7. </a:t>
            </a:r>
            <a:r>
              <a:rPr lang="en-US" sz="2200" dirty="0">
                <a:latin typeface="Calibri"/>
                <a:ea typeface="Calibri"/>
                <a:cs typeface="Calibri"/>
                <a:sym typeface="Calibri"/>
              </a:rPr>
              <a:t>CSO indicators and </a:t>
            </a:r>
            <a:r>
              <a:rPr lang="en-US" sz="2200" dirty="0" smtClean="0">
                <a:latin typeface="Calibri"/>
                <a:ea typeface="Calibri"/>
                <a:cs typeface="Calibri"/>
                <a:sym typeface="Calibri"/>
              </a:rPr>
              <a:t>results - 2021 </a:t>
            </a:r>
            <a:endParaRPr sz="2200" dirty="0">
              <a:latin typeface="Calibri"/>
              <a:ea typeface="Calibri"/>
              <a:cs typeface="Calibri"/>
              <a:sym typeface="Calibri"/>
            </a:endParaRPr>
          </a:p>
        </p:txBody>
      </p:sp>
      <p:grpSp>
        <p:nvGrpSpPr>
          <p:cNvPr id="493" name="Google Shape;493;g119e58fa5a8_1_28"/>
          <p:cNvGrpSpPr/>
          <p:nvPr/>
        </p:nvGrpSpPr>
        <p:grpSpPr>
          <a:xfrm>
            <a:off x="990673" y="1503323"/>
            <a:ext cx="10783477" cy="3296269"/>
            <a:chOff x="990673" y="1503323"/>
            <a:chExt cx="10783477" cy="3296269"/>
          </a:xfrm>
        </p:grpSpPr>
        <p:pic>
          <p:nvPicPr>
            <p:cNvPr id="494" name="Google Shape;494;g119e58fa5a8_1_28" title="Chart"/>
            <p:cNvPicPr preferRelativeResize="0"/>
            <p:nvPr/>
          </p:nvPicPr>
          <p:blipFill>
            <a:blip r:embed="rId3">
              <a:alphaModFix/>
            </a:blip>
            <a:stretch>
              <a:fillRect/>
            </a:stretch>
          </p:blipFill>
          <p:spPr>
            <a:xfrm>
              <a:off x="6447550" y="1514081"/>
              <a:ext cx="5326600" cy="3285511"/>
            </a:xfrm>
            <a:prstGeom prst="rect">
              <a:avLst/>
            </a:prstGeom>
            <a:noFill/>
            <a:ln w="9525" cap="flat" cmpd="sng">
              <a:solidFill>
                <a:schemeClr val="dk2"/>
              </a:solidFill>
              <a:prstDash val="solid"/>
              <a:round/>
              <a:headEnd type="none" w="sm" len="sm"/>
              <a:tailEnd type="none" w="sm" len="sm"/>
            </a:ln>
          </p:spPr>
        </p:pic>
        <p:pic>
          <p:nvPicPr>
            <p:cNvPr id="495" name="Google Shape;495;g119e58fa5a8_1_28" title="Chart"/>
            <p:cNvPicPr preferRelativeResize="0"/>
            <p:nvPr/>
          </p:nvPicPr>
          <p:blipFill>
            <a:blip r:embed="rId4">
              <a:alphaModFix/>
            </a:blip>
            <a:stretch>
              <a:fillRect/>
            </a:stretch>
          </p:blipFill>
          <p:spPr>
            <a:xfrm>
              <a:off x="990673" y="1503323"/>
              <a:ext cx="5326602" cy="3277050"/>
            </a:xfrm>
            <a:prstGeom prst="rect">
              <a:avLst/>
            </a:prstGeom>
            <a:noFill/>
            <a:ln w="9525" cap="flat" cmpd="sng">
              <a:solidFill>
                <a:schemeClr val="dk2"/>
              </a:solidFill>
              <a:prstDash val="solid"/>
              <a:round/>
              <a:headEnd type="none" w="sm" len="sm"/>
              <a:tailEnd type="none" w="sm" len="sm"/>
            </a:ln>
          </p:spPr>
        </p:pic>
      </p:grpSp>
    </p:spTree>
    <p:extLst>
      <p:ext uri="{BB962C8B-B14F-4D97-AF65-F5344CB8AC3E}">
        <p14:creationId xmlns:p14="http://schemas.microsoft.com/office/powerpoint/2010/main" val="294985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500"/>
        <p:cNvGrpSpPr/>
        <p:nvPr/>
      </p:nvGrpSpPr>
      <p:grpSpPr>
        <a:xfrm>
          <a:off x="0" y="0"/>
          <a:ext cx="0" cy="0"/>
          <a:chOff x="0" y="0"/>
          <a:chExt cx="0" cy="0"/>
        </a:xfrm>
      </p:grpSpPr>
      <p:sp>
        <p:nvSpPr>
          <p:cNvPr id="501" name="Google Shape;501;g119e58fa5a8_1_38"/>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0" lvl="0" indent="0" algn="l" rtl="0">
              <a:spcBef>
                <a:spcPts val="0"/>
              </a:spcBef>
              <a:spcAft>
                <a:spcPts val="0"/>
              </a:spcAft>
              <a:buNone/>
            </a:pPr>
            <a:endParaRPr/>
          </a:p>
        </p:txBody>
      </p:sp>
      <p:sp>
        <p:nvSpPr>
          <p:cNvPr id="502" name="Google Shape;502;g119e58fa5a8_1_3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lvl="0"/>
            <a:r>
              <a:rPr lang="en-GB" sz="2200" dirty="0" smtClean="0">
                <a:latin typeface="Calibri"/>
                <a:ea typeface="Calibri"/>
                <a:cs typeface="Calibri"/>
                <a:sym typeface="Calibri"/>
              </a:rPr>
              <a:t>7. </a:t>
            </a:r>
            <a:r>
              <a:rPr lang="en-GB" sz="2200" dirty="0">
                <a:latin typeface="Calibri"/>
                <a:ea typeface="Calibri"/>
                <a:cs typeface="Calibri"/>
                <a:sym typeface="Calibri"/>
              </a:rPr>
              <a:t>CSO indicators and results - 2021 </a:t>
            </a:r>
          </a:p>
        </p:txBody>
      </p:sp>
      <p:pic>
        <p:nvPicPr>
          <p:cNvPr id="503" name="Google Shape;503;g119e58fa5a8_1_38" title="Chart"/>
          <p:cNvPicPr preferRelativeResize="0"/>
          <p:nvPr/>
        </p:nvPicPr>
        <p:blipFill>
          <a:blip r:embed="rId3">
            <a:alphaModFix/>
          </a:blip>
          <a:stretch>
            <a:fillRect/>
          </a:stretch>
        </p:blipFill>
        <p:spPr>
          <a:xfrm>
            <a:off x="960000" y="1608100"/>
            <a:ext cx="5399174" cy="3335551"/>
          </a:xfrm>
          <a:prstGeom prst="rect">
            <a:avLst/>
          </a:prstGeom>
          <a:noFill/>
          <a:ln w="9525" cap="flat" cmpd="sng">
            <a:solidFill>
              <a:schemeClr val="dk2"/>
            </a:solidFill>
            <a:prstDash val="solid"/>
            <a:round/>
            <a:headEnd type="none" w="sm" len="sm"/>
            <a:tailEnd type="none" w="sm" len="sm"/>
          </a:ln>
        </p:spPr>
      </p:pic>
      <p:pic>
        <p:nvPicPr>
          <p:cNvPr id="504" name="Google Shape;504;g119e58fa5a8_1_38" title="Chart"/>
          <p:cNvPicPr preferRelativeResize="0"/>
          <p:nvPr/>
        </p:nvPicPr>
        <p:blipFill>
          <a:blip r:embed="rId4">
            <a:alphaModFix/>
          </a:blip>
          <a:stretch>
            <a:fillRect/>
          </a:stretch>
        </p:blipFill>
        <p:spPr>
          <a:xfrm>
            <a:off x="6527900" y="1608100"/>
            <a:ext cx="5399175" cy="3338479"/>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09484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509"/>
        <p:cNvGrpSpPr/>
        <p:nvPr/>
      </p:nvGrpSpPr>
      <p:grpSpPr>
        <a:xfrm>
          <a:off x="0" y="0"/>
          <a:ext cx="0" cy="0"/>
          <a:chOff x="0" y="0"/>
          <a:chExt cx="0" cy="0"/>
        </a:xfrm>
      </p:grpSpPr>
      <p:sp>
        <p:nvSpPr>
          <p:cNvPr id="510" name="Google Shape;510;g119e58fa5a8_1_47"/>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0" lvl="0" indent="0" algn="l" rtl="0">
              <a:spcBef>
                <a:spcPts val="0"/>
              </a:spcBef>
              <a:spcAft>
                <a:spcPts val="0"/>
              </a:spcAft>
              <a:buNone/>
            </a:pPr>
            <a:endParaRPr/>
          </a:p>
        </p:txBody>
      </p:sp>
      <p:sp>
        <p:nvSpPr>
          <p:cNvPr id="511" name="Google Shape;511;g119e58fa5a8_1_4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sz="2200" dirty="0" smtClean="0">
                <a:latin typeface="Calibri"/>
                <a:ea typeface="Calibri"/>
                <a:cs typeface="Calibri"/>
                <a:sym typeface="Calibri"/>
              </a:rPr>
              <a:t>7. </a:t>
            </a:r>
            <a:r>
              <a:rPr lang="en-US" sz="2200" dirty="0">
                <a:latin typeface="Calibri"/>
                <a:ea typeface="Calibri"/>
                <a:cs typeface="Calibri"/>
                <a:sym typeface="Calibri"/>
              </a:rPr>
              <a:t>CSO indicators and </a:t>
            </a:r>
            <a:r>
              <a:rPr lang="en-US" sz="2200" dirty="0" smtClean="0">
                <a:latin typeface="Calibri"/>
                <a:ea typeface="Calibri"/>
                <a:cs typeface="Calibri"/>
                <a:sym typeface="Calibri"/>
              </a:rPr>
              <a:t>results - 2021 </a:t>
            </a:r>
            <a:endParaRPr sz="2200" dirty="0">
              <a:latin typeface="Calibri"/>
              <a:ea typeface="Calibri"/>
              <a:cs typeface="Calibri"/>
              <a:sym typeface="Calibri"/>
            </a:endParaRPr>
          </a:p>
        </p:txBody>
      </p:sp>
      <p:grpSp>
        <p:nvGrpSpPr>
          <p:cNvPr id="512" name="Google Shape;512;g119e58fa5a8_1_47"/>
          <p:cNvGrpSpPr/>
          <p:nvPr/>
        </p:nvGrpSpPr>
        <p:grpSpPr>
          <a:xfrm>
            <a:off x="960000" y="1559100"/>
            <a:ext cx="10934425" cy="3332249"/>
            <a:chOff x="960000" y="1559100"/>
            <a:chExt cx="10934425" cy="3332249"/>
          </a:xfrm>
        </p:grpSpPr>
        <p:pic>
          <p:nvPicPr>
            <p:cNvPr id="513" name="Google Shape;513;g119e58fa5a8_1_47" title="Chart"/>
            <p:cNvPicPr preferRelativeResize="0"/>
            <p:nvPr/>
          </p:nvPicPr>
          <p:blipFill>
            <a:blip r:embed="rId3">
              <a:alphaModFix/>
            </a:blip>
            <a:stretch>
              <a:fillRect/>
            </a:stretch>
          </p:blipFill>
          <p:spPr>
            <a:xfrm>
              <a:off x="960000" y="1559100"/>
              <a:ext cx="5382851" cy="3328000"/>
            </a:xfrm>
            <a:prstGeom prst="rect">
              <a:avLst/>
            </a:prstGeom>
            <a:noFill/>
            <a:ln w="9525" cap="flat" cmpd="sng">
              <a:solidFill>
                <a:schemeClr val="dk2"/>
              </a:solidFill>
              <a:prstDash val="solid"/>
              <a:round/>
              <a:headEnd type="none" w="sm" len="sm"/>
              <a:tailEnd type="none" w="sm" len="sm"/>
            </a:ln>
          </p:spPr>
        </p:pic>
        <p:pic>
          <p:nvPicPr>
            <p:cNvPr id="514" name="Google Shape;514;g119e58fa5a8_1_47" title="Chart"/>
            <p:cNvPicPr preferRelativeResize="0"/>
            <p:nvPr/>
          </p:nvPicPr>
          <p:blipFill>
            <a:blip r:embed="rId4">
              <a:alphaModFix/>
            </a:blip>
            <a:stretch>
              <a:fillRect/>
            </a:stretch>
          </p:blipFill>
          <p:spPr>
            <a:xfrm>
              <a:off x="6511575" y="1559100"/>
              <a:ext cx="5382850" cy="3332249"/>
            </a:xfrm>
            <a:prstGeom prst="rect">
              <a:avLst/>
            </a:prstGeom>
            <a:noFill/>
            <a:ln w="9525" cap="flat" cmpd="sng">
              <a:solidFill>
                <a:schemeClr val="dk2"/>
              </a:solidFill>
              <a:prstDash val="solid"/>
              <a:round/>
              <a:headEnd type="none" w="sm" len="sm"/>
              <a:tailEnd type="none" w="sm" len="sm"/>
            </a:ln>
          </p:spPr>
        </p:pic>
      </p:grpSp>
    </p:spTree>
    <p:extLst>
      <p:ext uri="{BB962C8B-B14F-4D97-AF65-F5344CB8AC3E}">
        <p14:creationId xmlns:p14="http://schemas.microsoft.com/office/powerpoint/2010/main" val="38366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1054400" y="3033000"/>
            <a:ext cx="10905000" cy="7224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dirty="0" smtClean="0">
                <a:latin typeface="Calibri"/>
                <a:ea typeface="Calibri"/>
                <a:cs typeface="Calibri"/>
                <a:sym typeface="Calibri"/>
              </a:rPr>
              <a:t>8. </a:t>
            </a:r>
            <a:r>
              <a:rPr lang="en-US" sz="3600" b="0" dirty="0">
                <a:latin typeface="Calibri"/>
                <a:ea typeface="Calibri"/>
                <a:cs typeface="Calibri"/>
                <a:sym typeface="Calibri"/>
              </a:rPr>
              <a:t>DPC-HIS, WHO and MPSC indicators and </a:t>
            </a:r>
            <a:r>
              <a:rPr lang="en-US" sz="3600" b="0" dirty="0" smtClean="0">
                <a:latin typeface="Calibri"/>
                <a:ea typeface="Calibri"/>
                <a:cs typeface="Calibri"/>
                <a:sym typeface="Calibri"/>
              </a:rPr>
              <a:t>results - 2021</a:t>
            </a:r>
            <a:endParaRPr sz="3600" dirty="0">
              <a:latin typeface="Calibri"/>
              <a:ea typeface="Calibri"/>
              <a:cs typeface="Calibri"/>
              <a:sym typeface="Calibri"/>
            </a:endParaRPr>
          </a:p>
        </p:txBody>
      </p:sp>
    </p:spTree>
    <p:extLst>
      <p:ext uri="{BB962C8B-B14F-4D97-AF65-F5344CB8AC3E}">
        <p14:creationId xmlns:p14="http://schemas.microsoft.com/office/powerpoint/2010/main" val="75815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525"/>
        <p:cNvGrpSpPr/>
        <p:nvPr/>
      </p:nvGrpSpPr>
      <p:grpSpPr>
        <a:xfrm>
          <a:off x="0" y="0"/>
          <a:ext cx="0" cy="0"/>
          <a:chOff x="0" y="0"/>
          <a:chExt cx="0" cy="0"/>
        </a:xfrm>
      </p:grpSpPr>
      <p:sp>
        <p:nvSpPr>
          <p:cNvPr id="526" name="Google Shape;526;p29"/>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a:bodyPr>
          <a:lstStyle/>
          <a:p>
            <a:pPr marL="0" lvl="0" indent="0" algn="l" rtl="0">
              <a:lnSpc>
                <a:spcPct val="200000"/>
              </a:lnSpc>
              <a:spcBef>
                <a:spcPts val="0"/>
              </a:spcBef>
              <a:spcAft>
                <a:spcPts val="0"/>
              </a:spcAft>
              <a:buSzPct val="71428"/>
              <a:buNone/>
            </a:pPr>
            <a:r>
              <a:rPr lang="en-US" sz="2200" dirty="0" smtClean="0">
                <a:latin typeface="Calibri"/>
                <a:ea typeface="Calibri"/>
                <a:cs typeface="Calibri"/>
                <a:sym typeface="Calibri"/>
              </a:rPr>
              <a:t>8. </a:t>
            </a:r>
            <a:r>
              <a:rPr lang="en-US" sz="2200" dirty="0">
                <a:latin typeface="Calibri"/>
                <a:ea typeface="Calibri"/>
                <a:cs typeface="Calibri"/>
                <a:sym typeface="Calibri"/>
              </a:rPr>
              <a:t>DPC-HIS, MPSC and WHO indicators and </a:t>
            </a:r>
            <a:r>
              <a:rPr lang="en-US" sz="2200" dirty="0" smtClean="0">
                <a:latin typeface="Calibri"/>
                <a:ea typeface="Calibri"/>
                <a:cs typeface="Calibri"/>
                <a:sym typeface="Calibri"/>
              </a:rPr>
              <a:t>results - 2021</a:t>
            </a:r>
            <a:endParaRPr sz="2200" dirty="0">
              <a:latin typeface="Calibri"/>
              <a:ea typeface="Calibri"/>
              <a:cs typeface="Calibri"/>
              <a:sym typeface="Calibri"/>
            </a:endParaRPr>
          </a:p>
        </p:txBody>
      </p:sp>
      <p:sp>
        <p:nvSpPr>
          <p:cNvPr id="527" name="Google Shape;527;p29"/>
          <p:cNvSpPr txBox="1">
            <a:spLocks noGrp="1"/>
          </p:cNvSpPr>
          <p:nvPr>
            <p:ph type="body" idx="1"/>
          </p:nvPr>
        </p:nvSpPr>
        <p:spPr>
          <a:xfrm>
            <a:off x="960000" y="864529"/>
            <a:ext cx="10905000" cy="4968000"/>
          </a:xfrm>
          <a:prstGeom prst="rect">
            <a:avLst/>
          </a:prstGeom>
          <a:noFill/>
          <a:ln>
            <a:noFill/>
          </a:ln>
        </p:spPr>
        <p:txBody>
          <a:bodyPr spcFirstLastPara="1" wrap="square" lIns="0" tIns="0" rIns="0" bIns="0" anchor="t" anchorCtr="0">
            <a:noAutofit/>
          </a:bodyPr>
          <a:lstStyle/>
          <a:p>
            <a:pPr marL="457200" lvl="0" indent="-342900" algn="l" rtl="0">
              <a:lnSpc>
                <a:spcPct val="200000"/>
              </a:lnSpc>
              <a:spcBef>
                <a:spcPts val="0"/>
              </a:spcBef>
              <a:spcAft>
                <a:spcPts val="0"/>
              </a:spcAft>
              <a:buSzPts val="1800"/>
              <a:buFont typeface="Calibri"/>
              <a:buAutoNum type="arabicPeriod"/>
            </a:pPr>
            <a:r>
              <a:rPr lang="en-US" dirty="0">
                <a:latin typeface="Calibri"/>
                <a:ea typeface="Calibri"/>
                <a:cs typeface="Calibri"/>
                <a:sym typeface="Calibri"/>
              </a:rPr>
              <a:t>DPC-HIS</a:t>
            </a:r>
            <a:endParaRPr dirty="0">
              <a:latin typeface="Calibri"/>
              <a:ea typeface="Calibri"/>
              <a:cs typeface="Calibri"/>
              <a:sym typeface="Calibri"/>
            </a:endParaRPr>
          </a:p>
          <a:p>
            <a:pPr marL="0" lvl="0" indent="0" algn="l" rtl="0">
              <a:lnSpc>
                <a:spcPct val="200000"/>
              </a:lnSpc>
              <a:spcBef>
                <a:spcPts val="0"/>
              </a:spcBef>
              <a:spcAft>
                <a:spcPts val="0"/>
              </a:spcAft>
              <a:buSzPts val="1800"/>
              <a:buNone/>
            </a:pPr>
            <a:endParaRPr dirty="0">
              <a:latin typeface="Calibri"/>
              <a:ea typeface="Calibri"/>
              <a:cs typeface="Calibri"/>
              <a:sym typeface="Calibri"/>
            </a:endParaRPr>
          </a:p>
          <a:p>
            <a:pPr marL="0" lvl="0" indent="0" algn="l" rtl="0">
              <a:lnSpc>
                <a:spcPct val="200000"/>
              </a:lnSpc>
              <a:spcBef>
                <a:spcPts val="0"/>
              </a:spcBef>
              <a:spcAft>
                <a:spcPts val="0"/>
              </a:spcAft>
              <a:buSzPts val="1800"/>
              <a:buNone/>
            </a:pPr>
            <a:endParaRPr dirty="0">
              <a:latin typeface="Calibri"/>
              <a:ea typeface="Calibri"/>
              <a:cs typeface="Calibri"/>
              <a:sym typeface="Calibri"/>
            </a:endParaRPr>
          </a:p>
          <a:p>
            <a:pPr marL="0" lvl="0" indent="0" algn="l" rtl="0">
              <a:lnSpc>
                <a:spcPct val="200000"/>
              </a:lnSpc>
              <a:spcBef>
                <a:spcPts val="0"/>
              </a:spcBef>
              <a:spcAft>
                <a:spcPts val="0"/>
              </a:spcAft>
              <a:buSzPts val="1800"/>
              <a:buNone/>
            </a:pPr>
            <a:endParaRPr dirty="0">
              <a:latin typeface="Calibri"/>
              <a:ea typeface="Calibri"/>
              <a:cs typeface="Calibri"/>
              <a:sym typeface="Calibri"/>
            </a:endParaRPr>
          </a:p>
          <a:p>
            <a:pPr marL="457200" lvl="0" indent="-342900" algn="l" rtl="0">
              <a:lnSpc>
                <a:spcPct val="200000"/>
              </a:lnSpc>
              <a:spcBef>
                <a:spcPts val="0"/>
              </a:spcBef>
              <a:spcAft>
                <a:spcPts val="0"/>
              </a:spcAft>
              <a:buSzPts val="1800"/>
              <a:buFont typeface="Calibri"/>
              <a:buAutoNum type="arabicPeriod"/>
            </a:pPr>
            <a:r>
              <a:rPr lang="en-US" dirty="0">
                <a:latin typeface="Calibri"/>
                <a:ea typeface="Calibri"/>
                <a:cs typeface="Calibri"/>
                <a:sym typeface="Calibri"/>
              </a:rPr>
              <a:t>MPSC</a:t>
            </a:r>
            <a:endParaRPr dirty="0">
              <a:latin typeface="Calibri"/>
              <a:ea typeface="Calibri"/>
              <a:cs typeface="Calibri"/>
              <a:sym typeface="Calibri"/>
            </a:endParaRPr>
          </a:p>
        </p:txBody>
      </p:sp>
      <p:graphicFrame>
        <p:nvGraphicFramePr>
          <p:cNvPr id="528" name="Google Shape;528;p29"/>
          <p:cNvGraphicFramePr/>
          <p:nvPr>
            <p:extLst/>
          </p:nvPr>
        </p:nvGraphicFramePr>
        <p:xfrm>
          <a:off x="1385550" y="1459320"/>
          <a:ext cx="10426575" cy="1536825"/>
        </p:xfrm>
        <a:graphic>
          <a:graphicData uri="http://schemas.openxmlformats.org/drawingml/2006/table">
            <a:tbl>
              <a:tblPr>
                <a:noFill/>
                <a:tableStyleId>{EFA55484-9475-48D6-BE05-EB8990810AF6}</a:tableStyleId>
              </a:tblPr>
              <a:tblGrid>
                <a:gridCol w="567975">
                  <a:extLst>
                    <a:ext uri="{9D8B030D-6E8A-4147-A177-3AD203B41FA5}">
                      <a16:colId xmlns:a16="http://schemas.microsoft.com/office/drawing/2014/main" val="20000"/>
                    </a:ext>
                  </a:extLst>
                </a:gridCol>
                <a:gridCol w="567975">
                  <a:extLst>
                    <a:ext uri="{9D8B030D-6E8A-4147-A177-3AD203B41FA5}">
                      <a16:colId xmlns:a16="http://schemas.microsoft.com/office/drawing/2014/main" val="20001"/>
                    </a:ext>
                  </a:extLst>
                </a:gridCol>
                <a:gridCol w="567975">
                  <a:extLst>
                    <a:ext uri="{9D8B030D-6E8A-4147-A177-3AD203B41FA5}">
                      <a16:colId xmlns:a16="http://schemas.microsoft.com/office/drawing/2014/main" val="20002"/>
                    </a:ext>
                  </a:extLst>
                </a:gridCol>
                <a:gridCol w="567975">
                  <a:extLst>
                    <a:ext uri="{9D8B030D-6E8A-4147-A177-3AD203B41FA5}">
                      <a16:colId xmlns:a16="http://schemas.microsoft.com/office/drawing/2014/main" val="20003"/>
                    </a:ext>
                  </a:extLst>
                </a:gridCol>
                <a:gridCol w="567975">
                  <a:extLst>
                    <a:ext uri="{9D8B030D-6E8A-4147-A177-3AD203B41FA5}">
                      <a16:colId xmlns:a16="http://schemas.microsoft.com/office/drawing/2014/main" val="20004"/>
                    </a:ext>
                  </a:extLst>
                </a:gridCol>
                <a:gridCol w="567975">
                  <a:extLst>
                    <a:ext uri="{9D8B030D-6E8A-4147-A177-3AD203B41FA5}">
                      <a16:colId xmlns:a16="http://schemas.microsoft.com/office/drawing/2014/main" val="20005"/>
                    </a:ext>
                  </a:extLst>
                </a:gridCol>
                <a:gridCol w="567975">
                  <a:extLst>
                    <a:ext uri="{9D8B030D-6E8A-4147-A177-3AD203B41FA5}">
                      <a16:colId xmlns:a16="http://schemas.microsoft.com/office/drawing/2014/main" val="20006"/>
                    </a:ext>
                  </a:extLst>
                </a:gridCol>
                <a:gridCol w="567975">
                  <a:extLst>
                    <a:ext uri="{9D8B030D-6E8A-4147-A177-3AD203B41FA5}">
                      <a16:colId xmlns:a16="http://schemas.microsoft.com/office/drawing/2014/main" val="20007"/>
                    </a:ext>
                  </a:extLst>
                </a:gridCol>
                <a:gridCol w="567975">
                  <a:extLst>
                    <a:ext uri="{9D8B030D-6E8A-4147-A177-3AD203B41FA5}">
                      <a16:colId xmlns:a16="http://schemas.microsoft.com/office/drawing/2014/main" val="20008"/>
                    </a:ext>
                  </a:extLst>
                </a:gridCol>
                <a:gridCol w="567975">
                  <a:extLst>
                    <a:ext uri="{9D8B030D-6E8A-4147-A177-3AD203B41FA5}">
                      <a16:colId xmlns:a16="http://schemas.microsoft.com/office/drawing/2014/main" val="20009"/>
                    </a:ext>
                  </a:extLst>
                </a:gridCol>
                <a:gridCol w="567975">
                  <a:extLst>
                    <a:ext uri="{9D8B030D-6E8A-4147-A177-3AD203B41FA5}">
                      <a16:colId xmlns:a16="http://schemas.microsoft.com/office/drawing/2014/main" val="20010"/>
                    </a:ext>
                  </a:extLst>
                </a:gridCol>
                <a:gridCol w="567975">
                  <a:extLst>
                    <a:ext uri="{9D8B030D-6E8A-4147-A177-3AD203B41FA5}">
                      <a16:colId xmlns:a16="http://schemas.microsoft.com/office/drawing/2014/main" val="20011"/>
                    </a:ext>
                  </a:extLst>
                </a:gridCol>
                <a:gridCol w="567975">
                  <a:extLst>
                    <a:ext uri="{9D8B030D-6E8A-4147-A177-3AD203B41FA5}">
                      <a16:colId xmlns:a16="http://schemas.microsoft.com/office/drawing/2014/main" val="20012"/>
                    </a:ext>
                  </a:extLst>
                </a:gridCol>
                <a:gridCol w="567975">
                  <a:extLst>
                    <a:ext uri="{9D8B030D-6E8A-4147-A177-3AD203B41FA5}">
                      <a16:colId xmlns:a16="http://schemas.microsoft.com/office/drawing/2014/main" val="20013"/>
                    </a:ext>
                  </a:extLst>
                </a:gridCol>
                <a:gridCol w="567975">
                  <a:extLst>
                    <a:ext uri="{9D8B030D-6E8A-4147-A177-3AD203B41FA5}">
                      <a16:colId xmlns:a16="http://schemas.microsoft.com/office/drawing/2014/main" val="20014"/>
                    </a:ext>
                  </a:extLst>
                </a:gridCol>
                <a:gridCol w="1906950">
                  <a:extLst>
                    <a:ext uri="{9D8B030D-6E8A-4147-A177-3AD203B41FA5}">
                      <a16:colId xmlns:a16="http://schemas.microsoft.com/office/drawing/2014/main" val="20015"/>
                    </a:ext>
                  </a:extLst>
                </a:gridCol>
              </a:tblGrid>
              <a:tr h="161375">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Key Activities</a:t>
                      </a:r>
                      <a:endParaRPr sz="1200" b="1"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Milestones/Targets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Progress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gridSpan="8">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Reasons for Programmatic deviation and any other comments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0"/>
                  </a:ext>
                </a:extLst>
              </a:tr>
              <a:tr h="16137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10504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Generate annual health statistic report</a:t>
                      </a:r>
                      <a:endParaRPr sz="1200"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Annual health statistics report for 2020 is finalized and disseminated</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Advancing (2)</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gridSpan="8">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The draft report is finalized and currently processing the endorsement from the Minister.</a:t>
                      </a: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Finalization was delayed due to </a:t>
                      </a:r>
                      <a:r>
                        <a:rPr lang="en-US" sz="1200" u="none" strike="noStrike" cap="none" dirty="0" err="1">
                          <a:latin typeface="Calibri"/>
                          <a:ea typeface="Calibri"/>
                          <a:cs typeface="Calibri"/>
                          <a:sym typeface="Calibri"/>
                        </a:rPr>
                        <a:t>Covid</a:t>
                      </a:r>
                      <a:r>
                        <a:rPr lang="en-US" sz="1200" u="none" strike="noStrike" cap="none" dirty="0">
                          <a:latin typeface="Calibri"/>
                          <a:ea typeface="Calibri"/>
                          <a:cs typeface="Calibri"/>
                          <a:sym typeface="Calibri"/>
                        </a:rPr>
                        <a:t> 19 and prolonged stakeholder consultation to finalize the analysis of 5 year data (for the HDP VIII 2016-2020) and for increased number of indicators being reported from 34 to 50.</a:t>
                      </a:r>
                      <a:endParaRPr sz="1200"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529" name="Google Shape;529;p29"/>
          <p:cNvGraphicFramePr/>
          <p:nvPr>
            <p:extLst/>
          </p:nvPr>
        </p:nvGraphicFramePr>
        <p:xfrm>
          <a:off x="1385550" y="3700913"/>
          <a:ext cx="10426400" cy="2703975"/>
        </p:xfrm>
        <a:graphic>
          <a:graphicData uri="http://schemas.openxmlformats.org/drawingml/2006/table">
            <a:tbl>
              <a:tblPr>
                <a:noFill/>
                <a:tableStyleId>{EFA55484-9475-48D6-BE05-EB8990810AF6}</a:tableStyleId>
              </a:tblPr>
              <a:tblGrid>
                <a:gridCol w="651650">
                  <a:extLst>
                    <a:ext uri="{9D8B030D-6E8A-4147-A177-3AD203B41FA5}">
                      <a16:colId xmlns:a16="http://schemas.microsoft.com/office/drawing/2014/main" val="20000"/>
                    </a:ext>
                  </a:extLst>
                </a:gridCol>
                <a:gridCol w="651650">
                  <a:extLst>
                    <a:ext uri="{9D8B030D-6E8A-4147-A177-3AD203B41FA5}">
                      <a16:colId xmlns:a16="http://schemas.microsoft.com/office/drawing/2014/main" val="20001"/>
                    </a:ext>
                  </a:extLst>
                </a:gridCol>
                <a:gridCol w="437075">
                  <a:extLst>
                    <a:ext uri="{9D8B030D-6E8A-4147-A177-3AD203B41FA5}">
                      <a16:colId xmlns:a16="http://schemas.microsoft.com/office/drawing/2014/main" val="20002"/>
                    </a:ext>
                  </a:extLst>
                </a:gridCol>
                <a:gridCol w="866225">
                  <a:extLst>
                    <a:ext uri="{9D8B030D-6E8A-4147-A177-3AD203B41FA5}">
                      <a16:colId xmlns:a16="http://schemas.microsoft.com/office/drawing/2014/main" val="20003"/>
                    </a:ext>
                  </a:extLst>
                </a:gridCol>
                <a:gridCol w="651650">
                  <a:extLst>
                    <a:ext uri="{9D8B030D-6E8A-4147-A177-3AD203B41FA5}">
                      <a16:colId xmlns:a16="http://schemas.microsoft.com/office/drawing/2014/main" val="20004"/>
                    </a:ext>
                  </a:extLst>
                </a:gridCol>
                <a:gridCol w="588850">
                  <a:extLst>
                    <a:ext uri="{9D8B030D-6E8A-4147-A177-3AD203B41FA5}">
                      <a16:colId xmlns:a16="http://schemas.microsoft.com/office/drawing/2014/main" val="20005"/>
                    </a:ext>
                  </a:extLst>
                </a:gridCol>
                <a:gridCol w="714450">
                  <a:extLst>
                    <a:ext uri="{9D8B030D-6E8A-4147-A177-3AD203B41FA5}">
                      <a16:colId xmlns:a16="http://schemas.microsoft.com/office/drawing/2014/main" val="20006"/>
                    </a:ext>
                  </a:extLst>
                </a:gridCol>
                <a:gridCol w="717600">
                  <a:extLst>
                    <a:ext uri="{9D8B030D-6E8A-4147-A177-3AD203B41FA5}">
                      <a16:colId xmlns:a16="http://schemas.microsoft.com/office/drawing/2014/main" val="20007"/>
                    </a:ext>
                  </a:extLst>
                </a:gridCol>
                <a:gridCol w="585700">
                  <a:extLst>
                    <a:ext uri="{9D8B030D-6E8A-4147-A177-3AD203B41FA5}">
                      <a16:colId xmlns:a16="http://schemas.microsoft.com/office/drawing/2014/main" val="20008"/>
                    </a:ext>
                  </a:extLst>
                </a:gridCol>
                <a:gridCol w="651650">
                  <a:extLst>
                    <a:ext uri="{9D8B030D-6E8A-4147-A177-3AD203B41FA5}">
                      <a16:colId xmlns:a16="http://schemas.microsoft.com/office/drawing/2014/main" val="20009"/>
                    </a:ext>
                  </a:extLst>
                </a:gridCol>
                <a:gridCol w="651650">
                  <a:extLst>
                    <a:ext uri="{9D8B030D-6E8A-4147-A177-3AD203B41FA5}">
                      <a16:colId xmlns:a16="http://schemas.microsoft.com/office/drawing/2014/main" val="20010"/>
                    </a:ext>
                  </a:extLst>
                </a:gridCol>
                <a:gridCol w="651650">
                  <a:extLst>
                    <a:ext uri="{9D8B030D-6E8A-4147-A177-3AD203B41FA5}">
                      <a16:colId xmlns:a16="http://schemas.microsoft.com/office/drawing/2014/main" val="20011"/>
                    </a:ext>
                  </a:extLst>
                </a:gridCol>
                <a:gridCol w="651650">
                  <a:extLst>
                    <a:ext uri="{9D8B030D-6E8A-4147-A177-3AD203B41FA5}">
                      <a16:colId xmlns:a16="http://schemas.microsoft.com/office/drawing/2014/main" val="20012"/>
                    </a:ext>
                  </a:extLst>
                </a:gridCol>
                <a:gridCol w="651650">
                  <a:extLst>
                    <a:ext uri="{9D8B030D-6E8A-4147-A177-3AD203B41FA5}">
                      <a16:colId xmlns:a16="http://schemas.microsoft.com/office/drawing/2014/main" val="20013"/>
                    </a:ext>
                  </a:extLst>
                </a:gridCol>
                <a:gridCol w="651650">
                  <a:extLst>
                    <a:ext uri="{9D8B030D-6E8A-4147-A177-3AD203B41FA5}">
                      <a16:colId xmlns:a16="http://schemas.microsoft.com/office/drawing/2014/main" val="20014"/>
                    </a:ext>
                  </a:extLst>
                </a:gridCol>
                <a:gridCol w="651650">
                  <a:extLst>
                    <a:ext uri="{9D8B030D-6E8A-4147-A177-3AD203B41FA5}">
                      <a16:colId xmlns:a16="http://schemas.microsoft.com/office/drawing/2014/main" val="20015"/>
                    </a:ext>
                  </a:extLst>
                </a:gridCol>
              </a:tblGrid>
              <a:tr h="230575">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Key Activities</a:t>
                      </a:r>
                      <a:endParaRPr sz="1200" b="1"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Milestones/Targets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Progress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gridSpan="8">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Reasons for Programmatic deviation and any other comments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0"/>
                  </a:ext>
                </a:extLst>
              </a:tr>
              <a:tr h="23057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10287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Establish functioning electronic web-based stock recording and reporting system </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85 % of the health facilities rolled out with integrated PSM program for inventory management is functioning </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Completed (3)</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gridSpan="8">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98.3% of the sites (184 out of 187 sites) with mSupply is functioning. Health facilities are using eLMIS properly, but we are facing some issue on using mSupply system such broken computers and Staff transition.</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287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Train health staff on PSM system strengthening</a:t>
                      </a:r>
                      <a:endParaRPr sz="1200"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PSM strengthening training is conducted for staff from Xiengkhoung, Houphan  ( 21 health facilities province and district level)</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Started (1)</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gridSpan="8">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err="1">
                          <a:latin typeface="Calibri"/>
                          <a:ea typeface="Calibri"/>
                          <a:cs typeface="Calibri"/>
                          <a:sym typeface="Calibri"/>
                        </a:rPr>
                        <a:t>Xiengkhoung</a:t>
                      </a:r>
                      <a:r>
                        <a:rPr lang="en-US" sz="1200" u="none" strike="noStrike" cap="none" dirty="0">
                          <a:latin typeface="Calibri"/>
                          <a:ea typeface="Calibri"/>
                          <a:cs typeface="Calibri"/>
                          <a:sym typeface="Calibri"/>
                        </a:rPr>
                        <a:t> province completed, </a:t>
                      </a:r>
                      <a:r>
                        <a:rPr lang="en-US" sz="1200" u="none" strike="noStrike" cap="none" dirty="0" err="1">
                          <a:latin typeface="Calibri"/>
                          <a:ea typeface="Calibri"/>
                          <a:cs typeface="Calibri"/>
                          <a:sym typeface="Calibri"/>
                        </a:rPr>
                        <a:t>Houphan</a:t>
                      </a:r>
                      <a:r>
                        <a:rPr lang="en-US" sz="1200" u="none" strike="noStrike" cap="none" dirty="0">
                          <a:latin typeface="Calibri"/>
                          <a:ea typeface="Calibri"/>
                          <a:cs typeface="Calibri"/>
                          <a:sym typeface="Calibri"/>
                        </a:rPr>
                        <a:t> province COVID-19 outbreak this </a:t>
                      </a:r>
                      <a:r>
                        <a:rPr lang="en-US" sz="1200" u="none" strike="noStrike" cap="none" dirty="0" err="1">
                          <a:latin typeface="Calibri"/>
                          <a:ea typeface="Calibri"/>
                          <a:cs typeface="Calibri"/>
                          <a:sym typeface="Calibri"/>
                        </a:rPr>
                        <a:t>activites</a:t>
                      </a:r>
                      <a:r>
                        <a:rPr lang="en-US" sz="1200" u="none" strike="noStrike" cap="none" dirty="0">
                          <a:latin typeface="Calibri"/>
                          <a:ea typeface="Calibri"/>
                          <a:cs typeface="Calibri"/>
                          <a:sym typeface="Calibri"/>
                        </a:rPr>
                        <a:t> will be implementing in Q1/2022. 9 health facilities in </a:t>
                      </a:r>
                      <a:r>
                        <a:rPr lang="en-US" sz="1200" u="none" strike="noStrike" cap="none" dirty="0" err="1">
                          <a:latin typeface="Calibri"/>
                          <a:ea typeface="Calibri"/>
                          <a:cs typeface="Calibri"/>
                          <a:sym typeface="Calibri"/>
                        </a:rPr>
                        <a:t>Xiengkhoung</a:t>
                      </a:r>
                      <a:r>
                        <a:rPr lang="en-US" sz="1200" u="none" strike="noStrike" cap="none" dirty="0">
                          <a:latin typeface="Calibri"/>
                          <a:ea typeface="Calibri"/>
                          <a:cs typeface="Calibri"/>
                          <a:sym typeface="Calibri"/>
                        </a:rPr>
                        <a:t> province received training. All relevant staff were trained</a:t>
                      </a:r>
                      <a:endParaRPr sz="1200"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2325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534"/>
        <p:cNvGrpSpPr/>
        <p:nvPr/>
      </p:nvGrpSpPr>
      <p:grpSpPr>
        <a:xfrm>
          <a:off x="0" y="0"/>
          <a:ext cx="0" cy="0"/>
          <a:chOff x="0" y="0"/>
          <a:chExt cx="0" cy="0"/>
        </a:xfrm>
      </p:grpSpPr>
      <p:sp>
        <p:nvSpPr>
          <p:cNvPr id="535" name="Google Shape;535;p30"/>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536" name="Google Shape;536;p30"/>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dirty="0"/>
              <a:t>3. WHO</a:t>
            </a:r>
            <a:endParaRPr dirty="0"/>
          </a:p>
          <a:p>
            <a:pPr marL="0" lvl="0" indent="0" algn="l" rtl="0">
              <a:lnSpc>
                <a:spcPct val="130000"/>
              </a:lnSpc>
              <a:spcBef>
                <a:spcPts val="0"/>
              </a:spcBef>
              <a:spcAft>
                <a:spcPts val="0"/>
              </a:spcAft>
              <a:buSzPts val="1800"/>
              <a:buNone/>
            </a:pPr>
            <a:endParaRPr dirty="0"/>
          </a:p>
        </p:txBody>
      </p:sp>
      <p:sp>
        <p:nvSpPr>
          <p:cNvPr id="537" name="Google Shape;537;p30"/>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a:bodyPr>
          <a:lstStyle/>
          <a:p>
            <a:pPr marL="0" lvl="0" indent="0" algn="l" rtl="0">
              <a:lnSpc>
                <a:spcPct val="200000"/>
              </a:lnSpc>
              <a:spcBef>
                <a:spcPts val="0"/>
              </a:spcBef>
              <a:spcAft>
                <a:spcPts val="0"/>
              </a:spcAft>
              <a:buSzPct val="71428"/>
              <a:buNone/>
            </a:pPr>
            <a:r>
              <a:rPr lang="en-US" sz="2200" dirty="0" smtClean="0">
                <a:latin typeface="Calibri"/>
                <a:ea typeface="Calibri"/>
                <a:cs typeface="Calibri"/>
                <a:sym typeface="Calibri"/>
              </a:rPr>
              <a:t>8. </a:t>
            </a:r>
            <a:r>
              <a:rPr lang="en-US" sz="2200" dirty="0">
                <a:latin typeface="Calibri"/>
                <a:ea typeface="Calibri"/>
                <a:cs typeface="Calibri"/>
                <a:sym typeface="Calibri"/>
              </a:rPr>
              <a:t>DPC-HIS, MPSC and WHO indicators and </a:t>
            </a:r>
            <a:r>
              <a:rPr lang="en-US" sz="2200" dirty="0" smtClean="0">
                <a:latin typeface="Calibri"/>
                <a:ea typeface="Calibri"/>
                <a:cs typeface="Calibri"/>
                <a:sym typeface="Calibri"/>
              </a:rPr>
              <a:t>results - 2021</a:t>
            </a:r>
            <a:endParaRPr sz="2200" dirty="0">
              <a:latin typeface="Calibri"/>
              <a:ea typeface="Calibri"/>
              <a:cs typeface="Calibri"/>
              <a:sym typeface="Calibri"/>
            </a:endParaRPr>
          </a:p>
        </p:txBody>
      </p:sp>
      <p:graphicFrame>
        <p:nvGraphicFramePr>
          <p:cNvPr id="538" name="Google Shape;538;p30"/>
          <p:cNvGraphicFramePr/>
          <p:nvPr/>
        </p:nvGraphicFramePr>
        <p:xfrm>
          <a:off x="1218575" y="1704000"/>
          <a:ext cx="10287000" cy="3886080"/>
        </p:xfrm>
        <a:graphic>
          <a:graphicData uri="http://schemas.openxmlformats.org/drawingml/2006/table">
            <a:tbl>
              <a:tblPr>
                <a:noFill/>
                <a:tableStyleId>{EFA55484-9475-48D6-BE05-EB8990810AF6}</a:tableStyleId>
              </a:tblPr>
              <a:tblGrid>
                <a:gridCol w="3445800">
                  <a:extLst>
                    <a:ext uri="{9D8B030D-6E8A-4147-A177-3AD203B41FA5}">
                      <a16:colId xmlns:a16="http://schemas.microsoft.com/office/drawing/2014/main" val="20000"/>
                    </a:ext>
                  </a:extLst>
                </a:gridCol>
                <a:gridCol w="992825">
                  <a:extLst>
                    <a:ext uri="{9D8B030D-6E8A-4147-A177-3AD203B41FA5}">
                      <a16:colId xmlns:a16="http://schemas.microsoft.com/office/drawing/2014/main" val="20001"/>
                    </a:ext>
                  </a:extLst>
                </a:gridCol>
                <a:gridCol w="1038875">
                  <a:extLst>
                    <a:ext uri="{9D8B030D-6E8A-4147-A177-3AD203B41FA5}">
                      <a16:colId xmlns:a16="http://schemas.microsoft.com/office/drawing/2014/main" val="20002"/>
                    </a:ext>
                  </a:extLst>
                </a:gridCol>
                <a:gridCol w="1168750">
                  <a:extLst>
                    <a:ext uri="{9D8B030D-6E8A-4147-A177-3AD203B41FA5}">
                      <a16:colId xmlns:a16="http://schemas.microsoft.com/office/drawing/2014/main" val="20003"/>
                    </a:ext>
                  </a:extLst>
                </a:gridCol>
                <a:gridCol w="3640750">
                  <a:extLst>
                    <a:ext uri="{9D8B030D-6E8A-4147-A177-3AD203B41FA5}">
                      <a16:colId xmlns:a16="http://schemas.microsoft.com/office/drawing/2014/main" val="20004"/>
                    </a:ext>
                  </a:extLst>
                </a:gridCol>
              </a:tblGrid>
              <a:tr h="38100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Indicators</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Target</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Result</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Achievement</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Remark</a:t>
                      </a:r>
                      <a:endParaRPr sz="1300" b="1" u="none" strike="noStrike" cap="none">
                        <a:latin typeface="Calibri"/>
                        <a:ea typeface="Calibri"/>
                        <a:cs typeface="Calibri"/>
                        <a:sym typeface="Calibri"/>
                      </a:endParaRPr>
                    </a:p>
                  </a:txBody>
                  <a:tcPr marL="91425" marR="91425" marT="91425" marB="91425">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Number of surveillance trainings conducted by CMPE with the support from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367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Number of ICCM trainings conducted by CMPE with the support from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US" sz="1300" u="none" strike="noStrike" cap="none">
                          <a:solidFill>
                            <a:schemeClr val="dk1"/>
                          </a:solidFill>
                          <a:latin typeface="Calibri"/>
                          <a:ea typeface="Calibri"/>
                          <a:cs typeface="Calibri"/>
                          <a:sym typeface="Calibri"/>
                        </a:rPr>
                        <a:t>100%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Malaria restratification completed with the support of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US" sz="1300" u="none" strike="noStrike" cap="none">
                          <a:solidFill>
                            <a:schemeClr val="dk1"/>
                          </a:solidFill>
                          <a:latin typeface="Calibri"/>
                          <a:ea typeface="Calibri"/>
                          <a:cs typeface="Calibri"/>
                          <a:sym typeface="Calibri"/>
                        </a:rPr>
                        <a:t>100%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Malaria restratification completed with the support of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 </a:t>
                      </a:r>
                      <a:endParaRPr sz="13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The stratification exercise which was planned for Q4 2021 was </a:t>
                      </a:r>
                      <a:r>
                        <a:rPr lang="en-US" sz="1300" u="none" strike="noStrike" cap="none">
                          <a:solidFill>
                            <a:srgbClr val="FF0000"/>
                          </a:solidFill>
                          <a:latin typeface="Calibri"/>
                          <a:ea typeface="Calibri"/>
                          <a:cs typeface="Calibri"/>
                          <a:sym typeface="Calibri"/>
                        </a:rPr>
                        <a:t>postponed until Q1 2022</a:t>
                      </a:r>
                      <a:r>
                        <a:rPr lang="en-US" sz="1300" u="none" strike="noStrike" cap="none">
                          <a:latin typeface="Calibri"/>
                          <a:ea typeface="Calibri"/>
                          <a:cs typeface="Calibri"/>
                          <a:sym typeface="Calibri"/>
                        </a:rPr>
                        <a:t>. This change was due to both inability for the program and partners to meet face to face which is important for in depth collaborative exercises such as this, and also the decision that a full set of annual data from 2021 would benefit the analysis and restratification work.</a:t>
                      </a:r>
                      <a:endParaRPr sz="13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6557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1054400" y="3033000"/>
            <a:ext cx="10905000" cy="7224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dirty="0" smtClean="0">
                <a:latin typeface="Calibri"/>
                <a:ea typeface="Calibri"/>
                <a:cs typeface="Calibri"/>
                <a:sym typeface="Calibri"/>
              </a:rPr>
              <a:t>9. PF Elimination Accelerator - Detail</a:t>
            </a:r>
            <a:endParaRPr sz="3600" dirty="0">
              <a:latin typeface="Calibri"/>
              <a:ea typeface="Calibri"/>
              <a:cs typeface="Calibri"/>
              <a:sym typeface="Calibri"/>
            </a:endParaRPr>
          </a:p>
        </p:txBody>
      </p:sp>
    </p:spTree>
    <p:extLst>
      <p:ext uri="{BB962C8B-B14F-4D97-AF65-F5344CB8AC3E}">
        <p14:creationId xmlns:p14="http://schemas.microsoft.com/office/powerpoint/2010/main" val="85625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979178C-D811-4326-8A3E-A248FFFCA168}"/>
              </a:ext>
            </a:extLst>
          </p:cNvPr>
          <p:cNvSpPr txBox="1"/>
          <p:nvPr/>
        </p:nvSpPr>
        <p:spPr>
          <a:xfrm>
            <a:off x="929148" y="1297857"/>
            <a:ext cx="10728125" cy="3913059"/>
          </a:xfrm>
          <a:prstGeom prst="rect">
            <a:avLst/>
          </a:prstGeom>
          <a:noFill/>
        </p:spPr>
        <p:txBody>
          <a:bodyPr wrap="square" rtlCol="0">
            <a:spAutoFit/>
          </a:bodyPr>
          <a:lstStyle/>
          <a:p>
            <a:pPr>
              <a:lnSpc>
                <a:spcPct val="150000"/>
              </a:lnSpc>
            </a:pPr>
            <a:r>
              <a:rPr lang="en-US" sz="2400" dirty="0" smtClean="0">
                <a:latin typeface="Calibri" pitchFamily="34" charset="0"/>
              </a:rPr>
              <a:t>Specific activities include:</a:t>
            </a:r>
            <a:endParaRPr lang="en-US" sz="2400" dirty="0">
              <a:latin typeface="Calibri" pitchFamily="34" charset="0"/>
            </a:endParaRPr>
          </a:p>
          <a:p>
            <a:pPr marL="231775" indent="-231775">
              <a:lnSpc>
                <a:spcPct val="150000"/>
              </a:lnSpc>
              <a:buFont typeface="Arial" pitchFamily="34" charset="0"/>
              <a:buChar char="•"/>
            </a:pPr>
            <a:r>
              <a:rPr lang="en-US" sz="2400" dirty="0">
                <a:latin typeface="Calibri" pitchFamily="34" charset="0"/>
              </a:rPr>
              <a:t>Community engagement &amp; social </a:t>
            </a:r>
            <a:r>
              <a:rPr lang="en-US" sz="2400" dirty="0" smtClean="0">
                <a:latin typeface="Calibri" pitchFamily="34" charset="0"/>
              </a:rPr>
              <a:t>mobilization;</a:t>
            </a:r>
            <a:endParaRPr lang="en-US" sz="2400" dirty="0">
              <a:latin typeface="Calibri" pitchFamily="34" charset="0"/>
            </a:endParaRPr>
          </a:p>
          <a:p>
            <a:pPr marL="231775" indent="-231775">
              <a:lnSpc>
                <a:spcPct val="150000"/>
              </a:lnSpc>
              <a:buFont typeface="Arial" pitchFamily="34" charset="0"/>
              <a:buChar char="•"/>
            </a:pPr>
            <a:r>
              <a:rPr lang="en-US" sz="2400" dirty="0">
                <a:latin typeface="Calibri" pitchFamily="34" charset="0"/>
              </a:rPr>
              <a:t>Village </a:t>
            </a:r>
            <a:r>
              <a:rPr lang="en-US" sz="2400" dirty="0" smtClean="0">
                <a:latin typeface="Calibri" pitchFamily="34" charset="0"/>
              </a:rPr>
              <a:t>census;</a:t>
            </a:r>
            <a:endParaRPr lang="en-US" sz="2400" dirty="0">
              <a:latin typeface="Calibri" pitchFamily="34" charset="0"/>
            </a:endParaRPr>
          </a:p>
          <a:p>
            <a:pPr marL="231775" indent="-231775">
              <a:lnSpc>
                <a:spcPct val="150000"/>
              </a:lnSpc>
              <a:buFont typeface="Arial" pitchFamily="34" charset="0"/>
              <a:buChar char="•"/>
            </a:pPr>
            <a:r>
              <a:rPr lang="en-US" sz="2400" dirty="0">
                <a:latin typeface="Calibri" pitchFamily="34" charset="0"/>
              </a:rPr>
              <a:t>Distribution of LLINs &amp; LLIHNs </a:t>
            </a:r>
            <a:r>
              <a:rPr lang="en-US" sz="2400" dirty="0" smtClean="0">
                <a:latin typeface="Calibri" pitchFamily="34" charset="0"/>
              </a:rPr>
              <a:t>;</a:t>
            </a:r>
            <a:endParaRPr lang="en-US" sz="2400" dirty="0">
              <a:latin typeface="Calibri" pitchFamily="34" charset="0"/>
            </a:endParaRPr>
          </a:p>
          <a:p>
            <a:pPr marL="231775" indent="-231775">
              <a:lnSpc>
                <a:spcPct val="150000"/>
              </a:lnSpc>
              <a:buFont typeface="Arial" pitchFamily="34" charset="0"/>
              <a:buChar char="•"/>
            </a:pPr>
            <a:r>
              <a:rPr lang="en-US" sz="2400" dirty="0">
                <a:latin typeface="Calibri" pitchFamily="34" charset="0"/>
              </a:rPr>
              <a:t>Targeted Drug Administration (TDA)  </a:t>
            </a:r>
            <a:r>
              <a:rPr lang="en-US" sz="2400" dirty="0" smtClean="0">
                <a:latin typeface="Calibri" pitchFamily="34" charset="0"/>
              </a:rPr>
              <a:t>- </a:t>
            </a:r>
            <a:r>
              <a:rPr lang="en-US" sz="2400" dirty="0">
                <a:latin typeface="Calibri" pitchFamily="34" charset="0"/>
              </a:rPr>
              <a:t>2 rounds for males &amp; females aged </a:t>
            </a:r>
            <a:r>
              <a:rPr lang="en-US" sz="2400" dirty="0" smtClean="0">
                <a:latin typeface="Calibri" pitchFamily="34" charset="0"/>
              </a:rPr>
              <a:t>7-49yrs; </a:t>
            </a:r>
            <a:endParaRPr lang="en-US" sz="2400" dirty="0">
              <a:latin typeface="Calibri" pitchFamily="34" charset="0"/>
            </a:endParaRPr>
          </a:p>
          <a:p>
            <a:pPr marL="231775" indent="-231775">
              <a:lnSpc>
                <a:spcPct val="150000"/>
              </a:lnSpc>
              <a:buFont typeface="Arial" pitchFamily="34" charset="0"/>
              <a:buChar char="•"/>
            </a:pPr>
            <a:r>
              <a:rPr lang="en-US" sz="2400" dirty="0">
                <a:latin typeface="Calibri" pitchFamily="34" charset="0"/>
              </a:rPr>
              <a:t>Intermittent Preventive Treatment for </a:t>
            </a:r>
            <a:r>
              <a:rPr lang="en-US" sz="2400" dirty="0" smtClean="0">
                <a:latin typeface="Calibri" pitchFamily="34" charset="0"/>
              </a:rPr>
              <a:t>forest </a:t>
            </a:r>
            <a:r>
              <a:rPr lang="en-US" sz="2400" dirty="0">
                <a:latin typeface="Calibri" pitchFamily="34" charset="0"/>
              </a:rPr>
              <a:t>/ field goers (</a:t>
            </a:r>
            <a:r>
              <a:rPr lang="en-US" sz="2400" dirty="0" err="1">
                <a:latin typeface="Calibri" pitchFamily="34" charset="0"/>
              </a:rPr>
              <a:t>IPTf</a:t>
            </a:r>
            <a:r>
              <a:rPr lang="en-US" sz="2400" dirty="0">
                <a:latin typeface="Calibri" pitchFamily="34" charset="0"/>
              </a:rPr>
              <a:t>) aged </a:t>
            </a:r>
            <a:r>
              <a:rPr lang="en-US" sz="2400" dirty="0" smtClean="0">
                <a:latin typeface="Calibri" pitchFamily="34" charset="0"/>
              </a:rPr>
              <a:t>7-49yrs; </a:t>
            </a:r>
            <a:endParaRPr lang="en-US" sz="2400" dirty="0">
              <a:latin typeface="Calibri" pitchFamily="34" charset="0"/>
            </a:endParaRPr>
          </a:p>
          <a:p>
            <a:pPr marL="231775" indent="-231775">
              <a:lnSpc>
                <a:spcPct val="150000"/>
              </a:lnSpc>
              <a:buFont typeface="Arial" pitchFamily="34" charset="0"/>
              <a:buChar char="•"/>
            </a:pPr>
            <a:r>
              <a:rPr lang="en-US" sz="2400" dirty="0">
                <a:latin typeface="Calibri" pitchFamily="34" charset="0"/>
              </a:rPr>
              <a:t>Active fever screening every 2 </a:t>
            </a:r>
            <a:r>
              <a:rPr lang="en-US" sz="2400" dirty="0" smtClean="0">
                <a:latin typeface="Calibri" pitchFamily="34" charset="0"/>
              </a:rPr>
              <a:t>weeks;</a:t>
            </a:r>
            <a:endParaRPr lang="en-US" sz="2400" dirty="0">
              <a:latin typeface="Calibri" pitchFamily="34" charset="0"/>
            </a:endParaRPr>
          </a:p>
        </p:txBody>
      </p:sp>
      <p:sp>
        <p:nvSpPr>
          <p:cNvPr id="9" name="Google Shape;511;g119e58fa5a8_1_47"/>
          <p:cNvSpPr txBox="1">
            <a:spLocks/>
          </p:cNvSpPr>
          <p:nvPr/>
        </p:nvSpPr>
        <p:spPr>
          <a:xfrm>
            <a:off x="774895" y="43197"/>
            <a:ext cx="11245039"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Arial"/>
              <a:buNone/>
              <a:defRPr sz="2800" b="1" i="0" u="none" strike="noStrike" cap="none">
                <a:solidFill>
                  <a:schemeClr val="dk2"/>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GB" sz="2200" dirty="0" smtClean="0">
                <a:solidFill>
                  <a:schemeClr val="bg1"/>
                </a:solidFill>
                <a:latin typeface="Calibri"/>
                <a:ea typeface="Calibri"/>
                <a:cs typeface="Calibri"/>
                <a:sym typeface="Calibri"/>
              </a:rPr>
              <a:t>9. PF Elimination Accelerator - Detail</a:t>
            </a:r>
            <a:endParaRPr lang="en-GB" sz="2200" dirty="0">
              <a:latin typeface="Calibri"/>
              <a:ea typeface="Calibri"/>
              <a:cs typeface="Calibri"/>
              <a:sym typeface="Calibri"/>
            </a:endParaRPr>
          </a:p>
        </p:txBody>
      </p:sp>
    </p:spTree>
    <p:extLst>
      <p:ext uri="{BB962C8B-B14F-4D97-AF65-F5344CB8AC3E}">
        <p14:creationId xmlns:p14="http://schemas.microsoft.com/office/powerpoint/2010/main" val="345886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979178C-D811-4326-8A3E-A248FFFCA168}"/>
              </a:ext>
            </a:extLst>
          </p:cNvPr>
          <p:cNvSpPr txBox="1"/>
          <p:nvPr/>
        </p:nvSpPr>
        <p:spPr>
          <a:xfrm>
            <a:off x="929148" y="1297857"/>
            <a:ext cx="10728125" cy="4154984"/>
          </a:xfrm>
          <a:prstGeom prst="rect">
            <a:avLst/>
          </a:prstGeom>
          <a:noFill/>
        </p:spPr>
        <p:txBody>
          <a:bodyPr wrap="square" rtlCol="0">
            <a:spAutoFit/>
          </a:bodyPr>
          <a:lstStyle/>
          <a:p>
            <a:pPr marL="342900" indent="-342900">
              <a:buFont typeface="Wingdings" panose="05000000000000000000" pitchFamily="2" charset="2"/>
              <a:buChar char="Ø"/>
            </a:pPr>
            <a:r>
              <a:rPr lang="en-GB" sz="2400" dirty="0">
                <a:latin typeface="Calibri" pitchFamily="34" charset="0"/>
              </a:rPr>
              <a:t>Target population </a:t>
            </a:r>
            <a:r>
              <a:rPr lang="en-GB" sz="2400" dirty="0" smtClean="0">
                <a:latin typeface="Calibri" pitchFamily="34" charset="0"/>
              </a:rPr>
              <a:t>:</a:t>
            </a:r>
            <a:endParaRPr lang="en-GB" sz="2400" dirty="0">
              <a:latin typeface="Calibri" pitchFamily="34" charset="0"/>
            </a:endParaRPr>
          </a:p>
          <a:p>
            <a:r>
              <a:rPr lang="en-GB" sz="2400" dirty="0" smtClean="0">
                <a:latin typeface="Calibri" pitchFamily="34" charset="0"/>
              </a:rPr>
              <a:t>     - 63 </a:t>
            </a:r>
            <a:r>
              <a:rPr lang="en-GB" sz="2400" dirty="0">
                <a:latin typeface="Calibri" pitchFamily="34" charset="0"/>
              </a:rPr>
              <a:t>villages in 7 districts, 5 </a:t>
            </a:r>
            <a:r>
              <a:rPr lang="en-GB" sz="2400" dirty="0" smtClean="0">
                <a:latin typeface="Calibri" pitchFamily="34" charset="0"/>
              </a:rPr>
              <a:t>provinces;</a:t>
            </a:r>
            <a:endParaRPr lang="en-GB" sz="2400" dirty="0">
              <a:latin typeface="Calibri" pitchFamily="34" charset="0"/>
            </a:endParaRPr>
          </a:p>
          <a:p>
            <a:r>
              <a:rPr lang="en-GB" sz="2400" dirty="0">
                <a:latin typeface="Calibri" pitchFamily="34" charset="0"/>
              </a:rPr>
              <a:t> </a:t>
            </a:r>
            <a:r>
              <a:rPr lang="en-GB" sz="2400" dirty="0" smtClean="0">
                <a:latin typeface="Calibri" pitchFamily="34" charset="0"/>
              </a:rPr>
              <a:t>    - Total </a:t>
            </a:r>
            <a:r>
              <a:rPr lang="en-GB" sz="2400" dirty="0">
                <a:latin typeface="Calibri" pitchFamily="34" charset="0"/>
              </a:rPr>
              <a:t>population ≈ </a:t>
            </a:r>
            <a:r>
              <a:rPr lang="en-GB" sz="2400" dirty="0" smtClean="0">
                <a:latin typeface="Calibri" pitchFamily="34" charset="0"/>
              </a:rPr>
              <a:t>24,000;</a:t>
            </a:r>
            <a:endParaRPr lang="en-GB" sz="2400" dirty="0">
              <a:latin typeface="Calibri" pitchFamily="34" charset="0"/>
            </a:endParaRPr>
          </a:p>
          <a:p>
            <a:r>
              <a:rPr lang="en-GB" sz="2400" dirty="0">
                <a:latin typeface="Calibri" pitchFamily="34" charset="0"/>
              </a:rPr>
              <a:t> </a:t>
            </a:r>
            <a:r>
              <a:rPr lang="en-GB" sz="2400" dirty="0" smtClean="0">
                <a:latin typeface="Calibri" pitchFamily="34" charset="0"/>
              </a:rPr>
              <a:t>    - Reported </a:t>
            </a:r>
            <a:r>
              <a:rPr lang="en-GB" sz="2400" dirty="0">
                <a:latin typeface="Calibri" pitchFamily="34" charset="0"/>
              </a:rPr>
              <a:t>~70% </a:t>
            </a:r>
            <a:r>
              <a:rPr lang="en-GB" sz="2400" dirty="0" err="1">
                <a:latin typeface="Calibri" pitchFamily="34" charset="0"/>
              </a:rPr>
              <a:t>P.f</a:t>
            </a:r>
            <a:r>
              <a:rPr lang="en-GB" sz="2400" dirty="0">
                <a:latin typeface="Calibri" pitchFamily="34" charset="0"/>
              </a:rPr>
              <a:t>./mix cases in </a:t>
            </a:r>
            <a:r>
              <a:rPr lang="en-GB" sz="2400" dirty="0" smtClean="0">
                <a:latin typeface="Calibri" pitchFamily="34" charset="0"/>
              </a:rPr>
              <a:t>2020-2021;</a:t>
            </a:r>
            <a:endParaRPr lang="en-GB" sz="2400" dirty="0">
              <a:latin typeface="Calibri" pitchFamily="34" charset="0"/>
            </a:endParaRPr>
          </a:p>
          <a:p>
            <a:r>
              <a:rPr lang="en-GB" sz="2400" dirty="0">
                <a:latin typeface="Calibri" pitchFamily="34" charset="0"/>
              </a:rPr>
              <a:t> </a:t>
            </a:r>
            <a:r>
              <a:rPr lang="en-GB" sz="2400" dirty="0" smtClean="0">
                <a:latin typeface="Calibri" pitchFamily="34" charset="0"/>
              </a:rPr>
              <a:t>    - Males </a:t>
            </a:r>
            <a:r>
              <a:rPr lang="en-GB" sz="2400" dirty="0">
                <a:latin typeface="Calibri" pitchFamily="34" charset="0"/>
              </a:rPr>
              <a:t>&amp; females aged 7-49yrs targeted for TDA and </a:t>
            </a:r>
            <a:r>
              <a:rPr lang="en-GB" sz="2400" dirty="0" err="1">
                <a:latin typeface="Calibri" pitchFamily="34" charset="0"/>
              </a:rPr>
              <a:t>IPTf</a:t>
            </a:r>
            <a:r>
              <a:rPr lang="en-GB" sz="2400" dirty="0">
                <a:latin typeface="Calibri" pitchFamily="34" charset="0"/>
              </a:rPr>
              <a:t> according to the demographics of malaria burden in </a:t>
            </a:r>
            <a:r>
              <a:rPr lang="en-GB" sz="2400" dirty="0" smtClean="0">
                <a:latin typeface="Calibri" pitchFamily="34" charset="0"/>
              </a:rPr>
              <a:t>Lao: Males </a:t>
            </a:r>
            <a:r>
              <a:rPr lang="en-GB" sz="2400" dirty="0">
                <a:latin typeface="Calibri" pitchFamily="34" charset="0"/>
              </a:rPr>
              <a:t>&amp; females sleep in the </a:t>
            </a:r>
            <a:r>
              <a:rPr lang="en-GB" sz="2400" dirty="0" smtClean="0">
                <a:latin typeface="Calibri" pitchFamily="34" charset="0"/>
              </a:rPr>
              <a:t>forest / Whole </a:t>
            </a:r>
            <a:r>
              <a:rPr lang="en-GB" sz="2400" dirty="0">
                <a:latin typeface="Calibri" pitchFamily="34" charset="0"/>
              </a:rPr>
              <a:t>families sleep in the cultivation </a:t>
            </a:r>
            <a:r>
              <a:rPr lang="en-GB" sz="2400" dirty="0" smtClean="0">
                <a:latin typeface="Calibri" pitchFamily="34" charset="0"/>
              </a:rPr>
              <a:t>fields;</a:t>
            </a:r>
          </a:p>
          <a:p>
            <a:endParaRPr lang="en-GB" sz="2400" dirty="0">
              <a:latin typeface="Calibri" pitchFamily="34" charset="0"/>
            </a:endParaRPr>
          </a:p>
          <a:p>
            <a:pPr marL="342900" indent="-342900">
              <a:buFont typeface="Wingdings" panose="05000000000000000000" pitchFamily="2" charset="2"/>
              <a:buChar char="Ø"/>
            </a:pPr>
            <a:r>
              <a:rPr lang="en-GB" sz="2400" dirty="0" smtClean="0">
                <a:latin typeface="Calibri" pitchFamily="34" charset="0"/>
              </a:rPr>
              <a:t>Drug </a:t>
            </a:r>
            <a:r>
              <a:rPr lang="en-GB" sz="2400" dirty="0">
                <a:latin typeface="Calibri" pitchFamily="34" charset="0"/>
              </a:rPr>
              <a:t>of choice </a:t>
            </a:r>
            <a:r>
              <a:rPr lang="en-GB" sz="2400" dirty="0" smtClean="0">
                <a:latin typeface="Calibri" pitchFamily="34" charset="0"/>
              </a:rPr>
              <a:t>: </a:t>
            </a:r>
            <a:endParaRPr lang="en-GB" sz="2400" dirty="0">
              <a:latin typeface="Calibri" pitchFamily="34" charset="0"/>
            </a:endParaRPr>
          </a:p>
          <a:p>
            <a:r>
              <a:rPr lang="en-GB" sz="2400" dirty="0">
                <a:latin typeface="Calibri" pitchFamily="34" charset="0"/>
              </a:rPr>
              <a:t>ASMQ </a:t>
            </a:r>
            <a:r>
              <a:rPr lang="en-GB" sz="2400" dirty="0" smtClean="0">
                <a:latin typeface="Calibri" pitchFamily="34" charset="0"/>
              </a:rPr>
              <a:t>was used </a:t>
            </a:r>
            <a:r>
              <a:rPr lang="en-GB" sz="2400" dirty="0">
                <a:latin typeface="Calibri" pitchFamily="34" charset="0"/>
              </a:rPr>
              <a:t>for TDA in pilot project </a:t>
            </a:r>
            <a:r>
              <a:rPr lang="en-GB" sz="2400" dirty="0" smtClean="0">
                <a:latin typeface="Calibri" pitchFamily="34" charset="0"/>
              </a:rPr>
              <a:t>in KM in 2021, but </a:t>
            </a:r>
            <a:r>
              <a:rPr lang="en-GB" sz="2400" dirty="0">
                <a:latin typeface="Calibri" pitchFamily="34" charset="0"/>
              </a:rPr>
              <a:t>following low tolerance of the side effects, the drug of choice has been changed to </a:t>
            </a:r>
            <a:r>
              <a:rPr lang="en-GB" sz="2400" dirty="0" err="1" smtClean="0">
                <a:latin typeface="Calibri" pitchFamily="34" charset="0"/>
              </a:rPr>
              <a:t>Pryamax</a:t>
            </a:r>
            <a:r>
              <a:rPr lang="en-GB" sz="2400" dirty="0" smtClean="0">
                <a:latin typeface="Calibri" pitchFamily="34" charset="0"/>
              </a:rPr>
              <a:t>;</a:t>
            </a:r>
            <a:endParaRPr lang="en-GB" sz="2400" dirty="0">
              <a:latin typeface="Calibri" pitchFamily="34" charset="0"/>
            </a:endParaRPr>
          </a:p>
        </p:txBody>
      </p:sp>
      <p:sp>
        <p:nvSpPr>
          <p:cNvPr id="9" name="Google Shape;511;g119e58fa5a8_1_47"/>
          <p:cNvSpPr txBox="1">
            <a:spLocks/>
          </p:cNvSpPr>
          <p:nvPr/>
        </p:nvSpPr>
        <p:spPr>
          <a:xfrm>
            <a:off x="774895" y="43197"/>
            <a:ext cx="11245039"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Arial"/>
              <a:buNone/>
              <a:defRPr sz="2800" b="1" i="0" u="none" strike="noStrike" cap="none">
                <a:solidFill>
                  <a:schemeClr val="dk2"/>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GB" sz="2200" dirty="0" smtClean="0">
                <a:solidFill>
                  <a:schemeClr val="bg1"/>
                </a:solidFill>
                <a:latin typeface="Calibri"/>
                <a:ea typeface="Calibri"/>
                <a:cs typeface="Calibri"/>
                <a:sym typeface="Calibri"/>
              </a:rPr>
              <a:t>9. PF Elimination Accelerator - Detail</a:t>
            </a:r>
            <a:endParaRPr lang="en-GB" sz="2200" dirty="0">
              <a:latin typeface="Calibri"/>
              <a:ea typeface="Calibri"/>
              <a:cs typeface="Calibri"/>
              <a:sym typeface="Calibri"/>
            </a:endParaRPr>
          </a:p>
        </p:txBody>
      </p:sp>
    </p:spTree>
    <p:extLst>
      <p:ext uri="{BB962C8B-B14F-4D97-AF65-F5344CB8AC3E}">
        <p14:creationId xmlns:p14="http://schemas.microsoft.com/office/powerpoint/2010/main" val="115783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96" name="Google Shape;296;p9"/>
          <p:cNvSpPr txBox="1">
            <a:spLocks noGrp="1"/>
          </p:cNvSpPr>
          <p:nvPr>
            <p:ph type="body" idx="1"/>
          </p:nvPr>
        </p:nvSpPr>
        <p:spPr>
          <a:xfrm>
            <a:off x="960000" y="12239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highlight>
                  <a:srgbClr val="FFFFFF"/>
                </a:highlight>
                <a:latin typeface="Calibri"/>
                <a:ea typeface="Calibri"/>
                <a:cs typeface="Calibri"/>
                <a:sym typeface="Calibri"/>
              </a:rPr>
              <a:t>Impact indicator 4 - Reported malaria cases </a:t>
            </a:r>
            <a:endParaRPr b="1" dirty="0">
              <a:latin typeface="Calibri"/>
              <a:ea typeface="Calibri"/>
              <a:cs typeface="Calibri"/>
              <a:sym typeface="Calibri"/>
            </a:endParaRPr>
          </a:p>
        </p:txBody>
      </p:sp>
      <p:sp>
        <p:nvSpPr>
          <p:cNvPr id="297" name="Google Shape;297;p9"/>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indent="-228600">
              <a:lnSpc>
                <a:spcPct val="120000"/>
              </a:lnSpc>
              <a:buSzPts val="2200"/>
              <a:buFont typeface="Calibri"/>
              <a:buAutoNum type="arabicPeriod"/>
            </a:pPr>
            <a:r>
              <a:rPr lang="en-US" sz="2200" dirty="0">
                <a:latin typeface="Calibri"/>
                <a:ea typeface="Calibri"/>
                <a:cs typeface="Calibri"/>
                <a:sym typeface="Calibri"/>
              </a:rPr>
              <a:t>1. Program overall indicators and results – 2021 – Impact </a:t>
            </a:r>
            <a:r>
              <a:rPr lang="en-US" sz="2200" dirty="0" smtClean="0">
                <a:latin typeface="Calibri"/>
                <a:ea typeface="Calibri"/>
                <a:cs typeface="Calibri"/>
                <a:sym typeface="Calibri"/>
              </a:rPr>
              <a:t>Indicators</a:t>
            </a:r>
            <a:endParaRPr sz="2200" dirty="0">
              <a:latin typeface="Calibri"/>
              <a:ea typeface="Calibri"/>
              <a:cs typeface="Calibri"/>
              <a:sym typeface="Calibri"/>
            </a:endParaRPr>
          </a:p>
        </p:txBody>
      </p:sp>
      <p:graphicFrame>
        <p:nvGraphicFramePr>
          <p:cNvPr id="298" name="Google Shape;298;p9"/>
          <p:cNvGraphicFramePr/>
          <p:nvPr>
            <p:extLst>
              <p:ext uri="{D42A27DB-BD31-4B8C-83A1-F6EECF244321}">
                <p14:modId xmlns:p14="http://schemas.microsoft.com/office/powerpoint/2010/main" val="2077040632"/>
              </p:ext>
            </p:extLst>
          </p:nvPr>
        </p:nvGraphicFramePr>
        <p:xfrm>
          <a:off x="892425" y="1760525"/>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3,768</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3,924</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smtClean="0">
                          <a:latin typeface="Calibri"/>
                          <a:ea typeface="Calibri"/>
                          <a:cs typeface="Calibri"/>
                          <a:sym typeface="Calibri"/>
                        </a:rPr>
                        <a:t>N/A</a:t>
                      </a:r>
                      <a:endParaRPr sz="1600" u="none" strike="noStrike" cap="none" dirty="0">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299" name="Google Shape;299;p9"/>
          <p:cNvGraphicFramePr/>
          <p:nvPr/>
        </p:nvGraphicFramePr>
        <p:xfrm>
          <a:off x="1325675" y="3179325"/>
          <a:ext cx="4271600" cy="1594525"/>
        </p:xfrm>
        <a:graphic>
          <a:graphicData uri="http://schemas.openxmlformats.org/drawingml/2006/table">
            <a:tbl>
              <a:tblPr>
                <a:noFill/>
                <a:tableStyleId>{EFA55484-9475-48D6-BE05-EB8990810AF6}</a:tableStyleId>
              </a:tblPr>
              <a:tblGrid>
                <a:gridCol w="1282475">
                  <a:extLst>
                    <a:ext uri="{9D8B030D-6E8A-4147-A177-3AD203B41FA5}">
                      <a16:colId xmlns:a16="http://schemas.microsoft.com/office/drawing/2014/main" val="20000"/>
                    </a:ext>
                  </a:extLst>
                </a:gridCol>
                <a:gridCol w="990650">
                  <a:extLst>
                    <a:ext uri="{9D8B030D-6E8A-4147-A177-3AD203B41FA5}">
                      <a16:colId xmlns:a16="http://schemas.microsoft.com/office/drawing/2014/main" val="20001"/>
                    </a:ext>
                  </a:extLst>
                </a:gridCol>
                <a:gridCol w="1110825">
                  <a:extLst>
                    <a:ext uri="{9D8B030D-6E8A-4147-A177-3AD203B41FA5}">
                      <a16:colId xmlns:a16="http://schemas.microsoft.com/office/drawing/2014/main" val="20002"/>
                    </a:ext>
                  </a:extLst>
                </a:gridCol>
                <a:gridCol w="887650">
                  <a:extLst>
                    <a:ext uri="{9D8B030D-6E8A-4147-A177-3AD203B41FA5}">
                      <a16:colId xmlns:a16="http://schemas.microsoft.com/office/drawing/2014/main" val="20003"/>
                    </a:ext>
                  </a:extLst>
                </a:gridCol>
              </a:tblGrid>
              <a:tr h="376825">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Area</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All species</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Pf &amp; mixed</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Pv</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6405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Central and North</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149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55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7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South</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3,775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1,310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2,465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76825">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Country level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3,924</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1,365</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2,559</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00" name="Google Shape;300;p9"/>
          <p:cNvGraphicFramePr/>
          <p:nvPr/>
        </p:nvGraphicFramePr>
        <p:xfrm>
          <a:off x="6372075" y="3179325"/>
          <a:ext cx="4103500" cy="1143000"/>
        </p:xfrm>
        <a:graphic>
          <a:graphicData uri="http://schemas.openxmlformats.org/drawingml/2006/table">
            <a:tbl>
              <a:tblPr>
                <a:noFill/>
                <a:tableStyleId>{EFA55484-9475-48D6-BE05-EB8990810AF6}</a:tableStyleId>
              </a:tblPr>
              <a:tblGrid>
                <a:gridCol w="1025875">
                  <a:extLst>
                    <a:ext uri="{9D8B030D-6E8A-4147-A177-3AD203B41FA5}">
                      <a16:colId xmlns:a16="http://schemas.microsoft.com/office/drawing/2014/main" val="20000"/>
                    </a:ext>
                  </a:extLst>
                </a:gridCol>
                <a:gridCol w="1025875">
                  <a:extLst>
                    <a:ext uri="{9D8B030D-6E8A-4147-A177-3AD203B41FA5}">
                      <a16:colId xmlns:a16="http://schemas.microsoft.com/office/drawing/2014/main" val="20001"/>
                    </a:ext>
                  </a:extLst>
                </a:gridCol>
                <a:gridCol w="1025875">
                  <a:extLst>
                    <a:ext uri="{9D8B030D-6E8A-4147-A177-3AD203B41FA5}">
                      <a16:colId xmlns:a16="http://schemas.microsoft.com/office/drawing/2014/main" val="20002"/>
                    </a:ext>
                  </a:extLst>
                </a:gridCol>
                <a:gridCol w="1025875">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Species</a:t>
                      </a:r>
                      <a:endParaRPr sz="13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2021</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2020</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changed</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Pf &amp; mixed</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1,365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1,605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Pv</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2,559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1,919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1054400" y="3033000"/>
            <a:ext cx="10905000" cy="7224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dirty="0" smtClean="0">
                <a:latin typeface="Calibri"/>
                <a:ea typeface="Calibri"/>
                <a:cs typeface="Calibri"/>
                <a:sym typeface="Calibri"/>
              </a:rPr>
              <a:t>10. RSC Guidance for Reprograming Priorities</a:t>
            </a:r>
            <a:endParaRPr sz="3600" dirty="0">
              <a:latin typeface="Calibri"/>
              <a:ea typeface="Calibri"/>
              <a:cs typeface="Calibri"/>
              <a:sym typeface="Calibri"/>
            </a:endParaRPr>
          </a:p>
        </p:txBody>
      </p:sp>
    </p:spTree>
    <p:extLst>
      <p:ext uri="{BB962C8B-B14F-4D97-AF65-F5344CB8AC3E}">
        <p14:creationId xmlns:p14="http://schemas.microsoft.com/office/powerpoint/2010/main" val="31343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62" name="Google Shape;262;p6"/>
          <p:cNvSpPr txBox="1">
            <a:spLocks noGrp="1"/>
          </p:cNvSpPr>
          <p:nvPr>
            <p:ph type="body" idx="1"/>
          </p:nvPr>
        </p:nvSpPr>
        <p:spPr>
          <a:xfrm>
            <a:off x="480060" y="945000"/>
            <a:ext cx="1138494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114300" indent="0" algn="l">
              <a:buNone/>
            </a:pPr>
            <a:r>
              <a:rPr lang="en-US" sz="2400" b="0" i="0" dirty="0">
                <a:solidFill>
                  <a:srgbClr val="222222"/>
                </a:solidFill>
                <a:effectLst/>
                <a:latin typeface="Calibri" panose="020F0502020204030204" pitchFamily="34" charset="0"/>
                <a:cs typeface="Calibri" panose="020F0502020204030204" pitchFamily="34" charset="0"/>
              </a:rPr>
              <a:t>RAI3E Savings Reprogramming Priorities endorsed by RSC:</a:t>
            </a:r>
          </a:p>
          <a:p>
            <a:pPr marL="114300" indent="0" algn="l">
              <a:buNone/>
            </a:pPr>
            <a:endParaRPr lang="en-US" sz="2400" b="0" i="0" dirty="0">
              <a:solidFill>
                <a:srgbClr val="222222"/>
              </a:solidFill>
              <a:effectLst/>
              <a:latin typeface="Calibri" panose="020F0502020204030204" pitchFamily="34" charset="0"/>
              <a:cs typeface="Calibri" panose="020F0502020204030204" pitchFamily="34" charset="0"/>
            </a:endParaRPr>
          </a:p>
          <a:p>
            <a:pPr marL="342900" algn="l"/>
            <a:r>
              <a:rPr lang="en-US" sz="2400" b="0" i="0" dirty="0">
                <a:solidFill>
                  <a:srgbClr val="222222"/>
                </a:solidFill>
                <a:effectLst/>
                <a:latin typeface="Calibri" panose="020F0502020204030204" pitchFamily="34" charset="0"/>
                <a:cs typeface="Calibri" panose="020F0502020204030204" pitchFamily="34" charset="0"/>
              </a:rPr>
              <a:t>Support to accelerated/aggressive/”last mile” interventions.</a:t>
            </a:r>
          </a:p>
          <a:p>
            <a:pPr marL="0" marR="0" algn="l">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Surveillance strengthening (assessments and system sensitivity/comprehensiveness)</a:t>
            </a:r>
          </a:p>
          <a:p>
            <a:pPr marL="0" marR="0" algn="l">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Data collection on mobile and migrant populations.</a:t>
            </a:r>
          </a:p>
          <a:p>
            <a:pPr marL="0" marR="0" algn="l">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Expansion of the role of community-based health workers.</a:t>
            </a:r>
          </a:p>
          <a:p>
            <a:pPr marL="0" marR="0" algn="l">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Operationalization of radical cure for P vivax.</a:t>
            </a:r>
          </a:p>
          <a:p>
            <a:pPr marL="0" marR="0" algn="l">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Strengthening and increasing the frequency of reporting.</a:t>
            </a:r>
          </a:p>
          <a:p>
            <a:pPr marL="0" marR="0" algn="l">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Exploring synergies with and possible contributions​ of the private sector</a:t>
            </a: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p:txBody>
      </p:sp>
      <p:sp>
        <p:nvSpPr>
          <p:cNvPr id="263" name="Google Shape;263;p6"/>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indent="-228600">
              <a:lnSpc>
                <a:spcPct val="120000"/>
              </a:lnSpc>
              <a:buSzPts val="2200"/>
              <a:buFont typeface="Calibri"/>
              <a:buAutoNum type="arabicPeriod"/>
            </a:pPr>
            <a:r>
              <a:rPr lang="en-US" sz="2200" dirty="0" smtClean="0">
                <a:latin typeface="Calibri"/>
                <a:ea typeface="Calibri"/>
                <a:cs typeface="Calibri"/>
                <a:sym typeface="Calibri"/>
              </a:rPr>
              <a:t>22. RSC </a:t>
            </a:r>
            <a:r>
              <a:rPr lang="en-US" sz="2200" dirty="0">
                <a:latin typeface="Calibri"/>
                <a:ea typeface="Calibri"/>
                <a:cs typeface="Calibri"/>
                <a:sym typeface="Calibri"/>
              </a:rPr>
              <a:t>Guidance and Schedule </a:t>
            </a:r>
            <a:endParaRPr sz="2200" dirty="0">
              <a:latin typeface="Calibri"/>
              <a:ea typeface="Calibri"/>
              <a:cs typeface="Calibri"/>
              <a:sym typeface="Calibri"/>
            </a:endParaRPr>
          </a:p>
        </p:txBody>
      </p:sp>
    </p:spTree>
    <p:extLst>
      <p:ext uri="{BB962C8B-B14F-4D97-AF65-F5344CB8AC3E}">
        <p14:creationId xmlns:p14="http://schemas.microsoft.com/office/powerpoint/2010/main" val="63237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62" name="Google Shape;262;p6"/>
          <p:cNvSpPr txBox="1">
            <a:spLocks noGrp="1"/>
          </p:cNvSpPr>
          <p:nvPr>
            <p:ph type="body" idx="1"/>
          </p:nvPr>
        </p:nvSpPr>
        <p:spPr>
          <a:xfrm>
            <a:off x="480060" y="945000"/>
            <a:ext cx="11384940" cy="4968000"/>
          </a:xfrm>
          <a:prstGeom prst="rect">
            <a:avLst/>
          </a:prstGeom>
          <a:noFill/>
          <a:ln>
            <a:noFill/>
          </a:ln>
        </p:spPr>
        <p:txBody>
          <a:bodyPr spcFirstLastPara="1" wrap="square" lIns="0" tIns="0" rIns="0" bIns="0" anchor="t" anchorCtr="0">
            <a:noAutofit/>
          </a:bodyPr>
          <a:lstStyle/>
          <a:p>
            <a:pPr marL="0" marR="0" algn="l" fontAlgn="base">
              <a:lnSpc>
                <a:spcPct val="150000"/>
              </a:lnSpc>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rPr>
              <a:t>15 March – RSC Chair will send the list of priorities for funding to PRs and SR</a:t>
            </a:r>
          </a:p>
          <a:p>
            <a:pPr marL="0" marR="0" algn="l" fontAlgn="base">
              <a:lnSpc>
                <a:spcPct val="150000"/>
              </a:lnSpc>
              <a:spcBef>
                <a:spcPts val="0"/>
              </a:spcBef>
              <a:spcAft>
                <a:spcPts val="0"/>
              </a:spcAft>
              <a:buFont typeface="Arial" panose="020B0604020202020204" pitchFamily="34" charset="0"/>
              <a:buChar char="•"/>
            </a:pPr>
            <a:r>
              <a:rPr lang="en-US" sz="2400" dirty="0">
                <a:solidFill>
                  <a:srgbClr val="222222"/>
                </a:solidFill>
                <a:latin typeface="Calibri" panose="020F0502020204030204" pitchFamily="34" charset="0"/>
              </a:rPr>
              <a:t>The guidance will request the SRs to</a:t>
            </a:r>
            <a:r>
              <a:rPr lang="en-US" sz="2400" b="0" i="0" dirty="0">
                <a:solidFill>
                  <a:srgbClr val="222222"/>
                </a:solidFill>
                <a:effectLst/>
                <a:latin typeface="Calibri" panose="020F0502020204030204" pitchFamily="34" charset="0"/>
              </a:rPr>
              <a:t> send their proposals for new activities to UNOPS-PR by </a:t>
            </a:r>
            <a:r>
              <a:rPr lang="en-US" sz="2400" b="1" i="0" dirty="0">
                <a:solidFill>
                  <a:srgbClr val="222222"/>
                </a:solidFill>
                <a:effectLst/>
                <a:latin typeface="Calibri" panose="020F0502020204030204" pitchFamily="34" charset="0"/>
              </a:rPr>
              <a:t>15 April.  </a:t>
            </a:r>
          </a:p>
          <a:p>
            <a:pPr marL="0" marR="0" algn="l" fontAlgn="base">
              <a:lnSpc>
                <a:spcPct val="150000"/>
              </a:lnSpc>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rPr>
              <a:t>3 May - UNOPS-PR shares Consolidated Plan for Reprogramming with RSC Members, showing both already-budgeted activities and proposed new activities.  </a:t>
            </a:r>
          </a:p>
          <a:p>
            <a:pPr marL="0" marR="0" algn="l" fontAlgn="base">
              <a:lnSpc>
                <a:spcPct val="150000"/>
              </a:lnSpc>
              <a:spcBef>
                <a:spcPts val="0"/>
              </a:spcBef>
              <a:spcAft>
                <a:spcPts val="0"/>
              </a:spcAft>
              <a:buFont typeface="Arial" panose="020B0604020202020204" pitchFamily="34" charset="0"/>
              <a:buChar char="•"/>
            </a:pPr>
            <a:r>
              <a:rPr lang="en-US" sz="2400" b="0" i="0" dirty="0">
                <a:solidFill>
                  <a:srgbClr val="222222"/>
                </a:solidFill>
                <a:effectLst/>
                <a:latin typeface="Calibri" panose="020F0502020204030204" pitchFamily="34" charset="0"/>
              </a:rPr>
              <a:t>11-12 May – RSC endorses reprogramming plan with any additional guidance and requests UNOPS-PR to implement. Reprogramming is subject to Global Fund approval. </a:t>
            </a: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p:txBody>
      </p:sp>
      <p:sp>
        <p:nvSpPr>
          <p:cNvPr id="263" name="Google Shape;263;p6"/>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indent="-228600">
              <a:lnSpc>
                <a:spcPct val="120000"/>
              </a:lnSpc>
              <a:buSzPts val="2200"/>
              <a:buFont typeface="Calibri"/>
              <a:buAutoNum type="arabicPeriod"/>
            </a:pPr>
            <a:r>
              <a:rPr lang="en-US" sz="2200" dirty="0" smtClean="0">
                <a:latin typeface="Calibri"/>
                <a:ea typeface="Calibri"/>
                <a:cs typeface="Calibri"/>
                <a:sym typeface="Calibri"/>
              </a:rPr>
              <a:t>10. RSC </a:t>
            </a:r>
            <a:r>
              <a:rPr lang="en-US" sz="2200" dirty="0">
                <a:latin typeface="Calibri"/>
                <a:ea typeface="Calibri"/>
                <a:cs typeface="Calibri"/>
                <a:sym typeface="Calibri"/>
              </a:rPr>
              <a:t>Guidance and Schedule </a:t>
            </a:r>
            <a:endParaRPr sz="2200" dirty="0">
              <a:latin typeface="Calibri"/>
              <a:ea typeface="Calibri"/>
              <a:cs typeface="Calibri"/>
              <a:sym typeface="Calibri"/>
            </a:endParaRPr>
          </a:p>
        </p:txBody>
      </p:sp>
    </p:spTree>
    <p:extLst>
      <p:ext uri="{BB962C8B-B14F-4D97-AF65-F5344CB8AC3E}">
        <p14:creationId xmlns:p14="http://schemas.microsoft.com/office/powerpoint/2010/main" val="41602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5"/>
          <p:cNvSpPr txBox="1">
            <a:spLocks noGrp="1"/>
          </p:cNvSpPr>
          <p:nvPr>
            <p:ph type="ctrTitle"/>
          </p:nvPr>
        </p:nvSpPr>
        <p:spPr>
          <a:xfrm>
            <a:off x="962455" y="1387719"/>
            <a:ext cx="6720000" cy="2242469"/>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lt1"/>
              </a:buClr>
              <a:buSzPts val="2800"/>
              <a:buFont typeface="Arial"/>
              <a:buNone/>
            </a:pPr>
            <a:r>
              <a:rPr lang="en-US"/>
              <a:t>Thank You!</a:t>
            </a:r>
            <a:endParaRPr/>
          </a:p>
        </p:txBody>
      </p:sp>
      <p:sp>
        <p:nvSpPr>
          <p:cNvPr id="577" name="Google Shape;577;p35"/>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p>
            <a:pPr marL="457200" lvl="0" indent="-342900" algn="l" rtl="0">
              <a:lnSpc>
                <a:spcPct val="130000"/>
              </a:lnSpc>
              <a:spcBef>
                <a:spcPts val="0"/>
              </a:spcBef>
              <a:spcAft>
                <a:spcPts val="0"/>
              </a:spcAft>
              <a:buSzPts val="2200"/>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71" name="Google Shape;271;p7"/>
          <p:cNvSpPr txBox="1">
            <a:spLocks noGrp="1"/>
          </p:cNvSpPr>
          <p:nvPr>
            <p:ph type="body" idx="1"/>
          </p:nvPr>
        </p:nvSpPr>
        <p:spPr>
          <a:xfrm>
            <a:off x="882725" y="120675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Impact indicator 2 - Malaria test positivity rate</a:t>
            </a:r>
            <a:endParaRPr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endParaRPr sz="1400" b="1" dirty="0">
              <a:latin typeface="Calibri"/>
              <a:ea typeface="Calibri"/>
              <a:cs typeface="Calibri"/>
              <a:sym typeface="Calibri"/>
            </a:endParaRPr>
          </a:p>
        </p:txBody>
      </p:sp>
      <p:sp>
        <p:nvSpPr>
          <p:cNvPr id="272" name="Google Shape;272;p7"/>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a:latin typeface="Calibri"/>
                <a:ea typeface="Calibri"/>
                <a:cs typeface="Calibri"/>
                <a:sym typeface="Calibri"/>
              </a:rPr>
              <a:t>1. Program overall indicators and </a:t>
            </a:r>
            <a:r>
              <a:rPr lang="en-US" sz="2200" dirty="0" smtClean="0">
                <a:latin typeface="Calibri"/>
                <a:ea typeface="Calibri"/>
                <a:cs typeface="Calibri"/>
                <a:sym typeface="Calibri"/>
              </a:rPr>
              <a:t>results – 2021 – Impact Indicators</a:t>
            </a:r>
            <a:endParaRPr sz="2200" dirty="0">
              <a:latin typeface="Calibri"/>
              <a:ea typeface="Calibri"/>
              <a:cs typeface="Calibri"/>
              <a:sym typeface="Calibri"/>
            </a:endParaRPr>
          </a:p>
        </p:txBody>
      </p:sp>
      <p:graphicFrame>
        <p:nvGraphicFramePr>
          <p:cNvPr id="273" name="Google Shape;273;p7"/>
          <p:cNvGraphicFramePr/>
          <p:nvPr>
            <p:extLst>
              <p:ext uri="{D42A27DB-BD31-4B8C-83A1-F6EECF244321}">
                <p14:modId xmlns:p14="http://schemas.microsoft.com/office/powerpoint/2010/main" val="3000200339"/>
              </p:ext>
            </p:extLst>
          </p:nvPr>
        </p:nvGraphicFramePr>
        <p:xfrm>
          <a:off x="882725" y="1751946"/>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latin typeface="Calibri"/>
                          <a:ea typeface="Calibri"/>
                          <a:cs typeface="Calibri"/>
                          <a:sym typeface="Calibri"/>
                        </a:rPr>
                        <a:t>Target (Jan-Dec 2021)</a:t>
                      </a:r>
                      <a:endParaRPr sz="1600" b="1" u="none" strike="noStrike" cap="none" dirty="0">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0.59%</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0.61%</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smtClean="0">
                          <a:latin typeface="Calibri"/>
                          <a:ea typeface="Calibri"/>
                          <a:cs typeface="Calibri"/>
                          <a:sym typeface="Calibri"/>
                        </a:rPr>
                        <a:t>N/A</a:t>
                      </a:r>
                      <a:endParaRPr sz="1600" u="none" strike="noStrike" cap="none" dirty="0">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274" name="Google Shape;274;p7"/>
          <p:cNvGraphicFramePr/>
          <p:nvPr>
            <p:extLst>
              <p:ext uri="{D42A27DB-BD31-4B8C-83A1-F6EECF244321}">
                <p14:modId xmlns:p14="http://schemas.microsoft.com/office/powerpoint/2010/main" val="9390711"/>
              </p:ext>
            </p:extLst>
          </p:nvPr>
        </p:nvGraphicFramePr>
        <p:xfrm>
          <a:off x="2116418" y="2794806"/>
          <a:ext cx="2783725" cy="1992970"/>
        </p:xfrm>
        <a:graphic>
          <a:graphicData uri="http://schemas.openxmlformats.org/drawingml/2006/table">
            <a:tbl>
              <a:tblPr>
                <a:noFill/>
                <a:tableStyleId>{EFA55484-9475-48D6-BE05-EB8990810AF6}</a:tableStyleId>
              </a:tblPr>
              <a:tblGrid>
                <a:gridCol w="2783725">
                  <a:extLst>
                    <a:ext uri="{9D8B030D-6E8A-4147-A177-3AD203B41FA5}">
                      <a16:colId xmlns:a16="http://schemas.microsoft.com/office/drawing/2014/main" val="20000"/>
                    </a:ext>
                  </a:extLst>
                </a:gridCol>
              </a:tblGrid>
              <a:tr h="621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latin typeface="Calibri"/>
                          <a:ea typeface="Calibri"/>
                          <a:cs typeface="Calibri"/>
                          <a:sym typeface="Calibri"/>
                        </a:rPr>
                        <a:t>Zero positivity rate (No case found)</a:t>
                      </a:r>
                      <a:endParaRPr sz="1400" b="1"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1179300">
                <a:tc>
                  <a:txBody>
                    <a:bodyPr/>
                    <a:lstStyle/>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dirty="0" err="1">
                          <a:solidFill>
                            <a:schemeClr val="dk1"/>
                          </a:solidFill>
                          <a:highlight>
                            <a:srgbClr val="FFFFFF"/>
                          </a:highlight>
                          <a:latin typeface="Calibri"/>
                          <a:ea typeface="Calibri"/>
                          <a:cs typeface="Calibri"/>
                          <a:sym typeface="Calibri"/>
                        </a:rPr>
                        <a:t>Phongsaly</a:t>
                      </a:r>
                      <a:endParaRPr sz="1300" u="none" strike="noStrike" cap="none" dirty="0">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dirty="0" err="1">
                          <a:solidFill>
                            <a:schemeClr val="dk1"/>
                          </a:solidFill>
                          <a:highlight>
                            <a:srgbClr val="FFFFFF"/>
                          </a:highlight>
                          <a:latin typeface="Calibri"/>
                          <a:ea typeface="Calibri"/>
                          <a:cs typeface="Calibri"/>
                          <a:sym typeface="Calibri"/>
                        </a:rPr>
                        <a:t>Luangnamtha</a:t>
                      </a:r>
                      <a:endParaRPr sz="1300" u="none" strike="noStrike" cap="none" dirty="0">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dirty="0" err="1">
                          <a:solidFill>
                            <a:schemeClr val="dk1"/>
                          </a:solidFill>
                          <a:highlight>
                            <a:srgbClr val="FFFFFF"/>
                          </a:highlight>
                          <a:latin typeface="Calibri"/>
                          <a:ea typeface="Calibri"/>
                          <a:cs typeface="Calibri"/>
                          <a:sym typeface="Calibri"/>
                        </a:rPr>
                        <a:t>Oudomxay</a:t>
                      </a:r>
                      <a:endParaRPr sz="1300" u="none" strike="noStrike" cap="none" dirty="0">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dirty="0" err="1">
                          <a:solidFill>
                            <a:schemeClr val="dk1"/>
                          </a:solidFill>
                          <a:highlight>
                            <a:srgbClr val="FFFFFF"/>
                          </a:highlight>
                          <a:latin typeface="Calibri"/>
                          <a:ea typeface="Calibri"/>
                          <a:cs typeface="Calibri"/>
                          <a:sym typeface="Calibri"/>
                        </a:rPr>
                        <a:t>Bokeo</a:t>
                      </a:r>
                      <a:r>
                        <a:rPr lang="en-US" sz="1300" u="none" strike="noStrike" cap="none" dirty="0">
                          <a:solidFill>
                            <a:schemeClr val="dk1"/>
                          </a:solidFill>
                          <a:highlight>
                            <a:srgbClr val="FFFFFF"/>
                          </a:highlight>
                          <a:latin typeface="Calibri"/>
                          <a:ea typeface="Calibri"/>
                          <a:cs typeface="Calibri"/>
                          <a:sym typeface="Calibri"/>
                        </a:rPr>
                        <a:t> </a:t>
                      </a:r>
                      <a:endParaRPr sz="1300" u="none" strike="noStrike" cap="none" dirty="0">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dirty="0" err="1">
                          <a:solidFill>
                            <a:schemeClr val="dk1"/>
                          </a:solidFill>
                          <a:highlight>
                            <a:srgbClr val="FFFFFF"/>
                          </a:highlight>
                          <a:latin typeface="Calibri"/>
                          <a:ea typeface="Calibri"/>
                          <a:cs typeface="Calibri"/>
                          <a:sym typeface="Calibri"/>
                        </a:rPr>
                        <a:t>Huaphanh</a:t>
                      </a:r>
                      <a:r>
                        <a:rPr lang="en-US" sz="1300" u="none" strike="noStrike" cap="none" dirty="0">
                          <a:solidFill>
                            <a:schemeClr val="dk1"/>
                          </a:solidFill>
                          <a:highlight>
                            <a:srgbClr val="FFFFFF"/>
                          </a:highlight>
                          <a:latin typeface="Calibri"/>
                          <a:ea typeface="Calibri"/>
                          <a:cs typeface="Calibri"/>
                          <a:sym typeface="Calibri"/>
                        </a:rPr>
                        <a:t> </a:t>
                      </a:r>
                      <a:endParaRPr sz="1300" u="none" strike="noStrike" cap="none" dirty="0">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dirty="0" err="1">
                          <a:solidFill>
                            <a:schemeClr val="dk1"/>
                          </a:solidFill>
                          <a:highlight>
                            <a:srgbClr val="FFFFFF"/>
                          </a:highlight>
                          <a:latin typeface="Calibri"/>
                          <a:ea typeface="Calibri"/>
                          <a:cs typeface="Calibri"/>
                          <a:sym typeface="Calibri"/>
                        </a:rPr>
                        <a:t>Xayaboury</a:t>
                      </a:r>
                      <a:endParaRPr sz="1300" u="none" strike="noStrike" cap="none" dirty="0">
                        <a:latin typeface="Calibri"/>
                        <a:ea typeface="Calibri"/>
                        <a:cs typeface="Calibri"/>
                        <a:sym typeface="Calibri"/>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aphicFrame>
        <p:nvGraphicFramePr>
          <p:cNvPr id="275" name="Google Shape;275;p7"/>
          <p:cNvGraphicFramePr/>
          <p:nvPr>
            <p:extLst>
              <p:ext uri="{D42A27DB-BD31-4B8C-83A1-F6EECF244321}">
                <p14:modId xmlns:p14="http://schemas.microsoft.com/office/powerpoint/2010/main" val="3287449180"/>
              </p:ext>
            </p:extLst>
          </p:nvPr>
        </p:nvGraphicFramePr>
        <p:xfrm>
          <a:off x="6133836" y="2794806"/>
          <a:ext cx="4259100" cy="2536638"/>
        </p:xfrm>
        <a:graphic>
          <a:graphicData uri="http://schemas.openxmlformats.org/drawingml/2006/table">
            <a:tbl>
              <a:tblPr>
                <a:noFill/>
                <a:tableStyleId>{EFA55484-9475-48D6-BE05-EB8990810AF6}</a:tableStyleId>
              </a:tblPr>
              <a:tblGrid>
                <a:gridCol w="1064775">
                  <a:extLst>
                    <a:ext uri="{9D8B030D-6E8A-4147-A177-3AD203B41FA5}">
                      <a16:colId xmlns:a16="http://schemas.microsoft.com/office/drawing/2014/main" val="20000"/>
                    </a:ext>
                  </a:extLst>
                </a:gridCol>
                <a:gridCol w="1064775">
                  <a:extLst>
                    <a:ext uri="{9D8B030D-6E8A-4147-A177-3AD203B41FA5}">
                      <a16:colId xmlns:a16="http://schemas.microsoft.com/office/drawing/2014/main" val="20001"/>
                    </a:ext>
                  </a:extLst>
                </a:gridCol>
                <a:gridCol w="1064775">
                  <a:extLst>
                    <a:ext uri="{9D8B030D-6E8A-4147-A177-3AD203B41FA5}">
                      <a16:colId xmlns:a16="http://schemas.microsoft.com/office/drawing/2014/main" val="20002"/>
                    </a:ext>
                  </a:extLst>
                </a:gridCol>
                <a:gridCol w="1064775">
                  <a:extLst>
                    <a:ext uri="{9D8B030D-6E8A-4147-A177-3AD203B41FA5}">
                      <a16:colId xmlns:a16="http://schemas.microsoft.com/office/drawing/2014/main" val="20003"/>
                    </a:ext>
                  </a:extLst>
                </a:gridCol>
              </a:tblGrid>
              <a:tr h="448300">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alibri"/>
                          <a:ea typeface="Calibri"/>
                          <a:cs typeface="Calibri"/>
                          <a:sym typeface="Calibri"/>
                        </a:rPr>
                        <a:t>Highest positivity rate by province</a:t>
                      </a:r>
                      <a:endParaRPr sz="14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1900">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Positivity Rate 2021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Positivity rate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 changed (2021 vs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Attapeu</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1.67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2.06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Savannakhet</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0.65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0.43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51%</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652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Khammouane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0.56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Saravane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0.51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0.35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dirty="0">
                          <a:solidFill>
                            <a:srgbClr val="FF0000"/>
                          </a:solidFill>
                          <a:latin typeface="Calibri"/>
                          <a:ea typeface="Calibri"/>
                          <a:cs typeface="Calibri"/>
                          <a:sym typeface="Calibri"/>
                        </a:rPr>
                        <a:t>46%</a:t>
                      </a:r>
                      <a:endParaRPr sz="1300" u="none" strike="noStrike" cap="none" dirty="0">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76" name="Google Shape;276;p7"/>
          <p:cNvGraphicFramePr/>
          <p:nvPr>
            <p:extLst>
              <p:ext uri="{D42A27DB-BD31-4B8C-83A1-F6EECF244321}">
                <p14:modId xmlns:p14="http://schemas.microsoft.com/office/powerpoint/2010/main" val="3016922191"/>
              </p:ext>
            </p:extLst>
          </p:nvPr>
        </p:nvGraphicFramePr>
        <p:xfrm>
          <a:off x="3796189" y="5612304"/>
          <a:ext cx="3655725" cy="365730"/>
        </p:xfrm>
        <a:graphic>
          <a:graphicData uri="http://schemas.openxmlformats.org/drawingml/2006/table">
            <a:tbl>
              <a:tblPr>
                <a:noFill/>
                <a:tableStyleId>{EFA55484-9475-48D6-BE05-EB8990810AF6}</a:tableStyleId>
              </a:tblPr>
              <a:tblGrid>
                <a:gridCol w="3655725">
                  <a:extLst>
                    <a:ext uri="{9D8B030D-6E8A-4147-A177-3AD203B41FA5}">
                      <a16:colId xmlns:a16="http://schemas.microsoft.com/office/drawing/2014/main" val="20000"/>
                    </a:ext>
                  </a:extLst>
                </a:gridCol>
              </a:tblGrid>
              <a:tr h="3380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highlight>
                            <a:srgbClr val="FFFFFF"/>
                          </a:highlight>
                          <a:latin typeface="Calibri"/>
                          <a:ea typeface="Calibri"/>
                          <a:cs typeface="Calibri"/>
                          <a:sym typeface="Calibri"/>
                        </a:rPr>
                        <a:t>Malaria positivity rate = total positive / total testing</a:t>
                      </a:r>
                      <a:endParaRPr sz="12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83" name="Google Shape;283;p8"/>
          <p:cNvSpPr txBox="1">
            <a:spLocks noGrp="1"/>
          </p:cNvSpPr>
          <p:nvPr>
            <p:ph type="body" idx="1"/>
          </p:nvPr>
        </p:nvSpPr>
        <p:spPr>
          <a:xfrm>
            <a:off x="960000" y="12325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Impact indicator 3 - Annual Parasite Incidence (API)</a:t>
            </a:r>
            <a:endParaRPr b="1" dirty="0"/>
          </a:p>
        </p:txBody>
      </p:sp>
      <p:sp>
        <p:nvSpPr>
          <p:cNvPr id="284" name="Google Shape;284;p8"/>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nSpc>
                <a:spcPct val="120000"/>
              </a:lnSpc>
              <a:buSzPts val="2200"/>
              <a:buFont typeface="Calibri"/>
              <a:buAutoNum type="arabicPeriod"/>
            </a:pPr>
            <a:r>
              <a:rPr lang="en-US" sz="2200" dirty="0">
                <a:latin typeface="Calibri"/>
                <a:ea typeface="Calibri"/>
                <a:cs typeface="Calibri"/>
                <a:sym typeface="Calibri"/>
              </a:rPr>
              <a:t>1. Program overall indicators and </a:t>
            </a:r>
            <a:r>
              <a:rPr lang="en-US" sz="2200" dirty="0" smtClean="0">
                <a:latin typeface="Calibri"/>
                <a:ea typeface="Calibri"/>
                <a:cs typeface="Calibri"/>
                <a:sym typeface="Calibri"/>
              </a:rPr>
              <a:t>results </a:t>
            </a:r>
            <a:r>
              <a:rPr lang="en-US" sz="2200" dirty="0">
                <a:latin typeface="Calibri"/>
                <a:ea typeface="Calibri"/>
                <a:cs typeface="Calibri"/>
                <a:sym typeface="Calibri"/>
              </a:rPr>
              <a:t>– 2021 – Impact Indicators </a:t>
            </a:r>
            <a:endParaRPr sz="2200" dirty="0">
              <a:latin typeface="Calibri"/>
              <a:ea typeface="Calibri"/>
              <a:cs typeface="Calibri"/>
              <a:sym typeface="Calibri"/>
            </a:endParaRPr>
          </a:p>
        </p:txBody>
      </p:sp>
      <p:graphicFrame>
        <p:nvGraphicFramePr>
          <p:cNvPr id="285" name="Google Shape;285;p8"/>
          <p:cNvGraphicFramePr/>
          <p:nvPr>
            <p:extLst>
              <p:ext uri="{D42A27DB-BD31-4B8C-83A1-F6EECF244321}">
                <p14:modId xmlns:p14="http://schemas.microsoft.com/office/powerpoint/2010/main" val="1698378872"/>
              </p:ext>
            </p:extLst>
          </p:nvPr>
        </p:nvGraphicFramePr>
        <p:xfrm>
          <a:off x="952500" y="1786275"/>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1.596</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1.308</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achieved</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smtClean="0">
                          <a:latin typeface="Calibri"/>
                          <a:ea typeface="Calibri"/>
                          <a:cs typeface="Calibri"/>
                          <a:sym typeface="Calibri"/>
                        </a:rPr>
                        <a:t>N/A</a:t>
                      </a:r>
                      <a:endParaRPr sz="1600" u="none" strike="noStrike" cap="none" dirty="0">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286" name="Google Shape;286;p8"/>
          <p:cNvGraphicFramePr/>
          <p:nvPr/>
        </p:nvGraphicFramePr>
        <p:xfrm>
          <a:off x="1672400" y="2997550"/>
          <a:ext cx="2783725" cy="1992970"/>
        </p:xfrm>
        <a:graphic>
          <a:graphicData uri="http://schemas.openxmlformats.org/drawingml/2006/table">
            <a:tbl>
              <a:tblPr>
                <a:noFill/>
                <a:tableStyleId>{EFA55484-9475-48D6-BE05-EB8990810AF6}</a:tableStyleId>
              </a:tblPr>
              <a:tblGrid>
                <a:gridCol w="2783725">
                  <a:extLst>
                    <a:ext uri="{9D8B030D-6E8A-4147-A177-3AD203B41FA5}">
                      <a16:colId xmlns:a16="http://schemas.microsoft.com/office/drawing/2014/main" val="20000"/>
                    </a:ext>
                  </a:extLst>
                </a:gridCol>
              </a:tblGrid>
              <a:tr h="621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Zero positivity rate (No case found)</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1179300">
                <a:tc>
                  <a:txBody>
                    <a:bodyPr/>
                    <a:lstStyle/>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Phongsaly</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Luangnamtha</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Oudomxay</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Bokeo </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Huaphanh </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Xayaboury</a:t>
                      </a:r>
                      <a:endParaRPr sz="1300" u="none" strike="noStrike" cap="none">
                        <a:latin typeface="Calibri"/>
                        <a:ea typeface="Calibri"/>
                        <a:cs typeface="Calibri"/>
                        <a:sym typeface="Calibri"/>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aphicFrame>
        <p:nvGraphicFramePr>
          <p:cNvPr id="287" name="Google Shape;287;p8"/>
          <p:cNvGraphicFramePr/>
          <p:nvPr/>
        </p:nvGraphicFramePr>
        <p:xfrm>
          <a:off x="5407750" y="2997550"/>
          <a:ext cx="2887700" cy="2391210"/>
        </p:xfrm>
        <a:graphic>
          <a:graphicData uri="http://schemas.openxmlformats.org/drawingml/2006/table">
            <a:tbl>
              <a:tblPr>
                <a:noFill/>
                <a:tableStyleId>{EFA55484-9475-48D6-BE05-EB8990810AF6}</a:tableStyleId>
              </a:tblPr>
              <a:tblGrid>
                <a:gridCol w="1443850">
                  <a:extLst>
                    <a:ext uri="{9D8B030D-6E8A-4147-A177-3AD203B41FA5}">
                      <a16:colId xmlns:a16="http://schemas.microsoft.com/office/drawing/2014/main" val="20000"/>
                    </a:ext>
                  </a:extLst>
                </a:gridCol>
                <a:gridCol w="1443850">
                  <a:extLst>
                    <a:ext uri="{9D8B030D-6E8A-4147-A177-3AD203B41FA5}">
                      <a16:colId xmlns:a16="http://schemas.microsoft.com/office/drawing/2014/main" val="20001"/>
                    </a:ext>
                  </a:extLst>
                </a:gridCol>
              </a:tblGrid>
              <a:tr h="36565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Highest API by province</a:t>
                      </a:r>
                      <a:endParaRPr sz="14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extLst>
                  <a:ext uri="{0D108BD9-81ED-4DB2-BD59-A6C34878D82A}">
                    <a16:rowId xmlns:a16="http://schemas.microsoft.com/office/drawing/2014/main" val="10000"/>
                  </a:ext>
                </a:extLst>
              </a:tr>
              <a:tr h="332500">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API all species</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Attapeu</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12.224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9.304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Saravane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1.370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Savannakhet</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1.366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Khammouane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1.158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88" name="Google Shape;288;p8"/>
          <p:cNvGraphicFramePr/>
          <p:nvPr>
            <p:extLst>
              <p:ext uri="{D42A27DB-BD31-4B8C-83A1-F6EECF244321}">
                <p14:modId xmlns:p14="http://schemas.microsoft.com/office/powerpoint/2010/main" val="821064094"/>
              </p:ext>
            </p:extLst>
          </p:nvPr>
        </p:nvGraphicFramePr>
        <p:xfrm>
          <a:off x="4704139" y="5767384"/>
          <a:ext cx="2569150" cy="381000"/>
        </p:xfrm>
        <a:graphic>
          <a:graphicData uri="http://schemas.openxmlformats.org/drawingml/2006/table">
            <a:tbl>
              <a:tblPr>
                <a:noFill/>
                <a:tableStyleId>{EFA55484-9475-48D6-BE05-EB8990810AF6}</a:tableStyleId>
              </a:tblPr>
              <a:tblGrid>
                <a:gridCol w="25691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150"/>
                        <a:buFont typeface="Arial"/>
                        <a:buNone/>
                      </a:pPr>
                      <a:r>
                        <a:rPr lang="en-US" sz="1150" u="none" strike="noStrike" cap="none" dirty="0">
                          <a:solidFill>
                            <a:schemeClr val="dk1"/>
                          </a:solidFill>
                          <a:highlight>
                            <a:srgbClr val="FFFFFF"/>
                          </a:highlight>
                        </a:rPr>
                        <a:t>API = Total positive / Pop at risk</a:t>
                      </a: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sp>
        <p:nvSpPr>
          <p:cNvPr id="289" name="Google Shape;289;p8"/>
          <p:cNvSpPr txBox="1"/>
          <p:nvPr/>
        </p:nvSpPr>
        <p:spPr>
          <a:xfrm>
            <a:off x="8951450" y="3393750"/>
            <a:ext cx="2728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highlight>
                  <a:srgbClr val="FFFFFF"/>
                </a:highlight>
                <a:latin typeface="Calibri"/>
                <a:ea typeface="Calibri"/>
                <a:cs typeface="Calibri"/>
                <a:sym typeface="Calibri"/>
              </a:rPr>
              <a:t>Remark:</a:t>
            </a:r>
            <a:r>
              <a:rPr lang="en-US" sz="1200" b="0" i="0" u="none" strike="noStrike" cap="none">
                <a:solidFill>
                  <a:schemeClr val="dk1"/>
                </a:solidFill>
                <a:highlight>
                  <a:srgbClr val="FFFFFF"/>
                </a:highlight>
                <a:latin typeface="Calibri"/>
                <a:ea typeface="Calibri"/>
                <a:cs typeface="Calibri"/>
                <a:sym typeface="Calibri"/>
              </a:rPr>
              <a:t> Cannot compare % changed between 2020 and 2021 as denominator is different (2020: Total pop vs 2021 Pop at risk)</a:t>
            </a:r>
            <a:endParaRPr sz="1200" b="0" i="0" u="none" strike="noStrike" cap="none">
              <a:solidFill>
                <a:schemeClr val="dk1"/>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62" name="Google Shape;262;p6"/>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latin typeface="Calibri"/>
                <a:ea typeface="Calibri"/>
                <a:cs typeface="Calibri"/>
                <a:sym typeface="Calibri"/>
              </a:rPr>
              <a:t>Impact indicator 1 - Inpatient malaria deaths</a:t>
            </a:r>
            <a:endParaRPr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SzPts val="1800"/>
              <a:buNone/>
            </a:pPr>
            <a:r>
              <a:rPr lang="en-US" sz="1700" b="1" dirty="0">
                <a:latin typeface="Calibri"/>
                <a:ea typeface="Calibri"/>
                <a:cs typeface="Calibri"/>
                <a:sym typeface="Calibri"/>
              </a:rPr>
              <a:t>Death case: </a:t>
            </a:r>
            <a:r>
              <a:rPr lang="en-US" sz="1700" dirty="0" err="1">
                <a:latin typeface="Calibri"/>
                <a:ea typeface="Calibri"/>
                <a:cs typeface="Calibri"/>
                <a:sym typeface="Calibri"/>
              </a:rPr>
              <a:t>Nong</a:t>
            </a:r>
            <a:r>
              <a:rPr lang="en-US" sz="1700" dirty="0">
                <a:latin typeface="Calibri"/>
                <a:ea typeface="Calibri"/>
                <a:cs typeface="Calibri"/>
                <a:sym typeface="Calibri"/>
              </a:rPr>
              <a:t> district, </a:t>
            </a:r>
            <a:r>
              <a:rPr lang="en-US" sz="1700" dirty="0" err="1">
                <a:latin typeface="Calibri"/>
                <a:ea typeface="Calibri"/>
                <a:cs typeface="Calibri"/>
                <a:sym typeface="Calibri"/>
              </a:rPr>
              <a:t>Savannakhet</a:t>
            </a:r>
            <a:r>
              <a:rPr lang="en-US" sz="1700" dirty="0">
                <a:latin typeface="Calibri"/>
                <a:ea typeface="Calibri"/>
                <a:cs typeface="Calibri"/>
                <a:sym typeface="Calibri"/>
              </a:rPr>
              <a:t> Province on September 2021</a:t>
            </a:r>
            <a:endParaRPr sz="2000"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dirty="0">
              <a:latin typeface="Calibri"/>
              <a:ea typeface="Calibri"/>
              <a:cs typeface="Calibri"/>
              <a:sym typeface="Calibri"/>
            </a:endParaRPr>
          </a:p>
        </p:txBody>
      </p:sp>
      <p:sp>
        <p:nvSpPr>
          <p:cNvPr id="263" name="Google Shape;263;p6"/>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dirty="0">
                <a:latin typeface="Calibri"/>
                <a:ea typeface="Calibri"/>
                <a:cs typeface="Calibri"/>
                <a:sym typeface="Calibri"/>
              </a:rPr>
              <a:t>1. Program overall indicators and </a:t>
            </a:r>
            <a:r>
              <a:rPr lang="en-US" sz="2200" dirty="0" smtClean="0">
                <a:latin typeface="Calibri"/>
                <a:ea typeface="Calibri"/>
                <a:cs typeface="Calibri"/>
                <a:sym typeface="Calibri"/>
              </a:rPr>
              <a:t>results – 2021 – Impact Indicators</a:t>
            </a:r>
            <a:endParaRPr sz="2200" dirty="0">
              <a:latin typeface="Calibri"/>
              <a:ea typeface="Calibri"/>
              <a:cs typeface="Calibri"/>
              <a:sym typeface="Calibri"/>
            </a:endParaRPr>
          </a:p>
        </p:txBody>
      </p:sp>
      <p:graphicFrame>
        <p:nvGraphicFramePr>
          <p:cNvPr id="264" name="Google Shape;264;p6"/>
          <p:cNvGraphicFramePr/>
          <p:nvPr>
            <p:extLst>
              <p:ext uri="{D42A27DB-BD31-4B8C-83A1-F6EECF244321}">
                <p14:modId xmlns:p14="http://schemas.microsoft.com/office/powerpoint/2010/main" val="2179772763"/>
              </p:ext>
            </p:extLst>
          </p:nvPr>
        </p:nvGraphicFramePr>
        <p:xfrm>
          <a:off x="952500" y="1897850"/>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0</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smtClean="0">
                          <a:latin typeface="Calibri"/>
                          <a:ea typeface="Calibri"/>
                          <a:cs typeface="Calibri"/>
                          <a:sym typeface="Calibri"/>
                        </a:rPr>
                        <a:t>N/A</a:t>
                      </a:r>
                      <a:endParaRPr sz="1600" u="none" strike="noStrike" cap="none" dirty="0">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13" name="Google Shape;313;p11"/>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b="1" dirty="0">
                <a:highlight>
                  <a:srgbClr val="FFFFFF"/>
                </a:highlight>
                <a:latin typeface="Calibri"/>
                <a:ea typeface="Calibri"/>
                <a:cs typeface="Calibri"/>
                <a:sym typeface="Calibri"/>
              </a:rPr>
              <a:t>Outcome 1 - Annual blood examination rate (ABER)</a:t>
            </a:r>
            <a:endParaRPr b="1" dirty="0">
              <a:latin typeface="Calibri"/>
              <a:ea typeface="Calibri"/>
              <a:cs typeface="Calibri"/>
              <a:sym typeface="Calibri"/>
            </a:endParaRPr>
          </a:p>
        </p:txBody>
      </p:sp>
      <p:sp>
        <p:nvSpPr>
          <p:cNvPr id="314" name="Google Shape;314;p11"/>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indent="-228600">
              <a:lnSpc>
                <a:spcPct val="120000"/>
              </a:lnSpc>
              <a:buSzPts val="2200"/>
              <a:buFont typeface="Calibri"/>
              <a:buAutoNum type="arabicPeriod"/>
            </a:pPr>
            <a:r>
              <a:rPr lang="en-US" sz="2200" dirty="0">
                <a:latin typeface="Calibri"/>
                <a:ea typeface="Calibri"/>
                <a:cs typeface="Calibri"/>
                <a:sym typeface="Calibri"/>
              </a:rPr>
              <a:t>1. Program overall indicators and results – 2021 – </a:t>
            </a:r>
            <a:r>
              <a:rPr lang="en-US" sz="2200" dirty="0" smtClean="0">
                <a:latin typeface="Calibri"/>
                <a:ea typeface="Calibri"/>
                <a:cs typeface="Calibri"/>
                <a:sym typeface="Calibri"/>
              </a:rPr>
              <a:t>Outcome Indicators</a:t>
            </a:r>
            <a:endParaRPr sz="2200" dirty="0">
              <a:latin typeface="Calibri"/>
              <a:ea typeface="Calibri"/>
              <a:cs typeface="Calibri"/>
              <a:sym typeface="Calibri"/>
            </a:endParaRPr>
          </a:p>
        </p:txBody>
      </p:sp>
      <p:graphicFrame>
        <p:nvGraphicFramePr>
          <p:cNvPr id="315" name="Google Shape;315;p11"/>
          <p:cNvGraphicFramePr/>
          <p:nvPr>
            <p:extLst>
              <p:ext uri="{D42A27DB-BD31-4B8C-83A1-F6EECF244321}">
                <p14:modId xmlns:p14="http://schemas.microsoft.com/office/powerpoint/2010/main" val="4150126722"/>
              </p:ext>
            </p:extLst>
          </p:nvPr>
        </p:nvGraphicFramePr>
        <p:xfrm>
          <a:off x="952500" y="1854925"/>
          <a:ext cx="10287000" cy="762000"/>
        </p:xfrm>
        <a:graphic>
          <a:graphicData uri="http://schemas.openxmlformats.org/drawingml/2006/table">
            <a:tbl>
              <a:tblPr>
                <a:noFill/>
                <a:tableStyleId>{EFA55484-9475-48D6-BE05-EB8990810AF6}</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27.26</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21.48</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dirty="0" smtClean="0">
                          <a:latin typeface="Calibri"/>
                          <a:ea typeface="Calibri"/>
                          <a:cs typeface="Calibri"/>
                          <a:sym typeface="Calibri"/>
                        </a:rPr>
                        <a:t>N/A</a:t>
                      </a:r>
                      <a:endParaRPr sz="1600" u="none" strike="noStrike" cap="none" dirty="0">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316" name="Google Shape;316;p11"/>
          <p:cNvGraphicFramePr/>
          <p:nvPr/>
        </p:nvGraphicFramePr>
        <p:xfrm>
          <a:off x="1414900" y="3106225"/>
          <a:ext cx="4383800" cy="1952028"/>
        </p:xfrm>
        <a:graphic>
          <a:graphicData uri="http://schemas.openxmlformats.org/drawingml/2006/table">
            <a:tbl>
              <a:tblPr>
                <a:noFill/>
                <a:tableStyleId>{EFA55484-9475-48D6-BE05-EB8990810AF6}</a:tableStyleId>
              </a:tblPr>
              <a:tblGrid>
                <a:gridCol w="1095950">
                  <a:extLst>
                    <a:ext uri="{9D8B030D-6E8A-4147-A177-3AD203B41FA5}">
                      <a16:colId xmlns:a16="http://schemas.microsoft.com/office/drawing/2014/main" val="20000"/>
                    </a:ext>
                  </a:extLst>
                </a:gridCol>
                <a:gridCol w="1095950">
                  <a:extLst>
                    <a:ext uri="{9D8B030D-6E8A-4147-A177-3AD203B41FA5}">
                      <a16:colId xmlns:a16="http://schemas.microsoft.com/office/drawing/2014/main" val="20001"/>
                    </a:ext>
                  </a:extLst>
                </a:gridCol>
                <a:gridCol w="1095950">
                  <a:extLst>
                    <a:ext uri="{9D8B030D-6E8A-4147-A177-3AD203B41FA5}">
                      <a16:colId xmlns:a16="http://schemas.microsoft.com/office/drawing/2014/main" val="20002"/>
                    </a:ext>
                  </a:extLst>
                </a:gridCol>
                <a:gridCol w="1095950">
                  <a:extLst>
                    <a:ext uri="{9D8B030D-6E8A-4147-A177-3AD203B41FA5}">
                      <a16:colId xmlns:a16="http://schemas.microsoft.com/office/drawing/2014/main" val="20003"/>
                    </a:ext>
                  </a:extLst>
                </a:gridCol>
              </a:tblGrid>
              <a:tr h="356400">
                <a:tc gridSpan="4">
                  <a:txBody>
                    <a:bodyPr/>
                    <a:lstStyle/>
                    <a:p>
                      <a:pPr marL="0" marR="0" lvl="0" indent="0" algn="ctr" rtl="0">
                        <a:lnSpc>
                          <a:spcPct val="115000"/>
                        </a:lnSpc>
                        <a:spcBef>
                          <a:spcPts val="0"/>
                        </a:spcBef>
                        <a:spcAft>
                          <a:spcPts val="0"/>
                        </a:spcAft>
                        <a:buClr>
                          <a:srgbClr val="000000"/>
                        </a:buClr>
                        <a:buSzPts val="1300"/>
                        <a:buFont typeface="Arial"/>
                        <a:buNone/>
                      </a:pPr>
                      <a:r>
                        <a:rPr lang="en-US" sz="1300" b="1">
                          <a:latin typeface="Calibri"/>
                          <a:ea typeface="Calibri"/>
                          <a:cs typeface="Calibri"/>
                          <a:sym typeface="Calibri"/>
                        </a:rPr>
                        <a:t>5 </a:t>
                      </a:r>
                      <a:r>
                        <a:rPr lang="en-US" sz="1300" b="1" u="none" strike="noStrike" cap="none">
                          <a:latin typeface="Calibri"/>
                          <a:ea typeface="Calibri"/>
                          <a:cs typeface="Calibri"/>
                          <a:sym typeface="Calibri"/>
                        </a:rPr>
                        <a:t>Highest ABER by province</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5125">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 change</a:t>
                      </a:r>
                      <a:r>
                        <a:rPr lang="en-US" sz="1300">
                          <a:latin typeface="Calibri"/>
                          <a:ea typeface="Calibri"/>
                          <a:cs typeface="Calibri"/>
                          <a:sym typeface="Calibri"/>
                        </a:rPr>
                        <a:t>d</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Houaphanh</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184.99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151.05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80.87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78.4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Attapeu</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73.25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62.46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Luang Namtha</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66.27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82.1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-19%</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Bokeo</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64.02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60.15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317" name="Google Shape;317;p11"/>
          <p:cNvGraphicFramePr/>
          <p:nvPr/>
        </p:nvGraphicFramePr>
        <p:xfrm>
          <a:off x="6348200" y="3106225"/>
          <a:ext cx="4383800" cy="1952028"/>
        </p:xfrm>
        <a:graphic>
          <a:graphicData uri="http://schemas.openxmlformats.org/drawingml/2006/table">
            <a:tbl>
              <a:tblPr>
                <a:noFill/>
                <a:tableStyleId>{EFA55484-9475-48D6-BE05-EB8990810AF6}</a:tableStyleId>
              </a:tblPr>
              <a:tblGrid>
                <a:gridCol w="1095950">
                  <a:extLst>
                    <a:ext uri="{9D8B030D-6E8A-4147-A177-3AD203B41FA5}">
                      <a16:colId xmlns:a16="http://schemas.microsoft.com/office/drawing/2014/main" val="20000"/>
                    </a:ext>
                  </a:extLst>
                </a:gridCol>
                <a:gridCol w="1095950">
                  <a:extLst>
                    <a:ext uri="{9D8B030D-6E8A-4147-A177-3AD203B41FA5}">
                      <a16:colId xmlns:a16="http://schemas.microsoft.com/office/drawing/2014/main" val="20001"/>
                    </a:ext>
                  </a:extLst>
                </a:gridCol>
                <a:gridCol w="1095950">
                  <a:extLst>
                    <a:ext uri="{9D8B030D-6E8A-4147-A177-3AD203B41FA5}">
                      <a16:colId xmlns:a16="http://schemas.microsoft.com/office/drawing/2014/main" val="20002"/>
                    </a:ext>
                  </a:extLst>
                </a:gridCol>
                <a:gridCol w="1095950">
                  <a:extLst>
                    <a:ext uri="{9D8B030D-6E8A-4147-A177-3AD203B41FA5}">
                      <a16:colId xmlns:a16="http://schemas.microsoft.com/office/drawing/2014/main" val="20003"/>
                    </a:ext>
                  </a:extLst>
                </a:gridCol>
              </a:tblGrid>
              <a:tr h="356400">
                <a:tc gridSpan="4">
                  <a:txBody>
                    <a:bodyPr/>
                    <a:lstStyle/>
                    <a:p>
                      <a:pPr marL="0" marR="0" lvl="0" indent="0" algn="ctr" rtl="0">
                        <a:lnSpc>
                          <a:spcPct val="115000"/>
                        </a:lnSpc>
                        <a:spcBef>
                          <a:spcPts val="0"/>
                        </a:spcBef>
                        <a:spcAft>
                          <a:spcPts val="0"/>
                        </a:spcAft>
                        <a:buClr>
                          <a:srgbClr val="000000"/>
                        </a:buClr>
                        <a:buSzPts val="1300"/>
                        <a:buFont typeface="Arial"/>
                        <a:buNone/>
                      </a:pPr>
                      <a:r>
                        <a:rPr lang="en-US" sz="1300" b="1">
                          <a:latin typeface="Calibri"/>
                          <a:ea typeface="Calibri"/>
                          <a:cs typeface="Calibri"/>
                          <a:sym typeface="Calibri"/>
                        </a:rPr>
                        <a:t>5 </a:t>
                      </a:r>
                      <a:r>
                        <a:rPr lang="en-US" sz="1300" b="1" u="none" strike="noStrike" cap="none">
                          <a:latin typeface="Calibri"/>
                          <a:ea typeface="Calibri"/>
                          <a:cs typeface="Calibri"/>
                          <a:sym typeface="Calibri"/>
                        </a:rPr>
                        <a:t>Lowest ABER by province</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5125">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 change</a:t>
                      </a:r>
                      <a:r>
                        <a:rPr lang="en-US" sz="1300">
                          <a:latin typeface="Calibri"/>
                          <a:ea typeface="Calibri"/>
                          <a:cs typeface="Calibri"/>
                          <a:sym typeface="Calibri"/>
                        </a:rPr>
                        <a:t>d</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Vientiane. C</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0.67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-35%</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Phongsaly</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7.03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11.67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-40%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Bolikhamxay</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7.51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4.92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53%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Xaysomboun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7.99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3.98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Vientiane. P</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9.13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9.97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-8%</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318" name="Google Shape;318;p11"/>
          <p:cNvGraphicFramePr/>
          <p:nvPr>
            <p:extLst>
              <p:ext uri="{D42A27DB-BD31-4B8C-83A1-F6EECF244321}">
                <p14:modId xmlns:p14="http://schemas.microsoft.com/office/powerpoint/2010/main" val="1889166229"/>
              </p:ext>
            </p:extLst>
          </p:nvPr>
        </p:nvGraphicFramePr>
        <p:xfrm>
          <a:off x="4376037" y="5484817"/>
          <a:ext cx="2845325" cy="381000"/>
        </p:xfrm>
        <a:graphic>
          <a:graphicData uri="http://schemas.openxmlformats.org/drawingml/2006/table">
            <a:tbl>
              <a:tblPr>
                <a:noFill/>
                <a:tableStyleId>{EFA55484-9475-48D6-BE05-EB8990810AF6}</a:tableStyleId>
              </a:tblPr>
              <a:tblGrid>
                <a:gridCol w="2845325">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highlight>
                            <a:srgbClr val="FFFFFF"/>
                          </a:highlight>
                          <a:latin typeface="Calibri"/>
                          <a:ea typeface="Calibri"/>
                          <a:cs typeface="Calibri"/>
                          <a:sym typeface="Calibri"/>
                        </a:rPr>
                        <a:t>ABER = Total testing*100 / Pop at risk</a:t>
                      </a:r>
                      <a:endParaRPr sz="12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OPS">
  <a:themeElements>
    <a:clrScheme name="UNOPS colour">
      <a:dk1>
        <a:srgbClr val="000000"/>
      </a:dk1>
      <a:lt1>
        <a:srgbClr val="FFFFFF"/>
      </a:lt1>
      <a:dk2>
        <a:srgbClr val="0092D1"/>
      </a:dk2>
      <a:lt2>
        <a:srgbClr val="D7D2D5"/>
      </a:lt2>
      <a:accent1>
        <a:srgbClr val="FFC72C"/>
      </a:accent1>
      <a:accent2>
        <a:srgbClr val="97D700"/>
      </a:accent2>
      <a:accent3>
        <a:srgbClr val="4EC3E0"/>
      </a:accent3>
      <a:accent4>
        <a:srgbClr val="FF6900"/>
      </a:accent4>
      <a:accent5>
        <a:srgbClr val="004976"/>
      </a:accent5>
      <a:accent6>
        <a:srgbClr val="991E66"/>
      </a:accent6>
      <a:hlink>
        <a:srgbClr val="0092D1"/>
      </a:hlink>
      <a:folHlink>
        <a:srgbClr val="0074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3747</Words>
  <Application>Microsoft Office PowerPoint</Application>
  <PresentationFormat>Widescreen</PresentationFormat>
  <Paragraphs>1063</Paragraphs>
  <Slides>53</Slides>
  <Notes>51</Notes>
  <HiddenSlides>23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Wingdings</vt:lpstr>
      <vt:lpstr>Open Sans</vt:lpstr>
      <vt:lpstr>Noto Sans Symbols</vt:lpstr>
      <vt:lpstr>Calibri</vt:lpstr>
      <vt:lpstr>Office Theme</vt:lpstr>
      <vt:lpstr>UNOPS</vt:lpstr>
      <vt:lpstr>RAI3E Malaria Update for December 2021 CCM Meeting</vt:lpstr>
      <vt:lpstr>Presentation outline</vt:lpstr>
      <vt:lpstr>1. Program overall indicators and results - 2021</vt:lpstr>
      <vt:lpstr>1. Program overall indicators and results –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Other Programmatic Achievements 2021 and Priorities for 2022</vt:lpstr>
      <vt:lpstr>PowerPoint Presentation</vt:lpstr>
      <vt:lpstr>PowerPoint Presentation</vt:lpstr>
      <vt:lpstr>PowerPoint Presentation</vt:lpstr>
      <vt:lpstr>PowerPoint Presentation</vt:lpstr>
      <vt:lpstr>3. Budget vs. expenditure</vt:lpstr>
      <vt:lpstr>4. Budget vs. expenditure Jan – Dec 2021 – Summary by SR</vt:lpstr>
      <vt:lpstr>PowerPoint Presentation</vt:lpstr>
      <vt:lpstr>4. Budget vs. expenditure Jan – Dec 2021 – Carry Over and Net Savings</vt:lpstr>
      <vt:lpstr>4. Co – Financing Requirement</vt:lpstr>
      <vt:lpstr>PowerPoint Presentation</vt:lpstr>
      <vt:lpstr>5. Risk Management</vt:lpstr>
      <vt:lpstr>5. Major Risks and Management Actions</vt:lpstr>
      <vt:lpstr>5. Major Risks and Management Actions – Cont’d</vt:lpstr>
      <vt:lpstr>6. Additional Slides for Reference</vt:lpstr>
      <vt:lpstr>1b. Program overall indicators and results - 2021</vt:lpstr>
      <vt:lpstr>PowerPoint Presentation</vt:lpstr>
      <vt:lpstr>PowerPoint Presentation</vt:lpstr>
      <vt:lpstr>PowerPoint Presentation</vt:lpstr>
      <vt:lpstr>PowerPoint Presentation</vt:lpstr>
      <vt:lpstr>PowerPoint Presentation</vt:lpstr>
      <vt:lpstr>7. CSOs indicators and results - 2021</vt:lpstr>
      <vt:lpstr>7. CSOs indicators and results</vt:lpstr>
      <vt:lpstr>7. CSO indicators and results - 2021 </vt:lpstr>
      <vt:lpstr>PowerPoint Presentation</vt:lpstr>
      <vt:lpstr>PowerPoint Presentation</vt:lpstr>
      <vt:lpstr>PowerPoint Presentation</vt:lpstr>
      <vt:lpstr>PowerPoint Presentation</vt:lpstr>
      <vt:lpstr>8. DPC-HIS, WHO and MPSC indicators and results - 2021</vt:lpstr>
      <vt:lpstr>8. DPC-HIS, MPSC and WHO indicators and results - 2021</vt:lpstr>
      <vt:lpstr>PowerPoint Presentation</vt:lpstr>
      <vt:lpstr>9. PF Elimination Accelerator - Detail</vt:lpstr>
      <vt:lpstr>PowerPoint Presentation</vt:lpstr>
      <vt:lpstr>PowerPoint Presentation</vt:lpstr>
      <vt:lpstr>10. RSC Guidance for Reprograming Priorities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RAI3E Malaria Update for December 2021 CCM Meeting</dc:title>
  <cp:lastModifiedBy>IB</cp:lastModifiedBy>
  <cp:revision>37</cp:revision>
  <dcterms:modified xsi:type="dcterms:W3CDTF">2022-03-23T07:07:59Z</dcterms:modified>
</cp:coreProperties>
</file>