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notesMasterIdLst>
    <p:notesMasterId r:id="rId12"/>
  </p:notesMasterIdLst>
  <p:sldIdLst>
    <p:sldId id="260" r:id="rId2"/>
    <p:sldId id="262" r:id="rId3"/>
    <p:sldId id="272" r:id="rId4"/>
    <p:sldId id="257" r:id="rId5"/>
    <p:sldId id="309" r:id="rId6"/>
    <p:sldId id="310" r:id="rId7"/>
    <p:sldId id="275" r:id="rId8"/>
    <p:sldId id="308" r:id="rId9"/>
    <p:sldId id="270" r:id="rId10"/>
    <p:sldId id="269" r:id="rId11"/>
  </p:sldIdLst>
  <p:sldSz cx="12192000" cy="6858000"/>
  <p:notesSz cx="6889750" cy="10023475"/>
  <p:defaultTextStyle>
    <a:defPPr>
      <a:defRPr lang="en-L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79" autoAdjust="0"/>
    <p:restoredTop sz="94660"/>
  </p:normalViewPr>
  <p:slideViewPr>
    <p:cSldViewPr snapToGrid="0">
      <p:cViewPr varScale="1">
        <p:scale>
          <a:sx n="86" d="100"/>
          <a:sy n="86" d="100"/>
        </p:scale>
        <p:origin x="504" y="5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44B-C74B-A08E-99C2DB92677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44B-C74B-A08E-99C2DB92677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44B-C74B-A08E-99C2DB926770}"/>
              </c:ext>
            </c:extLst>
          </c:dPt>
          <c:dLbls>
            <c:dLbl>
              <c:idx val="0"/>
              <c:layout>
                <c:manualLayout>
                  <c:x val="-0.10967195084449678"/>
                  <c:y val="6.04066269332232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44B-C74B-A08E-99C2DB926770}"/>
                </c:ext>
              </c:extLst>
            </c:dLbl>
            <c:dLbl>
              <c:idx val="1"/>
              <c:layout>
                <c:manualLayout>
                  <c:x val="9.9521926982561112E-3"/>
                  <c:y val="-0.2457096390896397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44B-C74B-A08E-99C2DB926770}"/>
                </c:ext>
              </c:extLst>
            </c:dLbl>
            <c:dLbl>
              <c:idx val="2"/>
              <c:layout>
                <c:manualLayout>
                  <c:x val="9.1119643484225202E-2"/>
                  <c:y val="0.128876295775668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44B-C74B-A08E-99C2DB9267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Sheet1!$B$2:$B$4</c:f>
              <c:strCache>
                <c:ptCount val="3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</c:strCache>
            </c:strRef>
          </c:cat>
          <c:val>
            <c:numRef>
              <c:f>Sheet1!$C$2:$C$4</c:f>
              <c:numCache>
                <c:formatCode>_(* #,##0_);_(* \(#,##0\);_(* "-"_);_(@_)</c:formatCode>
                <c:ptCount val="3"/>
                <c:pt idx="0">
                  <c:v>8725</c:v>
                </c:pt>
                <c:pt idx="1">
                  <c:v>8647</c:v>
                </c:pt>
                <c:pt idx="2">
                  <c:v>8569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44B-C74B-A08E-99C2DB9267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144819237936666"/>
          <c:y val="0.8792369776318153"/>
          <c:w val="0.35059592477072865"/>
          <c:h val="8.45136924256149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baseline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Number of household contact eligible received Tuberculosis Preventive Treatment  (TPT)</a:t>
            </a:r>
            <a:r>
              <a:rPr lang="en-LA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800" b="1" i="0" u="none" strike="noStrike" baseline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576696239351437E-2"/>
          <c:y val="0.10868041542105485"/>
          <c:w val="0.93162234765911922"/>
          <c:h val="0.813118050216494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Sheet1!$C$7</c:f>
              <c:strCache>
                <c:ptCount val="1"/>
                <c:pt idx="0">
                  <c:v>Percentage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Sheet1!$B$8:$B$10</c:f>
              <c:strCache>
                <c:ptCount val="3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</c:strCache>
            </c:strRef>
          </c:cat>
          <c:val>
            <c:numRef>
              <c:f>Sheet1!$C$8:$C$10</c:f>
              <c:numCache>
                <c:formatCode>0%</c:formatCode>
                <c:ptCount val="3"/>
                <c:pt idx="0">
                  <c:v>0.5</c:v>
                </c:pt>
                <c:pt idx="1">
                  <c:v>0.6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83-674F-BE6C-AE7F9FD278C7}"/>
            </c:ext>
          </c:extLst>
        </c:ser>
        <c:ser>
          <c:idx val="1"/>
          <c:order val="1"/>
          <c:tx>
            <c:strRef>
              <c:f>Sheet1!$D$7</c:f>
              <c:strCache>
                <c:ptCount val="1"/>
                <c:pt idx="0">
                  <c:v>Number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854348336503801E-3"/>
                  <c:y val="0.1142221629725944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983-674F-BE6C-AE7F9FD278C7}"/>
                </c:ext>
              </c:extLst>
            </c:dLbl>
            <c:dLbl>
              <c:idx val="1"/>
              <c:layout>
                <c:manualLayout>
                  <c:x val="-8.4070295128552625E-17"/>
                  <c:y val="8.8959055057716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983-674F-BE6C-AE7F9FD278C7}"/>
                </c:ext>
              </c:extLst>
            </c:dLbl>
            <c:dLbl>
              <c:idx val="2"/>
              <c:layout>
                <c:manualLayout>
                  <c:x val="-2.4271844660194173E-3"/>
                  <c:y val="0.1978947368421052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983-674F-BE6C-AE7F9FD27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Sheet1!$B$8:$B$10</c:f>
              <c:strCache>
                <c:ptCount val="3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</c:strCache>
            </c:strRef>
          </c:cat>
          <c:val>
            <c:numRef>
              <c:f>Sheet1!$D$8:$D$10</c:f>
              <c:numCache>
                <c:formatCode>_(* #,##0_);_(* \(#,##0\);_(* "-"_);_(@_)</c:formatCode>
                <c:ptCount val="3"/>
                <c:pt idx="0">
                  <c:v>1436</c:v>
                </c:pt>
                <c:pt idx="1">
                  <c:v>1708</c:v>
                </c:pt>
                <c:pt idx="2">
                  <c:v>3000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983-674F-BE6C-AE7F9FD27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98811840"/>
        <c:axId val="99089232"/>
      </c:barChart>
      <c:catAx>
        <c:axId val="98811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99089232"/>
        <c:crosses val="autoZero"/>
        <c:auto val="1"/>
        <c:lblAlgn val="ctr"/>
        <c:lblOffset val="100"/>
        <c:noMultiLvlLbl val="0"/>
      </c:catAx>
      <c:valAx>
        <c:axId val="99089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811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0.55774</cdr:x>
      <cdr:y>0.63067</cdr:y>
    </cdr:from>
    <cdr:to>
      <cdr:x>0.63554</cdr:x>
      <cdr:y>0.77188</cdr:y>
    </cdr:to>
    <cdr:sp macro="" textlink="">
      <cdr:nvSpPr>
        <cdr:cNvPr id="2" name="Rectangle 1">
          <a:extLst xmlns:a="http://schemas.openxmlformats.org/drawingml/2006/main">
            <a:ext uri="{FF2B5EF4-FFF2-40B4-BE49-F238E27FC236}">
              <a16:creationId xmlns:a16="http://schemas.microsoft.com/office/drawing/2014/main" id="{A7D14542-01EA-FC40-AEBC-39309190E08D}"/>
            </a:ext>
          </a:extLst>
        </cdr:cNvPr>
        <cdr:cNvSpPr/>
      </cdr:nvSpPr>
      <cdr:spPr>
        <a:xfrm xmlns:a="http://schemas.openxmlformats.org/drawingml/2006/main">
          <a:off x="6178570" y="3453464"/>
          <a:ext cx="861849" cy="77326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LA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Children under 5-year-old</a:t>
          </a:r>
          <a:endParaRPr lang="en-LA" sz="14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914"/>
          </a:xfrm>
          <a:prstGeom prst="rect">
            <a:avLst/>
          </a:prstGeom>
        </p:spPr>
        <p:txBody>
          <a:bodyPr vert="horz" lIns="96643" tIns="48321" rIns="96643" bIns="48321" rtlCol="0"/>
          <a:lstStyle>
            <a:lvl1pPr algn="l">
              <a:defRPr sz="1300"/>
            </a:lvl1pPr>
          </a:lstStyle>
          <a:p>
            <a:endParaRPr lang="en-L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914"/>
          </a:xfrm>
          <a:prstGeom prst="rect">
            <a:avLst/>
          </a:prstGeom>
        </p:spPr>
        <p:txBody>
          <a:bodyPr vert="horz" lIns="96643" tIns="48321" rIns="96643" bIns="48321" rtlCol="0"/>
          <a:lstStyle>
            <a:lvl1pPr algn="r">
              <a:defRPr sz="1300"/>
            </a:lvl1pPr>
          </a:lstStyle>
          <a:p>
            <a:fld id="{1BBEBB84-1D04-3E4D-9346-F73E649EC0EA}" type="datetimeFigureOut">
              <a:rPr lang="en-LA" smtClean="0"/>
              <a:t>11/30/2023</a:t>
            </a:fld>
            <a:endParaRPr lang="en-L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345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3" tIns="48321" rIns="96643" bIns="48321" rtlCol="0" anchor="ctr"/>
          <a:lstStyle/>
          <a:p>
            <a:endParaRPr lang="en-L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3797"/>
            <a:ext cx="5511800" cy="3946743"/>
          </a:xfrm>
          <a:prstGeom prst="rect">
            <a:avLst/>
          </a:prstGeom>
        </p:spPr>
        <p:txBody>
          <a:bodyPr vert="horz" lIns="96643" tIns="48321" rIns="96643" bIns="4832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20562"/>
            <a:ext cx="2985558" cy="502913"/>
          </a:xfrm>
          <a:prstGeom prst="rect">
            <a:avLst/>
          </a:prstGeom>
        </p:spPr>
        <p:txBody>
          <a:bodyPr vert="horz" lIns="96643" tIns="48321" rIns="96643" bIns="48321" rtlCol="0" anchor="b"/>
          <a:lstStyle>
            <a:lvl1pPr algn="l">
              <a:defRPr sz="1300"/>
            </a:lvl1pPr>
          </a:lstStyle>
          <a:p>
            <a:endParaRPr lang="en-L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20562"/>
            <a:ext cx="2985558" cy="502913"/>
          </a:xfrm>
          <a:prstGeom prst="rect">
            <a:avLst/>
          </a:prstGeom>
        </p:spPr>
        <p:txBody>
          <a:bodyPr vert="horz" lIns="96643" tIns="48321" rIns="96643" bIns="48321" rtlCol="0" anchor="b"/>
          <a:lstStyle>
            <a:lvl1pPr algn="r">
              <a:defRPr sz="1300"/>
            </a:lvl1pPr>
          </a:lstStyle>
          <a:p>
            <a:fld id="{3C07BB83-353F-3345-81E2-53FC7A6E3D3B}" type="slidenum">
              <a:rPr lang="en-LA" smtClean="0"/>
              <a:t>‹#›</a:t>
            </a:fld>
            <a:endParaRPr lang="en-LA"/>
          </a:p>
        </p:txBody>
      </p:sp>
    </p:spTree>
    <p:extLst>
      <p:ext uri="{BB962C8B-B14F-4D97-AF65-F5344CB8AC3E}">
        <p14:creationId xmlns:p14="http://schemas.microsoft.com/office/powerpoint/2010/main" val="1412219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483B9A-CF63-1946-B33C-74F6F191BFC1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8577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4F23C-54B3-094C-9169-A8DBB46826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418C89-CAAE-864F-BC71-1928FF91F0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L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1B39F-3565-9448-A4DB-96B696BE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1B1976-FCEB-4C49-AF92-81AAE84FE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55986-EB69-1E45-853E-A45788B57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022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BC70F-BF7A-AF49-B6A9-D17C255B6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ADBF03-E9C4-B941-99CC-9FF9290A19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01BF14-6288-8E48-9736-A7DF68AEF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8CD4A-055F-B248-9E3D-3B8EC5E20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F724D-E72F-8642-84E6-167C0E298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046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FF5885-FB44-714C-A036-A230E7909D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F69968-3E63-794F-B081-B7598E3DE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B6461B-053B-E741-9606-6772821CC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B24E01-12CC-9A49-AD72-10D23FF24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22FC0-AB1C-9E42-9949-333BCEE1F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04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DEAA2-3484-D64E-A108-56EC6EAB5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E5579-8177-E342-A5B0-C06EC8D55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2AC3E6-3771-5246-9C3A-83345551E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953FC-B19A-0841-9FED-5C20F93A8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F3D84-D2F0-4A47-97BF-30AA1C6F2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75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A7C2C-6D69-6945-8149-E5F453C9E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EE29F4-DEC7-F142-A712-676D3DE0BA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6EFBBF-3BAA-1247-ABA4-A21E15258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5DD6C2-C7E0-A743-8014-635CF258D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2260A9-DE6D-7844-8B53-7BA90D56F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023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4A4B3-8341-2944-B8F7-07692E036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7E6FF-82D1-9D48-9D1B-C3131B5271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CF36D7-97BC-1742-84D5-08282CA98F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4367E2-2853-FE44-B99B-F39167170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120D82-F253-5E45-8968-F434B0588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6D1B4E-E05D-5643-AA4A-EFCF71633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39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5A7DA-AA67-2643-972E-51A685889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9074C5-9DFB-3F4D-98FF-C27BA3A386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6A7B3C-1EBA-2E46-BD17-1DF12FD867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9494BE-CE8A-0A45-BF94-86D61B96E8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F6CE27-6B35-B747-BB2E-0E3D536D1B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C44ADD-28DF-5F4E-BF47-EB4FC1A82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E12157-FB3C-8F48-9661-B6804A728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8BCD4B-D2FF-4649-9BAA-3253BB196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053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98204-DBD4-0941-942D-59F5D1172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70FD8A-F593-774C-A474-3894BDAB6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C4CCB1-B00C-3B48-B5DF-F4A74BD37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67B2CB-12F9-2A46-AD7C-CB6E2B6C2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326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C27FBA-BB41-F541-A6E5-EEC262FEE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69A3C1-733B-9A45-BC3A-28884AADF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BED4C9-BA1A-4F4A-A951-15A471405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88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50D52-049B-0643-82B9-758EBF4AF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54969-E9FC-C149-9FE3-98AAE0B8C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CF3B5E-5487-5545-86AC-3AED1423B8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342F20-010F-3746-A60A-28C37AE14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296411-F132-A744-BCBB-D41301DC8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D6C664-EE73-5B42-BF46-4C36D0CEC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664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B073A-0493-0041-9ED0-38AF9CFE6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061990-076A-9342-AA16-6F36D08E93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L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2889F7-0492-F14A-956E-16D018D12C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B5EFC1-8255-FC4C-9AE8-5A12532BF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43ED96-790D-0B43-B5E1-DE72801C9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00AFB5-E036-2547-AD9E-1AB3803F0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804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4EF001-175C-4A4C-A0B1-AD0BFEC92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50131-C664-2D48-9912-F7F18DD9F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7B37F-9BCE-1240-A7F4-438CE5B7D8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11/30/2023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FD22E-0FD7-2E45-8605-9208253909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7F87A-BE6D-884F-9D9D-0A0126A88A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924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831" y="1599515"/>
            <a:ext cx="11420338" cy="2633818"/>
          </a:xfr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GB" sz="5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 TB Center (NTC)</a:t>
            </a:r>
            <a:br>
              <a:rPr lang="en-GB" sz="5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TB-costed workplan for HANSA-2 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1339" y="4558620"/>
            <a:ext cx="10492033" cy="1463573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OC meeting, 1</a:t>
            </a:r>
            <a:r>
              <a:rPr lang="en-US" b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December 2023 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00684-656D-4CEB-935F-E1D3605A5F42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52" y="103281"/>
            <a:ext cx="1843704" cy="166895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1512" y="107512"/>
            <a:ext cx="2284984" cy="1789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107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17738" y="1859895"/>
            <a:ext cx="5375644" cy="156966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lo-LA" sz="9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Phetsarath OT" panose="02000500000000000000" pitchFamily="2" charset="0"/>
                <a:cs typeface="Phetsarath OT" panose="02000500000000000000" pitchFamily="2" charset="0"/>
              </a:rPr>
              <a:t>ຂອບໃຈ</a:t>
            </a:r>
            <a:endParaRPr lang="en-US" sz="9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Phetsarath OT" panose="02000500000000000000" pitchFamily="2" charset="0"/>
              <a:cs typeface="Phetsarath OT" panose="02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614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24" y="100331"/>
            <a:ext cx="11782097" cy="992745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  <a:endParaRPr lang="en-US" sz="4000" b="1" strike="sngStrik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133" y="1838960"/>
            <a:ext cx="11107395" cy="351536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GB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HANSA-2 proposed NTC workplan 2024-2026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GB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- financing period 2024- 2026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GB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PAAR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GB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Gaps and challenges with solutions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00684-656D-4CEB-935F-E1D3605A5F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484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00684-656D-4CEB-935F-E1D3605A5F42}" type="slidenum">
              <a:rPr lang="en-US" smtClean="0"/>
              <a:t>3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64CF2F-DA31-2C43-9028-06DAF1BFC7F7}"/>
              </a:ext>
            </a:extLst>
          </p:cNvPr>
          <p:cNvSpPr/>
          <p:nvPr/>
        </p:nvSpPr>
        <p:spPr>
          <a:xfrm>
            <a:off x="1504147" y="1617859"/>
            <a:ext cx="9965266" cy="2435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HANSA-2 proposed NTC workplan 2024-2026</a:t>
            </a:r>
          </a:p>
        </p:txBody>
      </p:sp>
    </p:spTree>
    <p:extLst>
      <p:ext uri="{BB962C8B-B14F-4D97-AF65-F5344CB8AC3E}">
        <p14:creationId xmlns:p14="http://schemas.microsoft.com/office/powerpoint/2010/main" val="1055227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7179E-401C-BD44-8961-DF655E2C6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6350"/>
            <a:ext cx="12105504" cy="869071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HANSA 2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PBC 7 )</a:t>
            </a:r>
            <a:endParaRPr lang="en-LA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2C1FD-FF88-5447-81CB-333205A4B3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95" y="733120"/>
            <a:ext cx="12105504" cy="6058529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lo-LA" sz="3200" dirty="0">
                <a:effectLst/>
                <a:latin typeface="Phetsarath OT" panose="02000500000000020004" pitchFamily="2" charset="0"/>
                <a:cs typeface="Phetsarath OT" panose="02000500000000020004" pitchFamily="2" charset="0"/>
              </a:rPr>
              <a:t>							</a:t>
            </a:r>
            <a:endParaRPr lang="en-LA" sz="3200" dirty="0">
              <a:effectLst/>
              <a:latin typeface="Phetsarath OT" panose="02000500000000020004" pitchFamily="2" charset="0"/>
              <a:cs typeface="Phetsarath OT" panose="02000500000000020004" pitchFamily="2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en-LA" sz="3200" dirty="0">
              <a:latin typeface="Phetsarath OT" panose="02000500000000020004" pitchFamily="2" charset="0"/>
              <a:cs typeface="Phetsarath OT" panose="02000500000000020004" pitchFamily="2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DA2784B-CACF-474A-A7DB-9A31CFEB22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1982588"/>
              </p:ext>
            </p:extLst>
          </p:nvPr>
        </p:nvGraphicFramePr>
        <p:xfrm>
          <a:off x="336332" y="1263535"/>
          <a:ext cx="11592910" cy="51477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92910">
                  <a:extLst>
                    <a:ext uri="{9D8B030D-6E8A-4147-A177-3AD203B41FA5}">
                      <a16:colId xmlns:a16="http://schemas.microsoft.com/office/drawing/2014/main" val="2579472182"/>
                    </a:ext>
                  </a:extLst>
                </a:gridCol>
              </a:tblGrid>
              <a:tr h="51477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  <a:defRPr/>
                      </a:pPr>
                      <a:r>
                        <a:rPr lang="en-LA" sz="3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PBC 7 </a:t>
                      </a:r>
                      <a:r>
                        <a:rPr lang="lo-LA" sz="3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Phetsarath OT" panose="02000500000000020004" pitchFamily="2" charset="0"/>
                        </a:rPr>
                        <a:t>: </a:t>
                      </a:r>
                      <a:r>
                        <a:rPr lang="lo-LA" sz="3200" dirty="0">
                          <a:latin typeface="Times New Roman" panose="02020603050405020304" pitchFamily="18" charset="0"/>
                          <a:cs typeface="Phetsarath OT" panose="02000500000000020004" pitchFamily="2" charset="0"/>
                        </a:rPr>
                        <a:t> </a:t>
                      </a:r>
                      <a:r>
                        <a:rPr lang="en-US" sz="3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Reaching the unreached to End TB</a:t>
                      </a:r>
                      <a:r>
                        <a:rPr lang="en-LA" sz="3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  <a:defRPr/>
                      </a:pPr>
                      <a:endParaRPr lang="en-GB" sz="3200" u="sng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GB" sz="3600" u="sng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PBC Condition 1</a:t>
                      </a:r>
                      <a:r>
                        <a:rPr lang="en-GB" sz="36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</a:p>
                    <a:p>
                      <a:pPr lvl="0" algn="l">
                        <a:lnSpc>
                          <a:spcPct val="150000"/>
                        </a:lnSpc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Number of notified TB cases of all forms 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(New and</a:t>
                      </a:r>
                      <a:r>
                        <a:rPr lang="lo-LA" sz="3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Relapse)</a:t>
                      </a:r>
                      <a:endParaRPr lang="en-LA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GB" sz="3600" u="sng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PBC Condition 2</a:t>
                      </a:r>
                      <a:r>
                        <a:rPr lang="en-GB" sz="36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</a:p>
                    <a:p>
                      <a:pPr lvl="0" algn="l">
                        <a:lnSpc>
                          <a:spcPct val="150000"/>
                        </a:lnSpc>
                        <a:defRPr/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Number of household contact children under 5-year-old received Tuberculosis Preventive Treatment</a:t>
                      </a:r>
                      <a:r>
                        <a:rPr lang="en-LA" sz="4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4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0948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7816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ADF31-0191-294F-B9E4-1ECBF884E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0104"/>
            <a:ext cx="12191999" cy="1339303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algn="ctr"/>
            <a:b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PBC Condition 1: </a:t>
            </a:r>
            <a:b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 of notified 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TB cases of all forms 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(new and relapse)</a:t>
            </a:r>
            <a:br>
              <a:rPr lang="en-LA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LA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B5C36B9-B6B1-D04F-9FCC-51B7BF1D53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3261542"/>
              </p:ext>
            </p:extLst>
          </p:nvPr>
        </p:nvGraphicFramePr>
        <p:xfrm>
          <a:off x="241737" y="1545021"/>
          <a:ext cx="11866179" cy="5076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9098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8255E8C-D76C-8847-AAB9-40E374DB47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9607398"/>
              </p:ext>
            </p:extLst>
          </p:nvPr>
        </p:nvGraphicFramePr>
        <p:xfrm>
          <a:off x="609599" y="1051034"/>
          <a:ext cx="11077903" cy="5475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90B5C08A-574B-634E-8BE7-20E47AC07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14" y="66352"/>
            <a:ext cx="11989890" cy="702575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PBC Condition 2</a:t>
            </a:r>
            <a:endParaRPr lang="en-LA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50C489-B3FA-B648-B6F3-E8B092946288}"/>
              </a:ext>
            </a:extLst>
          </p:cNvPr>
          <p:cNvSpPr/>
          <p:nvPr/>
        </p:nvSpPr>
        <p:spPr>
          <a:xfrm>
            <a:off x="3363548" y="4891132"/>
            <a:ext cx="861849" cy="7732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Children under 5-year-old</a:t>
            </a:r>
            <a:endParaRPr lang="en-LA" sz="1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089B8D4-FDDD-044C-8990-935D40B508A0}"/>
              </a:ext>
            </a:extLst>
          </p:cNvPr>
          <p:cNvSpPr/>
          <p:nvPr/>
        </p:nvSpPr>
        <p:spPr>
          <a:xfrm>
            <a:off x="9944098" y="3614704"/>
            <a:ext cx="15447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eligible (number to be defined at end of Y2)</a:t>
            </a:r>
            <a:endParaRPr lang="lo-LA" sz="1400" b="1" dirty="0">
              <a:latin typeface="Times New Roman" panose="02020603050405020304" pitchFamily="18" charset="0"/>
              <a:cs typeface="Phetsarath OT" panose="02000500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176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E6A3661-5754-4DA1-A225-75A5C50A7C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363620"/>
              </p:ext>
            </p:extLst>
          </p:nvPr>
        </p:nvGraphicFramePr>
        <p:xfrm>
          <a:off x="156424" y="124690"/>
          <a:ext cx="11879149" cy="7391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79149">
                  <a:extLst>
                    <a:ext uri="{9D8B030D-6E8A-4147-A177-3AD203B41FA5}">
                      <a16:colId xmlns:a16="http://schemas.microsoft.com/office/drawing/2014/main" val="3955052135"/>
                    </a:ext>
                  </a:extLst>
                </a:gridCol>
              </a:tblGrid>
              <a:tr h="739181"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32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Proposed costed plan of HANSA-2 for TB, 2024 – 2026 (allocation)</a:t>
                      </a:r>
                      <a:endParaRPr lang="lo-LA" sz="3200" dirty="0">
                        <a:latin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264394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D969393-CB85-5A4F-89FC-AF80E2C847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7070604"/>
              </p:ext>
            </p:extLst>
          </p:nvPr>
        </p:nvGraphicFramePr>
        <p:xfrm>
          <a:off x="156426" y="972272"/>
          <a:ext cx="11879148" cy="490898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586691">
                  <a:extLst>
                    <a:ext uri="{9D8B030D-6E8A-4147-A177-3AD203B41FA5}">
                      <a16:colId xmlns:a16="http://schemas.microsoft.com/office/drawing/2014/main" val="3573224582"/>
                    </a:ext>
                  </a:extLst>
                </a:gridCol>
                <a:gridCol w="1948070">
                  <a:extLst>
                    <a:ext uri="{9D8B030D-6E8A-4147-A177-3AD203B41FA5}">
                      <a16:colId xmlns:a16="http://schemas.microsoft.com/office/drawing/2014/main" val="3403507485"/>
                    </a:ext>
                  </a:extLst>
                </a:gridCol>
                <a:gridCol w="1395349">
                  <a:extLst>
                    <a:ext uri="{9D8B030D-6E8A-4147-A177-3AD203B41FA5}">
                      <a16:colId xmlns:a16="http://schemas.microsoft.com/office/drawing/2014/main" val="1376220362"/>
                    </a:ext>
                  </a:extLst>
                </a:gridCol>
                <a:gridCol w="1520129">
                  <a:extLst>
                    <a:ext uri="{9D8B030D-6E8A-4147-A177-3AD203B41FA5}">
                      <a16:colId xmlns:a16="http://schemas.microsoft.com/office/drawing/2014/main" val="1444687263"/>
                    </a:ext>
                  </a:extLst>
                </a:gridCol>
                <a:gridCol w="1457739">
                  <a:extLst>
                    <a:ext uri="{9D8B030D-6E8A-4147-A177-3AD203B41FA5}">
                      <a16:colId xmlns:a16="http://schemas.microsoft.com/office/drawing/2014/main" val="1586389284"/>
                    </a:ext>
                  </a:extLst>
                </a:gridCol>
                <a:gridCol w="1536065">
                  <a:extLst>
                    <a:ext uri="{9D8B030D-6E8A-4147-A177-3AD203B41FA5}">
                      <a16:colId xmlns:a16="http://schemas.microsoft.com/office/drawing/2014/main" val="1620600675"/>
                    </a:ext>
                  </a:extLst>
                </a:gridCol>
                <a:gridCol w="1435105">
                  <a:extLst>
                    <a:ext uri="{9D8B030D-6E8A-4147-A177-3AD203B41FA5}">
                      <a16:colId xmlns:a16="http://schemas.microsoft.com/office/drawing/2014/main" val="1185101758"/>
                    </a:ext>
                  </a:extLst>
                </a:gridCol>
              </a:tblGrid>
              <a:tr h="57215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Global Fund Modules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budget Y1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Co-funding Y1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budget Y2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Co-funding Y2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budget Y3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Co-funding Y3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2652391"/>
                  </a:ext>
                </a:extLst>
              </a:tr>
              <a:tr h="56627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TB care and prevention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$2.157.491</a:t>
                      </a:r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$432.595</a:t>
                      </a:r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$1.668.308</a:t>
                      </a:r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$578.849</a:t>
                      </a:r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$1.559.367</a:t>
                      </a:r>
                      <a:endParaRPr lang="en-LA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$648.319</a:t>
                      </a:r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6028977"/>
                  </a:ext>
                </a:extLst>
              </a:tr>
              <a:tr h="6521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Key and vulnerable populations - TB/DR-TB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$1.358.332</a:t>
                      </a:r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$564.660</a:t>
                      </a:r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$867.627</a:t>
                      </a:r>
                      <a:endParaRPr lang="en-LA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$614.982</a:t>
                      </a:r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$540.150</a:t>
                      </a:r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$238.200</a:t>
                      </a:r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16341"/>
                  </a:ext>
                </a:extLst>
              </a:tr>
              <a:tr h="56627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MDR-TB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$136.808</a:t>
                      </a:r>
                      <a:endParaRPr lang="en-LA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$159.227</a:t>
                      </a:r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$174.000</a:t>
                      </a:r>
                      <a:endParaRPr lang="en-LA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502956"/>
                  </a:ext>
                </a:extLst>
              </a:tr>
              <a:tr h="56627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TB/HIV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$18.308</a:t>
                      </a:r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$18.308</a:t>
                      </a:r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$8.301</a:t>
                      </a:r>
                      <a:endParaRPr lang="en-LA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8028085"/>
                  </a:ext>
                </a:extLst>
              </a:tr>
              <a:tr h="56627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Program management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$375.625</a:t>
                      </a:r>
                      <a:endParaRPr lang="en-LA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$7.946</a:t>
                      </a:r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$376.832</a:t>
                      </a:r>
                      <a:endParaRPr lang="en-LA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$7.946</a:t>
                      </a:r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$248.076</a:t>
                      </a:r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$7.946</a:t>
                      </a:r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350842"/>
                  </a:ext>
                </a:extLst>
              </a:tr>
              <a:tr h="85335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Collaboration with other providers and sectors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$90.142</a:t>
                      </a:r>
                      <a:endParaRPr lang="en-LA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$91.185</a:t>
                      </a:r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$92.455</a:t>
                      </a:r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LA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635810"/>
                  </a:ext>
                </a:extLst>
              </a:tr>
              <a:tr h="56627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Grand 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$4.136.705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$1.005.201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$3.181.488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$1.201.777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$2.622.350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b="1" i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$894.466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5986427"/>
                  </a:ext>
                </a:extLst>
              </a:tr>
            </a:tbl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B0489E-6374-854A-943D-80AEB18C6005}"/>
              </a:ext>
            </a:extLst>
          </p:cNvPr>
          <p:cNvSpPr txBox="1">
            <a:spLocks/>
          </p:cNvSpPr>
          <p:nvPr/>
        </p:nvSpPr>
        <p:spPr>
          <a:xfrm>
            <a:off x="110876" y="5979263"/>
            <a:ext cx="7900511" cy="8238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LA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Noted: </a:t>
            </a:r>
          </a:p>
          <a:p>
            <a:pPr algn="just"/>
            <a:r>
              <a:rPr lang="en-LA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budget for each year = HANSA-2 + GF input based + Co-Funding </a:t>
            </a:r>
          </a:p>
        </p:txBody>
      </p:sp>
    </p:spTree>
    <p:extLst>
      <p:ext uri="{BB962C8B-B14F-4D97-AF65-F5344CB8AC3E}">
        <p14:creationId xmlns:p14="http://schemas.microsoft.com/office/powerpoint/2010/main" val="5968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E6A3661-5754-4DA1-A225-75A5C50A7C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6338628"/>
              </p:ext>
            </p:extLst>
          </p:nvPr>
        </p:nvGraphicFramePr>
        <p:xfrm>
          <a:off x="571500" y="136525"/>
          <a:ext cx="10931236" cy="831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31236">
                  <a:extLst>
                    <a:ext uri="{9D8B030D-6E8A-4147-A177-3AD203B41FA5}">
                      <a16:colId xmlns:a16="http://schemas.microsoft.com/office/drawing/2014/main" val="3955052135"/>
                    </a:ext>
                  </a:extLst>
                </a:gridCol>
              </a:tblGrid>
              <a:tr h="831273"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32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Proposed costed plan of PAAR for TB, 2024 – 2026</a:t>
                      </a:r>
                      <a:endParaRPr lang="lo-LA" sz="3200" dirty="0">
                        <a:latin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264394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8E5E-5608-45BE-92C4-F08F36AB479D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D969393-CB85-5A4F-89FC-AF80E2C847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24125"/>
              </p:ext>
            </p:extLst>
          </p:nvPr>
        </p:nvGraphicFramePr>
        <p:xfrm>
          <a:off x="571500" y="1159309"/>
          <a:ext cx="10931236" cy="5197043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4852555">
                  <a:extLst>
                    <a:ext uri="{9D8B030D-6E8A-4147-A177-3AD203B41FA5}">
                      <a16:colId xmlns:a16="http://schemas.microsoft.com/office/drawing/2014/main" val="3573224582"/>
                    </a:ext>
                  </a:extLst>
                </a:gridCol>
                <a:gridCol w="1340413">
                  <a:extLst>
                    <a:ext uri="{9D8B030D-6E8A-4147-A177-3AD203B41FA5}">
                      <a16:colId xmlns:a16="http://schemas.microsoft.com/office/drawing/2014/main" val="3403507485"/>
                    </a:ext>
                  </a:extLst>
                </a:gridCol>
                <a:gridCol w="1568460">
                  <a:extLst>
                    <a:ext uri="{9D8B030D-6E8A-4147-A177-3AD203B41FA5}">
                      <a16:colId xmlns:a16="http://schemas.microsoft.com/office/drawing/2014/main" val="1444687263"/>
                    </a:ext>
                  </a:extLst>
                </a:gridCol>
                <a:gridCol w="1584904">
                  <a:extLst>
                    <a:ext uri="{9D8B030D-6E8A-4147-A177-3AD203B41FA5}">
                      <a16:colId xmlns:a16="http://schemas.microsoft.com/office/drawing/2014/main" val="1620600675"/>
                    </a:ext>
                  </a:extLst>
                </a:gridCol>
                <a:gridCol w="1584904">
                  <a:extLst>
                    <a:ext uri="{9D8B030D-6E8A-4147-A177-3AD203B41FA5}">
                      <a16:colId xmlns:a16="http://schemas.microsoft.com/office/drawing/2014/main" val="722470543"/>
                    </a:ext>
                  </a:extLst>
                </a:gridCol>
              </a:tblGrid>
              <a:tr h="9799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Global Fund Modules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Budget Y1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Budget Y2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Budget Y3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2652391"/>
                  </a:ext>
                </a:extLst>
              </a:tr>
              <a:tr h="97998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TB care and prevention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LA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$158.798</a:t>
                      </a:r>
                      <a:endParaRPr lang="en-LA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$124.975</a:t>
                      </a:r>
                      <a:endParaRPr lang="en-LA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$283.773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6028977"/>
                  </a:ext>
                </a:extLst>
              </a:tr>
              <a:tr h="112854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Key and vulnerable populations - TB/DR-TB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LA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$829.917</a:t>
                      </a:r>
                      <a:endParaRPr lang="en-LA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$838.615</a:t>
                      </a:r>
                      <a:endParaRPr lang="en-LA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$1.668.532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16341"/>
                  </a:ext>
                </a:extLst>
              </a:tr>
              <a:tr h="112854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Collaboration with other providers and sectors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LA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$229.453</a:t>
                      </a:r>
                      <a:endParaRPr lang="en-LA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$229.453</a:t>
                      </a:r>
                      <a:endParaRPr lang="en-LA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$458.907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502956"/>
                  </a:ext>
                </a:extLst>
              </a:tr>
              <a:tr h="97998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i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Grand Total :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LA" sz="1800" b="0" i="1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b="1" i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$1.218.168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b="1" i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$1.193.043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A" sz="1800" b="1" i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$2.411.211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8028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9693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9EF77D-F382-B742-983D-EE36E318B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8E5E-5608-45BE-92C4-F08F36AB479D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7563ED82-F982-3849-9FFA-B940ADDA25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5076208"/>
              </p:ext>
            </p:extLst>
          </p:nvPr>
        </p:nvGraphicFramePr>
        <p:xfrm>
          <a:off x="141403" y="956441"/>
          <a:ext cx="5622088" cy="57650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22088">
                  <a:extLst>
                    <a:ext uri="{9D8B030D-6E8A-4147-A177-3AD203B41FA5}">
                      <a16:colId xmlns:a16="http://schemas.microsoft.com/office/drawing/2014/main" val="1373917845"/>
                    </a:ext>
                  </a:extLst>
                </a:gridCol>
              </a:tblGrid>
              <a:tr h="719307">
                <a:tc>
                  <a:txBody>
                    <a:bodyPr/>
                    <a:lstStyle/>
                    <a:p>
                      <a:r>
                        <a:rPr lang="en-GB" sz="2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Challenges</a:t>
                      </a:r>
                      <a:endParaRPr lang="en-GB" sz="2800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455111"/>
                  </a:ext>
                </a:extLst>
              </a:tr>
              <a:tr h="504572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May delay of starting PBC if disbursement from HANSA Project is not clear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US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Concept of integration may not be clear and need more understandable as practices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US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Need more capacity building for local health provider (District and HCs level)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GB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Limited capacity for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Xpert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Maintenance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US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Delay to data entry and Data quality improvement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Ebrima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Ebrima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61432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306A5D3-7F86-4CD8-9BE6-11B0E1423ED2}"/>
              </a:ext>
            </a:extLst>
          </p:cNvPr>
          <p:cNvSpPr txBox="1"/>
          <p:nvPr/>
        </p:nvSpPr>
        <p:spPr>
          <a:xfrm>
            <a:off x="141403" y="122550"/>
            <a:ext cx="11715512" cy="707886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Gaps/Challenges</a:t>
            </a:r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7FC0C022-3D70-364E-ADBB-2242592037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656635"/>
              </p:ext>
            </p:extLst>
          </p:nvPr>
        </p:nvGraphicFramePr>
        <p:xfrm>
          <a:off x="5912427" y="956441"/>
          <a:ext cx="5944487" cy="5668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4487">
                  <a:extLst>
                    <a:ext uri="{9D8B030D-6E8A-4147-A177-3AD203B41FA5}">
                      <a16:colId xmlns:a16="http://schemas.microsoft.com/office/drawing/2014/main" val="1373917845"/>
                    </a:ext>
                  </a:extLst>
                </a:gridCol>
              </a:tblGrid>
              <a:tr h="695714">
                <a:tc>
                  <a:txBody>
                    <a:bodyPr/>
                    <a:lstStyle/>
                    <a:p>
                      <a:r>
                        <a:rPr lang="en-GB" sz="2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Solution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455111"/>
                  </a:ext>
                </a:extLst>
              </a:tr>
              <a:tr h="497295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Ebrima" panose="02000000000000000000" pitchFamily="2" charset="0"/>
                          <a:cs typeface="Times New Roman" panose="02020603050405020304" pitchFamily="18" charset="0"/>
                        </a:rPr>
                        <a:t>Need more clear timeline of disbursement from related departments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Ebrima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Ebrima" panose="02000000000000000000" pitchFamily="2" charset="0"/>
                          <a:cs typeface="Times New Roman" panose="02020603050405020304" pitchFamily="18" charset="0"/>
                        </a:rPr>
                        <a:t>All programs, PBCs and None PBCs should create specific SOPs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Ebrima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Ebrima" panose="02000000000000000000" pitchFamily="2" charset="0"/>
                          <a:cs typeface="Times New Roman" panose="02020603050405020304" pitchFamily="18" charset="0"/>
                        </a:rPr>
                        <a:t>Funding support would be available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Ebrima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Ebrima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Ebrima" panose="02000000000000000000" pitchFamily="2" charset="0"/>
                          <a:cs typeface="Times New Roman" panose="02020603050405020304" pitchFamily="18" charset="0"/>
                        </a:rPr>
                        <a:t>NCLE and NTC is finding the options for maintenance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Ebrima" panose="02000000000000000000" pitchFamily="2" charset="0"/>
                          <a:cs typeface="Times New Roman" panose="02020603050405020304" pitchFamily="18" charset="0"/>
                        </a:rPr>
                        <a:t>DHIS2-TB Tracker need more real time data entry from district level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Ebrima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6143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3178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549</TotalTime>
  <Words>489</Words>
  <Application>Microsoft Office PowerPoint</Application>
  <PresentationFormat>Widescreen</PresentationFormat>
  <Paragraphs>128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Phetsarath OT</vt:lpstr>
      <vt:lpstr>Times New Roman</vt:lpstr>
      <vt:lpstr>Wingdings</vt:lpstr>
      <vt:lpstr>Office Theme</vt:lpstr>
      <vt:lpstr>National TB Center (NTC) TB-costed workplan for HANSA-2 </vt:lpstr>
      <vt:lpstr>Contents</vt:lpstr>
      <vt:lpstr>PowerPoint Presentation</vt:lpstr>
      <vt:lpstr>HANSA 2 ( PBC 7 )</vt:lpstr>
      <vt:lpstr> PBC Condition 1:  Number of notified TB cases of all forms (new and relapse) </vt:lpstr>
      <vt:lpstr> PBC Condition 2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10</dc:creator>
  <cp:lastModifiedBy>Souksakhone Seebuathong</cp:lastModifiedBy>
  <cp:revision>51</cp:revision>
  <cp:lastPrinted>2023-11-30T04:30:45Z</cp:lastPrinted>
  <dcterms:created xsi:type="dcterms:W3CDTF">2023-10-23T02:36:18Z</dcterms:created>
  <dcterms:modified xsi:type="dcterms:W3CDTF">2023-11-30T04:31:04Z</dcterms:modified>
</cp:coreProperties>
</file>