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2"/>
  </p:notesMasterIdLst>
  <p:sldIdLst>
    <p:sldId id="260" r:id="rId2"/>
    <p:sldId id="262" r:id="rId3"/>
    <p:sldId id="272" r:id="rId4"/>
    <p:sldId id="257" r:id="rId5"/>
    <p:sldId id="309" r:id="rId6"/>
    <p:sldId id="310" r:id="rId7"/>
    <p:sldId id="275" r:id="rId8"/>
    <p:sldId id="308" r:id="rId9"/>
    <p:sldId id="270" r:id="rId10"/>
    <p:sldId id="269" r:id="rId11"/>
  </p:sldIdLst>
  <p:sldSz cx="12192000" cy="6858000"/>
  <p:notesSz cx="6889750" cy="10023475"/>
  <p:defaultTextStyle>
    <a:defPPr>
      <a:defRPr lang="en-L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04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4B-C74B-A08E-99C2DB9267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4B-C74B-A08E-99C2DB9267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4B-C74B-A08E-99C2DB926770}"/>
              </c:ext>
            </c:extLst>
          </c:dPt>
          <c:dLbls>
            <c:dLbl>
              <c:idx val="0"/>
              <c:layout>
                <c:manualLayout>
                  <c:x val="-0.10967195084449678"/>
                  <c:y val="6.0406626933223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4B-C74B-A08E-99C2DB926770}"/>
                </c:ext>
              </c:extLst>
            </c:dLbl>
            <c:dLbl>
              <c:idx val="1"/>
              <c:layout>
                <c:manualLayout>
                  <c:x val="9.9521926982561112E-3"/>
                  <c:y val="-0.245709639089639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4B-C74B-A08E-99C2DB926770}"/>
                </c:ext>
              </c:extLst>
            </c:dLbl>
            <c:dLbl>
              <c:idx val="2"/>
              <c:layout>
                <c:manualLayout>
                  <c:x val="9.1119643484225202E-2"/>
                  <c:y val="0.12887629577566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4B-C74B-A08E-99C2DB9267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Sheet1!$B$2:$B$4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Sheet1!$C$2:$C$4</c:f>
              <c:numCache>
                <c:formatCode>_(* #,##0_);_(* \(#,##0\);_(* "-"_);_(@_)</c:formatCode>
                <c:ptCount val="3"/>
                <c:pt idx="0">
                  <c:v>8725</c:v>
                </c:pt>
                <c:pt idx="1">
                  <c:v>8647</c:v>
                </c:pt>
                <c:pt idx="2">
                  <c:v>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4B-C74B-A08E-99C2DB9267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144819237936666"/>
          <c:y val="0.8792369776318153"/>
          <c:w val="0.35059592477072865"/>
          <c:h val="8.45136924256149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Number of household contact eligible received Tuberculosis Preventive Treatment  (TPT)</a:t>
            </a:r>
            <a:r>
              <a:rPr lang="en-LA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baseline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576696239351437E-2"/>
          <c:y val="0.10868041542105485"/>
          <c:w val="0.93162234765911922"/>
          <c:h val="0.813118050216494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Sheet1!$C$7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Sheet1!$B$8:$B$10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Sheet1!$C$8:$C$10</c:f>
              <c:numCache>
                <c:formatCode>0%</c:formatCode>
                <c:ptCount val="3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3-674F-BE6C-AE7F9FD278C7}"/>
            </c:ext>
          </c:extLst>
        </c:ser>
        <c:ser>
          <c:idx val="1"/>
          <c:order val="1"/>
          <c:tx>
            <c:strRef>
              <c:f>Sheet1!$D$7</c:f>
              <c:strCache>
                <c:ptCount val="1"/>
                <c:pt idx="0">
                  <c:v>Number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854348336503801E-3"/>
                  <c:y val="0.11422216297259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3-674F-BE6C-AE7F9FD278C7}"/>
                </c:ext>
              </c:extLst>
            </c:dLbl>
            <c:dLbl>
              <c:idx val="1"/>
              <c:layout>
                <c:manualLayout>
                  <c:x val="-8.4070295128552625E-17"/>
                  <c:y val="8.8959055057716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83-674F-BE6C-AE7F9FD278C7}"/>
                </c:ext>
              </c:extLst>
            </c:dLbl>
            <c:dLbl>
              <c:idx val="2"/>
              <c:layout>
                <c:manualLayout>
                  <c:x val="-2.4271844660194173E-3"/>
                  <c:y val="0.19789473684210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83-674F-BE6C-AE7F9FD27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Sheet1!$B$8:$B$10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Sheet1!$D$8:$D$10</c:f>
              <c:numCache>
                <c:formatCode>_(* #,##0_);_(* \(#,##0\);_(* "-"_);_(@_)</c:formatCode>
                <c:ptCount val="3"/>
                <c:pt idx="0">
                  <c:v>1436</c:v>
                </c:pt>
                <c:pt idx="1">
                  <c:v>1708</c:v>
                </c:pt>
                <c:pt idx="2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83-674F-BE6C-AE7F9FD27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98811840"/>
        <c:axId val="99089232"/>
      </c:barChart>
      <c:catAx>
        <c:axId val="9881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9089232"/>
        <c:crosses val="autoZero"/>
        <c:auto val="1"/>
        <c:lblAlgn val="ctr"/>
        <c:lblOffset val="100"/>
        <c:noMultiLvlLbl val="0"/>
      </c:catAx>
      <c:valAx>
        <c:axId val="9908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1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0.55774</cdr:x>
      <cdr:y>0.63067</cdr:y>
    </cdr:from>
    <cdr:to>
      <cdr:x>0.63554</cdr:x>
      <cdr:y>0.77188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A7D14542-01EA-FC40-AEBC-39309190E08D}"/>
            </a:ext>
          </a:extLst>
        </cdr:cNvPr>
        <cdr:cNvSpPr/>
      </cdr:nvSpPr>
      <cdr:spPr>
        <a:xfrm xmlns:a="http://schemas.openxmlformats.org/drawingml/2006/main">
          <a:off x="6178570" y="3453464"/>
          <a:ext cx="861849" cy="7732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LA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Children under 5-year-old</a:t>
          </a:r>
          <a:endParaRPr lang="en-LA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914"/>
          </a:xfrm>
          <a:prstGeom prst="rect">
            <a:avLst/>
          </a:prstGeom>
        </p:spPr>
        <p:txBody>
          <a:bodyPr vert="horz" lIns="96643" tIns="48321" rIns="96643" bIns="48321" rtlCol="0"/>
          <a:lstStyle>
            <a:lvl1pPr algn="l">
              <a:defRPr sz="1300"/>
            </a:lvl1pPr>
          </a:lstStyle>
          <a:p>
            <a:endParaRPr lang="en-L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914"/>
          </a:xfrm>
          <a:prstGeom prst="rect">
            <a:avLst/>
          </a:prstGeom>
        </p:spPr>
        <p:txBody>
          <a:bodyPr vert="horz" lIns="96643" tIns="48321" rIns="96643" bIns="48321" rtlCol="0"/>
          <a:lstStyle>
            <a:lvl1pPr algn="r">
              <a:defRPr sz="1300"/>
            </a:lvl1pPr>
          </a:lstStyle>
          <a:p>
            <a:fld id="{1BBEBB84-1D04-3E4D-9346-F73E649EC0EA}" type="datetimeFigureOut">
              <a:rPr lang="en-LA" smtClean="0"/>
              <a:t>11/30/2023</a:t>
            </a:fld>
            <a:endParaRPr lang="en-L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3" tIns="48321" rIns="96643" bIns="48321" rtlCol="0" anchor="ctr"/>
          <a:lstStyle/>
          <a:p>
            <a:endParaRPr lang="en-L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797"/>
            <a:ext cx="5511800" cy="3946743"/>
          </a:xfrm>
          <a:prstGeom prst="rect">
            <a:avLst/>
          </a:prstGeom>
        </p:spPr>
        <p:txBody>
          <a:bodyPr vert="horz" lIns="96643" tIns="48321" rIns="96643" bIns="4832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20562"/>
            <a:ext cx="2985558" cy="502913"/>
          </a:xfrm>
          <a:prstGeom prst="rect">
            <a:avLst/>
          </a:prstGeom>
        </p:spPr>
        <p:txBody>
          <a:bodyPr vert="horz" lIns="96643" tIns="48321" rIns="96643" bIns="48321" rtlCol="0" anchor="b"/>
          <a:lstStyle>
            <a:lvl1pPr algn="l">
              <a:defRPr sz="1300"/>
            </a:lvl1pPr>
          </a:lstStyle>
          <a:p>
            <a:endParaRPr lang="en-L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20562"/>
            <a:ext cx="2985558" cy="502913"/>
          </a:xfrm>
          <a:prstGeom prst="rect">
            <a:avLst/>
          </a:prstGeom>
        </p:spPr>
        <p:txBody>
          <a:bodyPr vert="horz" lIns="96643" tIns="48321" rIns="96643" bIns="48321" rtlCol="0" anchor="b"/>
          <a:lstStyle>
            <a:lvl1pPr algn="r">
              <a:defRPr sz="1300"/>
            </a:lvl1pPr>
          </a:lstStyle>
          <a:p>
            <a:fld id="{3C07BB83-353F-3345-81E2-53FC7A6E3D3B}" type="slidenum">
              <a:rPr lang="en-LA" smtClean="0"/>
              <a:t>‹#›</a:t>
            </a:fld>
            <a:endParaRPr lang="en-LA"/>
          </a:p>
        </p:txBody>
      </p:sp>
    </p:spTree>
    <p:extLst>
      <p:ext uri="{BB962C8B-B14F-4D97-AF65-F5344CB8AC3E}">
        <p14:creationId xmlns:p14="http://schemas.microsoft.com/office/powerpoint/2010/main" val="14122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83B9A-CF63-1946-B33C-74F6F191BF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7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4F23C-54B3-094C-9169-A8DBB4682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18C89-CAAE-864F-BC71-1928FF91F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1B39F-3565-9448-A4DB-96B696BE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B1976-FCEB-4C49-AF92-81AAE84F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55986-EB69-1E45-853E-A45788B57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2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BC70F-BF7A-AF49-B6A9-D17C255B6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DBF03-E9C4-B941-99CC-9FF9290A1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1BF14-6288-8E48-9736-A7DF68AE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8CD4A-055F-B248-9E3D-3B8EC5E2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F724D-E72F-8642-84E6-167C0E29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4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FF5885-FB44-714C-A036-A230E7909D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69968-3E63-794F-B081-B7598E3DE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6461B-053B-E741-9606-6772821C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24E01-12CC-9A49-AD72-10D23FF2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22FC0-AB1C-9E42-9949-333BCEE1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4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DEAA2-3484-D64E-A108-56EC6EAB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E5579-8177-E342-A5B0-C06EC8D5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C3E6-3771-5246-9C3A-83345551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953FC-B19A-0841-9FED-5C20F93A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F3D84-D2F0-4A47-97BF-30AA1C6F2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5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7C2C-6D69-6945-8149-E5F453C9E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E29F4-DEC7-F142-A712-676D3DE0B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EFBBF-3BAA-1247-ABA4-A21E1525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DD6C2-C7E0-A743-8014-635CF258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260A9-DE6D-7844-8B53-7BA90D56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2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A4B3-8341-2944-B8F7-07692E036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7E6FF-82D1-9D48-9D1B-C3131B527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F36D7-97BC-1742-84D5-08282CA98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367E2-2853-FE44-B99B-F3916717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20D82-F253-5E45-8968-F434B058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D1B4E-E05D-5643-AA4A-EFCF716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3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5A7DA-AA67-2643-972E-51A685889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074C5-9DFB-3F4D-98FF-C27BA3A38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A7B3C-1EBA-2E46-BD17-1DF12FD86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9494BE-CE8A-0A45-BF94-86D61B96E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6CE27-6B35-B747-BB2E-0E3D536D1B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C44ADD-28DF-5F4E-BF47-EB4FC1A8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E12157-FB3C-8F48-9661-B6804A72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BCD4B-D2FF-4649-9BAA-3253BB19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5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98204-DBD4-0941-942D-59F5D117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70FD8A-F593-774C-A474-3894BDAB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C4CCB1-B00C-3B48-B5DF-F4A74BD3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7B2CB-12F9-2A46-AD7C-CB6E2B6C2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2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27FBA-BB41-F541-A6E5-EEC262FE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69A3C1-733B-9A45-BC3A-28884AAD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ED4C9-BA1A-4F4A-A951-15A47140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8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50D52-049B-0643-82B9-758EBF4AF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54969-E9FC-C149-9FE3-98AAE0B8C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F3B5E-5487-5545-86AC-3AED1423B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42F20-010F-3746-A60A-28C37AE14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96411-F132-A744-BCBB-D41301DC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C664-EE73-5B42-BF46-4C36D0CE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6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B073A-0493-0041-9ED0-38AF9CFE6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061990-076A-9342-AA16-6F36D08E93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889F7-0492-F14A-956E-16D018D12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5EFC1-8255-FC4C-9AE8-5A12532B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3ED96-790D-0B43-B5E1-DE72801C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0AFB5-E036-2547-AD9E-1AB3803F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0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4EF001-175C-4A4C-A0B1-AD0BFEC92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50131-C664-2D48-9912-F7F18DD9F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7B37F-9BCE-1240-A7F4-438CE5B7D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FD22E-0FD7-2E45-8605-920825390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F87A-BE6D-884F-9D9D-0A0126A88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2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31" y="1599515"/>
            <a:ext cx="11420338" cy="2633818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TB Center (NTC)</a:t>
            </a:r>
            <a:br>
              <a:rPr lang="en-GB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TB-costed workplan for HANSA-2 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339" y="4558620"/>
            <a:ext cx="10492033" cy="1463573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OC meeting, 1</a:t>
            </a:r>
            <a:r>
              <a:rPr lang="en-US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December 2023 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684-656D-4CEB-935F-E1D3605A5F42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52" y="103281"/>
            <a:ext cx="1843704" cy="16689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512" y="107512"/>
            <a:ext cx="2284984" cy="178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0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7738" y="1859895"/>
            <a:ext cx="5375644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lo-LA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Phetsarath OT" panose="02000500000000000000" pitchFamily="2" charset="0"/>
                <a:cs typeface="Phetsarath OT" panose="02000500000000000000" pitchFamily="2" charset="0"/>
              </a:rPr>
              <a:t>ຂອບໃຈ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1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4" y="100331"/>
            <a:ext cx="11782097" cy="992745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sz="4000" b="1" strike="sngStrik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1838960"/>
            <a:ext cx="11107395" cy="35153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HANSA-2 proposed NTC workplan 2024-2026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- financing period 2024- 2026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PAAR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Gaps and challenges with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684-656D-4CEB-935F-E1D3605A5F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8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684-656D-4CEB-935F-E1D3605A5F42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64CF2F-DA31-2C43-9028-06DAF1BFC7F7}"/>
              </a:ext>
            </a:extLst>
          </p:cNvPr>
          <p:cNvSpPr/>
          <p:nvPr/>
        </p:nvSpPr>
        <p:spPr>
          <a:xfrm>
            <a:off x="1504147" y="1617859"/>
            <a:ext cx="9965266" cy="2435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HANSA-2 proposed NTC workplan 2024-2026</a:t>
            </a:r>
          </a:p>
        </p:txBody>
      </p:sp>
    </p:spTree>
    <p:extLst>
      <p:ext uri="{BB962C8B-B14F-4D97-AF65-F5344CB8AC3E}">
        <p14:creationId xmlns:p14="http://schemas.microsoft.com/office/powerpoint/2010/main" val="105522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179E-401C-BD44-8961-DF655E2C6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6350"/>
            <a:ext cx="12105504" cy="869071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HANSA 2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PBC 7 )</a:t>
            </a:r>
            <a:endParaRPr lang="en-L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2C1FD-FF88-5447-81CB-333205A4B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5" y="733120"/>
            <a:ext cx="12105504" cy="605852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lo-LA" sz="3200" dirty="0">
                <a:effectLst/>
                <a:latin typeface="Phetsarath OT" panose="02000500000000020004" pitchFamily="2" charset="0"/>
                <a:cs typeface="Phetsarath OT" panose="02000500000000020004" pitchFamily="2" charset="0"/>
              </a:rPr>
              <a:t>							</a:t>
            </a:r>
            <a:endParaRPr lang="en-LA" sz="3200" dirty="0">
              <a:effectLst/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LA" sz="32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A2784B-CACF-474A-A7DB-9A31CFEB2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982588"/>
              </p:ext>
            </p:extLst>
          </p:nvPr>
        </p:nvGraphicFramePr>
        <p:xfrm>
          <a:off x="336332" y="1263535"/>
          <a:ext cx="11592910" cy="5147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92910">
                  <a:extLst>
                    <a:ext uri="{9D8B030D-6E8A-4147-A177-3AD203B41FA5}">
                      <a16:colId xmlns:a16="http://schemas.microsoft.com/office/drawing/2014/main" val="2579472182"/>
                    </a:ext>
                  </a:extLst>
                </a:gridCol>
              </a:tblGrid>
              <a:tr h="5147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LA" sz="3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PBC 7 </a:t>
                      </a:r>
                      <a:r>
                        <a:rPr lang="lo-LA" sz="3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Phetsarath OT" panose="02000500000000020004" pitchFamily="2" charset="0"/>
                        </a:rPr>
                        <a:t>: </a:t>
                      </a:r>
                      <a:r>
                        <a:rPr lang="lo-LA" sz="3200" dirty="0">
                          <a:latin typeface="Times New Roman" panose="02020603050405020304" pitchFamily="18" charset="0"/>
                          <a:cs typeface="Phetsarath OT" panose="02000500000000020004" pitchFamily="2" charset="0"/>
                        </a:rPr>
                        <a:t> </a:t>
                      </a:r>
                      <a:r>
                        <a:rPr lang="en-US" sz="32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Reaching the unreached to End TB</a:t>
                      </a:r>
                      <a:r>
                        <a:rPr lang="en-LA" sz="32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lang="en-GB" sz="3200" u="sng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3600" u="sng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PBC Condition 1</a:t>
                      </a:r>
                      <a:r>
                        <a:rPr lang="en-GB" sz="36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notified TB cases of all forms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(New and</a:t>
                      </a:r>
                      <a:r>
                        <a:rPr lang="lo-LA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Relapse)</a:t>
                      </a:r>
                      <a:endParaRPr lang="en-LA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3600" u="sng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PBC Condition 2</a:t>
                      </a:r>
                      <a:r>
                        <a:rPr lang="en-GB" sz="36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lvl="0" algn="l">
                        <a:lnSpc>
                          <a:spcPct val="150000"/>
                        </a:lnSpc>
                        <a:defRPr/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household contact children under 5-year-old received Tuberculosis Preventive Treatment</a:t>
                      </a:r>
                      <a:r>
                        <a:rPr lang="en-LA" sz="4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948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81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ADF31-0191-294F-B9E4-1ECBF884E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104"/>
            <a:ext cx="12191999" cy="1339303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b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PBC Condition 1: </a:t>
            </a:r>
            <a:b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notified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 cases of all forms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(new and relapse)</a:t>
            </a:r>
            <a:br>
              <a:rPr lang="en-LA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LA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B5C36B9-B6B1-D04F-9FCC-51B7BF1D53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261542"/>
              </p:ext>
            </p:extLst>
          </p:nvPr>
        </p:nvGraphicFramePr>
        <p:xfrm>
          <a:off x="241737" y="1545021"/>
          <a:ext cx="11866179" cy="5076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909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8255E8C-D76C-8847-AAB9-40E374DB47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607398"/>
              </p:ext>
            </p:extLst>
          </p:nvPr>
        </p:nvGraphicFramePr>
        <p:xfrm>
          <a:off x="609599" y="1051034"/>
          <a:ext cx="11077903" cy="547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0B5C08A-574B-634E-8BE7-20E47AC0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14" y="66352"/>
            <a:ext cx="11989890" cy="702575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PBC Condition 2</a:t>
            </a:r>
            <a:endParaRPr lang="en-LA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50C489-B3FA-B648-B6F3-E8B092946288}"/>
              </a:ext>
            </a:extLst>
          </p:cNvPr>
          <p:cNvSpPr/>
          <p:nvPr/>
        </p:nvSpPr>
        <p:spPr>
          <a:xfrm>
            <a:off x="3363548" y="4891132"/>
            <a:ext cx="861849" cy="773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under 5-year-old</a:t>
            </a:r>
            <a:endParaRPr lang="en-LA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89B8D4-FDDD-044C-8990-935D40B508A0}"/>
              </a:ext>
            </a:extLst>
          </p:cNvPr>
          <p:cNvSpPr/>
          <p:nvPr/>
        </p:nvSpPr>
        <p:spPr>
          <a:xfrm>
            <a:off x="9944098" y="3614704"/>
            <a:ext cx="1544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eligible (number to be defined at end of Y2)</a:t>
            </a:r>
            <a:endParaRPr lang="lo-LA" sz="1400" b="1" dirty="0">
              <a:latin typeface="Times New Roman" panose="02020603050405020304" pitchFamily="18" charset="0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17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E6A3661-5754-4DA1-A225-75A5C50A7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363620"/>
              </p:ext>
            </p:extLst>
          </p:nvPr>
        </p:nvGraphicFramePr>
        <p:xfrm>
          <a:off x="156424" y="124690"/>
          <a:ext cx="11879149" cy="73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9149">
                  <a:extLst>
                    <a:ext uri="{9D8B030D-6E8A-4147-A177-3AD203B41FA5}">
                      <a16:colId xmlns:a16="http://schemas.microsoft.com/office/drawing/2014/main" val="3955052135"/>
                    </a:ext>
                  </a:extLst>
                </a:gridCol>
              </a:tblGrid>
              <a:tr h="739181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costed plan of HANSA-2 for TB, 2024 – 2026 (allocation)</a:t>
                      </a:r>
                      <a:endParaRPr lang="lo-LA" sz="32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6439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969393-CB85-5A4F-89FC-AF80E2C84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70604"/>
              </p:ext>
            </p:extLst>
          </p:nvPr>
        </p:nvGraphicFramePr>
        <p:xfrm>
          <a:off x="156426" y="972272"/>
          <a:ext cx="11879148" cy="490898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86691">
                  <a:extLst>
                    <a:ext uri="{9D8B030D-6E8A-4147-A177-3AD203B41FA5}">
                      <a16:colId xmlns:a16="http://schemas.microsoft.com/office/drawing/2014/main" val="3573224582"/>
                    </a:ext>
                  </a:extLst>
                </a:gridCol>
                <a:gridCol w="1948070">
                  <a:extLst>
                    <a:ext uri="{9D8B030D-6E8A-4147-A177-3AD203B41FA5}">
                      <a16:colId xmlns:a16="http://schemas.microsoft.com/office/drawing/2014/main" val="3403507485"/>
                    </a:ext>
                  </a:extLst>
                </a:gridCol>
                <a:gridCol w="1395349">
                  <a:extLst>
                    <a:ext uri="{9D8B030D-6E8A-4147-A177-3AD203B41FA5}">
                      <a16:colId xmlns:a16="http://schemas.microsoft.com/office/drawing/2014/main" val="1376220362"/>
                    </a:ext>
                  </a:extLst>
                </a:gridCol>
                <a:gridCol w="1520129">
                  <a:extLst>
                    <a:ext uri="{9D8B030D-6E8A-4147-A177-3AD203B41FA5}">
                      <a16:colId xmlns:a16="http://schemas.microsoft.com/office/drawing/2014/main" val="1444687263"/>
                    </a:ext>
                  </a:extLst>
                </a:gridCol>
                <a:gridCol w="1457739">
                  <a:extLst>
                    <a:ext uri="{9D8B030D-6E8A-4147-A177-3AD203B41FA5}">
                      <a16:colId xmlns:a16="http://schemas.microsoft.com/office/drawing/2014/main" val="1586389284"/>
                    </a:ext>
                  </a:extLst>
                </a:gridCol>
                <a:gridCol w="1536065">
                  <a:extLst>
                    <a:ext uri="{9D8B030D-6E8A-4147-A177-3AD203B41FA5}">
                      <a16:colId xmlns:a16="http://schemas.microsoft.com/office/drawing/2014/main" val="1620600675"/>
                    </a:ext>
                  </a:extLst>
                </a:gridCol>
                <a:gridCol w="1435105">
                  <a:extLst>
                    <a:ext uri="{9D8B030D-6E8A-4147-A177-3AD203B41FA5}">
                      <a16:colId xmlns:a16="http://schemas.microsoft.com/office/drawing/2014/main" val="1185101758"/>
                    </a:ext>
                  </a:extLst>
                </a:gridCol>
              </a:tblGrid>
              <a:tr h="572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 Fund Modules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budget Y1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Co-funding Y1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budget Y2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Co-funding Y2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budget Y3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Co-funding Y3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652391"/>
                  </a:ext>
                </a:extLst>
              </a:tr>
              <a:tr h="566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TB care and prevention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$2.157.491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$432.595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$1.668.308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$578.849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$1.559.367</a:t>
                      </a:r>
                      <a:endParaRPr lang="en-LA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$648.319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28977"/>
                  </a:ext>
                </a:extLst>
              </a:tr>
              <a:tr h="652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Key and vulnerable populations - TB/DR-TB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$1.358.332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$564.660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$867.627</a:t>
                      </a:r>
                      <a:endParaRPr lang="en-LA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$614.982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$540.150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$238.200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316341"/>
                  </a:ext>
                </a:extLst>
              </a:tr>
              <a:tr h="566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MDR-TB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$136.808</a:t>
                      </a:r>
                      <a:endParaRPr lang="en-LA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$159.227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$174.000</a:t>
                      </a:r>
                      <a:endParaRPr lang="en-LA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502956"/>
                  </a:ext>
                </a:extLst>
              </a:tr>
              <a:tr h="566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TB/HIV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$18.308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$18.308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$8.301</a:t>
                      </a:r>
                      <a:endParaRPr lang="en-LA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028085"/>
                  </a:ext>
                </a:extLst>
              </a:tr>
              <a:tr h="566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Program management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$375.625</a:t>
                      </a:r>
                      <a:endParaRPr lang="en-LA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$7.946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$376.832</a:t>
                      </a:r>
                      <a:endParaRPr lang="en-LA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$7.946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$248.076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$7.946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350842"/>
                  </a:ext>
                </a:extLst>
              </a:tr>
              <a:tr h="853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Collaboration with other providers and sectors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$90.142</a:t>
                      </a:r>
                      <a:endParaRPr lang="en-LA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$91.185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$92.455</a:t>
                      </a:r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35810"/>
                  </a:ext>
                </a:extLst>
              </a:tr>
              <a:tr h="566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 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$4.136.705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$1.005.201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$3.181.488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$1.201.777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$2.622.350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$894.466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986427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B0489E-6374-854A-943D-80AEB18C6005}"/>
              </a:ext>
            </a:extLst>
          </p:cNvPr>
          <p:cNvSpPr txBox="1">
            <a:spLocks/>
          </p:cNvSpPr>
          <p:nvPr/>
        </p:nvSpPr>
        <p:spPr>
          <a:xfrm>
            <a:off x="110876" y="5979263"/>
            <a:ext cx="7900511" cy="8238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LA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Noted: </a:t>
            </a:r>
          </a:p>
          <a:p>
            <a:pPr algn="just"/>
            <a:r>
              <a:rPr lang="en-L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budget for each year = HANSA-2 + GF input based + Co-Funding </a:t>
            </a:r>
          </a:p>
        </p:txBody>
      </p:sp>
    </p:spTree>
    <p:extLst>
      <p:ext uri="{BB962C8B-B14F-4D97-AF65-F5344CB8AC3E}">
        <p14:creationId xmlns:p14="http://schemas.microsoft.com/office/powerpoint/2010/main" val="5968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E6A3661-5754-4DA1-A225-75A5C50A7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338628"/>
              </p:ext>
            </p:extLst>
          </p:nvPr>
        </p:nvGraphicFramePr>
        <p:xfrm>
          <a:off x="571500" y="136525"/>
          <a:ext cx="10931236" cy="831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1236">
                  <a:extLst>
                    <a:ext uri="{9D8B030D-6E8A-4147-A177-3AD203B41FA5}">
                      <a16:colId xmlns:a16="http://schemas.microsoft.com/office/drawing/2014/main" val="3955052135"/>
                    </a:ext>
                  </a:extLst>
                </a:gridCol>
              </a:tblGrid>
              <a:tr h="831273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costed plan of PAAR for TB, 2024 – 2026</a:t>
                      </a:r>
                      <a:endParaRPr lang="lo-LA" sz="32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6439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8E5E-5608-45BE-92C4-F08F36AB479D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969393-CB85-5A4F-89FC-AF80E2C84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4125"/>
              </p:ext>
            </p:extLst>
          </p:nvPr>
        </p:nvGraphicFramePr>
        <p:xfrm>
          <a:off x="571500" y="1159309"/>
          <a:ext cx="10931236" cy="51970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52555">
                  <a:extLst>
                    <a:ext uri="{9D8B030D-6E8A-4147-A177-3AD203B41FA5}">
                      <a16:colId xmlns:a16="http://schemas.microsoft.com/office/drawing/2014/main" val="3573224582"/>
                    </a:ext>
                  </a:extLst>
                </a:gridCol>
                <a:gridCol w="1340413">
                  <a:extLst>
                    <a:ext uri="{9D8B030D-6E8A-4147-A177-3AD203B41FA5}">
                      <a16:colId xmlns:a16="http://schemas.microsoft.com/office/drawing/2014/main" val="3403507485"/>
                    </a:ext>
                  </a:extLst>
                </a:gridCol>
                <a:gridCol w="1568460">
                  <a:extLst>
                    <a:ext uri="{9D8B030D-6E8A-4147-A177-3AD203B41FA5}">
                      <a16:colId xmlns:a16="http://schemas.microsoft.com/office/drawing/2014/main" val="1444687263"/>
                    </a:ext>
                  </a:extLst>
                </a:gridCol>
                <a:gridCol w="1584904">
                  <a:extLst>
                    <a:ext uri="{9D8B030D-6E8A-4147-A177-3AD203B41FA5}">
                      <a16:colId xmlns:a16="http://schemas.microsoft.com/office/drawing/2014/main" val="1620600675"/>
                    </a:ext>
                  </a:extLst>
                </a:gridCol>
                <a:gridCol w="1584904">
                  <a:extLst>
                    <a:ext uri="{9D8B030D-6E8A-4147-A177-3AD203B41FA5}">
                      <a16:colId xmlns:a16="http://schemas.microsoft.com/office/drawing/2014/main" val="722470543"/>
                    </a:ext>
                  </a:extLst>
                </a:gridCol>
              </a:tblGrid>
              <a:tr h="9799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 Fund Modules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Y1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Y2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Y3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652391"/>
                  </a:ext>
                </a:extLst>
              </a:tr>
              <a:tr h="979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TB care and prevention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$158.798</a:t>
                      </a:r>
                      <a:endParaRPr lang="en-LA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$124.975</a:t>
                      </a:r>
                      <a:endParaRPr lang="en-LA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$283.773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28977"/>
                  </a:ext>
                </a:extLst>
              </a:tr>
              <a:tr h="112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Key and vulnerable populations - TB/DR-TB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$829.917</a:t>
                      </a:r>
                      <a:endParaRPr lang="en-LA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$838.615</a:t>
                      </a:r>
                      <a:endParaRPr lang="en-LA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$1.668.532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316341"/>
                  </a:ext>
                </a:extLst>
              </a:tr>
              <a:tr h="112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Collaboration with other providers and sectors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$229.453</a:t>
                      </a:r>
                      <a:endParaRPr lang="en-LA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$229.453</a:t>
                      </a:r>
                      <a:endParaRPr lang="en-LA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$458.907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502956"/>
                  </a:ext>
                </a:extLst>
              </a:tr>
              <a:tr h="9799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 Total :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LA" sz="18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$1.218.168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$1.193.043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LA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$2.411.211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028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69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EF77D-F382-B742-983D-EE36E318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8E5E-5608-45BE-92C4-F08F36AB479D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7563ED82-F982-3849-9FFA-B940ADDA25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076208"/>
              </p:ext>
            </p:extLst>
          </p:nvPr>
        </p:nvGraphicFramePr>
        <p:xfrm>
          <a:off x="141403" y="956441"/>
          <a:ext cx="5622088" cy="5765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2088">
                  <a:extLst>
                    <a:ext uri="{9D8B030D-6E8A-4147-A177-3AD203B41FA5}">
                      <a16:colId xmlns:a16="http://schemas.microsoft.com/office/drawing/2014/main" val="1373917845"/>
                    </a:ext>
                  </a:extLst>
                </a:gridCol>
              </a:tblGrid>
              <a:tr h="719307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Challenges</a:t>
                      </a:r>
                      <a:endParaRPr lang="en-GB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455111"/>
                  </a:ext>
                </a:extLst>
              </a:tr>
              <a:tr h="50457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delay of starting PBC if disbursement from HANSA Project is not clear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Concept of integration may not be clear and need more understandable as practices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Need more capacity building for local health provider (District and HCs level)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GB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Limited capacity for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Xpert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Maintenance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Delay to data entry and Data quality improvement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143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06A5D3-7F86-4CD8-9BE6-11B0E1423ED2}"/>
              </a:ext>
            </a:extLst>
          </p:cNvPr>
          <p:cNvSpPr txBox="1"/>
          <p:nvPr/>
        </p:nvSpPr>
        <p:spPr>
          <a:xfrm>
            <a:off x="141403" y="122550"/>
            <a:ext cx="1171551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Gaps/Challenges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7FC0C022-3D70-364E-ADBB-2242592037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56635"/>
              </p:ext>
            </p:extLst>
          </p:nvPr>
        </p:nvGraphicFramePr>
        <p:xfrm>
          <a:off x="5912427" y="956441"/>
          <a:ext cx="5944487" cy="5668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4487">
                  <a:extLst>
                    <a:ext uri="{9D8B030D-6E8A-4147-A177-3AD203B41FA5}">
                      <a16:colId xmlns:a16="http://schemas.microsoft.com/office/drawing/2014/main" val="1373917845"/>
                    </a:ext>
                  </a:extLst>
                </a:gridCol>
              </a:tblGrid>
              <a:tr h="695714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455111"/>
                  </a:ext>
                </a:extLst>
              </a:tr>
              <a:tr h="497295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Need more clear timeline of disbursement from related departments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All programs, PBCs and None PBCs should create specific SOPs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Funding support would be available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NCLE and NTC is finding the options for maintenance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DHIS2-TB Tracker need more real time data entry from district level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14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17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489</Words>
  <Application>Microsoft Office PowerPoint</Application>
  <PresentationFormat>Widescreen</PresentationFormat>
  <Paragraphs>128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Phetsarath OT</vt:lpstr>
      <vt:lpstr>Times New Roman</vt:lpstr>
      <vt:lpstr>Wingdings</vt:lpstr>
      <vt:lpstr>Office Theme</vt:lpstr>
      <vt:lpstr>National TB Center (NTC) TB-costed workplan for HANSA-2 </vt:lpstr>
      <vt:lpstr>Contents</vt:lpstr>
      <vt:lpstr>PowerPoint Presentation</vt:lpstr>
      <vt:lpstr>HANSA 2 ( PBC 7 )</vt:lpstr>
      <vt:lpstr> PBC Condition 1:  Number of notified TB cases of all forms (new and relapse) </vt:lpstr>
      <vt:lpstr> PBC Condition 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</dc:creator>
  <cp:lastModifiedBy>Souksakhone Seebuathong</cp:lastModifiedBy>
  <cp:revision>51</cp:revision>
  <cp:lastPrinted>2023-11-30T04:30:45Z</cp:lastPrinted>
  <dcterms:created xsi:type="dcterms:W3CDTF">2023-10-23T02:36:18Z</dcterms:created>
  <dcterms:modified xsi:type="dcterms:W3CDTF">2023-11-30T04:31:04Z</dcterms:modified>
</cp:coreProperties>
</file>