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88" r:id="rId3"/>
    <p:sldId id="287" r:id="rId4"/>
    <p:sldId id="525" r:id="rId5"/>
    <p:sldId id="378" r:id="rId6"/>
    <p:sldId id="3302" r:id="rId7"/>
    <p:sldId id="526" r:id="rId8"/>
    <p:sldId id="675" r:id="rId9"/>
    <p:sldId id="676" r:id="rId10"/>
    <p:sldId id="682" r:id="rId11"/>
    <p:sldId id="678" r:id="rId12"/>
    <p:sldId id="757" r:id="rId13"/>
    <p:sldId id="717" r:id="rId14"/>
    <p:sldId id="3300" r:id="rId15"/>
    <p:sldId id="3310" r:id="rId16"/>
    <p:sldId id="3306" r:id="rId17"/>
    <p:sldId id="3305" r:id="rId18"/>
    <p:sldId id="641" r:id="rId19"/>
    <p:sldId id="640" r:id="rId20"/>
    <p:sldId id="3307" r:id="rId21"/>
    <p:sldId id="3308" r:id="rId22"/>
    <p:sldId id="3309" r:id="rId23"/>
    <p:sldId id="642" r:id="rId24"/>
    <p:sldId id="3311" r:id="rId25"/>
    <p:sldId id="760" r:id="rId26"/>
    <p:sldId id="761" r:id="rId27"/>
    <p:sldId id="776" r:id="rId28"/>
    <p:sldId id="788" r:id="rId29"/>
    <p:sldId id="787" r:id="rId30"/>
    <p:sldId id="3291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4B183"/>
    <a:srgbClr val="F5AB73"/>
    <a:srgbClr val="FFFF00"/>
    <a:srgbClr val="A86ED4"/>
    <a:srgbClr val="E27ECF"/>
    <a:srgbClr val="BC8EDE"/>
    <a:srgbClr val="D74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2" autoAdjust="0"/>
    <p:restoredTop sz="86368" autoAdjust="0"/>
  </p:normalViewPr>
  <p:slideViewPr>
    <p:cSldViewPr snapToGrid="0">
      <p:cViewPr varScale="1">
        <p:scale>
          <a:sx n="82" d="100"/>
          <a:sy n="82" d="100"/>
        </p:scale>
        <p:origin x="7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package" Target="../embeddings/Microsoft_Excel_Worksheet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tx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pPr>
            <a:r>
              <a:rPr lang="en-US" sz="2400" dirty="0">
                <a:solidFill>
                  <a:schemeClr val="tx1"/>
                </a:solidFill>
              </a:rPr>
              <a:t>Estimate</a:t>
            </a:r>
            <a:r>
              <a:rPr lang="en-US" sz="2400" baseline="0" dirty="0">
                <a:solidFill>
                  <a:schemeClr val="tx1"/>
                </a:solidFill>
              </a:rPr>
              <a:t> newly infection among keys population by</a:t>
            </a:r>
            <a:r>
              <a:rPr lang="en-US" sz="2400" dirty="0">
                <a:solidFill>
                  <a:schemeClr val="tx1"/>
                </a:solidFill>
              </a:rPr>
              <a:t> AEM from</a:t>
            </a:r>
            <a:r>
              <a:rPr lang="lo-LA" sz="2400" dirty="0">
                <a:solidFill>
                  <a:schemeClr val="tx1"/>
                </a:solidFill>
              </a:rPr>
              <a:t> 1990-2030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54522329215218"/>
          <c:y val="2.6873639766389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chemeClr val="tx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162813465443089E-2"/>
          <c:y val="0.12417239952913638"/>
          <c:w val="0.91467995383015444"/>
          <c:h val="0.724380450516960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'NewInfection1990-2030'!$A$3</c:f>
              <c:strCache>
                <c:ptCount val="1"/>
                <c:pt idx="0">
                  <c:v>Client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'NewInfection1990-2030'!$B$2:$AP$2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'NewInfection1990-2030'!$B$3:$AP$3</c:f>
              <c:numCache>
                <c:formatCode>0</c:formatCode>
                <c:ptCount val="41"/>
                <c:pt idx="0">
                  <c:v>0.42270000000000002</c:v>
                </c:pt>
                <c:pt idx="1">
                  <c:v>0.61599999999999999</c:v>
                </c:pt>
                <c:pt idx="2">
                  <c:v>1.0720999999999998</c:v>
                </c:pt>
                <c:pt idx="3">
                  <c:v>1.9908000000000001</c:v>
                </c:pt>
                <c:pt idx="4">
                  <c:v>11.557700000000001</c:v>
                </c:pt>
                <c:pt idx="5">
                  <c:v>8.5893999999999995</c:v>
                </c:pt>
                <c:pt idx="6">
                  <c:v>17.838200000000001</c:v>
                </c:pt>
                <c:pt idx="7">
                  <c:v>34.280999999999999</c:v>
                </c:pt>
                <c:pt idx="8">
                  <c:v>56.493100000000005</c:v>
                </c:pt>
                <c:pt idx="9">
                  <c:v>81.217499999999987</c:v>
                </c:pt>
                <c:pt idx="10">
                  <c:v>116.5517</c:v>
                </c:pt>
                <c:pt idx="11">
                  <c:v>153.14240000000001</c:v>
                </c:pt>
                <c:pt idx="12">
                  <c:v>177.08939999999998</c:v>
                </c:pt>
                <c:pt idx="13">
                  <c:v>193.12359999999998</c:v>
                </c:pt>
                <c:pt idx="14">
                  <c:v>201.76330000000002</c:v>
                </c:pt>
                <c:pt idx="15">
                  <c:v>202.88679999999999</c:v>
                </c:pt>
                <c:pt idx="16">
                  <c:v>197.90929999999997</c:v>
                </c:pt>
                <c:pt idx="17">
                  <c:v>187.53139999999999</c:v>
                </c:pt>
                <c:pt idx="18">
                  <c:v>173.38910000000001</c:v>
                </c:pt>
                <c:pt idx="19">
                  <c:v>161.51109999999997</c:v>
                </c:pt>
                <c:pt idx="20">
                  <c:v>147.85549999999998</c:v>
                </c:pt>
                <c:pt idx="21">
                  <c:v>133.7175</c:v>
                </c:pt>
                <c:pt idx="22">
                  <c:v>118.85630000000002</c:v>
                </c:pt>
                <c:pt idx="23">
                  <c:v>103.501</c:v>
                </c:pt>
                <c:pt idx="24">
                  <c:v>91.174900000000008</c:v>
                </c:pt>
                <c:pt idx="25">
                  <c:v>79.3934</c:v>
                </c:pt>
                <c:pt idx="26">
                  <c:v>77.529600000000002</c:v>
                </c:pt>
                <c:pt idx="27">
                  <c:v>73.817199999999985</c:v>
                </c:pt>
                <c:pt idx="28">
                  <c:v>73.759500000000003</c:v>
                </c:pt>
                <c:pt idx="29">
                  <c:v>67.269600000000011</c:v>
                </c:pt>
                <c:pt idx="30">
                  <c:v>64.092199999999991</c:v>
                </c:pt>
                <c:pt idx="31">
                  <c:v>63.655300000000004</c:v>
                </c:pt>
                <c:pt idx="32">
                  <c:v>63.915399999999998</c:v>
                </c:pt>
                <c:pt idx="33">
                  <c:v>64.506</c:v>
                </c:pt>
                <c:pt idx="34">
                  <c:v>65.3386</c:v>
                </c:pt>
                <c:pt idx="35">
                  <c:v>66.353300000000004</c:v>
                </c:pt>
                <c:pt idx="36">
                  <c:v>67.511899999999997</c:v>
                </c:pt>
                <c:pt idx="37">
                  <c:v>68.807400000000001</c:v>
                </c:pt>
                <c:pt idx="38">
                  <c:v>70.239999999999995</c:v>
                </c:pt>
                <c:pt idx="39">
                  <c:v>71.801900000000003</c:v>
                </c:pt>
                <c:pt idx="40">
                  <c:v>73.487099999999998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B-4502-BCE1-5F33E5C14D09}"/>
            </c:ext>
          </c:extLst>
        </c:ser>
        <c:ser>
          <c:idx val="2"/>
          <c:order val="1"/>
          <c:tx>
            <c:strRef>
              <c:f>'NewInfection1990-2030'!$A$4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'NewInfection1990-2030'!$B$2:$AP$2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'NewInfection1990-2030'!$B$4:$AP$4</c:f>
              <c:numCache>
                <c:formatCode>#,##0</c:formatCode>
                <c:ptCount val="41"/>
                <c:pt idx="0">
                  <c:v>0.78590000000000004</c:v>
                </c:pt>
                <c:pt idx="1">
                  <c:v>1.0166999999999999</c:v>
                </c:pt>
                <c:pt idx="2">
                  <c:v>1.3679000000000001</c:v>
                </c:pt>
                <c:pt idx="3">
                  <c:v>1.8571</c:v>
                </c:pt>
                <c:pt idx="4">
                  <c:v>2.7134999999999998</c:v>
                </c:pt>
                <c:pt idx="5">
                  <c:v>4.5183</c:v>
                </c:pt>
                <c:pt idx="6">
                  <c:v>7.4938999999999991</c:v>
                </c:pt>
                <c:pt idx="7">
                  <c:v>12.474499999999999</c:v>
                </c:pt>
                <c:pt idx="8">
                  <c:v>19.2121</c:v>
                </c:pt>
                <c:pt idx="9">
                  <c:v>27.0655</c:v>
                </c:pt>
                <c:pt idx="10">
                  <c:v>36.471999999999994</c:v>
                </c:pt>
                <c:pt idx="11">
                  <c:v>46.240900000000003</c:v>
                </c:pt>
                <c:pt idx="12">
                  <c:v>54.904299999999999</c:v>
                </c:pt>
                <c:pt idx="13">
                  <c:v>66.161000000000001</c:v>
                </c:pt>
                <c:pt idx="14">
                  <c:v>77.8703</c:v>
                </c:pt>
                <c:pt idx="15">
                  <c:v>89.230099999999993</c:v>
                </c:pt>
                <c:pt idx="16">
                  <c:v>100.51490000000001</c:v>
                </c:pt>
                <c:pt idx="17">
                  <c:v>111.59370000000001</c:v>
                </c:pt>
                <c:pt idx="18">
                  <c:v>121.95320000000001</c:v>
                </c:pt>
                <c:pt idx="19">
                  <c:v>132.49680000000001</c:v>
                </c:pt>
                <c:pt idx="20">
                  <c:v>141.75569999999999</c:v>
                </c:pt>
                <c:pt idx="21">
                  <c:v>150.2166</c:v>
                </c:pt>
                <c:pt idx="22">
                  <c:v>157.3707</c:v>
                </c:pt>
                <c:pt idx="23">
                  <c:v>162.6326</c:v>
                </c:pt>
                <c:pt idx="24">
                  <c:v>168.27439999999999</c:v>
                </c:pt>
                <c:pt idx="25">
                  <c:v>172.94130000000001</c:v>
                </c:pt>
                <c:pt idx="26">
                  <c:v>178.64269999999999</c:v>
                </c:pt>
                <c:pt idx="27">
                  <c:v>177.5737</c:v>
                </c:pt>
                <c:pt idx="28">
                  <c:v>177.16290000000001</c:v>
                </c:pt>
                <c:pt idx="29">
                  <c:v>174.1831</c:v>
                </c:pt>
                <c:pt idx="30">
                  <c:v>172.76300000000001</c:v>
                </c:pt>
                <c:pt idx="31">
                  <c:v>180.13419999999999</c:v>
                </c:pt>
                <c:pt idx="32">
                  <c:v>188.70139999999998</c:v>
                </c:pt>
                <c:pt idx="33">
                  <c:v>197.4701</c:v>
                </c:pt>
                <c:pt idx="34">
                  <c:v>206.43309999999997</c:v>
                </c:pt>
                <c:pt idx="35">
                  <c:v>215.58609999999999</c:v>
                </c:pt>
                <c:pt idx="36">
                  <c:v>224.9169</c:v>
                </c:pt>
                <c:pt idx="37">
                  <c:v>234.50250000000003</c:v>
                </c:pt>
                <c:pt idx="38">
                  <c:v>244.44460000000004</c:v>
                </c:pt>
                <c:pt idx="39">
                  <c:v>254.75869999999998</c:v>
                </c:pt>
                <c:pt idx="40">
                  <c:v>265.45310000000001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B-4502-BCE1-5F33E5C14D09}"/>
            </c:ext>
          </c:extLst>
        </c:ser>
        <c:ser>
          <c:idx val="3"/>
          <c:order val="2"/>
          <c:tx>
            <c:strRef>
              <c:f>'NewInfection1990-2030'!$A$5</c:f>
              <c:strCache>
                <c:ptCount val="1"/>
                <c:pt idx="0">
                  <c:v>TG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'NewInfection1990-2030'!$B$2:$AP$2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'NewInfection1990-2030'!$B$5:$AP$5</c:f>
              <c:numCache>
                <c:formatCode>0</c:formatCode>
                <c:ptCount val="41"/>
                <c:pt idx="0">
                  <c:v>0.13129999999999997</c:v>
                </c:pt>
                <c:pt idx="1">
                  <c:v>0.16930000000000001</c:v>
                </c:pt>
                <c:pt idx="2">
                  <c:v>0.2349</c:v>
                </c:pt>
                <c:pt idx="3">
                  <c:v>0.32889999999999997</c:v>
                </c:pt>
                <c:pt idx="4">
                  <c:v>0.60950000000000004</c:v>
                </c:pt>
                <c:pt idx="5">
                  <c:v>0.95240000000000002</c:v>
                </c:pt>
                <c:pt idx="6">
                  <c:v>1.3527</c:v>
                </c:pt>
                <c:pt idx="7">
                  <c:v>2.0204999999999997</c:v>
                </c:pt>
                <c:pt idx="8">
                  <c:v>3.0809000000000002</c:v>
                </c:pt>
                <c:pt idx="9">
                  <c:v>4.3761000000000001</c:v>
                </c:pt>
                <c:pt idx="10">
                  <c:v>5.7015000000000002</c:v>
                </c:pt>
                <c:pt idx="11">
                  <c:v>7.3379000000000012</c:v>
                </c:pt>
                <c:pt idx="12">
                  <c:v>9.3155000000000001</c:v>
                </c:pt>
                <c:pt idx="13">
                  <c:v>11.030800000000001</c:v>
                </c:pt>
                <c:pt idx="14">
                  <c:v>12.445799999999998</c:v>
                </c:pt>
                <c:pt idx="15">
                  <c:v>13.625499999999999</c:v>
                </c:pt>
                <c:pt idx="16">
                  <c:v>14.6744</c:v>
                </c:pt>
                <c:pt idx="17">
                  <c:v>15.499000000000001</c:v>
                </c:pt>
                <c:pt idx="18">
                  <c:v>15.988899999999997</c:v>
                </c:pt>
                <c:pt idx="19">
                  <c:v>16.3871</c:v>
                </c:pt>
                <c:pt idx="20">
                  <c:v>16.535600000000002</c:v>
                </c:pt>
                <c:pt idx="21">
                  <c:v>16.489899999999999</c:v>
                </c:pt>
                <c:pt idx="22">
                  <c:v>14.177900000000001</c:v>
                </c:pt>
                <c:pt idx="23">
                  <c:v>11.5617</c:v>
                </c:pt>
                <c:pt idx="24">
                  <c:v>11.760900000000001</c:v>
                </c:pt>
                <c:pt idx="25">
                  <c:v>11.899100000000001</c:v>
                </c:pt>
                <c:pt idx="26">
                  <c:v>11.855</c:v>
                </c:pt>
                <c:pt idx="27">
                  <c:v>11.486699999999999</c:v>
                </c:pt>
                <c:pt idx="28">
                  <c:v>11.057299999999998</c:v>
                </c:pt>
                <c:pt idx="29">
                  <c:v>10.6279</c:v>
                </c:pt>
                <c:pt idx="30">
                  <c:v>10.3399</c:v>
                </c:pt>
                <c:pt idx="31">
                  <c:v>10.606399999999999</c:v>
                </c:pt>
                <c:pt idx="32">
                  <c:v>10.932399999999999</c:v>
                </c:pt>
                <c:pt idx="33">
                  <c:v>11.258599999999999</c:v>
                </c:pt>
                <c:pt idx="34">
                  <c:v>11.587900000000001</c:v>
                </c:pt>
                <c:pt idx="35">
                  <c:v>11.921700000000001</c:v>
                </c:pt>
                <c:pt idx="36">
                  <c:v>12.261100000000001</c:v>
                </c:pt>
                <c:pt idx="37">
                  <c:v>12.610099999999999</c:v>
                </c:pt>
                <c:pt idx="38">
                  <c:v>12.974200000000002</c:v>
                </c:pt>
                <c:pt idx="39">
                  <c:v>13.353999999999999</c:v>
                </c:pt>
                <c:pt idx="40">
                  <c:v>13.750399999999999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9B-4502-BCE1-5F33E5C14D09}"/>
            </c:ext>
          </c:extLst>
        </c:ser>
        <c:ser>
          <c:idx val="4"/>
          <c:order val="3"/>
          <c:tx>
            <c:strRef>
              <c:f>'NewInfection1990-2030'!$A$6</c:f>
              <c:strCache>
                <c:ptCount val="1"/>
                <c:pt idx="0">
                  <c:v>FSW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'NewInfection1990-2030'!$B$2:$AP$2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'NewInfection1990-2030'!$B$6:$AP$6</c:f>
              <c:numCache>
                <c:formatCode>0</c:formatCode>
                <c:ptCount val="41"/>
                <c:pt idx="0">
                  <c:v>6.9800000000000001E-2</c:v>
                </c:pt>
                <c:pt idx="1">
                  <c:v>0.1026</c:v>
                </c:pt>
                <c:pt idx="2">
                  <c:v>0.18730000000000002</c:v>
                </c:pt>
                <c:pt idx="3">
                  <c:v>0.34789999999999999</c:v>
                </c:pt>
                <c:pt idx="4">
                  <c:v>1.0598000000000001</c:v>
                </c:pt>
                <c:pt idx="5">
                  <c:v>2.3572000000000002</c:v>
                </c:pt>
                <c:pt idx="6">
                  <c:v>4.5896999999999997</c:v>
                </c:pt>
                <c:pt idx="7">
                  <c:v>9.2565999999999988</c:v>
                </c:pt>
                <c:pt idx="8">
                  <c:v>16.019399999999997</c:v>
                </c:pt>
                <c:pt idx="9">
                  <c:v>23.443300000000001</c:v>
                </c:pt>
                <c:pt idx="10">
                  <c:v>33.414900000000003</c:v>
                </c:pt>
                <c:pt idx="11">
                  <c:v>42.775199999999998</c:v>
                </c:pt>
                <c:pt idx="12">
                  <c:v>48.055</c:v>
                </c:pt>
                <c:pt idx="13">
                  <c:v>52.028600000000004</c:v>
                </c:pt>
                <c:pt idx="14">
                  <c:v>54.947800000000001</c:v>
                </c:pt>
                <c:pt idx="15">
                  <c:v>56.339800000000004</c:v>
                </c:pt>
                <c:pt idx="16">
                  <c:v>56.348500000000001</c:v>
                </c:pt>
                <c:pt idx="17">
                  <c:v>55.062899999999999</c:v>
                </c:pt>
                <c:pt idx="18">
                  <c:v>52.278799999999997</c:v>
                </c:pt>
                <c:pt idx="19">
                  <c:v>50.648299999999999</c:v>
                </c:pt>
                <c:pt idx="20">
                  <c:v>48.363500000000002</c:v>
                </c:pt>
                <c:pt idx="21">
                  <c:v>45.713099999999997</c:v>
                </c:pt>
                <c:pt idx="22">
                  <c:v>42.973599999999998</c:v>
                </c:pt>
                <c:pt idx="23">
                  <c:v>39.875600000000006</c:v>
                </c:pt>
                <c:pt idx="24">
                  <c:v>36.757599999999996</c:v>
                </c:pt>
                <c:pt idx="25">
                  <c:v>33.890500000000003</c:v>
                </c:pt>
                <c:pt idx="26">
                  <c:v>35.3337</c:v>
                </c:pt>
                <c:pt idx="27">
                  <c:v>35.667000000000002</c:v>
                </c:pt>
                <c:pt idx="28">
                  <c:v>35.941499999999998</c:v>
                </c:pt>
                <c:pt idx="29">
                  <c:v>33.576000000000001</c:v>
                </c:pt>
                <c:pt idx="30">
                  <c:v>32.361800000000002</c:v>
                </c:pt>
                <c:pt idx="31">
                  <c:v>32.936899999999994</c:v>
                </c:pt>
                <c:pt idx="32">
                  <c:v>33.765999999999998</c:v>
                </c:pt>
                <c:pt idx="33">
                  <c:v>34.663899999999998</c:v>
                </c:pt>
                <c:pt idx="34">
                  <c:v>35.631000000000007</c:v>
                </c:pt>
                <c:pt idx="35">
                  <c:v>36.665199999999999</c:v>
                </c:pt>
                <c:pt idx="36">
                  <c:v>37.764400000000002</c:v>
                </c:pt>
                <c:pt idx="37">
                  <c:v>38.935000000000002</c:v>
                </c:pt>
                <c:pt idx="38">
                  <c:v>40.183700000000002</c:v>
                </c:pt>
                <c:pt idx="39">
                  <c:v>41.51</c:v>
                </c:pt>
                <c:pt idx="40">
                  <c:v>42.912599999999998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9B-4502-BCE1-5F33E5C14D09}"/>
            </c:ext>
          </c:extLst>
        </c:ser>
        <c:ser>
          <c:idx val="5"/>
          <c:order val="4"/>
          <c:tx>
            <c:strRef>
              <c:f>'NewInfection1990-2030'!$A$7</c:f>
              <c:strCache>
                <c:ptCount val="1"/>
                <c:pt idx="0">
                  <c:v>Low risk men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'NewInfection1990-2030'!$B$2:$AP$2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'NewInfection1990-2030'!$B$7:$AP$7</c:f>
              <c:numCache>
                <c:formatCode>0</c:formatCode>
                <c:ptCount val="41"/>
                <c:pt idx="0">
                  <c:v>0.6371</c:v>
                </c:pt>
                <c:pt idx="1">
                  <c:v>5.8544999999999998</c:v>
                </c:pt>
                <c:pt idx="2">
                  <c:v>11.182800000000002</c:v>
                </c:pt>
                <c:pt idx="3">
                  <c:v>16.630399999999998</c:v>
                </c:pt>
                <c:pt idx="4">
                  <c:v>22.581700000000001</c:v>
                </c:pt>
                <c:pt idx="5">
                  <c:v>43.806800000000003</c:v>
                </c:pt>
                <c:pt idx="6">
                  <c:v>65.916199999999989</c:v>
                </c:pt>
                <c:pt idx="7">
                  <c:v>109.5736</c:v>
                </c:pt>
                <c:pt idx="8">
                  <c:v>202.6206</c:v>
                </c:pt>
                <c:pt idx="9">
                  <c:v>203.67709999999997</c:v>
                </c:pt>
                <c:pt idx="10">
                  <c:v>166.56730000000002</c:v>
                </c:pt>
                <c:pt idx="11">
                  <c:v>225.8509</c:v>
                </c:pt>
                <c:pt idx="12">
                  <c:v>224.4238</c:v>
                </c:pt>
                <c:pt idx="13">
                  <c:v>211.50300000000001</c:v>
                </c:pt>
                <c:pt idx="14">
                  <c:v>166.1403</c:v>
                </c:pt>
                <c:pt idx="15">
                  <c:v>181.93289999999999</c:v>
                </c:pt>
                <c:pt idx="16">
                  <c:v>179.50390000000002</c:v>
                </c:pt>
                <c:pt idx="17">
                  <c:v>221.512</c:v>
                </c:pt>
                <c:pt idx="18">
                  <c:v>234.09980000000002</c:v>
                </c:pt>
                <c:pt idx="19">
                  <c:v>223.66369999999998</c:v>
                </c:pt>
                <c:pt idx="20">
                  <c:v>228.33370000000002</c:v>
                </c:pt>
                <c:pt idx="21">
                  <c:v>217.84009999999998</c:v>
                </c:pt>
                <c:pt idx="22">
                  <c:v>204.30279999999999</c:v>
                </c:pt>
                <c:pt idx="23">
                  <c:v>211.0778</c:v>
                </c:pt>
                <c:pt idx="24">
                  <c:v>198.6765</c:v>
                </c:pt>
                <c:pt idx="25">
                  <c:v>192.58280000000002</c:v>
                </c:pt>
                <c:pt idx="26">
                  <c:v>178.39959999999999</c:v>
                </c:pt>
                <c:pt idx="27">
                  <c:v>170.44470000000001</c:v>
                </c:pt>
                <c:pt idx="28">
                  <c:v>165.95820000000001</c:v>
                </c:pt>
                <c:pt idx="29">
                  <c:v>164.38309999999998</c:v>
                </c:pt>
                <c:pt idx="30">
                  <c:v>162.39850000000001</c:v>
                </c:pt>
                <c:pt idx="31">
                  <c:v>164.3201</c:v>
                </c:pt>
                <c:pt idx="32">
                  <c:v>166.49199999999999</c:v>
                </c:pt>
                <c:pt idx="33">
                  <c:v>168.45859999999999</c:v>
                </c:pt>
                <c:pt idx="34">
                  <c:v>170.38030000000001</c:v>
                </c:pt>
                <c:pt idx="35">
                  <c:v>172.36369999999999</c:v>
                </c:pt>
                <c:pt idx="36">
                  <c:v>174.47499999999999</c:v>
                </c:pt>
                <c:pt idx="37">
                  <c:v>176.74379999999999</c:v>
                </c:pt>
                <c:pt idx="38">
                  <c:v>179.1893</c:v>
                </c:pt>
                <c:pt idx="39">
                  <c:v>181.82810000000001</c:v>
                </c:pt>
                <c:pt idx="40">
                  <c:v>184.66319999999999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9B-4502-BCE1-5F33E5C14D09}"/>
            </c:ext>
          </c:extLst>
        </c:ser>
        <c:ser>
          <c:idx val="6"/>
          <c:order val="5"/>
          <c:tx>
            <c:strRef>
              <c:f>'NewInfection1990-2030'!$A$8</c:f>
              <c:strCache>
                <c:ptCount val="1"/>
                <c:pt idx="0">
                  <c:v>Low risk women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'NewInfection1990-2030'!$B$2:$AP$2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'NewInfection1990-2030'!$B$8:$AP$8</c:f>
              <c:numCache>
                <c:formatCode>0</c:formatCode>
                <c:ptCount val="41"/>
                <c:pt idx="0">
                  <c:v>0.88619999999999999</c:v>
                </c:pt>
                <c:pt idx="1">
                  <c:v>7.0180999999999996</c:v>
                </c:pt>
                <c:pt idx="2">
                  <c:v>13.133899999999999</c:v>
                </c:pt>
                <c:pt idx="3">
                  <c:v>19.357900000000001</c:v>
                </c:pt>
                <c:pt idx="4">
                  <c:v>27.048199999999994</c:v>
                </c:pt>
                <c:pt idx="5">
                  <c:v>39.093499999999999</c:v>
                </c:pt>
                <c:pt idx="6">
                  <c:v>55.223299999999995</c:v>
                </c:pt>
                <c:pt idx="7">
                  <c:v>90.540999999999997</c:v>
                </c:pt>
                <c:pt idx="8">
                  <c:v>141.82</c:v>
                </c:pt>
                <c:pt idx="9">
                  <c:v>179.04259999999999</c:v>
                </c:pt>
                <c:pt idx="10">
                  <c:v>195.27230000000003</c:v>
                </c:pt>
                <c:pt idx="11">
                  <c:v>255.17979999999997</c:v>
                </c:pt>
                <c:pt idx="12">
                  <c:v>288.2097</c:v>
                </c:pt>
                <c:pt idx="13">
                  <c:v>309.31630000000001</c:v>
                </c:pt>
                <c:pt idx="14">
                  <c:v>306.06959999999998</c:v>
                </c:pt>
                <c:pt idx="15">
                  <c:v>322.33769999999998</c:v>
                </c:pt>
                <c:pt idx="16">
                  <c:v>330.29720000000003</c:v>
                </c:pt>
                <c:pt idx="17">
                  <c:v>357.93240000000003</c:v>
                </c:pt>
                <c:pt idx="18">
                  <c:v>371.41490000000005</c:v>
                </c:pt>
                <c:pt idx="19">
                  <c:v>374.86540000000002</c:v>
                </c:pt>
                <c:pt idx="20">
                  <c:v>379.43780000000004</c:v>
                </c:pt>
                <c:pt idx="21">
                  <c:v>373.84240000000005</c:v>
                </c:pt>
                <c:pt idx="22">
                  <c:v>363.00229999999999</c:v>
                </c:pt>
                <c:pt idx="23">
                  <c:v>356.90930000000003</c:v>
                </c:pt>
                <c:pt idx="24">
                  <c:v>336.73430000000002</c:v>
                </c:pt>
                <c:pt idx="25">
                  <c:v>320.12099999999998</c:v>
                </c:pt>
                <c:pt idx="26">
                  <c:v>300.82960000000003</c:v>
                </c:pt>
                <c:pt idx="27">
                  <c:v>283.59090000000003</c:v>
                </c:pt>
                <c:pt idx="28">
                  <c:v>267.48629999999997</c:v>
                </c:pt>
                <c:pt idx="29">
                  <c:v>257.512</c:v>
                </c:pt>
                <c:pt idx="30">
                  <c:v>252.15049999999999</c:v>
                </c:pt>
                <c:pt idx="31">
                  <c:v>259.34820000000002</c:v>
                </c:pt>
                <c:pt idx="32">
                  <c:v>267.13620000000003</c:v>
                </c:pt>
                <c:pt idx="33">
                  <c:v>274.3347</c:v>
                </c:pt>
                <c:pt idx="34">
                  <c:v>281.29660000000001</c:v>
                </c:pt>
                <c:pt idx="35">
                  <c:v>288.25069999999999</c:v>
                </c:pt>
                <c:pt idx="36">
                  <c:v>295.3492</c:v>
                </c:pt>
                <c:pt idx="37">
                  <c:v>302.61289999999997</c:v>
                </c:pt>
                <c:pt idx="38">
                  <c:v>310.0548</c:v>
                </c:pt>
                <c:pt idx="39">
                  <c:v>317.74659999999994</c:v>
                </c:pt>
                <c:pt idx="40">
                  <c:v>325.72829999999999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9B-4502-BCE1-5F33E5C14D09}"/>
            </c:ext>
          </c:extLst>
        </c:ser>
        <c:ser>
          <c:idx val="0"/>
          <c:order val="6"/>
          <c:tx>
            <c:strRef>
              <c:f>'NewInfection1990-2030'!$A$9</c:f>
              <c:strCache>
                <c:ptCount val="1"/>
                <c:pt idx="0">
                  <c:v>Drug user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'NewInfection1990-2030'!$B$2:$AP$2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'NewInfection1990-2030'!$B$9:$AP$9</c:f>
              <c:numCache>
                <c:formatCode>0</c:formatCode>
                <c:ptCount val="41"/>
                <c:pt idx="0">
                  <c:v>0.13510627433230693</c:v>
                </c:pt>
                <c:pt idx="1">
                  <c:v>0.13928601954475495</c:v>
                </c:pt>
                <c:pt idx="2">
                  <c:v>0.14330121344390104</c:v>
                </c:pt>
                <c:pt idx="3">
                  <c:v>0.1471430610457585</c:v>
                </c:pt>
                <c:pt idx="4">
                  <c:v>0.15084688414085495</c:v>
                </c:pt>
                <c:pt idx="5">
                  <c:v>0.15445495539415938</c:v>
                </c:pt>
                <c:pt idx="6">
                  <c:v>0.15810827825862181</c:v>
                </c:pt>
                <c:pt idx="7">
                  <c:v>0.28207068136437324</c:v>
                </c:pt>
                <c:pt idx="8">
                  <c:v>0.41161083438013624</c:v>
                </c:pt>
                <c:pt idx="9">
                  <c:v>0.5465794370442465</c:v>
                </c:pt>
                <c:pt idx="10">
                  <c:v>0.68669450063174242</c:v>
                </c:pt>
                <c:pt idx="11">
                  <c:v>0.83078641174868317</c:v>
                </c:pt>
                <c:pt idx="12">
                  <c:v>0.97978741017423943</c:v>
                </c:pt>
                <c:pt idx="13">
                  <c:v>1.1346399135879865</c:v>
                </c:pt>
                <c:pt idx="14">
                  <c:v>1.1571726633600778</c:v>
                </c:pt>
                <c:pt idx="15">
                  <c:v>1.1849967789043221</c:v>
                </c:pt>
                <c:pt idx="16">
                  <c:v>1.2187435365268955</c:v>
                </c:pt>
                <c:pt idx="17">
                  <c:v>1.2556229675929764</c:v>
                </c:pt>
                <c:pt idx="18">
                  <c:v>1.2942704039797694</c:v>
                </c:pt>
                <c:pt idx="19">
                  <c:v>1.3333123902616915</c:v>
                </c:pt>
                <c:pt idx="20">
                  <c:v>1.3717612336055018</c:v>
                </c:pt>
                <c:pt idx="21">
                  <c:v>1.4078559585327182</c:v>
                </c:pt>
                <c:pt idx="22">
                  <c:v>1.4422450679890091</c:v>
                </c:pt>
                <c:pt idx="23">
                  <c:v>1.4750674013584071</c:v>
                </c:pt>
                <c:pt idx="24">
                  <c:v>1.506820319978647</c:v>
                </c:pt>
                <c:pt idx="25">
                  <c:v>1.5379089185082016</c:v>
                </c:pt>
                <c:pt idx="26">
                  <c:v>1.5691530522970834</c:v>
                </c:pt>
                <c:pt idx="27">
                  <c:v>1.6</c:v>
                </c:pt>
                <c:pt idx="28">
                  <c:v>1.6304857895583775</c:v>
                </c:pt>
                <c:pt idx="29">
                  <c:v>1.6611780807322458</c:v>
                </c:pt>
                <c:pt idx="30">
                  <c:v>1.6937543696236124</c:v>
                </c:pt>
                <c:pt idx="31">
                  <c:v>1.7251821580407392</c:v>
                </c:pt>
                <c:pt idx="32">
                  <c:v>1.7564588048499319</c:v>
                </c:pt>
                <c:pt idx="33">
                  <c:v>1.7873655062117992</c:v>
                </c:pt>
                <c:pt idx="34">
                  <c:v>1.8175911916076863</c:v>
                </c:pt>
                <c:pt idx="35">
                  <c:v>1.8468581822695296</c:v>
                </c:pt>
                <c:pt idx="36">
                  <c:v>1.9864620616440274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9B-4502-BCE1-5F33E5C14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164189968"/>
        <c:axId val="164164400"/>
      </c:barChart>
      <c:catAx>
        <c:axId val="16418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pPr>
            <a:endParaRPr lang="en-US"/>
          </a:p>
        </c:txPr>
        <c:crossAx val="164164400"/>
        <c:crosses val="autoZero"/>
        <c:auto val="1"/>
        <c:lblAlgn val="ctr"/>
        <c:lblOffset val="100"/>
        <c:noMultiLvlLbl val="0"/>
      </c:catAx>
      <c:valAx>
        <c:axId val="16416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pPr>
            <a:endParaRPr lang="en-US"/>
          </a:p>
        </c:txPr>
        <c:crossAx val="16418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52539773921868E-2"/>
          <c:y val="0.93873576164878758"/>
          <c:w val="0.89999994821856311"/>
          <c:h val="5.341421640543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Phetsarath OT" panose="02000500000000000001" pitchFamily="2" charset="2"/>
          <a:ea typeface="Phetsarath OT" panose="02000500000000000001" pitchFamily="2" charset="2"/>
          <a:cs typeface="Phetsarath OT" panose="02000500000000000001" pitchFamily="2" charset="2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image" Target="../media/image4.png" 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image" Target="../media/image4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ED69A-FFB8-4C10-A76B-A065A7A091F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DAD6D-12AF-4F3A-AA5D-AC0B14D5FE74}">
      <dgm:prSet phldrT="[Text]"/>
      <dgm:spPr/>
      <dgm:t>
        <a:bodyPr/>
        <a:lstStyle/>
        <a:p>
          <a:r>
            <a: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1</a:t>
          </a:r>
          <a:r>
            <a:rPr lang="lo-LA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4 </a:t>
          </a:r>
          <a:r>
            <a: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Provinces</a:t>
          </a:r>
        </a:p>
      </dgm:t>
    </dgm:pt>
    <dgm:pt modelId="{3738E575-E07D-4940-9B59-A7850870B7E0}" type="parTrans" cxnId="{511AB5A2-05E6-4A44-9A13-7E4F5F09A1EB}">
      <dgm:prSet/>
      <dgm:spPr/>
      <dgm:t>
        <a:bodyPr/>
        <a:lstStyle/>
        <a:p>
          <a:endParaRPr lang="en-US"/>
        </a:p>
      </dgm:t>
    </dgm:pt>
    <dgm:pt modelId="{387D1B25-A08F-4751-AD58-5BBBCEFAF30B}" type="sibTrans" cxnId="{511AB5A2-05E6-4A44-9A13-7E4F5F09A1EB}">
      <dgm:prSet/>
      <dgm:spPr/>
      <dgm:t>
        <a:bodyPr/>
        <a:lstStyle/>
        <a:p>
          <a:endParaRPr lang="en-US"/>
        </a:p>
      </dgm:t>
    </dgm:pt>
    <dgm:pt modelId="{702DD942-7B86-4CA5-8A31-A7C046F5B38D}">
      <dgm:prSet phldrT="[Text]"/>
      <dgm:spPr/>
      <dgm:t>
        <a:bodyPr/>
        <a:lstStyle/>
        <a:p>
          <a:r>
            <a:rPr lang="lo-LA" dirty="0"/>
            <a:t>11 </a:t>
          </a:r>
          <a:r>
            <a:rPr lang="en-US" dirty="0"/>
            <a:t>ARV</a:t>
          </a:r>
        </a:p>
      </dgm:t>
    </dgm:pt>
    <dgm:pt modelId="{E8450531-9A5F-4EF5-9201-B51869FA225C}" type="parTrans" cxnId="{6AFA8C22-EA42-4206-B2C3-79B99A483EE8}">
      <dgm:prSet/>
      <dgm:spPr/>
      <dgm:t>
        <a:bodyPr/>
        <a:lstStyle/>
        <a:p>
          <a:endParaRPr lang="en-US"/>
        </a:p>
      </dgm:t>
    </dgm:pt>
    <dgm:pt modelId="{E35B445C-9122-4BB8-B7B1-68152063D66F}" type="sibTrans" cxnId="{6AFA8C22-EA42-4206-B2C3-79B99A483EE8}">
      <dgm:prSet/>
      <dgm:spPr/>
      <dgm:t>
        <a:bodyPr/>
        <a:lstStyle/>
        <a:p>
          <a:endParaRPr lang="en-US"/>
        </a:p>
      </dgm:t>
    </dgm:pt>
    <dgm:pt modelId="{FD248C21-C0EB-4FBE-B98B-648437B70EF7}">
      <dgm:prSet phldrT="[Text]"/>
      <dgm:spPr/>
      <dgm:t>
        <a:bodyPr/>
        <a:lstStyle/>
        <a:p>
          <a:r>
            <a:rPr lang="lo-LA" dirty="0"/>
            <a:t>7 </a:t>
          </a:r>
          <a:r>
            <a:rPr lang="en-US" dirty="0"/>
            <a:t>POC</a:t>
          </a:r>
        </a:p>
      </dgm:t>
    </dgm:pt>
    <dgm:pt modelId="{36E3AED1-B086-48D7-A4EB-F25B8AC91AAA}" type="parTrans" cxnId="{BB2B49A2-CCEE-4AA8-9550-216294B45AA6}">
      <dgm:prSet/>
      <dgm:spPr/>
      <dgm:t>
        <a:bodyPr/>
        <a:lstStyle/>
        <a:p>
          <a:endParaRPr lang="en-US"/>
        </a:p>
      </dgm:t>
    </dgm:pt>
    <dgm:pt modelId="{7DE9AEC2-BCB4-4277-AF9A-39F16E474C54}" type="sibTrans" cxnId="{BB2B49A2-CCEE-4AA8-9550-216294B45AA6}">
      <dgm:prSet/>
      <dgm:spPr/>
      <dgm:t>
        <a:bodyPr/>
        <a:lstStyle/>
        <a:p>
          <a:endParaRPr lang="en-US"/>
        </a:p>
      </dgm:t>
    </dgm:pt>
    <dgm:pt modelId="{6982DFB0-5A17-4F48-BBB4-04A95FE18BF6}" type="pres">
      <dgm:prSet presAssocID="{0AAED69A-FFB8-4C10-A76B-A065A7A091F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0337DDDF-C8CB-4A38-A16C-9CAC27A7F2F8}" type="pres">
      <dgm:prSet presAssocID="{586DAD6D-12AF-4F3A-AA5D-AC0B14D5FE74}" presName="Parent" presStyleLbl="node1" presStyleIdx="0" presStyleCnt="2">
        <dgm:presLayoutVars>
          <dgm:chMax val="4"/>
          <dgm:chPref val="3"/>
        </dgm:presLayoutVars>
      </dgm:prSet>
      <dgm:spPr/>
    </dgm:pt>
    <dgm:pt modelId="{FBCD0EF8-1D4A-4720-93BE-13836366D536}" type="pres">
      <dgm:prSet presAssocID="{702DD942-7B86-4CA5-8A31-A7C046F5B38D}" presName="Accent" presStyleLbl="node1" presStyleIdx="1" presStyleCnt="2"/>
      <dgm:spPr/>
    </dgm:pt>
    <dgm:pt modelId="{746E11C6-8976-4428-8758-E4B6FCE32E7A}" type="pres">
      <dgm:prSet presAssocID="{702DD942-7B86-4CA5-8A31-A7C046F5B38D}" presName="Image1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F5F710B-81C8-4BC0-AABA-BBE50BE11313}" type="pres">
      <dgm:prSet presAssocID="{702DD942-7B86-4CA5-8A31-A7C046F5B38D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1B70D15-CA00-46FE-A1F0-220830A76E45}" type="pres">
      <dgm:prSet presAssocID="{FD248C21-C0EB-4FBE-B98B-648437B70EF7}" presName="Image2" presStyleCnt="0"/>
      <dgm:spPr/>
    </dgm:pt>
    <dgm:pt modelId="{A8DE0E80-F247-42AF-8728-EA73461FC831}" type="pres">
      <dgm:prSet presAssocID="{FD248C21-C0EB-4FBE-B98B-648437B70EF7}" presName="Image" presStyleLbl="fgImgPlace1" presStyleIdx="1" presStyleCnt="2" custScaleX="88938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124D7B3-2787-436E-BD18-79E421423C97}" type="pres">
      <dgm:prSet presAssocID="{FD248C21-C0EB-4FBE-B98B-648437B70EF7}" presName="Child2" presStyleLbl="revTx" presStyleIdx="1" presStyleCnt="2" custLinFactNeighborX="-961">
        <dgm:presLayoutVars>
          <dgm:chMax val="0"/>
          <dgm:chPref val="0"/>
          <dgm:bulletEnabled val="1"/>
        </dgm:presLayoutVars>
      </dgm:prSet>
      <dgm:spPr/>
    </dgm:pt>
  </dgm:ptLst>
  <dgm:cxnLst>
    <dgm:cxn modelId="{6AFA8C22-EA42-4206-B2C3-79B99A483EE8}" srcId="{586DAD6D-12AF-4F3A-AA5D-AC0B14D5FE74}" destId="{702DD942-7B86-4CA5-8A31-A7C046F5B38D}" srcOrd="0" destOrd="0" parTransId="{E8450531-9A5F-4EF5-9201-B51869FA225C}" sibTransId="{E35B445C-9122-4BB8-B7B1-68152063D66F}"/>
    <dgm:cxn modelId="{4BC04A83-2EDC-4F70-B480-ACA15A87AC70}" type="presOf" srcId="{FD248C21-C0EB-4FBE-B98B-648437B70EF7}" destId="{3124D7B3-2787-436E-BD18-79E421423C97}" srcOrd="0" destOrd="0" presId="urn:microsoft.com/office/officeart/2011/layout/RadialPictureList"/>
    <dgm:cxn modelId="{BB2B49A2-CCEE-4AA8-9550-216294B45AA6}" srcId="{586DAD6D-12AF-4F3A-AA5D-AC0B14D5FE74}" destId="{FD248C21-C0EB-4FBE-B98B-648437B70EF7}" srcOrd="1" destOrd="0" parTransId="{36E3AED1-B086-48D7-A4EB-F25B8AC91AAA}" sibTransId="{7DE9AEC2-BCB4-4277-AF9A-39F16E474C54}"/>
    <dgm:cxn modelId="{511AB5A2-05E6-4A44-9A13-7E4F5F09A1EB}" srcId="{0AAED69A-FFB8-4C10-A76B-A065A7A091F1}" destId="{586DAD6D-12AF-4F3A-AA5D-AC0B14D5FE74}" srcOrd="0" destOrd="0" parTransId="{3738E575-E07D-4940-9B59-A7850870B7E0}" sibTransId="{387D1B25-A08F-4751-AD58-5BBBCEFAF30B}"/>
    <dgm:cxn modelId="{67029ABB-42A5-4138-94E5-887C4CDB3CD9}" type="presOf" srcId="{0AAED69A-FFB8-4C10-A76B-A065A7A091F1}" destId="{6982DFB0-5A17-4F48-BBB4-04A95FE18BF6}" srcOrd="0" destOrd="0" presId="urn:microsoft.com/office/officeart/2011/layout/RadialPictureList"/>
    <dgm:cxn modelId="{1DFD49F5-EFFF-4523-8109-0D1C3FB6293E}" type="presOf" srcId="{702DD942-7B86-4CA5-8A31-A7C046F5B38D}" destId="{EF5F710B-81C8-4BC0-AABA-BBE50BE11313}" srcOrd="0" destOrd="0" presId="urn:microsoft.com/office/officeart/2011/layout/RadialPictureList"/>
    <dgm:cxn modelId="{D72061F7-EED4-401D-9704-61CB5625F1EC}" type="presOf" srcId="{586DAD6D-12AF-4F3A-AA5D-AC0B14D5FE74}" destId="{0337DDDF-C8CB-4A38-A16C-9CAC27A7F2F8}" srcOrd="0" destOrd="0" presId="urn:microsoft.com/office/officeart/2011/layout/RadialPictureList"/>
    <dgm:cxn modelId="{68A8C653-D13B-4794-967E-BE7F44691C48}" type="presParOf" srcId="{6982DFB0-5A17-4F48-BBB4-04A95FE18BF6}" destId="{0337DDDF-C8CB-4A38-A16C-9CAC27A7F2F8}" srcOrd="0" destOrd="0" presId="urn:microsoft.com/office/officeart/2011/layout/RadialPictureList"/>
    <dgm:cxn modelId="{83768721-1BBA-42E6-BA44-F3D3FEF1E3C7}" type="presParOf" srcId="{6982DFB0-5A17-4F48-BBB4-04A95FE18BF6}" destId="{FBCD0EF8-1D4A-4720-93BE-13836366D536}" srcOrd="1" destOrd="0" presId="urn:microsoft.com/office/officeart/2011/layout/RadialPictureList"/>
    <dgm:cxn modelId="{82B2EC42-3DF3-4A66-A717-BBD2A7CF39B7}" type="presParOf" srcId="{6982DFB0-5A17-4F48-BBB4-04A95FE18BF6}" destId="{746E11C6-8976-4428-8758-E4B6FCE32E7A}" srcOrd="2" destOrd="0" presId="urn:microsoft.com/office/officeart/2011/layout/RadialPictureList"/>
    <dgm:cxn modelId="{BF477505-7E3D-4EC7-8935-D41542921F5A}" type="presParOf" srcId="{6982DFB0-5A17-4F48-BBB4-04A95FE18BF6}" destId="{EF5F710B-81C8-4BC0-AABA-BBE50BE11313}" srcOrd="3" destOrd="0" presId="urn:microsoft.com/office/officeart/2011/layout/RadialPictureList"/>
    <dgm:cxn modelId="{9CD860A9-DD4B-45A9-8687-760174F1F16F}" type="presParOf" srcId="{6982DFB0-5A17-4F48-BBB4-04A95FE18BF6}" destId="{21B70D15-CA00-46FE-A1F0-220830A76E45}" srcOrd="4" destOrd="0" presId="urn:microsoft.com/office/officeart/2011/layout/RadialPictureList"/>
    <dgm:cxn modelId="{B4E71198-53BE-425E-88E4-D1B7455A2ED1}" type="presParOf" srcId="{21B70D15-CA00-46FE-A1F0-220830A76E45}" destId="{A8DE0E80-F247-42AF-8728-EA73461FC831}" srcOrd="0" destOrd="0" presId="urn:microsoft.com/office/officeart/2011/layout/RadialPictureList"/>
    <dgm:cxn modelId="{D0CC219E-53B9-4FE4-94FE-7E500826A52C}" type="presParOf" srcId="{6982DFB0-5A17-4F48-BBB4-04A95FE18BF6}" destId="{3124D7B3-2787-436E-BD18-79E421423C97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7DDDF-C8CB-4A38-A16C-9CAC27A7F2F8}">
      <dsp:nvSpPr>
        <dsp:cNvPr id="0" name=""/>
        <dsp:cNvSpPr/>
      </dsp:nvSpPr>
      <dsp:spPr>
        <a:xfrm>
          <a:off x="897359" y="768696"/>
          <a:ext cx="1382527" cy="1382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1</a:t>
          </a:r>
          <a:r>
            <a:rPr lang="lo-LA" sz="1600" kern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4 </a:t>
          </a:r>
          <a:r>
            <a:rPr lang="en-US" sz="1600" kern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Provinces</a:t>
          </a:r>
        </a:p>
      </dsp:txBody>
      <dsp:txXfrm>
        <a:off x="1099825" y="971165"/>
        <a:ext cx="977595" cy="977610"/>
      </dsp:txXfrm>
    </dsp:sp>
    <dsp:sp modelId="{FBCD0EF8-1D4A-4720-93BE-13836366D536}">
      <dsp:nvSpPr>
        <dsp:cNvPr id="0" name=""/>
        <dsp:cNvSpPr/>
      </dsp:nvSpPr>
      <dsp:spPr>
        <a:xfrm>
          <a:off x="184430" y="0"/>
          <a:ext cx="2786719" cy="2905125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E11C6-8976-4428-8758-E4B6FCE32E7A}">
      <dsp:nvSpPr>
        <dsp:cNvPr id="0" name=""/>
        <dsp:cNvSpPr/>
      </dsp:nvSpPr>
      <dsp:spPr>
        <a:xfrm>
          <a:off x="2403455" y="460462"/>
          <a:ext cx="740611" cy="74080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F710B-81C8-4BC0-AABA-BBE50BE11313}">
      <dsp:nvSpPr>
        <dsp:cNvPr id="0" name=""/>
        <dsp:cNvSpPr/>
      </dsp:nvSpPr>
      <dsp:spPr>
        <a:xfrm>
          <a:off x="3205048" y="470049"/>
          <a:ext cx="991359" cy="71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o-LA" sz="1600" kern="1200" dirty="0"/>
            <a:t>11 </a:t>
          </a:r>
          <a:r>
            <a:rPr lang="en-US" sz="1600" kern="1200" dirty="0"/>
            <a:t>ARV</a:t>
          </a:r>
        </a:p>
      </dsp:txBody>
      <dsp:txXfrm>
        <a:off x="3205048" y="470049"/>
        <a:ext cx="991359" cy="716984"/>
      </dsp:txXfrm>
    </dsp:sp>
    <dsp:sp modelId="{A8DE0E80-F247-42AF-8728-EA73461FC831}">
      <dsp:nvSpPr>
        <dsp:cNvPr id="0" name=""/>
        <dsp:cNvSpPr/>
      </dsp:nvSpPr>
      <dsp:spPr>
        <a:xfrm>
          <a:off x="2444418" y="1633842"/>
          <a:ext cx="658684" cy="74080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4D7B3-2787-436E-BD18-79E421423C97}">
      <dsp:nvSpPr>
        <dsp:cNvPr id="0" name=""/>
        <dsp:cNvSpPr/>
      </dsp:nvSpPr>
      <dsp:spPr>
        <a:xfrm>
          <a:off x="3195521" y="1643429"/>
          <a:ext cx="991359" cy="71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o-LA" sz="1600" kern="1200" dirty="0"/>
            <a:t>7 </a:t>
          </a:r>
          <a:r>
            <a:rPr lang="en-US" sz="1600" kern="1200" dirty="0"/>
            <a:t>POC</a:t>
          </a:r>
        </a:p>
      </dsp:txBody>
      <dsp:txXfrm>
        <a:off x="3195521" y="1643429"/>
        <a:ext cx="991359" cy="716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CA5AEDA-51E0-4221-B44B-81BB654C81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3"/>
            <a:ext cx="3077739" cy="47105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B18CD0-76BF-4AD2-AA0D-4087A067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FSW:</a:t>
            </a:r>
            <a:r>
              <a:rPr lang="en-US" baseline="0" dirty="0"/>
              <a:t> </a:t>
            </a:r>
            <a:r>
              <a:rPr lang="en-US" dirty="0"/>
              <a:t>Consider</a:t>
            </a:r>
            <a:r>
              <a:rPr lang="en-US" baseline="0" dirty="0"/>
              <a:t> 2 more provinces for FSW intervention such as LNT and XK</a:t>
            </a:r>
          </a:p>
          <a:p>
            <a:r>
              <a:rPr lang="en-US" baseline="0" dirty="0"/>
              <a:t>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0F4D-9015-0C4E-9CCF-E4F7352AB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FSW:</a:t>
            </a:r>
            <a:r>
              <a:rPr lang="en-US" baseline="0" dirty="0"/>
              <a:t> </a:t>
            </a:r>
            <a:r>
              <a:rPr lang="en-US" dirty="0"/>
              <a:t>Consider</a:t>
            </a:r>
            <a:r>
              <a:rPr lang="en-US" baseline="0" dirty="0"/>
              <a:t> 2 more provinces for FSW intervention such as LNT and XK</a:t>
            </a:r>
          </a:p>
          <a:p>
            <a:r>
              <a:rPr lang="en-US" baseline="0" dirty="0"/>
              <a:t>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0F4D-9015-0C4E-9CCF-E4F7352ABF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Data export on 13/6/2022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18CD0-76BF-4AD2-AA0D-4087A067C9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1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 Data export on 13/6/2022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18CD0-76BF-4AD2-AA0D-4087A067C9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is not complete # Data export on 13/6/2022</a:t>
            </a:r>
          </a:p>
          <a:p>
            <a:endParaRPr lang="lo-L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18CD0-76BF-4AD2-AA0D-4087A067C9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18CD0-76BF-4AD2-AA0D-4087A067C9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5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o-L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18CD0-76BF-4AD2-AA0D-4087A067C9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o-L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18CD0-76BF-4AD2-AA0D-4087A067C9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7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FA5C-68EC-44EF-B2DD-0D159E940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77048-D540-46A3-B85A-FC7263AE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5CC81-4E0E-4C53-9BCE-F1412B03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36F99-B685-4789-92B7-52C35A16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BAC56-8407-4E72-BCD2-05F9AB3C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29FD-B6D5-4A76-B0DD-F0D79741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FFD8C-B25E-48CE-A967-2B9DDCE67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7944-B3C6-4AA5-8715-295853C3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F4C81-D583-43D6-B9AC-6B95635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5384-34E6-4F91-8CFE-B32B67BE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34F49-C025-4211-83D5-AB294F84D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63933-A2A3-4EBE-BE5D-23745A834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B2D54-D354-429B-9F35-6B288FF8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F7255-D9D2-4F29-8777-F1E7FE6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8E75-C9E3-4905-A94B-88F4DBDD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3BA4-17CC-4612-BBB3-88A2F53B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F1E2-3501-4906-A4FF-B0D4C9AF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58587-6A51-486C-84F4-9D044C2A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3FA24-FE84-42A1-9E65-E8880901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E5689-ED27-41D6-B9C5-B2E314ED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B9A3-CCF2-4E44-B6A4-6C5BBBE9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81E7F-48C7-4B9F-BA83-16CAB37B4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BF62-7208-452F-B240-67772B8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1378F-4CC8-474A-8CB1-7B76275A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09A6A-6268-4650-A045-CECD4FEB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3179-FFC4-4F39-87DB-9288815E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3BAC-395A-45A4-B085-73C561A48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06AAB-AF42-414C-9A17-3FEC2DDF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AB337-AFC1-41A3-96E0-2FB4DB03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761C9-B60B-4622-A606-1B9B612B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31D6C-56F4-4492-9061-10816039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DBED-30DD-41A4-B6E8-ACBAAFEC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C9F4E-4056-4E9F-8B77-C86825C3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DAADF-3944-4DB4-9DA8-6D66EED7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F7B4C-229C-4D0C-8CF6-36869599A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BBCA6-82A7-4DDC-873C-756C1B300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95C8F-E26D-4C4C-BFC6-76267760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EE377-87C5-4020-A45B-7C7A0DA5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6ABB1-E24B-4A11-AD54-35A08625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BB4B-40E9-4A15-9CCE-2C79EF2C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D204A-9CB1-4E55-81BD-56845A5A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650EC-0F26-48F7-8354-6F06C5F6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B265D-C734-4301-B4E3-5250B6F0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B0364-2D62-4796-B51D-CA450A9D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32479-57F9-4E4D-913C-75E448AB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69661-9512-4317-A1A8-6A527D3D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5310-EA8C-4CED-ABF5-ABBC59B5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9E338-99B5-4204-AA58-584BB1DB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B97F-A3C3-49B5-928F-526D22D54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179D8-E454-464F-9E96-F255823B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B4564-F4AA-47E1-ADFC-C85AD34B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95EBF-F8E7-4630-A7AA-DF680E74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ABF6-49E5-4907-8A43-F52E59A8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11DED-8BC7-4D7A-AC85-7D61B3C97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9217F-18AF-4096-8949-7E4A28B9F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96738-9873-46F4-B0B5-C6546396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5D9E3-BD25-4D9D-86D6-4C5BB4AD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07860-913C-4A37-B3F4-E2C5CF18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F55C7-DAD5-41FF-84F0-96328EE4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23E8A-F955-4D15-9702-0F611FBB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14DC2-1798-427D-938E-626A38CED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C799-9ABD-4C21-A28A-D5427608E22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106C1-2396-46D7-B378-96439B8D6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B185-9C93-4BAE-87B0-48248DF0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BB33C-0AE1-4A76-B5CB-EE68E6968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81" y="3806190"/>
            <a:ext cx="8915649" cy="1441411"/>
          </a:xfrm>
          <a:noFill/>
        </p:spPr>
        <p:txBody>
          <a:bodyPr anchor="b">
            <a:normAutofit/>
          </a:bodyPr>
          <a:lstStyle/>
          <a:p>
            <a:endParaRPr lang="en-US" b="1" i="1" u="sng" dirty="0">
              <a:solidFill>
                <a:srgbClr val="FF0000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Health and Nutrition Service Access (HANSA)</a:t>
            </a:r>
          </a:p>
          <a:p>
            <a:r>
              <a:rPr lang="en-US" b="1" i="1" u="sng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(Center for HIV/AIDS and STI)</a:t>
            </a:r>
            <a:endParaRPr lang="en-US" sz="2000" b="1" i="1" dirty="0">
              <a:solidFill>
                <a:srgbClr val="FF0000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EF955-0EB7-4461-9982-7A125426B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963" y="1636191"/>
            <a:ext cx="8984847" cy="21507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Progress report on DLI-K (HIV)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69279B4-14F7-9E29-8CEF-B42CC113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65" y="1034054"/>
            <a:ext cx="2024524" cy="139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9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331DCA-1C5E-4B1E-B76E-38B05B87E416}"/>
              </a:ext>
            </a:extLst>
          </p:cNvPr>
          <p:cNvSpPr txBox="1"/>
          <p:nvPr/>
        </p:nvSpPr>
        <p:spPr>
          <a:xfrm>
            <a:off x="0" y="54754"/>
            <a:ext cx="12192000" cy="969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Progress-DLI K Y2: </a:t>
            </a:r>
          </a:p>
          <a:p>
            <a:pPr algn="ctr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DLIK-B: 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Increasing </a:t>
            </a:r>
            <a:r>
              <a:rPr lang="lo-LA" sz="19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6</a:t>
            </a:r>
            <a:r>
              <a:rPr lang="lo-LA" sz="1900" b="1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%</a:t>
            </a:r>
            <a:r>
              <a:rPr lang="lo-LA" sz="1900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900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of 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MSM 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who received an HIV test in the past twelve (12) months and know their results</a:t>
            </a:r>
            <a:endParaRPr lang="en-US" sz="19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4041" y="6334061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Y2=2,198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7F448-D994-0D88-1576-40E05A5716D5}"/>
              </a:ext>
            </a:extLst>
          </p:cNvPr>
          <p:cNvSpPr txBox="1"/>
          <p:nvPr/>
        </p:nvSpPr>
        <p:spPr>
          <a:xfrm>
            <a:off x="9994606" y="6334061"/>
            <a:ext cx="179245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Target Y2= 2,198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EC32E-070A-D4ED-2A9D-BF04E7FDF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55496"/>
              </p:ext>
            </p:extLst>
          </p:nvPr>
        </p:nvGraphicFramePr>
        <p:xfrm>
          <a:off x="294166" y="1298935"/>
          <a:ext cx="11622066" cy="4922724"/>
        </p:xfrm>
        <a:graphic>
          <a:graphicData uri="http://schemas.openxmlformats.org/drawingml/2006/table">
            <a:tbl>
              <a:tblPr/>
              <a:tblGrid>
                <a:gridCol w="447003">
                  <a:extLst>
                    <a:ext uri="{9D8B030D-6E8A-4147-A177-3AD203B41FA5}">
                      <a16:colId xmlns:a16="http://schemas.microsoft.com/office/drawing/2014/main" val="3751213899"/>
                    </a:ext>
                  </a:extLst>
                </a:gridCol>
                <a:gridCol w="1254490">
                  <a:extLst>
                    <a:ext uri="{9D8B030D-6E8A-4147-A177-3AD203B41FA5}">
                      <a16:colId xmlns:a16="http://schemas.microsoft.com/office/drawing/2014/main" val="1116138428"/>
                    </a:ext>
                  </a:extLst>
                </a:gridCol>
                <a:gridCol w="994940">
                  <a:extLst>
                    <a:ext uri="{9D8B030D-6E8A-4147-A177-3AD203B41FA5}">
                      <a16:colId xmlns:a16="http://schemas.microsoft.com/office/drawing/2014/main" val="90695290"/>
                    </a:ext>
                  </a:extLst>
                </a:gridCol>
                <a:gridCol w="735390">
                  <a:extLst>
                    <a:ext uri="{9D8B030D-6E8A-4147-A177-3AD203B41FA5}">
                      <a16:colId xmlns:a16="http://schemas.microsoft.com/office/drawing/2014/main" val="3592606587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646957761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3841515683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3969115968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3177947728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396296679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3178501287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770769601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2224127582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3924605664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3500422350"/>
                    </a:ext>
                  </a:extLst>
                </a:gridCol>
                <a:gridCol w="447003">
                  <a:extLst>
                    <a:ext uri="{9D8B030D-6E8A-4147-A177-3AD203B41FA5}">
                      <a16:colId xmlns:a16="http://schemas.microsoft.com/office/drawing/2014/main" val="998011075"/>
                    </a:ext>
                  </a:extLst>
                </a:gridCol>
                <a:gridCol w="634455">
                  <a:extLst>
                    <a:ext uri="{9D8B030D-6E8A-4147-A177-3AD203B41FA5}">
                      <a16:colId xmlns:a16="http://schemas.microsoft.com/office/drawing/2014/main" val="4172180229"/>
                    </a:ext>
                  </a:extLst>
                </a:gridCol>
                <a:gridCol w="634455">
                  <a:extLst>
                    <a:ext uri="{9D8B030D-6E8A-4147-A177-3AD203B41FA5}">
                      <a16:colId xmlns:a16="http://schemas.microsoft.com/office/drawing/2014/main" val="663075098"/>
                    </a:ext>
                  </a:extLst>
                </a:gridCol>
                <a:gridCol w="533519">
                  <a:extLst>
                    <a:ext uri="{9D8B030D-6E8A-4147-A177-3AD203B41FA5}">
                      <a16:colId xmlns:a16="http://schemas.microsoft.com/office/drawing/2014/main" val="836944942"/>
                    </a:ext>
                  </a:extLst>
                </a:gridCol>
                <a:gridCol w="663293">
                  <a:extLst>
                    <a:ext uri="{9D8B030D-6E8A-4147-A177-3AD203B41FA5}">
                      <a16:colId xmlns:a16="http://schemas.microsoft.com/office/drawing/2014/main" val="2219292555"/>
                    </a:ext>
                  </a:extLst>
                </a:gridCol>
                <a:gridCol w="807488">
                  <a:extLst>
                    <a:ext uri="{9D8B030D-6E8A-4147-A177-3AD203B41FA5}">
                      <a16:colId xmlns:a16="http://schemas.microsoft.com/office/drawing/2014/main" val="3818268768"/>
                    </a:ext>
                  </a:extLst>
                </a:gridCol>
              </a:tblGrid>
              <a:tr h="5246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Provinces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Denominator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Target: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+6%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80482"/>
                  </a:ext>
                </a:extLst>
              </a:tr>
              <a:tr h="524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Tested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43746"/>
                  </a:ext>
                </a:extLst>
              </a:tr>
              <a:tr h="617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Louangphabang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1,689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586310"/>
                  </a:ext>
                </a:extLst>
              </a:tr>
              <a:tr h="617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Xainyabouli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71361"/>
                  </a:ext>
                </a:extLst>
              </a:tr>
              <a:tr h="617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Vientiane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151846"/>
                  </a:ext>
                </a:extLst>
              </a:tr>
              <a:tr h="617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Bolikhamxai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879231"/>
                  </a:ext>
                </a:extLst>
              </a:tr>
              <a:tr h="617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Khammouan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1,097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67716"/>
                  </a:ext>
                </a:extLst>
              </a:tr>
              <a:tr h="787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6,570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03896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140B02-76F3-1412-955C-D0F7529635E7}"/>
              </a:ext>
            </a:extLst>
          </p:cNvPr>
          <p:cNvSpPr/>
          <p:nvPr/>
        </p:nvSpPr>
        <p:spPr>
          <a:xfrm>
            <a:off x="11115472" y="5513834"/>
            <a:ext cx="782362" cy="595423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389028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FE29A6C-A5D6-463C-BD4F-E4503774C2CA}"/>
              </a:ext>
            </a:extLst>
          </p:cNvPr>
          <p:cNvSpPr txBox="1"/>
          <p:nvPr/>
        </p:nvSpPr>
        <p:spPr>
          <a:xfrm>
            <a:off x="403616" y="59135"/>
            <a:ext cx="11225741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3200" dirty="0"/>
              <a:t>Progress-DLI K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Y2:  </a:t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DLIK-(C) increase + </a:t>
            </a:r>
            <a:r>
              <a:rPr lang="lo-L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  <a:t>4%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 of  </a:t>
            </a:r>
            <a:r>
              <a:rPr lang="en-US" sz="20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Number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HIV positive cases currently on treatment</a:t>
            </a:r>
            <a:endParaRPr lang="en-US" sz="1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6EE399-A062-4BA0-99CD-63F99BCF3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28341"/>
              </p:ext>
            </p:extLst>
          </p:nvPr>
        </p:nvGraphicFramePr>
        <p:xfrm>
          <a:off x="432492" y="1282141"/>
          <a:ext cx="11225741" cy="5200294"/>
        </p:xfrm>
        <a:graphic>
          <a:graphicData uri="http://schemas.openxmlformats.org/drawingml/2006/table">
            <a:tbl>
              <a:tblPr/>
              <a:tblGrid>
                <a:gridCol w="390885">
                  <a:extLst>
                    <a:ext uri="{9D8B030D-6E8A-4147-A177-3AD203B41FA5}">
                      <a16:colId xmlns:a16="http://schemas.microsoft.com/office/drawing/2014/main" val="2986484567"/>
                    </a:ext>
                  </a:extLst>
                </a:gridCol>
                <a:gridCol w="1563542">
                  <a:extLst>
                    <a:ext uri="{9D8B030D-6E8A-4147-A177-3AD203B41FA5}">
                      <a16:colId xmlns:a16="http://schemas.microsoft.com/office/drawing/2014/main" val="2463567997"/>
                    </a:ext>
                  </a:extLst>
                </a:gridCol>
                <a:gridCol w="781770">
                  <a:extLst>
                    <a:ext uri="{9D8B030D-6E8A-4147-A177-3AD203B41FA5}">
                      <a16:colId xmlns:a16="http://schemas.microsoft.com/office/drawing/2014/main" val="4098282966"/>
                    </a:ext>
                  </a:extLst>
                </a:gridCol>
                <a:gridCol w="855062">
                  <a:extLst>
                    <a:ext uri="{9D8B030D-6E8A-4147-A177-3AD203B41FA5}">
                      <a16:colId xmlns:a16="http://schemas.microsoft.com/office/drawing/2014/main" val="2000054368"/>
                    </a:ext>
                  </a:extLst>
                </a:gridCol>
                <a:gridCol w="403101">
                  <a:extLst>
                    <a:ext uri="{9D8B030D-6E8A-4147-A177-3AD203B41FA5}">
                      <a16:colId xmlns:a16="http://schemas.microsoft.com/office/drawing/2014/main" val="2587786180"/>
                    </a:ext>
                  </a:extLst>
                </a:gridCol>
                <a:gridCol w="354294">
                  <a:extLst>
                    <a:ext uri="{9D8B030D-6E8A-4147-A177-3AD203B41FA5}">
                      <a16:colId xmlns:a16="http://schemas.microsoft.com/office/drawing/2014/main" val="2609043430"/>
                    </a:ext>
                  </a:extLst>
                </a:gridCol>
                <a:gridCol w="340242">
                  <a:extLst>
                    <a:ext uri="{9D8B030D-6E8A-4147-A177-3AD203B41FA5}">
                      <a16:colId xmlns:a16="http://schemas.microsoft.com/office/drawing/2014/main" val="640290584"/>
                    </a:ext>
                  </a:extLst>
                </a:gridCol>
                <a:gridCol w="372139">
                  <a:extLst>
                    <a:ext uri="{9D8B030D-6E8A-4147-A177-3AD203B41FA5}">
                      <a16:colId xmlns:a16="http://schemas.microsoft.com/office/drawing/2014/main" val="345479801"/>
                    </a:ext>
                  </a:extLst>
                </a:gridCol>
                <a:gridCol w="404038">
                  <a:extLst>
                    <a:ext uri="{9D8B030D-6E8A-4147-A177-3AD203B41FA5}">
                      <a16:colId xmlns:a16="http://schemas.microsoft.com/office/drawing/2014/main" val="1806401823"/>
                    </a:ext>
                  </a:extLst>
                </a:gridCol>
                <a:gridCol w="414669">
                  <a:extLst>
                    <a:ext uri="{9D8B030D-6E8A-4147-A177-3AD203B41FA5}">
                      <a16:colId xmlns:a16="http://schemas.microsoft.com/office/drawing/2014/main" val="4010844616"/>
                    </a:ext>
                  </a:extLst>
                </a:gridCol>
                <a:gridCol w="372140">
                  <a:extLst>
                    <a:ext uri="{9D8B030D-6E8A-4147-A177-3AD203B41FA5}">
                      <a16:colId xmlns:a16="http://schemas.microsoft.com/office/drawing/2014/main" val="2221626419"/>
                    </a:ext>
                  </a:extLst>
                </a:gridCol>
                <a:gridCol w="350874">
                  <a:extLst>
                    <a:ext uri="{9D8B030D-6E8A-4147-A177-3AD203B41FA5}">
                      <a16:colId xmlns:a16="http://schemas.microsoft.com/office/drawing/2014/main" val="3795328955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343349802"/>
                    </a:ext>
                  </a:extLst>
                </a:gridCol>
                <a:gridCol w="404038">
                  <a:extLst>
                    <a:ext uri="{9D8B030D-6E8A-4147-A177-3AD203B41FA5}">
                      <a16:colId xmlns:a16="http://schemas.microsoft.com/office/drawing/2014/main" val="3565226650"/>
                    </a:ext>
                  </a:extLst>
                </a:gridCol>
                <a:gridCol w="361506">
                  <a:extLst>
                    <a:ext uri="{9D8B030D-6E8A-4147-A177-3AD203B41FA5}">
                      <a16:colId xmlns:a16="http://schemas.microsoft.com/office/drawing/2014/main" val="3516813794"/>
                    </a:ext>
                  </a:extLst>
                </a:gridCol>
                <a:gridCol w="1029359">
                  <a:extLst>
                    <a:ext uri="{9D8B030D-6E8A-4147-A177-3AD203B41FA5}">
                      <a16:colId xmlns:a16="http://schemas.microsoft.com/office/drawing/2014/main" val="515521467"/>
                    </a:ext>
                  </a:extLst>
                </a:gridCol>
                <a:gridCol w="1380315">
                  <a:extLst>
                    <a:ext uri="{9D8B030D-6E8A-4147-A177-3AD203B41FA5}">
                      <a16:colId xmlns:a16="http://schemas.microsoft.com/office/drawing/2014/main" val="2504704266"/>
                    </a:ext>
                  </a:extLst>
                </a:gridCol>
                <a:gridCol w="916139">
                  <a:extLst>
                    <a:ext uri="{9D8B030D-6E8A-4147-A177-3AD203B41FA5}">
                      <a16:colId xmlns:a16="http://schemas.microsoft.com/office/drawing/2014/main" val="2074326521"/>
                    </a:ext>
                  </a:extLst>
                </a:gridCol>
              </a:tblGrid>
              <a:tr h="2415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ARV/POC Site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Baseline*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Target: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29040"/>
                  </a:ext>
                </a:extLst>
              </a:tr>
              <a:tr h="241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1464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Savannakhet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106.2%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55598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CH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Setthathirath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6812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CH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Mahosod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96739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Luangprabang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09673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Champasak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735481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Bokeo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84024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Luangnamtha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851217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Khammuane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35163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Tonpheung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88333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Huaphanh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208281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CH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Mittaphab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71275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Saravanh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61822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Oudomexai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83154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songkhone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76181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Xainyabouli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44505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PH Vientiane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413725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Borlikhhamxai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70809"/>
                  </a:ext>
                </a:extLst>
              </a:tr>
              <a:tr h="248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Xiangkhouang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3429"/>
                  </a:ext>
                </a:extLst>
              </a:tr>
              <a:tr h="248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8,433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8,770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106.2%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97009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B98B18-32CA-43AF-9228-411E01A6D696}"/>
              </a:ext>
            </a:extLst>
          </p:cNvPr>
          <p:cNvSpPr/>
          <p:nvPr/>
        </p:nvSpPr>
        <p:spPr>
          <a:xfrm>
            <a:off x="10843591" y="6005160"/>
            <a:ext cx="785766" cy="5665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8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2821722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okChampa" panose="020B0604020202020204" pitchFamily="34" charset="-34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okChampa" panose="020B0604020202020204" pitchFamily="34" charset="-34"/>
              </a:rPr>
              <a:t>Challenges &amp; Solutions Y2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3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558"/>
            <a:ext cx="10515600" cy="818086"/>
          </a:xfrm>
        </p:spPr>
        <p:txBody>
          <a:bodyPr/>
          <a:lstStyle/>
          <a:p>
            <a:pPr algn="ctr"/>
            <a:r>
              <a:rPr lang="en-US" dirty="0">
                <a:latin typeface="+mn-lt"/>
                <a:cs typeface="Times New Roman" pitchFamily="18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321"/>
            <a:ext cx="10515600" cy="533878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 virus 19(COVID-1) pandemic since 1 April 2020 the country was lock down, it have been harder to reach the target group  (Key population FSW and MSM) .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The approved budgets have been delayed, the access and referral the target groups has decreased.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ea typeface="Phetsarath OT" panose="02000500000000000001" pitchFamily="2" charset="2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health facilitators infected coronavirus, it have impacted to the data entry to DHIS2 software has been delayed.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incomplete DHIS2 database has impacted for data entry and the consistency of reporting.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Reaching target groups (key population FSW and MSM) has not achieved to the national strategic target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(92% by 2022).</a:t>
            </a:r>
          </a:p>
        </p:txBody>
      </p:sp>
    </p:spTree>
    <p:extLst>
      <p:ext uri="{BB962C8B-B14F-4D97-AF65-F5344CB8AC3E}">
        <p14:creationId xmlns:p14="http://schemas.microsoft.com/office/powerpoint/2010/main" val="48173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7B67-9153-424A-B51D-6B38B94D2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037" y="101431"/>
            <a:ext cx="10105748" cy="613272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okChampa" panose="020B0604020202020204" pitchFamily="34" charset="-34"/>
              </a:rPr>
              <a:t>Solutions</a:t>
            </a:r>
            <a:endParaRPr lang="en-US" sz="149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00AA4-6189-4D3C-8BC8-ABDF4C324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203" y="715617"/>
            <a:ext cx="11344760" cy="5716180"/>
          </a:xfrm>
        </p:spPr>
        <p:txBody>
          <a:bodyPr>
            <a:normAutofit/>
          </a:bodyPr>
          <a:lstStyle/>
          <a:p>
            <a:pPr marL="447675" indent="-447675" algn="thaiDi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the closed coordination, collaboration and plan due to Covid-19 situation among CHAS, PCCAs/DCCAs, PE and CSOs to fit the real time situation.</a:t>
            </a:r>
          </a:p>
          <a:p>
            <a:pPr marL="447675" indent="-447675" algn="thaiDi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Review the hotspots area to ensure the access and services for target groups </a:t>
            </a:r>
            <a:r>
              <a:rPr lang="en-US" baseline="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.</a:t>
            </a:r>
          </a:p>
          <a:p>
            <a:pPr marL="447675" indent="-447675" algn="thaiDi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Raising Awareness on HIV/AIDS and STI by using social media.</a:t>
            </a:r>
            <a:endParaRPr lang="en-US" sz="2000" baseline="0" dirty="0">
              <a:solidFill>
                <a:srgbClr val="0070C0"/>
              </a:solidFill>
              <a:latin typeface="Times New Roman" panose="02020603050405020304" pitchFamily="18" charset="0"/>
              <a:ea typeface="Phetsarath OT" panose="02000500000000000001" pitchFamily="2" charset="2"/>
              <a:cs typeface="Times New Roman" panose="02020603050405020304" pitchFamily="18" charset="0"/>
            </a:endParaRPr>
          </a:p>
          <a:p>
            <a:pPr marL="447675" indent="-447675" algn="thaiDi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baseline="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Increase advertising in various forms and frequency of community testing (Peer testing/mobile testing) in hotspots area included the referral to HIV services.</a:t>
            </a:r>
          </a:p>
          <a:p>
            <a:pPr marL="447675" indent="-447675" algn="thaiDi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baseline="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PE capacity building in reaching, testing and referrals to care.</a:t>
            </a:r>
          </a:p>
        </p:txBody>
      </p:sp>
    </p:spTree>
    <p:extLst>
      <p:ext uri="{BB962C8B-B14F-4D97-AF65-F5344CB8AC3E}">
        <p14:creationId xmlns:p14="http://schemas.microsoft.com/office/powerpoint/2010/main" val="143712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FC1BA8E0-077F-CFF1-7A31-68F2CF2C0E00}"/>
              </a:ext>
            </a:extLst>
          </p:cNvPr>
          <p:cNvSpPr txBox="1">
            <a:spLocks/>
          </p:cNvSpPr>
          <p:nvPr/>
        </p:nvSpPr>
        <p:spPr>
          <a:xfrm>
            <a:off x="325464" y="638126"/>
            <a:ext cx="11344760" cy="571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thaiDist">
              <a:lnSpc>
                <a:spcPct val="150000"/>
              </a:lnSpc>
              <a:buAutoNum type="arabicPeriod" startAt="6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     Perform the COVID-19 prevention measures during the implementation activities.</a:t>
            </a:r>
          </a:p>
          <a:p>
            <a:pPr marL="342900" indent="-342900" algn="thaiDist">
              <a:lnSpc>
                <a:spcPct val="150000"/>
              </a:lnSpc>
              <a:buAutoNum type="arabicPeriod" startAt="6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    Continue the ARV drug delivery for PLHIV during the COVID-19 pandemic.</a:t>
            </a:r>
          </a:p>
          <a:p>
            <a:pPr marL="342900" indent="-342900" algn="thaiDist">
              <a:lnSpc>
                <a:spcPct val="150000"/>
              </a:lnSpc>
              <a:buAutoNum type="arabicPeriod" startAt="6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   Closely monitoring activities and ensuring data entry through DHIS2 system.</a:t>
            </a:r>
          </a:p>
          <a:p>
            <a:pPr marL="342900" indent="-342900" algn="thaiDist">
              <a:lnSpc>
                <a:spcPct val="150000"/>
              </a:lnSpc>
              <a:buAutoNum type="arabicPeriod" startAt="6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   Improve and strengthen the data entry, timely and accuracy through DHIS2 system,   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        closely and regular monitoring the quality of data from DHIS2 reporting.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10.   Continue working and collaboration with Department of Planning and Finance to   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        improve the database and reporting from DHIS2 platform.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11.  Organize lesson learned meeting and regular field supervision</a:t>
            </a:r>
            <a:endParaRPr lang="lo-LA" sz="1600" dirty="0">
              <a:latin typeface="Times New Roman" panose="02020603050405020304" pitchFamily="18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9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6659-1AB0-494C-B7FB-0976D2C5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4" y="1498017"/>
            <a:ext cx="10515600" cy="25927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Estimate target Y3 </a:t>
            </a:r>
            <a:b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for FSW,MSM and ARV Treatment in DLI K  </a:t>
            </a:r>
            <a:b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endParaRPr lang="en-US" sz="4800" b="1" dirty="0">
              <a:solidFill>
                <a:srgbClr val="0070C0"/>
              </a:solidFill>
              <a:latin typeface="Times New Roman" pitchFamily="18" charset="0"/>
              <a:ea typeface="Phetsarath OT" panose="02000500000000000001" pitchFamily="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8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7EE6AE-C039-4698-A275-3E4682A3839E}"/>
              </a:ext>
            </a:extLst>
          </p:cNvPr>
          <p:cNvGraphicFramePr>
            <a:graphicFrameLocks noGrp="1"/>
          </p:cNvGraphicFramePr>
          <p:nvPr/>
        </p:nvGraphicFramePr>
        <p:xfrm>
          <a:off x="349832" y="3635370"/>
          <a:ext cx="11578915" cy="93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4590">
                  <a:extLst>
                    <a:ext uri="{9D8B030D-6E8A-4147-A177-3AD203B41FA5}">
                      <a16:colId xmlns:a16="http://schemas.microsoft.com/office/drawing/2014/main" val="1650939148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val="2942712625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val="3361359563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val="1265171284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val="2266720648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val="4051417018"/>
                    </a:ext>
                  </a:extLst>
                </a:gridCol>
              </a:tblGrid>
              <a:tr h="2228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Percentage of  MSM</a:t>
                      </a:r>
                      <a:r>
                        <a:rPr lang="en-US" sz="1800" b="1" baseline="0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received an HIV test in the past twelve (12) months and know their results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Increase (MSM + TG)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84471"/>
                  </a:ext>
                </a:extLst>
              </a:tr>
              <a:tr h="222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0010"/>
                  </a:ext>
                </a:extLst>
              </a:tr>
              <a:tr h="222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339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682C45-9F56-40E3-BE4E-FE8855D85A54}"/>
              </a:ext>
            </a:extLst>
          </p:cNvPr>
          <p:cNvGraphicFramePr>
            <a:graphicFrameLocks noGrp="1"/>
          </p:cNvGraphicFramePr>
          <p:nvPr/>
        </p:nvGraphicFramePr>
        <p:xfrm>
          <a:off x="284899" y="1797339"/>
          <a:ext cx="11811850" cy="842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1725">
                  <a:extLst>
                    <a:ext uri="{9D8B030D-6E8A-4147-A177-3AD203B41FA5}">
                      <a16:colId xmlns:a16="http://schemas.microsoft.com/office/drawing/2014/main" val="3101431120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val="2090396637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val="406587162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val="4069726874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val="1769417932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val="1718520110"/>
                    </a:ext>
                  </a:extLst>
                </a:gridCol>
              </a:tblGrid>
              <a:tr h="184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Percentage of FSW that have received an HIV test in the past twelve (12) months and know their results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Increase (FSW)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1079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212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17604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BFB8371-EFDF-4572-9F1C-9BB73FA5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" y="1032651"/>
            <a:ext cx="12035265" cy="80880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Indicator DLI K - (a1) Percentage of 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FSW</a:t>
            </a:r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received an HIV test in the past twelve (12) months and know their results 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ea typeface="Phetsarath OT" panose="02000500000000000001" pitchFamily="2" charset="2"/>
              <a:cs typeface="Times New Roman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413CE8-AABD-4DA3-9D8E-A77C8B2510B8}"/>
              </a:ext>
            </a:extLst>
          </p:cNvPr>
          <p:cNvSpPr txBox="1">
            <a:spLocks/>
          </p:cNvSpPr>
          <p:nvPr/>
        </p:nvSpPr>
        <p:spPr>
          <a:xfrm>
            <a:off x="138540" y="2982197"/>
            <a:ext cx="11768564" cy="8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Indicator DLI-K </a:t>
            </a:r>
            <a:r>
              <a:rPr lang="lo-LA" sz="1800" b="1" dirty="0">
                <a:latin typeface="Times New Roman" pitchFamily="18" charset="0"/>
              </a:rPr>
              <a:t>(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a2</a:t>
            </a:r>
            <a:r>
              <a:rPr lang="lo-LA" sz="1800" b="1" dirty="0">
                <a:latin typeface="Times New Roman" pitchFamily="18" charset="0"/>
              </a:rPr>
              <a:t>)</a:t>
            </a:r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: Percentage of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MSM </a:t>
            </a:r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received an HIV test in the past twelve (12) months and know their results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B0DF7-E1FD-4B1D-9F27-AD540565905C}"/>
              </a:ext>
            </a:extLst>
          </p:cNvPr>
          <p:cNvSpPr/>
          <p:nvPr/>
        </p:nvSpPr>
        <p:spPr>
          <a:xfrm>
            <a:off x="138540" y="907623"/>
            <a:ext cx="12001500" cy="1823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A3B11-D0A1-47DA-805D-5EB2CA05A09F}"/>
              </a:ext>
            </a:extLst>
          </p:cNvPr>
          <p:cNvSpPr/>
          <p:nvPr/>
        </p:nvSpPr>
        <p:spPr>
          <a:xfrm>
            <a:off x="104775" y="3100904"/>
            <a:ext cx="12001500" cy="1823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D3AD98A-5BB8-4E38-9C28-E089E3EE101B}"/>
              </a:ext>
            </a:extLst>
          </p:cNvPr>
          <p:cNvGraphicFramePr>
            <a:graphicFrameLocks noGrp="1"/>
          </p:cNvGraphicFramePr>
          <p:nvPr/>
        </p:nvGraphicFramePr>
        <p:xfrm>
          <a:off x="138540" y="5541549"/>
          <a:ext cx="11958211" cy="992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7391">
                  <a:extLst>
                    <a:ext uri="{9D8B030D-6E8A-4147-A177-3AD203B41FA5}">
                      <a16:colId xmlns:a16="http://schemas.microsoft.com/office/drawing/2014/main" val="1650939148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val="2942712625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val="3361359563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val="1265171284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val="2266720648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val="4051417018"/>
                    </a:ext>
                  </a:extLst>
                </a:gridCol>
              </a:tblGrid>
              <a:tr h="19241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Number of HIV positive cases currently on treatment </a:t>
                      </a:r>
                    </a:p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Increase (on ART)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84471"/>
                  </a:ext>
                </a:extLst>
              </a:tr>
              <a:tr h="340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0010"/>
                  </a:ext>
                </a:extLst>
              </a:tr>
              <a:tr h="340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33985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DEFD1F4B-9EA0-40B7-A87B-A547930352B3}"/>
              </a:ext>
            </a:extLst>
          </p:cNvPr>
          <p:cNvSpPr txBox="1">
            <a:spLocks/>
          </p:cNvSpPr>
          <p:nvPr/>
        </p:nvSpPr>
        <p:spPr>
          <a:xfrm>
            <a:off x="211720" y="5006188"/>
            <a:ext cx="11622204" cy="64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Indicator DLI-K (b):   Number of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HIV positive cases currently on treatment</a:t>
            </a:r>
            <a:endParaRPr lang="en-US" sz="2000" b="1" dirty="0">
              <a:latin typeface="Times New Roman" pitchFamily="18" charset="0"/>
              <a:ea typeface="Phetsarath OT" panose="02000500000000000001" pitchFamily="2" charset="2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1857-9977-4E84-9EB8-A286B7383981}"/>
              </a:ext>
            </a:extLst>
          </p:cNvPr>
          <p:cNvSpPr/>
          <p:nvPr/>
        </p:nvSpPr>
        <p:spPr>
          <a:xfrm>
            <a:off x="95250" y="4977329"/>
            <a:ext cx="12001500" cy="1674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10896" y="353001"/>
            <a:ext cx="4410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Indicators of  DLI-K Y3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57063" y="2085559"/>
            <a:ext cx="1197987" cy="6289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08937" y="3972722"/>
            <a:ext cx="1197986" cy="5691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360762" y="5866660"/>
            <a:ext cx="1182353" cy="7625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69" y="155676"/>
            <a:ext cx="11162805" cy="108366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DLIK-A: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Percentage of  FSW received an HIV test in the past 			twelve (12) months and know their results (Y3)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298177"/>
              </p:ext>
            </p:extLst>
          </p:nvPr>
        </p:nvGraphicFramePr>
        <p:xfrm>
          <a:off x="166257" y="1239341"/>
          <a:ext cx="11827819" cy="5252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0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0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0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625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o-LA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lo-LA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2%</a:t>
                      </a:r>
                      <a:r>
                        <a:rPr lang="lo-L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Times New Roman" panose="02020603050405020304" pitchFamily="18" charset="0"/>
                        </a:rPr>
                        <a:t>of FSW received an HIV test in the past twelve (12) months and know their results</a:t>
                      </a:r>
                      <a:endParaRPr lang="en-US" sz="2000" dirty="0">
                        <a:latin typeface="Times New Roman" panose="02020603050405020304" pitchFamily="18" charset="0"/>
                        <a:ea typeface="Phetsarath OT" panose="02000500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Times New Roman" panose="02020603050405020304" pitchFamily="18" charset="0"/>
                        </a:rPr>
                        <a:t>Area of implementation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Y</a:t>
                      </a:r>
                      <a:r>
                        <a:rPr lang="lo-LA" sz="2000" b="1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2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(06/2021-05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2022)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Target</a:t>
                      </a:r>
                      <a:r>
                        <a:rPr lang="lo-LA" sz="2000" b="1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06/2022-05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 number FSW of 2022</a:t>
                      </a:r>
                      <a:endParaRPr lang="lo-LA" sz="1600" b="0" dirty="0">
                        <a:effectLst/>
                        <a:latin typeface="Times New Roman" panose="02020603050405020304" pitchFamily="18" charset="0"/>
                        <a:cs typeface="Phetsarath OT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FSW received HIV test Y2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% of FSW received HIV 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Estimate number of FSW 2023</a:t>
                      </a:r>
                      <a:endParaRPr lang="lo-LA" sz="1600" b="0" dirty="0">
                        <a:effectLst/>
                        <a:latin typeface="Times New Roman" panose="02020603050405020304" pitchFamily="18" charset="0"/>
                        <a:cs typeface="Phetsarath OT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Estimate number of FSW have HIV test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Capital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3,517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Province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1,611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Khammouane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1,311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Savannakhet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Target FSW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8,783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746671" y="2703614"/>
            <a:ext cx="957942" cy="3990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569039" y="2694020"/>
            <a:ext cx="1270660" cy="3990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117279" y="3967755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117278" y="4452664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099468" y="4886211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117279" y="5311160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099468" y="5757912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117280" y="6228998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46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23" y="113898"/>
            <a:ext cx="11001499" cy="105802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DLIK-B: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Percentage of  MSM received an HIV test in the past 		twelve (12) months and know their results (Y3)</a:t>
            </a:r>
            <a:endParaRPr lang="en-US" sz="32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49609"/>
              </p:ext>
            </p:extLst>
          </p:nvPr>
        </p:nvGraphicFramePr>
        <p:xfrm>
          <a:off x="296878" y="1163784"/>
          <a:ext cx="11673448" cy="5486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062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lo-LA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lo-LA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%</a:t>
                      </a:r>
                      <a:r>
                        <a:rPr lang="lo-LA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hetsarath OT" panose="02000500000000020004" pitchFamily="2" charset="0"/>
                          <a:cs typeface="Times New Roman" panose="02020603050405020304" pitchFamily="18" charset="0"/>
                        </a:rPr>
                        <a:t>of MSM received an HIV test in the past twelve (12) months and know their results</a:t>
                      </a:r>
                      <a:endParaRPr lang="lo-LA" sz="1800" dirty="0">
                        <a:latin typeface="Times New Roman" panose="02020603050405020304" pitchFamily="18" charset="0"/>
                        <a:ea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Times New Roman" panose="02020603050405020304" pitchFamily="18" charset="0"/>
                        </a:rPr>
                        <a:t>Area of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Times New Roman" panose="02020603050405020304" pitchFamily="18" charset="0"/>
                        </a:rPr>
                        <a:t>umplementation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b="1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ຂໍ້ມູນພື້ນຖານ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(06/2021-05</a:t>
                      </a:r>
                      <a:r>
                        <a:rPr lang="lo-LA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o-LA" sz="1800" b="1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ເປົ້າໝາຍ ປີທີ 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06/202</a:t>
                      </a:r>
                      <a:r>
                        <a:rPr lang="lo-LA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-05</a:t>
                      </a:r>
                      <a:r>
                        <a:rPr lang="lo-LA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lo-LA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7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 number MSM of 2022</a:t>
                      </a:r>
                      <a:endParaRPr lang="lo-LA" sz="1600" b="0" dirty="0">
                        <a:effectLst/>
                        <a:latin typeface="Times New Roman" panose="02020603050405020304" pitchFamily="18" charset="0"/>
                        <a:cs typeface="Phetsarath OT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MSM received HIV test Y2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% of MSM received HIV 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Phetsarath OT" pitchFamily="2" charset="0"/>
                        </a:rPr>
                        <a:t>Estimate number of MSM 2023</a:t>
                      </a:r>
                      <a:endParaRPr lang="lo-LA" sz="1600" b="0" dirty="0">
                        <a:effectLst/>
                        <a:latin typeface="Times New Roman" panose="02020603050405020304" pitchFamily="18" charset="0"/>
                        <a:cs typeface="Phetsarath OT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Estimate number of MSM have HIV test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Luangphrabang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Xayabury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P.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1,974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Borykhamxay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P.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Khammouane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Phetsarath OT" panose="02000500000000000001" pitchFamily="2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Target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Phetsarath OT" panose="02000500000000000001" pitchFamily="2" charset="2"/>
                          <a:cs typeface="Times New Roman" panose="02020603050405020304" pitchFamily="18" charset="0"/>
                        </a:rPr>
                        <a:t>MSM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6,686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3,242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552707" y="2968831"/>
            <a:ext cx="1341911" cy="36813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485912" y="2728210"/>
            <a:ext cx="1448789" cy="39219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35191" y="4334493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935191" y="4781797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935191" y="5179621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45089" y="5597235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954986" y="6016825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992590" y="6375070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8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27B20B-9359-4B55-9AFB-16A247C43C21}"/>
              </a:ext>
            </a:extLst>
          </p:cNvPr>
          <p:cNvGrpSpPr/>
          <p:nvPr/>
        </p:nvGrpSpPr>
        <p:grpSpPr>
          <a:xfrm>
            <a:off x="1790701" y="867920"/>
            <a:ext cx="8953499" cy="5075680"/>
            <a:chOff x="6746503" y="1555305"/>
            <a:chExt cx="5394700" cy="4390524"/>
          </a:xfrm>
        </p:grpSpPr>
        <p:pic>
          <p:nvPicPr>
            <p:cNvPr id="6" name="Shape 264" descr="gf.png">
              <a:extLst>
                <a:ext uri="{FF2B5EF4-FFF2-40B4-BE49-F238E27FC236}">
                  <a16:creationId xmlns:a16="http://schemas.microsoft.com/office/drawing/2014/main" id="{02807877-4882-4FCD-9CE9-415D9F53050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79" r="89"/>
            <a:stretch/>
          </p:blipFill>
          <p:spPr>
            <a:xfrm>
              <a:off x="6746503" y="1555305"/>
              <a:ext cx="5394700" cy="4390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1054064-49A5-4EAF-BBA6-B0C1217D5ECA}"/>
                </a:ext>
              </a:extLst>
            </p:cNvPr>
            <p:cNvSpPr/>
            <p:nvPr/>
          </p:nvSpPr>
          <p:spPr>
            <a:xfrm>
              <a:off x="8741664" y="1810512"/>
              <a:ext cx="1380744" cy="960120"/>
            </a:xfrm>
            <a:prstGeom prst="triangle">
              <a:avLst>
                <a:gd name="adj" fmla="val 4652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95%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1BD10B-4494-44E5-926C-2A880A68E118}"/>
                </a:ext>
              </a:extLst>
            </p:cNvPr>
            <p:cNvSpPr/>
            <p:nvPr/>
          </p:nvSpPr>
          <p:spPr>
            <a:xfrm>
              <a:off x="9857231" y="3928462"/>
              <a:ext cx="1005840" cy="4389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95%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B312BA-EF43-4F4A-8A72-58D9FDE5EADA}"/>
                </a:ext>
              </a:extLst>
            </p:cNvPr>
            <p:cNvSpPr/>
            <p:nvPr/>
          </p:nvSpPr>
          <p:spPr>
            <a:xfrm>
              <a:off x="7933943" y="3910174"/>
              <a:ext cx="1005840" cy="411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95%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00300" y="28314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2069A"/>
                </a:solidFill>
              </a:rPr>
              <a:t>HIV/AIDS  strategy  to ending AIDS 2030</a:t>
            </a:r>
          </a:p>
        </p:txBody>
      </p:sp>
    </p:spTree>
    <p:extLst>
      <p:ext uri="{BB962C8B-B14F-4D97-AF65-F5344CB8AC3E}">
        <p14:creationId xmlns:p14="http://schemas.microsoft.com/office/powerpoint/2010/main" val="255069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87BA-6979-8B75-900E-2EC52A0A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80120"/>
            <a:ext cx="11397225" cy="109553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  <a:endParaRPr lang="lo-LA" sz="5400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DB18-98C9-71EA-D065-87291657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66" y="1360829"/>
            <a:ext cx="10977530" cy="5435971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main activities as the following:</a:t>
            </a:r>
            <a:endPara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lvl="0" indent="-514350" algn="just"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Outreach activities and HIV testing among FSW and MSM as a daily basic         </a:t>
            </a:r>
          </a:p>
          <a:p>
            <a:pPr marL="0" lv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(Facility testing, Community testing and self testing).</a:t>
            </a:r>
          </a:p>
          <a:p>
            <a:pPr marL="514350" lvl="0" indent="-514350" algn="just">
              <a:buAutoNum type="arabicPeriod" startAt="2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Prevention, Mobile testing and campaign activities.</a:t>
            </a:r>
          </a:p>
          <a:p>
            <a:pPr marL="514350" lvl="0" indent="-514350" algn="just">
              <a:buAutoNum type="arabicPeriod" startAt="2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Refresh IEC and skill training for outreach activities ;</a:t>
            </a:r>
          </a:p>
          <a:p>
            <a:pPr marL="514350" lvl="0" indent="-514350" algn="just"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Raising Awareness on HIV/AIDS and STI by using social media.</a:t>
            </a:r>
          </a:p>
          <a:p>
            <a:pPr marL="514350" lvl="0" indent="-514350" algn="just"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Quality improvement on treatment, referring and monitoring for the PLHIV access and retention in care.</a:t>
            </a:r>
          </a:p>
          <a:p>
            <a:pPr marL="514350" lvl="0" indent="-514350" algn="just"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Support e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quipment  to prevention Covid-19.</a:t>
            </a:r>
          </a:p>
          <a:p>
            <a:pPr marL="514350" lvl="0" indent="-514350" algn="just"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PCCAs/DCCAs/CSOs supervision and monitoring by coaching on sites.</a:t>
            </a:r>
          </a:p>
          <a:p>
            <a:pPr marL="514350" lvl="0" indent="-514350" algn="just">
              <a:buAutoNum type="arabicPeriod" startAt="2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Monthly meeting for sharing the lessons learn and planning;</a:t>
            </a:r>
          </a:p>
          <a:p>
            <a:pPr marL="342900" lvl="0" indent="-342900" algn="just">
              <a:buFont typeface="+mj-lt"/>
              <a:buAutoNum type="arabicParenR"/>
            </a:pP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6307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360DA-EFDA-19DF-DAB8-3907F653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153237"/>
            <a:ext cx="10515600" cy="9630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FSW target breakdown for Y3</a:t>
            </a:r>
            <a:endParaRPr lang="lo-LA" sz="4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F3413B-B625-2ED0-2C96-1E1ED08A6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26745"/>
              </p:ext>
            </p:extLst>
          </p:nvPr>
        </p:nvGraphicFramePr>
        <p:xfrm>
          <a:off x="296883" y="1269520"/>
          <a:ext cx="11673442" cy="496502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88733">
                  <a:extLst>
                    <a:ext uri="{9D8B030D-6E8A-4147-A177-3AD203B41FA5}">
                      <a16:colId xmlns:a16="http://schemas.microsoft.com/office/drawing/2014/main" val="3851159502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3546361617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6817394"/>
                    </a:ext>
                  </a:extLst>
                </a:gridCol>
                <a:gridCol w="475488">
                  <a:extLst>
                    <a:ext uri="{9D8B030D-6E8A-4147-A177-3AD203B41FA5}">
                      <a16:colId xmlns:a16="http://schemas.microsoft.com/office/drawing/2014/main" val="3457150989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3531348305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4213805256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3774287664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165613751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964545166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31013193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106611046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51753134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698971023"/>
                    </a:ext>
                  </a:extLst>
                </a:gridCol>
                <a:gridCol w="485461">
                  <a:extLst>
                    <a:ext uri="{9D8B030D-6E8A-4147-A177-3AD203B41FA5}">
                      <a16:colId xmlns:a16="http://schemas.microsoft.com/office/drawing/2014/main" val="2200170639"/>
                    </a:ext>
                  </a:extLst>
                </a:gridCol>
              </a:tblGrid>
              <a:tr h="70928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FSW Area implementation 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HIV test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June-22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Jul-22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Aug-22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Sep-22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Oct-22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Nov-22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Dec-22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Jan-23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Feb-23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Mar-23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Apr-23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May-23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86107"/>
                  </a:ext>
                </a:extLst>
              </a:tr>
              <a:tr h="709289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Vientiane Capital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3.658 </a:t>
                      </a:r>
                      <a:endParaRPr lang="lo-LA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345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345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345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335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345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335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315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315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215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205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233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extLst>
                  <a:ext uri="{0D108BD9-81ED-4DB2-BD59-A6C34878D82A}">
                    <a16:rowId xmlns:a16="http://schemas.microsoft.com/office/drawing/2014/main" val="4183943715"/>
                  </a:ext>
                </a:extLst>
              </a:tr>
              <a:tr h="709289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Vientiane Province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1.183 </a:t>
                      </a:r>
                      <a:endParaRPr lang="lo-LA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119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134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122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112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112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98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97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89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80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75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75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70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extLst>
                  <a:ext uri="{0D108BD9-81ED-4DB2-BD59-A6C34878D82A}">
                    <a16:rowId xmlns:a16="http://schemas.microsoft.com/office/drawing/2014/main" val="1719194500"/>
                  </a:ext>
                </a:extLst>
              </a:tr>
              <a:tr h="709289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Khammouane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Province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1.311 </a:t>
                      </a:r>
                      <a:endParaRPr lang="lo-LA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135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145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140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130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111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110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99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96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96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83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83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83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extLst>
                  <a:ext uri="{0D108BD9-81ED-4DB2-BD59-A6C34878D82A}">
                    <a16:rowId xmlns:a16="http://schemas.microsoft.com/office/drawing/2014/main" val="4160625908"/>
                  </a:ext>
                </a:extLst>
              </a:tr>
              <a:tr h="709289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Savannakhet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Province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1.496 </a:t>
                      </a:r>
                      <a:endParaRPr lang="lo-LA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121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/>
                </a:tc>
                <a:extLst>
                  <a:ext uri="{0D108BD9-81ED-4DB2-BD59-A6C34878D82A}">
                    <a16:rowId xmlns:a16="http://schemas.microsoft.com/office/drawing/2014/main" val="2397246640"/>
                  </a:ext>
                </a:extLst>
              </a:tr>
              <a:tr h="709289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Champasack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Province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1.135 </a:t>
                      </a:r>
                      <a:endParaRPr lang="lo-LA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115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130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125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115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105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100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80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65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65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60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 50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/>
                </a:tc>
                <a:extLst>
                  <a:ext uri="{0D108BD9-81ED-4DB2-BD59-A6C34878D82A}">
                    <a16:rowId xmlns:a16="http://schemas.microsoft.com/office/drawing/2014/main" val="3477021115"/>
                  </a:ext>
                </a:extLst>
              </a:tr>
              <a:tr h="70928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FSW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5" marR="8785" marT="8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 8.783 </a:t>
                      </a:r>
                      <a:endParaRPr lang="lo-LA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839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879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857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827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808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773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746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705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681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563 </a:t>
                      </a:r>
                      <a:endParaRPr lang="lo-LA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548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         557 </a:t>
                      </a:r>
                      <a:endParaRPr lang="lo-LA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8785" marR="8785" marT="878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3834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50A8077-D7F8-B7F2-4CD9-C6B58AD9ABCD}"/>
              </a:ext>
            </a:extLst>
          </p:cNvPr>
          <p:cNvSpPr/>
          <p:nvPr/>
        </p:nvSpPr>
        <p:spPr>
          <a:xfrm>
            <a:off x="3835831" y="1298448"/>
            <a:ext cx="1760297" cy="4882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5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4F49-8655-118C-934C-8DC78D1B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20"/>
            <a:ext cx="10515600" cy="9174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MSM target breakdown for Y3</a:t>
            </a:r>
            <a:endParaRPr lang="lo-LA" sz="36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E6B188-F224-CBFB-EAFE-89016B205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190476"/>
              </p:ext>
            </p:extLst>
          </p:nvPr>
        </p:nvGraphicFramePr>
        <p:xfrm>
          <a:off x="381450" y="898080"/>
          <a:ext cx="11661573" cy="568325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354422">
                  <a:extLst>
                    <a:ext uri="{9D8B030D-6E8A-4147-A177-3AD203B41FA5}">
                      <a16:colId xmlns:a16="http://schemas.microsoft.com/office/drawing/2014/main" val="734372029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3303316876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390676988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1509405787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85689867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17278178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788797284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76379933"/>
                    </a:ext>
                  </a:extLst>
                </a:gridCol>
                <a:gridCol w="466344">
                  <a:extLst>
                    <a:ext uri="{9D8B030D-6E8A-4147-A177-3AD203B41FA5}">
                      <a16:colId xmlns:a16="http://schemas.microsoft.com/office/drawing/2014/main" val="182306365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69896071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1840292378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949920615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3946288601"/>
                    </a:ext>
                  </a:extLst>
                </a:gridCol>
                <a:gridCol w="626191">
                  <a:extLst>
                    <a:ext uri="{9D8B030D-6E8A-4147-A177-3AD203B41FA5}">
                      <a16:colId xmlns:a16="http://schemas.microsoft.com/office/drawing/2014/main" val="1577922607"/>
                    </a:ext>
                  </a:extLst>
                </a:gridCol>
              </a:tblGrid>
              <a:tr h="8520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 Area of implementation 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HIV test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June-22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Jul-22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Aug-22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Sep-22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Oct-22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Nov-22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Dec-22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Jan-23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Feb-23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Mar-23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Apr-23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May-23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07049"/>
                  </a:ext>
                </a:extLst>
              </a:tr>
              <a:tr h="257270">
                <a:tc>
                  <a:txBody>
                    <a:bodyPr/>
                    <a:lstStyle/>
                    <a:p>
                      <a:pPr algn="l" rtl="0" fontAlgn="ctr"/>
                      <a:endParaRPr lang="en-US" sz="20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Luangphrabang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P.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lo-LA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532</a:t>
                      </a:r>
                      <a:endParaRPr lang="lo-LA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7723996"/>
                  </a:ext>
                </a:extLst>
              </a:tr>
              <a:tr h="521263">
                <a:tc>
                  <a:txBody>
                    <a:bodyPr/>
                    <a:lstStyle/>
                    <a:p>
                      <a:pPr algn="l" rtl="0" fontAlgn="ctr"/>
                      <a:endParaRPr lang="en-US" sz="20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Xayabury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P.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lo-LA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436</a:t>
                      </a:r>
                      <a:endParaRPr lang="lo-LA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3242411"/>
                  </a:ext>
                </a:extLst>
              </a:tr>
              <a:tr h="580362">
                <a:tc>
                  <a:txBody>
                    <a:bodyPr/>
                    <a:lstStyle/>
                    <a:p>
                      <a:pPr algn="l" rtl="0" fontAlgn="ctr"/>
                      <a:endParaRPr lang="en-US" sz="20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Vientiane P.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lo-LA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1395</a:t>
                      </a:r>
                      <a:endParaRPr lang="lo-LA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5616632"/>
                  </a:ext>
                </a:extLst>
              </a:tr>
              <a:tr h="525968">
                <a:tc>
                  <a:txBody>
                    <a:bodyPr/>
                    <a:lstStyle/>
                    <a:p>
                      <a:pPr algn="l" rtl="0" fontAlgn="ctr"/>
                      <a:endParaRPr lang="en-US" sz="20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Borykhamxay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P.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lo-LA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  <a:endParaRPr lang="lo-LA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118205"/>
                  </a:ext>
                </a:extLst>
              </a:tr>
              <a:tr h="803319">
                <a:tc>
                  <a:txBody>
                    <a:bodyPr/>
                    <a:lstStyle/>
                    <a:p>
                      <a:pPr algn="l" rtl="0" fontAlgn="ctr"/>
                      <a:endParaRPr lang="en-US" sz="20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Khammouane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P.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lo-LA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lo-LA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758</a:t>
                      </a:r>
                      <a:endParaRPr lang="lo-LA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0129605"/>
                  </a:ext>
                </a:extLst>
              </a:tr>
              <a:tr h="5700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MSM</a:t>
                      </a:r>
                    </a:p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o-LA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3243</a:t>
                      </a:r>
                      <a:endParaRPr lang="lo-LA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278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  <a:endParaRPr lang="lo-L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266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264</a:t>
                      </a:r>
                      <a:endParaRPr lang="lo-L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okChampa" panose="020B0604020202020204" pitchFamily="34" charset="-34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602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B27D80F-DBD5-5431-9F19-632BAD90A5AC}"/>
              </a:ext>
            </a:extLst>
          </p:cNvPr>
          <p:cNvSpPr/>
          <p:nvPr/>
        </p:nvSpPr>
        <p:spPr>
          <a:xfrm>
            <a:off x="3913632" y="898080"/>
            <a:ext cx="1773936" cy="5812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" y="501557"/>
            <a:ext cx="2382078" cy="623893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Target  Y3:  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DLIK-(C)</a:t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Increase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5</a:t>
            </a:r>
            <a:r>
              <a:rPr lang="lo-L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%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of </a:t>
            </a:r>
            <a:b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Number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HIV positive cases currently on treatment</a:t>
            </a:r>
            <a:endParaRPr 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077D33-A388-4614-95E8-2E839BE5C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94028"/>
              </p:ext>
            </p:extLst>
          </p:nvPr>
        </p:nvGraphicFramePr>
        <p:xfrm>
          <a:off x="2852531" y="172278"/>
          <a:ext cx="8458199" cy="6467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613">
                  <a:extLst>
                    <a:ext uri="{9D8B030D-6E8A-4147-A177-3AD203B41FA5}">
                      <a16:colId xmlns:a16="http://schemas.microsoft.com/office/drawing/2014/main" val="3764473292"/>
                    </a:ext>
                  </a:extLst>
                </a:gridCol>
                <a:gridCol w="3528739">
                  <a:extLst>
                    <a:ext uri="{9D8B030D-6E8A-4147-A177-3AD203B41FA5}">
                      <a16:colId xmlns:a16="http://schemas.microsoft.com/office/drawing/2014/main" val="3954297996"/>
                    </a:ext>
                  </a:extLst>
                </a:gridCol>
                <a:gridCol w="2101081">
                  <a:extLst>
                    <a:ext uri="{9D8B030D-6E8A-4147-A177-3AD203B41FA5}">
                      <a16:colId xmlns:a16="http://schemas.microsoft.com/office/drawing/2014/main" val="2238157113"/>
                    </a:ext>
                  </a:extLst>
                </a:gridCol>
                <a:gridCol w="2235766">
                  <a:extLst>
                    <a:ext uri="{9D8B030D-6E8A-4147-A177-3AD203B41FA5}">
                      <a16:colId xmlns:a16="http://schemas.microsoft.com/office/drawing/2014/main" val="4050819033"/>
                    </a:ext>
                  </a:extLst>
                </a:gridCol>
              </a:tblGrid>
              <a:tr h="657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No.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Health Facilities</a:t>
                      </a:r>
                    </a:p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(ART and POC sites)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(end of may.22)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Y3 (5%)</a:t>
                      </a:r>
                      <a:b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(end of may.23)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2726935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Savannakhet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7152588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Setthathilath HP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764340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Mahosot HP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0469190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Louangphrabang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5340270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Champasack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5431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Bokeo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4662255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Louangnamtha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7015373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Khammouane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7034269"/>
                  </a:ext>
                </a:extLst>
              </a:tr>
              <a:tr h="3232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Tonpheung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Dist. Hospital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1881225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Houaphan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255782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Friendship HP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7832120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Saravanh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6004641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Oudomxay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5393558"/>
                  </a:ext>
                </a:extLst>
              </a:tr>
              <a:tr h="2882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Songkhone Dist. Hospital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094621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Sayaboury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022698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Vientiane Province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687949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Bolikhamxay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4911028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Xiengkuang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0754462"/>
                  </a:ext>
                </a:extLst>
              </a:tr>
              <a:tr h="29938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9,317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9,783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9999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A99F3468-1AB6-418F-BD74-4E4912D31BCB}"/>
              </a:ext>
            </a:extLst>
          </p:cNvPr>
          <p:cNvSpPr/>
          <p:nvPr/>
        </p:nvSpPr>
        <p:spPr>
          <a:xfrm>
            <a:off x="2166730" y="2306673"/>
            <a:ext cx="685801" cy="327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B61B2DE-E04A-4337-A8E3-31131EA489E1}"/>
              </a:ext>
            </a:extLst>
          </p:cNvPr>
          <p:cNvSpPr/>
          <p:nvPr/>
        </p:nvSpPr>
        <p:spPr>
          <a:xfrm>
            <a:off x="8547652" y="6390862"/>
            <a:ext cx="1262270" cy="157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6C76BB-1337-A616-F91A-7F24C336C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330" y="1915244"/>
            <a:ext cx="10197884" cy="2573607"/>
          </a:xfrm>
          <a:noFill/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Review the needs to reprogram for C19 RM funds HIV program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HIV ribbon">
            <a:extLst>
              <a:ext uri="{FF2B5EF4-FFF2-40B4-BE49-F238E27FC236}">
                <a16:creationId xmlns:a16="http://schemas.microsoft.com/office/drawing/2014/main" id="{DB61F9A9-AB42-8BBC-6683-241435C5F9E4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8" b="8130"/>
          <a:stretch/>
        </p:blipFill>
        <p:spPr bwMode="auto">
          <a:xfrm>
            <a:off x="428786" y="2425485"/>
            <a:ext cx="857573" cy="1419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255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3" y="1702795"/>
            <a:ext cx="11079893" cy="1436190"/>
          </a:xfrm>
        </p:spPr>
        <p:txBody>
          <a:bodyPr>
            <a:normAutofit/>
          </a:bodyPr>
          <a:lstStyle/>
          <a:p>
            <a:r>
              <a:rPr lang="en-US" sz="2400" b="1" dirty="0"/>
              <a:t>Implementation Period 3 years </a:t>
            </a:r>
            <a:r>
              <a:rPr lang="en-US" sz="2400" dirty="0"/>
              <a:t>:     </a:t>
            </a:r>
            <a:r>
              <a:rPr lang="en-US" sz="2400" b="1" dirty="0">
                <a:solidFill>
                  <a:srgbClr val="0070C0"/>
                </a:solidFill>
              </a:rPr>
              <a:t>1 January 2021 - 31 December 2023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Activities and Budget 3 years:                  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597.283 USD</a:t>
            </a:r>
          </a:p>
          <a:p>
            <a:r>
              <a:rPr lang="en-US" sz="2400" b="1" dirty="0"/>
              <a:t>Main Focus of C19RM Funding:       </a:t>
            </a:r>
            <a:r>
              <a:rPr lang="en-US" sz="2400" b="1" dirty="0">
                <a:solidFill>
                  <a:srgbClr val="0070C0"/>
                </a:solidFill>
              </a:rPr>
              <a:t>Mitigation of Covid19 risks for the HIV programs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023" y="532263"/>
            <a:ext cx="11204811" cy="7779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Overview of C19RM funding for HIV program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35D9D-7F5E-4D96-8A2F-2A84818085DE}"/>
              </a:ext>
            </a:extLst>
          </p:cNvPr>
          <p:cNvSpPr txBox="1">
            <a:spLocks/>
          </p:cNvSpPr>
          <p:nvPr/>
        </p:nvSpPr>
        <p:spPr>
          <a:xfrm>
            <a:off x="693628" y="3318279"/>
            <a:ext cx="11204811" cy="28315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Signed contract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between DPC/NPOC/PR and CHAS to Implementation Project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/>
              <a:t> </a:t>
            </a:r>
            <a:r>
              <a:rPr lang="en-US" b="1">
                <a:solidFill>
                  <a:srgbClr val="0070C0"/>
                </a:solidFill>
              </a:rPr>
              <a:t>1</a:t>
            </a:r>
            <a:r>
              <a:rPr lang="en-US" b="1" baseline="30000">
                <a:solidFill>
                  <a:srgbClr val="0070C0"/>
                </a:solidFill>
              </a:rPr>
              <a:t>st</a:t>
            </a:r>
            <a:r>
              <a:rPr lang="en-US" b="1">
                <a:solidFill>
                  <a:srgbClr val="0070C0"/>
                </a:solidFill>
              </a:rPr>
              <a:t> October 2021 </a:t>
            </a:r>
          </a:p>
          <a:p>
            <a:r>
              <a:rPr lang="en-US" b="1">
                <a:solidFill>
                  <a:srgbClr val="0070C0"/>
                </a:solidFill>
              </a:rPr>
              <a:t>Completed open bank account </a:t>
            </a:r>
            <a:r>
              <a:rPr lang="en-US"/>
              <a:t>for COVID-19 funding 2021.</a:t>
            </a:r>
          </a:p>
          <a:p>
            <a:r>
              <a:rPr lang="en-US" b="1">
                <a:solidFill>
                  <a:srgbClr val="0070C0"/>
                </a:solidFill>
              </a:rPr>
              <a:t>Recruited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 Project coordinator and Finance officer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59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09" y="327547"/>
            <a:ext cx="10515600" cy="819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Overview of C19RM funding approved for HIV program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978" y="5162324"/>
            <a:ext cx="1008181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400" b="1" dirty="0"/>
              <a:t>Remark:   CHAS does not have any procurement of health product in this grant</a:t>
            </a:r>
          </a:p>
          <a:p>
            <a:endParaRPr lang="en-US" sz="20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3E3C5FC-44EF-436B-B98D-A13D719BAD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5978" y="1695676"/>
          <a:ext cx="9880043" cy="3042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942">
                  <a:extLst>
                    <a:ext uri="{9D8B030D-6E8A-4147-A177-3AD203B41FA5}">
                      <a16:colId xmlns:a16="http://schemas.microsoft.com/office/drawing/2014/main" val="1412796240"/>
                    </a:ext>
                  </a:extLst>
                </a:gridCol>
                <a:gridCol w="1602728">
                  <a:extLst>
                    <a:ext uri="{9D8B030D-6E8A-4147-A177-3AD203B41FA5}">
                      <a16:colId xmlns:a16="http://schemas.microsoft.com/office/drawing/2014/main" val="914247192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2119701238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3044326116"/>
                    </a:ext>
                  </a:extLst>
                </a:gridCol>
                <a:gridCol w="2251079">
                  <a:extLst>
                    <a:ext uri="{9D8B030D-6E8A-4147-A177-3AD203B41FA5}">
                      <a16:colId xmlns:a16="http://schemas.microsoft.com/office/drawing/2014/main" val="38794734"/>
                    </a:ext>
                  </a:extLst>
                </a:gridCol>
              </a:tblGrid>
              <a:tr h="475345">
                <a:tc>
                  <a:txBody>
                    <a:bodyPr/>
                    <a:lstStyle/>
                    <a:p>
                      <a:r>
                        <a:rPr lang="en-US" sz="2400" dirty="0"/>
                        <a:t>Approved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68289"/>
                  </a:ext>
                </a:extLst>
              </a:tr>
              <a:tr h="855622">
                <a:tc>
                  <a:txBody>
                    <a:bodyPr/>
                    <a:lstStyle/>
                    <a:p>
                      <a:r>
                        <a:rPr lang="en-US" sz="2400" dirty="0"/>
                        <a:t>C19RM grant total (USD)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120,741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246,411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597,283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7865"/>
                  </a:ext>
                </a:extLst>
              </a:tr>
              <a:tr h="855622">
                <a:tc>
                  <a:txBody>
                    <a:bodyPr/>
                    <a:lstStyle/>
                    <a:p>
                      <a:r>
                        <a:rPr lang="en-US" sz="2400" dirty="0"/>
                        <a:t>Procurement </a:t>
                      </a:r>
                    </a:p>
                    <a:p>
                      <a:r>
                        <a:rPr lang="en-US" sz="2400" dirty="0"/>
                        <a:t>Non-HP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54,895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54,895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79103"/>
                  </a:ext>
                </a:extLst>
              </a:tr>
              <a:tr h="855622">
                <a:tc>
                  <a:txBody>
                    <a:bodyPr/>
                    <a:lstStyle/>
                    <a:p>
                      <a:r>
                        <a:rPr lang="en-US" sz="2400" dirty="0"/>
                        <a:t>Implement activities &amp; admin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65,846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246,411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542,388 (91%)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3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85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88" y="655817"/>
            <a:ext cx="391147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/>
              <a:t>12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activities under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C19 RM  Y1/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b="1" dirty="0"/>
          </a:p>
          <a:p>
            <a:pPr algn="ctr"/>
            <a:r>
              <a:rPr lang="en-US" b="1" dirty="0"/>
              <a:t>  120, 141 $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3950458" y="268956"/>
            <a:ext cx="401288" cy="4019509"/>
          </a:xfrm>
          <a:prstGeom prst="leftBrace">
            <a:avLst>
              <a:gd name="adj1" fmla="val 8333"/>
              <a:gd name="adj2" fmla="val 4841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49365-9E58-4700-AFD6-8111A78C4767}"/>
              </a:ext>
            </a:extLst>
          </p:cNvPr>
          <p:cNvSpPr txBox="1"/>
          <p:nvPr/>
        </p:nvSpPr>
        <p:spPr>
          <a:xfrm>
            <a:off x="326066" y="4802153"/>
            <a:ext cx="117453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amount 54, 895.05$ in line 227, 229, 230 is kept with PR account for procurement, and those activities are now in process.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ADB44-2C7C-4652-BF3E-E94B8E015466}"/>
              </a:ext>
            </a:extLst>
          </p:cNvPr>
          <p:cNvSpPr txBox="1"/>
          <p:nvPr/>
        </p:nvSpPr>
        <p:spPr>
          <a:xfrm>
            <a:off x="326066" y="5625054"/>
            <a:ext cx="117453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CHAS received budget for year 1 on </a:t>
            </a:r>
            <a:r>
              <a:rPr lang="en-US" b="1" dirty="0"/>
              <a:t>28 December 2021 </a:t>
            </a:r>
            <a:r>
              <a:rPr lang="en-US" dirty="0"/>
              <a:t>with total amount 65,846$ for implementing 9 activities which is impossible to utilize as planned.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B072A-62FA-4672-B073-4AD8AF2C0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" t="26621" r="35376" b="12550"/>
          <a:stretch/>
        </p:blipFill>
        <p:spPr>
          <a:xfrm>
            <a:off x="4438261" y="268956"/>
            <a:ext cx="7649910" cy="44580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3E066FF-3E3E-4442-8F94-F4FFF81F5AF3}"/>
              </a:ext>
            </a:extLst>
          </p:cNvPr>
          <p:cNvSpPr/>
          <p:nvPr/>
        </p:nvSpPr>
        <p:spPr>
          <a:xfrm>
            <a:off x="11223812" y="4374776"/>
            <a:ext cx="950874" cy="2508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14342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9F3E6EE-A62B-4702-BEF2-8922D4E445FC}"/>
              </a:ext>
            </a:extLst>
          </p:cNvPr>
          <p:cNvSpPr txBox="1">
            <a:spLocks/>
          </p:cNvSpPr>
          <p:nvPr/>
        </p:nvSpPr>
        <p:spPr>
          <a:xfrm>
            <a:off x="1172994" y="677771"/>
            <a:ext cx="10905565" cy="8199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Reprogramming budget (from saving) in 2022-2023</a:t>
            </a:r>
          </a:p>
          <a:p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BB74E2C3-234F-40B5-B4A4-ABAAD0E3E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36142"/>
              </p:ext>
            </p:extLst>
          </p:nvPr>
        </p:nvGraphicFramePr>
        <p:xfrm>
          <a:off x="333183" y="1611787"/>
          <a:ext cx="10732605" cy="294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681">
                  <a:extLst>
                    <a:ext uri="{9D8B030D-6E8A-4147-A177-3AD203B41FA5}">
                      <a16:colId xmlns:a16="http://schemas.microsoft.com/office/drawing/2014/main" val="4252878381"/>
                    </a:ext>
                  </a:extLst>
                </a:gridCol>
                <a:gridCol w="2180793">
                  <a:extLst>
                    <a:ext uri="{9D8B030D-6E8A-4147-A177-3AD203B41FA5}">
                      <a16:colId xmlns:a16="http://schemas.microsoft.com/office/drawing/2014/main" val="1412796240"/>
                    </a:ext>
                  </a:extLst>
                </a:gridCol>
                <a:gridCol w="1855235">
                  <a:extLst>
                    <a:ext uri="{9D8B030D-6E8A-4147-A177-3AD203B41FA5}">
                      <a16:colId xmlns:a16="http://schemas.microsoft.com/office/drawing/2014/main" val="914247192"/>
                    </a:ext>
                  </a:extLst>
                </a:gridCol>
                <a:gridCol w="1782448">
                  <a:extLst>
                    <a:ext uri="{9D8B030D-6E8A-4147-A177-3AD203B41FA5}">
                      <a16:colId xmlns:a16="http://schemas.microsoft.com/office/drawing/2014/main" val="1474478251"/>
                    </a:ext>
                  </a:extLst>
                </a:gridCol>
                <a:gridCol w="1782448">
                  <a:extLst>
                    <a:ext uri="{9D8B030D-6E8A-4147-A177-3AD203B41FA5}">
                      <a16:colId xmlns:a16="http://schemas.microsoft.com/office/drawing/2014/main" val="2057010312"/>
                    </a:ext>
                  </a:extLst>
                </a:gridCol>
              </a:tblGrid>
              <a:tr h="7745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Saving 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Saving 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Saving 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68289"/>
                  </a:ext>
                </a:extLst>
              </a:tr>
              <a:tr h="742616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C19RM - 2020</a:t>
                      </a:r>
                      <a:br>
                        <a:rPr lang="en-US" sz="1800" dirty="0"/>
                      </a:br>
                      <a:r>
                        <a:rPr lang="en-US" sz="1400" dirty="0"/>
                        <a:t>(4 BL: 102,110,126,130)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46,613 $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46,613 $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477865"/>
                  </a:ext>
                </a:extLst>
              </a:tr>
              <a:tr h="64712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C19RM - 2021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56,110 $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53,504 $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51,762 $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161,376 $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579103"/>
                  </a:ext>
                </a:extLst>
              </a:tr>
              <a:tr h="7804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102,723 $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53,504 $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51,761 $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207,988 $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33046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A517401-7CD6-B837-59EB-53F615DD61F0}"/>
              </a:ext>
            </a:extLst>
          </p:cNvPr>
          <p:cNvSpPr txBox="1"/>
          <p:nvPr/>
        </p:nvSpPr>
        <p:spPr>
          <a:xfrm>
            <a:off x="333183" y="5246213"/>
            <a:ext cx="107326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saving for Y1 excluded 3 budget lines for IT procurement # 54,895 $ which was transferred to CHAS in May 2022, and these budget are carry over to Q6/2022 </a:t>
            </a:r>
          </a:p>
        </p:txBody>
      </p:sp>
    </p:spTree>
    <p:extLst>
      <p:ext uri="{BB962C8B-B14F-4D97-AF65-F5344CB8AC3E}">
        <p14:creationId xmlns:p14="http://schemas.microsoft.com/office/powerpoint/2010/main" val="3509198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35791A-35F4-4440-A317-639CBAF198A9}"/>
              </a:ext>
            </a:extLst>
          </p:cNvPr>
          <p:cNvSpPr txBox="1"/>
          <p:nvPr/>
        </p:nvSpPr>
        <p:spPr>
          <a:xfrm>
            <a:off x="5242773" y="1716091"/>
            <a:ext cx="624528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Scale up Point of Care (POC) sites in 2 provinces (PSL+XSB) and 4 central hospitals (MNCH, Children, 103, 5 Mesa)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2297E-A89C-4597-A06A-3A6653BF09B1}"/>
              </a:ext>
            </a:extLst>
          </p:cNvPr>
          <p:cNvSpPr txBox="1"/>
          <p:nvPr/>
        </p:nvSpPr>
        <p:spPr>
          <a:xfrm>
            <a:off x="5242770" y="2550121"/>
            <a:ext cx="624528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Improve data management for CSOs partners – develop SOP/Guidance and Training workshop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AB01C-76B3-4F90-83D9-B2490CDC5E4A}"/>
              </a:ext>
            </a:extLst>
          </p:cNvPr>
          <p:cNvSpPr txBox="1"/>
          <p:nvPr/>
        </p:nvSpPr>
        <p:spPr>
          <a:xfrm>
            <a:off x="5242769" y="3461436"/>
            <a:ext cx="6245283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Strengthening/Creating mechanism for PLHIV and KPs to access national health insurance through discussion and consultation workshop, develop SOP or guidance for PEs education.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F3E6EE-A62B-4702-BEF2-8922D4E445FC}"/>
              </a:ext>
            </a:extLst>
          </p:cNvPr>
          <p:cNvSpPr txBox="1">
            <a:spLocks/>
          </p:cNvSpPr>
          <p:nvPr/>
        </p:nvSpPr>
        <p:spPr>
          <a:xfrm>
            <a:off x="1969995" y="356967"/>
            <a:ext cx="10905565" cy="8199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Prioritized Reprogramming Activities in 2022-2023</a:t>
            </a:r>
          </a:p>
          <a:p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D97F3530-8B6E-465B-811F-1CEA02B329C7}"/>
              </a:ext>
            </a:extLst>
          </p:cNvPr>
          <p:cNvSpPr/>
          <p:nvPr/>
        </p:nvSpPr>
        <p:spPr>
          <a:xfrm>
            <a:off x="4840152" y="2039257"/>
            <a:ext cx="331694" cy="3868537"/>
          </a:xfrm>
          <a:prstGeom prst="leftBrace">
            <a:avLst>
              <a:gd name="adj1" fmla="val 8333"/>
              <a:gd name="adj2" fmla="val 489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FE9B6-88BD-43EB-9908-3BFD7EBA1E33}"/>
              </a:ext>
            </a:extLst>
          </p:cNvPr>
          <p:cNvSpPr txBox="1"/>
          <p:nvPr/>
        </p:nvSpPr>
        <p:spPr>
          <a:xfrm>
            <a:off x="5242769" y="4611107"/>
            <a:ext cx="624528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Public awareness raising through printing communication materials, special events, Radio advertisement, social media…</a:t>
            </a:r>
          </a:p>
        </p:txBody>
      </p:sp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B4C4FABB-E7E0-3169-9FE3-A5996ACF949B}"/>
              </a:ext>
            </a:extLst>
          </p:cNvPr>
          <p:cNvGraphicFramePr>
            <a:graphicFrameLocks/>
          </p:cNvGraphicFramePr>
          <p:nvPr/>
        </p:nvGraphicFramePr>
        <p:xfrm>
          <a:off x="254000" y="1075303"/>
          <a:ext cx="4515224" cy="2752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94">
                  <a:extLst>
                    <a:ext uri="{9D8B030D-6E8A-4147-A177-3AD203B41FA5}">
                      <a16:colId xmlns:a16="http://schemas.microsoft.com/office/drawing/2014/main" val="4252878381"/>
                    </a:ext>
                  </a:extLst>
                </a:gridCol>
                <a:gridCol w="959766">
                  <a:extLst>
                    <a:ext uri="{9D8B030D-6E8A-4147-A177-3AD203B41FA5}">
                      <a16:colId xmlns:a16="http://schemas.microsoft.com/office/drawing/2014/main" val="1412796240"/>
                    </a:ext>
                  </a:extLst>
                </a:gridCol>
                <a:gridCol w="937272">
                  <a:extLst>
                    <a:ext uri="{9D8B030D-6E8A-4147-A177-3AD203B41FA5}">
                      <a16:colId xmlns:a16="http://schemas.microsoft.com/office/drawing/2014/main" val="914247192"/>
                    </a:ext>
                  </a:extLst>
                </a:gridCol>
                <a:gridCol w="862290">
                  <a:extLst>
                    <a:ext uri="{9D8B030D-6E8A-4147-A177-3AD203B41FA5}">
                      <a16:colId xmlns:a16="http://schemas.microsoft.com/office/drawing/2014/main" val="1474478251"/>
                    </a:ext>
                  </a:extLst>
                </a:gridCol>
                <a:gridCol w="908602">
                  <a:extLst>
                    <a:ext uri="{9D8B030D-6E8A-4147-A177-3AD203B41FA5}">
                      <a16:colId xmlns:a16="http://schemas.microsoft.com/office/drawing/2014/main" val="2057010312"/>
                    </a:ext>
                  </a:extLst>
                </a:gridCol>
              </a:tblGrid>
              <a:tr h="7583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Saving 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Saving 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Saving 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68289"/>
                  </a:ext>
                </a:extLst>
              </a:tr>
              <a:tr h="727101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C19RM - 2020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46,613 $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46,613 $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477865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C19RM - 2021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56,110 $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53,504 $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51,762 $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161,376 $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579103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102,723 $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53,504 $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51,761 $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207,988 $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33046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CD7EB24-CFFE-9319-7C19-0E7372089E18}"/>
              </a:ext>
            </a:extLst>
          </p:cNvPr>
          <p:cNvSpPr txBox="1"/>
          <p:nvPr/>
        </p:nvSpPr>
        <p:spPr>
          <a:xfrm>
            <a:off x="5242771" y="5483780"/>
            <a:ext cx="624528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Enhance S&amp;D reduction activities into on-going QI efforts</a:t>
            </a:r>
          </a:p>
          <a:p>
            <a:r>
              <a:rPr lang="en-US" dirty="0"/>
              <a:t>(e.g. develop Training curriculum, TOT workshop, </a:t>
            </a:r>
          </a:p>
        </p:txBody>
      </p:sp>
    </p:spTree>
    <p:extLst>
      <p:ext uri="{BB962C8B-B14F-4D97-AF65-F5344CB8AC3E}">
        <p14:creationId xmlns:p14="http://schemas.microsoft.com/office/powerpoint/2010/main" val="99967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04019"/>
              </p:ext>
            </p:extLst>
          </p:nvPr>
        </p:nvGraphicFramePr>
        <p:xfrm>
          <a:off x="321213" y="821410"/>
          <a:ext cx="11341262" cy="546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11F-91F5-40E8-9DCA-414295F3C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0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:\Users\THALACOM\AppData\Local\Microsoft\Windows\INetCache\Content.Word\IMG_2875.jpg">
            <a:extLst>
              <a:ext uri="{FF2B5EF4-FFF2-40B4-BE49-F238E27FC236}">
                <a16:creationId xmlns:a16="http://schemas.microsoft.com/office/drawing/2014/main" id="{4D4925F9-7AAC-4230-A648-0FD6FE99C85C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7EE58-DAEA-40BF-B241-791D4EA6D9B7}"/>
              </a:ext>
            </a:extLst>
          </p:cNvPr>
          <p:cNvSpPr txBox="1"/>
          <p:nvPr/>
        </p:nvSpPr>
        <p:spPr>
          <a:xfrm>
            <a:off x="453389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ຂໍ</a:t>
            </a:r>
            <a:r>
              <a:rPr lang="en-US" sz="6000" dirty="0">
                <a:solidFill>
                  <a:srgbClr val="0000FF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en-US" sz="6000" dirty="0" err="1">
                <a:solidFill>
                  <a:srgbClr val="0000FF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ຂອບ</a:t>
            </a:r>
            <a:r>
              <a:rPr lang="en-US" sz="6000" dirty="0">
                <a:solidFill>
                  <a:srgbClr val="0000FF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en-US" sz="6000" dirty="0" err="1">
                <a:solidFill>
                  <a:srgbClr val="0000FF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ໃຈ</a:t>
            </a:r>
            <a:endParaRPr lang="en-US" sz="6000" dirty="0">
              <a:solidFill>
                <a:srgbClr val="0000FF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974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200"/>
            <a:ext cx="10887076" cy="914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1.</a:t>
            </a:r>
            <a:r>
              <a:rPr lang="lo-LA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Period of implementation on</a:t>
            </a:r>
            <a:r>
              <a:rPr lang="lo-LA" sz="2800" b="1" dirty="0">
                <a:solidFill>
                  <a:schemeClr val="tx2"/>
                </a:solidFill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 K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81142"/>
              </p:ext>
            </p:extLst>
          </p:nvPr>
        </p:nvGraphicFramePr>
        <p:xfrm>
          <a:off x="1427044" y="1019530"/>
          <a:ext cx="10011604" cy="292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7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Period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</a:t>
                      </a:r>
                      <a:r>
                        <a:rPr lang="lo-LA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1</a:t>
                      </a:r>
                      <a:endParaRPr lang="en-US" sz="2000" b="1" dirty="0"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01/01/2021 </a:t>
                      </a:r>
                      <a:r>
                        <a:rPr lang="lo-LA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ເຖິງ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31/05/2021 (5 months</a:t>
                      </a:r>
                      <a:r>
                        <a:rPr lang="lo-LA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0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</a:t>
                      </a:r>
                      <a:r>
                        <a:rPr lang="lo-LA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2</a:t>
                      </a:r>
                      <a:endParaRPr lang="en-US" sz="2000" b="1" dirty="0"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01/06/2021 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ເຖິງ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31/05/2022 (12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months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</a:t>
                      </a:r>
                      <a:r>
                        <a:rPr lang="lo-LA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3</a:t>
                      </a:r>
                      <a:endParaRPr lang="en-US" sz="2000" b="1" dirty="0"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01/06/2022 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ເຖິງ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31/05/2023 (12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months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01/06/2023 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ເຖິງ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31/05/2024 (12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months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665026" y="2190466"/>
            <a:ext cx="9801367" cy="586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1037230" y="4503761"/>
            <a:ext cx="1042916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Implementers DLI-K : CHAS, PCCAs, CHIAs and PEDA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4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624678" y="2823825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1" y="5431208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flipH="1">
            <a:off x="664897" y="4006402"/>
            <a:ext cx="5442298" cy="1828825"/>
            <a:chOff x="2889661" y="1275241"/>
            <a:chExt cx="4224201" cy="3244964"/>
          </a:xfrm>
        </p:grpSpPr>
        <p:sp>
          <p:nvSpPr>
            <p:cNvPr id="3" name="Oval 2"/>
            <p:cNvSpPr/>
            <p:nvPr/>
          </p:nvSpPr>
          <p:spPr>
            <a:xfrm>
              <a:off x="4304516" y="3260029"/>
              <a:ext cx="191283" cy="20759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170599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6251" y="2054304"/>
              <a:ext cx="1727611" cy="24659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KM (PEDA)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Thakhek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Hinboun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Nongbok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Mahaxai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</p:txBody>
        </p:sp>
        <p:cxnSp>
          <p:nvCxnSpPr>
            <p:cNvPr id="21" name="Elbow Connector 20"/>
            <p:cNvCxnSpPr>
              <a:cxnSpLocks/>
            </p:cNvCxnSpPr>
            <p:nvPr/>
          </p:nvCxnSpPr>
          <p:spPr>
            <a:xfrm rot="10800000" flipH="1" flipV="1">
              <a:off x="2889661" y="1275241"/>
              <a:ext cx="2496589" cy="92854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69575" y="2272908"/>
            <a:ext cx="1981200" cy="1837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VTP</a:t>
            </a:r>
            <a:r>
              <a:rPr lang="lo-LA" sz="1600" b="1" u="sng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(PEDA)</a:t>
            </a:r>
          </a:p>
          <a:p>
            <a:pPr algn="l" font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1.Keo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Oudom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font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2.Phonhong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font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3.Vengvieng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font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4.Thoulakhom</a:t>
            </a:r>
          </a:p>
          <a:p>
            <a:pPr font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5.Vengkham</a:t>
            </a:r>
          </a:p>
          <a:p>
            <a:pPr algn="l" fontAlgn="ctr"/>
            <a:endParaRPr lang="en-US" sz="1600" b="1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5836478" y="5181601"/>
            <a:ext cx="1097722" cy="36550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62401" y="4590473"/>
            <a:ext cx="1828799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CPS (PEDA)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Pakse</a:t>
            </a:r>
            <a:endParaRPr lang="en-US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Phonthong</a:t>
            </a:r>
            <a:endParaRPr lang="en-US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Bachieng</a:t>
            </a:r>
            <a:endPara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06" y="583701"/>
            <a:ext cx="7789394" cy="569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66BC60-2223-4EBE-A6EF-1A74FDB47210}"/>
              </a:ext>
            </a:extLst>
          </p:cNvPr>
          <p:cNvCxnSpPr>
            <a:cxnSpLocks/>
          </p:cNvCxnSpPr>
          <p:nvPr/>
        </p:nvCxnSpPr>
        <p:spPr>
          <a:xfrm flipH="1">
            <a:off x="2143760" y="3076810"/>
            <a:ext cx="15012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0AE5F86-034D-4F9B-B615-2B8C4C59DA6B}"/>
              </a:ext>
            </a:extLst>
          </p:cNvPr>
          <p:cNvSpPr/>
          <p:nvPr/>
        </p:nvSpPr>
        <p:spPr>
          <a:xfrm>
            <a:off x="312916" y="454658"/>
            <a:ext cx="2089322" cy="1253485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FSW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AA24A9-534F-46F7-896E-6813FCC76FB8}"/>
              </a:ext>
            </a:extLst>
          </p:cNvPr>
          <p:cNvSpPr/>
          <p:nvPr/>
        </p:nvSpPr>
        <p:spPr>
          <a:xfrm>
            <a:off x="4165600" y="3396905"/>
            <a:ext cx="146385" cy="14921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3B5257-8A9F-4F81-AD6F-A3474A8C2E38}"/>
              </a:ext>
            </a:extLst>
          </p:cNvPr>
          <p:cNvGrpSpPr/>
          <p:nvPr/>
        </p:nvGrpSpPr>
        <p:grpSpPr>
          <a:xfrm>
            <a:off x="4284352" y="454657"/>
            <a:ext cx="6719978" cy="3091465"/>
            <a:chOff x="4533116" y="1943622"/>
            <a:chExt cx="3160412" cy="14798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30ED95-0C11-4103-9F22-38088998EFBC}"/>
                </a:ext>
              </a:extLst>
            </p:cNvPr>
            <p:cNvSpPr txBox="1"/>
            <p:nvPr/>
          </p:nvSpPr>
          <p:spPr>
            <a:xfrm>
              <a:off x="6237156" y="1943622"/>
              <a:ext cx="1456372" cy="12228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VTE PCCA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Chanthaboury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Sikhottabong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Sisattank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Hadsayphong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Saysettha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Saythany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Nasaythong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Pargnum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Sangthong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</p:txBody>
        </p:sp>
        <p:cxnSp>
          <p:nvCxnSpPr>
            <p:cNvPr id="27" name="Elbow Connector 20">
              <a:extLst>
                <a:ext uri="{FF2B5EF4-FFF2-40B4-BE49-F238E27FC236}">
                  <a16:creationId xmlns:a16="http://schemas.microsoft.com/office/drawing/2014/main" id="{4858EF34-FA31-4EDE-9580-890AA16ACD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3116" y="2416588"/>
              <a:ext cx="1714567" cy="100685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6FD2BCBE-5552-4506-BA30-0F88C53693AF}"/>
              </a:ext>
            </a:extLst>
          </p:cNvPr>
          <p:cNvSpPr/>
          <p:nvPr/>
        </p:nvSpPr>
        <p:spPr>
          <a:xfrm>
            <a:off x="6766556" y="4604791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5326C5-9950-4608-9A7E-955F02040C29}"/>
              </a:ext>
            </a:extLst>
          </p:cNvPr>
          <p:cNvSpPr/>
          <p:nvPr/>
        </p:nvSpPr>
        <p:spPr>
          <a:xfrm>
            <a:off x="6204216" y="3902605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AC7927A-45AA-41EF-A392-63055D7CDAC7}"/>
              </a:ext>
            </a:extLst>
          </p:cNvPr>
          <p:cNvGrpSpPr/>
          <p:nvPr/>
        </p:nvGrpSpPr>
        <p:grpSpPr>
          <a:xfrm>
            <a:off x="6957839" y="3541042"/>
            <a:ext cx="5040780" cy="2554545"/>
            <a:chOff x="5601171" y="1896869"/>
            <a:chExt cx="2370684" cy="12228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A6152-A853-4BA4-872A-28A9536C0863}"/>
                </a:ext>
              </a:extLst>
            </p:cNvPr>
            <p:cNvSpPr txBox="1"/>
            <p:nvPr/>
          </p:nvSpPr>
          <p:spPr>
            <a:xfrm>
              <a:off x="6515483" y="1896869"/>
              <a:ext cx="1456372" cy="12228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SVK (PCCA)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KaysonePhomvihan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Sayphouthong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Songkhone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Outhonphone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Atsaphangthong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Phin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Sepone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Champhone</a:t>
              </a:r>
              <a:endPara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170599"/>
                  </a:solidFill>
                  <a:latin typeface="Saysettha OT" pitchFamily="34" charset="-34"/>
                  <a:cs typeface="Saysettha OT" pitchFamily="34" charset="-34"/>
                </a:rPr>
                <a:t>PhalanXay</a:t>
              </a:r>
              <a:endParaRPr lang="lo-LA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endParaRPr>
            </a:p>
          </p:txBody>
        </p:sp>
        <p:cxnSp>
          <p:nvCxnSpPr>
            <p:cNvPr id="37" name="Elbow Connector 20">
              <a:extLst>
                <a:ext uri="{FF2B5EF4-FFF2-40B4-BE49-F238E27FC236}">
                  <a16:creationId xmlns:a16="http://schemas.microsoft.com/office/drawing/2014/main" id="{4EA6B3E3-94D8-400A-AEC2-8D899F111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1171" y="2044187"/>
              <a:ext cx="912420" cy="411563"/>
            </a:xfrm>
            <a:prstGeom prst="bentConnector3">
              <a:avLst>
                <a:gd name="adj1" fmla="val 31147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068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02AE61-B54B-48A0-A0C6-FAF8ED3FC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42" y="694140"/>
            <a:ext cx="8547977" cy="569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F90A21-A361-4AB9-A266-FC286EA4CC75}"/>
              </a:ext>
            </a:extLst>
          </p:cNvPr>
          <p:cNvSpPr/>
          <p:nvPr/>
        </p:nvSpPr>
        <p:spPr>
          <a:xfrm>
            <a:off x="501847" y="210451"/>
            <a:ext cx="1745143" cy="1138772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MSM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53BAA6-6FB0-410F-95CA-3C4977994F5C}"/>
              </a:ext>
            </a:extLst>
          </p:cNvPr>
          <p:cNvSpPr/>
          <p:nvPr/>
        </p:nvSpPr>
        <p:spPr>
          <a:xfrm>
            <a:off x="4864198" y="2315825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3CC23F-D205-40C3-A044-6A159C9C7094}"/>
              </a:ext>
            </a:extLst>
          </p:cNvPr>
          <p:cNvSpPr/>
          <p:nvPr/>
        </p:nvSpPr>
        <p:spPr>
          <a:xfrm>
            <a:off x="3838038" y="2742545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7578EB-46DD-44B2-A2FB-6D4CC7AFCCE5}"/>
              </a:ext>
            </a:extLst>
          </p:cNvPr>
          <p:cNvSpPr/>
          <p:nvPr/>
        </p:nvSpPr>
        <p:spPr>
          <a:xfrm>
            <a:off x="4639948" y="2950138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D10B04-5C5E-4AFD-A480-C7810F606CF2}"/>
              </a:ext>
            </a:extLst>
          </p:cNvPr>
          <p:cNvSpPr/>
          <p:nvPr/>
        </p:nvSpPr>
        <p:spPr>
          <a:xfrm>
            <a:off x="6682838" y="3057672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5D2F5B-84F8-4B79-BA1B-90FA7FA8FFFB}"/>
              </a:ext>
            </a:extLst>
          </p:cNvPr>
          <p:cNvSpPr/>
          <p:nvPr/>
        </p:nvSpPr>
        <p:spPr>
          <a:xfrm>
            <a:off x="7698838" y="3677432"/>
            <a:ext cx="191283" cy="2075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20">
            <a:extLst>
              <a:ext uri="{FF2B5EF4-FFF2-40B4-BE49-F238E27FC236}">
                <a16:creationId xmlns:a16="http://schemas.microsoft.com/office/drawing/2014/main" id="{2E2942FF-307B-4197-B141-EB25FBA5581E}"/>
              </a:ext>
            </a:extLst>
          </p:cNvPr>
          <p:cNvCxnSpPr>
            <a:cxnSpLocks/>
          </p:cNvCxnSpPr>
          <p:nvPr/>
        </p:nvCxnSpPr>
        <p:spPr>
          <a:xfrm>
            <a:off x="7890121" y="3833127"/>
            <a:ext cx="1919961" cy="3121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E2CFB8-44EB-497C-81EA-5CAC9B734F8F}"/>
              </a:ext>
            </a:extLst>
          </p:cNvPr>
          <p:cNvSpPr txBox="1"/>
          <p:nvPr/>
        </p:nvSpPr>
        <p:spPr>
          <a:xfrm>
            <a:off x="9810082" y="3677432"/>
            <a:ext cx="203744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KM (</a:t>
            </a:r>
            <a:r>
              <a:rPr lang="en-US" sz="2000" b="1" u="sng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CHIas</a:t>
            </a:r>
            <a:r>
              <a:rPr lang="en-US" sz="2000" b="1" u="sng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Thakhek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Nongbok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Mahaxai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Hinboun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Saybangfay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02DB1-0040-4CBA-8432-08A047A3B1AB}"/>
              </a:ext>
            </a:extLst>
          </p:cNvPr>
          <p:cNvSpPr txBox="1"/>
          <p:nvPr/>
        </p:nvSpPr>
        <p:spPr>
          <a:xfrm>
            <a:off x="209551" y="3500145"/>
            <a:ext cx="2037440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SBL (</a:t>
            </a:r>
            <a:r>
              <a:rPr lang="en-US" b="1" u="sng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CHIas</a:t>
            </a:r>
            <a:r>
              <a:rPr lang="en-US" b="1" u="sng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Sayya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Paklay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43BB66-AB73-4EDB-B0A0-E33D0901EFEE}"/>
              </a:ext>
            </a:extLst>
          </p:cNvPr>
          <p:cNvSpPr txBox="1"/>
          <p:nvPr/>
        </p:nvSpPr>
        <p:spPr>
          <a:xfrm>
            <a:off x="209551" y="1446550"/>
            <a:ext cx="2037440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LPB (</a:t>
            </a:r>
            <a:r>
              <a:rPr lang="en-US" sz="2000" b="1" u="sng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CHIas</a:t>
            </a:r>
            <a:r>
              <a:rPr lang="en-US" sz="2000" b="1" u="sng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Luangphrabang</a:t>
            </a:r>
            <a:endParaRPr lang="lo-LA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Chomphet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Xiengnguen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1180E32-507C-4F82-9C32-8AF8D3A602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46991" y="2897856"/>
            <a:ext cx="1686688" cy="8833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0">
            <a:extLst>
              <a:ext uri="{FF2B5EF4-FFF2-40B4-BE49-F238E27FC236}">
                <a16:creationId xmlns:a16="http://schemas.microsoft.com/office/drawing/2014/main" id="{0CE62A38-6009-4816-9943-F4E97E243C2F}"/>
              </a:ext>
            </a:extLst>
          </p:cNvPr>
          <p:cNvCxnSpPr>
            <a:cxnSpLocks/>
          </p:cNvCxnSpPr>
          <p:nvPr/>
        </p:nvCxnSpPr>
        <p:spPr>
          <a:xfrm rot="10800000">
            <a:off x="2246990" y="1719831"/>
            <a:ext cx="2617208" cy="6997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3846186-A197-4272-9C97-AD23863A384C}"/>
              </a:ext>
            </a:extLst>
          </p:cNvPr>
          <p:cNvSpPr/>
          <p:nvPr/>
        </p:nvSpPr>
        <p:spPr>
          <a:xfrm>
            <a:off x="2842044" y="4683760"/>
            <a:ext cx="1981200" cy="1700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VTP</a:t>
            </a:r>
            <a:r>
              <a:rPr lang="lo-LA" sz="2000" b="1" u="sng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CHIas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  <a:p>
            <a:pPr marL="342900" indent="-342900" algn="l" fontAlgn="ctr">
              <a:buAutoNum type="arabicPeriod"/>
            </a:pP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Phonhong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indent="-342900" algn="l" fontAlgn="ctr">
              <a:buAutoNum type="arabicPeriod"/>
            </a:pP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Keooudom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indent="-342900" algn="l" fontAlgn="ctr">
              <a:buAutoNum type="arabicPeriod"/>
            </a:pP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Toulakhom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indent="-342900" algn="l" fontAlgn="ctr">
              <a:buAutoNum type="arabicPeriod"/>
            </a:pP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Vengvieng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indent="-342900" algn="l" fontAlgn="ctr">
              <a:buAutoNum type="arabicPeriod"/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Vengkham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26" name="Elbow Connector 20">
            <a:extLst>
              <a:ext uri="{FF2B5EF4-FFF2-40B4-BE49-F238E27FC236}">
                <a16:creationId xmlns:a16="http://schemas.microsoft.com/office/drawing/2014/main" id="{4152B2BA-32D0-42A0-B790-A519243DC4B5}"/>
              </a:ext>
            </a:extLst>
          </p:cNvPr>
          <p:cNvCxnSpPr>
            <a:cxnSpLocks/>
          </p:cNvCxnSpPr>
          <p:nvPr/>
        </p:nvCxnSpPr>
        <p:spPr>
          <a:xfrm rot="5400000">
            <a:off x="3631212" y="3510779"/>
            <a:ext cx="1406845" cy="8019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ACBE79-B693-42D4-955B-68A2A55B134E}"/>
              </a:ext>
            </a:extLst>
          </p:cNvPr>
          <p:cNvSpPr txBox="1"/>
          <p:nvPr/>
        </p:nvSpPr>
        <p:spPr>
          <a:xfrm>
            <a:off x="8468962" y="1593670"/>
            <a:ext cx="203744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BKX (PCCA)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Pakson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Thaphabath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Pakkading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Borikham</a:t>
            </a:r>
            <a:r>
              <a:rPr lang="en-US" sz="1600" b="1" dirty="0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70599"/>
                </a:solidFill>
                <a:latin typeface="Saysettha OT" pitchFamily="34" charset="-34"/>
                <a:cs typeface="Saysettha OT" pitchFamily="34" charset="-34"/>
              </a:rPr>
              <a:t>Khamkerth</a:t>
            </a:r>
            <a:endParaRPr lang="en-US" sz="1600" b="1" dirty="0">
              <a:solidFill>
                <a:srgbClr val="170599"/>
              </a:solidFill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9" name="Elbow Connector 20">
            <a:extLst>
              <a:ext uri="{FF2B5EF4-FFF2-40B4-BE49-F238E27FC236}">
                <a16:creationId xmlns:a16="http://schemas.microsoft.com/office/drawing/2014/main" id="{1A1DE950-EA3E-4407-849F-9A13356B063C}"/>
              </a:ext>
            </a:extLst>
          </p:cNvPr>
          <p:cNvCxnSpPr>
            <a:cxnSpLocks/>
          </p:cNvCxnSpPr>
          <p:nvPr/>
        </p:nvCxnSpPr>
        <p:spPr>
          <a:xfrm flipV="1">
            <a:off x="6901408" y="2378500"/>
            <a:ext cx="1534587" cy="76599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2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60" y="19544"/>
            <a:ext cx="10887076" cy="61498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lo-LA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Health facilities provide services on ARV drugs for PLHIV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36363"/>
              </p:ext>
            </p:extLst>
          </p:nvPr>
        </p:nvGraphicFramePr>
        <p:xfrm>
          <a:off x="139701" y="630887"/>
          <a:ext cx="7303515" cy="607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Health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Facilities (ART and POC sites)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7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1. 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Capital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14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Sethathirath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Hospital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Mahosoth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Hospital       </a:t>
                      </a:r>
                      <a:r>
                        <a:rPr lang="lo-LA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Friendship Hospital      </a:t>
                      </a:r>
                      <a:r>
                        <a:rPr lang="lo-LA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Khamouane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4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Khamouane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Savanaket</a:t>
                      </a:r>
                      <a:endParaRPr lang="lo-LA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Savanaket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b="1" dirty="0">
                        <a:solidFill>
                          <a:schemeClr val="tx2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Songkhone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District Hospital        </a:t>
                      </a:r>
                      <a:r>
                        <a:rPr lang="lo-LA" sz="1400" b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4.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5.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Saravanh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Saravanh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Louangprabang</a:t>
                      </a:r>
                      <a:endParaRPr lang="lo-LA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Louangprabang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860186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7.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Oudumxay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Oudumxay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13746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8.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LouangNumtha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LouangNumtha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80473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9.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Borkeo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Borkeo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    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b="1" dirty="0">
                        <a:solidFill>
                          <a:schemeClr val="tx2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Tonpeung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District Hospital      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82215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10.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Huaphanh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4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Huaphanh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047453"/>
                  </a:ext>
                </a:extLst>
              </a:tr>
              <a:tr h="443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11.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15.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Vientiane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9/2021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268969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12.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Xayabury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16.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Xayabury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r>
                        <a:rPr lang="lo-LA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8/2021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183416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Borikhamxay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17.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Borikhamxay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End</a:t>
                      </a:r>
                      <a:r>
                        <a:rPr lang="lo-LA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 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469617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14.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Xiengkoung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18.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Xiengkoung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r>
                        <a:rPr lang="lo-LA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End</a:t>
                      </a:r>
                      <a:r>
                        <a:rPr lang="lo-LA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 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26945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551176" y="630887"/>
            <a:ext cx="2105026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ARV</a:t>
            </a:r>
            <a:r>
              <a:rPr lang="lo-LA" b="1" dirty="0"/>
              <a:t> </a:t>
            </a:r>
            <a:r>
              <a:rPr lang="en-US" b="1" dirty="0"/>
              <a:t>&amp; POC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31F1867-5F20-438D-AD5D-49E69FEC1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467219"/>
              </p:ext>
            </p:extLst>
          </p:nvPr>
        </p:nvGraphicFramePr>
        <p:xfrm>
          <a:off x="5306777" y="2086140"/>
          <a:ext cx="4380839" cy="290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95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6659-1AB0-494C-B7FB-0976D2C5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160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Progress report on DLI K Y</a:t>
            </a:r>
            <a:r>
              <a:rPr lang="lo-LA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  <a:t>2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</a:t>
            </a:r>
            <a:b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endParaRPr lang="en-US" sz="4800" b="1" dirty="0">
              <a:solidFill>
                <a:srgbClr val="0070C0"/>
              </a:solidFill>
              <a:latin typeface="Times New Roman" pitchFamily="18" charset="0"/>
              <a:ea typeface="Phetsarath OT" panose="02000500000000000001" pitchFamily="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1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FE29A6C-A5D6-463C-BD4F-E4503774C2CA}"/>
              </a:ext>
            </a:extLst>
          </p:cNvPr>
          <p:cNvSpPr txBox="1"/>
          <p:nvPr/>
        </p:nvSpPr>
        <p:spPr>
          <a:xfrm>
            <a:off x="0" y="53861"/>
            <a:ext cx="12192000" cy="9079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Progress-DLI K Y2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800" dirty="0"/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DLIK-A: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Increasing </a:t>
            </a:r>
            <a:r>
              <a:rPr lang="lo-LA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b="1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2%</a:t>
            </a:r>
            <a:r>
              <a:rPr lang="lo-LA" sz="2000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of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FSW  received an HIV test in the past twelve (12) months and know their results</a:t>
            </a:r>
            <a:endParaRPr lang="en-US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0419" y="6334061"/>
            <a:ext cx="179245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Target Y2= 8,336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306DDE-90A0-AF83-B479-CB8851693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66321"/>
              </p:ext>
            </p:extLst>
          </p:nvPr>
        </p:nvGraphicFramePr>
        <p:xfrm>
          <a:off x="141154" y="1114790"/>
          <a:ext cx="11798507" cy="5106130"/>
        </p:xfrm>
        <a:graphic>
          <a:graphicData uri="http://schemas.openxmlformats.org/drawingml/2006/table">
            <a:tbl>
              <a:tblPr/>
              <a:tblGrid>
                <a:gridCol w="505049">
                  <a:extLst>
                    <a:ext uri="{9D8B030D-6E8A-4147-A177-3AD203B41FA5}">
                      <a16:colId xmlns:a16="http://schemas.microsoft.com/office/drawing/2014/main" val="1295792279"/>
                    </a:ext>
                  </a:extLst>
                </a:gridCol>
                <a:gridCol w="1164420">
                  <a:extLst>
                    <a:ext uri="{9D8B030D-6E8A-4147-A177-3AD203B41FA5}">
                      <a16:colId xmlns:a16="http://schemas.microsoft.com/office/drawing/2014/main" val="1774503792"/>
                    </a:ext>
                  </a:extLst>
                </a:gridCol>
                <a:gridCol w="925924">
                  <a:extLst>
                    <a:ext uri="{9D8B030D-6E8A-4147-A177-3AD203B41FA5}">
                      <a16:colId xmlns:a16="http://schemas.microsoft.com/office/drawing/2014/main" val="2070599653"/>
                    </a:ext>
                  </a:extLst>
                </a:gridCol>
                <a:gridCol w="757573">
                  <a:extLst>
                    <a:ext uri="{9D8B030D-6E8A-4147-A177-3AD203B41FA5}">
                      <a16:colId xmlns:a16="http://schemas.microsoft.com/office/drawing/2014/main" val="3693200574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4126338465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578796963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1960648091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1012845203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3949624803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3336747858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2296957042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1525650259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1302483381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1163828588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3079738901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626440570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1899219216"/>
                    </a:ext>
                  </a:extLst>
                </a:gridCol>
                <a:gridCol w="476990">
                  <a:extLst>
                    <a:ext uri="{9D8B030D-6E8A-4147-A177-3AD203B41FA5}">
                      <a16:colId xmlns:a16="http://schemas.microsoft.com/office/drawing/2014/main" val="2249411391"/>
                    </a:ext>
                  </a:extLst>
                </a:gridCol>
                <a:gridCol w="603253">
                  <a:extLst>
                    <a:ext uri="{9D8B030D-6E8A-4147-A177-3AD203B41FA5}">
                      <a16:colId xmlns:a16="http://schemas.microsoft.com/office/drawing/2014/main" val="2137339787"/>
                    </a:ext>
                  </a:extLst>
                </a:gridCol>
                <a:gridCol w="799661">
                  <a:extLst>
                    <a:ext uri="{9D8B030D-6E8A-4147-A177-3AD203B41FA5}">
                      <a16:colId xmlns:a16="http://schemas.microsoft.com/office/drawing/2014/main" val="1073363585"/>
                    </a:ext>
                  </a:extLst>
                </a:gridCol>
              </a:tblGrid>
              <a:tr h="449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Provinces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Denominator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Target: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+2%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66378"/>
                  </a:ext>
                </a:extLst>
              </a:tr>
              <a:tr h="479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034409"/>
                  </a:ext>
                </a:extLst>
              </a:tr>
              <a:tr h="833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Vientiane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631341"/>
                  </a:ext>
                </a:extLst>
              </a:tr>
              <a:tr h="668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Vientiane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52334"/>
                  </a:ext>
                </a:extLst>
              </a:tr>
              <a:tr h="668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Khammouan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515177"/>
                  </a:ext>
                </a:extLst>
              </a:tr>
              <a:tr h="668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Savannakhet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687115"/>
                  </a:ext>
                </a:extLst>
              </a:tr>
              <a:tr h="668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Champasak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27900"/>
                  </a:ext>
                </a:extLst>
              </a:tr>
              <a:tr h="6686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11323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CF9CDC-6B14-208A-E67E-603285E16270}"/>
              </a:ext>
            </a:extLst>
          </p:cNvPr>
          <p:cNvSpPr/>
          <p:nvPr/>
        </p:nvSpPr>
        <p:spPr>
          <a:xfrm>
            <a:off x="11156646" y="5625497"/>
            <a:ext cx="782362" cy="595423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345758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12286</TotalTime>
  <Words>3100</Words>
  <Application>Microsoft Office PowerPoint</Application>
  <PresentationFormat>Widescreen</PresentationFormat>
  <Paragraphs>1330</Paragraphs>
  <Slides>30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Progress report on DLI-K (HIV)</vt:lpstr>
      <vt:lpstr>PowerPoint Presentation</vt:lpstr>
      <vt:lpstr>PowerPoint Presentation</vt:lpstr>
      <vt:lpstr>1. Period of implementation on DLI K</vt:lpstr>
      <vt:lpstr>PowerPoint Presentation</vt:lpstr>
      <vt:lpstr>PowerPoint Presentation</vt:lpstr>
      <vt:lpstr>4. Health facilities provide services on ARV drugs for PLHIV</vt:lpstr>
      <vt:lpstr> Progress report on DLI K Y2  </vt:lpstr>
      <vt:lpstr>PowerPoint Presentation</vt:lpstr>
      <vt:lpstr>PowerPoint Presentation</vt:lpstr>
      <vt:lpstr>PowerPoint Presentation</vt:lpstr>
      <vt:lpstr> Challenges &amp; Solutions Y2 </vt:lpstr>
      <vt:lpstr>Challenges</vt:lpstr>
      <vt:lpstr>Solutions</vt:lpstr>
      <vt:lpstr>PowerPoint Presentation</vt:lpstr>
      <vt:lpstr> Estimate target Y3  for FSW,MSM and ARV Treatment in DLI K   </vt:lpstr>
      <vt:lpstr>Indicator DLI K - (a1) Percentage of  FSW received an HIV test in the past twelve (12) months and know their results </vt:lpstr>
      <vt:lpstr>DLIK-A: Percentage of  FSW received an HIV test in the past    twelve (12) months and know their results (Y3) </vt:lpstr>
      <vt:lpstr>DLIK-B: Percentage of  MSM received an HIV test in the past   twelve (12) months and know their results (Y3)</vt:lpstr>
      <vt:lpstr>Roadmap</vt:lpstr>
      <vt:lpstr>FSW target breakdown for Y3</vt:lpstr>
      <vt:lpstr>MSM target breakdown for Y3</vt:lpstr>
      <vt:lpstr>Target  Y3:    DLIK-(C)  Increase 5% of  Number HIV positive cases currently on treatment</vt:lpstr>
      <vt:lpstr>PowerPoint Presentation</vt:lpstr>
      <vt:lpstr> Overview of C19RM funding for HIV program </vt:lpstr>
      <vt:lpstr> Overview of C19RM funding approved for HIV program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ໂຄງການ ເຂົ້າເຖິງການບໍລິການສຸຂະພາບ ແລະ ໂພຊະນາການ Health and Nutrition Service Access  (HANSA)</dc:title>
  <dc:creator>Tok Tok</dc:creator>
  <cp:lastModifiedBy>Khamlay Manivong</cp:lastModifiedBy>
  <cp:revision>283</cp:revision>
  <cp:lastPrinted>2021-11-25T20:12:53Z</cp:lastPrinted>
  <dcterms:created xsi:type="dcterms:W3CDTF">2021-09-07T13:32:36Z</dcterms:created>
  <dcterms:modified xsi:type="dcterms:W3CDTF">2022-06-22T10:25:43Z</dcterms:modified>
</cp:coreProperties>
</file>