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529" r:id="rId2"/>
    <p:sldId id="610" r:id="rId3"/>
    <p:sldId id="625" r:id="rId4"/>
    <p:sldId id="532" r:id="rId5"/>
    <p:sldId id="645" r:id="rId6"/>
    <p:sldId id="693" r:id="rId7"/>
    <p:sldId id="708" r:id="rId8"/>
    <p:sldId id="663" r:id="rId9"/>
    <p:sldId id="683" r:id="rId10"/>
    <p:sldId id="709" r:id="rId11"/>
    <p:sldId id="669" r:id="rId12"/>
    <p:sldId id="623" r:id="rId13"/>
    <p:sldId id="601" r:id="rId14"/>
    <p:sldId id="687" r:id="rId15"/>
    <p:sldId id="582" r:id="rId16"/>
    <p:sldId id="697" r:id="rId17"/>
    <p:sldId id="583" r:id="rId18"/>
    <p:sldId id="622" r:id="rId19"/>
    <p:sldId id="673" r:id="rId20"/>
    <p:sldId id="710" r:id="rId21"/>
    <p:sldId id="674" r:id="rId22"/>
    <p:sldId id="711" r:id="rId23"/>
    <p:sldId id="525" r:id="rId24"/>
    <p:sldId id="628" r:id="rId25"/>
    <p:sldId id="712" r:id="rId26"/>
    <p:sldId id="679" r:id="rId27"/>
    <p:sldId id="592" r:id="rId28"/>
  </p:sldIdLst>
  <p:sldSz cx="9144000" cy="6858000" type="screen4x3"/>
  <p:notesSz cx="10023475" cy="6889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6" autoAdjust="0"/>
    <p:restoredTop sz="94306" autoAdjust="0"/>
  </p:normalViewPr>
  <p:slideViewPr>
    <p:cSldViewPr>
      <p:cViewPr varScale="1">
        <p:scale>
          <a:sx n="67" d="100"/>
          <a:sy n="67" d="100"/>
        </p:scale>
        <p:origin x="78" y="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7650" y="0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/>
          <a:lstStyle>
            <a:lvl1pPr algn="r">
              <a:defRPr sz="1200"/>
            </a:lvl1pPr>
          </a:lstStyle>
          <a:p>
            <a:fld id="{0D72BCBA-6B5F-468F-883F-CA8CD8B06592}" type="datetime1">
              <a:rPr lang="th-TH" smtClean="0"/>
              <a:t>07/12/66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44068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7650" y="6544068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 anchor="b"/>
          <a:lstStyle>
            <a:lvl1pPr algn="r">
              <a:defRPr sz="1200"/>
            </a:lvl1pPr>
          </a:lstStyle>
          <a:p>
            <a:fld id="{B668AC9E-BA33-4669-ABAE-2506A0ECA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9770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7650" y="0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/>
          <a:lstStyle>
            <a:lvl1pPr algn="r">
              <a:defRPr sz="1200"/>
            </a:lvl1pPr>
          </a:lstStyle>
          <a:p>
            <a:fld id="{711D5258-34E5-4B6E-9147-80FC10E6F3D2}" type="datetime1">
              <a:rPr lang="th-TH" smtClean="0"/>
              <a:t>07/12/66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90888" y="517525"/>
            <a:ext cx="3441700" cy="258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38" tIns="47119" rIns="94238" bIns="47119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2349" y="3272632"/>
            <a:ext cx="8018780" cy="3100388"/>
          </a:xfrm>
          <a:prstGeom prst="rect">
            <a:avLst/>
          </a:prstGeom>
        </p:spPr>
        <p:txBody>
          <a:bodyPr vert="horz" lIns="94238" tIns="47119" rIns="94238" bIns="471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44068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7650" y="6544068"/>
            <a:ext cx="4343506" cy="344487"/>
          </a:xfrm>
          <a:prstGeom prst="rect">
            <a:avLst/>
          </a:prstGeom>
        </p:spPr>
        <p:txBody>
          <a:bodyPr vert="horz" lIns="94238" tIns="47119" rIns="94238" bIns="47119" rtlCol="0" anchor="b"/>
          <a:lstStyle>
            <a:lvl1pPr algn="r">
              <a:defRPr sz="1200"/>
            </a:lvl1pPr>
          </a:lstStyle>
          <a:p>
            <a:fld id="{B8120472-3A52-47C6-A022-7577AD0DD34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115855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94EAD51-F6D2-4EB4-BEF4-4C907E1B2FAD}" type="datetimeFigureOut">
              <a:rPr lang="en-US" smtClean="0"/>
              <a:pPr/>
              <a:t>07-Dec-23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A1E26-98D0-4364-9BAF-4BFF54D77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  <a:t>Report of Joint Oversight Field Visit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D271E-D7B4-4582-BE4D-40C45A1F7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Activities supported by the Global Fund to Fight AIDS, Tuberculosis and Malaria (GFATM)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err="1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Borlikhamxay</a:t>
            </a:r>
            <a:r>
              <a:rPr lang="en-US" sz="28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 Province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o-LA" b="1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Date</a:t>
            </a:r>
            <a:r>
              <a:rPr lang="lo-LA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 </a:t>
            </a:r>
            <a:r>
              <a:rPr lang="en-US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06</a:t>
            </a:r>
            <a:r>
              <a:rPr lang="pt-BR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-</a:t>
            </a:r>
            <a:r>
              <a:rPr lang="en-US" b="1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10 November</a:t>
            </a:r>
            <a:r>
              <a:rPr lang="pt-BR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 202</a:t>
            </a:r>
            <a:r>
              <a:rPr lang="lo-LA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3</a:t>
            </a:r>
            <a:endParaRPr lang="pt-BR" sz="2400" b="1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b="1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b="1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400" b="1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Prepared by</a:t>
            </a:r>
            <a:r>
              <a:rPr lang="pt-BR" sz="2400" b="1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: CCM Secretariat</a:t>
            </a:r>
            <a:endParaRPr lang="pt-BR" sz="2400" b="1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220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DE02-898B-4A06-B4C0-83E90DF4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Key Issues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EB828-DDE7-45DA-A233-21ACCAB0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Autofit/>
          </a:bodyPr>
          <a:lstStyle/>
          <a:p>
            <a:pPr marL="401638" indent="-401638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Frequent turnover of staffs, old staff have retired, new ones who have not been trained yet</a:t>
            </a:r>
          </a:p>
          <a:p>
            <a:pPr marL="401638" indent="-401638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Provincial hospital does not have enough bedroom and counselling room for patients and a staff is responsible for many tasks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Phetsarath OT" panose="02000500000000000001" pitchFamily="2" charset="2"/>
                <a:cs typeface="Phetsarath OT" panose="02000500000000000000" pitchFamily="2" charset="0"/>
              </a:rPr>
              <a:t>Devices such as computers are insufficient to support their work</a:t>
            </a:r>
            <a:endParaRPr lang="lo-LA" dirty="0">
              <a:latin typeface="Phetsarath OT" panose="02000500000000000000" pitchFamily="2" charset="0"/>
              <a:ea typeface="Phetsarath OT" panose="02000500000000000001" pitchFamily="2" charset="2"/>
              <a:cs typeface="Phetsarath OT" panose="02000500000000000000" pitchFamily="2" charset="0"/>
            </a:endParaRP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Patients sometimes lack of drugs because there is not available in the CHAS, and the patients are required to buy the drugs for themselves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The problem of incentive disbursement to some volunteers who work to achieve the target and some do not achieve the target but they received the same amount of incentive.</a:t>
            </a:r>
            <a:endParaRPr lang="en-US" altLang="en-US" dirty="0">
              <a:latin typeface="Phetsarath OT" panose="02000500000000000000" pitchFamily="2" charset="0"/>
              <a:ea typeface="Phetsarath OT" panose="02000500000000000000" pitchFamily="2" charset="0"/>
              <a:cs typeface="Phetsarath OT" panose="02000500000000000000" pitchFamily="2" charset="0"/>
            </a:endParaRPr>
          </a:p>
          <a:p>
            <a:pPr marL="401638" indent="-401638" algn="l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en-US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880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A7385-31F4-4926-96A5-E8646E05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Proposals</a:t>
            </a:r>
            <a:endParaRPr lang="en-US" sz="2800" dirty="0">
              <a:solidFill>
                <a:srgbClr val="0070C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81B0-71CE-4C32-8CE6-7DBB5CB71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10200"/>
          </a:xfrm>
        </p:spPr>
        <p:txBody>
          <a:bodyPr>
            <a:noAutofit/>
          </a:bodyPr>
          <a:lstStyle/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100" dirty="0">
                <a:latin typeface="Phetsarath OT" panose="02000500000000000000" pitchFamily="2" charset="0"/>
                <a:ea typeface="Phetsarath OT" panose="02000500000000000000" pitchFamily="2" charset="0"/>
                <a:cs typeface="Phetsarath OT" panose="02000500000000000000" pitchFamily="2" charset="0"/>
              </a:rPr>
              <a:t>Request more budget to support in HIV/AIDS and STI activity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100" dirty="0">
                <a:latin typeface="Phetsarath OT" panose="02000500000000000000" pitchFamily="2" charset="0"/>
                <a:ea typeface="Phetsarath OT" panose="02000500000000000000" pitchFamily="2" charset="0"/>
                <a:cs typeface="Phetsarath OT" panose="02000500000000000000" pitchFamily="2" charset="0"/>
              </a:rPr>
              <a:t>Request more budget for retraining staff in the HIV/AIDS and STI 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100" dirty="0">
                <a:latin typeface="Phetsarath OT" panose="02000500000000000000" pitchFamily="2" charset="0"/>
                <a:ea typeface="Phetsarath OT" panose="02000500000000000000" pitchFamily="2" charset="0"/>
                <a:cs typeface="Phetsarath OT" panose="02000500000000000000" pitchFamily="2" charset="0"/>
              </a:rPr>
              <a:t>Provincial hospital needs bedrooms and counseling rooms for TB and HIV patients and requests more staffs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100" dirty="0">
                <a:latin typeface="Phetsarath OT" panose="02000500000000000000" pitchFamily="2" charset="0"/>
                <a:ea typeface="Phetsarath OT" panose="02000500000000000000" pitchFamily="2" charset="0"/>
                <a:cs typeface="Phetsarath OT" panose="02000500000000000000" pitchFamily="2" charset="0"/>
              </a:rPr>
              <a:t>Increase incentive to access, find target groups to access health services and refer more infected people for treatment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100" dirty="0">
                <a:latin typeface="Phetsarath OT" panose="02000500000000000000" pitchFamily="2" charset="0"/>
                <a:cs typeface="Phetsarath OT" panose="02000500000000000000" pitchFamily="2" charset="0"/>
              </a:rPr>
              <a:t>Increase the supply of condoms to meet demand 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100" dirty="0">
                <a:latin typeface="Phetsarath OT" panose="02000500000000000000" pitchFamily="2" charset="0"/>
                <a:cs typeface="Phetsarath OT" panose="02000500000000000000" pitchFamily="2" charset="0"/>
              </a:rPr>
              <a:t>There should be a follow-up of patients referred for verification at the provincial hospital and patients who are taking drug to prevent drug shortages, incorrect taking drugs and lost follow-up patients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sz="2100" dirty="0">
                <a:latin typeface="Phetsarath OT" panose="02000500000000000000" pitchFamily="2" charset="0"/>
                <a:ea typeface="Phetsarath OT" panose="02000500000000000000" pitchFamily="2" charset="0"/>
                <a:cs typeface="Phetsarath OT" panose="02000500000000000000" pitchFamily="2" charset="0"/>
              </a:rPr>
              <a:t>There should follow-up evaluation every period from the central, provincial, district and health center regular and continuous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100" dirty="0">
                <a:latin typeface="Phetsarath OT" panose="02000500000000000001" pitchFamily="2" charset="2"/>
                <a:ea typeface="Phetsarath OT" panose="02000500000000000001" pitchFamily="2" charset="2"/>
                <a:cs typeface="Phetsarath OT" panose="02000500000000000001" pitchFamily="2" charset="2"/>
              </a:rPr>
              <a:t>District level requests for a laptop to support in reporting.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en-US" altLang="en-US" sz="2100" dirty="0">
              <a:latin typeface="Phetsarath OT" panose="02000500000000000000" pitchFamily="2" charset="0"/>
              <a:ea typeface="Phetsarath OT" panose="02000500000000000000" pitchFamily="2" charset="0"/>
              <a:cs typeface="Phetsarath OT" panose="02000500000000000000" pitchFamily="2" charset="0"/>
            </a:endParaRP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lo-LA" sz="2100" dirty="0">
              <a:solidFill>
                <a:schemeClr val="tx1"/>
              </a:solidFill>
              <a:latin typeface="Phetsarath OT" panose="02000500000000000000" pitchFamily="2" charset="0"/>
              <a:ea typeface="Phetsarath OT" pitchFamily="2" charset="2"/>
              <a:cs typeface="Phetsarath OT" panose="02000500000000000000" pitchFamily="2" charset="0"/>
            </a:endParaRP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lo-LA" sz="2100" dirty="0">
              <a:latin typeface="Phetsarath OT" panose="02000500000000000000" pitchFamily="2" charset="0"/>
              <a:ea typeface="Phetsarath OT" pitchFamily="2" charset="2"/>
              <a:cs typeface="Phetsarath OT" panose="02000500000000000000" pitchFamily="2" charset="0"/>
            </a:endParaRPr>
          </a:p>
          <a:p>
            <a:pPr marL="803275" indent="-401638" algn="l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sz="2100" dirty="0">
              <a:latin typeface="Phetsarath OT" panose="02000500000000000000" pitchFamily="2" charset="0"/>
              <a:cs typeface="Phetsarath OT" panose="02000500000000000000" pitchFamily="2" charset="0"/>
              <a:sym typeface="Wingdings 2"/>
            </a:endParaRPr>
          </a:p>
        </p:txBody>
      </p:sp>
    </p:spTree>
    <p:extLst>
      <p:ext uri="{BB962C8B-B14F-4D97-AF65-F5344CB8AC3E}">
        <p14:creationId xmlns:p14="http://schemas.microsoft.com/office/powerpoint/2010/main" val="1775031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6388-6F6E-43F3-8E8C-72D16827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6482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7200" b="1" dirty="0">
                <a:solidFill>
                  <a:srgbClr val="0070C0"/>
                </a:solidFill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Tuberculosis</a:t>
            </a:r>
          </a:p>
        </p:txBody>
      </p:sp>
    </p:spTree>
    <p:extLst>
      <p:ext uri="{BB962C8B-B14F-4D97-AF65-F5344CB8AC3E}">
        <p14:creationId xmlns:p14="http://schemas.microsoft.com/office/powerpoint/2010/main" val="3683785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8396-D669-4120-8E2F-7A1CF001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839200" cy="609600"/>
          </a:xfrm>
        </p:spPr>
        <p:txBody>
          <a:bodyPr>
            <a:noAutofit/>
          </a:bodyPr>
          <a:lstStyle/>
          <a:p>
            <a:r>
              <a:rPr lang="en-US" sz="28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Achievements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F4B5A-69EA-4311-B9EA-51A1B193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6019800"/>
          </a:xfrm>
        </p:spPr>
        <p:txBody>
          <a:bodyPr>
            <a:noAutofit/>
          </a:bodyPr>
          <a:lstStyle/>
          <a:p>
            <a:pPr marL="401638" indent="-401638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Under leadership from the central, provincial and district level, the projects were successfully implemented</a:t>
            </a:r>
            <a:endParaRPr lang="lo-LA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401638" indent="-401638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Received budget from the government, HANSA project and humanities project</a:t>
            </a:r>
          </a:p>
          <a:p>
            <a:pPr marL="461963" lvl="0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Phetsarath OT" panose="02000500000000000001" pitchFamily="2" charset="2"/>
                <a:cs typeface="Phetsarath OT" panose="02000500000000000000" pitchFamily="2" charset="0"/>
              </a:rPr>
              <a:t>The policy of free diagnosis and treatment of TB</a:t>
            </a:r>
          </a:p>
          <a:p>
            <a:pPr marL="461963" lvl="0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Phetsarath OT" panose="02000500000000000001" pitchFamily="2" charset="2"/>
                <a:cs typeface="Phetsarath OT" panose="02000500000000000000" pitchFamily="2" charset="0"/>
              </a:rPr>
              <a:t>Analytical equipment is sufficient to meet the demand</a:t>
            </a:r>
          </a:p>
          <a:p>
            <a:pPr marL="461963" lvl="0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Phetsarath OT" panose="02000500000000000001" pitchFamily="2" charset="2"/>
                <a:cs typeface="Phetsarath OT" panose="02000500000000000000" pitchFamily="2" charset="0"/>
              </a:rPr>
              <a:t>Sufficient TB drug can be provided regularly and on time</a:t>
            </a:r>
          </a:p>
          <a:p>
            <a:pPr marL="461963" lvl="0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Phetsarath OT" panose="02000500000000000001" pitchFamily="2" charset="2"/>
                <a:cs typeface="Phetsarath OT" panose="02000500000000000000" pitchFamily="2" charset="0"/>
              </a:rPr>
              <a:t>There is a recording system and TB Tracker data entry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itchFamily="2" charset="0"/>
              </a:rPr>
              <a:t>There is a GeneXpert to for sputum testing to find TB suspecting case to diagnose</a:t>
            </a:r>
          </a:p>
        </p:txBody>
      </p:sp>
    </p:spTree>
    <p:extLst>
      <p:ext uri="{BB962C8B-B14F-4D97-AF65-F5344CB8AC3E}">
        <p14:creationId xmlns:p14="http://schemas.microsoft.com/office/powerpoint/2010/main" val="3252759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8396-D669-4120-8E2F-7A1CF001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81000"/>
            <a:ext cx="8839200" cy="533400"/>
          </a:xfrm>
        </p:spPr>
        <p:txBody>
          <a:bodyPr>
            <a:noAutofit/>
          </a:bodyPr>
          <a:lstStyle/>
          <a:p>
            <a:r>
              <a:rPr lang="en-US" sz="28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Achievements (Conti.)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F4B5A-69EA-4311-B9EA-51A1B193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715000"/>
          </a:xfrm>
        </p:spPr>
        <p:txBody>
          <a:bodyPr>
            <a:noAutofit/>
          </a:bodyPr>
          <a:lstStyle/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itchFamily="2" charset="0"/>
              </a:rPr>
              <a:t>All TB patients received voluntary counseling for HIV testing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itchFamily="2" charset="0"/>
              </a:rPr>
              <a:t>There is a TB control network from the provincial, district and health center level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itchFamily="2" charset="0"/>
              </a:rPr>
              <a:t>Reporting is using the DHIS2 system at the district/province/central level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itchFamily="2" charset="0"/>
              </a:rPr>
              <a:t>The district level monitor and supervise health centers regularly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itchFamily="2" charset="0"/>
              </a:rPr>
              <a:t>Management and follow-up TB patients in the DHIS2 system by individual data entry (TB Tracker) which is very convenient in reporting and using data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itchFamily="2" charset="0"/>
              </a:rPr>
              <a:t>Each health center has a refrigerator to collect sputum samples</a:t>
            </a: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en-US" sz="2200" dirty="0">
              <a:latin typeface="Phetsarath OT" panose="02000500000000000000" pitchFamily="2" charset="0"/>
              <a:cs typeface="Phetsarath OT" pitchFamily="2" charset="0"/>
            </a:endParaRPr>
          </a:p>
          <a:p>
            <a:pPr marL="461963" indent="-461963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en-US" sz="2200" dirty="0">
              <a:latin typeface="Phetsarath OT" panose="02000500000000000000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31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8396-D669-4120-8E2F-7A1CF001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Key Issues</a:t>
            </a:r>
            <a:endParaRPr lang="lo-LA" sz="3200" b="1" dirty="0">
              <a:solidFill>
                <a:srgbClr val="0070C0"/>
              </a:solidFill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F4B5A-69EA-4311-B9EA-51A1B193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Autofit/>
          </a:bodyPr>
          <a:lstStyle/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3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Patients receive a delayed diagnosis and combined with co-infection (TB/HIV)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3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Receive a delayed budget and the budget for IEC materials and monitoring activities at the village level is still limited;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3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Screening for TB suspected cases and sending sputum samples from health centers and district hospitals to diagnostic testing at provincial hospitals with GeneXpert have not met the target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300" dirty="0">
                <a:latin typeface="Phetsarath OT" panose="02000500000000000000" pitchFamily="2" charset="0"/>
                <a:cs typeface="Phetsarath OT" panose="02000500000000000000" pitchFamily="2" charset="0"/>
              </a:rPr>
              <a:t>The number of notified TB cases all form (new and relapse) did not meet the targeted indicator</a:t>
            </a:r>
            <a:endParaRPr lang="en-US" sz="2300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300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300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1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8396-D669-4120-8E2F-7A1CF001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3200" b="1" dirty="0">
                <a:solidFill>
                  <a:srgbClr val="0070C0"/>
                </a:solidFill>
                <a:effectLst/>
                <a:ea typeface="Arial Unicode MS"/>
                <a:cs typeface="Phetsarath OT" panose="02000500000000000000" pitchFamily="2" charset="0"/>
              </a:rPr>
              <a:t>Key Issues (Conti.)</a:t>
            </a:r>
            <a:endParaRPr lang="lo-LA" sz="3200" b="1" dirty="0">
              <a:solidFill>
                <a:srgbClr val="0070C0"/>
              </a:solidFill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F4B5A-69EA-4311-B9EA-51A1B193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410200"/>
          </a:xfrm>
        </p:spPr>
        <p:txBody>
          <a:bodyPr>
            <a:noAutofit/>
          </a:bodyPr>
          <a:lstStyle/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Insufficient staff at TB unit, one staff is responsible for many duties, the staffs have been replaced frequently and s</a:t>
            </a:r>
            <a:r>
              <a:rPr lang="en-US" sz="220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ome staff in the district level have not yet understood the policy of </a:t>
            </a:r>
            <a:r>
              <a:rPr lang="en-US" sz="22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sputum sample </a:t>
            </a:r>
            <a:r>
              <a:rPr lang="en-US" sz="220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delivery due to their new duties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Some reports are not on time, there is a discrepancy between the number in hard-copied and the system is different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Tuberculosis information has not yet reached the local people especially in remote areas, there are still many people who do not know and understand about tuberculosis.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The involvement of local authorities is also limited</a:t>
            </a:r>
          </a:p>
          <a:p>
            <a:pPr marL="347663" indent="-347663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200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401638" lvl="0" indent="-401638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sz="2200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708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8396-D669-4120-8E2F-7A1CF001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685800"/>
          </a:xfrm>
        </p:spPr>
        <p:txBody>
          <a:bodyPr>
            <a:normAutofit/>
          </a:bodyPr>
          <a:lstStyle/>
          <a:p>
            <a:pPr marL="0" lvl="0" indent="0" algn="thaiDist">
              <a:buNone/>
            </a:pPr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Proposals</a:t>
            </a:r>
            <a:endParaRPr lang="lo-LA" sz="3200" b="1" dirty="0">
              <a:solidFill>
                <a:srgbClr val="0070C0"/>
              </a:solidFill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F4B5A-69EA-4311-B9EA-51A1B193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867400"/>
          </a:xfrm>
        </p:spPr>
        <p:txBody>
          <a:bodyPr>
            <a:noAutofit/>
          </a:bodyPr>
          <a:lstStyle/>
          <a:p>
            <a:pPr marL="403225" indent="-403225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Request central level to conduct a </a:t>
            </a:r>
            <a:r>
              <a:rPr lang="en-US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quarterly monitoring</a:t>
            </a:r>
          </a:p>
          <a:p>
            <a:pPr marL="403225" indent="-403225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Request for a budget for retraining TB work for health center levels</a:t>
            </a:r>
          </a:p>
          <a:p>
            <a:pPr marL="403225" indent="-403225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6030D"/>
                </a:solidFill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Request the central level to implement ACF together with the provincial, district and health centers and at the prison and detention camp</a:t>
            </a:r>
          </a:p>
          <a:p>
            <a:pPr marL="403225" indent="-403225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6030D"/>
                </a:solidFill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Request more budget for sending samples or incentive for  collecting samples ( health center to collect samples at villages or sending samples from villages to health center)</a:t>
            </a:r>
          </a:p>
        </p:txBody>
      </p:sp>
    </p:spTree>
    <p:extLst>
      <p:ext uri="{BB962C8B-B14F-4D97-AF65-F5344CB8AC3E}">
        <p14:creationId xmlns:p14="http://schemas.microsoft.com/office/powerpoint/2010/main" val="1744621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6388-6F6E-43F3-8E8C-72D16827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5626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solidFill>
                  <a:srgbClr val="0070C0"/>
                </a:solidFill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Malaria</a:t>
            </a:r>
            <a:endParaRPr lang="en-US" sz="7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86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7255-2617-4181-9A12-A606FF3E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81000"/>
            <a:ext cx="8763000" cy="685800"/>
          </a:xfrm>
        </p:spPr>
        <p:txBody>
          <a:bodyPr>
            <a:normAutofit/>
          </a:bodyPr>
          <a:lstStyle/>
          <a:p>
            <a:r>
              <a:rPr lang="en-US" sz="28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Achievements </a:t>
            </a:r>
            <a:endParaRPr lang="en-US" sz="2800" b="1" dirty="0">
              <a:solidFill>
                <a:srgbClr val="FF000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9CA51-2590-4DE0-B506-FAC06A57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715000"/>
          </a:xfrm>
        </p:spPr>
        <p:txBody>
          <a:bodyPr>
            <a:noAutofit/>
          </a:bodyPr>
          <a:lstStyle/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1" pitchFamily="2" charset="2"/>
                <a:cs typeface="Phetsarath OT" panose="02000500000000000001" pitchFamily="2" charset="2"/>
              </a:rPr>
              <a:t>Receive technical guidance, project management from the DCDC, CMPE and Provincial Health Department</a:t>
            </a: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1" pitchFamily="2" charset="2"/>
                <a:cs typeface="Phetsarath OT" panose="02000500000000000001" pitchFamily="2" charset="2"/>
              </a:rPr>
              <a:t>RAI3E projects support the budget such as: surveillance, response, malaria elimination areas</a:t>
            </a:r>
            <a:endParaRPr lang="lo-LA" dirty="0">
              <a:latin typeface="Phetsarath OT" panose="02000500000000000001" pitchFamily="2" charset="2"/>
              <a:cs typeface="Phetsarath OT" panose="02000500000000000001" pitchFamily="2" charset="2"/>
            </a:endParaRP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1" pitchFamily="2" charset="2"/>
                <a:cs typeface="Phetsarath OT" panose="02000500000000000001" pitchFamily="2" charset="2"/>
              </a:rPr>
              <a:t>Received support from KOFIH to survey mosquitoes in villages in 4 target districts in 2022</a:t>
            </a: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1" pitchFamily="2" charset="2"/>
                <a:cs typeface="Phetsarath OT" panose="02000500000000000001" pitchFamily="2" charset="2"/>
              </a:rPr>
              <a:t>The technical staffs at provincial and district level participated in the seminar meeting and learned lessons</a:t>
            </a:r>
            <a:endParaRPr lang="lo-LA" dirty="0">
              <a:latin typeface="Phetsarath OT" panose="02000500000000000001" pitchFamily="2" charset="2"/>
              <a:cs typeface="Phetsarath OT" panose="02000500000000000001" pitchFamily="2" charset="2"/>
            </a:endParaRP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20004" pitchFamily="2" charset="0"/>
                <a:cs typeface="Phetsarath OT" panose="02000500000000020004" pitchFamily="2" charset="0"/>
              </a:rPr>
              <a:t>The provincial and district levels have a quarterly meeting for learn lessons to supervise and monitor on project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55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85EB1-74A1-408B-96A9-80EAE9B8C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  <a:r>
              <a:rPr lang="lo-LA" sz="3200" b="1" dirty="0">
                <a:solidFill>
                  <a:srgbClr val="0070C0"/>
                </a:solidFill>
                <a:latin typeface="Times New Roman" panose="02020603050405020304" pitchFamily="18" charset="0"/>
                <a:cs typeface="Phetsarath OT" panose="02000500000000000000" pitchFamily="2" charset="0"/>
              </a:rPr>
              <a:t>: 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FB284-B769-4D8D-9C08-6FA0E5DF7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Autofit/>
          </a:bodyPr>
          <a:lstStyle/>
          <a:p>
            <a:pPr marL="0" lvl="0" indent="0">
              <a:buNone/>
              <a:tabLst>
                <a:tab pos="228600" algn="l"/>
              </a:tabLst>
            </a:pPr>
            <a:r>
              <a:rPr lang="en-US" sz="2000" b="1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Representative of CCM Members and CCM Secretariat: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kern="5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President of Lao Red Cross, CCM Chair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kern="5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Department of Planning and Finance, MOH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kern="5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Department of Communicable Disease Control, MOH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Inspection Department, Lao Federation of Trade Unions, CCM Member</a:t>
            </a:r>
            <a:endParaRPr lang="lo-LA" sz="2000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kern="5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Cent</a:t>
            </a:r>
            <a:r>
              <a:rPr lang="en-US" sz="2000" kern="5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er for Malaria Parasitology and Entomology (CMPE), MOH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kern="5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Center for HIV/AIDS and STI (CHAS), MOH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National Tuberculosis Control Center, MOH</a:t>
            </a:r>
            <a:endParaRPr lang="lo-LA" sz="2000" kern="50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pt-BR" sz="200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Chair of APL+, </a:t>
            </a:r>
            <a:r>
              <a:rPr lang="en-US" sz="200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CCM and OC Member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en-US" sz="20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President of Association for the Development and Promotion of Women’s Leadership, CCM</a:t>
            </a:r>
          </a:p>
          <a:p>
            <a:pPr marL="457200" indent="-457200">
              <a:buFont typeface="+mj-lt"/>
              <a:buAutoNum type="arabicPeriod"/>
              <a:tabLst>
                <a:tab pos="228600" algn="l"/>
              </a:tabLst>
            </a:pPr>
            <a:r>
              <a:rPr lang="pt-BR" sz="2000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CCM Secretariat.</a:t>
            </a:r>
          </a:p>
        </p:txBody>
      </p:sp>
    </p:spTree>
    <p:extLst>
      <p:ext uri="{BB962C8B-B14F-4D97-AF65-F5344CB8AC3E}">
        <p14:creationId xmlns:p14="http://schemas.microsoft.com/office/powerpoint/2010/main" val="482665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7255-2617-4181-9A12-A606FF3E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81000"/>
            <a:ext cx="8763000" cy="685800"/>
          </a:xfrm>
        </p:spPr>
        <p:txBody>
          <a:bodyPr>
            <a:normAutofit/>
          </a:bodyPr>
          <a:lstStyle/>
          <a:p>
            <a:r>
              <a:rPr lang="en-US" sz="28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Achievements (Conti.)</a:t>
            </a:r>
            <a:endParaRPr lang="en-US" sz="2800" b="1" dirty="0">
              <a:solidFill>
                <a:srgbClr val="FF000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9CA51-2590-4DE0-B506-FAC06A57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638800"/>
          </a:xfrm>
        </p:spPr>
        <p:txBody>
          <a:bodyPr>
            <a:noAutofit/>
          </a:bodyPr>
          <a:lstStyle/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20004" pitchFamily="2" charset="0"/>
                <a:cs typeface="Phetsarath OT" panose="02000500000000020004" pitchFamily="2" charset="0"/>
              </a:rPr>
              <a:t>There is a surveillance system. The tests and drugs for Malaria treatment are available</a:t>
            </a:r>
            <a:endParaRPr lang="en-US" dirty="0"/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20004" pitchFamily="2" charset="0"/>
                <a:cs typeface="Phetsarath OT" panose="02000500000000020004" pitchFamily="2" charset="0"/>
              </a:rPr>
              <a:t>No Malaria cases were reported and no death cases of Malaria were reported</a:t>
            </a: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20004" pitchFamily="2" charset="0"/>
                <a:cs typeface="Phetsarath OT" panose="02000500000000020004" pitchFamily="2" charset="0"/>
              </a:rPr>
              <a:t>The implementation of the activity has achieved the goal according to the plan</a:t>
            </a: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20004" pitchFamily="2" charset="0"/>
                <a:cs typeface="Phetsarath OT" panose="02000500000000020004" pitchFamily="2" charset="0"/>
              </a:rPr>
              <a:t>Timely reporting and the reporting is using the DHIS2 system</a:t>
            </a:r>
          </a:p>
          <a:p>
            <a:pPr marL="401638" indent="-401638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20004" pitchFamily="2" charset="0"/>
                <a:cs typeface="Phetsarath OT" panose="02000500000000020004" pitchFamily="2" charset="0"/>
              </a:rPr>
              <a:t>There is joining WhatsApp group together with central, provincial and district levels to daily report to the group. 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endParaRPr lang="lo-LA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>
              <a:spcBef>
                <a:spcPts val="18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92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7255-2617-4181-9A12-A606FF3E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4800"/>
            <a:ext cx="87630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Key Issues </a:t>
            </a:r>
            <a:endParaRPr lang="en-US" sz="2800" b="1" dirty="0">
              <a:solidFill>
                <a:srgbClr val="0070C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9CA51-2590-4DE0-B506-FAC06A57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8674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The budget for monitoring at the provincial, district and health center levels is limited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Blood tests in some months are still low in some health facilities 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Malaria infection is transmitted from other provinces that causes difficulty to prevent and control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There are still some areas that have not been regularly surveyed, especially the target villages of the district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Have not received LLINs. There is still not enough liquid insecticide in some areas and some districts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Local people still have not intended to surveillance and control mosquitoes continuously</a:t>
            </a:r>
          </a:p>
        </p:txBody>
      </p:sp>
    </p:spTree>
    <p:extLst>
      <p:ext uri="{BB962C8B-B14F-4D97-AF65-F5344CB8AC3E}">
        <p14:creationId xmlns:p14="http://schemas.microsoft.com/office/powerpoint/2010/main" val="1634750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7255-2617-4181-9A12-A606FF3E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7630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Key Issues </a:t>
            </a:r>
            <a:endParaRPr lang="en-US" sz="2800" b="1" dirty="0">
              <a:solidFill>
                <a:srgbClr val="0070C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9CA51-2590-4DE0-B506-FAC06A57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5626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Malaria control and prevention is still the responsibility of the public health sector and not the responsibility of the general public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Malaria officials at the district level in some districts have not well done their responsibilities </a:t>
            </a:r>
          </a:p>
          <a:p>
            <a:pPr marL="457200" indent="-4572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Preparation of Malaria elimination document uploaded on google drive, some districts are still facing difficulty.</a:t>
            </a:r>
          </a:p>
        </p:txBody>
      </p:sp>
    </p:spTree>
    <p:extLst>
      <p:ext uri="{BB962C8B-B14F-4D97-AF65-F5344CB8AC3E}">
        <p14:creationId xmlns:p14="http://schemas.microsoft.com/office/powerpoint/2010/main" val="3741370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E99F-DA3A-BCEC-16E3-41EEDD9E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Phetsarath OT" pitchFamily="2" charset="0"/>
                <a:cs typeface="Phetsarath OT" pitchFamily="2" charset="0"/>
              </a:rPr>
              <a:t>Proposals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780F6-894A-AA22-0787-91804C0AF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8839199" cy="5791200"/>
          </a:xfr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Propose to the central level to arrange for anthelmintics and provide a budget for malaria prevention and control activities in a timely manner and request for spraying machines and liquid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Request the budget for emergency cases such as investigating cases, monitoring the creation of processes and spraying anthelmintics in villages where there is an epidemic</a:t>
            </a:r>
          </a:p>
          <a:p>
            <a:pPr marL="457200" lvl="0" indent="-457200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Request communication materials for IEC such as: , USB and advertising material speaker;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Request for medicine, chemicals and materials to control the occurrence of various diseases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Increase the incentive for sending the report.</a:t>
            </a:r>
          </a:p>
        </p:txBody>
      </p:sp>
    </p:spTree>
    <p:extLst>
      <p:ext uri="{BB962C8B-B14F-4D97-AF65-F5344CB8AC3E}">
        <p14:creationId xmlns:p14="http://schemas.microsoft.com/office/powerpoint/2010/main" val="3780127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7583C-92F4-49DF-A2D6-7969E214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Recommendation from OFV Team</a:t>
            </a:r>
            <a:endParaRPr lang="en-US" sz="3200" dirty="0">
              <a:solidFill>
                <a:srgbClr val="0070C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B7970-6E12-48DC-9000-E7C4EFC1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562600"/>
          </a:xfrm>
        </p:spPr>
        <p:txBody>
          <a:bodyPr>
            <a:noAutofit/>
          </a:bodyPr>
          <a:lstStyle/>
          <a:p>
            <a:pPr marL="342900" lvl="0" indent="-342900">
              <a:spcBef>
                <a:spcPts val="18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</a:t>
            </a:r>
            <a:r>
              <a:rPr lang="en-US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rovincial level, to add more staff to some units in the operation work of 3 diseases</a:t>
            </a:r>
          </a:p>
          <a:p>
            <a:pPr marL="342900" indent="-342900">
              <a:spcBef>
                <a:spcPts val="18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pt-BR" dirty="0"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Central level, capacity building on technical aspect including DHIS2 for staff in each level</a:t>
            </a:r>
            <a:endParaRPr lang="en-US" dirty="0">
              <a:latin typeface="Phetsarath OT" panose="02000500000000000000" pitchFamily="2" charset="0"/>
              <a:ea typeface="Arial Unicode MS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Strengthening integration and collaboration between units and partners concerned at provincial, district and health centers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Conduct orientation workshop to </a:t>
            </a:r>
            <a:r>
              <a:rPr lang="en-US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build common understanding on the programs</a:t>
            </a:r>
            <a:endParaRPr lang="en-US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Prepare detail work plan and share responsibility with units and partners concerned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</a:pPr>
            <a:endParaRPr lang="lo-LA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42900" lvl="0" indent="-342900">
              <a:spcBef>
                <a:spcPts val="1800"/>
              </a:spcBef>
              <a:buClr>
                <a:schemeClr val="tx1"/>
              </a:buClr>
              <a:buFont typeface="+mj-lt"/>
              <a:buAutoNum type="arabicPeriod"/>
            </a:pPr>
            <a:endParaRPr lang="lo-LA" dirty="0">
              <a:effectLst/>
              <a:latin typeface="Phetsarath OT" panose="02000500000000000000" pitchFamily="2" charset="0"/>
              <a:ea typeface="Arial Unicode MS"/>
              <a:cs typeface="Phetsarath OT" panose="02000500000000000000" pitchFamily="2" charset="0"/>
            </a:endParaRPr>
          </a:p>
          <a:p>
            <a:pPr lvl="1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th-TH" sz="2400" dirty="0">
              <a:solidFill>
                <a:schemeClr val="tx1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>
              <a:spcBef>
                <a:spcPts val="1200"/>
              </a:spcBef>
            </a:pPr>
            <a:endParaRPr lang="en-US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35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7583C-92F4-49DF-A2D6-7969E214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Recommendation from OFV Team</a:t>
            </a:r>
            <a:endParaRPr lang="en-US" sz="3200" dirty="0">
              <a:solidFill>
                <a:srgbClr val="0070C0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B7970-6E12-48DC-9000-E7C4EFC1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562600"/>
          </a:xfrm>
        </p:spPr>
        <p:txBody>
          <a:bodyPr>
            <a:noAutofit/>
          </a:bodyPr>
          <a:lstStyle/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6"/>
            </a:pPr>
            <a:r>
              <a:rPr lang="en-US" dirty="0">
                <a:solidFill>
                  <a:srgbClr val="000000"/>
                </a:solidFill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Provincial level, regularly monitoring and supervision districts and health centers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6"/>
            </a:pPr>
            <a:r>
              <a:rPr lang="en-US" dirty="0">
                <a:solidFill>
                  <a:srgbClr val="000000"/>
                </a:solidFill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Provincial and district level, to r</a:t>
            </a:r>
            <a:r>
              <a:rPr lang="en-US" dirty="0">
                <a:solidFill>
                  <a:srgbClr val="000000"/>
                </a:solidFill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eview, verification and approve data in DHIS2 system regularly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6"/>
            </a:pPr>
            <a:r>
              <a:rPr lang="en-US" dirty="0">
                <a:latin typeface="Phetsarath OT" panose="02000500000000000000" pitchFamily="2" charset="0"/>
                <a:ea typeface="Calibri" panose="020F0502020204030204" pitchFamily="34" charset="0"/>
                <a:cs typeface="Phetsarath OT" panose="02000500000000000000" pitchFamily="2" charset="0"/>
              </a:rPr>
              <a:t>Should be provided with adequate tools especially computers to ensure timely reporting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9"/>
            </a:pPr>
            <a:r>
              <a:rPr lang="en-US" sz="2400" dirty="0">
                <a:latin typeface="Phetsarath OT" panose="02000500000000000000" pitchFamily="2" charset="0"/>
                <a:cs typeface="Phetsarath OT" panose="02000500000000000000" pitchFamily="2" charset="0"/>
              </a:rPr>
              <a:t>To ensure that the medicine and RDTs are sufficient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9"/>
            </a:pPr>
            <a:r>
              <a:rPr lang="en-US" sz="2400" dirty="0">
                <a:latin typeface="Phetsarath OT" panose="02000500000000000000" pitchFamily="2" charset="0"/>
                <a:cs typeface="Phetsarath OT" panose="02000500000000000000" pitchFamily="2" charset="0"/>
              </a:rPr>
              <a:t>Provincial level to create a management mechanism for volunteer workers to achieve the goal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9"/>
            </a:pPr>
            <a:r>
              <a:rPr lang="en-US" sz="2400" dirty="0">
                <a:latin typeface="Phetsarath OT" panose="02000500000000000000" pitchFamily="2" charset="0"/>
                <a:cs typeface="Phetsarath OT" panose="02000500000000000000" pitchFamily="2" charset="0"/>
              </a:rPr>
              <a:t>Increase budget absorption in 4</a:t>
            </a:r>
            <a:r>
              <a:rPr lang="en-US" sz="2400" baseline="30000" dirty="0">
                <a:latin typeface="Phetsarath OT" panose="02000500000000000000" pitchFamily="2" charset="0"/>
                <a:cs typeface="Phetsarath OT" panose="02000500000000000000" pitchFamily="2" charset="0"/>
              </a:rPr>
              <a:t>th</a:t>
            </a:r>
            <a:r>
              <a:rPr lang="en-US" sz="2400" dirty="0">
                <a:latin typeface="Phetsarath OT" panose="02000500000000000000" pitchFamily="2" charset="0"/>
                <a:cs typeface="Phetsarath OT" panose="02000500000000000000" pitchFamily="2" charset="0"/>
              </a:rPr>
              <a:t> quarter</a:t>
            </a:r>
            <a:endParaRPr lang="en-US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6"/>
            </a:pPr>
            <a:endParaRPr lang="en-US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6"/>
            </a:pPr>
            <a:endParaRPr lang="lo-LA" dirty="0"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342900" lvl="0" indent="-342900">
              <a:spcBef>
                <a:spcPts val="1800"/>
              </a:spcBef>
              <a:buClr>
                <a:schemeClr val="tx1"/>
              </a:buClr>
              <a:buFont typeface="+mj-lt"/>
              <a:buAutoNum type="arabicPeriod" startAt="6"/>
            </a:pPr>
            <a:endParaRPr lang="lo-LA" dirty="0">
              <a:effectLst/>
              <a:latin typeface="Phetsarath OT" panose="02000500000000000000" pitchFamily="2" charset="0"/>
              <a:ea typeface="Arial Unicode MS"/>
              <a:cs typeface="Phetsarath OT" panose="02000500000000000000" pitchFamily="2" charset="0"/>
            </a:endParaRPr>
          </a:p>
          <a:p>
            <a:pPr lvl="1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th-TH" sz="2400" dirty="0">
              <a:solidFill>
                <a:schemeClr val="tx1"/>
              </a:solidFill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>
              <a:spcBef>
                <a:spcPts val="1200"/>
              </a:spcBef>
            </a:pPr>
            <a:endParaRPr lang="en-US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368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7583C-92F4-49DF-A2D6-7969E214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Recommendation from OFV Team (Conti.)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B7970-6E12-48DC-9000-E7C4EFC1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Autofit/>
          </a:bodyPr>
          <a:lstStyle/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Focus on TB suspected case finding among the risk groups and all their relatives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r>
              <a:rPr lang="en-US" sz="2200" b="0" dirty="0">
                <a:latin typeface="Phetsarath OT" panose="02000500000000000000" pitchFamily="2" charset="0"/>
                <a:cs typeface="Phetsarath OT" panose="02000500000000000000" pitchFamily="2" charset="0"/>
              </a:rPr>
              <a:t>To use the existing staff in the CDC sector to work as integrated manner;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District and health center level, to use the government's promotional budget portion to implement the activities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Integrate TB activities with other activities to provide TB information to the community</a:t>
            </a: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There was a lessons learn on PBC budget disbursement model in the HANSA2 project, create a management plan and monitoring the project activities, recommend the input of information in the system and the hard-copy accurately and completely.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endParaRPr lang="en-US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endParaRPr lang="lo-LA" sz="2200" dirty="0">
              <a:latin typeface="Phetsarath OT" panose="02000500000000000000" pitchFamily="2" charset="0"/>
              <a:ea typeface="Calibri" panose="020F0502020204030204" pitchFamily="34" charset="0"/>
              <a:cs typeface="Phetsarath OT" panose="02000500000000000000" pitchFamily="2" charset="0"/>
            </a:endParaRPr>
          </a:p>
          <a:p>
            <a:pPr marL="396875" indent="-396875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Font typeface="+mj-lt"/>
              <a:buAutoNum type="arabicPeriod" startAt="12"/>
            </a:pPr>
            <a:endParaRPr lang="lo-LA" sz="2200" dirty="0">
              <a:latin typeface="Phetsarath OT" panose="02000500000000000000" pitchFamily="2" charset="0"/>
              <a:ea typeface="Calibri" panose="020F0502020204030204" pitchFamily="34" charset="0"/>
              <a:cs typeface="Phetsarath OT" panose="02000500000000000000" pitchFamily="2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892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AB93-DB6C-4F9E-86B8-192C9B46C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95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  <a:t>Providing comments</a:t>
            </a:r>
            <a:br>
              <a:rPr lang="lo-LA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</a:br>
            <a:br>
              <a:rPr lang="lo-LA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</a:br>
            <a:br>
              <a:rPr lang="lo-LA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</a:br>
            <a:br>
              <a:rPr lang="lo-LA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</a:br>
            <a:br>
              <a:rPr lang="lo-LA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</a:br>
            <a:r>
              <a:rPr lang="en-US" b="1" dirty="0">
                <a:solidFill>
                  <a:srgbClr val="0070C0"/>
                </a:solidFill>
                <a:latin typeface="Phetsarath OT" panose="02000500000000000000" pitchFamily="2" charset="0"/>
                <a:cs typeface="Phetsarath OT" panose="02000500000000000000" pitchFamily="2" charset="0"/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255597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6EDA0-EAA8-4DF8-A4C8-8C8242F3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>
                <a:solidFill>
                  <a:srgbClr val="0070C0"/>
                </a:solidFill>
                <a:latin typeface="Phetsarath OT" panose="02000500000000020004" pitchFamily="2" charset="0"/>
                <a:cs typeface="Phetsarath OT" pitchFamily="2" charset="0"/>
              </a:rPr>
              <a:t>Visiting Sites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9FF17-0C32-4A9D-B7AD-C48FED9CA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Provincial Health Department</a:t>
            </a:r>
            <a:r>
              <a:rPr lang="lo-LA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;</a:t>
            </a:r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>
                <a:effectLst/>
                <a:latin typeface="Phetsarath OT" panose="02000500000000000000" pitchFamily="2" charset="0"/>
                <a:ea typeface="Calibri" panose="020F0502020204030204" pitchFamily="34" charset="0"/>
                <a:cs typeface="Phetsarath OT" panose="02000500000000000000" pitchFamily="2" charset="0"/>
              </a:rPr>
              <a:t>ARV center at provincial hospital</a:t>
            </a: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;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 err="1">
                <a:latin typeface="Phetsarath OT" panose="02000500000000000000" pitchFamily="2" charset="0"/>
                <a:cs typeface="Phetsarath OT" panose="02000500000000000000" pitchFamily="2" charset="0"/>
              </a:rPr>
              <a:t>Viengthong</a:t>
            </a: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 District Health Office/Hospital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 err="1">
                <a:latin typeface="Phetsarath OT" panose="02000500000000000000" pitchFamily="2" charset="0"/>
                <a:cs typeface="Phetsarath OT" panose="02000500000000000000" pitchFamily="2" charset="0"/>
              </a:rPr>
              <a:t>Houyhoi</a:t>
            </a: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 Health Center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 err="1">
                <a:latin typeface="Phetsarath OT" panose="02000500000000000000" pitchFamily="2" charset="0"/>
                <a:cs typeface="Phetsarath OT" panose="02000500000000000000" pitchFamily="2" charset="0"/>
              </a:rPr>
              <a:t>Chomthong</a:t>
            </a: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 Health Center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 err="1">
                <a:latin typeface="Phetsarath OT" panose="02000500000000000000" pitchFamily="2" charset="0"/>
                <a:cs typeface="Phetsarath OT" panose="02000500000000000000" pitchFamily="2" charset="0"/>
              </a:rPr>
              <a:t>Borlikhan</a:t>
            </a: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 District Health Office/Hospital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 err="1">
                <a:latin typeface="Phetsarath OT" panose="02000500000000000000" pitchFamily="2" charset="0"/>
                <a:cs typeface="Phetsarath OT" panose="02000500000000000000" pitchFamily="2" charset="0"/>
              </a:rPr>
              <a:t>Phouhomexay</a:t>
            </a: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 Health Center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342900" indent="-342900" algn="just">
              <a:spcBef>
                <a:spcPts val="120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200" dirty="0" err="1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Houy</a:t>
            </a:r>
            <a:r>
              <a:rPr lang="en-US" sz="2200" dirty="0" err="1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khoun</a:t>
            </a:r>
            <a:r>
              <a:rPr lang="en-US" sz="2200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 Health Center</a:t>
            </a:r>
            <a:endParaRPr lang="lo-LA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8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D4209-A70C-4BE2-97C3-24388000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0070C0"/>
                </a:solidFill>
                <a:latin typeface="Phetsarath OT" pitchFamily="2" charset="0"/>
                <a:ea typeface="Times New Roman"/>
                <a:cs typeface="Phetsarath OT" pitchFamily="2" charset="0"/>
              </a:rPr>
              <a:t>Main Purpose</a:t>
            </a:r>
            <a:r>
              <a:rPr lang="pt-BR" sz="3200" b="1" dirty="0">
                <a:solidFill>
                  <a:srgbClr val="0070C0"/>
                </a:solidFill>
                <a:latin typeface="Phetsarath OT" pitchFamily="2" charset="0"/>
                <a:ea typeface="Times New Roman"/>
                <a:cs typeface="Phetsarath OT" pitchFamily="2" charset="0"/>
              </a:rPr>
              <a:t>:</a:t>
            </a:r>
            <a:endParaRPr lang="pt-BR" sz="3200" dirty="0">
              <a:solidFill>
                <a:srgbClr val="0070C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E0B18-7410-4405-BDDE-6C4EE9AC4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0" lang="en-US" kern="1200" dirty="0">
                <a:effectLst/>
                <a:latin typeface="Phetsarath OT" panose="02000500000000000000" pitchFamily="2" charset="0"/>
                <a:cs typeface="Phetsarath OT" panose="02000500000000000000" pitchFamily="2" charset="0"/>
              </a:rPr>
              <a:t>To oversee the overall implementation progress, key issues and challenges of the activities supported by the Global Fund at provincial, district and health center level </a:t>
            </a:r>
            <a:r>
              <a:rPr lang="en-US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by </a:t>
            </a:r>
            <a:r>
              <a:rPr kumimoji="0" lang="en-US" kern="1200" dirty="0">
                <a:effectLst/>
                <a:latin typeface="Phetsarath OT" panose="02000500000000000000" pitchFamily="2" charset="0"/>
                <a:cs typeface="Phetsarath OT" panose="02000500000000000000" pitchFamily="2" charset="0"/>
              </a:rPr>
              <a:t>focus</a:t>
            </a: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ing</a:t>
            </a:r>
            <a:r>
              <a:rPr kumimoji="0" lang="en-US" kern="1200" dirty="0">
                <a:effectLst/>
                <a:latin typeface="Phetsarath OT" panose="02000500000000000000" pitchFamily="2" charset="0"/>
                <a:cs typeface="Phetsarath OT" panose="02000500000000000000" pitchFamily="2" charset="0"/>
              </a:rPr>
              <a:t> on: </a:t>
            </a:r>
            <a:r>
              <a:rPr lang="en-US" dirty="0"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Finance; Procurement; Implementation; Reporting</a:t>
            </a:r>
            <a:r>
              <a:rPr lang="lo-LA" dirty="0"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​</a:t>
            </a:r>
            <a:r>
              <a:rPr lang="en-US" dirty="0"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 and Results</a:t>
            </a:r>
            <a:r>
              <a:rPr lang="lo-LA" dirty="0"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​</a:t>
            </a:r>
            <a:r>
              <a:rPr lang="en-US" dirty="0"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.</a:t>
            </a:r>
            <a:endParaRPr lang="en-US" sz="2400" b="1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b="1" dirty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endParaRPr lang="en-US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16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6388-6F6E-43F3-8E8C-72D16827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71600"/>
            <a:ext cx="7772400" cy="41148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7200" b="1" dirty="0">
                <a:solidFill>
                  <a:srgbClr val="0070C0"/>
                </a:solidFill>
                <a:latin typeface="Phetsarath OT" panose="02000500000000000000" pitchFamily="2" charset="0"/>
                <a:ea typeface="Times New Roman"/>
                <a:cs typeface="Phetsarath OT" panose="02000500000000000000" pitchFamily="2" charset="0"/>
              </a:rPr>
              <a:t>HIV/AIDS</a:t>
            </a:r>
          </a:p>
        </p:txBody>
      </p:sp>
    </p:spTree>
    <p:extLst>
      <p:ext uri="{BB962C8B-B14F-4D97-AF65-F5344CB8AC3E}">
        <p14:creationId xmlns:p14="http://schemas.microsoft.com/office/powerpoint/2010/main" val="372827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DE02-898B-4A06-B4C0-83E90DF4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kern="1200" dirty="0">
                <a:solidFill>
                  <a:srgbClr val="0070C0"/>
                </a:solidFill>
                <a:effectLst/>
                <a:latin typeface="Phetsarath OT" panose="02000500000000000000" pitchFamily="2" charset="0"/>
                <a:cs typeface="Phetsarath OT" panose="02000500000000000000" pitchFamily="2" charset="0"/>
              </a:rPr>
              <a:t>Key Achievements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EB828-DDE7-45DA-A233-21ACCAB0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638800"/>
          </a:xfrm>
        </p:spPr>
        <p:txBody>
          <a:bodyPr>
            <a:noAutofit/>
          </a:bodyPr>
          <a:lstStyle/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dirty="0">
                <a:effectLst/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Under leadership from the central, provincial and district level, the projects were successfully implemented</a:t>
            </a:r>
            <a:endParaRPr lang="lo-LA" dirty="0">
              <a:effectLst/>
              <a:latin typeface="Phetsarath OT" panose="02000500000000000000" pitchFamily="2" charset="0"/>
              <a:ea typeface="Times New Roman" panose="02020603050405020304" pitchFamily="18" charset="0"/>
              <a:cs typeface="Phetsarath OT" panose="02000500000000000000" pitchFamily="2" charset="0"/>
            </a:endParaRP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dirty="0">
                <a:latin typeface="Phetsarath OT" panose="02000500000000000000" pitchFamily="2" charset="0"/>
                <a:ea typeface="Phetsarath OT" panose="02000500000000000000" pitchFamily="2" charset="0"/>
                <a:cs typeface="Phetsarath OT" panose="02000500000000000000" pitchFamily="2" charset="0"/>
              </a:rPr>
              <a:t>Received some budget from the government and HANSA project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Times New Roman" panose="02020603050405020304" pitchFamily="18" charset="0"/>
                <a:cs typeface="Phetsarath OT" panose="02000500000000000000" pitchFamily="2" charset="0"/>
              </a:rPr>
              <a:t>Supported of 5 project volunteers</a:t>
            </a:r>
          </a:p>
          <a:p>
            <a:pPr marL="401638" indent="-40163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Provincial level, there are two working units for the implementation of HIV/AIDS and STI namely: Secretariat Unit and Treatment Unit for infected patients.</a:t>
            </a:r>
          </a:p>
          <a:p>
            <a:pPr marL="631825" indent="-2841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latin typeface="Phetsarath OT" panose="02000500000000000000" pitchFamily="2" charset="0"/>
                <a:cs typeface="Phetsarath OT" panose="02000500000000000000" pitchFamily="2" charset="0"/>
              </a:rPr>
              <a:t>Secretariat Unit</a:t>
            </a:r>
          </a:p>
          <a:p>
            <a:pPr marL="685800" indent="-282575" algn="l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A comprehensive center for HIV/AIDS and STI</a:t>
            </a:r>
          </a:p>
          <a:p>
            <a:pPr marL="685800" indent="-282575" algn="l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Reports on VCT and STI testing services</a:t>
            </a:r>
          </a:p>
        </p:txBody>
      </p:sp>
    </p:spTree>
    <p:extLst>
      <p:ext uri="{BB962C8B-B14F-4D97-AF65-F5344CB8AC3E}">
        <p14:creationId xmlns:p14="http://schemas.microsoft.com/office/powerpoint/2010/main" val="121181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DE02-898B-4A06-B4C0-83E90DF4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kern="1200" dirty="0">
                <a:solidFill>
                  <a:srgbClr val="0070C0"/>
                </a:solidFill>
                <a:effectLst/>
                <a:latin typeface="Phetsarath OT" panose="02000500000000000000" pitchFamily="2" charset="0"/>
                <a:cs typeface="Phetsarath OT" panose="02000500000000000000" pitchFamily="2" charset="0"/>
              </a:rPr>
              <a:t>Key Achievements (Conti.)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EB828-DDE7-45DA-A233-21ACCAB0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638800"/>
          </a:xfrm>
        </p:spPr>
        <p:txBody>
          <a:bodyPr>
            <a:noAutofit/>
          </a:bodyPr>
          <a:lstStyle/>
          <a:p>
            <a:pPr marL="685800" indent="-282575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Project management, financial and activity planning</a:t>
            </a:r>
          </a:p>
          <a:p>
            <a:pPr marL="685800" indent="-282575" algn="l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Organize partnership meetings, coordinate with relevant departments and district secretariats</a:t>
            </a:r>
          </a:p>
          <a:p>
            <a:pPr marL="685800" indent="-282575" algn="l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Monitor and encourage the district team</a:t>
            </a:r>
          </a:p>
          <a:p>
            <a:pPr marL="685800" indent="-282575" algn="l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latin typeface="Phetsarath OT" panose="02000500000000000000" pitchFamily="2" charset="0"/>
                <a:cs typeface="Phetsarath OT" panose="02000500000000000000" pitchFamily="2" charset="0"/>
              </a:rPr>
              <a:t>Summarize the VCT/STI data recorded in the DHIS2 system and send a report to CHAS monthly.</a:t>
            </a:r>
          </a:p>
          <a:p>
            <a:pPr marL="739775" indent="-3365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Phetsarath OT" panose="02000500000000000000" pitchFamily="2" charset="0"/>
                <a:cs typeface="Phetsarath OT" panose="02000500000000000000" pitchFamily="2" charset="0"/>
              </a:rPr>
              <a:t>Treatment Unit </a:t>
            </a:r>
            <a:endParaRPr lang="lo-LA" sz="2200" b="1" dirty="0">
              <a:latin typeface="Phetsarath OT" panose="02000500000000000000" pitchFamily="2" charset="0"/>
              <a:ea typeface="Phetsarath OT" panose="02000500000000000001" pitchFamily="2" charset="2"/>
              <a:cs typeface="Phetsarath OT" panose="02000500000000000000" pitchFamily="2" charset="0"/>
            </a:endParaRPr>
          </a:p>
          <a:p>
            <a:pPr marL="1143000" indent="-403225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There are some service units such as POC, VCT/PICT and ARV treatment</a:t>
            </a:r>
          </a:p>
          <a:p>
            <a:pPr marL="1143000" indent="-403225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Provide blood test and treatment services for HIV patients free of charge</a:t>
            </a:r>
          </a:p>
          <a:p>
            <a:pPr marL="1143000" indent="-403225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1 volunteer (PEER)</a:t>
            </a:r>
          </a:p>
          <a:p>
            <a:pPr marL="1143000" indent="-403225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sz="2200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Record data into the HIVCAM/DHIS2</a:t>
            </a:r>
          </a:p>
          <a:p>
            <a:pPr marL="1143000" indent="-403225">
              <a:spcBef>
                <a:spcPts val="1200"/>
              </a:spcBef>
              <a:buFont typeface="Phetsarath OT" panose="02000500000000020004" pitchFamily="2" charset="0"/>
              <a:buChar char="–"/>
            </a:pPr>
            <a:endParaRPr lang="en-US" sz="2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778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DE02-898B-4A06-B4C0-83E90DF4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kern="1200" dirty="0">
                <a:solidFill>
                  <a:srgbClr val="0070C0"/>
                </a:solidFill>
                <a:effectLst/>
                <a:latin typeface="Phetsarath OT" panose="02000500000000000000" pitchFamily="2" charset="0"/>
                <a:cs typeface="Phetsarath OT" panose="02000500000000000000" pitchFamily="2" charset="0"/>
              </a:rPr>
              <a:t>Key Achievements (Conti.)</a:t>
            </a:r>
            <a:endParaRPr lang="en-US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EB828-DDE7-45DA-A233-21ACCAB0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562600"/>
          </a:xfrm>
        </p:spPr>
        <p:txBody>
          <a:bodyPr>
            <a:noAutofit/>
          </a:bodyPr>
          <a:lstStyle/>
          <a:p>
            <a:pPr marL="403225" indent="-403225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S</a:t>
            </a: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upported by the HANSA project in 2023</a:t>
            </a:r>
          </a:p>
          <a:p>
            <a:pPr marL="685800" indent="-338138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Mobile activities to provide knowledge to change the behavior of target groups in the community and blood tests for HIV infection among MSM, TG quarterly</a:t>
            </a:r>
          </a:p>
          <a:p>
            <a:pPr marL="685800" indent="-338138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The activity implementation of DLI-K Y2 and Y3 has met the target</a:t>
            </a:r>
          </a:p>
          <a:p>
            <a:pPr marL="1143000" indent="-457200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Volunteers find target groups to educate and mobilize </a:t>
            </a:r>
            <a:r>
              <a:rPr lang="en-US" dirty="0"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for the </a:t>
            </a: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blood tests</a:t>
            </a:r>
          </a:p>
          <a:p>
            <a:pPr marL="1143000" indent="-457200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Secretariat, colleagues, districts and volunteers are promoting for mobile health education information for target groups</a:t>
            </a:r>
          </a:p>
          <a:p>
            <a:pPr marL="1143000" indent="-457200">
              <a:spcBef>
                <a:spcPts val="1200"/>
              </a:spcBef>
              <a:buFont typeface="Phetsarath OT" panose="02000500000000020004" pitchFamily="2" charset="0"/>
              <a:buChar char="–"/>
            </a:pPr>
            <a:r>
              <a:rPr lang="en-US" dirty="0"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Monitor t</a:t>
            </a:r>
            <a:r>
              <a:rPr lang="en-US" dirty="0"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o promote preventive work in risk groups (2 times/year)</a:t>
            </a:r>
          </a:p>
        </p:txBody>
      </p:sp>
    </p:spTree>
    <p:extLst>
      <p:ext uri="{BB962C8B-B14F-4D97-AF65-F5344CB8AC3E}">
        <p14:creationId xmlns:p14="http://schemas.microsoft.com/office/powerpoint/2010/main" val="61493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DE02-898B-4A06-B4C0-83E90DF4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70C0"/>
                </a:solidFill>
                <a:effectLst/>
                <a:latin typeface="Phetsarath OT" panose="02000500000000000000" pitchFamily="2" charset="0"/>
                <a:ea typeface="Arial Unicode MS"/>
                <a:cs typeface="Phetsarath OT" panose="02000500000000000000" pitchFamily="2" charset="0"/>
              </a:rPr>
              <a:t>Key Issues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EB828-DDE7-45DA-A233-21ACCAB0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638800"/>
          </a:xfrm>
        </p:spPr>
        <p:txBody>
          <a:bodyPr>
            <a:noAutofit/>
          </a:bodyPr>
          <a:lstStyle/>
          <a:p>
            <a:pPr marL="344488" indent="-3444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The budget is limited and the HIV/AIDS activity has not yet reached health centers</a:t>
            </a:r>
          </a:p>
          <a:p>
            <a:pPr marL="344488" indent="-3444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The supply of condoms is still insufficient to meet demand</a:t>
            </a:r>
          </a:p>
          <a:p>
            <a:pPr marL="344488" indent="-344488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Difficulty in reaching target groups due to:</a:t>
            </a:r>
          </a:p>
          <a:p>
            <a:pPr marL="623888" indent="-2794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the outbreak of Covid-19</a:t>
            </a:r>
          </a:p>
          <a:p>
            <a:pPr marL="623888" indent="-2794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Most restaurants are closed</a:t>
            </a:r>
          </a:p>
          <a:p>
            <a:pPr marL="623888" indent="-2794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Some FSWs are in remote areas where volunteers cannot reach</a:t>
            </a:r>
          </a:p>
          <a:p>
            <a:pPr marL="623888" indent="-2794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Some FSWs are frequent moves to work in other places</a:t>
            </a:r>
          </a:p>
          <a:p>
            <a:pPr marL="623888" indent="-2794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dirty="0">
                <a:latin typeface="Phetsarath OT" panose="02000500000000000000" pitchFamily="2" charset="0"/>
                <a:cs typeface="Phetsarath OT" panose="02000500000000000000" pitchFamily="2" charset="0"/>
              </a:rPr>
              <a:t>Some FSWs do not cooperate, for example, they do not voluntarily accept blood tests for HIV</a:t>
            </a:r>
            <a:endParaRPr lang="en-US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864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17388</TotalTime>
  <Words>1883</Words>
  <Application>Microsoft Office PowerPoint</Application>
  <PresentationFormat>On-screen Show (4:3)</PresentationFormat>
  <Paragraphs>172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Phetsarath OT</vt:lpstr>
      <vt:lpstr>Times New Roman</vt:lpstr>
      <vt:lpstr>Wingdings</vt:lpstr>
      <vt:lpstr>Clarity</vt:lpstr>
      <vt:lpstr>Report of Joint Oversight Field Visit</vt:lpstr>
      <vt:lpstr>Participants: </vt:lpstr>
      <vt:lpstr>Visiting Sites</vt:lpstr>
      <vt:lpstr>Main Purpose:</vt:lpstr>
      <vt:lpstr>HIV/AIDS</vt:lpstr>
      <vt:lpstr>Key Achievements</vt:lpstr>
      <vt:lpstr>Key Achievements (Conti.)</vt:lpstr>
      <vt:lpstr>Key Achievements (Conti.)</vt:lpstr>
      <vt:lpstr>Key Issues</vt:lpstr>
      <vt:lpstr>Key Issues</vt:lpstr>
      <vt:lpstr>Proposals</vt:lpstr>
      <vt:lpstr>Tuberculosis</vt:lpstr>
      <vt:lpstr>Key Achievements</vt:lpstr>
      <vt:lpstr>Key Achievements (Conti.)</vt:lpstr>
      <vt:lpstr>Key Issues</vt:lpstr>
      <vt:lpstr>Key Issues (Conti.)</vt:lpstr>
      <vt:lpstr>Proposals</vt:lpstr>
      <vt:lpstr>Malaria</vt:lpstr>
      <vt:lpstr>Key Achievements </vt:lpstr>
      <vt:lpstr>Key Achievements (Conti.)</vt:lpstr>
      <vt:lpstr>Key Issues </vt:lpstr>
      <vt:lpstr>Key Issues </vt:lpstr>
      <vt:lpstr>Proposals</vt:lpstr>
      <vt:lpstr>Recommendation from OFV Team</vt:lpstr>
      <vt:lpstr>Recommendation from OFV Team</vt:lpstr>
      <vt:lpstr>Recommendation from OFV Team (Conti.)</vt:lpstr>
      <vt:lpstr>Providing comments     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ກອງປະຊຸມສະຫຼຸບວຽກງານຄວບຄຸມໄຂ້ມາລາເຣຍ ສົກປີ 2013-2014  ແລະ ວາງແຜນສົກປີ 2014-201໌໌5</dc:title>
  <dc:creator>Budhsalee Rattana CCM Secretariat</dc:creator>
  <cp:lastModifiedBy>Windows User</cp:lastModifiedBy>
  <cp:revision>1673</cp:revision>
  <cp:lastPrinted>2023-09-27T08:23:24Z</cp:lastPrinted>
  <dcterms:created xsi:type="dcterms:W3CDTF">2014-08-28T00:24:10Z</dcterms:created>
  <dcterms:modified xsi:type="dcterms:W3CDTF">2023-12-07T12:22:42Z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2022-05-26T07:13:28Z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5154aa85-a534-4a3e-84d3-cab18d9b16dd</vt:lpwstr>
  </property>
  <property fmtid="{D5CDD505-2E9C-101B-9397-08002B2CF9AE}" pid="8" name="MSIP_Label_7b94a7b8-f06c-4dfe-bdcc-9b548fd58c31_ContentBits">
    <vt:lpwstr>0</vt:lpwstr>
  </property>
</Properties>
</file>