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86" r:id="rId3"/>
    <p:sldId id="293" r:id="rId4"/>
    <p:sldId id="291" r:id="rId5"/>
    <p:sldId id="290" r:id="rId6"/>
    <p:sldId id="289" r:id="rId7"/>
    <p:sldId id="294" r:id="rId8"/>
    <p:sldId id="287" r:id="rId9"/>
    <p:sldId id="295" r:id="rId10"/>
    <p:sldId id="296" r:id="rId11"/>
    <p:sldId id="297" r:id="rId12"/>
    <p:sldId id="298" r:id="rId13"/>
    <p:sldId id="299" r:id="rId14"/>
    <p:sldId id="302" r:id="rId15"/>
    <p:sldId id="301" r:id="rId16"/>
    <p:sldId id="303" r:id="rId17"/>
    <p:sldId id="304" r:id="rId18"/>
    <p:sldId id="305" r:id="rId19"/>
    <p:sldId id="306" r:id="rId20"/>
    <p:sldId id="307" r:id="rId21"/>
    <p:sldId id="308" r:id="rId22"/>
    <p:sldId id="309" r:id="rId23"/>
    <p:sldId id="310" r:id="rId24"/>
    <p:sldId id="314" r:id="rId25"/>
    <p:sldId id="313" r:id="rId26"/>
    <p:sldId id="312"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12"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6A0CF29-1127-4BA6-AA99-0447F9C6981B}" type="datetimeFigureOut">
              <a:rPr lang="en-US" smtClean="0"/>
              <a:pPr/>
              <a:t>1/6/16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668AC9E-BA33-4669-ABAE-2506A0ECA0DF}" type="slidenum">
              <a:rPr lang="en-US" smtClean="0"/>
              <a:pPr/>
              <a:t>‹#›</a:t>
            </a:fld>
            <a:endParaRPr lang="en-US"/>
          </a:p>
        </p:txBody>
      </p:sp>
    </p:spTree>
    <p:extLst>
      <p:ext uri="{BB962C8B-B14F-4D97-AF65-F5344CB8AC3E}">
        <p14:creationId xmlns:p14="http://schemas.microsoft.com/office/powerpoint/2010/main" val="1628333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E1D1DF0-D4FD-45D1-8DF4-F900B689969D}" type="datetimeFigureOut">
              <a:rPr lang="th-TH" smtClean="0"/>
              <a:pPr/>
              <a:t>1/6/16</a:t>
            </a:fld>
            <a:endParaRPr lang="th-TH"/>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8120472-3A52-47C6-A022-7577AD0DD344}" type="slidenum">
              <a:rPr lang="th-TH" smtClean="0"/>
              <a:pPr/>
              <a:t>‹#›</a:t>
            </a:fld>
            <a:endParaRPr lang="th-TH"/>
          </a:p>
        </p:txBody>
      </p:sp>
    </p:spTree>
    <p:extLst>
      <p:ext uri="{BB962C8B-B14F-4D97-AF65-F5344CB8AC3E}">
        <p14:creationId xmlns:p14="http://schemas.microsoft.com/office/powerpoint/2010/main" val="3941158553"/>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120472-3A52-47C6-A022-7577AD0DD344}" type="slidenum">
              <a:rPr lang="th-TH" smtClean="0"/>
              <a:pPr/>
              <a:t>1</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8120472-3A52-47C6-A022-7577AD0DD344}" type="slidenum">
              <a:rPr lang="th-TH" smtClean="0"/>
              <a:pPr/>
              <a:t>7</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120472-3A52-47C6-A022-7577AD0DD344}" type="slidenum">
              <a:rPr lang="th-TH" smtClean="0"/>
              <a:pPr/>
              <a:t>19</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20EC664-B661-4DE3-952B-1163524A149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EC664-B661-4DE3-952B-1163524A149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0EC664-B661-4DE3-952B-1163524A149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94EAD51-F6D2-4EB4-BEF4-4C907E1B2FAD}" type="datetimeFigureOut">
              <a:rPr lang="en-US" smtClean="0"/>
              <a:pPr/>
              <a:t>1/6/16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0EC664-B661-4DE3-952B-1163524A149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94EAD51-F6D2-4EB4-BEF4-4C907E1B2FAD}" type="datetimeFigureOut">
              <a:rPr lang="en-US" smtClean="0"/>
              <a:pPr/>
              <a:t>1/6/16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0EC664-B661-4DE3-952B-1163524A149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7848600" cy="5562600"/>
          </a:xfrm>
        </p:spPr>
        <p:style>
          <a:lnRef idx="2">
            <a:schemeClr val="dk1"/>
          </a:lnRef>
          <a:fillRef idx="1">
            <a:schemeClr val="lt1"/>
          </a:fillRef>
          <a:effectRef idx="0">
            <a:schemeClr val="dk1"/>
          </a:effectRef>
          <a:fontRef idx="minor">
            <a:schemeClr val="dk1"/>
          </a:fontRef>
        </p:style>
        <p:txBody>
          <a:bodyPr>
            <a:noAutofit/>
          </a:bodyPr>
          <a:lstStyle/>
          <a:p>
            <a:r>
              <a:rPr lang="en-US" sz="7200" b="1" dirty="0" smtClean="0"/>
              <a:t>Report </a:t>
            </a:r>
            <a:r>
              <a:rPr lang="en-US" sz="3600" b="1" dirty="0" smtClean="0"/>
              <a:t/>
            </a:r>
            <a:br>
              <a:rPr lang="en-US" sz="3600" b="1" dirty="0" smtClean="0"/>
            </a:br>
            <a:r>
              <a:rPr lang="en-US" sz="4800" b="1" dirty="0" smtClean="0"/>
              <a:t>Oversight Field Visit</a:t>
            </a:r>
            <a:r>
              <a:rPr lang="en-US" sz="4800" dirty="0" smtClean="0"/>
              <a:t/>
            </a:r>
            <a:br>
              <a:rPr lang="en-US" sz="4800" dirty="0" smtClean="0"/>
            </a:br>
            <a:r>
              <a:rPr lang="en-US" sz="4800" b="1" dirty="0" err="1" smtClean="0"/>
              <a:t>Borlikhamxay</a:t>
            </a:r>
            <a:r>
              <a:rPr lang="en-US" sz="4800" b="1" dirty="0" smtClean="0"/>
              <a:t> Province</a:t>
            </a:r>
            <a:br>
              <a:rPr lang="en-US" sz="4800" b="1" dirty="0" smtClean="0"/>
            </a:br>
            <a:r>
              <a:rPr lang="en-US" sz="4800" b="1" dirty="0" smtClean="0"/>
              <a:t>Date 28</a:t>
            </a:r>
            <a:r>
              <a:rPr lang="en-US" sz="4800" b="1" baseline="30000" dirty="0" smtClean="0"/>
              <a:t>th</a:t>
            </a:r>
            <a:r>
              <a:rPr lang="en-US" sz="4800" b="1" dirty="0" smtClean="0"/>
              <a:t>-31</a:t>
            </a:r>
            <a:r>
              <a:rPr lang="en-US" sz="4800" b="1" baseline="30000" dirty="0" smtClean="0"/>
              <a:t>st</a:t>
            </a:r>
            <a:r>
              <a:rPr lang="en-US" sz="4800" b="1" dirty="0" smtClean="0"/>
              <a:t> March 2016</a:t>
            </a:r>
            <a:br>
              <a:rPr lang="en-US" sz="4800" b="1" dirty="0" smtClean="0"/>
            </a:br>
            <a:r>
              <a:rPr lang="en-US" sz="4800" b="1" dirty="0" smtClean="0"/>
              <a:t/>
            </a:r>
            <a:br>
              <a:rPr lang="en-US" sz="4800" b="1" dirty="0" smtClean="0"/>
            </a:br>
            <a:r>
              <a:rPr lang="en-US" sz="3200" b="1" dirty="0" smtClean="0"/>
              <a:t>MONITOR:  </a:t>
            </a:r>
            <a:br>
              <a:rPr lang="en-US" sz="3200" b="1" dirty="0" smtClean="0"/>
            </a:br>
            <a:r>
              <a:rPr lang="en-US" sz="3200" b="1" dirty="0" smtClean="0"/>
              <a:t>(HIV/AIDS-TB-MALARIA)</a:t>
            </a:r>
            <a:r>
              <a:rPr lang="en-US" sz="3600" b="1" dirty="0" smtClean="0"/>
              <a:t/>
            </a:r>
            <a:br>
              <a:rPr lang="en-US" sz="3600" b="1" dirty="0" smtClean="0"/>
            </a:br>
            <a:endParaRPr lang="en-US" sz="3600" b="1" dirty="0">
              <a:latin typeface="Phetsarath OT" pitchFamily="2" charset="0"/>
              <a:cs typeface="Phetsarath OT" pitchFamily="2" charset="0"/>
            </a:endParaRPr>
          </a:p>
        </p:txBody>
      </p:sp>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7982493"/>
              </p:ext>
            </p:extLst>
          </p:nvPr>
        </p:nvGraphicFramePr>
        <p:xfrm>
          <a:off x="1143000" y="228600"/>
          <a:ext cx="7848600" cy="6400800"/>
        </p:xfrm>
        <a:graphic>
          <a:graphicData uri="http://schemas.openxmlformats.org/drawingml/2006/table">
            <a:tbl>
              <a:tblPr/>
              <a:tblGrid>
                <a:gridCol w="7848600"/>
              </a:tblGrid>
              <a:tr h="6400800">
                <a:tc>
                  <a:txBody>
                    <a:bodyPr/>
                    <a:lstStyle/>
                    <a:p>
                      <a:pPr>
                        <a:spcAft>
                          <a:spcPts val="0"/>
                        </a:spcAft>
                        <a:tabLst>
                          <a:tab pos="141605" algn="l"/>
                        </a:tabLst>
                      </a:pPr>
                      <a:r>
                        <a:rPr lang="en-US" sz="2400" b="1" dirty="0"/>
                        <a:t>Tuberculosis</a:t>
                      </a:r>
                    </a:p>
                    <a:p>
                      <a:pPr marL="342900" lvl="0" indent="-342900">
                        <a:spcAft>
                          <a:spcPts val="0"/>
                        </a:spcAft>
                        <a:buFont typeface="Symbol"/>
                        <a:buChar char=""/>
                        <a:tabLst>
                          <a:tab pos="128270" algn="l"/>
                        </a:tabLst>
                      </a:pPr>
                      <a:r>
                        <a:rPr lang="en-US" sz="2400" dirty="0"/>
                        <a:t>Reduce the responsibilities of project staffs to allow more times for them </a:t>
                      </a:r>
                      <a:r>
                        <a:rPr lang="en-US" sz="2400" dirty="0" smtClean="0"/>
                        <a:t>to monitor</a:t>
                      </a:r>
                      <a:r>
                        <a:rPr lang="en-US" sz="2400" baseline="0" dirty="0" smtClean="0"/>
                        <a:t> the</a:t>
                      </a:r>
                      <a:r>
                        <a:rPr lang="en-US" sz="2400" dirty="0" smtClean="0"/>
                        <a:t> </a:t>
                      </a:r>
                      <a:r>
                        <a:rPr lang="en-US" sz="2400" dirty="0"/>
                        <a:t>health centers and </a:t>
                      </a:r>
                      <a:r>
                        <a:rPr lang="en-US" sz="2400" dirty="0" smtClean="0"/>
                        <a:t>villages</a:t>
                      </a:r>
                      <a:r>
                        <a:rPr lang="en-US" sz="2400" baseline="0" dirty="0" smtClean="0"/>
                        <a:t> (according to</a:t>
                      </a:r>
                      <a:r>
                        <a:rPr lang="en-US" sz="2400" dirty="0" smtClean="0"/>
                        <a:t> </a:t>
                      </a:r>
                      <a:r>
                        <a:rPr lang="en-US" sz="2400" dirty="0"/>
                        <a:t>suspected cases </a:t>
                      </a:r>
                      <a:r>
                        <a:rPr lang="en-US" sz="2400" dirty="0" smtClean="0"/>
                        <a:t>and estimated number cover</a:t>
                      </a:r>
                      <a:r>
                        <a:rPr lang="en-US" sz="2400" baseline="0" dirty="0" smtClean="0"/>
                        <a:t> </a:t>
                      </a:r>
                      <a:r>
                        <a:rPr lang="en-US" sz="2400" dirty="0" smtClean="0"/>
                        <a:t>by </a:t>
                      </a:r>
                      <a:r>
                        <a:rPr lang="en-US" sz="2400" dirty="0"/>
                        <a:t>the health </a:t>
                      </a:r>
                      <a:r>
                        <a:rPr lang="en-US" sz="2400" dirty="0" smtClean="0"/>
                        <a:t>centers).</a:t>
                      </a:r>
                      <a:endParaRPr lang="en-US" sz="2400" dirty="0"/>
                    </a:p>
                    <a:p>
                      <a:pPr marL="342900" lvl="0" indent="-342900">
                        <a:spcAft>
                          <a:spcPts val="0"/>
                        </a:spcAft>
                        <a:buFont typeface="Symbol"/>
                        <a:buChar char=""/>
                        <a:tabLst>
                          <a:tab pos="128270" algn="l"/>
                        </a:tabLst>
                      </a:pPr>
                      <a:r>
                        <a:rPr lang="en-US" sz="2400" dirty="0"/>
                        <a:t>When provincial and district teams conduct the monitoring, they should be more active and </a:t>
                      </a:r>
                      <a:r>
                        <a:rPr lang="en-US" sz="2400" dirty="0" smtClean="0"/>
                        <a:t>teamwork proactive.</a:t>
                      </a:r>
                      <a:endParaRPr lang="en-US" sz="2400" dirty="0"/>
                    </a:p>
                    <a:p>
                      <a:pPr marL="342900" lvl="0" indent="-342900">
                        <a:spcAft>
                          <a:spcPts val="0"/>
                        </a:spcAft>
                        <a:buFont typeface="Symbol"/>
                        <a:buChar char=""/>
                        <a:tabLst>
                          <a:tab pos="128270" algn="l"/>
                        </a:tabLst>
                      </a:pPr>
                      <a:r>
                        <a:rPr lang="en-US" sz="2400" dirty="0">
                          <a:solidFill>
                            <a:schemeClr val="tx1"/>
                          </a:solidFill>
                        </a:rPr>
                        <a:t>When district teams conduct </a:t>
                      </a:r>
                      <a:r>
                        <a:rPr lang="en-US" sz="2400" dirty="0" smtClean="0">
                          <a:solidFill>
                            <a:schemeClr val="tx1"/>
                          </a:solidFill>
                        </a:rPr>
                        <a:t>the</a:t>
                      </a:r>
                      <a:r>
                        <a:rPr lang="en-US" sz="2400" baseline="0" dirty="0" smtClean="0">
                          <a:solidFill>
                            <a:schemeClr val="tx1"/>
                          </a:solidFill>
                        </a:rPr>
                        <a:t> </a:t>
                      </a:r>
                      <a:r>
                        <a:rPr lang="en-US" sz="2400" dirty="0" smtClean="0">
                          <a:solidFill>
                            <a:schemeClr val="tx1"/>
                          </a:solidFill>
                        </a:rPr>
                        <a:t>health centers monitoring, </a:t>
                      </a:r>
                      <a:r>
                        <a:rPr lang="en-US" sz="2400" dirty="0">
                          <a:solidFill>
                            <a:schemeClr val="tx1"/>
                          </a:solidFill>
                        </a:rPr>
                        <a:t>they should follow their roles and responsibilities. </a:t>
                      </a:r>
                    </a:p>
                    <a:p>
                      <a:pPr marL="342900" lvl="0" indent="-342900">
                        <a:spcAft>
                          <a:spcPts val="0"/>
                        </a:spcAft>
                        <a:buFont typeface="Symbol"/>
                        <a:buChar char=""/>
                        <a:tabLst>
                          <a:tab pos="128270" algn="l"/>
                        </a:tabLst>
                      </a:pPr>
                      <a:r>
                        <a:rPr lang="en-US" sz="2400" dirty="0" smtClean="0">
                          <a:solidFill>
                            <a:schemeClr val="tx1"/>
                          </a:solidFill>
                        </a:rPr>
                        <a:t>Allocate </a:t>
                      </a:r>
                      <a:r>
                        <a:rPr lang="en-US" sz="2400" dirty="0">
                          <a:solidFill>
                            <a:schemeClr val="tx1"/>
                          </a:solidFill>
                        </a:rPr>
                        <a:t>the staff of </a:t>
                      </a:r>
                      <a:r>
                        <a:rPr lang="en-US" sz="2400" dirty="0" smtClean="0">
                          <a:solidFill>
                            <a:schemeClr val="tx1"/>
                          </a:solidFill>
                        </a:rPr>
                        <a:t>the health centers </a:t>
                      </a:r>
                      <a:r>
                        <a:rPr lang="en-US" sz="2400" dirty="0">
                          <a:solidFill>
                            <a:schemeClr val="tx1"/>
                          </a:solidFill>
                        </a:rPr>
                        <a:t>and </a:t>
                      </a:r>
                      <a:r>
                        <a:rPr lang="en-US" sz="2400" dirty="0" smtClean="0">
                          <a:solidFill>
                            <a:schemeClr val="tx1"/>
                          </a:solidFill>
                        </a:rPr>
                        <a:t>districts near to </a:t>
                      </a:r>
                      <a:r>
                        <a:rPr lang="en-US" sz="2400" dirty="0">
                          <a:solidFill>
                            <a:schemeClr val="tx1"/>
                          </a:solidFill>
                        </a:rPr>
                        <a:t>the patient’s villages </a:t>
                      </a:r>
                      <a:r>
                        <a:rPr lang="en-US" sz="2400" dirty="0" smtClean="0">
                          <a:solidFill>
                            <a:schemeClr val="tx1"/>
                          </a:solidFill>
                        </a:rPr>
                        <a:t>to provide</a:t>
                      </a:r>
                      <a:r>
                        <a:rPr lang="en-US" sz="2400" baseline="0" dirty="0" smtClean="0">
                          <a:solidFill>
                            <a:schemeClr val="tx1"/>
                          </a:solidFill>
                        </a:rPr>
                        <a:t> better assistance and</a:t>
                      </a:r>
                      <a:r>
                        <a:rPr lang="en-US" sz="2400" dirty="0" smtClean="0">
                          <a:solidFill>
                            <a:schemeClr val="tx1"/>
                          </a:solidFill>
                        </a:rPr>
                        <a:t> daily DOT</a:t>
                      </a:r>
                      <a:r>
                        <a:rPr lang="en-US" sz="2400" dirty="0">
                          <a:solidFill>
                            <a:schemeClr val="tx1"/>
                          </a:solidFill>
                        </a:rPr>
                        <a:t>.</a:t>
                      </a:r>
                    </a:p>
                    <a:p>
                      <a:pPr marL="180340">
                        <a:spcAft>
                          <a:spcPts val="0"/>
                        </a:spcAft>
                      </a:pPr>
                      <a:r>
                        <a:rPr lang="lo-LA" sz="2400" dirty="0"/>
                        <a:t>	</a:t>
                      </a:r>
                      <a:endParaRPr lang="en-US" sz="2400" dirty="0"/>
                    </a:p>
                  </a:txBody>
                  <a:tcPr marL="67050" marR="6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2601371"/>
              </p:ext>
            </p:extLst>
          </p:nvPr>
        </p:nvGraphicFramePr>
        <p:xfrm>
          <a:off x="1143000" y="152400"/>
          <a:ext cx="7848600" cy="6553200"/>
        </p:xfrm>
        <a:graphic>
          <a:graphicData uri="http://schemas.openxmlformats.org/drawingml/2006/table">
            <a:tbl>
              <a:tblPr/>
              <a:tblGrid>
                <a:gridCol w="7848600"/>
              </a:tblGrid>
              <a:tr h="6553200">
                <a:tc>
                  <a:txBody>
                    <a:bodyPr/>
                    <a:lstStyle/>
                    <a:p>
                      <a:pPr>
                        <a:spcAft>
                          <a:spcPts val="0"/>
                        </a:spcAft>
                      </a:pPr>
                      <a:r>
                        <a:rPr lang="en-US" sz="2200" b="1" dirty="0"/>
                        <a:t>Additional Attention </a:t>
                      </a:r>
                      <a:r>
                        <a:rPr lang="en-US" sz="2200" b="1" dirty="0" smtClean="0"/>
                        <a:t>Issues (Cont.</a:t>
                      </a:r>
                      <a:r>
                        <a:rPr lang="en-US" sz="2200" b="1" baseline="0" dirty="0" smtClean="0"/>
                        <a:t> TB)</a:t>
                      </a:r>
                      <a:endParaRPr lang="en-US" sz="2200" b="1" dirty="0"/>
                    </a:p>
                    <a:p>
                      <a:pPr marL="342900" lvl="0" indent="-342900">
                        <a:spcAft>
                          <a:spcPts val="0"/>
                        </a:spcAft>
                        <a:buFont typeface="Symbol"/>
                        <a:buChar char=""/>
                        <a:tabLst>
                          <a:tab pos="128270" algn="l"/>
                        </a:tabLst>
                      </a:pPr>
                      <a:r>
                        <a:rPr lang="en-US" sz="2200" dirty="0" smtClean="0"/>
                        <a:t>Intensify </a:t>
                      </a:r>
                      <a:r>
                        <a:rPr lang="en-US" sz="2200" dirty="0"/>
                        <a:t>case finding of TB patients in order to </a:t>
                      </a:r>
                      <a:r>
                        <a:rPr lang="en-US" sz="2200" dirty="0" smtClean="0"/>
                        <a:t>have a better detection </a:t>
                      </a:r>
                      <a:r>
                        <a:rPr lang="en-US" sz="2200" dirty="0"/>
                        <a:t>rate and </a:t>
                      </a:r>
                      <a:r>
                        <a:rPr lang="en-US" sz="2200" dirty="0" smtClean="0"/>
                        <a:t>achieve</a:t>
                      </a:r>
                      <a:r>
                        <a:rPr lang="en-US" sz="2200" baseline="0" dirty="0" smtClean="0"/>
                        <a:t> </a:t>
                      </a:r>
                      <a:r>
                        <a:rPr lang="en-US" sz="2200" dirty="0" smtClean="0"/>
                        <a:t>national </a:t>
                      </a:r>
                      <a:r>
                        <a:rPr lang="en-US" sz="2200" dirty="0"/>
                        <a:t>targets.</a:t>
                      </a:r>
                    </a:p>
                    <a:p>
                      <a:pPr marL="342900" lvl="0" indent="-342900">
                        <a:spcAft>
                          <a:spcPts val="0"/>
                        </a:spcAft>
                        <a:buFont typeface="Symbol"/>
                        <a:buChar char=""/>
                        <a:tabLst>
                          <a:tab pos="128270" algn="l"/>
                        </a:tabLst>
                      </a:pPr>
                      <a:r>
                        <a:rPr lang="en-US" sz="2200" dirty="0" smtClean="0"/>
                        <a:t>Improve the case detection of </a:t>
                      </a:r>
                      <a:r>
                        <a:rPr lang="en-US" sz="2200" dirty="0"/>
                        <a:t>children patient with </a:t>
                      </a:r>
                      <a:r>
                        <a:rPr lang="en-US" sz="2200" dirty="0" smtClean="0"/>
                        <a:t>tuberculosis</a:t>
                      </a:r>
                    </a:p>
                    <a:p>
                      <a:pPr marL="342900" lvl="0" indent="-342900">
                        <a:spcAft>
                          <a:spcPts val="0"/>
                        </a:spcAft>
                        <a:buFont typeface="Symbol"/>
                        <a:buChar char=""/>
                        <a:tabLst>
                          <a:tab pos="128270" algn="l"/>
                        </a:tabLst>
                      </a:pPr>
                      <a:r>
                        <a:rPr lang="en-US" sz="2200" dirty="0" smtClean="0"/>
                        <a:t>Improve</a:t>
                      </a:r>
                      <a:r>
                        <a:rPr lang="en-US" sz="2200" baseline="0" dirty="0" smtClean="0"/>
                        <a:t> </a:t>
                      </a:r>
                      <a:r>
                        <a:rPr lang="en-US" sz="2200" dirty="0" smtClean="0"/>
                        <a:t>the case</a:t>
                      </a:r>
                      <a:r>
                        <a:rPr lang="en-US" sz="2200" baseline="0" dirty="0" smtClean="0"/>
                        <a:t> detection</a:t>
                      </a:r>
                      <a:r>
                        <a:rPr lang="en-US" sz="2200" dirty="0" smtClean="0"/>
                        <a:t> </a:t>
                      </a:r>
                      <a:r>
                        <a:rPr lang="en-US" sz="2200" dirty="0"/>
                        <a:t>of closed patient groups with tuberculosis </a:t>
                      </a:r>
                    </a:p>
                    <a:p>
                      <a:pPr marL="342900" lvl="0" indent="-342900">
                        <a:spcAft>
                          <a:spcPts val="0"/>
                        </a:spcAft>
                        <a:buFont typeface="Symbol"/>
                        <a:buChar char=""/>
                        <a:tabLst>
                          <a:tab pos="128270" algn="l"/>
                        </a:tabLst>
                      </a:pPr>
                      <a:r>
                        <a:rPr lang="en-US" sz="2200" dirty="0"/>
                        <a:t>Follow up the treatment to ensure </a:t>
                      </a:r>
                      <a:r>
                        <a:rPr lang="en-US" sz="2200" dirty="0" smtClean="0"/>
                        <a:t>a </a:t>
                      </a:r>
                      <a:r>
                        <a:rPr lang="en-US" sz="2200" dirty="0"/>
                        <a:t>better effectiveness of </a:t>
                      </a:r>
                      <a:r>
                        <a:rPr lang="en-US" sz="2200" dirty="0" smtClean="0"/>
                        <a:t>treatment,</a:t>
                      </a:r>
                      <a:r>
                        <a:rPr lang="en-US" sz="2200" baseline="0" dirty="0" smtClean="0"/>
                        <a:t> </a:t>
                      </a:r>
                      <a:r>
                        <a:rPr lang="en-US" sz="2200" dirty="0" smtClean="0"/>
                        <a:t>reduce </a:t>
                      </a:r>
                      <a:r>
                        <a:rPr lang="en-US" sz="2200" dirty="0"/>
                        <a:t>the drug resistance of pathogens and reduced </a:t>
                      </a:r>
                      <a:r>
                        <a:rPr lang="en-US" sz="2200" dirty="0" smtClean="0"/>
                        <a:t>the </a:t>
                      </a:r>
                      <a:r>
                        <a:rPr lang="en-US" sz="2200" dirty="0"/>
                        <a:t>death of patients</a:t>
                      </a:r>
                    </a:p>
                    <a:p>
                      <a:pPr marL="342900" lvl="0" indent="-342900">
                        <a:spcAft>
                          <a:spcPts val="0"/>
                        </a:spcAft>
                        <a:buFont typeface="Symbol"/>
                        <a:buChar char=""/>
                        <a:tabLst>
                          <a:tab pos="128270" algn="l"/>
                        </a:tabLst>
                      </a:pPr>
                      <a:r>
                        <a:rPr lang="en-US" sz="2200" dirty="0" smtClean="0"/>
                        <a:t>IEC </a:t>
                      </a:r>
                      <a:r>
                        <a:rPr lang="en-US" sz="2200" dirty="0"/>
                        <a:t>advertising </a:t>
                      </a:r>
                      <a:r>
                        <a:rPr lang="en-US" sz="2200" dirty="0" smtClean="0"/>
                        <a:t>for the local </a:t>
                      </a:r>
                      <a:r>
                        <a:rPr lang="en-US" sz="2200" dirty="0"/>
                        <a:t>people </a:t>
                      </a:r>
                      <a:r>
                        <a:rPr lang="en-US" sz="2200" baseline="0" dirty="0" smtClean="0"/>
                        <a:t>to </a:t>
                      </a:r>
                      <a:r>
                        <a:rPr lang="en-US" sz="2200" dirty="0" smtClean="0"/>
                        <a:t>know </a:t>
                      </a:r>
                      <a:r>
                        <a:rPr lang="en-US" sz="2200" dirty="0"/>
                        <a:t>and understand the symptoms, counseling  </a:t>
                      </a:r>
                      <a:r>
                        <a:rPr lang="en-US" sz="2200" dirty="0" smtClean="0"/>
                        <a:t>and prevention,</a:t>
                      </a:r>
                      <a:r>
                        <a:rPr lang="en-US" sz="2200" baseline="0" dirty="0" smtClean="0"/>
                        <a:t> including advise, diagnosis and treatment for </a:t>
                      </a:r>
                      <a:r>
                        <a:rPr lang="en-US" sz="2200" dirty="0" smtClean="0"/>
                        <a:t>people close </a:t>
                      </a:r>
                      <a:r>
                        <a:rPr lang="en-US" sz="2200" dirty="0"/>
                        <a:t>to TB </a:t>
                      </a:r>
                      <a:r>
                        <a:rPr lang="en-US" sz="2200" dirty="0" smtClean="0"/>
                        <a:t>patients.</a:t>
                      </a:r>
                      <a:endParaRPr lang="en-US" sz="2200" dirty="0"/>
                    </a:p>
                    <a:p>
                      <a:pPr marL="342900" lvl="0" indent="-342900">
                        <a:spcAft>
                          <a:spcPts val="0"/>
                        </a:spcAft>
                        <a:buFont typeface="Symbol"/>
                        <a:buChar char=""/>
                        <a:tabLst>
                          <a:tab pos="128270" algn="l"/>
                        </a:tabLst>
                      </a:pPr>
                      <a:r>
                        <a:rPr lang="en-US" sz="2200" dirty="0"/>
                        <a:t>Ensure </a:t>
                      </a:r>
                      <a:r>
                        <a:rPr lang="en-US" sz="2200" dirty="0" smtClean="0"/>
                        <a:t>timely </a:t>
                      </a:r>
                      <a:r>
                        <a:rPr lang="en-US" sz="2200" dirty="0"/>
                        <a:t>and </a:t>
                      </a:r>
                      <a:r>
                        <a:rPr lang="en-US" sz="2200" dirty="0" smtClean="0"/>
                        <a:t>completely</a:t>
                      </a:r>
                      <a:r>
                        <a:rPr lang="en-US" sz="2200" baseline="0" dirty="0" smtClean="0"/>
                        <a:t> reporting</a:t>
                      </a:r>
                      <a:endParaRPr lang="en-US" sz="2200" dirty="0"/>
                    </a:p>
                    <a:p>
                      <a:pPr marL="342900" lvl="0" indent="-342900">
                        <a:spcAft>
                          <a:spcPts val="0"/>
                        </a:spcAft>
                        <a:buFont typeface="Symbol"/>
                        <a:buChar char=""/>
                        <a:tabLst>
                          <a:tab pos="128270" algn="l"/>
                        </a:tabLst>
                      </a:pPr>
                      <a:r>
                        <a:rPr lang="en-US" sz="2200" dirty="0" smtClean="0"/>
                        <a:t>Ensure to keep</a:t>
                      </a:r>
                      <a:r>
                        <a:rPr lang="en-US" sz="2200" baseline="0" dirty="0" smtClean="0"/>
                        <a:t> safe</a:t>
                      </a:r>
                      <a:r>
                        <a:rPr lang="en-US" sz="2200" dirty="0" smtClean="0"/>
                        <a:t> </a:t>
                      </a:r>
                      <a:r>
                        <a:rPr lang="en-US" sz="2200" dirty="0"/>
                        <a:t>copies </a:t>
                      </a:r>
                      <a:r>
                        <a:rPr lang="en-US" sz="2200" dirty="0" smtClean="0"/>
                        <a:t>for</a:t>
                      </a:r>
                      <a:r>
                        <a:rPr lang="en-US" sz="2200" baseline="0" dirty="0" smtClean="0"/>
                        <a:t> </a:t>
                      </a:r>
                      <a:r>
                        <a:rPr lang="en-US" sz="2200" dirty="0" smtClean="0"/>
                        <a:t>each report</a:t>
                      </a:r>
                    </a:p>
                    <a:p>
                      <a:pPr marL="342900" lvl="0" indent="-342900">
                        <a:spcAft>
                          <a:spcPts val="0"/>
                        </a:spcAft>
                        <a:buFont typeface="Symbol"/>
                        <a:buChar char=""/>
                        <a:tabLst>
                          <a:tab pos="128270" algn="l"/>
                        </a:tabLst>
                      </a:pPr>
                      <a:r>
                        <a:rPr lang="en-US" sz="2200" dirty="0" smtClean="0"/>
                        <a:t>Ensure</a:t>
                      </a:r>
                      <a:r>
                        <a:rPr lang="en-US" sz="2200" baseline="0" dirty="0" smtClean="0"/>
                        <a:t> </a:t>
                      </a:r>
                      <a:r>
                        <a:rPr lang="en-US" sz="2200" dirty="0" smtClean="0"/>
                        <a:t>to support cooperation </a:t>
                      </a:r>
                      <a:r>
                        <a:rPr lang="en-US" sz="2200" dirty="0"/>
                        <a:t>with </a:t>
                      </a:r>
                      <a:r>
                        <a:rPr lang="en-US" sz="2200" dirty="0" smtClean="0"/>
                        <a:t>organizations</a:t>
                      </a:r>
                      <a:r>
                        <a:rPr lang="en-US" sz="2200" baseline="0" dirty="0" smtClean="0"/>
                        <a:t> and/</a:t>
                      </a:r>
                      <a:r>
                        <a:rPr lang="en-US" sz="2200" dirty="0" smtClean="0"/>
                        <a:t>or </a:t>
                      </a:r>
                      <a:r>
                        <a:rPr lang="en-US" sz="2200" dirty="0"/>
                        <a:t>other partners involved in the activities to control the tuberculosis disease.</a:t>
                      </a:r>
                    </a:p>
                  </a:txBody>
                  <a:tcPr marL="67050" marR="6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6950131"/>
              </p:ext>
            </p:extLst>
          </p:nvPr>
        </p:nvGraphicFramePr>
        <p:xfrm>
          <a:off x="1143000" y="152400"/>
          <a:ext cx="7848600" cy="6553200"/>
        </p:xfrm>
        <a:graphic>
          <a:graphicData uri="http://schemas.openxmlformats.org/drawingml/2006/table">
            <a:tbl>
              <a:tblPr/>
              <a:tblGrid>
                <a:gridCol w="7848600"/>
              </a:tblGrid>
              <a:tr h="6553200">
                <a:tc>
                  <a:txBody>
                    <a:bodyPr/>
                    <a:lstStyle/>
                    <a:p>
                      <a:pPr>
                        <a:spcAft>
                          <a:spcPts val="0"/>
                        </a:spcAft>
                      </a:pPr>
                      <a:r>
                        <a:rPr lang="en-US" sz="2400" b="1" dirty="0"/>
                        <a:t>Summarizing the key activities to be carried </a:t>
                      </a:r>
                      <a:r>
                        <a:rPr lang="en-US" sz="2400" b="1" dirty="0" smtClean="0"/>
                        <a:t>out</a:t>
                      </a:r>
                      <a:r>
                        <a:rPr lang="en-US" sz="2400" b="1" baseline="0" dirty="0" smtClean="0"/>
                        <a:t> (TB)</a:t>
                      </a:r>
                      <a:endParaRPr lang="en-US" sz="2400" b="1" dirty="0"/>
                    </a:p>
                    <a:p>
                      <a:pPr marL="342900" lvl="0" indent="-342900">
                        <a:spcAft>
                          <a:spcPts val="0"/>
                        </a:spcAft>
                        <a:buFont typeface="Symbol"/>
                        <a:buChar char=""/>
                      </a:pPr>
                      <a:r>
                        <a:rPr lang="en-US" sz="2400" dirty="0"/>
                        <a:t>Deliver the sample of suspected cases and following up the treatment</a:t>
                      </a:r>
                    </a:p>
                    <a:p>
                      <a:pPr marL="342900" lvl="0" indent="-342900">
                        <a:spcAft>
                          <a:spcPts val="0"/>
                        </a:spcAft>
                        <a:buFont typeface="Symbol"/>
                        <a:buChar char=""/>
                      </a:pPr>
                      <a:r>
                        <a:rPr lang="en-US" sz="2400" dirty="0"/>
                        <a:t>Visit the TB patients in villages</a:t>
                      </a:r>
                    </a:p>
                    <a:p>
                      <a:pPr marL="342900" lvl="0" indent="-342900">
                        <a:spcAft>
                          <a:spcPts val="0"/>
                        </a:spcAft>
                        <a:buFont typeface="Symbol"/>
                        <a:buChar char=""/>
                      </a:pPr>
                      <a:r>
                        <a:rPr lang="en-US" sz="2400" dirty="0" smtClean="0"/>
                        <a:t>To retrain </a:t>
                      </a:r>
                      <a:r>
                        <a:rPr lang="en-US" sz="2400" dirty="0"/>
                        <a:t>the health staffs on how to use the DOT</a:t>
                      </a:r>
                    </a:p>
                    <a:p>
                      <a:pPr marL="342900" lvl="0" indent="-342900">
                        <a:spcAft>
                          <a:spcPts val="0"/>
                        </a:spcAft>
                        <a:buFont typeface="Symbol"/>
                        <a:buChar char=""/>
                      </a:pPr>
                      <a:r>
                        <a:rPr lang="en-US" sz="2400" dirty="0"/>
                        <a:t>Retrain workers for village volunteers on how to use the DOT in community</a:t>
                      </a:r>
                    </a:p>
                    <a:p>
                      <a:pPr marL="342900" lvl="0" indent="-342900">
                        <a:spcAft>
                          <a:spcPts val="0"/>
                        </a:spcAft>
                        <a:buFont typeface="Symbol"/>
                        <a:buChar char=""/>
                      </a:pPr>
                      <a:r>
                        <a:rPr lang="en-US" sz="2400" dirty="0"/>
                        <a:t>Disseminate IEC regarding TB disease via radio and TV</a:t>
                      </a:r>
                    </a:p>
                    <a:p>
                      <a:pPr marL="342900" lvl="0" indent="-342900">
                        <a:spcAft>
                          <a:spcPts val="0"/>
                        </a:spcAft>
                        <a:buFont typeface="Symbol"/>
                        <a:buChar char=""/>
                      </a:pPr>
                      <a:r>
                        <a:rPr lang="en-US" sz="2400" dirty="0"/>
                        <a:t>Monitoring from province to district and from district to health centers </a:t>
                      </a:r>
                    </a:p>
                    <a:p>
                      <a:pPr marL="342900" lvl="0" indent="-342900">
                        <a:spcAft>
                          <a:spcPts val="0"/>
                        </a:spcAft>
                        <a:buFont typeface="Symbol"/>
                        <a:buChar char=""/>
                      </a:pPr>
                      <a:r>
                        <a:rPr lang="en-US" sz="2400" dirty="0"/>
                        <a:t>Monitoring from district to health centers and villages</a:t>
                      </a:r>
                    </a:p>
                    <a:p>
                      <a:pPr marL="342900" lvl="0" indent="-342900">
                        <a:spcAft>
                          <a:spcPts val="0"/>
                        </a:spcAft>
                        <a:buFont typeface="Symbol"/>
                        <a:buChar char=""/>
                      </a:pPr>
                      <a:r>
                        <a:rPr lang="en-US" sz="2400" dirty="0"/>
                        <a:t>Budget for office management</a:t>
                      </a:r>
                    </a:p>
                  </a:txBody>
                  <a:tcPr marL="67050" marR="6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29738302"/>
              </p:ext>
            </p:extLst>
          </p:nvPr>
        </p:nvGraphicFramePr>
        <p:xfrm>
          <a:off x="990600" y="0"/>
          <a:ext cx="8077200" cy="6858000"/>
        </p:xfrm>
        <a:graphic>
          <a:graphicData uri="http://schemas.openxmlformats.org/drawingml/2006/table">
            <a:tbl>
              <a:tblPr/>
              <a:tblGrid>
                <a:gridCol w="8077200"/>
              </a:tblGrid>
              <a:tr h="244929">
                <a:tc>
                  <a:txBody>
                    <a:bodyPr/>
                    <a:lstStyle/>
                    <a:p>
                      <a:pPr>
                        <a:spcAft>
                          <a:spcPts val="0"/>
                        </a:spcAft>
                        <a:tabLst>
                          <a:tab pos="228600" algn="l"/>
                        </a:tabLst>
                      </a:pPr>
                      <a:r>
                        <a:rPr lang="en-US" sz="1600" b="1" dirty="0">
                          <a:latin typeface="Times New Roman"/>
                          <a:ea typeface="Times New Roman"/>
                          <a:cs typeface="Times New Roman"/>
                        </a:rPr>
                        <a:t>6. Work Plan (</a:t>
                      </a:r>
                      <a:r>
                        <a:rPr lang="lo-LA" sz="1600" b="1" dirty="0">
                          <a:latin typeface="Arial"/>
                          <a:ea typeface="Arial Unicode MS"/>
                          <a:cs typeface="Times New Roman"/>
                        </a:rPr>
                        <a:t>2015-2016</a:t>
                      </a:r>
                      <a:r>
                        <a:rPr lang="en-US" sz="1600" b="1" dirty="0">
                          <a:latin typeface="Times New Roman"/>
                          <a:ea typeface="Arial Unicode MS"/>
                          <a:cs typeface="Times New Roman"/>
                        </a:rPr>
                        <a:t>)</a:t>
                      </a:r>
                      <a:endParaRPr lang="en-US" sz="1600" dirty="0">
                        <a:latin typeface="Arial"/>
                        <a:ea typeface="Times New Roman"/>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6613071">
                <a:tc>
                  <a:txBody>
                    <a:bodyPr/>
                    <a:lstStyle/>
                    <a:p>
                      <a:pPr>
                        <a:spcAft>
                          <a:spcPts val="0"/>
                        </a:spcAft>
                      </a:pPr>
                      <a:r>
                        <a:rPr lang="en-US" sz="1600" b="1" dirty="0">
                          <a:latin typeface="Times New Roman"/>
                          <a:ea typeface="Arial Unicode MS"/>
                          <a:cs typeface="Times New Roman"/>
                        </a:rPr>
                        <a:t>HIV/AIDS</a:t>
                      </a:r>
                      <a:endParaRPr lang="en-US" sz="1600" dirty="0">
                        <a:latin typeface="Arial"/>
                        <a:ea typeface="Times New Roman"/>
                        <a:cs typeface="Times New Roman"/>
                      </a:endParaRPr>
                    </a:p>
                    <a:p>
                      <a:pPr marL="342900" lvl="0" indent="-342900">
                        <a:spcAft>
                          <a:spcPts val="0"/>
                        </a:spcAft>
                        <a:buFont typeface="Wingdings"/>
                        <a:buChar char=""/>
                      </a:pPr>
                      <a:r>
                        <a:rPr lang="en-US" sz="1600" b="1" dirty="0">
                          <a:latin typeface="Times New Roman"/>
                          <a:ea typeface="Arial Unicode MS"/>
                          <a:cs typeface="Times New Roman"/>
                        </a:rPr>
                        <a:t>Provincial Level</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encourage mobilization for district level to report regularly to gain the STI of all health centers of each district.</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Expand </a:t>
                      </a:r>
                      <a:r>
                        <a:rPr lang="en-US" sz="1600" dirty="0" smtClean="0">
                          <a:latin typeface="Times New Roman"/>
                          <a:ea typeface="Times New Roman"/>
                          <a:cs typeface="Times New Roman"/>
                        </a:rPr>
                        <a:t>in VCT </a:t>
                      </a:r>
                      <a:r>
                        <a:rPr lang="en-US" sz="1600" dirty="0" err="1">
                          <a:latin typeface="Times New Roman"/>
                          <a:ea typeface="Times New Roman"/>
                          <a:cs typeface="Times New Roman"/>
                        </a:rPr>
                        <a:t>Xaychamphone</a:t>
                      </a:r>
                      <a:r>
                        <a:rPr lang="en-US" sz="1600" dirty="0">
                          <a:latin typeface="Times New Roman"/>
                          <a:ea typeface="Times New Roman"/>
                          <a:cs typeface="Times New Roman"/>
                        </a:rPr>
                        <a:t> District</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propose the </a:t>
                      </a:r>
                      <a:r>
                        <a:rPr lang="en-US" sz="1600" dirty="0" smtClean="0">
                          <a:latin typeface="Times New Roman"/>
                          <a:ea typeface="Times New Roman"/>
                          <a:cs typeface="Times New Roman"/>
                        </a:rPr>
                        <a:t>government a </a:t>
                      </a:r>
                      <a:r>
                        <a:rPr lang="en-US" sz="1600" dirty="0">
                          <a:latin typeface="Times New Roman"/>
                          <a:ea typeface="Times New Roman"/>
                          <a:cs typeface="Times New Roman"/>
                        </a:rPr>
                        <a:t>budget plan to carry out </a:t>
                      </a:r>
                      <a:r>
                        <a:rPr lang="en-US" sz="1600" dirty="0" smtClean="0">
                          <a:latin typeface="Times New Roman"/>
                          <a:ea typeface="Times New Roman"/>
                          <a:cs typeface="Times New Roman"/>
                        </a:rPr>
                        <a:t>the HIV</a:t>
                      </a:r>
                      <a:r>
                        <a:rPr lang="en-US" sz="1600" dirty="0">
                          <a:latin typeface="Times New Roman"/>
                          <a:ea typeface="Times New Roman"/>
                          <a:cs typeface="Times New Roman"/>
                        </a:rPr>
                        <a:t>/STIs </a:t>
                      </a:r>
                      <a:r>
                        <a:rPr lang="en-US" sz="1600" dirty="0" smtClean="0">
                          <a:latin typeface="Times New Roman"/>
                          <a:ea typeface="Times New Roman"/>
                          <a:cs typeface="Times New Roman"/>
                        </a:rPr>
                        <a:t>activities</a:t>
                      </a:r>
                      <a:r>
                        <a:rPr lang="en-US" sz="1600" baseline="0" dirty="0" smtClean="0">
                          <a:latin typeface="Times New Roman"/>
                          <a:ea typeface="Times New Roman"/>
                          <a:cs typeface="Times New Roman"/>
                        </a:rPr>
                        <a:t> </a:t>
                      </a:r>
                      <a:r>
                        <a:rPr lang="en-US" sz="1600" dirty="0" smtClean="0">
                          <a:latin typeface="Times New Roman"/>
                          <a:ea typeface="Times New Roman"/>
                          <a:cs typeface="Times New Roman"/>
                        </a:rPr>
                        <a:t>in </a:t>
                      </a:r>
                      <a:r>
                        <a:rPr lang="en-US" sz="1600" dirty="0">
                          <a:latin typeface="Times New Roman"/>
                          <a:ea typeface="Times New Roman"/>
                          <a:cs typeface="Times New Roman"/>
                        </a:rPr>
                        <a:t>7 districts for the fiscal year 2015-2016.</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propose the budget plan </a:t>
                      </a:r>
                      <a:r>
                        <a:rPr lang="en-US" sz="1600" dirty="0" smtClean="0">
                          <a:latin typeface="Times New Roman"/>
                          <a:ea typeface="Times New Roman"/>
                          <a:cs typeface="Times New Roman"/>
                        </a:rPr>
                        <a:t>for </a:t>
                      </a:r>
                      <a:r>
                        <a:rPr lang="en-US" sz="1600" dirty="0">
                          <a:latin typeface="Times New Roman"/>
                          <a:ea typeface="Times New Roman"/>
                          <a:cs typeface="Times New Roman"/>
                        </a:rPr>
                        <a:t>international </a:t>
                      </a:r>
                      <a:r>
                        <a:rPr lang="en-US" sz="1600" dirty="0" smtClean="0">
                          <a:latin typeface="Times New Roman"/>
                          <a:ea typeface="Times New Roman"/>
                          <a:cs typeface="Times New Roman"/>
                        </a:rPr>
                        <a:t>projects </a:t>
                      </a:r>
                      <a:r>
                        <a:rPr lang="en-US" sz="1600" dirty="0">
                          <a:latin typeface="Times New Roman"/>
                          <a:ea typeface="Times New Roman"/>
                          <a:cs typeface="Times New Roman"/>
                        </a:rPr>
                        <a:t>fiscal year 2016-2017 </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smtClean="0">
                          <a:latin typeface="Times New Roman"/>
                          <a:ea typeface="Times New Roman"/>
                          <a:cs typeface="Times New Roman"/>
                        </a:rPr>
                        <a:t>Promote</a:t>
                      </a:r>
                      <a:r>
                        <a:rPr lang="en-US" sz="1600" baseline="0" dirty="0" smtClean="0">
                          <a:latin typeface="Times New Roman"/>
                          <a:ea typeface="Times New Roman"/>
                          <a:cs typeface="Times New Roman"/>
                        </a:rPr>
                        <a:t> the</a:t>
                      </a:r>
                      <a:r>
                        <a:rPr lang="en-US" sz="1600" dirty="0" smtClean="0">
                          <a:latin typeface="Times New Roman"/>
                          <a:ea typeface="Times New Roman"/>
                          <a:cs typeface="Times New Roman"/>
                        </a:rPr>
                        <a:t> </a:t>
                      </a:r>
                      <a:r>
                        <a:rPr lang="en-US" sz="1600" dirty="0">
                          <a:latin typeface="Times New Roman"/>
                          <a:ea typeface="Times New Roman"/>
                          <a:cs typeface="Times New Roman"/>
                        </a:rPr>
                        <a:t>access to counseling </a:t>
                      </a:r>
                      <a:r>
                        <a:rPr lang="en-US" sz="1600" dirty="0" smtClean="0">
                          <a:latin typeface="Times New Roman"/>
                          <a:ea typeface="Times New Roman"/>
                          <a:cs typeface="Times New Roman"/>
                        </a:rPr>
                        <a:t>services</a:t>
                      </a:r>
                      <a:r>
                        <a:rPr lang="en-US" sz="1600" baseline="0" dirty="0" smtClean="0">
                          <a:latin typeface="Times New Roman"/>
                          <a:ea typeface="Times New Roman"/>
                          <a:cs typeface="Times New Roman"/>
                        </a:rPr>
                        <a:t>, </a:t>
                      </a:r>
                      <a:r>
                        <a:rPr lang="en-US" sz="1600" dirty="0" smtClean="0">
                          <a:latin typeface="Times New Roman"/>
                          <a:ea typeface="Times New Roman"/>
                          <a:cs typeface="Times New Roman"/>
                        </a:rPr>
                        <a:t>blood </a:t>
                      </a:r>
                      <a:r>
                        <a:rPr lang="en-US" sz="1600" dirty="0">
                          <a:latin typeface="Times New Roman"/>
                          <a:ea typeface="Times New Roman"/>
                          <a:cs typeface="Times New Roman"/>
                        </a:rPr>
                        <a:t>voluntary </a:t>
                      </a:r>
                      <a:r>
                        <a:rPr lang="en-US" sz="1600" dirty="0" smtClean="0">
                          <a:latin typeface="Times New Roman"/>
                          <a:ea typeface="Times New Roman"/>
                          <a:cs typeface="Times New Roman"/>
                        </a:rPr>
                        <a:t>testing,</a:t>
                      </a:r>
                      <a:r>
                        <a:rPr lang="en-US" sz="1600" baseline="0" dirty="0" smtClean="0">
                          <a:latin typeface="Times New Roman"/>
                          <a:ea typeface="Times New Roman"/>
                          <a:cs typeface="Times New Roman"/>
                        </a:rPr>
                        <a:t> </a:t>
                      </a:r>
                      <a:r>
                        <a:rPr lang="en-US" sz="1600" dirty="0" smtClean="0">
                          <a:latin typeface="Times New Roman"/>
                          <a:ea typeface="Times New Roman"/>
                          <a:cs typeface="Times New Roman"/>
                        </a:rPr>
                        <a:t>test </a:t>
                      </a:r>
                      <a:r>
                        <a:rPr lang="en-US" sz="1600" dirty="0">
                          <a:latin typeface="Times New Roman"/>
                          <a:ea typeface="Times New Roman"/>
                          <a:cs typeface="Times New Roman"/>
                        </a:rPr>
                        <a:t>for STI </a:t>
                      </a:r>
                      <a:r>
                        <a:rPr lang="en-US" sz="1600" dirty="0" smtClean="0">
                          <a:latin typeface="Times New Roman"/>
                          <a:ea typeface="Times New Roman"/>
                          <a:cs typeface="Times New Roman"/>
                        </a:rPr>
                        <a:t>and the </a:t>
                      </a:r>
                      <a:r>
                        <a:rPr lang="en-US" sz="1600" dirty="0">
                          <a:latin typeface="Times New Roman"/>
                          <a:ea typeface="Times New Roman"/>
                          <a:cs typeface="Times New Roman"/>
                        </a:rPr>
                        <a:t>use of condoms.</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Strengthen each level </a:t>
                      </a:r>
                      <a:r>
                        <a:rPr lang="en-US" sz="1600" dirty="0" smtClean="0">
                          <a:latin typeface="Times New Roman"/>
                          <a:ea typeface="Times New Roman"/>
                          <a:cs typeface="Times New Roman"/>
                        </a:rPr>
                        <a:t>of team performance</a:t>
                      </a:r>
                      <a:r>
                        <a:rPr lang="en-US" sz="1600" baseline="0" dirty="0" smtClean="0">
                          <a:latin typeface="Times New Roman"/>
                          <a:ea typeface="Times New Roman"/>
                          <a:cs typeface="Times New Roman"/>
                        </a:rPr>
                        <a:t> </a:t>
                      </a:r>
                      <a:r>
                        <a:rPr lang="en-US" sz="1600" dirty="0" smtClean="0">
                          <a:latin typeface="Times New Roman"/>
                          <a:ea typeface="Times New Roman"/>
                          <a:cs typeface="Times New Roman"/>
                        </a:rPr>
                        <a:t>and </a:t>
                      </a:r>
                      <a:r>
                        <a:rPr lang="en-US" sz="1600" dirty="0">
                          <a:latin typeface="Times New Roman"/>
                          <a:ea typeface="Times New Roman"/>
                          <a:cs typeface="Times New Roman"/>
                        </a:rPr>
                        <a:t>increase the participation of communities and infected people.</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Encourage infected people to </a:t>
                      </a:r>
                      <a:r>
                        <a:rPr lang="en-US" sz="1600" dirty="0" smtClean="0">
                          <a:latin typeface="Times New Roman"/>
                          <a:ea typeface="Times New Roman"/>
                          <a:cs typeface="Times New Roman"/>
                        </a:rPr>
                        <a:t>access </a:t>
                      </a:r>
                      <a:r>
                        <a:rPr lang="en-US" sz="1600" dirty="0">
                          <a:latin typeface="Times New Roman"/>
                          <a:ea typeface="Times New Roman"/>
                          <a:cs typeface="Times New Roman"/>
                        </a:rPr>
                        <a:t>counseling </a:t>
                      </a:r>
                      <a:r>
                        <a:rPr lang="en-US" sz="1600" dirty="0" smtClean="0">
                          <a:latin typeface="Times New Roman"/>
                          <a:ea typeface="Times New Roman"/>
                          <a:cs typeface="Times New Roman"/>
                        </a:rPr>
                        <a:t>service,</a:t>
                      </a:r>
                      <a:r>
                        <a:rPr lang="en-US" sz="1600" baseline="0" dirty="0" smtClean="0">
                          <a:latin typeface="Times New Roman"/>
                          <a:ea typeface="Times New Roman"/>
                          <a:cs typeface="Times New Roman"/>
                        </a:rPr>
                        <a:t> receive ARV</a:t>
                      </a:r>
                      <a:r>
                        <a:rPr lang="en-US" sz="1600" dirty="0" smtClean="0">
                          <a:latin typeface="Times New Roman"/>
                          <a:ea typeface="Times New Roman"/>
                          <a:cs typeface="Times New Roman"/>
                        </a:rPr>
                        <a:t> treatment</a:t>
                      </a:r>
                      <a:r>
                        <a:rPr lang="en-US" sz="1600" baseline="0" dirty="0" smtClean="0">
                          <a:latin typeface="Times New Roman"/>
                          <a:ea typeface="Times New Roman"/>
                          <a:cs typeface="Times New Roman"/>
                        </a:rPr>
                        <a:t> and</a:t>
                      </a:r>
                      <a:r>
                        <a:rPr lang="en-US" sz="1600" dirty="0" smtClean="0">
                          <a:latin typeface="Times New Roman"/>
                          <a:ea typeface="Times New Roman"/>
                          <a:cs typeface="Times New Roman"/>
                        </a:rPr>
                        <a:t> </a:t>
                      </a:r>
                      <a:r>
                        <a:rPr lang="en-US" sz="1600" dirty="0">
                          <a:latin typeface="Times New Roman"/>
                          <a:ea typeface="Times New Roman"/>
                          <a:cs typeface="Times New Roman"/>
                        </a:rPr>
                        <a:t>treat complicated diseases. </a:t>
                      </a:r>
                      <a:endParaRPr lang="en-US" sz="1600" dirty="0" smtClean="0">
                        <a:latin typeface="Times New Roman"/>
                        <a:ea typeface="Times New Roman"/>
                        <a:cs typeface="Times New Roman"/>
                      </a:endParaRPr>
                    </a:p>
                    <a:p>
                      <a:pPr marL="342900" lvl="0" indent="-342900">
                        <a:spcAft>
                          <a:spcPts val="0"/>
                        </a:spcAft>
                        <a:buFont typeface="Symbol"/>
                        <a:buChar char=""/>
                        <a:tabLst>
                          <a:tab pos="180340" algn="l"/>
                          <a:tab pos="457200" algn="l"/>
                        </a:tabLst>
                      </a:pPr>
                      <a:r>
                        <a:rPr lang="en-US" sz="1600" dirty="0" smtClean="0">
                          <a:latin typeface="Times New Roman"/>
                          <a:ea typeface="Times New Roman"/>
                          <a:cs typeface="Times New Roman"/>
                        </a:rPr>
                        <a:t>Continue </a:t>
                      </a:r>
                      <a:r>
                        <a:rPr lang="en-US" sz="1600" dirty="0">
                          <a:latin typeface="Times New Roman"/>
                          <a:ea typeface="Times New Roman"/>
                          <a:cs typeface="Times New Roman"/>
                        </a:rPr>
                        <a:t>to prevent HIV of MSM in 7 target districts (including 17 PE) access into 272 target people.</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Monitoring volunteers of MSM in 5 target districts (</a:t>
                      </a:r>
                      <a:r>
                        <a:rPr lang="en-US" sz="1600" dirty="0" err="1">
                          <a:latin typeface="Times New Roman"/>
                          <a:ea typeface="Times New Roman"/>
                          <a:cs typeface="Times New Roman"/>
                        </a:rPr>
                        <a:t>Pakxan</a:t>
                      </a:r>
                      <a:r>
                        <a:rPr lang="en-US" sz="1600" dirty="0">
                          <a:latin typeface="Times New Roman"/>
                          <a:ea typeface="Times New Roman"/>
                          <a:cs typeface="Times New Roman"/>
                        </a:rPr>
                        <a:t>, </a:t>
                      </a:r>
                      <a:r>
                        <a:rPr lang="en-US" sz="1600" dirty="0" err="1">
                          <a:latin typeface="Times New Roman"/>
                          <a:ea typeface="Times New Roman"/>
                          <a:cs typeface="Times New Roman"/>
                        </a:rPr>
                        <a:t>Pakkading</a:t>
                      </a:r>
                      <a:r>
                        <a:rPr lang="en-US" sz="1600" dirty="0">
                          <a:latin typeface="Times New Roman"/>
                          <a:ea typeface="Times New Roman"/>
                          <a:cs typeface="Times New Roman"/>
                        </a:rPr>
                        <a:t>, </a:t>
                      </a:r>
                      <a:r>
                        <a:rPr lang="en-US" sz="1600" dirty="0" err="1">
                          <a:latin typeface="Times New Roman"/>
                          <a:ea typeface="Times New Roman"/>
                          <a:cs typeface="Times New Roman"/>
                        </a:rPr>
                        <a:t>Borlikhan</a:t>
                      </a:r>
                      <a:r>
                        <a:rPr lang="en-US" sz="1600" dirty="0">
                          <a:latin typeface="Times New Roman"/>
                          <a:ea typeface="Times New Roman"/>
                          <a:cs typeface="Times New Roman"/>
                        </a:rPr>
                        <a:t>, </a:t>
                      </a:r>
                      <a:r>
                        <a:rPr lang="en-US" sz="1600" dirty="0" err="1">
                          <a:latin typeface="Times New Roman"/>
                          <a:ea typeface="Times New Roman"/>
                          <a:cs typeface="Times New Roman"/>
                        </a:rPr>
                        <a:t>Thaphabath</a:t>
                      </a:r>
                      <a:r>
                        <a:rPr lang="en-US" sz="1600" dirty="0">
                          <a:latin typeface="Times New Roman"/>
                          <a:ea typeface="Times New Roman"/>
                          <a:cs typeface="Times New Roman"/>
                        </a:rPr>
                        <a:t> and </a:t>
                      </a:r>
                      <a:r>
                        <a:rPr lang="en-US" sz="1600" dirty="0" err="1">
                          <a:latin typeface="Times New Roman"/>
                          <a:ea typeface="Times New Roman"/>
                          <a:cs typeface="Times New Roman"/>
                        </a:rPr>
                        <a:t>Khamkeut</a:t>
                      </a:r>
                      <a:r>
                        <a:rPr lang="en-US" sz="1600" dirty="0">
                          <a:latin typeface="Times New Roman"/>
                          <a:ea typeface="Times New Roman"/>
                          <a:cs typeface="Times New Roman"/>
                        </a:rPr>
                        <a:t>)</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Quarter meeting with partners of provincial and district level</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smtClean="0">
                          <a:latin typeface="Times New Roman"/>
                          <a:ea typeface="Times New Roman"/>
                          <a:cs typeface="Times New Roman"/>
                        </a:rPr>
                        <a:t>Retraining </a:t>
                      </a:r>
                      <a:r>
                        <a:rPr lang="en-US" sz="1600" dirty="0">
                          <a:latin typeface="Times New Roman"/>
                          <a:ea typeface="Times New Roman"/>
                          <a:cs typeface="Times New Roman"/>
                        </a:rPr>
                        <a:t>activity for 17 volunteers of MSM</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Enlighten for Peer in the field of (OW)</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prevent HIV infection in the population at the aged between 15-49 years to be less than 1%.</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Ensure the rate of HIV infection among the risk vulnerable population to be under 5%.</a:t>
                      </a:r>
                      <a:endParaRPr lang="en-US" sz="1600" dirty="0">
                        <a:latin typeface="Arial"/>
                        <a:ea typeface="Times New Roman"/>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0574645"/>
              </p:ext>
            </p:extLst>
          </p:nvPr>
        </p:nvGraphicFramePr>
        <p:xfrm>
          <a:off x="1143000" y="152400"/>
          <a:ext cx="7848600" cy="6553200"/>
        </p:xfrm>
        <a:graphic>
          <a:graphicData uri="http://schemas.openxmlformats.org/drawingml/2006/table">
            <a:tbl>
              <a:tblPr/>
              <a:tblGrid>
                <a:gridCol w="7848600"/>
              </a:tblGrid>
              <a:tr h="6553200">
                <a:tc>
                  <a:txBody>
                    <a:bodyPr/>
                    <a:lstStyle/>
                    <a:p>
                      <a:pPr marL="342900" lvl="0" indent="-342900">
                        <a:spcAft>
                          <a:spcPts val="0"/>
                        </a:spcAft>
                        <a:buFont typeface="Wingdings"/>
                        <a:buChar char=""/>
                        <a:tabLst>
                          <a:tab pos="211455" algn="l"/>
                        </a:tabLst>
                      </a:pPr>
                      <a:r>
                        <a:rPr lang="en-US" sz="2800" b="1" dirty="0" err="1" smtClean="0"/>
                        <a:t>Pakkading</a:t>
                      </a:r>
                      <a:r>
                        <a:rPr lang="en-US" sz="2800" b="1" dirty="0" smtClean="0"/>
                        <a:t> </a:t>
                      </a:r>
                      <a:r>
                        <a:rPr lang="en-US" sz="2800" b="1" dirty="0"/>
                        <a:t>District:</a:t>
                      </a:r>
                    </a:p>
                    <a:p>
                      <a:pPr marL="342900" lvl="0" indent="-342900">
                        <a:spcAft>
                          <a:spcPts val="0"/>
                        </a:spcAft>
                        <a:buFont typeface="Symbol"/>
                        <a:buChar char=""/>
                      </a:pPr>
                      <a:r>
                        <a:rPr lang="en-US" sz="2800" dirty="0"/>
                        <a:t>Continue to report AIDS and STIs regular to Provincial Health.</a:t>
                      </a:r>
                    </a:p>
                    <a:p>
                      <a:pPr marL="342900" lvl="0" indent="-342900">
                        <a:spcAft>
                          <a:spcPts val="0"/>
                        </a:spcAft>
                        <a:buFont typeface="Symbol"/>
                        <a:buChar char=""/>
                      </a:pPr>
                      <a:r>
                        <a:rPr lang="en-US" sz="2800" dirty="0"/>
                        <a:t>Continue to </a:t>
                      </a:r>
                      <a:r>
                        <a:rPr lang="en-US" sz="2800" dirty="0" smtClean="0"/>
                        <a:t>promote </a:t>
                      </a:r>
                      <a:r>
                        <a:rPr lang="en-US" sz="2800" dirty="0"/>
                        <a:t>voluntary blood testing.</a:t>
                      </a:r>
                    </a:p>
                    <a:p>
                      <a:pPr marL="342900" lvl="0" indent="-342900">
                        <a:spcAft>
                          <a:spcPts val="0"/>
                        </a:spcAft>
                        <a:buFont typeface="Symbol"/>
                        <a:buChar char=""/>
                      </a:pPr>
                      <a:r>
                        <a:rPr lang="en-US" sz="2800" dirty="0"/>
                        <a:t>Conduct the IEC mobile advertising regarding to the basic information of AIDS/STI at the clubs, guesthouses and villages</a:t>
                      </a:r>
                    </a:p>
                    <a:p>
                      <a:pPr marL="342900" lvl="0" indent="-342900">
                        <a:spcAft>
                          <a:spcPts val="0"/>
                        </a:spcAft>
                        <a:buFont typeface="Symbol"/>
                        <a:buChar char=""/>
                      </a:pPr>
                      <a:r>
                        <a:rPr lang="en-US" sz="2800" dirty="0"/>
                        <a:t>Retrain the reporting form for partners in health centers and 2 district hospitals, 2 health centers</a:t>
                      </a:r>
                    </a:p>
                    <a:p>
                      <a:pPr marL="342900" lvl="0" indent="-342900">
                        <a:spcAft>
                          <a:spcPts val="0"/>
                        </a:spcAft>
                        <a:buFont typeface="Symbol"/>
                        <a:buChar char=""/>
                      </a:pPr>
                      <a:r>
                        <a:rPr lang="en-US" sz="2800" dirty="0" smtClean="0"/>
                        <a:t>Collect </a:t>
                      </a:r>
                      <a:r>
                        <a:rPr lang="en-US" sz="2800" dirty="0"/>
                        <a:t>data of hotels, factories, restaurants.</a:t>
                      </a:r>
                    </a:p>
                    <a:p>
                      <a:pPr marL="342900" lvl="0" indent="-342900">
                        <a:spcAft>
                          <a:spcPts val="0"/>
                        </a:spcAft>
                        <a:buFont typeface="Symbol"/>
                        <a:buChar char=""/>
                      </a:pPr>
                      <a:r>
                        <a:rPr lang="en-US" sz="2800" dirty="0"/>
                        <a:t>HIV Committee Meeting at district level.</a:t>
                      </a:r>
                    </a:p>
                    <a:p>
                      <a:pPr marL="342900" lvl="0" indent="-342900">
                        <a:spcAft>
                          <a:spcPts val="0"/>
                        </a:spcAft>
                        <a:buFont typeface="Symbol"/>
                        <a:buChar char=""/>
                      </a:pPr>
                      <a:r>
                        <a:rPr lang="en-US" sz="2800" dirty="0"/>
                        <a:t>Workshop at provincial and district level.</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0836246"/>
              </p:ext>
            </p:extLst>
          </p:nvPr>
        </p:nvGraphicFramePr>
        <p:xfrm>
          <a:off x="1066800" y="152400"/>
          <a:ext cx="7924800" cy="6553200"/>
        </p:xfrm>
        <a:graphic>
          <a:graphicData uri="http://schemas.openxmlformats.org/drawingml/2006/table">
            <a:tbl>
              <a:tblPr/>
              <a:tblGrid>
                <a:gridCol w="7924800"/>
              </a:tblGrid>
              <a:tr h="6553200">
                <a:tc>
                  <a:txBody>
                    <a:bodyPr/>
                    <a:lstStyle/>
                    <a:p>
                      <a:pPr marL="342900" lvl="0" indent="-342900">
                        <a:spcAft>
                          <a:spcPts val="0"/>
                        </a:spcAft>
                        <a:buFont typeface="Wingdings"/>
                        <a:buChar char=""/>
                        <a:tabLst>
                          <a:tab pos="211455" algn="l"/>
                        </a:tabLst>
                      </a:pPr>
                      <a:r>
                        <a:rPr lang="en-US" sz="2100" b="1" dirty="0" err="1" smtClean="0">
                          <a:latin typeface="Times New Roman"/>
                          <a:ea typeface="Arial Unicode MS"/>
                          <a:cs typeface="Times New Roman"/>
                        </a:rPr>
                        <a:t>Thaphabath</a:t>
                      </a:r>
                      <a:r>
                        <a:rPr lang="en-US" sz="2100" b="1" dirty="0" smtClean="0">
                          <a:latin typeface="Times New Roman"/>
                          <a:ea typeface="Arial Unicode MS"/>
                          <a:cs typeface="Times New Roman"/>
                        </a:rPr>
                        <a:t> </a:t>
                      </a:r>
                      <a:r>
                        <a:rPr lang="en-US" sz="2100" b="1" dirty="0">
                          <a:latin typeface="Times New Roman"/>
                          <a:ea typeface="Arial Unicode MS"/>
                          <a:cs typeface="Times New Roman"/>
                        </a:rPr>
                        <a:t>District</a:t>
                      </a:r>
                      <a:r>
                        <a:rPr lang="lo-LA" sz="2100" b="1" dirty="0">
                          <a:latin typeface="Times New Roman"/>
                          <a:ea typeface="Arial Unicode MS"/>
                          <a:cs typeface="Times New Roman"/>
                        </a:rPr>
                        <a:t>:</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Continue to mobilize the health centers to report regularly (STI)</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Continue to treat STI </a:t>
                      </a:r>
                      <a:r>
                        <a:rPr lang="en-US" sz="2100" dirty="0" smtClean="0">
                          <a:latin typeface="Times New Roman"/>
                          <a:ea typeface="Arial Unicode MS"/>
                          <a:cs typeface="Times New Roman"/>
                        </a:rPr>
                        <a:t>and check </a:t>
                      </a:r>
                      <a:r>
                        <a:rPr lang="en-US" sz="2100" dirty="0">
                          <a:latin typeface="Times New Roman"/>
                          <a:ea typeface="Arial Unicode MS"/>
                          <a:cs typeface="Times New Roman"/>
                        </a:rPr>
                        <a:t>the report to submit to the province regularly</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Expand more VCT in 5 health centers over the districts </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Continue </a:t>
                      </a:r>
                      <a:r>
                        <a:rPr lang="en-US" sz="2100" dirty="0" smtClean="0">
                          <a:latin typeface="Times New Roman"/>
                          <a:ea typeface="Arial Unicode MS"/>
                          <a:cs typeface="Times New Roman"/>
                        </a:rPr>
                        <a:t>to implement </a:t>
                      </a:r>
                      <a:r>
                        <a:rPr lang="en-US" sz="2100" dirty="0">
                          <a:latin typeface="Times New Roman"/>
                          <a:ea typeface="Arial Unicode MS"/>
                          <a:cs typeface="Times New Roman"/>
                        </a:rPr>
                        <a:t>the international project budget plan of the fiscal year 2015-2016 </a:t>
                      </a:r>
                      <a:r>
                        <a:rPr lang="en-US" sz="2100" dirty="0" smtClean="0">
                          <a:latin typeface="Times New Roman"/>
                          <a:ea typeface="Arial Unicode MS"/>
                          <a:cs typeface="Times New Roman"/>
                        </a:rPr>
                        <a:t>(to be completed).</a:t>
                      </a:r>
                      <a:endParaRPr lang="en-US" sz="2100" dirty="0" smtClean="0">
                        <a:latin typeface="Arial"/>
                        <a:ea typeface="Times New Roman"/>
                        <a:cs typeface="Times New Roman"/>
                      </a:endParaRPr>
                    </a:p>
                    <a:p>
                      <a:pPr marL="342900" lvl="0" indent="-342900">
                        <a:spcAft>
                          <a:spcPts val="0"/>
                        </a:spcAft>
                        <a:buFont typeface="Symbol"/>
                        <a:buChar char=""/>
                        <a:tabLst>
                          <a:tab pos="211455" algn="l"/>
                        </a:tabLst>
                      </a:pPr>
                      <a:r>
                        <a:rPr lang="en-US" sz="2100" dirty="0" smtClean="0">
                          <a:latin typeface="Times New Roman"/>
                          <a:ea typeface="Arial Unicode MS"/>
                          <a:cs typeface="Times New Roman"/>
                        </a:rPr>
                        <a:t>Continue to implement the government budget plan of the fiscal year 2015-2016 (to be completed).</a:t>
                      </a:r>
                      <a:endParaRPr lang="en-US" sz="2100" dirty="0" smtClean="0">
                        <a:latin typeface="Arial"/>
                        <a:ea typeface="Times New Roman"/>
                        <a:cs typeface="Times New Roman"/>
                      </a:endParaRPr>
                    </a:p>
                    <a:p>
                      <a:pPr marL="342900" lvl="0" indent="-342900">
                        <a:spcAft>
                          <a:spcPts val="0"/>
                        </a:spcAft>
                        <a:buFont typeface="Symbol"/>
                        <a:buChar char=""/>
                        <a:tabLst>
                          <a:tab pos="211455" algn="l"/>
                        </a:tabLst>
                      </a:pPr>
                      <a:r>
                        <a:rPr lang="en-US" sz="2100" dirty="0" smtClean="0">
                          <a:latin typeface="Times New Roman"/>
                          <a:ea typeface="Arial Unicode MS"/>
                          <a:cs typeface="Times New Roman"/>
                        </a:rPr>
                        <a:t>Attend </a:t>
                      </a:r>
                      <a:r>
                        <a:rPr lang="en-US" sz="2100" dirty="0">
                          <a:latin typeface="Times New Roman"/>
                          <a:ea typeface="Arial Unicode MS"/>
                          <a:cs typeface="Times New Roman"/>
                        </a:rPr>
                        <a:t>the quarterly meeting of provincial level 4 times a year</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smtClean="0">
                          <a:latin typeface="Times New Roman"/>
                          <a:ea typeface="Arial Unicode MS"/>
                          <a:cs typeface="Times New Roman"/>
                        </a:rPr>
                        <a:t>Once</a:t>
                      </a:r>
                      <a:r>
                        <a:rPr lang="en-US" sz="2100" baseline="0" dirty="0" smtClean="0">
                          <a:latin typeface="Times New Roman"/>
                          <a:ea typeface="Arial Unicode MS"/>
                          <a:cs typeface="Times New Roman"/>
                        </a:rPr>
                        <a:t> a year, attend </a:t>
                      </a:r>
                      <a:r>
                        <a:rPr lang="en-US" sz="2100" dirty="0" smtClean="0">
                          <a:latin typeface="Times New Roman"/>
                          <a:ea typeface="Arial Unicode MS"/>
                          <a:cs typeface="Times New Roman"/>
                        </a:rPr>
                        <a:t>training </a:t>
                      </a:r>
                      <a:r>
                        <a:rPr lang="en-US" sz="2100" dirty="0">
                          <a:latin typeface="Times New Roman"/>
                          <a:ea typeface="Arial Unicode MS"/>
                          <a:cs typeface="Times New Roman"/>
                        </a:rPr>
                        <a:t>on revision of STIs treatment, and how to use the reporting </a:t>
                      </a:r>
                      <a:r>
                        <a:rPr lang="en-US" sz="2100" dirty="0" smtClean="0">
                          <a:latin typeface="Times New Roman"/>
                          <a:ea typeface="Arial Unicode MS"/>
                          <a:cs typeface="Times New Roman"/>
                        </a:rPr>
                        <a:t>form</a:t>
                      </a:r>
                    </a:p>
                    <a:p>
                      <a:pPr marL="342900" lvl="0" indent="-342900">
                        <a:spcAft>
                          <a:spcPts val="0"/>
                        </a:spcAft>
                        <a:buFont typeface="Symbol"/>
                        <a:buChar char=""/>
                        <a:tabLst>
                          <a:tab pos="211455" algn="l"/>
                        </a:tabLst>
                      </a:pPr>
                      <a:r>
                        <a:rPr lang="en-US" sz="2100" dirty="0" smtClean="0">
                          <a:latin typeface="Times New Roman"/>
                          <a:ea typeface="Arial Unicode MS"/>
                          <a:cs typeface="Times New Roman"/>
                        </a:rPr>
                        <a:t>Once</a:t>
                      </a:r>
                      <a:r>
                        <a:rPr lang="en-US" sz="2100" baseline="0" dirty="0" smtClean="0">
                          <a:latin typeface="Times New Roman"/>
                          <a:ea typeface="Arial Unicode MS"/>
                          <a:cs typeface="Times New Roman"/>
                        </a:rPr>
                        <a:t> a year, t</a:t>
                      </a:r>
                      <a:r>
                        <a:rPr lang="en-US" sz="2100" dirty="0" smtClean="0">
                          <a:latin typeface="Times New Roman"/>
                          <a:ea typeface="Arial Unicode MS"/>
                          <a:cs typeface="Times New Roman"/>
                        </a:rPr>
                        <a:t>rain </a:t>
                      </a:r>
                      <a:r>
                        <a:rPr lang="en-US" sz="2100" dirty="0">
                          <a:latin typeface="Times New Roman"/>
                          <a:ea typeface="Arial Unicode MS"/>
                          <a:cs typeface="Times New Roman"/>
                        </a:rPr>
                        <a:t>on counseling and testing for HIV for health center workers </a:t>
                      </a:r>
                      <a:r>
                        <a:rPr lang="en-US" sz="2100" dirty="0" smtClean="0">
                          <a:latin typeface="Times New Roman"/>
                          <a:ea typeface="Arial Unicode MS"/>
                          <a:cs typeface="Times New Roman"/>
                        </a:rPr>
                        <a:t>Conduct </a:t>
                      </a:r>
                      <a:r>
                        <a:rPr lang="en-US" sz="2100" dirty="0">
                          <a:latin typeface="Times New Roman"/>
                          <a:ea typeface="Arial Unicode MS"/>
                          <a:cs typeface="Times New Roman"/>
                        </a:rPr>
                        <a:t>IEC and enlighten the basic knowledge to prevent HIV and STIs to people in 3 villages and students of 2 Secondary Schools.</a:t>
                      </a:r>
                      <a:endParaRPr lang="en-US" sz="2100" dirty="0">
                        <a:latin typeface="Arial"/>
                        <a:ea typeface="Times New Roman"/>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tab pos="211455" algn="l"/>
                        </a:tabLst>
                        <a:defRPr/>
                      </a:pPr>
                      <a:r>
                        <a:rPr lang="en-US" sz="2100" dirty="0" smtClean="0">
                          <a:latin typeface="Times New Roman"/>
                          <a:ea typeface="Arial Unicode MS"/>
                          <a:cs typeface="Times New Roman"/>
                        </a:rPr>
                        <a:t>Once a year, visit </a:t>
                      </a:r>
                      <a:r>
                        <a:rPr lang="en-US" sz="2100" dirty="0">
                          <a:latin typeface="Times New Roman"/>
                          <a:ea typeface="Arial Unicode MS"/>
                          <a:cs typeface="Times New Roman"/>
                        </a:rPr>
                        <a:t>3 HIV infected families </a:t>
                      </a:r>
                      <a:endParaRPr lang="en-US" sz="2100" dirty="0" smtClean="0">
                        <a:latin typeface="Times New Roman"/>
                        <a:ea typeface="Arial Unicode MS"/>
                        <a:cs typeface="Times New Roman"/>
                      </a:endParaRPr>
                    </a:p>
                    <a:p>
                      <a:pPr marL="342900" lvl="0" indent="-342900">
                        <a:spcAft>
                          <a:spcPts val="0"/>
                        </a:spcAft>
                        <a:buFont typeface="Symbol"/>
                        <a:buChar char=""/>
                        <a:tabLst>
                          <a:tab pos="211455" algn="l"/>
                        </a:tabLst>
                      </a:pPr>
                      <a:r>
                        <a:rPr lang="en-US" sz="2100" dirty="0" smtClean="0">
                          <a:latin typeface="Times New Roman"/>
                          <a:ea typeface="Arial Unicode MS"/>
                          <a:cs typeface="Times New Roman"/>
                        </a:rPr>
                        <a:t>Collect </a:t>
                      </a:r>
                      <a:r>
                        <a:rPr lang="en-US" sz="2100" dirty="0">
                          <a:latin typeface="Times New Roman"/>
                          <a:ea typeface="Arial Unicode MS"/>
                          <a:cs typeface="Times New Roman"/>
                        </a:rPr>
                        <a:t>the information of Female Sex Workers and local training on preventing HIV and STIs by local bars once a year</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smtClean="0">
                          <a:latin typeface="Times New Roman"/>
                          <a:ea typeface="Arial Unicode MS"/>
                          <a:cs typeface="Times New Roman"/>
                        </a:rPr>
                        <a:t>Once a year, monitor 5 </a:t>
                      </a:r>
                      <a:r>
                        <a:rPr lang="en-US" sz="2100" dirty="0">
                          <a:latin typeface="Times New Roman"/>
                          <a:ea typeface="Arial Unicode MS"/>
                          <a:cs typeface="Times New Roman"/>
                        </a:rPr>
                        <a:t>health </a:t>
                      </a:r>
                      <a:r>
                        <a:rPr lang="en-US" sz="2100" dirty="0" smtClean="0">
                          <a:latin typeface="Times New Roman"/>
                          <a:ea typeface="Arial Unicode MS"/>
                          <a:cs typeface="Times New Roman"/>
                        </a:rPr>
                        <a:t>centers.</a:t>
                      </a:r>
                      <a:endParaRPr lang="en-US" sz="21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671288"/>
              </p:ext>
            </p:extLst>
          </p:nvPr>
        </p:nvGraphicFramePr>
        <p:xfrm>
          <a:off x="1066800" y="152400"/>
          <a:ext cx="7924800" cy="6553200"/>
        </p:xfrm>
        <a:graphic>
          <a:graphicData uri="http://schemas.openxmlformats.org/drawingml/2006/table">
            <a:tbl>
              <a:tblPr/>
              <a:tblGrid>
                <a:gridCol w="7924800"/>
              </a:tblGrid>
              <a:tr h="3276600">
                <a:tc>
                  <a:txBody>
                    <a:bodyPr/>
                    <a:lstStyle/>
                    <a:p>
                      <a:pPr>
                        <a:spcAft>
                          <a:spcPts val="0"/>
                        </a:spcAft>
                      </a:pPr>
                      <a:r>
                        <a:rPr lang="en-US" sz="1800" b="1" dirty="0">
                          <a:latin typeface="Times New Roman"/>
                          <a:ea typeface="Arial Unicode MS"/>
                          <a:cs typeface="Times New Roman"/>
                        </a:rPr>
                        <a:t>Malaria</a:t>
                      </a:r>
                      <a:endParaRPr lang="en-US" sz="1800" dirty="0">
                        <a:latin typeface="Arial"/>
                        <a:ea typeface="Times New Roman"/>
                        <a:cs typeface="Times New Roman"/>
                      </a:endParaRPr>
                    </a:p>
                    <a:p>
                      <a:pPr marL="457200">
                        <a:spcAft>
                          <a:spcPts val="0"/>
                        </a:spcAft>
                        <a:tabLst>
                          <a:tab pos="128270" algn="l"/>
                        </a:tabLst>
                      </a:pPr>
                      <a:r>
                        <a:rPr lang="en-US" sz="1800" b="1" dirty="0" err="1">
                          <a:latin typeface="Times New Roman"/>
                          <a:ea typeface="Arial Unicode MS"/>
                          <a:cs typeface="Times New Roman"/>
                        </a:rPr>
                        <a:t>Pakkading</a:t>
                      </a:r>
                      <a:r>
                        <a:rPr lang="en-US" sz="1800" b="1" dirty="0">
                          <a:latin typeface="Times New Roman"/>
                          <a:ea typeface="Arial Unicode MS"/>
                          <a:cs typeface="Times New Roman"/>
                        </a:rPr>
                        <a:t> District</a:t>
                      </a:r>
                      <a:r>
                        <a:rPr lang="lo-LA" sz="1800" b="1" dirty="0">
                          <a:latin typeface="Times New Roman"/>
                          <a:ea typeface="Arial Unicode MS"/>
                          <a:cs typeface="Times New Roman"/>
                        </a:rPr>
                        <a:t>:</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Workshop at district level.</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Retrain village volunteers on surveillance.</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Monitor </a:t>
                      </a:r>
                      <a:r>
                        <a:rPr lang="en-US" sz="1800" dirty="0" smtClean="0">
                          <a:latin typeface="Times New Roman"/>
                          <a:ea typeface="Arial Unicode MS"/>
                          <a:cs typeface="Times New Roman"/>
                        </a:rPr>
                        <a:t>at all levels:</a:t>
                      </a:r>
                      <a:r>
                        <a:rPr lang="en-US" sz="1800" baseline="0" dirty="0" smtClean="0">
                          <a:latin typeface="Times New Roman"/>
                          <a:ea typeface="Arial Unicode MS"/>
                          <a:cs typeface="Times New Roman"/>
                        </a:rPr>
                        <a:t> </a:t>
                      </a:r>
                      <a:r>
                        <a:rPr lang="en-US" sz="1800" dirty="0" smtClean="0">
                          <a:latin typeface="Times New Roman"/>
                          <a:ea typeface="Arial Unicode MS"/>
                          <a:cs typeface="Times New Roman"/>
                        </a:rPr>
                        <a:t>districts</a:t>
                      </a:r>
                      <a:r>
                        <a:rPr lang="en-US" sz="1800" dirty="0">
                          <a:latin typeface="Times New Roman"/>
                          <a:ea typeface="Arial Unicode MS"/>
                          <a:cs typeface="Times New Roman"/>
                        </a:rPr>
                        <a:t>, health centers-</a:t>
                      </a:r>
                      <a:r>
                        <a:rPr lang="en-US" sz="1800" dirty="0" smtClean="0">
                          <a:latin typeface="Times New Roman"/>
                          <a:ea typeface="Arial Unicode MS"/>
                          <a:cs typeface="Times New Roman"/>
                        </a:rPr>
                        <a:t>villages.</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Implement IEC and make community process including placing water worm.</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Support the operation of dengue control.</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Distribute dyed-mosquito nets to health centers and target villages </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Provide the training on malaria information management to all levels  </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Provide training on inventory management to provincial, district and health center levels.</a:t>
                      </a:r>
                      <a:endParaRPr lang="en-US" sz="18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600">
                <a:tc>
                  <a:txBody>
                    <a:bodyPr/>
                    <a:lstStyle/>
                    <a:p>
                      <a:pPr>
                        <a:spcAft>
                          <a:spcPts val="0"/>
                        </a:spcAft>
                        <a:tabLst>
                          <a:tab pos="141605" algn="l"/>
                        </a:tabLst>
                      </a:pPr>
                      <a:r>
                        <a:rPr lang="en-US" sz="1800" b="1" dirty="0">
                          <a:latin typeface="Times New Roman"/>
                          <a:ea typeface="Arial Unicode MS"/>
                          <a:cs typeface="Times New Roman"/>
                        </a:rPr>
                        <a:t>Tuberculosis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Expansion of the covered services to treat and prevent TB </a:t>
                      </a:r>
                      <a:endParaRPr lang="en-US" sz="1800" dirty="0" smtClean="0">
                        <a:latin typeface="Times New Roman"/>
                        <a:ea typeface="Arial Unicode MS"/>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Raise </a:t>
                      </a:r>
                      <a:r>
                        <a:rPr lang="en-US" sz="1800" dirty="0">
                          <a:latin typeface="Times New Roman"/>
                          <a:ea typeface="Arial Unicode MS"/>
                          <a:cs typeface="Times New Roman"/>
                        </a:rPr>
                        <a:t>public and </a:t>
                      </a:r>
                      <a:r>
                        <a:rPr lang="en-US" sz="1800" dirty="0" smtClean="0">
                          <a:latin typeface="Times New Roman"/>
                          <a:ea typeface="Arial Unicode MS"/>
                          <a:cs typeface="Times New Roman"/>
                        </a:rPr>
                        <a:t>organizational</a:t>
                      </a:r>
                      <a:r>
                        <a:rPr lang="en-US" sz="1800" baseline="0" dirty="0" smtClean="0">
                          <a:latin typeface="Times New Roman"/>
                          <a:ea typeface="Arial Unicode MS"/>
                          <a:cs typeface="Times New Roman"/>
                        </a:rPr>
                        <a:t> </a:t>
                      </a:r>
                      <a:r>
                        <a:rPr lang="en-US" sz="1800" dirty="0" smtClean="0">
                          <a:latin typeface="Times New Roman"/>
                          <a:ea typeface="Arial Unicode MS"/>
                          <a:cs typeface="Times New Roman"/>
                        </a:rPr>
                        <a:t>participation </a:t>
                      </a:r>
                      <a:r>
                        <a:rPr lang="en-US" sz="1800" dirty="0">
                          <a:latin typeface="Times New Roman"/>
                          <a:ea typeface="Arial Unicode MS"/>
                          <a:cs typeface="Times New Roman"/>
                        </a:rPr>
                        <a:t>in the control of </a:t>
                      </a:r>
                      <a:r>
                        <a:rPr lang="en-US" sz="1800" dirty="0" smtClean="0">
                          <a:latin typeface="Times New Roman"/>
                          <a:ea typeface="Arial Unicode MS"/>
                          <a:cs typeface="Times New Roman"/>
                        </a:rPr>
                        <a:t>tuberculosis</a:t>
                      </a: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Coordinate</a:t>
                      </a:r>
                      <a:r>
                        <a:rPr lang="en-US" sz="1800" baseline="0" dirty="0" smtClean="0">
                          <a:latin typeface="Times New Roman"/>
                          <a:ea typeface="Arial Unicode MS"/>
                          <a:cs typeface="Times New Roman"/>
                        </a:rPr>
                        <a:t> </a:t>
                      </a:r>
                      <a:r>
                        <a:rPr lang="en-US" sz="1800" dirty="0" smtClean="0">
                          <a:latin typeface="Times New Roman"/>
                          <a:ea typeface="Arial Unicode MS"/>
                          <a:cs typeface="Times New Roman"/>
                        </a:rPr>
                        <a:t>with </a:t>
                      </a:r>
                      <a:r>
                        <a:rPr lang="en-US" sz="1800" dirty="0">
                          <a:latin typeface="Times New Roman"/>
                          <a:ea typeface="Arial Unicode MS"/>
                          <a:cs typeface="Times New Roman"/>
                        </a:rPr>
                        <a:t>HIV task, </a:t>
                      </a:r>
                      <a:r>
                        <a:rPr lang="en-US" sz="1800" dirty="0" smtClean="0">
                          <a:latin typeface="Times New Roman"/>
                          <a:ea typeface="Arial Unicode MS"/>
                          <a:cs typeface="Times New Roman"/>
                        </a:rPr>
                        <a:t>vaccination, room </a:t>
                      </a:r>
                      <a:r>
                        <a:rPr lang="en-US" sz="1800" dirty="0">
                          <a:latin typeface="Times New Roman"/>
                          <a:ea typeface="Arial Unicode MS"/>
                          <a:cs typeface="Times New Roman"/>
                        </a:rPr>
                        <a:t>testing </a:t>
                      </a:r>
                      <a:r>
                        <a:rPr lang="en-US" sz="1800" dirty="0" smtClean="0">
                          <a:latin typeface="Times New Roman"/>
                          <a:ea typeface="Arial Unicode MS"/>
                          <a:cs typeface="Times New Roman"/>
                        </a:rPr>
                        <a:t> and better understanding</a:t>
                      </a:r>
                      <a:r>
                        <a:rPr lang="en-US" sz="1800" baseline="0" dirty="0" smtClean="0">
                          <a:latin typeface="Times New Roman"/>
                          <a:ea typeface="Arial Unicode MS"/>
                          <a:cs typeface="Times New Roman"/>
                        </a:rPr>
                        <a:t> </a:t>
                      </a:r>
                      <a:r>
                        <a:rPr lang="en-US" sz="1800" dirty="0" smtClean="0">
                          <a:latin typeface="Times New Roman"/>
                          <a:ea typeface="Arial Unicode MS"/>
                          <a:cs typeface="Times New Roman"/>
                        </a:rPr>
                        <a:t>of tuberculosis </a:t>
                      </a:r>
                      <a:r>
                        <a:rPr lang="en-US" sz="1800" dirty="0">
                          <a:latin typeface="Times New Roman"/>
                          <a:ea typeface="Arial Unicode MS"/>
                          <a:cs typeface="Times New Roman"/>
                        </a:rPr>
                        <a:t>treatment system and </a:t>
                      </a:r>
                      <a:r>
                        <a:rPr lang="en-US" sz="1800" dirty="0" smtClean="0">
                          <a:latin typeface="Times New Roman"/>
                          <a:ea typeface="Arial Unicode MS"/>
                          <a:cs typeface="Times New Roman"/>
                        </a:rPr>
                        <a:t>DOT strategy </a:t>
                      </a: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Broadly</a:t>
                      </a:r>
                      <a:r>
                        <a:rPr lang="en-US" sz="1800" baseline="0" dirty="0" smtClean="0">
                          <a:latin typeface="Times New Roman"/>
                          <a:ea typeface="Arial Unicode MS"/>
                          <a:cs typeface="Times New Roman"/>
                        </a:rPr>
                        <a:t> d</a:t>
                      </a:r>
                      <a:r>
                        <a:rPr lang="en-US" sz="1800" dirty="0" smtClean="0">
                          <a:latin typeface="Times New Roman"/>
                          <a:ea typeface="Arial Unicode MS"/>
                          <a:cs typeface="Times New Roman"/>
                        </a:rPr>
                        <a:t>isseminate information</a:t>
                      </a:r>
                      <a:r>
                        <a:rPr lang="en-US" sz="1800" baseline="0" dirty="0" smtClean="0">
                          <a:latin typeface="Times New Roman"/>
                          <a:ea typeface="Arial Unicode MS"/>
                          <a:cs typeface="Times New Roman"/>
                        </a:rPr>
                        <a:t> </a:t>
                      </a:r>
                      <a:r>
                        <a:rPr lang="en-US" sz="1800" dirty="0" smtClean="0">
                          <a:latin typeface="Times New Roman"/>
                          <a:ea typeface="Arial Unicode MS"/>
                          <a:cs typeface="Times New Roman"/>
                        </a:rPr>
                        <a:t>for people </a:t>
                      </a:r>
                      <a:r>
                        <a:rPr lang="en-US" sz="1800" dirty="0">
                          <a:latin typeface="Times New Roman"/>
                          <a:ea typeface="Arial Unicode MS"/>
                          <a:cs typeface="Times New Roman"/>
                        </a:rPr>
                        <a:t>living in the remote areas </a:t>
                      </a:r>
                      <a:endParaRPr lang="en-US" sz="1800" dirty="0" smtClean="0">
                        <a:latin typeface="Times New Roman"/>
                        <a:ea typeface="Arial Unicode MS"/>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Determine children </a:t>
                      </a:r>
                      <a:r>
                        <a:rPr lang="en-US" sz="1800" dirty="0">
                          <a:latin typeface="Times New Roman"/>
                          <a:ea typeface="Arial Unicode MS"/>
                          <a:cs typeface="Times New Roman"/>
                        </a:rPr>
                        <a:t>in a targeted group </a:t>
                      </a:r>
                      <a:r>
                        <a:rPr lang="en-US" sz="1800" dirty="0" smtClean="0">
                          <a:latin typeface="Times New Roman"/>
                          <a:ea typeface="Arial Unicode MS"/>
                          <a:cs typeface="Times New Roman"/>
                        </a:rPr>
                        <a:t>to </a:t>
                      </a:r>
                      <a:r>
                        <a:rPr lang="en-US" sz="1800" dirty="0">
                          <a:latin typeface="Times New Roman"/>
                          <a:ea typeface="Arial Unicode MS"/>
                          <a:cs typeface="Times New Roman"/>
                        </a:rPr>
                        <a:t>taken </a:t>
                      </a:r>
                      <a:r>
                        <a:rPr lang="en-US" sz="1800" dirty="0" smtClean="0">
                          <a:latin typeface="Times New Roman"/>
                          <a:ea typeface="Arial Unicode MS"/>
                          <a:cs typeface="Times New Roman"/>
                        </a:rPr>
                        <a:t>INH medicine</a:t>
                      </a: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Use </a:t>
                      </a:r>
                      <a:r>
                        <a:rPr lang="en-US" sz="1800" dirty="0">
                          <a:latin typeface="Times New Roman"/>
                          <a:ea typeface="Arial Unicode MS"/>
                          <a:cs typeface="Times New Roman"/>
                        </a:rPr>
                        <a:t>appropriate tools to improve </a:t>
                      </a:r>
                      <a:r>
                        <a:rPr lang="en-US" sz="1800" dirty="0" smtClean="0">
                          <a:latin typeface="Times New Roman"/>
                          <a:ea typeface="Arial Unicode MS"/>
                          <a:cs typeface="Times New Roman"/>
                        </a:rPr>
                        <a:t>the information activities and </a:t>
                      </a:r>
                      <a:r>
                        <a:rPr lang="en-US" sz="1800" dirty="0">
                          <a:latin typeface="Times New Roman"/>
                          <a:ea typeface="Arial Unicode MS"/>
                          <a:cs typeface="Times New Roman"/>
                        </a:rPr>
                        <a:t>IEC to find a suspected case of being cough more than 2 weeks in each health center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Improve referral patients to community hospitals (Sample of phlegm)</a:t>
                      </a:r>
                      <a:endParaRPr lang="en-US" sz="18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8352735"/>
              </p:ext>
            </p:extLst>
          </p:nvPr>
        </p:nvGraphicFramePr>
        <p:xfrm>
          <a:off x="1066800" y="137160"/>
          <a:ext cx="7924800" cy="6568440"/>
        </p:xfrm>
        <a:graphic>
          <a:graphicData uri="http://schemas.openxmlformats.org/drawingml/2006/table">
            <a:tbl>
              <a:tblPr/>
              <a:tblGrid>
                <a:gridCol w="7924800"/>
              </a:tblGrid>
              <a:tr h="312783">
                <a:tc>
                  <a:txBody>
                    <a:bodyPr/>
                    <a:lstStyle/>
                    <a:p>
                      <a:pPr>
                        <a:spcAft>
                          <a:spcPts val="0"/>
                        </a:spcAft>
                      </a:pPr>
                      <a:r>
                        <a:rPr lang="en-US" sz="1800" b="1" dirty="0" smtClean="0">
                          <a:latin typeface="Times New Roman"/>
                          <a:ea typeface="Arial Unicode MS"/>
                          <a:cs typeface="Times New Roman"/>
                        </a:rPr>
                        <a:t>Proposal</a:t>
                      </a:r>
                      <a:endParaRPr lang="en-US" sz="18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255657">
                <a:tc>
                  <a:txBody>
                    <a:bodyPr/>
                    <a:lstStyle/>
                    <a:p>
                      <a:pPr>
                        <a:spcAft>
                          <a:spcPts val="0"/>
                        </a:spcAft>
                      </a:pPr>
                      <a:r>
                        <a:rPr lang="en-US" sz="1800" b="1" dirty="0">
                          <a:latin typeface="Times New Roman"/>
                          <a:ea typeface="Arial Unicode MS"/>
                          <a:cs typeface="Times New Roman"/>
                        </a:rPr>
                        <a:t>HIV/AIDS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a:t>
                      </a:r>
                      <a:r>
                        <a:rPr lang="en-US" sz="1800" dirty="0" smtClean="0">
                          <a:latin typeface="Times New Roman"/>
                          <a:ea typeface="Arial Unicode MS"/>
                          <a:cs typeface="Times New Roman"/>
                        </a:rPr>
                        <a:t>To provide </a:t>
                      </a:r>
                      <a:r>
                        <a:rPr lang="en-US" sz="1800" dirty="0">
                          <a:latin typeface="Times New Roman"/>
                          <a:ea typeface="Arial Unicode MS"/>
                          <a:cs typeface="Times New Roman"/>
                        </a:rPr>
                        <a:t>the training </a:t>
                      </a:r>
                      <a:r>
                        <a:rPr lang="en-US" sz="1800" dirty="0" smtClean="0">
                          <a:latin typeface="Times New Roman"/>
                          <a:ea typeface="Arial Unicode MS"/>
                          <a:cs typeface="Times New Roman"/>
                        </a:rPr>
                        <a:t>for the staff </a:t>
                      </a:r>
                      <a:r>
                        <a:rPr lang="en-US" sz="1800" dirty="0">
                          <a:latin typeface="Times New Roman"/>
                          <a:ea typeface="Arial Unicode MS"/>
                          <a:cs typeface="Times New Roman"/>
                        </a:rPr>
                        <a:t>at provincial and district levels at least 1-2 times per year.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a:t>
                      </a:r>
                      <a:r>
                        <a:rPr lang="en-US" sz="1800" dirty="0" smtClean="0">
                          <a:latin typeface="Times New Roman"/>
                          <a:ea typeface="Times New Roman"/>
                          <a:cs typeface="Times New Roman"/>
                        </a:rPr>
                        <a:t>f</a:t>
                      </a:r>
                      <a:r>
                        <a:rPr lang="en-US" sz="1800" dirty="0" smtClean="0">
                          <a:latin typeface="Times New Roman"/>
                          <a:ea typeface="Arial Unicode MS"/>
                          <a:cs typeface="Times New Roman"/>
                        </a:rPr>
                        <a:t>ull </a:t>
                      </a:r>
                      <a:r>
                        <a:rPr lang="en-US" sz="1800" dirty="0">
                          <a:latin typeface="Times New Roman"/>
                          <a:ea typeface="Arial Unicode MS"/>
                          <a:cs typeface="Times New Roman"/>
                        </a:rPr>
                        <a:t>set of equipment.</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1 </a:t>
                      </a:r>
                      <a:r>
                        <a:rPr lang="en-US" sz="1800" dirty="0">
                          <a:latin typeface="Times New Roman"/>
                          <a:ea typeface="Arial Unicode MS"/>
                          <a:cs typeface="Times New Roman"/>
                        </a:rPr>
                        <a:t>laptop </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study </a:t>
                      </a:r>
                      <a:r>
                        <a:rPr lang="en-US" sz="1800" dirty="0">
                          <a:latin typeface="Times New Roman"/>
                          <a:ea typeface="Arial Unicode MS"/>
                          <a:cs typeface="Times New Roman"/>
                        </a:rPr>
                        <a:t>tour in locally and oversea </a:t>
                      </a:r>
                      <a:r>
                        <a:rPr lang="en-US" sz="1800" dirty="0" smtClean="0">
                          <a:latin typeface="Times New Roman"/>
                          <a:ea typeface="Arial Unicode MS"/>
                          <a:cs typeface="Times New Roman"/>
                        </a:rPr>
                        <a:t>-</a:t>
                      </a:r>
                      <a:r>
                        <a:rPr lang="lo-LA" sz="1800" dirty="0" smtClean="0">
                          <a:latin typeface="Times New Roman"/>
                          <a:ea typeface="Arial Unicode MS"/>
                          <a:cs typeface="Times New Roman"/>
                        </a:rPr>
                        <a:t>1</a:t>
                      </a:r>
                      <a:r>
                        <a:rPr lang="en-US" sz="1800" dirty="0" smtClean="0">
                          <a:latin typeface="Times New Roman"/>
                          <a:ea typeface="Arial Unicode MS"/>
                          <a:cs typeface="Times New Roman"/>
                        </a:rPr>
                        <a:t> </a:t>
                      </a:r>
                      <a:r>
                        <a:rPr lang="en-US" sz="1800" dirty="0">
                          <a:latin typeface="Times New Roman"/>
                          <a:ea typeface="Arial Unicode MS"/>
                          <a:cs typeface="Times New Roman"/>
                        </a:rPr>
                        <a:t>time per</a:t>
                      </a:r>
                      <a:r>
                        <a:rPr lang="lo-LA" sz="1800" dirty="0">
                          <a:latin typeface="Times New Roman"/>
                          <a:ea typeface="Arial Unicode MS"/>
                          <a:cs typeface="Times New Roman"/>
                        </a:rPr>
                        <a:t> </a:t>
                      </a:r>
                      <a:r>
                        <a:rPr lang="en-US" sz="1800" dirty="0">
                          <a:latin typeface="Times New Roman"/>
                          <a:ea typeface="Arial Unicode MS"/>
                          <a:cs typeface="Times New Roman"/>
                        </a:rPr>
                        <a:t>year.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a:t>
                      </a:r>
                      <a:r>
                        <a:rPr lang="en-US" sz="1800" dirty="0" smtClean="0">
                          <a:latin typeface="Times New Roman"/>
                          <a:ea typeface="Arial Unicode MS"/>
                          <a:cs typeface="Times New Roman"/>
                        </a:rPr>
                        <a:t>quarterly and timely transfer </a:t>
                      </a:r>
                      <a:r>
                        <a:rPr lang="en-US" sz="1800" dirty="0">
                          <a:latin typeface="Times New Roman"/>
                          <a:ea typeface="Arial Unicode MS"/>
                          <a:cs typeface="Times New Roman"/>
                        </a:rPr>
                        <a:t>the </a:t>
                      </a:r>
                      <a:r>
                        <a:rPr lang="en-US" sz="1800" dirty="0" smtClean="0">
                          <a:latin typeface="Times New Roman"/>
                          <a:ea typeface="Arial Unicode MS"/>
                          <a:cs typeface="Times New Roman"/>
                        </a:rPr>
                        <a:t>budget</a:t>
                      </a:r>
                      <a:r>
                        <a:rPr lang="en-US" sz="1800" dirty="0" smtClean="0">
                          <a:solidFill>
                            <a:srgbClr val="000000"/>
                          </a:solidFill>
                          <a:latin typeface="Times New Roman"/>
                          <a:ea typeface="Arial Unicode MS"/>
                          <a:cs typeface="Times New Roman"/>
                        </a:rPr>
                        <a:t>.</a:t>
                      </a:r>
                      <a:endParaRPr lang="en-US" sz="1800" dirty="0">
                        <a:solidFill>
                          <a:srgbClr val="000000"/>
                        </a:solidFill>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Increase DSA and incentives </a:t>
                      </a:r>
                      <a:r>
                        <a:rPr lang="en-US" sz="1800" dirty="0" smtClean="0">
                          <a:latin typeface="Times New Roman"/>
                          <a:ea typeface="Arial Unicode MS"/>
                          <a:cs typeface="Times New Roman"/>
                        </a:rPr>
                        <a:t>for </a:t>
                      </a:r>
                      <a:r>
                        <a:rPr lang="en-US" sz="1800" dirty="0">
                          <a:latin typeface="Times New Roman"/>
                          <a:ea typeface="Arial Unicode MS"/>
                          <a:cs typeface="Times New Roman"/>
                        </a:rPr>
                        <a:t>the </a:t>
                      </a:r>
                      <a:r>
                        <a:rPr lang="en-US" sz="1800" dirty="0" smtClean="0">
                          <a:latin typeface="Times New Roman"/>
                          <a:ea typeface="Arial Unicode MS"/>
                          <a:cs typeface="Times New Roman"/>
                        </a:rPr>
                        <a:t>provincial </a:t>
                      </a:r>
                      <a:r>
                        <a:rPr lang="en-US" sz="1800" baseline="0" dirty="0" smtClean="0">
                          <a:solidFill>
                            <a:schemeClr val="tx1"/>
                          </a:solidFill>
                          <a:latin typeface="Times New Roman"/>
                          <a:ea typeface="Arial Unicode MS"/>
                          <a:cs typeface="Times New Roman"/>
                        </a:rPr>
                        <a:t>and </a:t>
                      </a:r>
                      <a:r>
                        <a:rPr lang="en-US" sz="1800" dirty="0" smtClean="0">
                          <a:solidFill>
                            <a:schemeClr val="tx1"/>
                          </a:solidFill>
                          <a:latin typeface="Times New Roman"/>
                          <a:ea typeface="Arial Unicode MS"/>
                          <a:cs typeface="Times New Roman"/>
                        </a:rPr>
                        <a:t>local staff</a:t>
                      </a:r>
                      <a:endParaRPr lang="en-US" sz="1800" dirty="0" smtClean="0">
                        <a:solidFill>
                          <a:schemeClr val="tx1"/>
                        </a:solidFill>
                        <a:latin typeface="Arial"/>
                        <a:ea typeface="Arial Unicode MS"/>
                        <a:cs typeface="Times New Roman"/>
                      </a:endParaRPr>
                    </a:p>
                    <a:p>
                      <a:pPr marL="342900" lvl="0" indent="-342900">
                        <a:spcAft>
                          <a:spcPts val="0"/>
                        </a:spcAft>
                        <a:buFont typeface="Symbol"/>
                        <a:buNone/>
                        <a:tabLst>
                          <a:tab pos="128270" algn="l"/>
                        </a:tabLst>
                      </a:pPr>
                      <a:r>
                        <a:rPr lang="en-US" sz="1800" b="1" dirty="0" smtClean="0">
                          <a:latin typeface="Times New Roman"/>
                          <a:ea typeface="Arial Unicode MS"/>
                          <a:cs typeface="Times New Roman"/>
                        </a:rPr>
                        <a:t>Malaria</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Increase DSA and incentives </a:t>
                      </a:r>
                      <a:r>
                        <a:rPr lang="en-US" sz="1800" dirty="0" smtClean="0">
                          <a:latin typeface="Times New Roman"/>
                          <a:ea typeface="Arial Unicode MS"/>
                          <a:cs typeface="Times New Roman"/>
                        </a:rPr>
                        <a:t>for the provincial </a:t>
                      </a:r>
                      <a:r>
                        <a:rPr lang="en-US" sz="1800" baseline="0" dirty="0" smtClean="0">
                          <a:latin typeface="Times New Roman"/>
                          <a:ea typeface="Arial Unicode MS"/>
                          <a:cs typeface="Times New Roman"/>
                        </a:rPr>
                        <a:t>and </a:t>
                      </a:r>
                      <a:r>
                        <a:rPr lang="en-US" sz="1800" dirty="0" smtClean="0">
                          <a:latin typeface="Times New Roman"/>
                          <a:ea typeface="Arial Unicode MS"/>
                          <a:cs typeface="Times New Roman"/>
                        </a:rPr>
                        <a:t>local staff</a:t>
                      </a:r>
                      <a:endParaRPr lang="en-US" sz="1800" dirty="0" smtClean="0">
                        <a:latin typeface="Arial"/>
                        <a:ea typeface="Arial Unicode MS"/>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tab pos="128270" algn="l"/>
                        </a:tabLst>
                        <a:defRPr/>
                      </a:pPr>
                      <a:r>
                        <a:rPr lang="en-US" sz="1800" dirty="0" smtClean="0">
                          <a:latin typeface="Times New Roman"/>
                          <a:ea typeface="Arial Unicode MS"/>
                          <a:cs typeface="Times New Roman"/>
                        </a:rPr>
                        <a:t>To quarterly and timely transfer the budget</a:t>
                      </a:r>
                      <a:r>
                        <a:rPr lang="en-US" sz="1800" dirty="0" smtClean="0">
                          <a:solidFill>
                            <a:srgbClr val="000000"/>
                          </a:solidFill>
                          <a:latin typeface="Times New Roman"/>
                          <a:ea typeface="Arial Unicode MS"/>
                          <a:cs typeface="Times New Roman"/>
                        </a:rPr>
                        <a:t>.</a:t>
                      </a:r>
                      <a:r>
                        <a:rPr lang="en-US" sz="1800" dirty="0" smtClean="0">
                          <a:latin typeface="Times New Roman"/>
                          <a:ea typeface="Arial Unicode MS"/>
                          <a:cs typeface="Times New Roman"/>
                        </a:rPr>
                        <a:t> </a:t>
                      </a: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a:t>
                      </a:r>
                      <a:r>
                        <a:rPr lang="en-US" sz="1800" dirty="0" smtClean="0">
                          <a:latin typeface="Times New Roman"/>
                          <a:ea typeface="Arial Unicode MS"/>
                          <a:cs typeface="Times New Roman"/>
                        </a:rPr>
                        <a:t>p</a:t>
                      </a:r>
                      <a:r>
                        <a:rPr lang="en-US" sz="1800" dirty="0" smtClean="0">
                          <a:latin typeface="Times New Roman"/>
                          <a:ea typeface="Times New Roman"/>
                          <a:cs typeface="Times New Roman"/>
                        </a:rPr>
                        <a:t>rovide </a:t>
                      </a:r>
                      <a:r>
                        <a:rPr lang="en-US" sz="1800" dirty="0">
                          <a:latin typeface="Times New Roman"/>
                          <a:ea typeface="Times New Roman"/>
                          <a:cs typeface="Times New Roman"/>
                        </a:rPr>
                        <a:t>f</a:t>
                      </a:r>
                      <a:r>
                        <a:rPr lang="en-US" sz="1800" dirty="0">
                          <a:latin typeface="Times New Roman"/>
                          <a:ea typeface="Arial Unicode MS"/>
                          <a:cs typeface="Times New Roman"/>
                        </a:rPr>
                        <a:t>ull set of equipment.</a:t>
                      </a:r>
                      <a:endParaRPr lang="en-US" sz="1800" dirty="0">
                        <a:latin typeface="Arial"/>
                        <a:ea typeface="Times New Roman"/>
                        <a:cs typeface="Times New Roman"/>
                      </a:endParaRPr>
                    </a:p>
                    <a:p>
                      <a:pPr>
                        <a:spcAft>
                          <a:spcPts val="0"/>
                        </a:spcAft>
                        <a:tabLst>
                          <a:tab pos="141605" algn="l"/>
                        </a:tabLst>
                      </a:pPr>
                      <a:r>
                        <a:rPr lang="en-US" sz="1800" b="1" dirty="0">
                          <a:latin typeface="Times New Roman"/>
                          <a:ea typeface="Arial Unicode MS"/>
                          <a:cs typeface="Times New Roman"/>
                        </a:rPr>
                        <a:t>Tuberculosis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the </a:t>
                      </a:r>
                      <a:r>
                        <a:rPr lang="en-US" sz="1800" dirty="0">
                          <a:latin typeface="Times New Roman"/>
                          <a:ea typeface="Arial Unicode MS"/>
                          <a:cs typeface="Times New Roman"/>
                        </a:rPr>
                        <a:t>budget for collect sputum samples in remote areas.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the </a:t>
                      </a:r>
                      <a:r>
                        <a:rPr lang="en-US" sz="1800" dirty="0">
                          <a:latin typeface="Times New Roman"/>
                          <a:ea typeface="Arial Unicode MS"/>
                          <a:cs typeface="Times New Roman"/>
                        </a:rPr>
                        <a:t>incentive money for the village volunteers for managing the period of treatment for 6 months (remote areas). </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For units that detected HIV/AIDS cases to be ordered for testing sputum to find TB case</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the </a:t>
                      </a:r>
                      <a:r>
                        <a:rPr lang="en-US" sz="1800" dirty="0">
                          <a:latin typeface="Times New Roman"/>
                          <a:ea typeface="Arial Unicode MS"/>
                          <a:cs typeface="Times New Roman"/>
                        </a:rPr>
                        <a:t>budget for activities timely</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lunch </a:t>
                      </a:r>
                      <a:r>
                        <a:rPr lang="en-US" sz="1800" dirty="0">
                          <a:latin typeface="Times New Roman"/>
                          <a:ea typeface="Arial Unicode MS"/>
                          <a:cs typeface="Times New Roman"/>
                        </a:rPr>
                        <a:t>cost, gasoline for delivery samples from the health center</a:t>
                      </a:r>
                      <a:endParaRPr lang="en-US" sz="18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46065135"/>
              </p:ext>
            </p:extLst>
          </p:nvPr>
        </p:nvGraphicFramePr>
        <p:xfrm>
          <a:off x="1066800" y="152400"/>
          <a:ext cx="7924800" cy="6553200"/>
        </p:xfrm>
        <a:graphic>
          <a:graphicData uri="http://schemas.openxmlformats.org/drawingml/2006/table">
            <a:tbl>
              <a:tblPr/>
              <a:tblGrid>
                <a:gridCol w="7924800"/>
              </a:tblGrid>
              <a:tr h="3134140">
                <a:tc>
                  <a:txBody>
                    <a:bodyPr/>
                    <a:lstStyle/>
                    <a:p>
                      <a:pPr>
                        <a:spcAft>
                          <a:spcPts val="0"/>
                        </a:spcAft>
                      </a:pPr>
                      <a:r>
                        <a:rPr lang="lo-LA" sz="1800" dirty="0">
                          <a:latin typeface="Arial"/>
                          <a:ea typeface="Arial Unicode MS"/>
                          <a:cs typeface="Times New Roman"/>
                        </a:rPr>
                        <a:t>​</a:t>
                      </a:r>
                      <a:r>
                        <a:rPr lang="en-US" sz="1800" b="1" dirty="0">
                          <a:latin typeface="Times New Roman"/>
                          <a:ea typeface="Arial Unicode MS"/>
                          <a:cs typeface="Times New Roman"/>
                        </a:rPr>
                        <a:t> HIV/AIDS</a:t>
                      </a:r>
                      <a:endParaRPr lang="en-US" sz="1800" dirty="0">
                        <a:latin typeface="Arial"/>
                        <a:ea typeface="Times New Roman"/>
                        <a:cs typeface="Times New Roman"/>
                      </a:endParaRPr>
                    </a:p>
                    <a:p>
                      <a:pPr marL="342900" lvl="0" indent="-342900">
                        <a:spcAft>
                          <a:spcPts val="0"/>
                        </a:spcAft>
                        <a:buFont typeface="Wingdings"/>
                        <a:buChar char=""/>
                        <a:tabLst>
                          <a:tab pos="128270" algn="l"/>
                        </a:tabLst>
                      </a:pPr>
                      <a:r>
                        <a:rPr lang="en-US" sz="1800" b="1" dirty="0" err="1">
                          <a:latin typeface="Times New Roman"/>
                          <a:ea typeface="Arial Unicode MS"/>
                          <a:cs typeface="Times New Roman"/>
                        </a:rPr>
                        <a:t>Pakkading</a:t>
                      </a:r>
                      <a:r>
                        <a:rPr lang="en-US" sz="1800" b="1" dirty="0">
                          <a:latin typeface="Times New Roman"/>
                          <a:ea typeface="Arial Unicode MS"/>
                          <a:cs typeface="Times New Roman"/>
                        </a:rPr>
                        <a:t> District</a:t>
                      </a:r>
                      <a:r>
                        <a:rPr lang="lo-LA" sz="1800" b="1" dirty="0">
                          <a:latin typeface="Times New Roman"/>
                          <a:ea typeface="Arial Unicode MS"/>
                          <a:cs typeface="Times New Roman"/>
                        </a:rPr>
                        <a:t>:</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lo-LA" sz="1800" dirty="0">
                          <a:latin typeface="Arial"/>
                          <a:ea typeface="Arial Unicode MS"/>
                          <a:cs typeface="Times New Roman"/>
                        </a:rPr>
                        <a:t>​</a:t>
                      </a: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a:latin typeface="Times New Roman"/>
                          <a:ea typeface="Times New Roman"/>
                          <a:cs typeface="Times New Roman"/>
                        </a:rPr>
                        <a:t>the t</a:t>
                      </a:r>
                      <a:r>
                        <a:rPr lang="en-US" sz="1800" dirty="0">
                          <a:latin typeface="Times New Roman"/>
                          <a:ea typeface="Arial Unicode MS"/>
                          <a:cs typeface="Times New Roman"/>
                        </a:rPr>
                        <a:t>raining for work on HIV/STI at least </a:t>
                      </a:r>
                      <a:r>
                        <a:rPr lang="lo-LA" sz="1800" dirty="0">
                          <a:latin typeface="Times New Roman"/>
                          <a:ea typeface="Arial Unicode MS"/>
                          <a:cs typeface="Times New Roman"/>
                        </a:rPr>
                        <a:t>1-2</a:t>
                      </a:r>
                      <a:r>
                        <a:rPr lang="en-US" sz="1800" dirty="0">
                          <a:latin typeface="Times New Roman"/>
                          <a:ea typeface="Arial Unicode MS"/>
                          <a:cs typeface="Times New Roman"/>
                        </a:rPr>
                        <a:t> times per year.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a:latin typeface="Times New Roman"/>
                          <a:ea typeface="Times New Roman"/>
                          <a:cs typeface="Times New Roman"/>
                        </a:rPr>
                        <a:t>s</a:t>
                      </a:r>
                      <a:r>
                        <a:rPr lang="en-US" sz="1800" dirty="0">
                          <a:latin typeface="Times New Roman"/>
                          <a:ea typeface="Arial Unicode MS"/>
                          <a:cs typeface="Times New Roman"/>
                        </a:rPr>
                        <a:t>tudy tour </a:t>
                      </a:r>
                      <a:r>
                        <a:rPr lang="lo-LA" sz="1800" dirty="0">
                          <a:latin typeface="Times New Roman"/>
                          <a:ea typeface="Arial Unicode MS"/>
                          <a:cs typeface="Times New Roman"/>
                        </a:rPr>
                        <a:t>1 </a:t>
                      </a:r>
                      <a:r>
                        <a:rPr lang="en-US" sz="1800" dirty="0">
                          <a:latin typeface="Times New Roman"/>
                          <a:ea typeface="Arial Unicode MS"/>
                          <a:cs typeface="Times New Roman"/>
                        </a:rPr>
                        <a:t>time per year.</a:t>
                      </a:r>
                      <a:endParaRPr lang="en-US" sz="1800" dirty="0">
                        <a:latin typeface="Arial"/>
                        <a:ea typeface="Times New Roman"/>
                        <a:cs typeface="Times New Roman"/>
                      </a:endParaRPr>
                    </a:p>
                    <a:p>
                      <a:pPr marL="342900" lvl="0" indent="-342900">
                        <a:spcAft>
                          <a:spcPts val="0"/>
                        </a:spcAft>
                        <a:buFont typeface="Wingdings"/>
                        <a:buChar char=""/>
                        <a:tabLst>
                          <a:tab pos="128270" algn="l"/>
                        </a:tabLst>
                      </a:pPr>
                      <a:r>
                        <a:rPr lang="en-US" sz="1800" b="1" dirty="0" err="1">
                          <a:latin typeface="Times New Roman"/>
                          <a:ea typeface="Arial Unicode MS"/>
                          <a:cs typeface="Times New Roman"/>
                        </a:rPr>
                        <a:t>Thaphabath</a:t>
                      </a:r>
                      <a:r>
                        <a:rPr lang="en-US" sz="1800" b="1" dirty="0">
                          <a:latin typeface="Times New Roman"/>
                          <a:ea typeface="Arial Unicode MS"/>
                          <a:cs typeface="Times New Roman"/>
                        </a:rPr>
                        <a:t> District</a:t>
                      </a:r>
                      <a:r>
                        <a:rPr lang="lo-LA" sz="1800" b="1" dirty="0">
                          <a:latin typeface="Times New Roman"/>
                          <a:ea typeface="Arial Unicode MS"/>
                          <a:cs typeface="Times New Roman"/>
                        </a:rPr>
                        <a:t>:</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lo-LA" sz="1800" dirty="0">
                          <a:latin typeface="Arial"/>
                          <a:ea typeface="Arial Unicode MS"/>
                          <a:cs typeface="Times New Roman"/>
                        </a:rPr>
                        <a:t>​</a:t>
                      </a:r>
                      <a:r>
                        <a:rPr lang="en-US" sz="1800" dirty="0">
                          <a:latin typeface="Times New Roman"/>
                          <a:ea typeface="Arial Unicode MS"/>
                          <a:cs typeface="Times New Roman"/>
                        </a:rPr>
                        <a:t>To </a:t>
                      </a:r>
                      <a:r>
                        <a:rPr lang="en-US" sz="1800" dirty="0" smtClean="0">
                          <a:latin typeface="Times New Roman"/>
                          <a:ea typeface="Arial Unicode MS"/>
                          <a:cs typeface="Times New Roman"/>
                        </a:rPr>
                        <a:t> p</a:t>
                      </a:r>
                      <a:r>
                        <a:rPr lang="en-US" sz="1800" dirty="0" smtClean="0">
                          <a:latin typeface="Times New Roman"/>
                          <a:ea typeface="Times New Roman"/>
                          <a:cs typeface="Times New Roman"/>
                        </a:rPr>
                        <a:t>rovide </a:t>
                      </a:r>
                      <a:r>
                        <a:rPr lang="en-US" sz="1800" dirty="0">
                          <a:latin typeface="Times New Roman"/>
                          <a:ea typeface="Times New Roman"/>
                          <a:cs typeface="Times New Roman"/>
                        </a:rPr>
                        <a:t>the t</a:t>
                      </a:r>
                      <a:r>
                        <a:rPr lang="en-US" sz="1800" dirty="0">
                          <a:latin typeface="Times New Roman"/>
                          <a:ea typeface="Arial Unicode MS"/>
                          <a:cs typeface="Times New Roman"/>
                        </a:rPr>
                        <a:t>raining for work on HIV/STI at least </a:t>
                      </a:r>
                      <a:r>
                        <a:rPr lang="lo-LA" sz="1800" dirty="0">
                          <a:latin typeface="Times New Roman"/>
                          <a:ea typeface="Arial Unicode MS"/>
                          <a:cs typeface="Times New Roman"/>
                        </a:rPr>
                        <a:t>1-2</a:t>
                      </a:r>
                      <a:r>
                        <a:rPr lang="en-US" sz="1800" dirty="0">
                          <a:latin typeface="Times New Roman"/>
                          <a:ea typeface="Arial Unicode MS"/>
                          <a:cs typeface="Times New Roman"/>
                        </a:rPr>
                        <a:t> times per year.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smtClean="0">
                          <a:latin typeface="Times New Roman"/>
                          <a:ea typeface="Arial Unicode MS"/>
                          <a:cs typeface="Times New Roman"/>
                        </a:rPr>
                        <a:t>fully </a:t>
                      </a:r>
                      <a:r>
                        <a:rPr lang="en-US" sz="1800" dirty="0">
                          <a:latin typeface="Times New Roman"/>
                          <a:ea typeface="Arial Unicode MS"/>
                          <a:cs typeface="Times New Roman"/>
                        </a:rPr>
                        <a:t>set of equipment, audio system, LCD Projector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smtClean="0">
                          <a:latin typeface="Times New Roman"/>
                          <a:ea typeface="Arial Unicode MS"/>
                          <a:cs typeface="Times New Roman"/>
                        </a:rPr>
                        <a:t>1 laptop </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smtClean="0">
                          <a:latin typeface="Times New Roman"/>
                          <a:ea typeface="Arial Unicode MS"/>
                          <a:cs typeface="Times New Roman"/>
                        </a:rPr>
                        <a:t>1 </a:t>
                      </a:r>
                      <a:r>
                        <a:rPr lang="en-US" sz="1800" dirty="0">
                          <a:latin typeface="Times New Roman"/>
                          <a:ea typeface="Arial Unicode MS"/>
                          <a:cs typeface="Times New Roman"/>
                        </a:rPr>
                        <a:t>motorbike</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smtClean="0">
                          <a:latin typeface="Times New Roman"/>
                          <a:ea typeface="Arial Unicode MS"/>
                          <a:cs typeface="Times New Roman"/>
                        </a:rPr>
                        <a:t>the </a:t>
                      </a:r>
                      <a:r>
                        <a:rPr lang="en-US" sz="1800" dirty="0">
                          <a:latin typeface="Times New Roman"/>
                          <a:ea typeface="Arial Unicode MS"/>
                          <a:cs typeface="Times New Roman"/>
                        </a:rPr>
                        <a:t>incentives to Secretariat staff of district </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smtClean="0">
                          <a:latin typeface="Times New Roman"/>
                          <a:ea typeface="Arial Unicode MS"/>
                          <a:cs typeface="Times New Roman"/>
                        </a:rPr>
                        <a:t>study </a:t>
                      </a:r>
                      <a:r>
                        <a:rPr lang="en-US" sz="1800" dirty="0">
                          <a:latin typeface="Times New Roman"/>
                          <a:ea typeface="Arial Unicode MS"/>
                          <a:cs typeface="Times New Roman"/>
                        </a:rPr>
                        <a:t>tour in locally and oversea </a:t>
                      </a:r>
                      <a:r>
                        <a:rPr lang="lo-LA" sz="1800" dirty="0">
                          <a:latin typeface="Times New Roman"/>
                          <a:ea typeface="Arial Unicode MS"/>
                          <a:cs typeface="Times New Roman"/>
                        </a:rPr>
                        <a:t>1</a:t>
                      </a:r>
                      <a:r>
                        <a:rPr lang="en-US" sz="1800" dirty="0">
                          <a:latin typeface="Times New Roman"/>
                          <a:ea typeface="Arial Unicode MS"/>
                          <a:cs typeface="Times New Roman"/>
                        </a:rPr>
                        <a:t> time per</a:t>
                      </a:r>
                      <a:r>
                        <a:rPr lang="lo-LA" sz="1800" dirty="0">
                          <a:latin typeface="Times New Roman"/>
                          <a:ea typeface="Arial Unicode MS"/>
                          <a:cs typeface="Times New Roman"/>
                        </a:rPr>
                        <a:t> </a:t>
                      </a:r>
                      <a:r>
                        <a:rPr lang="en-US" sz="1800" dirty="0">
                          <a:latin typeface="Times New Roman"/>
                          <a:ea typeface="Arial Unicode MS"/>
                          <a:cs typeface="Times New Roman"/>
                        </a:rPr>
                        <a:t>year.</a:t>
                      </a:r>
                      <a:endParaRPr lang="en-US" sz="1800" dirty="0">
                        <a:latin typeface="Arial"/>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9060">
                <a:tc>
                  <a:txBody>
                    <a:bodyPr/>
                    <a:lstStyle/>
                    <a:p>
                      <a:pPr>
                        <a:spcAft>
                          <a:spcPts val="0"/>
                        </a:spcAft>
                      </a:pPr>
                      <a:r>
                        <a:rPr lang="en-US" sz="1800" b="1" dirty="0">
                          <a:latin typeface="Times New Roman"/>
                          <a:ea typeface="Arial Unicode MS"/>
                          <a:cs typeface="Times New Roman"/>
                        </a:rPr>
                        <a:t>Malaria</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help </a:t>
                      </a:r>
                      <a:r>
                        <a:rPr lang="en-US" sz="1800" dirty="0">
                          <a:latin typeface="Times New Roman"/>
                          <a:ea typeface="Arial Unicode MS"/>
                          <a:cs typeface="Times New Roman"/>
                        </a:rPr>
                        <a:t>through the vertical authority to encourage the one who is responsible for work to be more intentionally for his/her responsibilities.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Develop clearing and destroying procession the source of the mosquito regularly in each village.</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In case of illness (fever), don’t be advised to buy the drugs by themselves, but advise for their medical care immediately.</a:t>
                      </a:r>
                      <a:endParaRPr lang="en-US" sz="1800" dirty="0">
                        <a:latin typeface="Arial"/>
                        <a:ea typeface="Times New Roman"/>
                        <a:cs typeface="Times New Roman"/>
                      </a:endParaRPr>
                    </a:p>
                    <a:p>
                      <a:pPr>
                        <a:spcAft>
                          <a:spcPts val="0"/>
                        </a:spcAft>
                        <a:tabLst>
                          <a:tab pos="141605" algn="l"/>
                        </a:tabLst>
                      </a:pPr>
                      <a:r>
                        <a:rPr lang="en-US" sz="1800" b="1" dirty="0">
                          <a:latin typeface="Times New Roman"/>
                          <a:ea typeface="Arial Unicode MS"/>
                          <a:cs typeface="Times New Roman"/>
                        </a:rPr>
                        <a:t>Tuberculosis</a:t>
                      </a:r>
                      <a:endParaRPr lang="en-US" sz="1800" dirty="0">
                        <a:latin typeface="Arial"/>
                        <a:ea typeface="Times New Roman"/>
                        <a:cs typeface="Times New Roman"/>
                      </a:endParaRPr>
                    </a:p>
                    <a:p>
                      <a:pPr marL="342900" lvl="0" indent="-342900">
                        <a:spcAft>
                          <a:spcPts val="0"/>
                        </a:spcAft>
                        <a:buFont typeface="Symbol"/>
                        <a:buChar char=""/>
                        <a:tabLst>
                          <a:tab pos="111125"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smtClean="0">
                          <a:latin typeface="Times New Roman"/>
                          <a:ea typeface="Arial Unicode MS"/>
                          <a:cs typeface="Times New Roman"/>
                        </a:rPr>
                        <a:t>a printer</a:t>
                      </a:r>
                    </a:p>
                    <a:p>
                      <a:pPr marL="342900" lvl="0" indent="-342900">
                        <a:spcAft>
                          <a:spcPts val="0"/>
                        </a:spcAft>
                        <a:buFont typeface="Symbol"/>
                        <a:buChar char=""/>
                        <a:tabLst>
                          <a:tab pos="111125" algn="l"/>
                        </a:tabLst>
                      </a:pPr>
                      <a:r>
                        <a:rPr lang="en-US" sz="1800" dirty="0" smtClean="0">
                          <a:latin typeface="Times New Roman"/>
                          <a:ea typeface="Arial Unicode MS"/>
                          <a:cs typeface="Times New Roman"/>
                        </a:rPr>
                        <a:t> To  p</a:t>
                      </a:r>
                      <a:r>
                        <a:rPr lang="en-US" sz="1800" dirty="0" smtClean="0">
                          <a:latin typeface="Times New Roman"/>
                          <a:ea typeface="Times New Roman"/>
                          <a:cs typeface="Times New Roman"/>
                        </a:rPr>
                        <a:t>rovide </a:t>
                      </a:r>
                      <a:r>
                        <a:rPr lang="en-US" sz="1800" dirty="0" smtClean="0">
                          <a:latin typeface="Times New Roman"/>
                          <a:ea typeface="Arial Unicode MS"/>
                          <a:cs typeface="Times New Roman"/>
                        </a:rPr>
                        <a:t>a </a:t>
                      </a:r>
                      <a:r>
                        <a:rPr lang="en-US" sz="1800" dirty="0">
                          <a:latin typeface="Times New Roman"/>
                          <a:ea typeface="Arial Unicode MS"/>
                          <a:cs typeface="Times New Roman"/>
                        </a:rPr>
                        <a:t>document cabinet</a:t>
                      </a:r>
                      <a:endParaRPr lang="en-US" sz="1800" dirty="0">
                        <a:latin typeface="Arial"/>
                        <a:ea typeface="Times New Roman"/>
                        <a:cs typeface="Times New Roman"/>
                      </a:endParaRPr>
                    </a:p>
                    <a:p>
                      <a:pPr>
                        <a:spcAft>
                          <a:spcPts val="0"/>
                        </a:spcAft>
                      </a:pPr>
                      <a:r>
                        <a:rPr lang="en-US" sz="1800" b="1" dirty="0">
                          <a:latin typeface="Times New Roman"/>
                          <a:ea typeface="Arial Unicode MS"/>
                          <a:cs typeface="Times New Roman"/>
                        </a:rPr>
                        <a:t>Health Center Level</a:t>
                      </a:r>
                      <a:endParaRPr lang="en-US" sz="1800" dirty="0">
                        <a:latin typeface="Arial"/>
                        <a:ea typeface="Times New Roman"/>
                        <a:cs typeface="Times New Roman"/>
                      </a:endParaRPr>
                    </a:p>
                    <a:p>
                      <a:pPr>
                        <a:spcAft>
                          <a:spcPts val="0"/>
                        </a:spcAft>
                      </a:pPr>
                      <a:r>
                        <a:rPr lang="en-US" sz="1800" dirty="0">
                          <a:latin typeface="Times New Roman"/>
                          <a:ea typeface="Arial Unicode MS"/>
                          <a:cs typeface="Times New Roman"/>
                        </a:rPr>
                        <a:t>No Identified</a:t>
                      </a:r>
                      <a:endParaRPr lang="en-US" sz="1800" dirty="0">
                        <a:latin typeface="Arial"/>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_20160328_163430"/>
          <p:cNvPicPr>
            <a:picLocks noChangeAspect="1" noChangeArrowheads="1"/>
          </p:cNvPicPr>
          <p:nvPr/>
        </p:nvPicPr>
        <p:blipFill>
          <a:blip r:embed="rId3"/>
          <a:srcRect/>
          <a:stretch>
            <a:fillRect/>
          </a:stretch>
        </p:blipFill>
        <p:spPr bwMode="auto">
          <a:xfrm>
            <a:off x="1126210" y="990600"/>
            <a:ext cx="7865390" cy="4572000"/>
          </a:xfrm>
          <a:prstGeom prst="rect">
            <a:avLst/>
          </a:prstGeom>
          <a:noFill/>
        </p:spPr>
      </p:pic>
      <p:graphicFrame>
        <p:nvGraphicFramePr>
          <p:cNvPr id="5" name="Table 4"/>
          <p:cNvGraphicFramePr>
            <a:graphicFrameLocks noGrp="1"/>
          </p:cNvGraphicFramePr>
          <p:nvPr/>
        </p:nvGraphicFramePr>
        <p:xfrm>
          <a:off x="1066800" y="152400"/>
          <a:ext cx="7924800" cy="755904"/>
        </p:xfrm>
        <a:graphic>
          <a:graphicData uri="http://schemas.openxmlformats.org/drawingml/2006/table">
            <a:tbl>
              <a:tblPr/>
              <a:tblGrid>
                <a:gridCol w="7924800"/>
              </a:tblGrid>
              <a:tr h="219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Photo of Monitoring Team</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90144">
                <a:tc>
                  <a:txBody>
                    <a:bodyPr/>
                    <a:lstStyle/>
                    <a:p>
                      <a:pPr>
                        <a:spcAft>
                          <a:spcPts val="0"/>
                        </a:spcAft>
                      </a:pPr>
                      <a:r>
                        <a:rPr lang="en-US" sz="2400" b="1" dirty="0" smtClean="0"/>
                        <a:t>Provincial </a:t>
                      </a:r>
                      <a:r>
                        <a:rPr lang="en-US" sz="2400" b="1" dirty="0"/>
                        <a:t>Health </a:t>
                      </a:r>
                      <a:r>
                        <a:rPr lang="en-US" sz="2400" b="1" dirty="0" smtClean="0"/>
                        <a:t>Department</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bwMode="auto">
          <a:xfrm>
            <a:off x="1066800" y="228601"/>
            <a:ext cx="7924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kumimoji="0" lang="en-US" sz="4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Main Purpose:</a:t>
            </a:r>
            <a:r>
              <a:rPr kumimoji="0" lang="en-US" sz="3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en-US" sz="3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lang="en-US" sz="3200" dirty="0" smtClean="0">
                <a:solidFill>
                  <a:schemeClr val="tx1"/>
                </a:solidFill>
              </a:rPr>
              <a:t>To oversight the implementation of the projects supported by the Global Fund to Fight AIDS, Tuberculosis and Malaria (GFATM) at provincial, district and health center level </a:t>
            </a:r>
            <a:r>
              <a:rPr lang="en-US" sz="3200" dirty="0" smtClean="0">
                <a:solidFill>
                  <a:schemeClr val="tx1"/>
                </a:solidFill>
              </a:rPr>
              <a:t>according </a:t>
            </a:r>
            <a:r>
              <a:rPr lang="en-US" sz="3200" dirty="0" smtClean="0">
                <a:solidFill>
                  <a:schemeClr val="tx1"/>
                </a:solidFill>
              </a:rPr>
              <a:t>to the oversight </a:t>
            </a:r>
            <a:r>
              <a:rPr lang="en-US" sz="3200" dirty="0" smtClean="0">
                <a:solidFill>
                  <a:schemeClr val="tx1"/>
                </a:solidFill>
              </a:rPr>
              <a:t>schedules and </a:t>
            </a:r>
            <a:r>
              <a:rPr lang="en-US" sz="3200" dirty="0" smtClean="0">
                <a:solidFill>
                  <a:schemeClr val="tx1"/>
                </a:solidFill>
              </a:rPr>
              <a:t>focused on five key issues:</a:t>
            </a:r>
            <a:br>
              <a:rPr lang="en-US" sz="3200" dirty="0" smtClean="0">
                <a:solidFill>
                  <a:schemeClr val="tx1"/>
                </a:solidFill>
              </a:rPr>
            </a:br>
            <a:r>
              <a:rPr lang="en-US" sz="3200" dirty="0" smtClean="0">
                <a:solidFill>
                  <a:schemeClr val="tx1"/>
                </a:solidFill>
              </a:rPr>
              <a:t>  </a:t>
            </a:r>
            <a:r>
              <a:rPr lang="en-US" sz="3200" dirty="0" smtClean="0">
                <a:solidFill>
                  <a:schemeClr val="tx1"/>
                </a:solidFill>
                <a:effectLst/>
                <a:ea typeface="Times New Roman" pitchFamily="18" charset="0"/>
                <a:cs typeface="Times New Roman" pitchFamily="18" charset="0"/>
              </a:rPr>
              <a:t>1.</a:t>
            </a:r>
            <a:r>
              <a:rPr kumimoji="0" lang="en-US" sz="3200" i="0" u="none" strike="noStrike" cap="none" normalizeH="0" baseline="0" dirty="0" smtClean="0">
                <a:ln>
                  <a:noFill/>
                </a:ln>
                <a:solidFill>
                  <a:schemeClr val="tx1"/>
                </a:solidFill>
                <a:effectLst/>
                <a:ea typeface="Times New Roman" pitchFamily="18" charset="0"/>
                <a:cs typeface="Times New Roman" pitchFamily="18" charset="0"/>
              </a:rPr>
              <a:t>F</a:t>
            </a:r>
            <a:r>
              <a:rPr lang="en-US" sz="3200" dirty="0" smtClean="0">
                <a:solidFill>
                  <a:schemeClr val="tx1"/>
                </a:solidFill>
              </a:rPr>
              <a:t>inance</a:t>
            </a:r>
            <a:br>
              <a:rPr lang="en-US" sz="3200" dirty="0" smtClean="0">
                <a:solidFill>
                  <a:schemeClr val="tx1"/>
                </a:solidFill>
              </a:rPr>
            </a:br>
            <a:r>
              <a:rPr lang="en-US" sz="3200" dirty="0" smtClean="0">
                <a:solidFill>
                  <a:schemeClr val="tx1"/>
                </a:solidFill>
              </a:rPr>
              <a:t>  2. Procurement </a:t>
            </a:r>
            <a:br>
              <a:rPr lang="en-US" sz="3200" dirty="0" smtClean="0">
                <a:solidFill>
                  <a:schemeClr val="tx1"/>
                </a:solidFill>
              </a:rPr>
            </a:br>
            <a:r>
              <a:rPr lang="en-US" sz="3200" dirty="0" smtClean="0">
                <a:solidFill>
                  <a:schemeClr val="tx1"/>
                </a:solidFill>
              </a:rPr>
              <a:t>  3. Implementation</a:t>
            </a:r>
            <a:br>
              <a:rPr lang="en-US" sz="3200" dirty="0" smtClean="0">
                <a:solidFill>
                  <a:schemeClr val="tx1"/>
                </a:solidFill>
              </a:rPr>
            </a:br>
            <a:r>
              <a:rPr lang="en-US" sz="3200" dirty="0" smtClean="0">
                <a:solidFill>
                  <a:schemeClr val="tx1"/>
                </a:solidFill>
              </a:rPr>
              <a:t>  4. Results (output/outcome)</a:t>
            </a:r>
            <a:br>
              <a:rPr lang="en-US" sz="3200" dirty="0" smtClean="0">
                <a:solidFill>
                  <a:schemeClr val="tx1"/>
                </a:solidFill>
              </a:rPr>
            </a:br>
            <a:r>
              <a:rPr lang="en-US" sz="3200" dirty="0" smtClean="0">
                <a:solidFill>
                  <a:schemeClr val="tx1"/>
                </a:solidFill>
              </a:rPr>
              <a:t>  5. Reporting system</a:t>
            </a:r>
            <a:endParaRPr kumimoji="0" lang="en-US" sz="32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365760"/>
        </p:xfrm>
        <a:graphic>
          <a:graphicData uri="http://schemas.openxmlformats.org/drawingml/2006/table">
            <a:tbl>
              <a:tblPr/>
              <a:tblGrid>
                <a:gridCol w="7924800"/>
              </a:tblGrid>
              <a:tr h="180122">
                <a:tc>
                  <a:txBody>
                    <a:bodyPr/>
                    <a:lstStyle/>
                    <a:p>
                      <a:pPr marL="457200" indent="-342900">
                        <a:spcAft>
                          <a:spcPts val="0"/>
                        </a:spcAft>
                      </a:pPr>
                      <a:r>
                        <a:rPr lang="en-US" sz="2400" b="1" dirty="0">
                          <a:latin typeface="Times New Roman"/>
                          <a:ea typeface="Times New Roman"/>
                          <a:cs typeface="Times New Roman"/>
                        </a:rPr>
                        <a:t>Health Office of </a:t>
                      </a:r>
                      <a:r>
                        <a:rPr lang="en-US" sz="2400" b="1" dirty="0" err="1">
                          <a:latin typeface="Times New Roman"/>
                          <a:ea typeface="Times New Roman"/>
                          <a:cs typeface="Times New Roman"/>
                        </a:rPr>
                        <a:t>Pakkading</a:t>
                      </a:r>
                      <a:r>
                        <a:rPr lang="en-US" sz="2400" b="1" dirty="0">
                          <a:latin typeface="Times New Roman"/>
                          <a:ea typeface="Times New Roman"/>
                          <a:cs typeface="Times New Roman"/>
                        </a:rPr>
                        <a:t> District</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6865" name="Picture 1" descr="P_20160329_100132"/>
          <p:cNvPicPr>
            <a:picLocks noChangeAspect="1" noChangeArrowheads="1"/>
          </p:cNvPicPr>
          <p:nvPr/>
        </p:nvPicPr>
        <p:blipFill>
          <a:blip r:embed="rId2"/>
          <a:srcRect l="6050"/>
          <a:stretch>
            <a:fillRect/>
          </a:stretch>
        </p:blipFill>
        <p:spPr bwMode="auto">
          <a:xfrm>
            <a:off x="1219200" y="609600"/>
            <a:ext cx="7543800" cy="6015038"/>
          </a:xfrm>
          <a:prstGeom prst="rect">
            <a:avLst/>
          </a:prstGeom>
          <a:noFill/>
        </p:spPr>
      </p:pic>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365760"/>
        </p:xfrm>
        <a:graphic>
          <a:graphicData uri="http://schemas.openxmlformats.org/drawingml/2006/table">
            <a:tbl>
              <a:tblPr/>
              <a:tblGrid>
                <a:gridCol w="7924800"/>
              </a:tblGrid>
              <a:tr h="180122">
                <a:tc>
                  <a:txBody>
                    <a:bodyPr/>
                    <a:lstStyle/>
                    <a:p>
                      <a:pPr marL="457200" indent="-400050">
                        <a:spcAft>
                          <a:spcPts val="0"/>
                        </a:spcAft>
                      </a:pPr>
                      <a:r>
                        <a:rPr lang="en-US" sz="2400" b="1" dirty="0">
                          <a:latin typeface="Times New Roman"/>
                          <a:ea typeface="Times New Roman"/>
                          <a:cs typeface="Times New Roman"/>
                        </a:rPr>
                        <a:t>Nam </a:t>
                      </a:r>
                      <a:r>
                        <a:rPr lang="en-US" sz="2400" b="1" dirty="0" err="1">
                          <a:latin typeface="Times New Roman"/>
                          <a:ea typeface="Times New Roman"/>
                          <a:cs typeface="Times New Roman"/>
                        </a:rPr>
                        <a:t>Thone</a:t>
                      </a:r>
                      <a:r>
                        <a:rPr lang="en-US" sz="2400" b="1" dirty="0">
                          <a:latin typeface="Times New Roman"/>
                          <a:ea typeface="Times New Roman"/>
                          <a:cs typeface="Times New Roman"/>
                        </a:rPr>
                        <a:t> Health Center</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5841" name="Picture 1" descr="P_20160329_145514"/>
          <p:cNvPicPr>
            <a:picLocks noChangeAspect="1" noChangeArrowheads="1"/>
          </p:cNvPicPr>
          <p:nvPr/>
        </p:nvPicPr>
        <p:blipFill>
          <a:blip r:embed="rId2"/>
          <a:srcRect/>
          <a:stretch>
            <a:fillRect/>
          </a:stretch>
        </p:blipFill>
        <p:spPr bwMode="auto">
          <a:xfrm>
            <a:off x="1143000" y="609600"/>
            <a:ext cx="7846595" cy="5867400"/>
          </a:xfrm>
          <a:prstGeom prst="rect">
            <a:avLst/>
          </a:prstGeom>
          <a:noFill/>
        </p:spPr>
      </p:pic>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365760"/>
        </p:xfrm>
        <a:graphic>
          <a:graphicData uri="http://schemas.openxmlformats.org/drawingml/2006/table">
            <a:tbl>
              <a:tblPr/>
              <a:tblGrid>
                <a:gridCol w="7924800"/>
              </a:tblGrid>
              <a:tr h="180122">
                <a:tc>
                  <a:txBody>
                    <a:bodyPr/>
                    <a:lstStyle/>
                    <a:p>
                      <a:pPr marL="457200" indent="-342900">
                        <a:spcAft>
                          <a:spcPts val="0"/>
                        </a:spcAft>
                      </a:pPr>
                      <a:r>
                        <a:rPr lang="en-US" sz="2400" b="1" dirty="0" err="1">
                          <a:latin typeface="Times New Roman"/>
                          <a:ea typeface="Times New Roman"/>
                          <a:cs typeface="Times New Roman"/>
                        </a:rPr>
                        <a:t>Pakkading</a:t>
                      </a:r>
                      <a:r>
                        <a:rPr lang="en-US" sz="2400" b="1" dirty="0">
                          <a:latin typeface="Times New Roman"/>
                          <a:ea typeface="Times New Roman"/>
                          <a:cs typeface="Times New Roman"/>
                        </a:rPr>
                        <a:t> Health Center</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817" name="Picture 1" descr="P_20160329_163641"/>
          <p:cNvPicPr>
            <a:picLocks noChangeAspect="1" noChangeArrowheads="1"/>
          </p:cNvPicPr>
          <p:nvPr/>
        </p:nvPicPr>
        <p:blipFill>
          <a:blip r:embed="rId2"/>
          <a:srcRect/>
          <a:stretch>
            <a:fillRect/>
          </a:stretch>
        </p:blipFill>
        <p:spPr bwMode="auto">
          <a:xfrm>
            <a:off x="1143000" y="609600"/>
            <a:ext cx="7809230" cy="5867400"/>
          </a:xfrm>
          <a:prstGeom prst="rect">
            <a:avLst/>
          </a:prstGeom>
          <a:noFill/>
        </p:spPr>
      </p:pic>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52400"/>
          <a:ext cx="7848600" cy="457200"/>
        </p:xfrm>
        <a:graphic>
          <a:graphicData uri="http://schemas.openxmlformats.org/drawingml/2006/table">
            <a:tbl>
              <a:tblPr/>
              <a:tblGrid>
                <a:gridCol w="7848600"/>
              </a:tblGrid>
              <a:tr h="457200">
                <a:tc>
                  <a:txBody>
                    <a:bodyPr/>
                    <a:lstStyle/>
                    <a:p>
                      <a:pPr marL="457200" indent="-342900">
                        <a:spcAft>
                          <a:spcPts val="0"/>
                        </a:spcAft>
                      </a:pPr>
                      <a:r>
                        <a:rPr lang="en-US" sz="2400" b="1" dirty="0">
                          <a:latin typeface="Times New Roman"/>
                          <a:ea typeface="Times New Roman"/>
                          <a:cs typeface="Times New Roman"/>
                        </a:rPr>
                        <a:t>Health Office/Hospital of </a:t>
                      </a:r>
                      <a:r>
                        <a:rPr lang="en-US" sz="2400" b="1" dirty="0" err="1">
                          <a:latin typeface="Times New Roman"/>
                          <a:ea typeface="Times New Roman"/>
                          <a:cs typeface="Times New Roman"/>
                        </a:rPr>
                        <a:t>Thaphabaht</a:t>
                      </a:r>
                      <a:r>
                        <a:rPr lang="en-US" sz="2400" b="1" dirty="0">
                          <a:latin typeface="Times New Roman"/>
                          <a:ea typeface="Times New Roman"/>
                          <a:cs typeface="Times New Roman"/>
                        </a:rPr>
                        <a:t> District</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3793" name="Picture 1" descr="P_20160330_102907"/>
          <p:cNvPicPr>
            <a:picLocks noChangeAspect="1" noChangeArrowheads="1"/>
          </p:cNvPicPr>
          <p:nvPr/>
        </p:nvPicPr>
        <p:blipFill>
          <a:blip r:embed="rId2"/>
          <a:srcRect/>
          <a:stretch>
            <a:fillRect/>
          </a:stretch>
        </p:blipFill>
        <p:spPr bwMode="auto">
          <a:xfrm>
            <a:off x="1143000" y="685799"/>
            <a:ext cx="7848600" cy="5893433"/>
          </a:xfrm>
          <a:prstGeom prst="rect">
            <a:avLst/>
          </a:prstGeom>
          <a:noFill/>
        </p:spPr>
      </p:pic>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533400"/>
        </p:xfrm>
        <a:graphic>
          <a:graphicData uri="http://schemas.openxmlformats.org/drawingml/2006/table">
            <a:tbl>
              <a:tblPr/>
              <a:tblGrid>
                <a:gridCol w="7924800"/>
              </a:tblGrid>
              <a:tr h="533400">
                <a:tc>
                  <a:txBody>
                    <a:bodyPr/>
                    <a:lstStyle/>
                    <a:p>
                      <a:pPr>
                        <a:spcAft>
                          <a:spcPts val="0"/>
                        </a:spcAft>
                      </a:pPr>
                      <a:r>
                        <a:rPr lang="en-US" sz="2400" b="1" dirty="0" err="1">
                          <a:latin typeface="Times New Roman"/>
                          <a:ea typeface="Times New Roman"/>
                          <a:cs typeface="Times New Roman"/>
                        </a:rPr>
                        <a:t>Houy</a:t>
                      </a:r>
                      <a:r>
                        <a:rPr lang="en-US" sz="2400" b="1" dirty="0">
                          <a:latin typeface="Times New Roman"/>
                          <a:ea typeface="Times New Roman"/>
                          <a:cs typeface="Times New Roman"/>
                        </a:rPr>
                        <a:t> </a:t>
                      </a:r>
                      <a:r>
                        <a:rPr lang="en-US" sz="2400" b="1" dirty="0" err="1">
                          <a:latin typeface="Times New Roman"/>
                          <a:ea typeface="Times New Roman"/>
                          <a:cs typeface="Times New Roman"/>
                        </a:rPr>
                        <a:t>Leuk</a:t>
                      </a:r>
                      <a:r>
                        <a:rPr lang="en-US" sz="2400" b="1" dirty="0">
                          <a:latin typeface="Times New Roman"/>
                          <a:ea typeface="Times New Roman"/>
                          <a:cs typeface="Times New Roman"/>
                        </a:rPr>
                        <a:t> Health Center</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985" name="Picture 1" descr="P_20160330_104655"/>
          <p:cNvPicPr>
            <a:picLocks noChangeAspect="1" noChangeArrowheads="1"/>
          </p:cNvPicPr>
          <p:nvPr/>
        </p:nvPicPr>
        <p:blipFill>
          <a:blip r:embed="rId2"/>
          <a:srcRect/>
          <a:stretch>
            <a:fillRect/>
          </a:stretch>
        </p:blipFill>
        <p:spPr bwMode="auto">
          <a:xfrm>
            <a:off x="1143000" y="761999"/>
            <a:ext cx="7848600" cy="5893433"/>
          </a:xfrm>
          <a:prstGeom prst="rect">
            <a:avLst/>
          </a:prstGeom>
          <a:noFill/>
        </p:spPr>
      </p:pic>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98120"/>
          <a:ext cx="7924800" cy="411480"/>
        </p:xfrm>
        <a:graphic>
          <a:graphicData uri="http://schemas.openxmlformats.org/drawingml/2006/table">
            <a:tbl>
              <a:tblPr/>
              <a:tblGrid>
                <a:gridCol w="7924800"/>
              </a:tblGrid>
              <a:tr h="411480">
                <a:tc>
                  <a:txBody>
                    <a:bodyPr/>
                    <a:lstStyle/>
                    <a:p>
                      <a:pPr marL="457200" indent="-400050">
                        <a:spcAft>
                          <a:spcPts val="0"/>
                        </a:spcAft>
                      </a:pPr>
                      <a:r>
                        <a:rPr lang="en-US" sz="2400" b="1" dirty="0">
                          <a:latin typeface="Times New Roman"/>
                          <a:ea typeface="Times New Roman"/>
                          <a:cs typeface="Times New Roman"/>
                        </a:rPr>
                        <a:t>Ban </a:t>
                      </a:r>
                      <a:r>
                        <a:rPr lang="en-US" sz="2400" b="1" dirty="0" err="1">
                          <a:latin typeface="Times New Roman"/>
                          <a:ea typeface="Times New Roman"/>
                          <a:cs typeface="Times New Roman"/>
                        </a:rPr>
                        <a:t>Thouy</a:t>
                      </a:r>
                      <a:r>
                        <a:rPr lang="en-US" sz="2400" b="1" dirty="0">
                          <a:latin typeface="Times New Roman"/>
                          <a:ea typeface="Times New Roman"/>
                          <a:cs typeface="Times New Roman"/>
                        </a:rPr>
                        <a:t> Health Center</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3009" name="Picture 1" descr="P_20160330_132929"/>
          <p:cNvPicPr>
            <a:picLocks noChangeAspect="1" noChangeArrowheads="1"/>
          </p:cNvPicPr>
          <p:nvPr/>
        </p:nvPicPr>
        <p:blipFill>
          <a:blip r:embed="rId2"/>
          <a:srcRect/>
          <a:stretch>
            <a:fillRect/>
          </a:stretch>
        </p:blipFill>
        <p:spPr bwMode="auto">
          <a:xfrm>
            <a:off x="1143000" y="685800"/>
            <a:ext cx="7848600" cy="5882940"/>
          </a:xfrm>
          <a:prstGeom prst="rect">
            <a:avLst/>
          </a:prstGeom>
          <a:noFill/>
        </p:spPr>
      </p:pic>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43000" y="228600"/>
          <a:ext cx="7848600" cy="6400800"/>
        </p:xfrm>
        <a:graphic>
          <a:graphicData uri="http://schemas.openxmlformats.org/drawingml/2006/table">
            <a:tbl>
              <a:tblPr/>
              <a:tblGrid>
                <a:gridCol w="7848600"/>
              </a:tblGrid>
              <a:tr h="6400800">
                <a:tc>
                  <a:txBody>
                    <a:bodyPr/>
                    <a:lstStyle/>
                    <a:p>
                      <a:pPr algn="just">
                        <a:spcAft>
                          <a:spcPts val="0"/>
                        </a:spcAft>
                      </a:pPr>
                      <a:r>
                        <a:rPr lang="en-US" sz="6000" b="1" dirty="0">
                          <a:latin typeface="Times New Roman"/>
                          <a:ea typeface="Times New Roman"/>
                          <a:cs typeface="Times New Roman"/>
                        </a:rPr>
                        <a:t>Thanks:</a:t>
                      </a:r>
                      <a:endParaRPr lang="en-US" sz="6000" dirty="0">
                        <a:latin typeface="Arial"/>
                        <a:ea typeface="Times New Roman"/>
                        <a:cs typeface="Times New Roman"/>
                      </a:endParaRPr>
                    </a:p>
                    <a:p>
                      <a:pPr algn="l">
                        <a:spcAft>
                          <a:spcPts val="0"/>
                        </a:spcAft>
                        <a:buFont typeface="Arial" pitchFamily="34" charset="0"/>
                        <a:buChar char="•"/>
                      </a:pPr>
                      <a:r>
                        <a:rPr lang="en-US" sz="3600" dirty="0" smtClean="0">
                          <a:latin typeface="Times New Roman"/>
                          <a:ea typeface="Times New Roman"/>
                          <a:cs typeface="Times New Roman"/>
                        </a:rPr>
                        <a:t> </a:t>
                      </a:r>
                      <a:r>
                        <a:rPr lang="en-US" sz="3200" dirty="0" smtClean="0">
                          <a:latin typeface="Times New Roman"/>
                          <a:ea typeface="Times New Roman"/>
                          <a:cs typeface="Times New Roman"/>
                        </a:rPr>
                        <a:t>Provincial Health Department, BLX Prov.</a:t>
                      </a:r>
                    </a:p>
                    <a:p>
                      <a:pPr algn="l">
                        <a:spcAft>
                          <a:spcPts val="0"/>
                        </a:spcAft>
                        <a:buFont typeface="Arial" pitchFamily="34" charset="0"/>
                        <a:buChar char="•"/>
                      </a:pPr>
                      <a:r>
                        <a:rPr lang="en-US" sz="3600" dirty="0" smtClean="0">
                          <a:latin typeface="Times New Roman"/>
                          <a:ea typeface="Times New Roman"/>
                          <a:cs typeface="Times New Roman"/>
                        </a:rPr>
                        <a:t> </a:t>
                      </a:r>
                      <a:r>
                        <a:rPr lang="en-US" sz="3600" dirty="0">
                          <a:latin typeface="Times New Roman"/>
                          <a:ea typeface="Times New Roman"/>
                          <a:cs typeface="Times New Roman"/>
                        </a:rPr>
                        <a:t>Health Office of </a:t>
                      </a:r>
                      <a:r>
                        <a:rPr lang="en-US" sz="3600" dirty="0" err="1">
                          <a:latin typeface="Times New Roman"/>
                          <a:ea typeface="Times New Roman"/>
                          <a:cs typeface="Times New Roman"/>
                        </a:rPr>
                        <a:t>Pakkading</a:t>
                      </a:r>
                      <a:r>
                        <a:rPr lang="en-US" sz="3600" dirty="0">
                          <a:latin typeface="Times New Roman"/>
                          <a:ea typeface="Times New Roman"/>
                          <a:cs typeface="Times New Roman"/>
                        </a:rPr>
                        <a:t> </a:t>
                      </a:r>
                      <a:r>
                        <a:rPr lang="en-US" sz="3600" dirty="0" smtClean="0">
                          <a:latin typeface="Times New Roman"/>
                          <a:ea typeface="Times New Roman"/>
                          <a:cs typeface="Times New Roman"/>
                        </a:rPr>
                        <a:t>Dist.</a:t>
                      </a:r>
                    </a:p>
                    <a:p>
                      <a:pPr algn="l">
                        <a:spcAft>
                          <a:spcPts val="0"/>
                        </a:spcAft>
                        <a:buFont typeface="Arial" pitchFamily="34" charset="0"/>
                        <a:buChar char="•"/>
                      </a:pPr>
                      <a:r>
                        <a:rPr lang="en-US" sz="3600" dirty="0" smtClean="0">
                          <a:latin typeface="Times New Roman"/>
                          <a:ea typeface="Times New Roman"/>
                          <a:cs typeface="Times New Roman"/>
                        </a:rPr>
                        <a:t> Nam </a:t>
                      </a:r>
                      <a:r>
                        <a:rPr lang="en-US" sz="3600" dirty="0" err="1">
                          <a:latin typeface="Times New Roman"/>
                          <a:ea typeface="Times New Roman"/>
                          <a:cs typeface="Times New Roman"/>
                        </a:rPr>
                        <a:t>Thone</a:t>
                      </a:r>
                      <a:r>
                        <a:rPr lang="en-US" sz="3600" dirty="0">
                          <a:latin typeface="Times New Roman"/>
                          <a:ea typeface="Times New Roman"/>
                          <a:cs typeface="Times New Roman"/>
                        </a:rPr>
                        <a:t> Health Center, </a:t>
                      </a:r>
                      <a:endParaRPr lang="en-US" sz="3600" dirty="0" smtClean="0">
                        <a:latin typeface="Times New Roman"/>
                        <a:ea typeface="Times New Roman"/>
                        <a:cs typeface="Times New Roman"/>
                      </a:endParaRPr>
                    </a:p>
                    <a:p>
                      <a:pPr algn="l">
                        <a:spcAft>
                          <a:spcPts val="0"/>
                        </a:spcAft>
                        <a:buFont typeface="Arial" pitchFamily="34" charset="0"/>
                        <a:buChar char="•"/>
                      </a:pPr>
                      <a:r>
                        <a:rPr lang="en-US" sz="3600" dirty="0" smtClean="0">
                          <a:latin typeface="Times New Roman"/>
                          <a:ea typeface="Times New Roman"/>
                          <a:cs typeface="Times New Roman"/>
                        </a:rPr>
                        <a:t> </a:t>
                      </a:r>
                      <a:r>
                        <a:rPr lang="en-US" sz="3600" dirty="0" err="1" smtClean="0">
                          <a:latin typeface="Times New Roman"/>
                          <a:ea typeface="Times New Roman"/>
                          <a:cs typeface="Times New Roman"/>
                        </a:rPr>
                        <a:t>Pakkading</a:t>
                      </a:r>
                      <a:r>
                        <a:rPr lang="en-US" sz="3600" dirty="0" smtClean="0">
                          <a:latin typeface="Times New Roman"/>
                          <a:ea typeface="Times New Roman"/>
                          <a:cs typeface="Times New Roman"/>
                        </a:rPr>
                        <a:t> </a:t>
                      </a:r>
                      <a:r>
                        <a:rPr lang="en-US" sz="3600" dirty="0">
                          <a:latin typeface="Times New Roman"/>
                          <a:ea typeface="Times New Roman"/>
                          <a:cs typeface="Times New Roman"/>
                        </a:rPr>
                        <a:t>Health Center, </a:t>
                      </a:r>
                      <a:endParaRPr lang="en-US" sz="3600" dirty="0" smtClean="0">
                        <a:latin typeface="Times New Roman"/>
                        <a:ea typeface="Times New Roman"/>
                        <a:cs typeface="Times New Roman"/>
                      </a:endParaRPr>
                    </a:p>
                    <a:p>
                      <a:pPr algn="l">
                        <a:spcAft>
                          <a:spcPts val="0"/>
                        </a:spcAft>
                        <a:buFont typeface="Arial" pitchFamily="34" charset="0"/>
                        <a:buChar char="•"/>
                      </a:pPr>
                      <a:r>
                        <a:rPr lang="en-US" sz="3600" dirty="0" smtClean="0">
                          <a:latin typeface="Times New Roman"/>
                          <a:ea typeface="Times New Roman"/>
                          <a:cs typeface="Times New Roman"/>
                        </a:rPr>
                        <a:t> Health </a:t>
                      </a:r>
                      <a:r>
                        <a:rPr lang="en-US" sz="3600" dirty="0">
                          <a:latin typeface="Times New Roman"/>
                          <a:ea typeface="Times New Roman"/>
                          <a:cs typeface="Times New Roman"/>
                        </a:rPr>
                        <a:t>Office and Hospital of </a:t>
                      </a:r>
                      <a:r>
                        <a:rPr lang="en-US" sz="3600" dirty="0" smtClean="0">
                          <a:latin typeface="Times New Roman"/>
                          <a:ea typeface="Times New Roman"/>
                          <a:cs typeface="Times New Roman"/>
                        </a:rPr>
                        <a:t> </a:t>
                      </a:r>
                    </a:p>
                    <a:p>
                      <a:pPr algn="l">
                        <a:spcAft>
                          <a:spcPts val="0"/>
                        </a:spcAft>
                        <a:buFont typeface="Arial" pitchFamily="34" charset="0"/>
                        <a:buNone/>
                      </a:pPr>
                      <a:r>
                        <a:rPr lang="en-US" sz="3600" dirty="0" smtClean="0">
                          <a:latin typeface="Times New Roman"/>
                          <a:ea typeface="Times New Roman"/>
                          <a:cs typeface="Times New Roman"/>
                        </a:rPr>
                        <a:t>   </a:t>
                      </a:r>
                      <a:r>
                        <a:rPr lang="en-US" sz="3600" dirty="0" err="1" smtClean="0">
                          <a:latin typeface="Times New Roman"/>
                          <a:ea typeface="Times New Roman"/>
                          <a:cs typeface="Times New Roman"/>
                        </a:rPr>
                        <a:t>Thaphabath</a:t>
                      </a:r>
                      <a:r>
                        <a:rPr lang="en-US" sz="3600" dirty="0" smtClean="0">
                          <a:latin typeface="Times New Roman"/>
                          <a:ea typeface="Times New Roman"/>
                          <a:cs typeface="Times New Roman"/>
                        </a:rPr>
                        <a:t> </a:t>
                      </a:r>
                      <a:r>
                        <a:rPr lang="en-US" sz="3600" dirty="0">
                          <a:latin typeface="Times New Roman"/>
                          <a:ea typeface="Times New Roman"/>
                          <a:cs typeface="Times New Roman"/>
                        </a:rPr>
                        <a:t>District, </a:t>
                      </a:r>
                      <a:endParaRPr lang="en-US" sz="3600" dirty="0" smtClean="0">
                        <a:latin typeface="Times New Roman"/>
                        <a:ea typeface="Times New Roman"/>
                        <a:cs typeface="Times New Roman"/>
                      </a:endParaRPr>
                    </a:p>
                    <a:p>
                      <a:pPr algn="l">
                        <a:spcAft>
                          <a:spcPts val="0"/>
                        </a:spcAft>
                        <a:buFont typeface="Arial" pitchFamily="34" charset="0"/>
                        <a:buChar char="•"/>
                      </a:pPr>
                      <a:r>
                        <a:rPr lang="en-US" sz="3600" dirty="0" smtClean="0">
                          <a:latin typeface="Times New Roman"/>
                          <a:ea typeface="Times New Roman"/>
                          <a:cs typeface="Times New Roman"/>
                        </a:rPr>
                        <a:t> </a:t>
                      </a:r>
                      <a:r>
                        <a:rPr lang="en-US" sz="3600" dirty="0" err="1" smtClean="0">
                          <a:latin typeface="Times New Roman"/>
                          <a:ea typeface="Times New Roman"/>
                          <a:cs typeface="Times New Roman"/>
                        </a:rPr>
                        <a:t>Houy</a:t>
                      </a:r>
                      <a:r>
                        <a:rPr lang="en-US" sz="3600" dirty="0" smtClean="0">
                          <a:latin typeface="Times New Roman"/>
                          <a:ea typeface="Times New Roman"/>
                          <a:cs typeface="Times New Roman"/>
                        </a:rPr>
                        <a:t> </a:t>
                      </a:r>
                      <a:r>
                        <a:rPr lang="en-US" sz="3600" dirty="0" err="1">
                          <a:latin typeface="Times New Roman"/>
                          <a:ea typeface="Times New Roman"/>
                          <a:cs typeface="Times New Roman"/>
                        </a:rPr>
                        <a:t>Leuk</a:t>
                      </a:r>
                      <a:r>
                        <a:rPr lang="en-US" sz="3600" dirty="0">
                          <a:latin typeface="Times New Roman"/>
                          <a:ea typeface="Times New Roman"/>
                          <a:cs typeface="Times New Roman"/>
                        </a:rPr>
                        <a:t> </a:t>
                      </a:r>
                      <a:r>
                        <a:rPr lang="en-US" sz="3600" dirty="0" smtClean="0">
                          <a:latin typeface="Times New Roman"/>
                          <a:ea typeface="Times New Roman"/>
                          <a:cs typeface="Times New Roman"/>
                        </a:rPr>
                        <a:t>Health Center</a:t>
                      </a:r>
                    </a:p>
                    <a:p>
                      <a:pPr algn="l">
                        <a:spcAft>
                          <a:spcPts val="0"/>
                        </a:spcAft>
                        <a:buFont typeface="Arial" pitchFamily="34" charset="0"/>
                        <a:buChar char="•"/>
                      </a:pPr>
                      <a:r>
                        <a:rPr lang="en-US" sz="3600" dirty="0" smtClean="0">
                          <a:latin typeface="Times New Roman"/>
                          <a:ea typeface="Times New Roman"/>
                          <a:cs typeface="Times New Roman"/>
                        </a:rPr>
                        <a:t> Ban </a:t>
                      </a:r>
                      <a:r>
                        <a:rPr lang="en-US" sz="3600" dirty="0" err="1">
                          <a:latin typeface="Times New Roman"/>
                          <a:ea typeface="Times New Roman"/>
                          <a:cs typeface="Times New Roman"/>
                        </a:rPr>
                        <a:t>Thouy</a:t>
                      </a:r>
                      <a:r>
                        <a:rPr lang="en-US" sz="3600" dirty="0">
                          <a:latin typeface="Times New Roman"/>
                          <a:ea typeface="Times New Roman"/>
                          <a:cs typeface="Times New Roman"/>
                        </a:rPr>
                        <a:t> </a:t>
                      </a:r>
                      <a:r>
                        <a:rPr lang="en-US" sz="3600" dirty="0" smtClean="0">
                          <a:latin typeface="Times New Roman"/>
                          <a:ea typeface="Times New Roman"/>
                          <a:cs typeface="Times New Roman"/>
                        </a:rPr>
                        <a:t>Health Center</a:t>
                      </a:r>
                    </a:p>
                    <a:p>
                      <a:pPr algn="l">
                        <a:spcAft>
                          <a:spcPts val="0"/>
                        </a:spcAft>
                        <a:buFont typeface="Arial" pitchFamily="34" charset="0"/>
                        <a:buChar char="•"/>
                      </a:pPr>
                      <a:r>
                        <a:rPr lang="en-US" sz="3600" dirty="0" smtClean="0">
                          <a:latin typeface="Times New Roman"/>
                          <a:ea typeface="Times New Roman"/>
                          <a:cs typeface="Times New Roman"/>
                        </a:rPr>
                        <a:t> All </a:t>
                      </a:r>
                      <a:r>
                        <a:rPr lang="en-US" sz="3600" dirty="0" err="1" smtClean="0">
                          <a:latin typeface="Times New Roman"/>
                          <a:ea typeface="Times New Roman"/>
                          <a:cs typeface="Times New Roman"/>
                        </a:rPr>
                        <a:t>participatants</a:t>
                      </a:r>
                      <a:endParaRPr lang="en-US" sz="3600" dirty="0">
                        <a:latin typeface="Arial"/>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bwMode="auto">
          <a:xfrm>
            <a:off x="1066800" y="152401"/>
            <a:ext cx="79248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6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Target Sites:</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en-US" sz="4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lang="en-US" sz="4000" dirty="0" smtClean="0">
                <a:solidFill>
                  <a:schemeClr val="tx1"/>
                </a:solidFill>
              </a:rPr>
              <a:t>Provincial Health Department</a:t>
            </a:r>
            <a:br>
              <a:rPr lang="en-US" sz="4000" dirty="0" smtClean="0">
                <a:solidFill>
                  <a:schemeClr val="tx1"/>
                </a:solidFill>
              </a:rPr>
            </a:br>
            <a:r>
              <a:rPr lang="en-US" sz="4000" dirty="0" smtClean="0">
                <a:solidFill>
                  <a:schemeClr val="tx1"/>
                </a:solidFill>
              </a:rPr>
              <a:t>2. Hospital of </a:t>
            </a:r>
            <a:r>
              <a:rPr lang="en-US" sz="4000" dirty="0" err="1" smtClean="0">
                <a:solidFill>
                  <a:schemeClr val="tx1"/>
                </a:solidFill>
              </a:rPr>
              <a:t>Parkkading</a:t>
            </a:r>
            <a:r>
              <a:rPr lang="en-US" sz="4000" dirty="0" smtClean="0">
                <a:solidFill>
                  <a:schemeClr val="tx1"/>
                </a:solidFill>
              </a:rPr>
              <a:t> District </a:t>
            </a:r>
            <a:br>
              <a:rPr lang="en-US" sz="4000" dirty="0" smtClean="0">
                <a:solidFill>
                  <a:schemeClr val="tx1"/>
                </a:solidFill>
              </a:rPr>
            </a:br>
            <a:r>
              <a:rPr lang="en-US" sz="4000" dirty="0" smtClean="0">
                <a:solidFill>
                  <a:schemeClr val="tx1"/>
                </a:solidFill>
              </a:rPr>
              <a:t>   - </a:t>
            </a:r>
            <a:r>
              <a:rPr lang="en-US" sz="4000" dirty="0" err="1" smtClean="0">
                <a:solidFill>
                  <a:schemeClr val="tx1"/>
                </a:solidFill>
              </a:rPr>
              <a:t>Namthone</a:t>
            </a:r>
            <a:r>
              <a:rPr lang="en-US" sz="4000" dirty="0" smtClean="0">
                <a:solidFill>
                  <a:schemeClr val="tx1"/>
                </a:solidFill>
              </a:rPr>
              <a:t> Health Center</a:t>
            </a:r>
            <a:r>
              <a:rPr lang="lo-LA" sz="4000" dirty="0" smtClean="0">
                <a:solidFill>
                  <a:schemeClr val="tx1"/>
                </a:solidFill>
              </a:rPr>
              <a:t> </a:t>
            </a:r>
            <a:r>
              <a:rPr lang="en-US" sz="4000" dirty="0" smtClean="0">
                <a:solidFill>
                  <a:schemeClr val="tx1"/>
                </a:solidFill>
              </a:rPr>
              <a:t/>
            </a:r>
            <a:br>
              <a:rPr lang="en-US" sz="4000" dirty="0" smtClean="0">
                <a:solidFill>
                  <a:schemeClr val="tx1"/>
                </a:solidFill>
              </a:rPr>
            </a:br>
            <a:r>
              <a:rPr lang="en-US" sz="4000" dirty="0" smtClean="0">
                <a:solidFill>
                  <a:schemeClr val="tx1"/>
                </a:solidFill>
              </a:rPr>
              <a:t>   - </a:t>
            </a:r>
            <a:r>
              <a:rPr lang="en-US" sz="4000" dirty="0" err="1" smtClean="0">
                <a:solidFill>
                  <a:schemeClr val="tx1"/>
                </a:solidFill>
              </a:rPr>
              <a:t>Parkkading</a:t>
            </a:r>
            <a:r>
              <a:rPr lang="en-US" sz="4000" dirty="0" smtClean="0">
                <a:solidFill>
                  <a:schemeClr val="tx1"/>
                </a:solidFill>
              </a:rPr>
              <a:t> Health Center</a:t>
            </a:r>
            <a:br>
              <a:rPr lang="en-US" sz="4000" dirty="0" smtClean="0">
                <a:solidFill>
                  <a:schemeClr val="tx1"/>
                </a:solidFill>
              </a:rPr>
            </a:br>
            <a:r>
              <a:rPr lang="en-US" sz="4000" dirty="0" smtClean="0">
                <a:solidFill>
                  <a:schemeClr val="tx1"/>
                </a:solidFill>
              </a:rPr>
              <a:t>3. Health Office &amp; Hospital of   </a:t>
            </a:r>
            <a:br>
              <a:rPr lang="en-US" sz="4000" dirty="0" smtClean="0">
                <a:solidFill>
                  <a:schemeClr val="tx1"/>
                </a:solidFill>
              </a:rPr>
            </a:br>
            <a:r>
              <a:rPr lang="en-US" sz="4000" dirty="0" smtClean="0">
                <a:solidFill>
                  <a:schemeClr val="tx1"/>
                </a:solidFill>
              </a:rPr>
              <a:t>    </a:t>
            </a:r>
            <a:r>
              <a:rPr lang="en-US" sz="4000" dirty="0" err="1" smtClean="0">
                <a:solidFill>
                  <a:schemeClr val="tx1"/>
                </a:solidFill>
              </a:rPr>
              <a:t>Thaphabath</a:t>
            </a:r>
            <a:r>
              <a:rPr lang="en-US" sz="4000" dirty="0" smtClean="0">
                <a:solidFill>
                  <a:schemeClr val="tx1"/>
                </a:solidFill>
              </a:rPr>
              <a:t> District </a:t>
            </a:r>
            <a:r>
              <a:rPr lang="x-none" sz="4000" dirty="0" smtClean="0">
                <a:solidFill>
                  <a:schemeClr val="tx1"/>
                </a:solidFill>
              </a:rPr>
              <a:t>​​ </a:t>
            </a:r>
            <a:r>
              <a:rPr lang="en-US" sz="4000" dirty="0" smtClean="0">
                <a:solidFill>
                  <a:schemeClr val="tx1"/>
                </a:solidFill>
              </a:rPr>
              <a:t/>
            </a:r>
            <a:br>
              <a:rPr lang="en-US" sz="4000" dirty="0" smtClean="0">
                <a:solidFill>
                  <a:schemeClr val="tx1"/>
                </a:solidFill>
              </a:rPr>
            </a:br>
            <a:r>
              <a:rPr lang="en-US" sz="4000" dirty="0" smtClean="0">
                <a:solidFill>
                  <a:schemeClr val="tx1"/>
                </a:solidFill>
              </a:rPr>
              <a:t>   - </a:t>
            </a:r>
            <a:r>
              <a:rPr lang="en-US" sz="4000" dirty="0" err="1" smtClean="0">
                <a:solidFill>
                  <a:schemeClr val="tx1"/>
                </a:solidFill>
              </a:rPr>
              <a:t>Houy</a:t>
            </a:r>
            <a:r>
              <a:rPr lang="en-US" sz="4000" dirty="0" smtClean="0">
                <a:solidFill>
                  <a:schemeClr val="tx1"/>
                </a:solidFill>
              </a:rPr>
              <a:t> </a:t>
            </a:r>
            <a:r>
              <a:rPr lang="en-US" sz="4000" dirty="0" err="1" smtClean="0">
                <a:solidFill>
                  <a:schemeClr val="tx1"/>
                </a:solidFill>
              </a:rPr>
              <a:t>Leuk</a:t>
            </a:r>
            <a:r>
              <a:rPr lang="en-US" sz="4000" dirty="0" smtClean="0">
                <a:solidFill>
                  <a:schemeClr val="tx1"/>
                </a:solidFill>
              </a:rPr>
              <a:t> Health Center</a:t>
            </a:r>
            <a:r>
              <a:rPr lang="lo-LA" sz="4000" dirty="0" smtClean="0">
                <a:solidFill>
                  <a:schemeClr val="tx1"/>
                </a:solidFill>
              </a:rPr>
              <a:t> </a:t>
            </a:r>
            <a:r>
              <a:rPr lang="en-US" sz="4000" dirty="0" smtClean="0">
                <a:solidFill>
                  <a:schemeClr val="tx1"/>
                </a:solidFill>
              </a:rPr>
              <a:t/>
            </a:r>
            <a:br>
              <a:rPr lang="en-US" sz="4000" dirty="0" smtClean="0">
                <a:solidFill>
                  <a:schemeClr val="tx1"/>
                </a:solidFill>
              </a:rPr>
            </a:br>
            <a:r>
              <a:rPr lang="en-US" sz="4000" dirty="0" smtClean="0">
                <a:solidFill>
                  <a:schemeClr val="tx1"/>
                </a:solidFill>
              </a:rPr>
              <a:t>   - Ban </a:t>
            </a:r>
            <a:r>
              <a:rPr lang="en-US" sz="4000" dirty="0" err="1" smtClean="0">
                <a:solidFill>
                  <a:schemeClr val="tx1"/>
                </a:solidFill>
              </a:rPr>
              <a:t>Parkthouy</a:t>
            </a:r>
            <a:r>
              <a:rPr lang="en-US" sz="4000" dirty="0" smtClean="0">
                <a:solidFill>
                  <a:schemeClr val="tx1"/>
                </a:solidFill>
              </a:rPr>
              <a:t> Health Center</a:t>
            </a:r>
            <a:br>
              <a:rPr lang="en-US" sz="4000" dirty="0" smtClean="0">
                <a:solidFill>
                  <a:schemeClr val="tx1"/>
                </a:solidFill>
              </a:rPr>
            </a:b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58750337"/>
              </p:ext>
            </p:extLst>
          </p:nvPr>
        </p:nvGraphicFramePr>
        <p:xfrm>
          <a:off x="1066800" y="152401"/>
          <a:ext cx="7924800" cy="6163234"/>
        </p:xfrm>
        <a:graphic>
          <a:graphicData uri="http://schemas.openxmlformats.org/drawingml/2006/table">
            <a:tbl>
              <a:tblPr/>
              <a:tblGrid>
                <a:gridCol w="7924800"/>
              </a:tblGrid>
              <a:tr h="380999">
                <a:tc>
                  <a:txBody>
                    <a:bodyPr/>
                    <a:lstStyle/>
                    <a:p>
                      <a:pPr>
                        <a:spcAft>
                          <a:spcPts val="0"/>
                        </a:spcAft>
                        <a:tabLst>
                          <a:tab pos="228600" algn="l"/>
                        </a:tabLst>
                      </a:pPr>
                      <a:r>
                        <a:rPr lang="en-US" sz="2400" b="1" dirty="0" smtClean="0"/>
                        <a:t>Summary </a:t>
                      </a:r>
                      <a:r>
                        <a:rPr lang="en-US" sz="2400" b="1" dirty="0"/>
                        <a:t>of findings</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85482">
                <a:tc>
                  <a:txBody>
                    <a:bodyPr/>
                    <a:lstStyle/>
                    <a:p>
                      <a:pPr>
                        <a:spcAft>
                          <a:spcPts val="0"/>
                        </a:spcAft>
                      </a:pPr>
                      <a:r>
                        <a:rPr lang="en-US" sz="2400" b="1" dirty="0" smtClean="0"/>
                        <a:t>Key </a:t>
                      </a:r>
                      <a:r>
                        <a:rPr lang="en-US" sz="2400" b="1" dirty="0"/>
                        <a:t>Progress</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396753">
                <a:tc>
                  <a:txBody>
                    <a:bodyPr/>
                    <a:lstStyle/>
                    <a:p>
                      <a:pPr>
                        <a:spcAft>
                          <a:spcPts val="0"/>
                        </a:spcAft>
                      </a:pPr>
                      <a:r>
                        <a:rPr lang="en-US" sz="2200" dirty="0"/>
                        <a:t>HIV/AIDS</a:t>
                      </a:r>
                    </a:p>
                    <a:p>
                      <a:pPr marL="342900" lvl="0" indent="-342900">
                        <a:spcAft>
                          <a:spcPts val="0"/>
                        </a:spcAft>
                        <a:buFont typeface="Symbol"/>
                        <a:buChar char=""/>
                      </a:pPr>
                      <a:r>
                        <a:rPr lang="en-US" sz="2200" dirty="0"/>
                        <a:t>Under the </a:t>
                      </a:r>
                      <a:r>
                        <a:rPr lang="en-US" sz="2200" dirty="0" smtClean="0"/>
                        <a:t>guidance </a:t>
                      </a:r>
                      <a:r>
                        <a:rPr lang="en-US" sz="2200" dirty="0"/>
                        <a:t>of the </a:t>
                      </a:r>
                      <a:r>
                        <a:rPr lang="en-US" sz="2200" dirty="0" smtClean="0"/>
                        <a:t>leaders, the projects</a:t>
                      </a:r>
                      <a:r>
                        <a:rPr lang="en-US" sz="2200" baseline="0" dirty="0" smtClean="0"/>
                        <a:t> were successfully implemented.</a:t>
                      </a:r>
                      <a:endParaRPr lang="en-US" sz="2200" dirty="0"/>
                    </a:p>
                    <a:p>
                      <a:pPr marL="342900" lvl="0" indent="-342900">
                        <a:spcAft>
                          <a:spcPts val="0"/>
                        </a:spcAft>
                        <a:buFont typeface="Symbol"/>
                        <a:buChar char=""/>
                      </a:pPr>
                      <a:r>
                        <a:rPr lang="en-US" sz="2200" dirty="0"/>
                        <a:t>Good cooperation in the implementation among the </a:t>
                      </a:r>
                      <a:r>
                        <a:rPr lang="en-US" sz="2200" dirty="0" smtClean="0"/>
                        <a:t>project </a:t>
                      </a:r>
                      <a:r>
                        <a:rPr lang="en-US" sz="2200" dirty="0"/>
                        <a:t>team and partners at all </a:t>
                      </a:r>
                      <a:r>
                        <a:rPr lang="en-US" sz="2200" dirty="0" smtClean="0"/>
                        <a:t>levels.</a:t>
                      </a:r>
                      <a:endParaRPr lang="en-US" sz="2200" dirty="0"/>
                    </a:p>
                    <a:p>
                      <a:pPr marL="342900" lvl="0" indent="-342900">
                        <a:spcAft>
                          <a:spcPts val="0"/>
                        </a:spcAft>
                        <a:buFont typeface="Symbol"/>
                        <a:buChar char=""/>
                      </a:pPr>
                      <a:r>
                        <a:rPr lang="en-US" sz="2200" dirty="0" smtClean="0"/>
                        <a:t>The project has </a:t>
                      </a:r>
                      <a:r>
                        <a:rPr lang="en-US" sz="2200" dirty="0"/>
                        <a:t>a budget for the implementation (supported by </a:t>
                      </a:r>
                      <a:r>
                        <a:rPr lang="en-US" sz="2200" dirty="0" smtClean="0"/>
                        <a:t>the government </a:t>
                      </a:r>
                      <a:r>
                        <a:rPr lang="en-US" sz="2200" dirty="0"/>
                        <a:t>and international </a:t>
                      </a:r>
                      <a:r>
                        <a:rPr lang="en-US" sz="2200" dirty="0" smtClean="0"/>
                        <a:t>organizations)</a:t>
                      </a:r>
                      <a:endParaRPr lang="en-US" sz="2200" dirty="0"/>
                    </a:p>
                    <a:p>
                      <a:pPr marL="342900" lvl="0" indent="-342900">
                        <a:spcAft>
                          <a:spcPts val="0"/>
                        </a:spcAft>
                        <a:buFont typeface="Symbol"/>
                        <a:buChar char=""/>
                      </a:pPr>
                      <a:r>
                        <a:rPr lang="en-US" sz="2200" dirty="0"/>
                        <a:t>The staff that is responsible for the HIV/STI of each district </a:t>
                      </a:r>
                      <a:r>
                        <a:rPr lang="en-US" sz="2200" dirty="0" smtClean="0"/>
                        <a:t>successfully practiced their </a:t>
                      </a:r>
                      <a:r>
                        <a:rPr lang="en-US" sz="2200" dirty="0"/>
                        <a:t>roles as assigned by the upper </a:t>
                      </a:r>
                      <a:r>
                        <a:rPr lang="en-US" sz="2200" dirty="0" smtClean="0"/>
                        <a:t>level, </a:t>
                      </a:r>
                      <a:r>
                        <a:rPr lang="en-US" sz="2200" dirty="0"/>
                        <a:t>such as regular monthly report.</a:t>
                      </a:r>
                    </a:p>
                    <a:p>
                      <a:pPr marL="342900" lvl="0" indent="-342900">
                        <a:spcAft>
                          <a:spcPts val="0"/>
                        </a:spcAft>
                        <a:buFont typeface="Symbol"/>
                        <a:buChar char=""/>
                      </a:pPr>
                      <a:r>
                        <a:rPr lang="en-US" sz="2200" dirty="0"/>
                        <a:t>The local authorities </a:t>
                      </a:r>
                      <a:r>
                        <a:rPr lang="en-US" sz="2200" dirty="0" smtClean="0"/>
                        <a:t>cooperated as well.</a:t>
                      </a:r>
                      <a:endParaRPr lang="en-US" sz="2200" dirty="0"/>
                    </a:p>
                    <a:p>
                      <a:pPr marL="342900" lvl="0" indent="-342900">
                        <a:spcAft>
                          <a:spcPts val="0"/>
                        </a:spcAft>
                        <a:buFont typeface="Symbol"/>
                        <a:buChar char=""/>
                        <a:tabLst>
                          <a:tab pos="128270" algn="l"/>
                        </a:tabLst>
                      </a:pPr>
                      <a:r>
                        <a:rPr lang="en-US" sz="2200" dirty="0" smtClean="0"/>
                        <a:t>For</a:t>
                      </a:r>
                      <a:r>
                        <a:rPr lang="en-US" sz="2200" baseline="0" dirty="0" smtClean="0"/>
                        <a:t> the p</a:t>
                      </a:r>
                      <a:r>
                        <a:rPr lang="en-US" sz="2200" dirty="0" smtClean="0"/>
                        <a:t>atients: the access to </a:t>
                      </a:r>
                      <a:r>
                        <a:rPr lang="en-US" sz="2200" dirty="0"/>
                        <a:t>ARV treatment </a:t>
                      </a:r>
                      <a:r>
                        <a:rPr lang="en-US" sz="2200" dirty="0" smtClean="0"/>
                        <a:t>resulted </a:t>
                      </a:r>
                      <a:r>
                        <a:rPr lang="en-US" sz="2200" dirty="0"/>
                        <a:t>in the reduction of transmission and death rate.</a:t>
                      </a:r>
                    </a:p>
                    <a:p>
                      <a:pPr marL="342900" lvl="0" indent="-342900">
                        <a:spcAft>
                          <a:spcPts val="0"/>
                        </a:spcAft>
                        <a:buFont typeface="Symbol"/>
                        <a:buChar char=""/>
                        <a:tabLst>
                          <a:tab pos="128270" algn="l"/>
                        </a:tabLst>
                      </a:pPr>
                      <a:r>
                        <a:rPr lang="en-US" sz="2200" dirty="0"/>
                        <a:t>Implementation of activities has been achieved.</a:t>
                      </a:r>
                    </a:p>
                    <a:p>
                      <a:pPr marL="342900" lvl="0" indent="-342900">
                        <a:spcAft>
                          <a:spcPts val="0"/>
                        </a:spcAft>
                        <a:buFont typeface="Symbol"/>
                        <a:buChar char=""/>
                        <a:tabLst>
                          <a:tab pos="128270" algn="l"/>
                        </a:tabLst>
                      </a:pPr>
                      <a:r>
                        <a:rPr lang="en-US" sz="2200" dirty="0"/>
                        <a:t>Monitoring on implementing activities such as IEC materials have been </a:t>
                      </a:r>
                      <a:r>
                        <a:rPr lang="en-US" sz="2200" dirty="0" smtClean="0"/>
                        <a:t>broadly disseminated.</a:t>
                      </a:r>
                      <a:endParaRPr lang="en-US" sz="2200" dirty="0"/>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04460526"/>
              </p:ext>
            </p:extLst>
          </p:nvPr>
        </p:nvGraphicFramePr>
        <p:xfrm>
          <a:off x="1066800" y="76200"/>
          <a:ext cx="7924800" cy="6627428"/>
        </p:xfrm>
        <a:graphic>
          <a:graphicData uri="http://schemas.openxmlformats.org/drawingml/2006/table">
            <a:tbl>
              <a:tblPr/>
              <a:tblGrid>
                <a:gridCol w="7924800"/>
              </a:tblGrid>
              <a:tr h="4114799">
                <a:tc>
                  <a:txBody>
                    <a:bodyPr/>
                    <a:lstStyle/>
                    <a:p>
                      <a:pPr>
                        <a:spcAft>
                          <a:spcPts val="0"/>
                        </a:spcAft>
                      </a:pPr>
                      <a:r>
                        <a:rPr lang="en-US" sz="2000" b="1" dirty="0"/>
                        <a:t>Malaria</a:t>
                      </a:r>
                    </a:p>
                    <a:p>
                      <a:pPr marL="342900" lvl="0" indent="-342900">
                        <a:spcAft>
                          <a:spcPts val="0"/>
                        </a:spcAft>
                        <a:buFont typeface="Symbol"/>
                        <a:buChar char=""/>
                      </a:pPr>
                      <a:r>
                        <a:rPr lang="en-US" sz="2000" dirty="0">
                          <a:solidFill>
                            <a:schemeClr val="tx1"/>
                          </a:solidFill>
                        </a:rPr>
                        <a:t>Guided by </a:t>
                      </a:r>
                      <a:r>
                        <a:rPr lang="en-US" sz="2000" dirty="0" smtClean="0">
                          <a:solidFill>
                            <a:schemeClr val="tx1"/>
                          </a:solidFill>
                        </a:rPr>
                        <a:t>both vertically </a:t>
                      </a:r>
                      <a:r>
                        <a:rPr lang="en-US" sz="2000" dirty="0">
                          <a:solidFill>
                            <a:schemeClr val="tx1"/>
                          </a:solidFill>
                        </a:rPr>
                        <a:t>and </a:t>
                      </a:r>
                      <a:r>
                        <a:rPr lang="en-US" sz="2000" dirty="0" smtClean="0">
                          <a:solidFill>
                            <a:schemeClr val="tx1"/>
                          </a:solidFill>
                        </a:rPr>
                        <a:t>horizontal levels, </a:t>
                      </a:r>
                      <a:r>
                        <a:rPr lang="en-US" sz="2000" dirty="0">
                          <a:solidFill>
                            <a:schemeClr val="tx1"/>
                          </a:solidFill>
                        </a:rPr>
                        <a:t>the local authorities </a:t>
                      </a:r>
                      <a:r>
                        <a:rPr lang="en-US" sz="2000" dirty="0" smtClean="0">
                          <a:solidFill>
                            <a:schemeClr val="tx1"/>
                          </a:solidFill>
                        </a:rPr>
                        <a:t>were cooperative and very accessible.</a:t>
                      </a:r>
                      <a:endParaRPr lang="en-US" sz="2000" dirty="0">
                        <a:solidFill>
                          <a:schemeClr val="tx1"/>
                        </a:solidFill>
                      </a:endParaRPr>
                    </a:p>
                    <a:p>
                      <a:pPr marL="342900" lvl="0" indent="-342900">
                        <a:spcAft>
                          <a:spcPts val="0"/>
                        </a:spcAft>
                        <a:buFont typeface="Symbol"/>
                        <a:buChar char=""/>
                      </a:pPr>
                      <a:r>
                        <a:rPr lang="en-US" sz="2000" dirty="0" smtClean="0">
                          <a:solidFill>
                            <a:schemeClr val="tx1"/>
                          </a:solidFill>
                        </a:rPr>
                        <a:t>The </a:t>
                      </a:r>
                      <a:r>
                        <a:rPr lang="en-US" sz="2000" dirty="0">
                          <a:solidFill>
                            <a:schemeClr val="tx1"/>
                          </a:solidFill>
                        </a:rPr>
                        <a:t>malaria control networks </a:t>
                      </a:r>
                      <a:r>
                        <a:rPr lang="en-US" sz="2000" dirty="0" smtClean="0">
                          <a:solidFill>
                            <a:schemeClr val="tx1"/>
                          </a:solidFill>
                        </a:rPr>
                        <a:t>covered </a:t>
                      </a:r>
                      <a:r>
                        <a:rPr lang="en-US" sz="2000" dirty="0">
                          <a:solidFill>
                            <a:schemeClr val="tx1"/>
                          </a:solidFill>
                        </a:rPr>
                        <a:t>all target areas and </a:t>
                      </a:r>
                      <a:r>
                        <a:rPr lang="en-US" sz="2000" dirty="0" smtClean="0">
                          <a:solidFill>
                            <a:schemeClr val="tx1"/>
                          </a:solidFill>
                        </a:rPr>
                        <a:t>villages.</a:t>
                      </a:r>
                    </a:p>
                    <a:p>
                      <a:pPr marL="342900" lvl="0" indent="-342900">
                        <a:spcAft>
                          <a:spcPts val="0"/>
                        </a:spcAft>
                        <a:buFont typeface="Symbol"/>
                        <a:buChar char=""/>
                      </a:pPr>
                      <a:r>
                        <a:rPr lang="en-US" sz="2000" dirty="0" smtClean="0">
                          <a:solidFill>
                            <a:schemeClr val="tx1"/>
                          </a:solidFill>
                        </a:rPr>
                        <a:t>Received </a:t>
                      </a:r>
                      <a:r>
                        <a:rPr lang="en-US" sz="2000" dirty="0">
                          <a:solidFill>
                            <a:schemeClr val="tx1"/>
                          </a:solidFill>
                        </a:rPr>
                        <a:t>grants and materials from the Global Fund, CDCII and </a:t>
                      </a:r>
                      <a:r>
                        <a:rPr lang="en-US" sz="2000" dirty="0" smtClean="0">
                          <a:solidFill>
                            <a:schemeClr val="tx1"/>
                          </a:solidFill>
                        </a:rPr>
                        <a:t>government.</a:t>
                      </a:r>
                    </a:p>
                    <a:p>
                      <a:pPr marL="342900" lvl="0" indent="-342900">
                        <a:spcAft>
                          <a:spcPts val="0"/>
                        </a:spcAft>
                        <a:buFont typeface="Symbol"/>
                        <a:buChar char=""/>
                        <a:tabLst>
                          <a:tab pos="141605" algn="l"/>
                        </a:tabLst>
                      </a:pPr>
                      <a:r>
                        <a:rPr lang="en-US" sz="2000" dirty="0" smtClean="0"/>
                        <a:t>Technical staff</a:t>
                      </a:r>
                      <a:r>
                        <a:rPr lang="en-US" sz="2000" baseline="0" dirty="0" smtClean="0"/>
                        <a:t> and</a:t>
                      </a:r>
                      <a:r>
                        <a:rPr lang="en-US" sz="2000" dirty="0" smtClean="0"/>
                        <a:t> </a:t>
                      </a:r>
                      <a:r>
                        <a:rPr lang="en-US" sz="2000" dirty="0"/>
                        <a:t>village volunteers </a:t>
                      </a:r>
                      <a:r>
                        <a:rPr lang="en-US" sz="2000" dirty="0" smtClean="0"/>
                        <a:t>from </a:t>
                      </a:r>
                      <a:r>
                        <a:rPr lang="en-US" sz="2000" dirty="0"/>
                        <a:t>each target villages </a:t>
                      </a:r>
                      <a:r>
                        <a:rPr lang="en-US" sz="2000" dirty="0" smtClean="0"/>
                        <a:t>paid </a:t>
                      </a:r>
                      <a:r>
                        <a:rPr lang="en-US" sz="2000" dirty="0"/>
                        <a:t>attention on their role and </a:t>
                      </a:r>
                      <a:r>
                        <a:rPr lang="en-US" sz="2000" dirty="0" smtClean="0"/>
                        <a:t>responsibility,</a:t>
                      </a:r>
                      <a:r>
                        <a:rPr lang="en-US" sz="2000" baseline="0" dirty="0" smtClean="0"/>
                        <a:t> acquiring continuous training.</a:t>
                      </a:r>
                      <a:endParaRPr lang="en-US" sz="2000" dirty="0"/>
                    </a:p>
                    <a:p>
                      <a:pPr marL="342900" lvl="0" indent="-342900">
                        <a:spcAft>
                          <a:spcPts val="0"/>
                        </a:spcAft>
                        <a:buFont typeface="Symbol"/>
                        <a:buChar char=""/>
                        <a:tabLst>
                          <a:tab pos="141605" algn="l"/>
                        </a:tabLst>
                      </a:pPr>
                      <a:r>
                        <a:rPr lang="en-US" sz="2000" dirty="0"/>
                        <a:t>Surveillance systems for malaria at the provincial and district levels </a:t>
                      </a:r>
                      <a:r>
                        <a:rPr lang="en-US" sz="2000" dirty="0" smtClean="0"/>
                        <a:t>were strengthened.</a:t>
                      </a:r>
                      <a:endParaRPr lang="en-US" sz="2000" dirty="0"/>
                    </a:p>
                    <a:p>
                      <a:pPr marL="342900" lvl="0" indent="-342900">
                        <a:spcAft>
                          <a:spcPts val="0"/>
                        </a:spcAft>
                        <a:buFont typeface="Symbol"/>
                        <a:buChar char=""/>
                        <a:tabLst>
                          <a:tab pos="141605" algn="l"/>
                        </a:tabLst>
                      </a:pPr>
                      <a:r>
                        <a:rPr lang="en-US" sz="2000" dirty="0" smtClean="0"/>
                        <a:t>Data collection </a:t>
                      </a:r>
                      <a:r>
                        <a:rPr lang="en-US" sz="2000" dirty="0"/>
                        <a:t>from the target villages </a:t>
                      </a:r>
                      <a:r>
                        <a:rPr lang="en-US" sz="2000" dirty="0" smtClean="0"/>
                        <a:t>was completely </a:t>
                      </a:r>
                      <a:r>
                        <a:rPr lang="en-US" sz="2000" dirty="0"/>
                        <a:t>and timely.</a:t>
                      </a:r>
                    </a:p>
                    <a:p>
                      <a:pPr marL="342900" lvl="0" indent="-342900">
                        <a:spcAft>
                          <a:spcPts val="0"/>
                        </a:spcAft>
                        <a:buFont typeface="Symbol"/>
                        <a:buChar char=""/>
                        <a:tabLst>
                          <a:tab pos="141605" algn="l"/>
                        </a:tabLst>
                      </a:pPr>
                      <a:r>
                        <a:rPr lang="en-US" sz="2000" dirty="0"/>
                        <a:t>Early detection of malaria cases</a:t>
                      </a:r>
                      <a:r>
                        <a:rPr lang="en-US" sz="2000" dirty="0" smtClean="0"/>
                        <a:t>.</a:t>
                      </a:r>
                      <a:endParaRPr lang="en-US" sz="2000" dirty="0"/>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2629">
                <a:tc>
                  <a:txBody>
                    <a:bodyPr/>
                    <a:lstStyle/>
                    <a:p>
                      <a:pPr>
                        <a:spcAft>
                          <a:spcPts val="0"/>
                        </a:spcAft>
                        <a:tabLst>
                          <a:tab pos="141605" algn="l"/>
                        </a:tabLst>
                      </a:pPr>
                      <a:r>
                        <a:rPr lang="en-US" sz="2000" b="1" dirty="0"/>
                        <a:t>Tuberculosis</a:t>
                      </a:r>
                    </a:p>
                    <a:p>
                      <a:pPr marL="342900" lvl="0" indent="-342900">
                        <a:spcAft>
                          <a:spcPts val="0"/>
                        </a:spcAft>
                        <a:buFont typeface="Symbol"/>
                        <a:buChar char=""/>
                        <a:tabLst>
                          <a:tab pos="141605" algn="l"/>
                        </a:tabLst>
                      </a:pPr>
                      <a:r>
                        <a:rPr lang="en-US" sz="2000" dirty="0"/>
                        <a:t>Overall, the implementation </a:t>
                      </a:r>
                      <a:r>
                        <a:rPr lang="en-US" sz="2000" dirty="0" smtClean="0"/>
                        <a:t>of the activities </a:t>
                      </a:r>
                      <a:r>
                        <a:rPr lang="en-US" sz="2000" dirty="0"/>
                        <a:t>was conducted as planned. </a:t>
                      </a:r>
                    </a:p>
                    <a:p>
                      <a:pPr marL="342900" lvl="0" indent="-342900">
                        <a:spcAft>
                          <a:spcPts val="0"/>
                        </a:spcAft>
                        <a:buFont typeface="Symbol"/>
                        <a:buChar char=""/>
                        <a:tabLst>
                          <a:tab pos="141605" algn="l"/>
                        </a:tabLst>
                      </a:pPr>
                      <a:r>
                        <a:rPr lang="en-US" sz="2000" dirty="0"/>
                        <a:t>The </a:t>
                      </a:r>
                      <a:r>
                        <a:rPr lang="en-US" sz="2000" dirty="0" smtClean="0"/>
                        <a:t>Tuberculosis case detection rate was increased.</a:t>
                      </a:r>
                      <a:endParaRPr lang="en-US" sz="2000" dirty="0"/>
                    </a:p>
                    <a:p>
                      <a:pPr marL="342900" lvl="0" indent="-342900">
                        <a:spcAft>
                          <a:spcPts val="0"/>
                        </a:spcAft>
                        <a:buFont typeface="Symbol"/>
                        <a:buChar char=""/>
                        <a:tabLst>
                          <a:tab pos="141605" algn="l"/>
                        </a:tabLst>
                      </a:pPr>
                      <a:r>
                        <a:rPr lang="en-US" sz="2000" dirty="0"/>
                        <a:t>Good cooperation with other organizations and partners involved in the activities of tuberculosis.</a:t>
                      </a:r>
                    </a:p>
                    <a:p>
                      <a:pPr marL="342900" lvl="0" indent="-342900">
                        <a:spcAft>
                          <a:spcPts val="0"/>
                        </a:spcAft>
                        <a:buFont typeface="Symbol"/>
                        <a:buChar char=""/>
                        <a:tabLst>
                          <a:tab pos="141605" algn="l"/>
                        </a:tabLst>
                      </a:pPr>
                      <a:r>
                        <a:rPr lang="en-US" sz="2000" dirty="0"/>
                        <a:t>The reports </a:t>
                      </a:r>
                      <a:r>
                        <a:rPr lang="en-US" sz="2000" dirty="0" smtClean="0"/>
                        <a:t>were </a:t>
                      </a:r>
                      <a:r>
                        <a:rPr lang="en-US" sz="2000" dirty="0"/>
                        <a:t>usually submitted </a:t>
                      </a:r>
                      <a:r>
                        <a:rPr lang="en-US" sz="2000" dirty="0" smtClean="0"/>
                        <a:t>on</a:t>
                      </a:r>
                      <a:r>
                        <a:rPr lang="en-US" sz="2000" baseline="0" dirty="0" smtClean="0"/>
                        <a:t> time</a:t>
                      </a:r>
                      <a:r>
                        <a:rPr lang="en-US" sz="2000" dirty="0" smtClean="0"/>
                        <a:t>.</a:t>
                      </a:r>
                      <a:endParaRPr lang="en-US" sz="2000" dirty="0"/>
                    </a:p>
                    <a:p>
                      <a:pPr marL="342900" lvl="0" indent="-342900">
                        <a:spcAft>
                          <a:spcPts val="0"/>
                        </a:spcAft>
                        <a:buFont typeface="Symbol"/>
                        <a:buChar char=""/>
                        <a:tabLst>
                          <a:tab pos="141605" algn="l"/>
                        </a:tabLst>
                      </a:pPr>
                      <a:r>
                        <a:rPr lang="en-US" sz="2000" dirty="0"/>
                        <a:t>Most of </a:t>
                      </a:r>
                      <a:r>
                        <a:rPr lang="en-US" sz="2000" dirty="0" smtClean="0"/>
                        <a:t>the activities</a:t>
                      </a:r>
                      <a:r>
                        <a:rPr lang="en-US" sz="2000" baseline="0" dirty="0" smtClean="0"/>
                        <a:t> </a:t>
                      </a:r>
                      <a:r>
                        <a:rPr lang="en-US" sz="2000" dirty="0" smtClean="0"/>
                        <a:t>achieved </a:t>
                      </a:r>
                      <a:r>
                        <a:rPr lang="en-US" sz="2000" dirty="0"/>
                        <a:t>the expected targets.</a:t>
                      </a:r>
                    </a:p>
                    <a:p>
                      <a:pPr marL="342900" lvl="0" indent="-342900">
                        <a:spcAft>
                          <a:spcPts val="0"/>
                        </a:spcAft>
                        <a:buFont typeface="Symbol"/>
                        <a:buChar char=""/>
                        <a:tabLst>
                          <a:tab pos="141605" algn="l"/>
                        </a:tabLst>
                      </a:pPr>
                      <a:r>
                        <a:rPr lang="en-US" sz="2000" dirty="0" smtClean="0"/>
                        <a:t>Ensured </a:t>
                      </a:r>
                      <a:r>
                        <a:rPr lang="en-US" sz="2000" dirty="0"/>
                        <a:t>that the medicines will not be </a:t>
                      </a:r>
                      <a:r>
                        <a:rPr lang="en-US" sz="2000" dirty="0" smtClean="0"/>
                        <a:t>out of stock</a:t>
                      </a:r>
                      <a:r>
                        <a:rPr lang="en-US" sz="2000" baseline="0" dirty="0" smtClean="0"/>
                        <a:t> </a:t>
                      </a:r>
                      <a:r>
                        <a:rPr lang="en-US" sz="2000" dirty="0" smtClean="0"/>
                        <a:t>in </a:t>
                      </a:r>
                      <a:r>
                        <a:rPr lang="en-US" sz="2000" dirty="0"/>
                        <a:t>the warehouse. </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32139520"/>
              </p:ext>
            </p:extLst>
          </p:nvPr>
        </p:nvGraphicFramePr>
        <p:xfrm>
          <a:off x="1066800" y="152400"/>
          <a:ext cx="7924800" cy="6400800"/>
        </p:xfrm>
        <a:graphic>
          <a:graphicData uri="http://schemas.openxmlformats.org/drawingml/2006/table">
            <a:tbl>
              <a:tblPr/>
              <a:tblGrid>
                <a:gridCol w="7924800"/>
              </a:tblGrid>
              <a:tr h="304800">
                <a:tc>
                  <a:txBody>
                    <a:bodyPr/>
                    <a:lstStyle/>
                    <a:p>
                      <a:pPr>
                        <a:spcAft>
                          <a:spcPts val="0"/>
                        </a:spcAft>
                        <a:tabLst>
                          <a:tab pos="160020" algn="l"/>
                        </a:tabLst>
                      </a:pPr>
                      <a:r>
                        <a:rPr lang="en-US" sz="2000" b="1" dirty="0" smtClean="0"/>
                        <a:t>Key </a:t>
                      </a:r>
                      <a:r>
                        <a:rPr lang="en-US" sz="2000" b="1" dirty="0"/>
                        <a:t>Issues</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096000">
                <a:tc>
                  <a:txBody>
                    <a:bodyPr/>
                    <a:lstStyle/>
                    <a:p>
                      <a:pPr>
                        <a:spcAft>
                          <a:spcPts val="0"/>
                        </a:spcAft>
                      </a:pPr>
                      <a:r>
                        <a:rPr lang="en-US" sz="2000" b="1" dirty="0"/>
                        <a:t>HIV/AIDS</a:t>
                      </a:r>
                    </a:p>
                    <a:p>
                      <a:pPr marL="342900" lvl="0" indent="-342900">
                        <a:spcAft>
                          <a:spcPts val="0"/>
                        </a:spcAft>
                        <a:buFont typeface="Symbol"/>
                        <a:buChar char=""/>
                        <a:tabLst>
                          <a:tab pos="141605" algn="l"/>
                        </a:tabLst>
                      </a:pPr>
                      <a:r>
                        <a:rPr lang="en-US" sz="2000" dirty="0"/>
                        <a:t>The staffs that are responsible for AIDS/STIs at the provincial and district levels have not experience as they </a:t>
                      </a:r>
                      <a:r>
                        <a:rPr lang="en-US" sz="2000" dirty="0" smtClean="0"/>
                        <a:t>were </a:t>
                      </a:r>
                      <a:r>
                        <a:rPr lang="en-US" sz="2000" dirty="0"/>
                        <a:t>recently replaced without </a:t>
                      </a:r>
                      <a:r>
                        <a:rPr lang="en-US" sz="2000" dirty="0" smtClean="0"/>
                        <a:t>any</a:t>
                      </a:r>
                      <a:r>
                        <a:rPr lang="en-US" sz="2000" baseline="0" dirty="0" smtClean="0"/>
                        <a:t> </a:t>
                      </a:r>
                      <a:r>
                        <a:rPr lang="en-US" sz="2000" dirty="0" smtClean="0"/>
                        <a:t>training</a:t>
                      </a:r>
                      <a:r>
                        <a:rPr lang="en-US" sz="2000" dirty="0"/>
                        <a:t>.</a:t>
                      </a:r>
                    </a:p>
                    <a:p>
                      <a:pPr marL="342900" lvl="0" indent="-342900">
                        <a:spcAft>
                          <a:spcPts val="0"/>
                        </a:spcAft>
                        <a:buFont typeface="Symbol"/>
                        <a:buChar char=""/>
                        <a:tabLst>
                          <a:tab pos="128270" algn="l"/>
                        </a:tabLst>
                      </a:pPr>
                      <a:r>
                        <a:rPr lang="en-US" sz="2000" dirty="0"/>
                        <a:t>Activities can be extended to the district level only, </a:t>
                      </a:r>
                      <a:r>
                        <a:rPr lang="en-US" sz="2000" dirty="0" smtClean="0"/>
                        <a:t>have </a:t>
                      </a:r>
                      <a:r>
                        <a:rPr lang="en-US" sz="2000" dirty="0"/>
                        <a:t>not </a:t>
                      </a:r>
                      <a:r>
                        <a:rPr lang="en-US" sz="2000" dirty="0" smtClean="0"/>
                        <a:t>been extended yet to </a:t>
                      </a:r>
                      <a:r>
                        <a:rPr lang="en-US" sz="2000" dirty="0"/>
                        <a:t>the health </a:t>
                      </a:r>
                      <a:r>
                        <a:rPr lang="en-US" sz="2000" dirty="0" smtClean="0"/>
                        <a:t>center level.</a:t>
                      </a:r>
                      <a:endParaRPr lang="en-US" sz="2000" dirty="0"/>
                    </a:p>
                    <a:p>
                      <a:pPr marL="342900" lvl="0" indent="-342900">
                        <a:spcAft>
                          <a:spcPts val="0"/>
                        </a:spcAft>
                        <a:buFont typeface="Symbol"/>
                        <a:buChar char=""/>
                        <a:tabLst>
                          <a:tab pos="128270" algn="l"/>
                        </a:tabLst>
                      </a:pPr>
                      <a:r>
                        <a:rPr lang="en-US" sz="2000" dirty="0"/>
                        <a:t>The reports from some districts were delayed and incomplete.  Some figures from health centers were missing and incorrect. </a:t>
                      </a:r>
                    </a:p>
                    <a:p>
                      <a:pPr marL="342900" lvl="0" indent="-342900">
                        <a:spcAft>
                          <a:spcPts val="0"/>
                        </a:spcAft>
                        <a:buFont typeface="Symbol"/>
                        <a:buChar char=""/>
                        <a:tabLst>
                          <a:tab pos="141605" algn="l"/>
                        </a:tabLst>
                      </a:pPr>
                      <a:r>
                        <a:rPr lang="en-US" sz="2000" dirty="0"/>
                        <a:t>Voluntary counseling and testing is not well </a:t>
                      </a:r>
                      <a:r>
                        <a:rPr lang="en-US" sz="2000" dirty="0" smtClean="0"/>
                        <a:t>performed </a:t>
                      </a:r>
                      <a:r>
                        <a:rPr lang="en-US" sz="2000" dirty="0"/>
                        <a:t>in some place due to insufficient coordination among the project staffs who are responsible for AIDS, Mother and Child Health and Tuberculosis.</a:t>
                      </a:r>
                    </a:p>
                    <a:p>
                      <a:pPr marL="342900" lvl="0" indent="-342900">
                        <a:spcAft>
                          <a:spcPts val="0"/>
                        </a:spcAft>
                        <a:buFont typeface="Symbol"/>
                        <a:buChar char=""/>
                        <a:tabLst>
                          <a:tab pos="141605" algn="l"/>
                        </a:tabLst>
                      </a:pPr>
                      <a:r>
                        <a:rPr lang="en-US" sz="2000" dirty="0"/>
                        <a:t>The activities for sex </a:t>
                      </a:r>
                      <a:r>
                        <a:rPr lang="en-US" sz="2000" dirty="0" smtClean="0"/>
                        <a:t>workers </a:t>
                      </a:r>
                      <a:r>
                        <a:rPr lang="en-US" sz="2000" dirty="0"/>
                        <a:t>implemented by PEDA in </a:t>
                      </a:r>
                      <a:r>
                        <a:rPr lang="lo-LA" sz="2000" dirty="0"/>
                        <a:t>3</a:t>
                      </a:r>
                      <a:r>
                        <a:rPr lang="en-US" sz="2000" dirty="0"/>
                        <a:t> districts of the province was not continued. The PCCA secretariat has not been involved in the monitoring and quarterly meeting (the PCCA secretariat only attended the training for SW once a year).</a:t>
                      </a:r>
                    </a:p>
                    <a:p>
                      <a:pPr marL="342900" lvl="0" indent="-342900">
                        <a:spcAft>
                          <a:spcPts val="0"/>
                        </a:spcAft>
                        <a:buFont typeface="Symbol"/>
                        <a:buChar char=""/>
                        <a:tabLst>
                          <a:tab pos="141605" algn="l"/>
                        </a:tabLst>
                      </a:pPr>
                      <a:r>
                        <a:rPr lang="en-US" sz="2000" dirty="0"/>
                        <a:t>Lack of equipment for the activities such as: electronic equipment (e.g. audio, LCD projector, etc,...)</a:t>
                      </a:r>
                    </a:p>
                    <a:p>
                      <a:pPr marL="342900" lvl="0" indent="-342900">
                        <a:spcAft>
                          <a:spcPts val="0"/>
                        </a:spcAft>
                        <a:buFont typeface="Symbol"/>
                        <a:buChar char=""/>
                        <a:tabLst>
                          <a:tab pos="128270" algn="l"/>
                        </a:tabLst>
                      </a:pPr>
                      <a:r>
                        <a:rPr lang="en-US" sz="2000" dirty="0"/>
                        <a:t>Limited </a:t>
                      </a:r>
                      <a:r>
                        <a:rPr lang="en-US" sz="2000" dirty="0" smtClean="0"/>
                        <a:t>budget for the implementation</a:t>
                      </a:r>
                      <a:r>
                        <a:rPr lang="en-US" sz="2000" baseline="0" dirty="0" smtClean="0"/>
                        <a:t> of the</a:t>
                      </a:r>
                      <a:r>
                        <a:rPr lang="en-US" sz="2000" dirty="0" smtClean="0"/>
                        <a:t> </a:t>
                      </a:r>
                      <a:r>
                        <a:rPr lang="en-US" sz="2000" dirty="0"/>
                        <a:t>activities.</a:t>
                      </a:r>
                    </a:p>
                    <a:p>
                      <a:pPr marL="342900" lvl="0" indent="-342900">
                        <a:spcAft>
                          <a:spcPts val="0"/>
                        </a:spcAft>
                        <a:buFont typeface="Symbol"/>
                        <a:buChar char=""/>
                        <a:tabLst>
                          <a:tab pos="128270" algn="l"/>
                        </a:tabLst>
                      </a:pPr>
                      <a:r>
                        <a:rPr lang="en-US" sz="2000" dirty="0" smtClean="0"/>
                        <a:t>Patients </a:t>
                      </a:r>
                      <a:r>
                        <a:rPr lang="en-US" sz="2000" dirty="0"/>
                        <a:t>were not </a:t>
                      </a:r>
                      <a:r>
                        <a:rPr lang="en-US" sz="2000" dirty="0" smtClean="0"/>
                        <a:t>very cooperative.</a:t>
                      </a:r>
                      <a:endParaRPr lang="en-US" sz="2000" dirty="0"/>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43272349"/>
              </p:ext>
            </p:extLst>
          </p:nvPr>
        </p:nvGraphicFramePr>
        <p:xfrm>
          <a:off x="1143000" y="228600"/>
          <a:ext cx="7620000" cy="6019800"/>
        </p:xfrm>
        <a:graphic>
          <a:graphicData uri="http://schemas.openxmlformats.org/drawingml/2006/table">
            <a:tbl>
              <a:tblPr/>
              <a:tblGrid>
                <a:gridCol w="7620000"/>
              </a:tblGrid>
              <a:tr h="6019800">
                <a:tc>
                  <a:txBody>
                    <a:bodyPr/>
                    <a:lstStyle/>
                    <a:p>
                      <a:pPr>
                        <a:spcAft>
                          <a:spcPts val="0"/>
                        </a:spcAft>
                      </a:pPr>
                      <a:r>
                        <a:rPr lang="en-US" sz="2400" b="1" dirty="0"/>
                        <a:t>Malaria</a:t>
                      </a:r>
                    </a:p>
                    <a:p>
                      <a:pPr marL="342900" lvl="0" indent="-342900">
                        <a:spcAft>
                          <a:spcPts val="0"/>
                        </a:spcAft>
                        <a:buFont typeface="Symbol"/>
                        <a:buChar char=""/>
                        <a:tabLst>
                          <a:tab pos="128270" algn="l"/>
                        </a:tabLst>
                      </a:pPr>
                      <a:r>
                        <a:rPr lang="en-US" sz="2400" dirty="0" smtClean="0"/>
                        <a:t>Approval </a:t>
                      </a:r>
                      <a:r>
                        <a:rPr lang="en-US" sz="2400" dirty="0"/>
                        <a:t>of the budget was late.</a:t>
                      </a:r>
                    </a:p>
                    <a:p>
                      <a:pPr marL="342900" lvl="0" indent="-342900">
                        <a:spcAft>
                          <a:spcPts val="0"/>
                        </a:spcAft>
                        <a:buFont typeface="Symbol"/>
                        <a:buChar char=""/>
                        <a:tabLst>
                          <a:tab pos="128270" algn="l"/>
                        </a:tabLst>
                      </a:pPr>
                      <a:r>
                        <a:rPr lang="en-US" sz="2400" dirty="0"/>
                        <a:t>Essential equipment </a:t>
                      </a:r>
                      <a:r>
                        <a:rPr lang="en-US" sz="2400" dirty="0" smtClean="0"/>
                        <a:t>was </a:t>
                      </a:r>
                      <a:r>
                        <a:rPr lang="en-US" sz="2400" dirty="0"/>
                        <a:t>not enough to </a:t>
                      </a:r>
                      <a:r>
                        <a:rPr lang="en-US" sz="2400" dirty="0" smtClean="0"/>
                        <a:t>work</a:t>
                      </a:r>
                      <a:r>
                        <a:rPr lang="en-US" sz="2400" baseline="0" dirty="0" smtClean="0"/>
                        <a:t> (</a:t>
                      </a:r>
                      <a:r>
                        <a:rPr lang="en-US" sz="2400" dirty="0" smtClean="0"/>
                        <a:t>such </a:t>
                      </a:r>
                      <a:r>
                        <a:rPr lang="en-US" sz="2400" dirty="0"/>
                        <a:t>as old computers)</a:t>
                      </a:r>
                    </a:p>
                    <a:p>
                      <a:pPr marL="342900" lvl="0" indent="-342900">
                        <a:spcAft>
                          <a:spcPts val="0"/>
                        </a:spcAft>
                        <a:buFont typeface="Symbol"/>
                        <a:buChar char=""/>
                        <a:tabLst>
                          <a:tab pos="128270" algn="l"/>
                        </a:tabLst>
                      </a:pPr>
                      <a:r>
                        <a:rPr lang="en-US" sz="2400" dirty="0"/>
                        <a:t>Staffs of some health centers have changed frequently </a:t>
                      </a:r>
                      <a:r>
                        <a:rPr lang="en-US" sz="2400" dirty="0" smtClean="0"/>
                        <a:t>their</a:t>
                      </a:r>
                      <a:r>
                        <a:rPr lang="en-US" sz="2400" baseline="0" dirty="0" smtClean="0"/>
                        <a:t> task and</a:t>
                      </a:r>
                      <a:r>
                        <a:rPr lang="en-US" sz="2400" dirty="0" smtClean="0"/>
                        <a:t> </a:t>
                      </a:r>
                      <a:r>
                        <a:rPr lang="en-US" sz="2400" dirty="0"/>
                        <a:t>responsibilities </a:t>
                      </a:r>
                      <a:r>
                        <a:rPr lang="en-US" sz="2400" dirty="0" smtClean="0"/>
                        <a:t>leading</a:t>
                      </a:r>
                      <a:r>
                        <a:rPr lang="en-US" sz="2400" baseline="0" dirty="0" smtClean="0"/>
                        <a:t> to </a:t>
                      </a:r>
                      <a:r>
                        <a:rPr lang="en-US" sz="2400" dirty="0" smtClean="0"/>
                        <a:t>a poor understanding of their work and delay in the reports</a:t>
                      </a:r>
                      <a:r>
                        <a:rPr lang="en-US" sz="2400" baseline="0" dirty="0" smtClean="0"/>
                        <a:t> and data </a:t>
                      </a:r>
                      <a:r>
                        <a:rPr lang="en-US" sz="2400" dirty="0" smtClean="0"/>
                        <a:t>collection.</a:t>
                      </a:r>
                    </a:p>
                    <a:p>
                      <a:pPr marL="342900" lvl="0" indent="-342900">
                        <a:spcAft>
                          <a:spcPts val="0"/>
                        </a:spcAft>
                        <a:buFont typeface="Symbol"/>
                        <a:buChar char=""/>
                        <a:tabLst>
                          <a:tab pos="128270" algn="l"/>
                        </a:tabLst>
                      </a:pPr>
                      <a:r>
                        <a:rPr lang="en-US" sz="2400" dirty="0" smtClean="0"/>
                        <a:t>The </a:t>
                      </a:r>
                      <a:r>
                        <a:rPr lang="en-US" sz="2400" dirty="0"/>
                        <a:t>village volunteer of some villages </a:t>
                      </a:r>
                      <a:r>
                        <a:rPr lang="en-US" sz="2400" baseline="0" dirty="0" smtClean="0"/>
                        <a:t>rarely</a:t>
                      </a:r>
                      <a:r>
                        <a:rPr lang="en-US" sz="2400" dirty="0" smtClean="0"/>
                        <a:t> stayed at home</a:t>
                      </a:r>
                      <a:r>
                        <a:rPr lang="en-US" sz="2400" baseline="0" dirty="0" smtClean="0"/>
                        <a:t> </a:t>
                      </a:r>
                      <a:r>
                        <a:rPr lang="en-US" sz="2400" dirty="0" smtClean="0"/>
                        <a:t>causing </a:t>
                      </a:r>
                      <a:r>
                        <a:rPr lang="en-US" sz="2400" dirty="0"/>
                        <a:t>the data collection of </a:t>
                      </a:r>
                      <a:r>
                        <a:rPr lang="en-US" sz="2400" dirty="0" smtClean="0"/>
                        <a:t>many </a:t>
                      </a:r>
                      <a:r>
                        <a:rPr lang="en-US" sz="2400" dirty="0"/>
                        <a:t>months </a:t>
                      </a:r>
                      <a:r>
                        <a:rPr lang="en-US" sz="2400" dirty="0" smtClean="0"/>
                        <a:t>to be missing.</a:t>
                      </a:r>
                      <a:endParaRPr lang="en-US" sz="2400" dirty="0"/>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1992514"/>
              </p:ext>
            </p:extLst>
          </p:nvPr>
        </p:nvGraphicFramePr>
        <p:xfrm>
          <a:off x="1066800" y="167640"/>
          <a:ext cx="7924800" cy="6537960"/>
        </p:xfrm>
        <a:graphic>
          <a:graphicData uri="http://schemas.openxmlformats.org/drawingml/2006/table">
            <a:tbl>
              <a:tblPr/>
              <a:tblGrid>
                <a:gridCol w="7924800"/>
              </a:tblGrid>
              <a:tr h="6537960">
                <a:tc>
                  <a:txBody>
                    <a:bodyPr/>
                    <a:lstStyle/>
                    <a:p>
                      <a:pPr>
                        <a:spcAft>
                          <a:spcPts val="0"/>
                        </a:spcAft>
                        <a:tabLst>
                          <a:tab pos="141605" algn="l"/>
                        </a:tabLst>
                      </a:pPr>
                      <a:r>
                        <a:rPr lang="en-US" sz="2000" b="1" dirty="0"/>
                        <a:t>Tuberculosis</a:t>
                      </a:r>
                    </a:p>
                    <a:p>
                      <a:pPr marL="342900" lvl="0" indent="-342900">
                        <a:spcAft>
                          <a:spcPts val="0"/>
                        </a:spcAft>
                        <a:buFont typeface="Symbol"/>
                        <a:buChar char=""/>
                      </a:pPr>
                      <a:r>
                        <a:rPr lang="en-US" sz="2000" dirty="0" smtClean="0"/>
                        <a:t>Very low detection </a:t>
                      </a:r>
                      <a:r>
                        <a:rPr lang="en-US" sz="2000" dirty="0"/>
                        <a:t>of suspected cases </a:t>
                      </a:r>
                      <a:r>
                        <a:rPr lang="en-US" sz="2000" dirty="0" smtClean="0"/>
                        <a:t>(DTMs </a:t>
                      </a:r>
                      <a:r>
                        <a:rPr lang="en-US" sz="2000" dirty="0"/>
                        <a:t>of some districts have several </a:t>
                      </a:r>
                      <a:r>
                        <a:rPr lang="en-US" sz="2000" dirty="0" smtClean="0"/>
                        <a:t>duties</a:t>
                      </a:r>
                      <a:r>
                        <a:rPr lang="en-US" sz="2000" baseline="0" dirty="0" smtClean="0"/>
                        <a:t> thus </a:t>
                      </a:r>
                      <a:r>
                        <a:rPr lang="en-US" sz="2000" dirty="0" smtClean="0"/>
                        <a:t>health workers samples delivery was low</a:t>
                      </a:r>
                      <a:r>
                        <a:rPr lang="en-US" sz="2000" baseline="0" dirty="0" smtClean="0"/>
                        <a:t>, </a:t>
                      </a:r>
                      <a:r>
                        <a:rPr lang="en-US" sz="2000" dirty="0" smtClean="0"/>
                        <a:t> and reduced to</a:t>
                      </a:r>
                      <a:r>
                        <a:rPr lang="en-US" sz="2000" baseline="0" dirty="0" smtClean="0"/>
                        <a:t> the fact of</a:t>
                      </a:r>
                      <a:r>
                        <a:rPr lang="en-US" sz="2000" dirty="0" smtClean="0"/>
                        <a:t> waiting</a:t>
                      </a:r>
                      <a:r>
                        <a:rPr lang="en-US" sz="2000" baseline="0" dirty="0" smtClean="0"/>
                        <a:t> to the </a:t>
                      </a:r>
                      <a:r>
                        <a:rPr lang="en-US" sz="2000" dirty="0" smtClean="0"/>
                        <a:t>patient</a:t>
                      </a:r>
                      <a:r>
                        <a:rPr lang="en-US" sz="2000" baseline="0" dirty="0" smtClean="0"/>
                        <a:t> to</a:t>
                      </a:r>
                      <a:r>
                        <a:rPr lang="en-US" sz="2000" dirty="0" smtClean="0"/>
                        <a:t> approach </a:t>
                      </a:r>
                      <a:r>
                        <a:rPr lang="en-US" sz="2000" dirty="0"/>
                        <a:t>to the </a:t>
                      </a:r>
                      <a:r>
                        <a:rPr lang="en-US" sz="2000" dirty="0" smtClean="0"/>
                        <a:t>hospital)</a:t>
                      </a:r>
                      <a:endParaRPr lang="en-US" sz="2000" dirty="0"/>
                    </a:p>
                    <a:p>
                      <a:pPr marL="342900" lvl="0" indent="-342900">
                        <a:spcAft>
                          <a:spcPts val="0"/>
                        </a:spcAft>
                        <a:buFont typeface="Symbol"/>
                        <a:buChar char=""/>
                      </a:pPr>
                      <a:r>
                        <a:rPr lang="en-US" sz="2000" dirty="0"/>
                        <a:t>Practicing of DOT in district and health center is not well </a:t>
                      </a:r>
                      <a:r>
                        <a:rPr lang="en-US" sz="2000" dirty="0" smtClean="0"/>
                        <a:t>performed </a:t>
                      </a:r>
                      <a:r>
                        <a:rPr lang="en-US" sz="2000" dirty="0"/>
                        <a:t>(</a:t>
                      </a:r>
                      <a:r>
                        <a:rPr lang="en-US" sz="2000" dirty="0" smtClean="0"/>
                        <a:t>creating </a:t>
                      </a:r>
                      <a:r>
                        <a:rPr lang="en-US" sz="2000" dirty="0"/>
                        <a:t>a problem of drug resistance)</a:t>
                      </a:r>
                    </a:p>
                    <a:p>
                      <a:pPr marL="342900" lvl="0" indent="-342900">
                        <a:spcAft>
                          <a:spcPts val="0"/>
                        </a:spcAft>
                        <a:buFont typeface="Symbol"/>
                        <a:buChar char=""/>
                      </a:pPr>
                      <a:r>
                        <a:rPr lang="en-US" sz="2000" dirty="0"/>
                        <a:t>When the provincial team conducted monitoring at district level, some districts </a:t>
                      </a:r>
                      <a:r>
                        <a:rPr lang="en-US" sz="2000" dirty="0" smtClean="0"/>
                        <a:t>did not </a:t>
                      </a:r>
                      <a:r>
                        <a:rPr lang="en-US" sz="2000" dirty="0"/>
                        <a:t>paid attention, </a:t>
                      </a:r>
                      <a:r>
                        <a:rPr lang="en-US" sz="2000" dirty="0" smtClean="0"/>
                        <a:t>failing </a:t>
                      </a:r>
                      <a:r>
                        <a:rPr lang="en-US" sz="2000" dirty="0"/>
                        <a:t>to follow the guidance or work out of the guidance and </a:t>
                      </a:r>
                      <a:r>
                        <a:rPr lang="en-US" sz="2000" dirty="0" smtClean="0"/>
                        <a:t>claiming</a:t>
                      </a:r>
                      <a:r>
                        <a:rPr lang="en-US" sz="2000" baseline="0" dirty="0" smtClean="0"/>
                        <a:t> </a:t>
                      </a:r>
                      <a:r>
                        <a:rPr lang="en-US" sz="2000" dirty="0" smtClean="0"/>
                        <a:t>they have </a:t>
                      </a:r>
                      <a:r>
                        <a:rPr lang="en-US" sz="2000" dirty="0"/>
                        <a:t>lot of </a:t>
                      </a:r>
                      <a:r>
                        <a:rPr lang="en-US" sz="2000" dirty="0" smtClean="0"/>
                        <a:t>work </a:t>
                      </a:r>
                      <a:r>
                        <a:rPr lang="en-US" sz="2000" dirty="0"/>
                        <a:t>to do.</a:t>
                      </a:r>
                    </a:p>
                    <a:p>
                      <a:pPr marL="342900" lvl="0" indent="-342900">
                        <a:spcAft>
                          <a:spcPts val="0"/>
                        </a:spcAft>
                        <a:buFont typeface="Symbol"/>
                        <a:buChar char=""/>
                      </a:pPr>
                      <a:r>
                        <a:rPr lang="en-US" sz="2000" dirty="0"/>
                        <a:t>Monthly monitoring for </a:t>
                      </a:r>
                      <a:r>
                        <a:rPr lang="en-US" sz="2000" dirty="0" smtClean="0"/>
                        <a:t>the months of </a:t>
                      </a:r>
                      <a:r>
                        <a:rPr lang="en-US" sz="2000" dirty="0"/>
                        <a:t>February, March, May, June and August </a:t>
                      </a:r>
                      <a:r>
                        <a:rPr lang="en-US" sz="2000" dirty="0" smtClean="0"/>
                        <a:t>were not completed </a:t>
                      </a:r>
                      <a:r>
                        <a:rPr lang="en-US" sz="2000" dirty="0"/>
                        <a:t>as defined.</a:t>
                      </a:r>
                    </a:p>
                    <a:p>
                      <a:pPr marL="342900" lvl="0" indent="-342900">
                        <a:spcAft>
                          <a:spcPts val="0"/>
                        </a:spcAft>
                        <a:buFont typeface="Symbol"/>
                        <a:buChar char=""/>
                      </a:pPr>
                      <a:r>
                        <a:rPr lang="en-US" sz="2000" dirty="0"/>
                        <a:t>When the district team conducted monitoring </a:t>
                      </a:r>
                      <a:r>
                        <a:rPr lang="en-US" sz="2000" dirty="0" smtClean="0"/>
                        <a:t>in </a:t>
                      </a:r>
                      <a:r>
                        <a:rPr lang="en-US" sz="2000" dirty="0"/>
                        <a:t>the health </a:t>
                      </a:r>
                      <a:r>
                        <a:rPr lang="en-US" sz="2000" dirty="0" smtClean="0"/>
                        <a:t>centers </a:t>
                      </a:r>
                      <a:r>
                        <a:rPr lang="en-US" sz="2000" dirty="0"/>
                        <a:t>their </a:t>
                      </a:r>
                      <a:r>
                        <a:rPr lang="en-US" sz="2000" dirty="0" smtClean="0"/>
                        <a:t>advices were </a:t>
                      </a:r>
                      <a:r>
                        <a:rPr lang="en-US" sz="2000" dirty="0"/>
                        <a:t>not fully </a:t>
                      </a:r>
                      <a:r>
                        <a:rPr lang="en-US" sz="2000" dirty="0" smtClean="0"/>
                        <a:t>captured,</a:t>
                      </a:r>
                      <a:r>
                        <a:rPr lang="en-US" sz="2000" baseline="0" dirty="0" smtClean="0"/>
                        <a:t> such as:</a:t>
                      </a:r>
                      <a:r>
                        <a:rPr lang="en-US" sz="2000" dirty="0" smtClean="0"/>
                        <a:t> </a:t>
                      </a:r>
                      <a:r>
                        <a:rPr lang="en-US" sz="2000" dirty="0"/>
                        <a:t>record on the patient’s treatment card</a:t>
                      </a:r>
                      <a:r>
                        <a:rPr lang="en-US" sz="2000" dirty="0" smtClean="0"/>
                        <a:t>, </a:t>
                      </a:r>
                      <a:r>
                        <a:rPr lang="en-US" sz="2000" dirty="0"/>
                        <a:t>patient’s registration book, </a:t>
                      </a:r>
                      <a:r>
                        <a:rPr lang="en-US" sz="2000" dirty="0" smtClean="0"/>
                        <a:t>recover </a:t>
                      </a:r>
                      <a:r>
                        <a:rPr lang="en-US" sz="2000" dirty="0"/>
                        <a:t>patients, complete treatment</a:t>
                      </a:r>
                      <a:r>
                        <a:rPr lang="en-US" sz="2000" dirty="0" smtClean="0"/>
                        <a:t>, in the</a:t>
                      </a:r>
                      <a:r>
                        <a:rPr lang="en-US" sz="2000" baseline="0" dirty="0" smtClean="0"/>
                        <a:t> case of</a:t>
                      </a:r>
                      <a:r>
                        <a:rPr lang="en-US" sz="2000" dirty="0" smtClean="0"/>
                        <a:t> dead</a:t>
                      </a:r>
                      <a:r>
                        <a:rPr lang="en-US" sz="2000" baseline="0" dirty="0" smtClean="0"/>
                        <a:t> - </a:t>
                      </a:r>
                      <a:r>
                        <a:rPr lang="en-US" sz="2000" dirty="0" smtClean="0"/>
                        <a:t>cards </a:t>
                      </a:r>
                      <a:r>
                        <a:rPr lang="en-US" sz="2000" dirty="0"/>
                        <a:t>have not </a:t>
                      </a:r>
                      <a:r>
                        <a:rPr lang="en-US" sz="2000" dirty="0" smtClean="0"/>
                        <a:t> been</a:t>
                      </a:r>
                      <a:r>
                        <a:rPr lang="en-US" sz="2000" baseline="0" dirty="0" smtClean="0"/>
                        <a:t> </a:t>
                      </a:r>
                      <a:r>
                        <a:rPr lang="en-US" sz="2000" dirty="0" smtClean="0"/>
                        <a:t>returned </a:t>
                      </a:r>
                      <a:r>
                        <a:rPr lang="en-US" sz="2000" dirty="0"/>
                        <a:t>to TB </a:t>
                      </a:r>
                      <a:r>
                        <a:rPr lang="en-US" sz="2000" dirty="0" smtClean="0"/>
                        <a:t>unit at the </a:t>
                      </a:r>
                      <a:r>
                        <a:rPr lang="en-US" sz="2000" dirty="0"/>
                        <a:t>district </a:t>
                      </a:r>
                      <a:r>
                        <a:rPr lang="en-US" sz="2000" dirty="0" smtClean="0"/>
                        <a:t>level.</a:t>
                      </a:r>
                    </a:p>
                    <a:p>
                      <a:pPr marL="342900" lvl="0" indent="-342900">
                        <a:spcAft>
                          <a:spcPts val="0"/>
                        </a:spcAft>
                        <a:buFont typeface="Symbol"/>
                        <a:buChar char=""/>
                      </a:pPr>
                      <a:r>
                        <a:rPr lang="en-US" sz="2000" dirty="0" smtClean="0"/>
                        <a:t>When </a:t>
                      </a:r>
                      <a:r>
                        <a:rPr lang="en-US" sz="2000" dirty="0"/>
                        <a:t>the </a:t>
                      </a:r>
                      <a:r>
                        <a:rPr lang="en-US" sz="2000" dirty="0" smtClean="0"/>
                        <a:t>team </a:t>
                      </a:r>
                      <a:r>
                        <a:rPr lang="en-US" sz="2000" dirty="0"/>
                        <a:t>visit </a:t>
                      </a:r>
                      <a:r>
                        <a:rPr lang="en-US" sz="2000" dirty="0" smtClean="0"/>
                        <a:t>the villages</a:t>
                      </a:r>
                      <a:r>
                        <a:rPr lang="en-US" sz="2000" dirty="0"/>
                        <a:t>, the screening for TB suspected patients was low.</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76200"/>
          <a:ext cx="7924800" cy="6703150"/>
        </p:xfrm>
        <a:graphic>
          <a:graphicData uri="http://schemas.openxmlformats.org/drawingml/2006/table">
            <a:tbl>
              <a:tblPr/>
              <a:tblGrid>
                <a:gridCol w="7924800"/>
              </a:tblGrid>
              <a:tr h="299127">
                <a:tc>
                  <a:txBody>
                    <a:bodyPr/>
                    <a:lstStyle/>
                    <a:p>
                      <a:pPr>
                        <a:spcAft>
                          <a:spcPts val="0"/>
                        </a:spcAft>
                        <a:tabLst>
                          <a:tab pos="228600" algn="l"/>
                        </a:tabLst>
                      </a:pPr>
                      <a:r>
                        <a:rPr lang="en-US" b="1" dirty="0"/>
                        <a:t>Solution/Recommendation</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41623">
                <a:tc>
                  <a:txBody>
                    <a:bodyPr/>
                    <a:lstStyle/>
                    <a:p>
                      <a:pPr>
                        <a:spcAft>
                          <a:spcPts val="0"/>
                        </a:spcAft>
                      </a:pPr>
                      <a:r>
                        <a:rPr lang="en-US" sz="2000" b="1" dirty="0"/>
                        <a:t>HIV/AIDS</a:t>
                      </a:r>
                    </a:p>
                    <a:p>
                      <a:pPr marL="342900" lvl="0" indent="-342900">
                        <a:spcAft>
                          <a:spcPts val="0"/>
                        </a:spcAft>
                        <a:buFont typeface="Symbol"/>
                        <a:buChar char=""/>
                        <a:tabLst>
                          <a:tab pos="128270" algn="l"/>
                        </a:tabLst>
                      </a:pPr>
                      <a:r>
                        <a:rPr lang="en-US" sz="2000" dirty="0"/>
                        <a:t>HIV/AIDS and Tuberculosis Units have to collaborate regularly, allocate the budget for district level, health centers especially in remote areas.</a:t>
                      </a:r>
                    </a:p>
                    <a:p>
                      <a:pPr marL="342900" lvl="0" indent="-342900">
                        <a:spcAft>
                          <a:spcPts val="0"/>
                        </a:spcAft>
                        <a:buFont typeface="Symbol"/>
                        <a:buChar char=""/>
                        <a:tabLst>
                          <a:tab pos="128270" algn="l"/>
                        </a:tabLst>
                      </a:pPr>
                      <a:r>
                        <a:rPr lang="en-US" sz="2000" dirty="0"/>
                        <a:t>Planning for implementation activity should be done by the provincial level in order to cover the areas of the control of AIDS-STI broadly.</a:t>
                      </a:r>
                    </a:p>
                    <a:p>
                      <a:pPr marL="342900" lvl="0" indent="-342900">
                        <a:spcAft>
                          <a:spcPts val="0"/>
                        </a:spcAft>
                        <a:buFont typeface="Symbol"/>
                        <a:buChar char=""/>
                        <a:tabLst>
                          <a:tab pos="128270" algn="l"/>
                        </a:tabLst>
                      </a:pPr>
                      <a:r>
                        <a:rPr lang="en-US" sz="2000" dirty="0"/>
                        <a:t>The central team should conduct more monitoring and supervision. </a:t>
                      </a:r>
                    </a:p>
                    <a:p>
                      <a:pPr marL="342900" lvl="0" indent="-342900">
                        <a:spcAft>
                          <a:spcPts val="0"/>
                        </a:spcAft>
                        <a:buFont typeface="Symbol"/>
                        <a:buChar char=""/>
                        <a:tabLst>
                          <a:tab pos="128270" algn="l"/>
                        </a:tabLst>
                      </a:pPr>
                      <a:r>
                        <a:rPr lang="en-US" sz="2000" dirty="0"/>
                        <a:t>Health education should be conducted at the public health areas. </a:t>
                      </a:r>
                    </a:p>
                    <a:p>
                      <a:pPr marL="342900" lvl="0" indent="-342900">
                        <a:spcAft>
                          <a:spcPts val="0"/>
                        </a:spcAft>
                        <a:buFont typeface="Symbol"/>
                        <a:buChar char=""/>
                        <a:tabLst>
                          <a:tab pos="128270" algn="l"/>
                        </a:tabLst>
                      </a:pPr>
                      <a:r>
                        <a:rPr lang="en-US" sz="2000" dirty="0"/>
                        <a:t>The specific budget for HIV should be provided . </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650">
                <a:tc>
                  <a:txBody>
                    <a:bodyPr/>
                    <a:lstStyle/>
                    <a:p>
                      <a:pPr>
                        <a:spcAft>
                          <a:spcPts val="0"/>
                        </a:spcAft>
                      </a:pPr>
                      <a:r>
                        <a:rPr lang="en-US" sz="2000" b="1" dirty="0"/>
                        <a:t>Malaria</a:t>
                      </a:r>
                    </a:p>
                    <a:p>
                      <a:pPr marL="342900" lvl="0" indent="-342900">
                        <a:spcAft>
                          <a:spcPts val="0"/>
                        </a:spcAft>
                        <a:buFont typeface="Symbol"/>
                        <a:buChar char=""/>
                        <a:tabLst>
                          <a:tab pos="128270" algn="l"/>
                        </a:tabLst>
                      </a:pPr>
                      <a:r>
                        <a:rPr lang="en-US" sz="2000" dirty="0"/>
                        <a:t>Staffs should be sufficient or should be selected the one who has suitable capacity for better work. </a:t>
                      </a:r>
                    </a:p>
                    <a:p>
                      <a:pPr marL="342900" lvl="0" indent="-342900">
                        <a:spcAft>
                          <a:spcPts val="0"/>
                        </a:spcAft>
                        <a:buFont typeface="Symbol"/>
                        <a:buChar char=""/>
                        <a:tabLst>
                          <a:tab pos="128270" algn="l"/>
                        </a:tabLst>
                      </a:pPr>
                      <a:r>
                        <a:rPr lang="en-US" sz="2000" dirty="0"/>
                        <a:t>Integrate work with other programs to strengthen the district level.</a:t>
                      </a:r>
                    </a:p>
                    <a:p>
                      <a:pPr marL="342900" lvl="0" indent="-342900">
                        <a:spcAft>
                          <a:spcPts val="0"/>
                        </a:spcAft>
                        <a:buFont typeface="Symbol"/>
                        <a:buChar char=""/>
                        <a:tabLst>
                          <a:tab pos="128270" algn="l"/>
                        </a:tabLst>
                      </a:pPr>
                      <a:r>
                        <a:rPr lang="en-US" sz="2000" dirty="0"/>
                        <a:t>Provide training on project management for the staffs at all levels.</a:t>
                      </a:r>
                    </a:p>
                    <a:p>
                      <a:pPr marL="342900" lvl="0" indent="-342900">
                        <a:spcAft>
                          <a:spcPts val="0"/>
                        </a:spcAft>
                        <a:buFont typeface="Symbol"/>
                        <a:buChar char=""/>
                        <a:tabLst>
                          <a:tab pos="128270" algn="l"/>
                        </a:tabLst>
                      </a:pPr>
                      <a:r>
                        <a:rPr lang="en-US" sz="2000" dirty="0"/>
                        <a:t>Conduct broadly awareness raising to the local people to understand the importance of sleeping in the mosquito nets in order to prevent malaria.</a:t>
                      </a:r>
                    </a:p>
                    <a:p>
                      <a:pPr marL="342900" lvl="0" indent="-342900">
                        <a:spcAft>
                          <a:spcPts val="0"/>
                        </a:spcAft>
                        <a:buFont typeface="Symbol"/>
                        <a:buChar char=""/>
                        <a:tabLst>
                          <a:tab pos="128270" algn="l"/>
                        </a:tabLst>
                      </a:pPr>
                      <a:r>
                        <a:rPr lang="en-US" sz="2000" dirty="0"/>
                        <a:t>Increase the budget for monitoring the district, health center and villages </a:t>
                      </a:r>
                    </a:p>
                    <a:p>
                      <a:pPr marL="342900" lvl="0" indent="-342900">
                        <a:spcAft>
                          <a:spcPts val="0"/>
                        </a:spcAft>
                        <a:buFont typeface="Symbol"/>
                        <a:buChar char=""/>
                        <a:tabLst>
                          <a:tab pos="128270" algn="l"/>
                        </a:tabLst>
                      </a:pPr>
                      <a:r>
                        <a:rPr lang="en-US" sz="2000" dirty="0"/>
                        <a:t>Improve reporting system by piloting some provinces, districts, health centers and villages to determine the actual lessons learnt.</a:t>
                      </a:r>
                    </a:p>
                    <a:p>
                      <a:pPr marL="342900" lvl="0" indent="-342900">
                        <a:spcAft>
                          <a:spcPts val="0"/>
                        </a:spcAft>
                        <a:buFont typeface="Symbol"/>
                        <a:buChar char=""/>
                        <a:tabLst>
                          <a:tab pos="128270" algn="l"/>
                        </a:tabLst>
                      </a:pPr>
                      <a:r>
                        <a:rPr lang="en-US" sz="2000" dirty="0"/>
                        <a:t>Provide some drugs that are lacking at the districts and villages. </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99940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1782</TotalTime>
  <Words>2116</Words>
  <Application>Microsoft Macintosh PowerPoint</Application>
  <PresentationFormat>On-screen Show (4:3)</PresentationFormat>
  <Paragraphs>204</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Report  Oversight Field Visit Borlikhamxay Province Date 28th-31st March 2016  MONITOR:   (HIV/AIDS-TB-MALARIA) </vt:lpstr>
      <vt:lpstr>Main Purpose: To oversight the implementation of the projects supported by the Global Fund to Fight AIDS, Tuberculosis and Malaria (GFATM) at provincial, district and health center level according to the oversight schedules and focused on five key issues:   1.Finance   2. Procurement    3. Implementation   4. Results (output/outcome)   5. Reporting system</vt:lpstr>
      <vt:lpstr>Target Sites: 1.Provincial Health Department 2. Hospital of Parkkading District     - Namthone Health Center     - Parkkading Health Center 3. Health Office &amp; Hospital of        Thaphabath District ​​     - Houy Leuk Health Center     - Ban Parkthouy Health Center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ກອງປະຊຸມສະຫຼຸບວຽກງານຄວບຄຸມໄຂ້ມາລາເຣຍ ສົກປີ 2013-2014  ແລະ ວາງແຜນສົກປີ 2014-201໌໌5</dc:title>
  <dc:creator>ADMIN</dc:creator>
  <cp:lastModifiedBy>Silvia Illescas</cp:lastModifiedBy>
  <cp:revision>164</cp:revision>
  <dcterms:created xsi:type="dcterms:W3CDTF">2014-08-28T00:24:10Z</dcterms:created>
  <dcterms:modified xsi:type="dcterms:W3CDTF">2016-06-01T08:50:54Z</dcterms:modified>
</cp:coreProperties>
</file>