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60" r:id="rId3"/>
    <p:sldId id="262" r:id="rId4"/>
    <p:sldId id="275" r:id="rId5"/>
    <p:sldId id="274"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99E21E-FF00-43E8-BB16-4A47FC1DBD43}" type="datetimeFigureOut">
              <a:rPr lang="en-US" smtClean="0"/>
              <a:t>3/25/2022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3072C7-9A9E-4E1F-8CE9-8A77EF754A6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5A52A28-DC65-42D5-9795-4D768C7136E5}" type="datetime1">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8EFC81-9E77-41F9-9022-60E6E2B50576}" type="datetime1">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215EF4-9B9A-4861-9471-B493F0F72C8C}" type="datetime1">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5A921-C4E9-48F3-B197-CE8AC10ABDF0}" type="datetime1">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158A381-FDFD-44AF-90E7-7152A38DAD71}" type="datetime1">
              <a:rPr lang="en-US" smtClean="0"/>
              <a:t>3/25/2022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4185E5-B377-4A89-B54D-3F5FCE35AD1A}" type="datetime1">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E36156-0B91-44D9-BE11-AA4C45550C5F}" type="datetime1">
              <a:rPr lang="en-US" smtClean="0"/>
              <a:t>3/25/2022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1D70FB-ABF9-4EC4-BDD0-4570DB585022}" type="datetime1">
              <a:rPr lang="en-US" smtClean="0"/>
              <a:t>3/25/2022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5C28A-1F61-4482-8565-6D71AE454F65}" type="datetime1">
              <a:rPr lang="en-US" smtClean="0"/>
              <a:t>3/25/2022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601643E-BF8E-4CE4-BF2A-C32C0612B8AC}" type="datetime1">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5F906E7-B7C8-4549-9CFF-E1C71C6CECF5}" type="datetime1">
              <a:rPr lang="en-US" smtClean="0"/>
              <a:t>3/25/2022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7F73B0-B1F5-4552-8FE9-E5E9AABCD1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DE0D5E-F769-46F4-8258-F11778FB590D}" type="datetime1">
              <a:rPr lang="en-US" smtClean="0"/>
              <a:t>3/25/2022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F73B0-B1F5-4552-8FE9-E5E9AABCD1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4.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44625"/>
            <a:ext cx="9144000" cy="2387600"/>
          </a:xfrm>
        </p:spPr>
        <p:txBody>
          <a:bodyPr>
            <a:normAutofit/>
          </a:bodyPr>
          <a:lstStyle/>
          <a:p>
            <a:r>
              <a:rPr lang="en-US" sz="5335" dirty="0">
                <a:solidFill>
                  <a:prstClr val="black"/>
                </a:solidFill>
                <a:latin typeface="Arial Black" panose="020B0A04020102020204"/>
                <a:sym typeface="+mn-ea"/>
              </a:rPr>
              <a:t>C19RM</a:t>
            </a:r>
            <a:r>
              <a:rPr lang="en-US" sz="5335" dirty="0">
                <a:solidFill>
                  <a:prstClr val="black"/>
                </a:solidFill>
                <a:latin typeface="Arial Black" panose="020B0A04020102020204"/>
              </a:rPr>
              <a:t> Progress Update</a:t>
            </a:r>
            <a:br>
              <a:rPr lang="en-US" sz="5335" dirty="0">
                <a:solidFill>
                  <a:prstClr val="black"/>
                </a:solidFill>
                <a:latin typeface="Arial Black" panose="020B0A04020102020204"/>
              </a:rPr>
            </a:br>
            <a:r>
              <a:rPr lang="en-US" sz="5335" dirty="0">
                <a:solidFill>
                  <a:prstClr val="black"/>
                </a:solidFill>
                <a:latin typeface="Arial Black" panose="020B0A04020102020204"/>
              </a:rPr>
              <a:t>DPC, MOH, Lao PDR</a:t>
            </a:r>
            <a:endParaRPr lang="en-US" sz="5335" dirty="0"/>
          </a:p>
        </p:txBody>
      </p:sp>
      <p:sp>
        <p:nvSpPr>
          <p:cNvPr id="3" name="Subtitle 2"/>
          <p:cNvSpPr>
            <a:spLocks noGrp="1"/>
          </p:cNvSpPr>
          <p:nvPr>
            <p:ph type="subTitle" idx="1"/>
          </p:nvPr>
        </p:nvSpPr>
        <p:spPr>
          <a:xfrm>
            <a:off x="1287263" y="4281772"/>
            <a:ext cx="9602680" cy="1655762"/>
          </a:xfrm>
        </p:spPr>
        <p:txBody>
          <a:bodyPr>
            <a:normAutofit/>
          </a:bodyPr>
          <a:lstStyle/>
          <a:p>
            <a:r>
              <a:rPr lang="en-US" dirty="0">
                <a:solidFill>
                  <a:schemeClr val="tx1"/>
                </a:solidFill>
                <a:latin typeface="Arial Black" panose="020B0A04020102020204" pitchFamily="34" charset="0"/>
              </a:rPr>
              <a:t>Prepared by: DPC, GF-C19RM Team</a:t>
            </a:r>
          </a:p>
          <a:p>
            <a:r>
              <a:rPr lang="en-US" dirty="0">
                <a:solidFill>
                  <a:schemeClr val="tx1"/>
                </a:solidFill>
                <a:latin typeface="Arial Black" panose="020B0A04020102020204" pitchFamily="34" charset="0"/>
              </a:rPr>
              <a:t>LAO-C-MOH for COVID-19 Response Mechanism Project</a:t>
            </a:r>
          </a:p>
          <a:p>
            <a:r>
              <a:rPr lang="en-US" dirty="0">
                <a:solidFill>
                  <a:schemeClr val="tx1"/>
                </a:solidFill>
                <a:latin typeface="Arial Black" panose="020B0A04020102020204" pitchFamily="34" charset="0"/>
              </a:rPr>
              <a:t>March 25, 2022</a:t>
            </a:r>
            <a:endParaRPr lang="en-US" dirty="0"/>
          </a:p>
        </p:txBody>
      </p:sp>
      <p:pic>
        <p:nvPicPr>
          <p:cNvPr id="4" name="Google Shape;102;p1"/>
          <p:cNvPicPr preferRelativeResize="0"/>
          <p:nvPr/>
        </p:nvPicPr>
        <p:blipFill rotWithShape="1">
          <a:blip r:embed="rId2"/>
          <a:srcRect l="15669" b="5694"/>
          <a:stretch>
            <a:fillRect/>
          </a:stretch>
        </p:blipFill>
        <p:spPr>
          <a:xfrm>
            <a:off x="8229601" y="-4215"/>
            <a:ext cx="2008094" cy="1548840"/>
          </a:xfrm>
          <a:prstGeom prst="rect">
            <a:avLst/>
          </a:prstGeom>
          <a:noFill/>
          <a:ln>
            <a:no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61881" y="495227"/>
            <a:ext cx="5737416" cy="1112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fld id="{2E7F73B0-B1F5-4552-8FE9-E5E9AABCD14B}" type="slidenum">
              <a:rPr lang="en-US" smtClean="0"/>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5"/>
            <a:ext cx="10515600" cy="1325563"/>
          </a:xfrm>
        </p:spPr>
        <p:txBody>
          <a:bodyPr>
            <a:normAutofit/>
          </a:bodyPr>
          <a:lstStyle/>
          <a:p>
            <a:r>
              <a:rPr lang="en-US" sz="3600" dirty="0">
                <a:latin typeface="Arial Black" panose="020B0A04020102020204" pitchFamily="34" charset="0"/>
                <a:cs typeface="Times New Roman" panose="02020603050405020304" pitchFamily="18" charset="0"/>
                <a:sym typeface="+mn-ea"/>
              </a:rPr>
              <a:t>Project Progress Update</a:t>
            </a:r>
            <a:endParaRPr lang="en-US" sz="3555" dirty="0"/>
          </a:p>
        </p:txBody>
      </p:sp>
      <p:sp>
        <p:nvSpPr>
          <p:cNvPr id="3" name="Content Placeholder 2"/>
          <p:cNvSpPr>
            <a:spLocks noGrp="1"/>
          </p:cNvSpPr>
          <p:nvPr>
            <p:ph idx="1"/>
          </p:nvPr>
        </p:nvSpPr>
        <p:spPr>
          <a:xfrm>
            <a:off x="838199" y="1272987"/>
            <a:ext cx="10833847" cy="5172637"/>
          </a:xfrm>
        </p:spPr>
        <p:txBody>
          <a:bodyPr>
            <a:normAutofit fontScale="25000" lnSpcReduction="20000"/>
          </a:bodyPr>
          <a:lstStyle/>
          <a:p>
            <a:pPr marL="342900" indent="-342900">
              <a:buFont typeface="+mj-lt"/>
              <a:buAutoNum type="arabicPeriod"/>
            </a:pPr>
            <a:r>
              <a:rPr lang="en-US" sz="8000" dirty="0">
                <a:latin typeface="Arial" panose="020B0604020202020204" pitchFamily="34" charset="0"/>
                <a:cs typeface="Arial" panose="020B0604020202020204" pitchFamily="34" charset="0"/>
              </a:rPr>
              <a:t>Received grant funds from GF on November 23, 2021 in the amount of </a:t>
            </a:r>
            <a:r>
              <a:rPr lang="en-US" sz="8000" b="1" dirty="0">
                <a:latin typeface="Arial" panose="020B0604020202020204" pitchFamily="34" charset="0"/>
                <a:cs typeface="Arial" panose="020B0604020202020204" pitchFamily="34" charset="0"/>
              </a:rPr>
              <a:t>US$ 2,654,356.26.</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opening bank account for PR and each SR on December 22, 2021 and updated into MOU signed between PR and each SR, and sent to GF on December 23, 2021.</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transferring C19RM activities budget to all SRs for Q3 &amp; Q4 on December 28, 2021 and January 27, 2022, as well as Q5 on March 21, 2022 (Only PEDA, ALP+ and LWU not transfer yet).</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1</a:t>
            </a:r>
            <a:r>
              <a:rPr lang="en-US" sz="8000" baseline="30000" dirty="0">
                <a:latin typeface="Arial" panose="020B0604020202020204" pitchFamily="34" charset="0"/>
                <a:cs typeface="Arial" panose="020B0604020202020204" pitchFamily="34" charset="0"/>
              </a:rPr>
              <a:t>st</a:t>
            </a:r>
            <a:r>
              <a:rPr lang="en-US" sz="8000" dirty="0">
                <a:latin typeface="Arial" panose="020B0604020202020204" pitchFamily="34" charset="0"/>
                <a:cs typeface="Arial" panose="020B0604020202020204" pitchFamily="34" charset="0"/>
              </a:rPr>
              <a:t> Quarterly Meeting with 12 SRs on January 20, 2022.</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C19RM Progress Update Meeting with GF on February 3, 2022.</a:t>
            </a:r>
          </a:p>
          <a:p>
            <a:pPr marL="342900" indent="-342900">
              <a:buFont typeface="+mj-lt"/>
              <a:buAutoNum type="arabicPeriod"/>
            </a:pPr>
            <a:r>
              <a:rPr lang="en-US" sz="8000" dirty="0">
                <a:latin typeface="Arial" panose="020B0604020202020204" pitchFamily="34" charset="0"/>
                <a:cs typeface="Arial" panose="020B0604020202020204" pitchFamily="34" charset="0"/>
              </a:rPr>
              <a:t>Submitted Government Co-financing Commitment Letter to GF on February 11, 2022.</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sending the PPE data to GF after received information from MPSC in 4 times (1</a:t>
            </a:r>
            <a:r>
              <a:rPr lang="en-US" sz="8000" baseline="30000" dirty="0">
                <a:latin typeface="Arial" panose="020B0604020202020204" pitchFamily="34" charset="0"/>
                <a:cs typeface="Arial" panose="020B0604020202020204" pitchFamily="34" charset="0"/>
              </a:rPr>
              <a:t>st </a:t>
            </a:r>
            <a:r>
              <a:rPr lang="en-US" sz="8000" dirty="0">
                <a:latin typeface="Arial" panose="020B0604020202020204" pitchFamily="34" charset="0"/>
                <a:cs typeface="Arial" panose="020B0604020202020204" pitchFamily="34" charset="0"/>
              </a:rPr>
              <a:t>and 2</a:t>
            </a:r>
            <a:r>
              <a:rPr lang="en-US" sz="8000" baseline="30000" dirty="0">
                <a:latin typeface="Arial" panose="020B0604020202020204" pitchFamily="34" charset="0"/>
                <a:cs typeface="Arial" panose="020B0604020202020204" pitchFamily="34" charset="0"/>
              </a:rPr>
              <a:t>nd</a:t>
            </a:r>
            <a:r>
              <a:rPr lang="en-US" sz="8000" dirty="0">
                <a:latin typeface="Arial" panose="020B0604020202020204" pitchFamily="34" charset="0"/>
                <a:cs typeface="Arial" panose="020B0604020202020204" pitchFamily="34" charset="0"/>
              </a:rPr>
              <a:t> time on December 10 &amp; 24, 2021, 3</a:t>
            </a:r>
            <a:r>
              <a:rPr lang="en-US" sz="8000" baseline="30000" dirty="0">
                <a:latin typeface="Arial" panose="020B0604020202020204" pitchFamily="34" charset="0"/>
                <a:cs typeface="Arial" panose="020B0604020202020204" pitchFamily="34" charset="0"/>
              </a:rPr>
              <a:t>rd</a:t>
            </a:r>
            <a:r>
              <a:rPr lang="en-US" sz="8000" dirty="0">
                <a:latin typeface="Arial" panose="020B0604020202020204" pitchFamily="34" charset="0"/>
                <a:cs typeface="Arial" panose="020B0604020202020204" pitchFamily="34" charset="0"/>
              </a:rPr>
              <a:t> time on February 14, 2022, and 4</a:t>
            </a:r>
            <a:r>
              <a:rPr lang="en-US" sz="8000" baseline="30000" dirty="0">
                <a:latin typeface="Arial" panose="020B0604020202020204" pitchFamily="34" charset="0"/>
                <a:cs typeface="Arial" panose="020B0604020202020204" pitchFamily="34" charset="0"/>
              </a:rPr>
              <a:t>th</a:t>
            </a:r>
            <a:r>
              <a:rPr lang="en-US" sz="8000" dirty="0">
                <a:latin typeface="Arial" panose="020B0604020202020204" pitchFamily="34" charset="0"/>
                <a:cs typeface="Arial" panose="020B0604020202020204" pitchFamily="34" charset="0"/>
              </a:rPr>
              <a:t> time on March 4, 2022).</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Meeting with GF to discuss on Government Co-financing on March 24, 2022.</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purchase COVID-19 Ag Rapid Test Device (6.680 sets (25 kit, set = 167.000), and distributed to the target provinces on December 7, 2021. </a:t>
            </a:r>
          </a:p>
          <a:p>
            <a:pPr marL="342900" indent="-342900">
              <a:buFont typeface="+mj-lt"/>
              <a:buAutoNum type="arabicPeriod"/>
            </a:pPr>
            <a:r>
              <a:rPr lang="en-US" sz="8000" dirty="0">
                <a:latin typeface="Arial" panose="020B0604020202020204" pitchFamily="34" charset="0"/>
                <a:cs typeface="Arial" panose="020B0604020202020204" pitchFamily="34" charset="0"/>
              </a:rPr>
              <a:t>Completed Procurement of GX C19 Xpress SARS-COV-2, Test kit, 10.000 test.</a:t>
            </a:r>
          </a:p>
          <a:p>
            <a:pPr marL="342900" indent="-342900">
              <a:buFont typeface="+mj-lt"/>
              <a:buAutoNum type="arabicPeriod"/>
            </a:pPr>
            <a:r>
              <a:rPr lang="en-US" sz="8000" dirty="0">
                <a:latin typeface="Arial" panose="020B0604020202020204" pitchFamily="34" charset="0"/>
                <a:cs typeface="Arial" panose="020B0604020202020204" pitchFamily="34" charset="0"/>
              </a:rPr>
              <a:t>All procurements related to each SR are now on-going process.</a:t>
            </a: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12"/>
          </p:nvPr>
        </p:nvSpPr>
        <p:spPr/>
        <p:txBody>
          <a:bodyPr/>
          <a:lstStyle/>
          <a:p>
            <a:fld id="{2E7F73B0-B1F5-4552-8FE9-E5E9AABCD14B}"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7411"/>
          </a:xfrm>
        </p:spPr>
        <p:txBody>
          <a:bodyPr>
            <a:normAutofit/>
          </a:bodyPr>
          <a:lstStyle/>
          <a:p>
            <a:r>
              <a:rPr lang="en-US" sz="3200" dirty="0">
                <a:latin typeface="Arial Black" panose="020B0A04020102020204" pitchFamily="34" charset="0"/>
                <a:cs typeface="Times New Roman" panose="02020603050405020304" pitchFamily="18" charset="0"/>
                <a:sym typeface="+mn-ea"/>
              </a:rPr>
              <a:t>Project Progress Update, (Cont.).</a:t>
            </a:r>
            <a:endParaRPr lang="en-US" sz="3200" dirty="0">
              <a:latin typeface="Arial Black" panose="020B0A04020102020204" pitchFamily="34" charset="0"/>
            </a:endParaRPr>
          </a:p>
        </p:txBody>
      </p:sp>
      <p:sp>
        <p:nvSpPr>
          <p:cNvPr id="3" name="Content Placeholder 2"/>
          <p:cNvSpPr>
            <a:spLocks noGrp="1"/>
          </p:cNvSpPr>
          <p:nvPr>
            <p:ph sz="half" idx="1"/>
          </p:nvPr>
        </p:nvSpPr>
        <p:spPr>
          <a:xfrm>
            <a:off x="838200" y="1232536"/>
            <a:ext cx="8180294" cy="867410"/>
          </a:xfrm>
        </p:spPr>
        <p:txBody>
          <a:bodyPr>
            <a:normAutofit lnSpcReduction="10000"/>
          </a:bodyPr>
          <a:lstStyle/>
          <a:p>
            <a:pPr marL="457200" lvl="0" indent="-457200">
              <a:buFont typeface="+mj-lt"/>
              <a:buAutoNum type="arabicPeriod" startAt="12"/>
            </a:pPr>
            <a:r>
              <a:rPr lang="en-US" sz="1865" dirty="0">
                <a:latin typeface="Arial" panose="020B0604020202020204" pitchFamily="34" charset="0"/>
                <a:cs typeface="Arial" panose="020B0604020202020204" pitchFamily="34" charset="0"/>
              </a:rPr>
              <a:t>The total fund received from GF in the amount of </a:t>
            </a:r>
            <a:r>
              <a:rPr lang="en-US" sz="2000" b="1" dirty="0">
                <a:latin typeface="Arial" panose="020B0604020202020204" pitchFamily="34" charset="0"/>
                <a:cs typeface="Arial" panose="020B0604020202020204" pitchFamily="34" charset="0"/>
                <a:sym typeface="+mn-ea"/>
              </a:rPr>
              <a:t>2,654,356.25 USD </a:t>
            </a:r>
            <a:r>
              <a:rPr lang="en-US" sz="2000" dirty="0">
                <a:latin typeface="Arial" panose="020B0604020202020204" pitchFamily="34" charset="0"/>
                <a:cs typeface="Arial" panose="020B0604020202020204" pitchFamily="34" charset="0"/>
                <a:sym typeface="+mn-ea"/>
              </a:rPr>
              <a:t>and already used for the Project Implementation as detailed in the table below:</a:t>
            </a:r>
            <a:endParaRPr lang="en-US" sz="1865" dirty="0">
              <a:latin typeface="Arial" panose="020B0604020202020204" pitchFamily="34" charset="0"/>
              <a:cs typeface="Arial" panose="020B0604020202020204" pitchFamily="34" charset="0"/>
            </a:endParaRPr>
          </a:p>
          <a:p>
            <a:pPr marL="457200" lvl="0" indent="-457200">
              <a:buFont typeface="+mj-lt"/>
              <a:buAutoNum type="arabicPeriod" startAt="16"/>
            </a:pPr>
            <a:endParaRPr lang="en-US" sz="1865"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2E7F73B0-B1F5-4552-8FE9-E5E9AABCD14B}" type="slidenum">
              <a:rPr lang="en-US" smtClean="0"/>
              <a:t>3</a:t>
            </a:fld>
            <a:endParaRPr lang="en-US"/>
          </a:p>
        </p:txBody>
      </p:sp>
      <p:grpSp>
        <p:nvGrpSpPr>
          <p:cNvPr id="14" name="Group 13">
            <a:extLst>
              <a:ext uri="{FF2B5EF4-FFF2-40B4-BE49-F238E27FC236}">
                <a16:creationId xmlns:a16="http://schemas.microsoft.com/office/drawing/2014/main" id="{D5C90A82-9650-4A1D-9289-65A7D047050F}"/>
              </a:ext>
            </a:extLst>
          </p:cNvPr>
          <p:cNvGrpSpPr/>
          <p:nvPr/>
        </p:nvGrpSpPr>
        <p:grpSpPr>
          <a:xfrm>
            <a:off x="269657" y="2030998"/>
            <a:ext cx="11779724" cy="4122777"/>
            <a:chOff x="269657" y="2030998"/>
            <a:chExt cx="11779724" cy="4122777"/>
          </a:xfrm>
        </p:grpSpPr>
        <p:pic>
          <p:nvPicPr>
            <p:cNvPr id="12" name="Picture 11">
              <a:extLst>
                <a:ext uri="{FF2B5EF4-FFF2-40B4-BE49-F238E27FC236}">
                  <a16:creationId xmlns:a16="http://schemas.microsoft.com/office/drawing/2014/main" id="{10601594-AC71-47CA-9501-1E3627E45EB2}"/>
                </a:ext>
              </a:extLst>
            </p:cNvPr>
            <p:cNvPicPr>
              <a:picLocks noChangeAspect="1"/>
            </p:cNvPicPr>
            <p:nvPr/>
          </p:nvPicPr>
          <p:blipFill>
            <a:blip r:embed="rId2"/>
            <a:stretch>
              <a:fillRect/>
            </a:stretch>
          </p:blipFill>
          <p:spPr>
            <a:xfrm>
              <a:off x="269657" y="2030998"/>
              <a:ext cx="5433531" cy="4122777"/>
            </a:xfrm>
            <a:prstGeom prst="rect">
              <a:avLst/>
            </a:prstGeom>
          </p:spPr>
        </p:pic>
        <p:pic>
          <p:nvPicPr>
            <p:cNvPr id="13" name="Picture 12">
              <a:extLst>
                <a:ext uri="{FF2B5EF4-FFF2-40B4-BE49-F238E27FC236}">
                  <a16:creationId xmlns:a16="http://schemas.microsoft.com/office/drawing/2014/main" id="{11B642D7-DE9A-44E7-A6CD-51D3F0049A29}"/>
                </a:ext>
              </a:extLst>
            </p:cNvPr>
            <p:cNvPicPr>
              <a:picLocks noChangeAspect="1"/>
            </p:cNvPicPr>
            <p:nvPr/>
          </p:nvPicPr>
          <p:blipFill>
            <a:blip r:embed="rId3"/>
            <a:stretch>
              <a:fillRect/>
            </a:stretch>
          </p:blipFill>
          <p:spPr>
            <a:xfrm>
              <a:off x="5772452" y="2256734"/>
              <a:ext cx="6276929" cy="2845351"/>
            </a:xfrm>
            <a:prstGeom prst="rect">
              <a:avLst/>
            </a:prstGeom>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013F6-1CA1-4592-B889-C52860272738}"/>
              </a:ext>
            </a:extLst>
          </p:cNvPr>
          <p:cNvSpPr>
            <a:spLocks noGrp="1"/>
          </p:cNvSpPr>
          <p:nvPr>
            <p:ph type="title"/>
          </p:nvPr>
        </p:nvSpPr>
        <p:spPr/>
        <p:txBody>
          <a:bodyPr>
            <a:normAutofit/>
          </a:bodyPr>
          <a:lstStyle/>
          <a:p>
            <a:r>
              <a:rPr lang="en-US" sz="3200" dirty="0">
                <a:latin typeface="Arial Black" panose="020B0A04020102020204" pitchFamily="34" charset="0"/>
                <a:cs typeface="Times New Roman" panose="02020603050405020304" pitchFamily="18" charset="0"/>
                <a:sym typeface="+mn-ea"/>
              </a:rPr>
              <a:t>Next Step</a:t>
            </a:r>
            <a:endParaRPr lang="en-US" sz="3200" dirty="0"/>
          </a:p>
        </p:txBody>
      </p:sp>
      <p:sp>
        <p:nvSpPr>
          <p:cNvPr id="5" name="Slide Number Placeholder 4">
            <a:extLst>
              <a:ext uri="{FF2B5EF4-FFF2-40B4-BE49-F238E27FC236}">
                <a16:creationId xmlns:a16="http://schemas.microsoft.com/office/drawing/2014/main" id="{6E75DC8F-96B5-4BE1-B345-4CA3C1C590F4}"/>
              </a:ext>
            </a:extLst>
          </p:cNvPr>
          <p:cNvSpPr>
            <a:spLocks noGrp="1"/>
          </p:cNvSpPr>
          <p:nvPr>
            <p:ph type="sldNum" sz="quarter" idx="12"/>
          </p:nvPr>
        </p:nvSpPr>
        <p:spPr/>
        <p:txBody>
          <a:bodyPr/>
          <a:lstStyle/>
          <a:p>
            <a:fld id="{2E7F73B0-B1F5-4552-8FE9-E5E9AABCD14B}" type="slidenum">
              <a:rPr lang="en-US" smtClean="0"/>
              <a:t>4</a:t>
            </a:fld>
            <a:endParaRPr lang="en-US"/>
          </a:p>
        </p:txBody>
      </p:sp>
      <p:sp>
        <p:nvSpPr>
          <p:cNvPr id="6" name="Content Placeholder 2">
            <a:extLst>
              <a:ext uri="{FF2B5EF4-FFF2-40B4-BE49-F238E27FC236}">
                <a16:creationId xmlns:a16="http://schemas.microsoft.com/office/drawing/2014/main" id="{CC331FC4-33D9-47AA-946D-B892D44FEFD6}"/>
              </a:ext>
            </a:extLst>
          </p:cNvPr>
          <p:cNvSpPr>
            <a:spLocks noGrp="1"/>
          </p:cNvSpPr>
          <p:nvPr>
            <p:ph idx="1"/>
          </p:nvPr>
        </p:nvSpPr>
        <p:spPr>
          <a:xfrm>
            <a:off x="905434" y="1766047"/>
            <a:ext cx="10219766" cy="4401671"/>
          </a:xfrm>
        </p:spPr>
        <p:txBody>
          <a:bodyPr>
            <a:normAutofit/>
          </a:bodyPr>
          <a:lstStyle/>
          <a:p>
            <a:pPr marL="342900" indent="-342900">
              <a:buFont typeface="+mj-lt"/>
              <a:buAutoNum type="arabicPeriod"/>
            </a:pPr>
            <a:r>
              <a:rPr lang="en-US" sz="1800" dirty="0">
                <a:latin typeface="Arial" panose="020B0604020202020204" pitchFamily="34" charset="0"/>
                <a:cs typeface="Arial" panose="020B0604020202020204" pitchFamily="34" charset="0"/>
              </a:rPr>
              <a:t>Meeting with GF to discuss about revised 2022-2023 work plan and reprogramming on the TB, HIV, and malaria activities on March 28, 2022.</a:t>
            </a:r>
          </a:p>
          <a:p>
            <a:pPr marL="342900" indent="-342900">
              <a:buFont typeface="+mj-lt"/>
              <a:buAutoNum type="arabicPeriod"/>
            </a:pPr>
            <a:r>
              <a:rPr lang="en-US" sz="1800" dirty="0">
                <a:latin typeface="Arial" panose="020B0604020202020204" pitchFamily="34" charset="0"/>
                <a:cs typeface="Arial" panose="020B0604020202020204" pitchFamily="34" charset="0"/>
              </a:rPr>
              <a:t>Submit revised 2022-2023 work plan and reprogramming on the TB, HIV, and malaria activities to GF on April 30, 2022 based on GF notice on March 17, 2022.</a:t>
            </a:r>
          </a:p>
          <a:p>
            <a:pPr marL="342900" indent="-342900">
              <a:buFont typeface="+mj-lt"/>
              <a:buAutoNum type="arabicPeriod"/>
            </a:pPr>
            <a:r>
              <a:rPr lang="en-US" sz="1800" dirty="0">
                <a:latin typeface="Arial" panose="020B0604020202020204" pitchFamily="34" charset="0"/>
                <a:cs typeface="Arial" panose="020B0604020202020204" pitchFamily="34" charset="0"/>
              </a:rPr>
              <a:t>2</a:t>
            </a:r>
            <a:r>
              <a:rPr lang="en-US" sz="1800" baseline="30000" dirty="0">
                <a:latin typeface="Arial" panose="020B0604020202020204" pitchFamily="34" charset="0"/>
                <a:cs typeface="Arial" panose="020B0604020202020204" pitchFamily="34" charset="0"/>
              </a:rPr>
              <a:t>nd</a:t>
            </a:r>
            <a:r>
              <a:rPr lang="en-US" sz="1800" dirty="0">
                <a:latin typeface="Arial" panose="020B0604020202020204" pitchFamily="34" charset="0"/>
                <a:cs typeface="Arial" panose="020B0604020202020204" pitchFamily="34" charset="0"/>
              </a:rPr>
              <a:t> Quarterly Meeting with 12 SRs on 3</a:t>
            </a:r>
            <a:r>
              <a:rPr lang="en-US" sz="1800" baseline="30000" dirty="0">
                <a:latin typeface="Arial" panose="020B0604020202020204" pitchFamily="34" charset="0"/>
                <a:cs typeface="Arial" panose="020B0604020202020204" pitchFamily="34" charset="0"/>
              </a:rPr>
              <a:t>rd</a:t>
            </a:r>
            <a:r>
              <a:rPr lang="en-US" sz="1800" dirty="0">
                <a:latin typeface="Arial" panose="020B0604020202020204" pitchFamily="34" charset="0"/>
                <a:cs typeface="Arial" panose="020B0604020202020204" pitchFamily="34" charset="0"/>
              </a:rPr>
              <a:t> week of April, 2022.</a:t>
            </a:r>
          </a:p>
          <a:p>
            <a:pPr marL="342900" indent="-342900">
              <a:buFont typeface="+mj-lt"/>
              <a:buAutoNum type="arabicPeriod"/>
            </a:pPr>
            <a:r>
              <a:rPr lang="en-US" sz="1800" dirty="0">
                <a:latin typeface="Arial" panose="020B0604020202020204" pitchFamily="34" charset="0"/>
                <a:cs typeface="Arial" panose="020B0604020202020204" pitchFamily="34" charset="0"/>
              </a:rPr>
              <a:t>Transfer C19RM activities budget to 3 SRs for Q5 (PEDA, ALP+ and LWU).</a:t>
            </a:r>
          </a:p>
          <a:p>
            <a:pPr marL="342900" indent="-342900">
              <a:buFont typeface="+mj-lt"/>
              <a:buAutoNum type="arabicPeriod"/>
            </a:pPr>
            <a:r>
              <a:rPr lang="en-US" sz="1800" dirty="0">
                <a:latin typeface="Arial" panose="020B0604020202020204" pitchFamily="34" charset="0"/>
                <a:cs typeface="Arial" panose="020B0604020202020204" pitchFamily="34" charset="0"/>
              </a:rPr>
              <a:t>Follow </a:t>
            </a:r>
            <a:r>
              <a:rPr lang="en-US" sz="1800">
                <a:latin typeface="Arial" panose="020B0604020202020204" pitchFamily="34" charset="0"/>
                <a:cs typeface="Arial" panose="020B0604020202020204" pitchFamily="34" charset="0"/>
              </a:rPr>
              <a:t>up all procurements </a:t>
            </a:r>
            <a:r>
              <a:rPr lang="en-US" sz="1800" dirty="0">
                <a:latin typeface="Arial" panose="020B0604020202020204" pitchFamily="34" charset="0"/>
                <a:cs typeface="Arial" panose="020B0604020202020204" pitchFamily="34" charset="0"/>
              </a:rPr>
              <a:t>related to each SR which is now on-going process.</a:t>
            </a: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pPr marL="342900" indent="-342900">
              <a:buFont typeface="+mj-lt"/>
              <a:buAutoNum type="arabicPeriod"/>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dirty="0"/>
          </a:p>
          <a:p>
            <a:endParaRPr lang="en-US" dirty="0"/>
          </a:p>
        </p:txBody>
      </p:sp>
    </p:spTree>
    <p:extLst>
      <p:ext uri="{BB962C8B-B14F-4D97-AF65-F5344CB8AC3E}">
        <p14:creationId xmlns:p14="http://schemas.microsoft.com/office/powerpoint/2010/main" val="904820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atin typeface="Arial Black" panose="020B0A04020102020204" pitchFamily="34" charset="0"/>
                <a:cs typeface="Arial Black" panose="020B0A04020102020204" pitchFamily="34" charset="0"/>
              </a:rPr>
              <a:t>2022 Work Plan </a:t>
            </a:r>
          </a:p>
        </p:txBody>
      </p:sp>
      <p:sp>
        <p:nvSpPr>
          <p:cNvPr id="5" name="Slide Number Placeholder 4"/>
          <p:cNvSpPr>
            <a:spLocks noGrp="1"/>
          </p:cNvSpPr>
          <p:nvPr>
            <p:ph type="sldNum" sz="quarter" idx="12"/>
          </p:nvPr>
        </p:nvSpPr>
        <p:spPr/>
        <p:txBody>
          <a:bodyPr/>
          <a:lstStyle/>
          <a:p>
            <a:fld id="{2E7F73B0-B1F5-4552-8FE9-E5E9AABCD14B}" type="slidenum">
              <a:rPr lang="en-US" smtClean="0"/>
              <a:t>5</a:t>
            </a:fld>
            <a:endParaRPr lang="en-US"/>
          </a:p>
        </p:txBody>
      </p:sp>
      <p:pic>
        <p:nvPicPr>
          <p:cNvPr id="7" name="Picture 6">
            <a:extLst>
              <a:ext uri="{FF2B5EF4-FFF2-40B4-BE49-F238E27FC236}">
                <a16:creationId xmlns:a16="http://schemas.microsoft.com/office/drawing/2014/main" id="{297948F5-4740-478C-B6C1-8A9C0D91E4C2}"/>
              </a:ext>
            </a:extLst>
          </p:cNvPr>
          <p:cNvPicPr>
            <a:picLocks noChangeAspect="1"/>
          </p:cNvPicPr>
          <p:nvPr/>
        </p:nvPicPr>
        <p:blipFill>
          <a:blip r:embed="rId2"/>
          <a:stretch>
            <a:fillRect/>
          </a:stretch>
        </p:blipFill>
        <p:spPr>
          <a:xfrm>
            <a:off x="340659" y="1755834"/>
            <a:ext cx="11618259" cy="34694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Black" panose="020B0A04020102020204" pitchFamily="34" charset="0"/>
              </a:rPr>
              <a:t>Thank You!</a:t>
            </a:r>
            <a:endParaRPr lang="en-US" dirty="0"/>
          </a:p>
        </p:txBody>
      </p:sp>
      <p:sp>
        <p:nvSpPr>
          <p:cNvPr id="3" name="Slide Number Placeholder 2"/>
          <p:cNvSpPr>
            <a:spLocks noGrp="1"/>
          </p:cNvSpPr>
          <p:nvPr>
            <p:ph type="sldNum" sz="quarter" idx="12"/>
          </p:nvPr>
        </p:nvSpPr>
        <p:spPr/>
        <p:txBody>
          <a:bodyPr/>
          <a:lstStyle/>
          <a:p>
            <a:fld id="{2E7F73B0-B1F5-4552-8FE9-E5E9AABCD14B}" type="slidenum">
              <a:rPr lang="en-US" smtClean="0"/>
              <a:t>6</a:t>
            </a:fld>
            <a:endParaRPr lang="en-US"/>
          </a:p>
        </p:txBody>
      </p:sp>
      <p:pic>
        <p:nvPicPr>
          <p:cNvPr id="6" name="Picture 5">
            <a:extLst>
              <a:ext uri="{FF2B5EF4-FFF2-40B4-BE49-F238E27FC236}">
                <a16:creationId xmlns:a16="http://schemas.microsoft.com/office/drawing/2014/main" id="{761D84B3-DA1D-4D02-B98B-B62523CA9FC0}"/>
              </a:ext>
            </a:extLst>
          </p:cNvPr>
          <p:cNvPicPr>
            <a:picLocks noChangeAspect="1"/>
          </p:cNvPicPr>
          <p:nvPr/>
        </p:nvPicPr>
        <p:blipFill>
          <a:blip r:embed="rId2"/>
          <a:stretch>
            <a:fillRect/>
          </a:stretch>
        </p:blipFill>
        <p:spPr>
          <a:xfrm>
            <a:off x="4285129" y="1389529"/>
            <a:ext cx="4325471" cy="498584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TotalTime>
  <Words>426</Words>
  <Application>Microsoft Office PowerPoint</Application>
  <PresentationFormat>Widescreen</PresentationFormat>
  <Paragraphs>52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C19RM Progress Update DPC, MOH, Lao PDR</vt:lpstr>
      <vt:lpstr>Project Progress Update</vt:lpstr>
      <vt:lpstr>Project Progress Update, (Cont.).</vt:lpstr>
      <vt:lpstr>Next Step</vt:lpstr>
      <vt:lpstr>2022 Work Plan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Fund Update C19RM: Lao PDR</dc:title>
  <dc:creator>Choulaphone Sayasene</dc:creator>
  <cp:lastModifiedBy>Khamlay Manivong</cp:lastModifiedBy>
  <cp:revision>109</cp:revision>
  <dcterms:created xsi:type="dcterms:W3CDTF">2021-12-24T02:31:00Z</dcterms:created>
  <dcterms:modified xsi:type="dcterms:W3CDTF">2022-03-25T02:04:40Z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7340B4B373304777928B7BC4E2D87628</vt:lpwstr>
  </property>
  <property fmtid="{D5CDD505-2E9C-101B-9397-08002B2CF9AE}" pid="3" name="KSOProductBuildVer">
    <vt:lpwstr>1033-11.2.0.10463</vt:lpwstr>
  </property>
</Properties>
</file>