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62" r:id="rId3"/>
    <p:sldId id="272" r:id="rId4"/>
    <p:sldId id="263" r:id="rId5"/>
    <p:sldId id="265" r:id="rId6"/>
    <p:sldId id="450" r:id="rId7"/>
    <p:sldId id="270" r:id="rId8"/>
    <p:sldId id="271" r:id="rId9"/>
    <p:sldId id="258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59" autoAdjust="0"/>
    <p:restoredTop sz="94660"/>
  </p:normalViewPr>
  <p:slideViewPr>
    <p:cSldViewPr snapToGrid="0">
      <p:cViewPr>
        <p:scale>
          <a:sx n="99" d="100"/>
          <a:sy n="99" d="100"/>
        </p:scale>
        <p:origin x="952" y="7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PowerPoint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acbook/Dropbox/DATA%20LAB%20and%20NTC/Routine%20Gene%20X%20pert%20&amp;%20Microscopy/Sample%20follow%20upV2+ACF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TB notified (new and relapse all forms)</a:t>
            </a:r>
            <a:endParaRPr lang="en-LA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in Microsoft PowerPoint]Sheet1'!$B$1</c:f>
              <c:strCache>
                <c:ptCount val="1"/>
                <c:pt idx="0">
                  <c:v>Target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 in Microsoft PowerPoint]Sheet1'!$A$2:$A$4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'[Chart in Microsoft PowerPoint]Sheet1'!$B$2:$B$4</c:f>
              <c:numCache>
                <c:formatCode>General</c:formatCode>
                <c:ptCount val="3"/>
                <c:pt idx="0">
                  <c:v>3107</c:v>
                </c:pt>
                <c:pt idx="1">
                  <c:v>7537</c:v>
                </c:pt>
                <c:pt idx="2">
                  <c:v>7449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F1-6E4A-BAC6-BEB53D16A592}"/>
            </c:ext>
          </c:extLst>
        </c:ser>
        <c:ser>
          <c:idx val="1"/>
          <c:order val="1"/>
          <c:tx>
            <c:strRef>
              <c:f>'[Chart in Microsoft PowerPoint]Sheet1'!$C$1</c:f>
              <c:strCache>
                <c:ptCount val="1"/>
                <c:pt idx="0">
                  <c:v>Achieved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 in Microsoft PowerPoint]Sheet1'!$A$2:$A$4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'[Chart in Microsoft PowerPoint]Sheet1'!$C$2:$C$4</c:f>
              <c:numCache>
                <c:formatCode>General</c:formatCode>
                <c:ptCount val="3"/>
                <c:pt idx="0">
                  <c:v>2548</c:v>
                </c:pt>
                <c:pt idx="1">
                  <c:v>6876</c:v>
                </c:pt>
                <c:pt idx="2">
                  <c:v>9517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F1-6E4A-BAC6-BEB53D16A5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5052464"/>
        <c:axId val="1725417568"/>
      </c:barChart>
      <c:lineChart>
        <c:grouping val="standard"/>
        <c:varyColors val="0"/>
        <c:ser>
          <c:idx val="2"/>
          <c:order val="2"/>
          <c:tx>
            <c:strRef>
              <c:f>'[Chart in Microsoft PowerPoint]Sheet1'!$D$1</c:f>
              <c:strCache>
                <c:ptCount val="1"/>
                <c:pt idx="0">
                  <c:v>Progress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 in Microsoft PowerPoint]Sheet1'!$A$2:$A$4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'[Chart in Microsoft PowerPoint]Sheet1'!$D$2:$D$4</c:f>
              <c:numCache>
                <c:formatCode>0%</c:formatCode>
                <c:ptCount val="3"/>
                <c:pt idx="0">
                  <c:v>0.82</c:v>
                </c:pt>
                <c:pt idx="1">
                  <c:v>0.91</c:v>
                </c:pt>
                <c:pt idx="2">
                  <c:v>1.28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FF1-6E4A-BAC6-BEB53D16A5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5534800"/>
        <c:axId val="1725532672"/>
      </c:lineChart>
      <c:catAx>
        <c:axId val="17250524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25417568"/>
        <c:crosses val="autoZero"/>
        <c:auto val="1"/>
        <c:lblAlgn val="ctr"/>
        <c:lblOffset val="100"/>
        <c:noMultiLvlLbl val="0"/>
      </c:catAx>
      <c:valAx>
        <c:axId val="1725417568"/>
        <c:scaling>
          <c:orientation val="minMax"/>
          <c:max val="1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5052464"/>
        <c:crosses val="autoZero"/>
        <c:crossBetween val="between"/>
      </c:valAx>
      <c:valAx>
        <c:axId val="1725532672"/>
        <c:scaling>
          <c:orientation val="minMax"/>
          <c:max val="1.3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5534800"/>
        <c:crosses val="max"/>
        <c:crossBetween val="between"/>
      </c:valAx>
      <c:catAx>
        <c:axId val="17255348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255326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617401667359597"/>
          <c:y val="0.1719106744617129"/>
          <c:w val="0.44462123728721736"/>
          <c:h val="6.02507000073810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Xpert testing coverage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No. of presumtive TB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34498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EC3-41F7-8591-6DA7D0AE6C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1-3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15137</c:v>
                </c:pt>
                <c:pt idx="1">
                  <c:v>34498</c:v>
                </c:pt>
                <c:pt idx="2">
                  <c:v>43071</c:v>
                </c:pt>
                <c:pt idx="3">
                  <c:v>92706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C3-41F7-8591-6DA7D0AE6C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No. of Xpert Test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4.3749999999999997E-2"/>
                  <c:y val="9.08187921958768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EC3-41F7-8591-6DA7D0AE6C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1-3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14952</c:v>
                </c:pt>
                <c:pt idx="1">
                  <c:v>34498</c:v>
                </c:pt>
                <c:pt idx="2">
                  <c:v>42832</c:v>
                </c:pt>
                <c:pt idx="3">
                  <c:v>92282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C3-41F7-8591-6DA7D0AE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8322872"/>
        <c:axId val="498315000"/>
      </c:barChart>
      <c:catAx>
        <c:axId val="498322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98315000"/>
        <c:crosses val="autoZero"/>
        <c:auto val="1"/>
        <c:lblAlgn val="ctr"/>
        <c:lblOffset val="100"/>
        <c:noMultiLvlLbl val="0"/>
      </c:catAx>
      <c:valAx>
        <c:axId val="498315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98322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9423327158224705E-2"/>
          <c:y val="3.7561224579730768E-2"/>
          <c:w val="0.91806255923536018"/>
          <c:h val="0.63614869359934001"/>
        </c:manualLayout>
      </c:layout>
      <c:lineChart>
        <c:grouping val="standard"/>
        <c:varyColors val="0"/>
        <c:ser>
          <c:idx val="0"/>
          <c:order val="0"/>
          <c:tx>
            <c:strRef>
              <c:f>TOTAL!$B$2</c:f>
              <c:strCache>
                <c:ptCount val="1"/>
                <c:pt idx="0">
                  <c:v> Central Hosp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TOTAL!$O$1:$AQ$1</c:f>
              <c:numCache>
                <c:formatCode>mmm\-yy</c:formatCode>
                <c:ptCount val="29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</c:numCache>
            </c:numRef>
          </c:cat>
          <c:val>
            <c:numRef>
              <c:f>TOTAL!$O$2:$AQ$2</c:f>
              <c:numCache>
                <c:formatCode>General</c:formatCode>
                <c:ptCount val="29"/>
                <c:pt idx="0">
                  <c:v>801</c:v>
                </c:pt>
                <c:pt idx="1">
                  <c:v>818</c:v>
                </c:pt>
                <c:pt idx="2">
                  <c:v>901</c:v>
                </c:pt>
                <c:pt idx="3">
                  <c:v>551</c:v>
                </c:pt>
                <c:pt idx="4">
                  <c:v>540</c:v>
                </c:pt>
                <c:pt idx="5">
                  <c:v>597</c:v>
                </c:pt>
                <c:pt idx="6">
                  <c:v>807</c:v>
                </c:pt>
                <c:pt idx="7">
                  <c:v>934</c:v>
                </c:pt>
                <c:pt idx="8">
                  <c:v>657</c:v>
                </c:pt>
                <c:pt idx="9">
                  <c:v>394</c:v>
                </c:pt>
                <c:pt idx="10">
                  <c:v>349</c:v>
                </c:pt>
                <c:pt idx="11">
                  <c:v>359</c:v>
                </c:pt>
                <c:pt idx="12">
                  <c:v>546</c:v>
                </c:pt>
                <c:pt idx="13">
                  <c:v>670</c:v>
                </c:pt>
                <c:pt idx="14">
                  <c:v>715</c:v>
                </c:pt>
                <c:pt idx="15">
                  <c:v>722</c:v>
                </c:pt>
                <c:pt idx="16">
                  <c:v>887</c:v>
                </c:pt>
                <c:pt idx="17">
                  <c:v>957</c:v>
                </c:pt>
                <c:pt idx="18">
                  <c:v>1116</c:v>
                </c:pt>
                <c:pt idx="19">
                  <c:v>1209</c:v>
                </c:pt>
                <c:pt idx="20">
                  <c:v>1183</c:v>
                </c:pt>
                <c:pt idx="21">
                  <c:v>836</c:v>
                </c:pt>
                <c:pt idx="22">
                  <c:v>886</c:v>
                </c:pt>
                <c:pt idx="23">
                  <c:v>923</c:v>
                </c:pt>
                <c:pt idx="24">
                  <c:v>960</c:v>
                </c:pt>
                <c:pt idx="25">
                  <c:v>871</c:v>
                </c:pt>
                <c:pt idx="26">
                  <c:v>1296</c:v>
                </c:pt>
                <c:pt idx="27">
                  <c:v>761</c:v>
                </c:pt>
                <c:pt idx="28">
                  <c:v>1336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08EA-B547-8DA6-4DD0C846220B}"/>
            </c:ext>
          </c:extLst>
        </c:ser>
        <c:ser>
          <c:idx val="1"/>
          <c:order val="1"/>
          <c:tx>
            <c:strRef>
              <c:f>TOTAL!$B$3</c:f>
              <c:strCache>
                <c:ptCount val="1"/>
                <c:pt idx="0">
                  <c:v> Prov Hosp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TOTAL!$O$1:$AQ$1</c:f>
              <c:numCache>
                <c:formatCode>mmm\-yy</c:formatCode>
                <c:ptCount val="29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</c:numCache>
            </c:numRef>
          </c:cat>
          <c:val>
            <c:numRef>
              <c:f>TOTAL!$O$3:$AQ$3</c:f>
              <c:numCache>
                <c:formatCode>General</c:formatCode>
                <c:ptCount val="29"/>
                <c:pt idx="0">
                  <c:v>1116</c:v>
                </c:pt>
                <c:pt idx="1">
                  <c:v>1000</c:v>
                </c:pt>
                <c:pt idx="2">
                  <c:v>1222</c:v>
                </c:pt>
                <c:pt idx="3">
                  <c:v>849</c:v>
                </c:pt>
                <c:pt idx="4">
                  <c:v>842</c:v>
                </c:pt>
                <c:pt idx="5">
                  <c:v>1009</c:v>
                </c:pt>
                <c:pt idx="6">
                  <c:v>1071</c:v>
                </c:pt>
                <c:pt idx="7">
                  <c:v>973</c:v>
                </c:pt>
                <c:pt idx="8">
                  <c:v>806</c:v>
                </c:pt>
                <c:pt idx="9">
                  <c:v>788</c:v>
                </c:pt>
                <c:pt idx="10">
                  <c:v>731</c:v>
                </c:pt>
                <c:pt idx="11">
                  <c:v>703</c:v>
                </c:pt>
                <c:pt idx="12">
                  <c:v>771</c:v>
                </c:pt>
                <c:pt idx="13">
                  <c:v>931</c:v>
                </c:pt>
                <c:pt idx="14">
                  <c:v>881</c:v>
                </c:pt>
                <c:pt idx="15">
                  <c:v>711</c:v>
                </c:pt>
                <c:pt idx="16">
                  <c:v>1049</c:v>
                </c:pt>
                <c:pt idx="17">
                  <c:v>1204</c:v>
                </c:pt>
                <c:pt idx="18">
                  <c:v>1088</c:v>
                </c:pt>
                <c:pt idx="19">
                  <c:v>1305</c:v>
                </c:pt>
                <c:pt idx="20">
                  <c:v>1368</c:v>
                </c:pt>
                <c:pt idx="21">
                  <c:v>1322</c:v>
                </c:pt>
                <c:pt idx="22">
                  <c:v>1312</c:v>
                </c:pt>
                <c:pt idx="23">
                  <c:v>1049</c:v>
                </c:pt>
                <c:pt idx="24">
                  <c:v>1071</c:v>
                </c:pt>
                <c:pt idx="25">
                  <c:v>1230</c:v>
                </c:pt>
                <c:pt idx="26">
                  <c:v>1540</c:v>
                </c:pt>
                <c:pt idx="27">
                  <c:v>1031</c:v>
                </c:pt>
                <c:pt idx="28">
                  <c:v>1257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08EA-B547-8DA6-4DD0C846220B}"/>
            </c:ext>
          </c:extLst>
        </c:ser>
        <c:ser>
          <c:idx val="2"/>
          <c:order val="2"/>
          <c:tx>
            <c:strRef>
              <c:f>TOTAL!$B$4</c:f>
              <c:strCache>
                <c:ptCount val="1"/>
                <c:pt idx="0">
                  <c:v> District Hosp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TOTAL!$O$1:$AQ$1</c:f>
              <c:numCache>
                <c:formatCode>mmm\-yy</c:formatCode>
                <c:ptCount val="29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</c:numCache>
            </c:numRef>
          </c:cat>
          <c:val>
            <c:numRef>
              <c:f>TOTAL!$O$4:$AQ$4</c:f>
              <c:numCache>
                <c:formatCode>General</c:formatCode>
                <c:ptCount val="29"/>
                <c:pt idx="0">
                  <c:v>1105</c:v>
                </c:pt>
                <c:pt idx="1">
                  <c:v>995</c:v>
                </c:pt>
                <c:pt idx="2">
                  <c:v>1262</c:v>
                </c:pt>
                <c:pt idx="3">
                  <c:v>642</c:v>
                </c:pt>
                <c:pt idx="4">
                  <c:v>629</c:v>
                </c:pt>
                <c:pt idx="5">
                  <c:v>899</c:v>
                </c:pt>
                <c:pt idx="6">
                  <c:v>1097</c:v>
                </c:pt>
                <c:pt idx="7">
                  <c:v>1378</c:v>
                </c:pt>
                <c:pt idx="8">
                  <c:v>1152</c:v>
                </c:pt>
                <c:pt idx="9">
                  <c:v>998</c:v>
                </c:pt>
                <c:pt idx="10">
                  <c:v>1022</c:v>
                </c:pt>
                <c:pt idx="11">
                  <c:v>1199</c:v>
                </c:pt>
                <c:pt idx="12">
                  <c:v>930</c:v>
                </c:pt>
                <c:pt idx="13">
                  <c:v>1046</c:v>
                </c:pt>
                <c:pt idx="14">
                  <c:v>1164</c:v>
                </c:pt>
                <c:pt idx="15">
                  <c:v>965</c:v>
                </c:pt>
                <c:pt idx="16">
                  <c:v>1573</c:v>
                </c:pt>
                <c:pt idx="17">
                  <c:v>1556</c:v>
                </c:pt>
                <c:pt idx="18">
                  <c:v>1611</c:v>
                </c:pt>
                <c:pt idx="19">
                  <c:v>2070</c:v>
                </c:pt>
                <c:pt idx="20">
                  <c:v>2406</c:v>
                </c:pt>
                <c:pt idx="21">
                  <c:v>2175</c:v>
                </c:pt>
                <c:pt idx="22">
                  <c:v>2169</c:v>
                </c:pt>
                <c:pt idx="23">
                  <c:v>1888</c:v>
                </c:pt>
                <c:pt idx="24">
                  <c:v>1514</c:v>
                </c:pt>
                <c:pt idx="25">
                  <c:v>1773</c:v>
                </c:pt>
                <c:pt idx="26">
                  <c:v>2175</c:v>
                </c:pt>
                <c:pt idx="27">
                  <c:v>1301</c:v>
                </c:pt>
                <c:pt idx="28">
                  <c:v>1947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08EA-B547-8DA6-4DD0C846220B}"/>
            </c:ext>
          </c:extLst>
        </c:ser>
        <c:ser>
          <c:idx val="3"/>
          <c:order val="3"/>
          <c:tx>
            <c:strRef>
              <c:f>TOTAL!$B$6</c:f>
              <c:strCache>
                <c:ptCount val="1"/>
                <c:pt idx="0">
                  <c:v>Active case finding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TOTAL!$O$6:$AQ$6</c:f>
              <c:numCache>
                <c:formatCode>General</c:formatCode>
                <c:ptCount val="29"/>
                <c:pt idx="0">
                  <c:v>229</c:v>
                </c:pt>
                <c:pt idx="1">
                  <c:v>180</c:v>
                </c:pt>
                <c:pt idx="2">
                  <c:v>232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376</c:v>
                </c:pt>
                <c:pt idx="7">
                  <c:v>366</c:v>
                </c:pt>
                <c:pt idx="8">
                  <c:v>44</c:v>
                </c:pt>
                <c:pt idx="9">
                  <c:v>0</c:v>
                </c:pt>
                <c:pt idx="10">
                  <c:v>161</c:v>
                </c:pt>
                <c:pt idx="11">
                  <c:v>110</c:v>
                </c:pt>
                <c:pt idx="12">
                  <c:v>98</c:v>
                </c:pt>
                <c:pt idx="13">
                  <c:v>255</c:v>
                </c:pt>
                <c:pt idx="14">
                  <c:v>313</c:v>
                </c:pt>
                <c:pt idx="15">
                  <c:v>332</c:v>
                </c:pt>
                <c:pt idx="16">
                  <c:v>690</c:v>
                </c:pt>
                <c:pt idx="17">
                  <c:v>192</c:v>
                </c:pt>
                <c:pt idx="18">
                  <c:v>336</c:v>
                </c:pt>
                <c:pt idx="19">
                  <c:v>319</c:v>
                </c:pt>
                <c:pt idx="20">
                  <c:v>185</c:v>
                </c:pt>
                <c:pt idx="21">
                  <c:v>227</c:v>
                </c:pt>
                <c:pt idx="22">
                  <c:v>156</c:v>
                </c:pt>
                <c:pt idx="23">
                  <c:v>126</c:v>
                </c:pt>
                <c:pt idx="24">
                  <c:v>368</c:v>
                </c:pt>
                <c:pt idx="25">
                  <c:v>510</c:v>
                </c:pt>
                <c:pt idx="26">
                  <c:v>391</c:v>
                </c:pt>
                <c:pt idx="27">
                  <c:v>62</c:v>
                </c:pt>
                <c:pt idx="28">
                  <c:v>225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A-08EA-B547-8DA6-4DD0C846220B}"/>
            </c:ext>
          </c:extLst>
        </c:ser>
        <c:ser>
          <c:idx val="4"/>
          <c:order val="4"/>
          <c:tx>
            <c:strRef>
              <c:f>TOTAL!$B$7</c:f>
              <c:strCache>
                <c:ptCount val="1"/>
                <c:pt idx="0">
                  <c:v>Total GX tests</c:v>
                </c:pt>
              </c:strCache>
            </c:strRef>
          </c:tx>
          <c:spPr>
            <a:ln w="539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TOTAL!$O$7:$AQ$7</c:f>
              <c:numCache>
                <c:formatCode>General</c:formatCode>
                <c:ptCount val="29"/>
                <c:pt idx="0">
                  <c:v>3251</c:v>
                </c:pt>
                <c:pt idx="1">
                  <c:v>2993</c:v>
                </c:pt>
                <c:pt idx="2">
                  <c:v>3617</c:v>
                </c:pt>
                <c:pt idx="3">
                  <c:v>2042</c:v>
                </c:pt>
                <c:pt idx="4">
                  <c:v>2011</c:v>
                </c:pt>
                <c:pt idx="5">
                  <c:v>2505</c:v>
                </c:pt>
                <c:pt idx="6">
                  <c:v>3351</c:v>
                </c:pt>
                <c:pt idx="7">
                  <c:v>3651</c:v>
                </c:pt>
                <c:pt idx="8">
                  <c:v>2659</c:v>
                </c:pt>
                <c:pt idx="9">
                  <c:v>2180</c:v>
                </c:pt>
                <c:pt idx="10">
                  <c:v>2263</c:v>
                </c:pt>
                <c:pt idx="11">
                  <c:v>2371</c:v>
                </c:pt>
                <c:pt idx="12">
                  <c:v>2345</c:v>
                </c:pt>
                <c:pt idx="13">
                  <c:v>2902</c:v>
                </c:pt>
                <c:pt idx="14">
                  <c:v>3073</c:v>
                </c:pt>
                <c:pt idx="15">
                  <c:v>2730</c:v>
                </c:pt>
                <c:pt idx="16">
                  <c:v>4199</c:v>
                </c:pt>
                <c:pt idx="17">
                  <c:v>3909</c:v>
                </c:pt>
                <c:pt idx="18">
                  <c:v>4151</c:v>
                </c:pt>
                <c:pt idx="19">
                  <c:v>4903</c:v>
                </c:pt>
                <c:pt idx="20">
                  <c:v>5142</c:v>
                </c:pt>
                <c:pt idx="21">
                  <c:v>4560</c:v>
                </c:pt>
                <c:pt idx="22">
                  <c:v>4523</c:v>
                </c:pt>
                <c:pt idx="23">
                  <c:v>3986</c:v>
                </c:pt>
                <c:pt idx="24">
                  <c:v>3913</c:v>
                </c:pt>
                <c:pt idx="25">
                  <c:v>4384</c:v>
                </c:pt>
                <c:pt idx="26">
                  <c:v>5402</c:v>
                </c:pt>
                <c:pt idx="27">
                  <c:v>3155</c:v>
                </c:pt>
                <c:pt idx="28">
                  <c:v>4765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B-08EA-B547-8DA6-4DD0C84622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2995840"/>
        <c:axId val="82997632"/>
      </c:lineChart>
      <c:dateAx>
        <c:axId val="82995840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997632"/>
        <c:crosses val="autoZero"/>
        <c:auto val="1"/>
        <c:lblOffset val="100"/>
        <c:baseTimeUnit val="months"/>
      </c:dateAx>
      <c:valAx>
        <c:axId val="82997632"/>
        <c:scaling>
          <c:orientation val="minMax"/>
          <c:max val="5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995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 sz="1800"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0.1262</cdr:x>
      <cdr:y>0.51942</cdr:y>
    </cdr:from>
    <cdr:to>
      <cdr:x>0.2089</cdr:x>
      <cdr:y>0.69382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FB3E37B-3AD6-0C4C-8546-D61C977B8FC7}"/>
            </a:ext>
          </a:extLst>
        </cdr:cNvPr>
        <cdr:cNvSpPr txBox="1"/>
      </cdr:nvSpPr>
      <cdr:spPr>
        <a:xfrm xmlns:a="http://schemas.openxmlformats.org/drawingml/2006/main">
          <a:off x="1395335" y="272339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0.1458</cdr:x>
      <cdr:y>0.41293</cdr:y>
    </cdr:from>
    <cdr:to>
      <cdr:x>0.22668</cdr:x>
      <cdr:y>0.5</cdr:y>
    </cdr:to>
    <cdr:sp macro="" textlink="">
      <cdr:nvSpPr>
        <cdr:cNvPr id="4" name="Rectangle: Rounded Corners 3">
          <a:extLst xmlns:a="http://schemas.openxmlformats.org/drawingml/2006/main">
            <a:ext uri="{FF2B5EF4-FFF2-40B4-BE49-F238E27FC236}">
              <a16:creationId xmlns:a16="http://schemas.microsoft.com/office/drawing/2014/main" id="{86ABE7AB-328A-4633-BCA0-874C05CA56E8}"/>
            </a:ext>
          </a:extLst>
        </cdr:cNvPr>
        <cdr:cNvSpPr/>
      </cdr:nvSpPr>
      <cdr:spPr>
        <a:xfrm xmlns:a="http://schemas.openxmlformats.org/drawingml/2006/main">
          <a:off x="1590939" y="1756054"/>
          <a:ext cx="882538" cy="370280"/>
        </a:xfrm>
        <a:prstGeom xmlns:a="http://schemas.openxmlformats.org/drawingml/2006/main" prst="roundRect">
          <a:avLst/>
        </a:prstGeom>
        <a:solidFill xmlns:a="http://schemas.openxmlformats.org/drawingml/2006/main">
          <a:schemeClr val="accent4">
            <a:lumMod val="7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/>
        <a:lstStyle xmlns:a="http://schemas.openxmlformats.org/drawingml/2006/main"/>
        <a:p xmlns:a="http://schemas.openxmlformats.org/drawingml/2006/main">
          <a:r>
            <a:rPr lang="en-US" sz="2400" dirty="0"/>
            <a:t>99 %</a:t>
          </a:r>
        </a:p>
      </cdr:txBody>
    </cdr:sp>
  </cdr:relSizeAnchor>
  <cdr:relSizeAnchor xmlns:cdr="http://schemas.openxmlformats.org/drawingml/2006/chartDrawing">
    <cdr:from>
      <cdr:x>0.35699</cdr:x>
      <cdr:y>0.32859</cdr:y>
    </cdr:from>
    <cdr:to>
      <cdr:x>0.47039</cdr:x>
      <cdr:y>0.47501</cdr:y>
    </cdr:to>
    <cdr:sp macro="" textlink="">
      <cdr:nvSpPr>
        <cdr:cNvPr id="5" name="Rectangle: Rounded Corners 4">
          <a:extLst xmlns:a="http://schemas.openxmlformats.org/drawingml/2006/main">
            <a:ext uri="{FF2B5EF4-FFF2-40B4-BE49-F238E27FC236}">
              <a16:creationId xmlns:a16="http://schemas.microsoft.com/office/drawing/2014/main" id="{C58F9AA2-76E5-4787-A54E-BE679F16F81B}"/>
            </a:ext>
          </a:extLst>
        </cdr:cNvPr>
        <cdr:cNvSpPr/>
      </cdr:nvSpPr>
      <cdr:spPr>
        <a:xfrm xmlns:a="http://schemas.openxmlformats.org/drawingml/2006/main">
          <a:off x="3895373" y="1397403"/>
          <a:ext cx="1237383" cy="622657"/>
        </a:xfrm>
        <a:prstGeom xmlns:a="http://schemas.openxmlformats.org/drawingml/2006/main" prst="roundRect">
          <a:avLst/>
        </a:prstGeom>
        <a:solidFill xmlns:a="http://schemas.openxmlformats.org/drawingml/2006/main">
          <a:schemeClr val="accent4">
            <a:lumMod val="7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dirty="0"/>
            <a:t>100 %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0.30233</cdr:x>
      <cdr:y>0.20957</cdr:y>
    </cdr:from>
    <cdr:to>
      <cdr:x>0.55836</cdr:x>
      <cdr:y>0.27807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2906598" y="1041558"/>
          <a:ext cx="2461443" cy="3404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831" y="1599515"/>
            <a:ext cx="11420338" cy="2633818"/>
          </a:xfr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GB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TB Center (NTC)</a:t>
            </a:r>
            <a:br>
              <a:rPr lang="en-GB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 of HANSA Project Implementation-DLI-J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339" y="4558620"/>
            <a:ext cx="10492033" cy="1463573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Ad-hoc CCM  plenary Meeting  on 26  October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0684-656D-4CEB-935F-E1D3605A5F42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2" y="103281"/>
            <a:ext cx="1843704" cy="16689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1512" y="107512"/>
            <a:ext cx="2284984" cy="178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107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367" y="59268"/>
            <a:ext cx="11570862" cy="1271821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 Co- financing committed and expended  overview ( in USD)  2021 -2023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521684"/>
              </p:ext>
            </p:extLst>
          </p:nvPr>
        </p:nvGraphicFramePr>
        <p:xfrm>
          <a:off x="0" y="1458411"/>
          <a:ext cx="12209172" cy="4630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5313">
                  <a:extLst>
                    <a:ext uri="{9D8B030D-6E8A-4147-A177-3AD203B41FA5}">
                      <a16:colId xmlns:a16="http://schemas.microsoft.com/office/drawing/2014/main" val="3795420210"/>
                    </a:ext>
                  </a:extLst>
                </a:gridCol>
                <a:gridCol w="1262129">
                  <a:extLst>
                    <a:ext uri="{9D8B030D-6E8A-4147-A177-3AD203B41FA5}">
                      <a16:colId xmlns:a16="http://schemas.microsoft.com/office/drawing/2014/main" val="3163376842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3647845341"/>
                    </a:ext>
                  </a:extLst>
                </a:gridCol>
                <a:gridCol w="1378040">
                  <a:extLst>
                    <a:ext uri="{9D8B030D-6E8A-4147-A177-3AD203B41FA5}">
                      <a16:colId xmlns:a16="http://schemas.microsoft.com/office/drawing/2014/main" val="2918077153"/>
                    </a:ext>
                  </a:extLst>
                </a:gridCol>
                <a:gridCol w="1352281">
                  <a:extLst>
                    <a:ext uri="{9D8B030D-6E8A-4147-A177-3AD203B41FA5}">
                      <a16:colId xmlns:a16="http://schemas.microsoft.com/office/drawing/2014/main" val="3335170358"/>
                    </a:ext>
                  </a:extLst>
                </a:gridCol>
                <a:gridCol w="1352282">
                  <a:extLst>
                    <a:ext uri="{9D8B030D-6E8A-4147-A177-3AD203B41FA5}">
                      <a16:colId xmlns:a16="http://schemas.microsoft.com/office/drawing/2014/main" val="2386964929"/>
                    </a:ext>
                  </a:extLst>
                </a:gridCol>
                <a:gridCol w="1378040">
                  <a:extLst>
                    <a:ext uri="{9D8B030D-6E8A-4147-A177-3AD203B41FA5}">
                      <a16:colId xmlns:a16="http://schemas.microsoft.com/office/drawing/2014/main" val="960008115"/>
                    </a:ext>
                  </a:extLst>
                </a:gridCol>
                <a:gridCol w="1455312">
                  <a:extLst>
                    <a:ext uri="{9D8B030D-6E8A-4147-A177-3AD203B41FA5}">
                      <a16:colId xmlns:a16="http://schemas.microsoft.com/office/drawing/2014/main" val="815098292"/>
                    </a:ext>
                  </a:extLst>
                </a:gridCol>
                <a:gridCol w="1365161">
                  <a:extLst>
                    <a:ext uri="{9D8B030D-6E8A-4147-A177-3AD203B41FA5}">
                      <a16:colId xmlns:a16="http://schemas.microsoft.com/office/drawing/2014/main" val="803827212"/>
                    </a:ext>
                  </a:extLst>
                </a:gridCol>
              </a:tblGrid>
              <a:tr h="1239058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</a:t>
                      </a:r>
                    </a:p>
                  </a:txBody>
                  <a:tcPr anchor="ctr"/>
                </a:tc>
                <a:tc gridSpan="8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Co- financing 2021 - 2023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5415459"/>
                  </a:ext>
                </a:extLst>
              </a:tr>
              <a:tr h="6896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2021 - 2023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5527825"/>
                  </a:ext>
                </a:extLst>
              </a:tr>
              <a:tr h="105606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Committed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Expended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Committed</a:t>
                      </a: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Expended</a:t>
                      </a: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Committed</a:t>
                      </a: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Expended</a:t>
                      </a: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Committed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Expended</a:t>
                      </a: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953532"/>
                  </a:ext>
                </a:extLst>
              </a:tr>
              <a:tr h="123905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Tuberculosis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157,688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109,900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476,142.40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285,088.11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658,232.11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577,494.42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1,292,062.51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972,482.53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133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4349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17738" y="1859895"/>
            <a:ext cx="395332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lo-LA" sz="9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Phetsarath OT" panose="02000500000000000000" pitchFamily="2" charset="0"/>
                <a:cs typeface="Phetsarath OT" panose="02000500000000000000" pitchFamily="2" charset="0"/>
              </a:rPr>
              <a:t>ຂອບໃຈ</a:t>
            </a:r>
            <a:endParaRPr lang="en-US" sz="9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614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0331"/>
            <a:ext cx="12192000" cy="761517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lang="en-US" sz="4000" b="1" strike="sngStrik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133" y="2103756"/>
            <a:ext cx="11107395" cy="2332778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 of HANSA1 Project Implementation-DLI-J (TB) 2021-2023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- financing period 2018- 2020 and 2021- 2023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0684-656D-4CEB-935F-E1D3605A5F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84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0331"/>
            <a:ext cx="12192000" cy="761517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1" strike="sngStrik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0684-656D-4CEB-935F-E1D3605A5F42}" type="slidenum">
              <a:rPr lang="en-US" smtClean="0"/>
              <a:t>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64CF2F-DA31-2C43-9028-06DAF1BFC7F7}"/>
              </a:ext>
            </a:extLst>
          </p:cNvPr>
          <p:cNvSpPr/>
          <p:nvPr/>
        </p:nvSpPr>
        <p:spPr>
          <a:xfrm>
            <a:off x="1998134" y="2101334"/>
            <a:ext cx="9965266" cy="3682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 of HANSA1 Project Implementation – </a:t>
            </a:r>
          </a:p>
          <a:p>
            <a:pPr algn="ctr">
              <a:lnSpc>
                <a:spcPct val="150000"/>
              </a:lnSpc>
            </a:pPr>
            <a:r>
              <a:rPr lang="en-GB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DLI-J (TB) 2021-2023</a:t>
            </a:r>
          </a:p>
        </p:txBody>
      </p:sp>
    </p:spTree>
    <p:extLst>
      <p:ext uri="{BB962C8B-B14F-4D97-AF65-F5344CB8AC3E}">
        <p14:creationId xmlns:p14="http://schemas.microsoft.com/office/powerpoint/2010/main" val="1055227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FDFEB41-94CF-AC41-AC1D-4D4EB5A2C0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6144273"/>
              </p:ext>
            </p:extLst>
          </p:nvPr>
        </p:nvGraphicFramePr>
        <p:xfrm>
          <a:off x="1135117" y="1173667"/>
          <a:ext cx="11056883" cy="5243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635F8D8D-F43D-5B43-84ED-99C451D61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6" y="139341"/>
            <a:ext cx="10515600" cy="981347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ea typeface="Phetsarath OT" panose="02000500000000000000" pitchFamily="2" charset="2"/>
                <a:cs typeface="Times New Roman" panose="02020603050405020304" pitchFamily="18" charset="0"/>
              </a:rPr>
              <a:t>HANSA1 project DLI-J TB- condition 1: TB notification targets and achievements</a:t>
            </a:r>
            <a:endParaRPr lang="en-ID" sz="2800" b="1" dirty="0">
              <a:latin typeface="Times New Roman" panose="02020603050405020304" pitchFamily="18" charset="0"/>
              <a:ea typeface="Phetsarath OT" panose="02000500000000000000" pitchFamily="2" charset="2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3CE73B-7C49-1B48-8DEF-8625D28724E5}"/>
              </a:ext>
            </a:extLst>
          </p:cNvPr>
          <p:cNvSpPr/>
          <p:nvPr/>
        </p:nvSpPr>
        <p:spPr>
          <a:xfrm>
            <a:off x="2284628" y="6047494"/>
            <a:ext cx="2505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Phetsarath OT" panose="02000500000000000000" pitchFamily="2" charset="2"/>
                <a:cs typeface="Times New Roman" panose="02020603050405020304" pitchFamily="18" charset="0"/>
              </a:rPr>
              <a:t>Y1 Jan 2021-May 2021</a:t>
            </a: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F2C0B0-6333-E243-9C66-3FC8BE430B87}"/>
              </a:ext>
            </a:extLst>
          </p:cNvPr>
          <p:cNvSpPr/>
          <p:nvPr/>
        </p:nvSpPr>
        <p:spPr>
          <a:xfrm>
            <a:off x="5638556" y="6015228"/>
            <a:ext cx="2460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Phetsarath OT" panose="02000500000000000000" pitchFamily="2" charset="2"/>
                <a:cs typeface="Times New Roman" panose="02020603050405020304" pitchFamily="18" charset="0"/>
              </a:rPr>
              <a:t>Y2 Jun 2021-May 2022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D90A28-DCFD-0A4D-B4D3-D423B24C76A7}"/>
              </a:ext>
            </a:extLst>
          </p:cNvPr>
          <p:cNvSpPr/>
          <p:nvPr/>
        </p:nvSpPr>
        <p:spPr>
          <a:xfrm>
            <a:off x="8675435" y="6015228"/>
            <a:ext cx="2518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Phetsarath OT" panose="02000500000000000000" pitchFamily="2" charset="2"/>
                <a:cs typeface="Times New Roman" panose="02020603050405020304" pitchFamily="18" charset="0"/>
              </a:rPr>
              <a:t>Y1 Jun 2022- May 2023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35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1BEFC0A-3BB6-EF4F-8C64-EF1433F89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9" y="99848"/>
            <a:ext cx="11923716" cy="548972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Phetsarath OT" panose="02000500000000000000" pitchFamily="2" charset="2"/>
                <a:cs typeface="Times New Roman" panose="02020603050405020304" pitchFamily="18" charset="0"/>
              </a:rPr>
              <a:t>TB DLI-J Condition 1: Y3 achievement by provinces</a:t>
            </a:r>
            <a:endParaRPr lang="en-ID" b="1" dirty="0">
              <a:solidFill>
                <a:schemeClr val="bg1"/>
              </a:solidFill>
              <a:latin typeface="Times New Roman" panose="02020603050405020304" pitchFamily="18" charset="0"/>
              <a:ea typeface="Phetsarath OT" panose="02000500000000000000" pitchFamily="2" charset="2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B2C430-E2A8-2B49-9DEE-AE63DC77222C}"/>
              </a:ext>
            </a:extLst>
          </p:cNvPr>
          <p:cNvSpPr/>
          <p:nvPr/>
        </p:nvSpPr>
        <p:spPr>
          <a:xfrm>
            <a:off x="1523999" y="857878"/>
            <a:ext cx="104318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DLI J Indicator 1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notified TB cases of all forms (i.e. bacteriologically confirmed and clinically diagnosed new and relapse cases)</a:t>
            </a:r>
            <a:r>
              <a:rPr lang="lo-L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HANSA 1 Year 3 (Jun 2022 – May 2023)</a:t>
            </a:r>
            <a:endParaRPr lang="en-LA" dirty="0">
              <a:solidFill>
                <a:srgbClr val="FF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2A5002-4BB3-C841-A5EB-FA4D3B736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421" y="1504208"/>
            <a:ext cx="11923716" cy="535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916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8DFD718-7A0A-4C59-91C2-F69304099618}"/>
              </a:ext>
            </a:extLst>
          </p:cNvPr>
          <p:cNvSpPr txBox="1">
            <a:spLocks/>
          </p:cNvSpPr>
          <p:nvPr/>
        </p:nvSpPr>
        <p:spPr>
          <a:xfrm>
            <a:off x="431928" y="1235524"/>
            <a:ext cx="11623249" cy="12047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font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Condition2: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Proportion </a:t>
            </a:r>
            <a:r>
              <a:rPr lang="lo-LA" sz="2800" dirty="0">
                <a:solidFill>
                  <a:srgbClr val="000000"/>
                </a:solidFill>
                <a:latin typeface="Times New Roman" panose="02020603050405020304" pitchFamily="18" charset="0"/>
                <a:ea typeface="Phetsarath OT" panose="02000500000000000001" pitchFamily="2" charset="2"/>
                <a:cs typeface="Phetsarath OT" panose="02000500000000000001" pitchFamily="2" charset="2"/>
              </a:rPr>
              <a:t>(%)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Phetsarath OT" panose="02000500000000000001" pitchFamily="2" charset="2"/>
                <a:cs typeface="Phetsarath OT" panose="02000500000000000001" pitchFamily="2" charset="2"/>
              </a:rPr>
              <a:t>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presumptive TB or MDR‐TB patients examined by GeneXpert (source: DHIS2) </a:t>
            </a:r>
            <a:endParaRPr lang="lo-LA" sz="2800" dirty="0">
              <a:latin typeface="Times New Roman" panose="02020603050405020304" pitchFamily="18" charset="0"/>
              <a:cs typeface="Phetsarath OT" panose="02000500000000020004" pitchFamily="2" charset="0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1A4429A-B746-4B28-B904-C22D4D2EAE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0003378"/>
              </p:ext>
            </p:extLst>
          </p:nvPr>
        </p:nvGraphicFramePr>
        <p:xfrm>
          <a:off x="560717" y="2381043"/>
          <a:ext cx="10911704" cy="4252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tangle: Rounded Corners 3">
            <a:extLst>
              <a:ext uri="{FF2B5EF4-FFF2-40B4-BE49-F238E27FC236}">
                <a16:creationId xmlns:a16="http://schemas.microsoft.com/office/drawing/2014/main" id="{86ABE7AB-328A-4633-BCA0-874C05CA56E8}"/>
              </a:ext>
            </a:extLst>
          </p:cNvPr>
          <p:cNvSpPr/>
          <p:nvPr/>
        </p:nvSpPr>
        <p:spPr>
          <a:xfrm>
            <a:off x="6954592" y="3245477"/>
            <a:ext cx="1083668" cy="53297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99 %</a:t>
            </a:r>
          </a:p>
        </p:txBody>
      </p:sp>
      <p:sp>
        <p:nvSpPr>
          <p:cNvPr id="12" name="Rectangle: Rounded Corners 3">
            <a:extLst>
              <a:ext uri="{FF2B5EF4-FFF2-40B4-BE49-F238E27FC236}">
                <a16:creationId xmlns:a16="http://schemas.microsoft.com/office/drawing/2014/main" id="{86ABE7AB-328A-4633-BCA0-874C05CA56E8}"/>
              </a:ext>
            </a:extLst>
          </p:cNvPr>
          <p:cNvSpPr/>
          <p:nvPr/>
        </p:nvSpPr>
        <p:spPr>
          <a:xfrm>
            <a:off x="9530366" y="1975449"/>
            <a:ext cx="1157763" cy="613205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99,5 %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7A3D7AD-A5D7-8F46-B4E2-8BCDEE3F189C}"/>
              </a:ext>
            </a:extLst>
          </p:cNvPr>
          <p:cNvSpPr txBox="1">
            <a:spLocks/>
          </p:cNvSpPr>
          <p:nvPr/>
        </p:nvSpPr>
        <p:spPr>
          <a:xfrm>
            <a:off x="1447806" y="139341"/>
            <a:ext cx="10515600" cy="9813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b="1" dirty="0">
                <a:latin typeface="Times New Roman" panose="02020603050405020304" pitchFamily="18" charset="0"/>
                <a:ea typeface="Phetsarath OT" panose="02000500000000000000" pitchFamily="2" charset="2"/>
                <a:cs typeface="Times New Roman" panose="02020603050405020304" pitchFamily="18" charset="0"/>
              </a:rPr>
              <a:t>HANSA1 project DLI-J TB- condition 2: GeneXpert coverage targets and achievements</a:t>
            </a:r>
            <a:endParaRPr lang="en-ID" sz="2800" b="1" dirty="0">
              <a:latin typeface="Times New Roman" panose="02020603050405020304" pitchFamily="18" charset="0"/>
              <a:ea typeface="Phetsarath OT" panose="02000500000000000000" pitchFamily="2" charset="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669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71BCD88-63EB-6F2F-5920-AA389D81E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36" y="409441"/>
            <a:ext cx="11595100" cy="73799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GeneXpert testing for Routine and ACF Presumptive TB </a:t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 2021 to May 2023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7387512"/>
              </p:ext>
            </p:extLst>
          </p:nvPr>
        </p:nvGraphicFramePr>
        <p:xfrm>
          <a:off x="187036" y="1596981"/>
          <a:ext cx="12004964" cy="493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4160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0331"/>
            <a:ext cx="12192000" cy="761517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1" strike="sngStrik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0684-656D-4CEB-935F-E1D3605A5F42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64CF2F-DA31-2C43-9028-06DAF1BFC7F7}"/>
              </a:ext>
            </a:extLst>
          </p:cNvPr>
          <p:cNvSpPr/>
          <p:nvPr/>
        </p:nvSpPr>
        <p:spPr>
          <a:xfrm>
            <a:off x="635001" y="2084401"/>
            <a:ext cx="11599332" cy="2954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- financing period </a:t>
            </a:r>
          </a:p>
          <a:p>
            <a:pPr algn="ctr">
              <a:lnSpc>
                <a:spcPct val="150000"/>
              </a:lnSpc>
            </a:pPr>
            <a:r>
              <a:rPr lang="en-GB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2018-2020 and 2021-2023</a:t>
            </a:r>
            <a:endParaRPr lang="en-LA" sz="6600" dirty="0"/>
          </a:p>
        </p:txBody>
      </p:sp>
    </p:spTree>
    <p:extLst>
      <p:ext uri="{BB962C8B-B14F-4D97-AF65-F5344CB8AC3E}">
        <p14:creationId xmlns:p14="http://schemas.microsoft.com/office/powerpoint/2010/main" val="2915532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114" y="163747"/>
            <a:ext cx="11472049" cy="1306238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 Co- financing committed and expended  overview ( in USD)  2018 -2020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161663"/>
              </p:ext>
            </p:extLst>
          </p:nvPr>
        </p:nvGraphicFramePr>
        <p:xfrm>
          <a:off x="93131" y="1678329"/>
          <a:ext cx="12098869" cy="4270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1734">
                  <a:extLst>
                    <a:ext uri="{9D8B030D-6E8A-4147-A177-3AD203B41FA5}">
                      <a16:colId xmlns:a16="http://schemas.microsoft.com/office/drawing/2014/main" val="3795420210"/>
                    </a:ext>
                  </a:extLst>
                </a:gridCol>
                <a:gridCol w="1354549">
                  <a:extLst>
                    <a:ext uri="{9D8B030D-6E8A-4147-A177-3AD203B41FA5}">
                      <a16:colId xmlns:a16="http://schemas.microsoft.com/office/drawing/2014/main" val="3163376842"/>
                    </a:ext>
                  </a:extLst>
                </a:gridCol>
                <a:gridCol w="1197735">
                  <a:extLst>
                    <a:ext uri="{9D8B030D-6E8A-4147-A177-3AD203B41FA5}">
                      <a16:colId xmlns:a16="http://schemas.microsoft.com/office/drawing/2014/main" val="3647845341"/>
                    </a:ext>
                  </a:extLst>
                </a:gridCol>
                <a:gridCol w="1455313">
                  <a:extLst>
                    <a:ext uri="{9D8B030D-6E8A-4147-A177-3AD203B41FA5}">
                      <a16:colId xmlns:a16="http://schemas.microsoft.com/office/drawing/2014/main" val="2918077153"/>
                    </a:ext>
                  </a:extLst>
                </a:gridCol>
                <a:gridCol w="1131670">
                  <a:extLst>
                    <a:ext uri="{9D8B030D-6E8A-4147-A177-3AD203B41FA5}">
                      <a16:colId xmlns:a16="http://schemas.microsoft.com/office/drawing/2014/main" val="3335170358"/>
                    </a:ext>
                  </a:extLst>
                </a:gridCol>
                <a:gridCol w="1238043">
                  <a:extLst>
                    <a:ext uri="{9D8B030D-6E8A-4147-A177-3AD203B41FA5}">
                      <a16:colId xmlns:a16="http://schemas.microsoft.com/office/drawing/2014/main" val="2386964929"/>
                    </a:ext>
                  </a:extLst>
                </a:gridCol>
                <a:gridCol w="1300766">
                  <a:extLst>
                    <a:ext uri="{9D8B030D-6E8A-4147-A177-3AD203B41FA5}">
                      <a16:colId xmlns:a16="http://schemas.microsoft.com/office/drawing/2014/main" val="960008115"/>
                    </a:ext>
                  </a:extLst>
                </a:gridCol>
                <a:gridCol w="1429555">
                  <a:extLst>
                    <a:ext uri="{9D8B030D-6E8A-4147-A177-3AD203B41FA5}">
                      <a16:colId xmlns:a16="http://schemas.microsoft.com/office/drawing/2014/main" val="542022815"/>
                    </a:ext>
                  </a:extLst>
                </a:gridCol>
                <a:gridCol w="1399504">
                  <a:extLst>
                    <a:ext uri="{9D8B030D-6E8A-4147-A177-3AD203B41FA5}">
                      <a16:colId xmlns:a16="http://schemas.microsoft.com/office/drawing/2014/main" val="4075895453"/>
                    </a:ext>
                  </a:extLst>
                </a:gridCol>
              </a:tblGrid>
              <a:tr h="1252203">
                <a:tc rowSpan="3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</a:t>
                      </a:r>
                    </a:p>
                  </a:txBody>
                  <a:tcPr anchor="ctr"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Co- financing 2018 - 2020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5415459"/>
                  </a:ext>
                </a:extLst>
              </a:tr>
              <a:tr h="78941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2018 - 2020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5527825"/>
                  </a:ext>
                </a:extLst>
              </a:tr>
              <a:tr h="97674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Committed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Expended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Committed</a:t>
                      </a: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Expended</a:t>
                      </a: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Committed</a:t>
                      </a: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Expended</a:t>
                      </a: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Committed</a:t>
                      </a: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Expended</a:t>
                      </a:r>
                    </a:p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53532"/>
                  </a:ext>
                </a:extLst>
              </a:tr>
              <a:tr h="125220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Tuberculosis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782,194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432,675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401,096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514,388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620,136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456,339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1,803,426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1,403,402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33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929851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292</Words>
  <Application>Microsoft Macintosh PowerPoint</Application>
  <PresentationFormat>Widescreen</PresentationFormat>
  <Paragraphs>93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Phetsarath OT</vt:lpstr>
      <vt:lpstr>Times New Roman</vt:lpstr>
      <vt:lpstr>Wingdings 3</vt:lpstr>
      <vt:lpstr>Wisp</vt:lpstr>
      <vt:lpstr>National TB Center (NTC) Progress of HANSA Project Implementation-DLI-J</vt:lpstr>
      <vt:lpstr>Contents</vt:lpstr>
      <vt:lpstr> </vt:lpstr>
      <vt:lpstr>HANSA1 project DLI-J TB- condition 1: TB notification targets and achievements</vt:lpstr>
      <vt:lpstr>TB DLI-J Condition 1: Y3 achievement by provinces</vt:lpstr>
      <vt:lpstr>PowerPoint Presentation</vt:lpstr>
      <vt:lpstr>GeneXpert testing for Routine and ACF Presumptive TB  Jan 2021 to May 2023</vt:lpstr>
      <vt:lpstr> </vt:lpstr>
      <vt:lpstr>Government Co- financing committed and expended  overview ( in USD)  2018 -2020</vt:lpstr>
      <vt:lpstr>Government Co- financing committed and expended  overview ( in USD)  2021 -2023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10</dc:creator>
  <cp:lastModifiedBy>Jacques Sebert</cp:lastModifiedBy>
  <cp:revision>41</cp:revision>
  <dcterms:created xsi:type="dcterms:W3CDTF">2023-10-23T02:36:18Z</dcterms:created>
  <dcterms:modified xsi:type="dcterms:W3CDTF">2023-10-25T04:47:16Z</dcterms:modified>
</cp:coreProperties>
</file>